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gif" ContentType="image/gif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</p:sldIdLst>
  <p:sldSz cx="36576000" cy="27432000"/>
  <p:notesSz cx="6667500" cy="8686800"/>
  <p:defaultTextStyle>
    <a:defPPr>
      <a:defRPr lang="en-US"/>
    </a:defPPr>
    <a:lvl1pPr marL="0" algn="l" defTabSz="3657454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1pPr>
    <a:lvl2pPr marL="1828727" algn="l" defTabSz="3657454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2pPr>
    <a:lvl3pPr marL="3657454" algn="l" defTabSz="3657454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3pPr>
    <a:lvl4pPr marL="5486181" algn="l" defTabSz="3657454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4pPr>
    <a:lvl5pPr marL="7314907" algn="l" defTabSz="3657454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5pPr>
    <a:lvl6pPr marL="9143634" algn="l" defTabSz="3657454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6pPr>
    <a:lvl7pPr marL="10972361" algn="l" defTabSz="3657454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7pPr>
    <a:lvl8pPr marL="12801088" algn="l" defTabSz="3657454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8pPr>
    <a:lvl9pPr marL="14629815" algn="l" defTabSz="3657454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22613" autoAdjust="0"/>
    <p:restoredTop sz="94643" autoAdjust="0"/>
  </p:normalViewPr>
  <p:slideViewPr>
    <p:cSldViewPr>
      <p:cViewPr varScale="1">
        <p:scale>
          <a:sx n="45" d="100"/>
          <a:sy n="45" d="100"/>
        </p:scale>
        <p:origin x="-1902" y="-120"/>
      </p:cViewPr>
      <p:guideLst>
        <p:guide orient="horz" pos="8640"/>
        <p:guide pos="115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588335" y="5355265"/>
            <a:ext cx="35433000" cy="214600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75702" y="30721300"/>
            <a:ext cx="78701900" cy="86899752"/>
          </a:xfrm>
          <a:prstGeom prst="rect">
            <a:avLst/>
          </a:prstGeo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087202" y="30721300"/>
            <a:ext cx="78701900" cy="86899752"/>
          </a:xfrm>
          <a:prstGeom prst="rect">
            <a:avLst/>
          </a:prstGeo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550465" y="582706"/>
            <a:ext cx="35545058" cy="26311411"/>
          </a:xfrm>
          <a:prstGeom prst="rect">
            <a:avLst/>
          </a:prstGeom>
          <a:noFill/>
          <a:ln w="50800" cap="sq">
            <a:solidFill>
              <a:schemeClr val="bg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71500" y="5270500"/>
            <a:ext cx="35496500" cy="1323"/>
          </a:xfrm>
          <a:prstGeom prst="line">
            <a:avLst/>
          </a:prstGeom>
          <a:ln w="50800" cap="sq">
            <a:solidFill>
              <a:schemeClr val="bg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588335" y="5355265"/>
            <a:ext cx="35433000" cy="214600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01600" y="1066800"/>
            <a:ext cx="22479000" cy="3613152"/>
          </a:xfrm>
          <a:prstGeom prst="rect">
            <a:avLst/>
          </a:prstGeom>
        </p:spPr>
        <p:txBody>
          <a:bodyPr vert="horz" lIns="365745" tIns="182873" rIns="365745" bIns="182873" rtlCol="0" anchor="ctr">
            <a:normAutofit/>
          </a:bodyPr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8" name="Content Placeholder 3"/>
          <p:cNvSpPr txBox="1">
            <a:spLocks/>
          </p:cNvSpPr>
          <p:nvPr userDrawn="1"/>
        </p:nvSpPr>
        <p:spPr>
          <a:xfrm>
            <a:off x="88087202" y="30721300"/>
            <a:ext cx="78701900" cy="86899752"/>
          </a:xfrm>
          <a:prstGeom prst="rect">
            <a:avLst/>
          </a:prstGeo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marL="1371545" marR="0" lvl="0" indent="-1371545" algn="l" defTabSz="365745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2971681" marR="0" lvl="1" indent="-1142954" algn="l" defTabSz="365745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9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4571817" marR="0" lvl="2" indent="-914363" algn="l" defTabSz="365745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6400544" marR="0" lvl="3" indent="-914363" algn="l" defTabSz="365745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7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8229271" marR="0" lvl="4" indent="-914363" algn="l" defTabSz="365745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0" lang="en-US" sz="7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7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8"/>
          <p:cNvGrpSpPr/>
          <p:nvPr userDrawn="1"/>
        </p:nvGrpSpPr>
        <p:grpSpPr>
          <a:xfrm>
            <a:off x="825500" y="995958"/>
            <a:ext cx="10897470" cy="3400931"/>
            <a:chOff x="12801600" y="762000"/>
            <a:chExt cx="13076963" cy="4081116"/>
          </a:xfrm>
        </p:grpSpPr>
        <p:sp>
          <p:nvSpPr>
            <p:cNvPr id="10" name="Rectangle 9"/>
            <p:cNvSpPr/>
            <p:nvPr/>
          </p:nvSpPr>
          <p:spPr>
            <a:xfrm>
              <a:off x="12801600" y="762000"/>
              <a:ext cx="13076963" cy="4081116"/>
            </a:xfrm>
            <a:prstGeom prst="rect">
              <a:avLst/>
            </a:prstGeom>
            <a:effectLst>
              <a:outerShdw blurRad="50800" dist="571500" dir="5400000" algn="ctr" rotWithShape="0">
                <a:srgbClr val="000000">
                  <a:alpha val="57000"/>
                </a:srgbClr>
              </a:outerShdw>
            </a:effectLst>
          </p:spPr>
          <p:txBody>
            <a:bodyPr wrap="none">
              <a:spAutoFit/>
              <a:scene3d>
                <a:camera prst="isometricOffAxis1Right">
                  <a:rot lat="18600000" lon="21540000" rev="420000"/>
                </a:camera>
                <a:lightRig rig="threePt" dir="t">
                  <a:rot lat="0" lon="0" rev="3000000"/>
                </a:lightRig>
              </a:scene3d>
              <a:sp3d extrusionH="381000"/>
            </a:bodyPr>
            <a:lstStyle/>
            <a:p>
              <a:pPr algn="ctr"/>
              <a:r>
                <a:rPr lang="en-US" sz="21500" b="1" dirty="0">
                  <a:ln w="0" cmpd="dbl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effectLst>
                    <a:outerShdw sx="1000" sy="1000" algn="ctr" rotWithShape="0">
                      <a:srgbClr val="000000"/>
                    </a:outerShdw>
                  </a:effectLst>
                </a:rPr>
                <a:t>CLOUS</a:t>
              </a:r>
              <a:r>
                <a:rPr lang="en-US" sz="21500" b="1" dirty="0">
                  <a:ln w="0" cmpd="dbl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effectLst>
                    <a:outerShdw blurRad="50800" dist="762000" dir="4380000" sx="97000" sy="97000" algn="ctr" rotWithShape="0">
                      <a:srgbClr val="000000">
                        <a:alpha val="49000"/>
                      </a:srgbClr>
                    </a:outerShdw>
                  </a:effectLst>
                </a:rPr>
                <a:t>O</a:t>
              </a:r>
              <a:r>
                <a:rPr lang="en-US" sz="21500" b="1" dirty="0">
                  <a:ln w="0" cmpd="dbl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effectLst>
                    <a:outerShdw sx="1000" sy="1000" algn="ctr" rotWithShape="0">
                      <a:srgbClr val="000000"/>
                    </a:outerShdw>
                  </a:effectLst>
                </a:rPr>
                <a:t>T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3525629" y="3119716"/>
              <a:ext cx="2247900" cy="457200"/>
            </a:xfrm>
            <a:prstGeom prst="rect">
              <a:avLst/>
            </a:prstGeom>
            <a:ln/>
            <a:effectLst>
              <a:outerShdw blurRad="165100" dist="1384300" dir="1560000" algn="ctr" rotWithShape="0">
                <a:srgbClr val="000000">
                  <a:alpha val="43137"/>
                </a:srgbClr>
              </a:outerShdw>
            </a:effectLst>
            <a:scene3d>
              <a:camera prst="isometricOffAxis2Top">
                <a:rot lat="19353587" lon="1775100" rev="18698258"/>
              </a:camera>
              <a:lightRig rig="harsh" dir="t"/>
            </a:scene3d>
            <a:sp3d prstMaterial="plastic">
              <a:bevelT w="254000" h="254000"/>
              <a:bevelB w="254000" h="2540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550465" y="582706"/>
            <a:ext cx="35545058" cy="26311411"/>
          </a:xfrm>
          <a:prstGeom prst="rect">
            <a:avLst/>
          </a:prstGeom>
          <a:noFill/>
          <a:ln w="50800" cap="sq">
            <a:solidFill>
              <a:schemeClr val="bg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71500" y="5270500"/>
            <a:ext cx="35496500" cy="1323"/>
          </a:xfrm>
          <a:prstGeom prst="line">
            <a:avLst/>
          </a:prstGeom>
          <a:ln w="50800" cap="sq">
            <a:solidFill>
              <a:schemeClr val="bg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609600" y="26898600"/>
            <a:ext cx="792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©Microsoft Corporation 2008.  All Rights Reserved. Microsoft Confidential</a:t>
            </a:r>
            <a:endParaRPr lang="en-US" sz="2000" dirty="0"/>
          </a:p>
        </p:txBody>
      </p:sp>
      <p:grpSp>
        <p:nvGrpSpPr>
          <p:cNvPr id="4" name="Group 16"/>
          <p:cNvGrpSpPr/>
          <p:nvPr userDrawn="1"/>
        </p:nvGrpSpPr>
        <p:grpSpPr>
          <a:xfrm>
            <a:off x="26974800" y="3962400"/>
            <a:ext cx="8991600" cy="1828800"/>
            <a:chOff x="27127200" y="25603200"/>
            <a:chExt cx="8991600" cy="1828800"/>
          </a:xfrm>
        </p:grpSpPr>
        <p:pic>
          <p:nvPicPr>
            <p:cNvPr id="18" name="Picture 4" descr="j026448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4480500" y="25603200"/>
              <a:ext cx="1638300" cy="1244600"/>
            </a:xfrm>
            <a:prstGeom prst="rect">
              <a:avLst/>
            </a:prstGeom>
            <a:noFill/>
          </p:spPr>
        </p:pic>
        <p:sp>
          <p:nvSpPr>
            <p:cNvPr id="19" name="TextBox 18"/>
            <p:cNvSpPr txBox="1"/>
            <p:nvPr/>
          </p:nvSpPr>
          <p:spPr>
            <a:xfrm>
              <a:off x="27127200" y="26231671"/>
              <a:ext cx="74676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Programming Languages and Methods</a:t>
              </a:r>
              <a:br>
                <a:rPr lang="en-US" sz="3600" dirty="0" smtClean="0"/>
              </a:br>
              <a:endParaRPr lang="en-US" sz="3600" dirty="0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13716000" y="41148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Managed Contracts: http://sharepoint/sites/foxtrot</a:t>
            </a:r>
            <a:endParaRPr lang="en-US" sz="3600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28956000" y="26898600"/>
            <a:ext cx="708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Booth -125 Demo "Language-Agnostic Contract Checking for .NET"</a:t>
            </a:r>
            <a:endParaRPr lang="en-US" sz="2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3657454" rtl="0" eaLnBrk="1" latinLnBrk="0" hangingPunct="1"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545" indent="-1371545" algn="l" defTabSz="3657454" rtl="0" eaLnBrk="1" latinLnBrk="0" hangingPunct="1">
        <a:spcBef>
          <a:spcPct val="20000"/>
        </a:spcBef>
        <a:buFont typeface="Arial" pitchFamily="34" charset="0"/>
        <a:buChar char="•"/>
        <a:defRPr sz="128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681" indent="-1142954" algn="l" defTabSz="3657454" rtl="0" eaLnBrk="1" latinLnBrk="0" hangingPunct="1">
        <a:spcBef>
          <a:spcPct val="20000"/>
        </a:spcBef>
        <a:buFont typeface="Arial" pitchFamily="34" charset="0"/>
        <a:buChar char="–"/>
        <a:defRPr sz="11200" kern="1200">
          <a:solidFill>
            <a:schemeClr val="tx1"/>
          </a:solidFill>
          <a:latin typeface="+mn-lt"/>
          <a:ea typeface="+mn-ea"/>
          <a:cs typeface="+mn-cs"/>
        </a:defRPr>
      </a:lvl2pPr>
      <a:lvl3pPr marL="4571817" indent="-914363" algn="l" defTabSz="3657454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544" indent="-914363" algn="l" defTabSz="3657454" rtl="0" eaLnBrk="1" latinLnBrk="0" hangingPunct="1">
        <a:spcBef>
          <a:spcPct val="20000"/>
        </a:spcBef>
        <a:buFont typeface="Arial" pitchFamily="34" charset="0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271" indent="-914363" algn="l" defTabSz="3657454" rtl="0" eaLnBrk="1" latinLnBrk="0" hangingPunct="1">
        <a:spcBef>
          <a:spcPct val="20000"/>
        </a:spcBef>
        <a:buFont typeface="Arial" pitchFamily="34" charset="0"/>
        <a:buChar char="»"/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7998" indent="-914363" algn="l" defTabSz="3657454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6725" indent="-914363" algn="l" defTabSz="3657454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5451" indent="-914363" algn="l" defTabSz="3657454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178" indent="-914363" algn="l" defTabSz="3657454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4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727" algn="l" defTabSz="36574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454" algn="l" defTabSz="36574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181" algn="l" defTabSz="36574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4907" algn="l" defTabSz="36574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3634" algn="l" defTabSz="36574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361" algn="l" defTabSz="36574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088" algn="l" defTabSz="36574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29815" algn="l" defTabSz="36574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82"/>
          <p:cNvGrpSpPr/>
          <p:nvPr/>
        </p:nvGrpSpPr>
        <p:grpSpPr>
          <a:xfrm>
            <a:off x="679938" y="18821400"/>
            <a:ext cx="2209800" cy="1828800"/>
            <a:chOff x="16306800" y="24460200"/>
            <a:chExt cx="2209800" cy="1828800"/>
          </a:xfrm>
        </p:grpSpPr>
        <p:sp>
          <p:nvSpPr>
            <p:cNvPr id="75" name="TextBox 74"/>
            <p:cNvSpPr txBox="1"/>
            <p:nvPr/>
          </p:nvSpPr>
          <p:spPr>
            <a:xfrm>
              <a:off x="16916400" y="24993600"/>
              <a:ext cx="1524000" cy="815604"/>
            </a:xfrm>
            <a:prstGeom prst="rect">
              <a:avLst/>
            </a:prstGeom>
            <a:noFill/>
          </p:spPr>
          <p:txBody>
            <a:bodyPr wrap="square" lIns="76197" tIns="38098" rIns="76197" bIns="38098" rtlCol="0">
              <a:spAutoFit/>
            </a:bodyPr>
            <a:lstStyle/>
            <a:p>
              <a:r>
                <a:rPr lang="en-US" sz="4800" dirty="0" smtClean="0"/>
                <a:t>F10</a:t>
              </a:r>
              <a:endParaRPr lang="en-US" sz="4800" dirty="0"/>
            </a:p>
          </p:txBody>
        </p:sp>
        <p:sp>
          <p:nvSpPr>
            <p:cNvPr id="79" name="Curved Up Arrow 78"/>
            <p:cNvSpPr/>
            <p:nvPr/>
          </p:nvSpPr>
          <p:spPr>
            <a:xfrm>
              <a:off x="16459200" y="25374600"/>
              <a:ext cx="2057400" cy="914400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1" name="Curved Up Arrow 80"/>
            <p:cNvSpPr/>
            <p:nvPr/>
          </p:nvSpPr>
          <p:spPr>
            <a:xfrm rot="10800000">
              <a:off x="16306800" y="24460200"/>
              <a:ext cx="2133600" cy="990600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7" name="TextBox 176"/>
          <p:cNvSpPr txBox="1"/>
          <p:nvPr/>
        </p:nvSpPr>
        <p:spPr>
          <a:xfrm>
            <a:off x="25679400" y="8764998"/>
            <a:ext cx="6934200" cy="13696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76197" tIns="38098" rIns="76197" bIns="38098" rtlCol="0">
            <a:spAutoFit/>
          </a:bodyPr>
          <a:lstStyle/>
          <a:p>
            <a:r>
              <a:rPr lang="en-US" sz="2800" dirty="0" smtClean="0"/>
              <a:t>Checks correctness of A.dll against its internal contracts and those of referenced </a:t>
            </a:r>
            <a:r>
              <a:rPr lang="en-US" sz="2800" i="1" dirty="0" smtClean="0"/>
              <a:t>reference </a:t>
            </a:r>
            <a:r>
              <a:rPr lang="en-US" sz="2800" dirty="0" smtClean="0"/>
              <a:t>assemblies</a:t>
            </a:r>
            <a:endParaRPr lang="en-US" sz="2800" dirty="0"/>
          </a:p>
        </p:txBody>
      </p:sp>
      <p:cxnSp>
        <p:nvCxnSpPr>
          <p:cNvPr id="94" name="AutoShape 17"/>
          <p:cNvCxnSpPr>
            <a:cxnSpLocks noChangeShapeType="1"/>
            <a:stCxn id="82" idx="2"/>
            <a:endCxn id="92" idx="0"/>
          </p:cNvCxnSpPr>
          <p:nvPr/>
        </p:nvCxnSpPr>
        <p:spPr bwMode="auto">
          <a:xfrm rot="16200000" flipH="1">
            <a:off x="10140514" y="16465114"/>
            <a:ext cx="14719736" cy="51236"/>
          </a:xfrm>
          <a:prstGeom prst="straightConnector1">
            <a:avLst/>
          </a:prstGeom>
          <a:noFill/>
          <a:ln w="63500">
            <a:solidFill>
              <a:srgbClr val="000000"/>
            </a:solidFill>
            <a:round/>
            <a:headEnd/>
            <a:tailEnd type="triangle" w="lg" len="lg"/>
          </a:ln>
          <a:effectLst/>
        </p:spPr>
      </p:cxnSp>
      <p:cxnSp>
        <p:nvCxnSpPr>
          <p:cNvPr id="87" name="AutoShape 17"/>
          <p:cNvCxnSpPr>
            <a:cxnSpLocks noChangeShapeType="1"/>
            <a:stCxn id="1026" idx="0"/>
            <a:endCxn id="100" idx="1"/>
          </p:cNvCxnSpPr>
          <p:nvPr/>
        </p:nvCxnSpPr>
        <p:spPr bwMode="auto">
          <a:xfrm rot="16200000" flipH="1">
            <a:off x="3246476" y="11554275"/>
            <a:ext cx="12117798" cy="5468449"/>
          </a:xfrm>
          <a:prstGeom prst="bentConnector4">
            <a:avLst>
              <a:gd name="adj1" fmla="val -4208"/>
              <a:gd name="adj2" fmla="val 85054"/>
            </a:avLst>
          </a:prstGeom>
          <a:noFill/>
          <a:ln w="63500">
            <a:solidFill>
              <a:srgbClr val="000000"/>
            </a:solidFill>
            <a:prstDash val="lgDash"/>
            <a:round/>
            <a:headEnd type="triangle" w="lg" len="lg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12827000" y="1877913"/>
            <a:ext cx="22629009" cy="1492712"/>
          </a:xfrm>
          <a:prstGeom prst="rect">
            <a:avLst/>
          </a:prstGeom>
          <a:noFill/>
        </p:spPr>
        <p:txBody>
          <a:bodyPr wrap="none" lIns="76197" tIns="38098" rIns="76197" bIns="38098" rtlCol="0">
            <a:spAutoFit/>
          </a:bodyPr>
          <a:lstStyle/>
          <a:p>
            <a:r>
              <a:rPr lang="en-US" sz="9200" b="1" dirty="0" smtClean="0"/>
              <a:t>Language-Agnostic Contract Checking for .NET</a:t>
            </a:r>
          </a:p>
        </p:txBody>
      </p:sp>
      <p:cxnSp>
        <p:nvCxnSpPr>
          <p:cNvPr id="80" name="AutoShape 17"/>
          <p:cNvCxnSpPr>
            <a:cxnSpLocks noChangeShapeType="1"/>
            <a:stCxn id="84" idx="3"/>
            <a:endCxn id="85" idx="0"/>
          </p:cNvCxnSpPr>
          <p:nvPr/>
        </p:nvCxnSpPr>
        <p:spPr bwMode="auto">
          <a:xfrm>
            <a:off x="18821400" y="8534400"/>
            <a:ext cx="3048000" cy="2993886"/>
          </a:xfrm>
          <a:prstGeom prst="bentConnector2">
            <a:avLst/>
          </a:prstGeom>
          <a:noFill/>
          <a:ln w="63500">
            <a:solidFill>
              <a:srgbClr val="000000"/>
            </a:solidFill>
            <a:round/>
            <a:headEnd/>
            <a:tailEnd type="triangle" w="lg" len="lg"/>
          </a:ln>
          <a:effectLst/>
        </p:spPr>
      </p:cxnSp>
      <p:grpSp>
        <p:nvGrpSpPr>
          <p:cNvPr id="150" name="Group 149"/>
          <p:cNvGrpSpPr/>
          <p:nvPr/>
        </p:nvGrpSpPr>
        <p:grpSpPr>
          <a:xfrm>
            <a:off x="13592175" y="23164800"/>
            <a:ext cx="5610225" cy="2996114"/>
            <a:chOff x="12954000" y="23164800"/>
            <a:chExt cx="5610225" cy="2996114"/>
          </a:xfrm>
        </p:grpSpPr>
        <p:sp>
          <p:nvSpPr>
            <p:cNvPr id="146" name="TextBox 145"/>
            <p:cNvSpPr txBox="1"/>
            <p:nvPr/>
          </p:nvSpPr>
          <p:spPr>
            <a:xfrm>
              <a:off x="12954000" y="25222200"/>
              <a:ext cx="5133976" cy="93871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76197" tIns="38098" rIns="76197" bIns="38098" rtlCol="0">
              <a:spAutoFit/>
            </a:bodyPr>
            <a:lstStyle/>
            <a:p>
              <a:r>
                <a:rPr lang="en-US" sz="2800" dirty="0" smtClean="0"/>
                <a:t>Contains no declarative contracts. </a:t>
              </a:r>
            </a:p>
            <a:p>
              <a:r>
                <a:rPr lang="en-US" sz="2800" dirty="0" smtClean="0"/>
                <a:t>Preconditions may be executable.</a:t>
              </a:r>
              <a:endParaRPr lang="en-US" sz="2800" dirty="0"/>
            </a:p>
          </p:txBody>
        </p:sp>
        <p:sp>
          <p:nvSpPr>
            <p:cNvPr id="92" name="Round Single Corner Rectangle 91"/>
            <p:cNvSpPr/>
            <p:nvPr/>
          </p:nvSpPr>
          <p:spPr>
            <a:xfrm>
              <a:off x="15211425" y="23850600"/>
              <a:ext cx="3352800" cy="1371600"/>
            </a:xfrm>
            <a:prstGeom prst="round1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/>
                <a:t>Retail</a:t>
              </a:r>
            </a:p>
            <a:p>
              <a:pPr algn="ctr"/>
              <a:r>
                <a:rPr lang="en-US" sz="4400" dirty="0" smtClean="0"/>
                <a:t>Assembly</a:t>
              </a:r>
              <a:endParaRPr lang="en-US" sz="44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7373600" y="23164800"/>
              <a:ext cx="11174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A.dll</a:t>
              </a:r>
              <a:endParaRPr lang="en-US" sz="4000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0744200" y="18975798"/>
            <a:ext cx="4648200" cy="3427002"/>
            <a:chOff x="11553825" y="18975798"/>
            <a:chExt cx="4648200" cy="3427002"/>
          </a:xfrm>
        </p:grpSpPr>
        <p:sp>
          <p:nvSpPr>
            <p:cNvPr id="124" name="TextBox 123"/>
            <p:cNvSpPr txBox="1"/>
            <p:nvPr/>
          </p:nvSpPr>
          <p:spPr>
            <a:xfrm>
              <a:off x="11553825" y="21033198"/>
              <a:ext cx="4191000" cy="136960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76197" tIns="38098" rIns="76197" bIns="38098" rtlCol="0" anchor="b" anchorCtr="1">
              <a:spAutoFit/>
            </a:bodyPr>
            <a:lstStyle/>
            <a:p>
              <a:r>
                <a:rPr lang="en-US" sz="2800" dirty="0" smtClean="0"/>
                <a:t>Contracts are instrumented</a:t>
              </a:r>
            </a:p>
            <a:p>
              <a:r>
                <a:rPr lang="en-US" sz="2800" dirty="0" smtClean="0"/>
                <a:t> at appropriate  program points as runtime checks.</a:t>
              </a:r>
              <a:endParaRPr lang="en-US" sz="2800" dirty="0"/>
            </a:p>
          </p:txBody>
        </p:sp>
        <p:grpSp>
          <p:nvGrpSpPr>
            <p:cNvPr id="9" name="Group 98"/>
            <p:cNvGrpSpPr/>
            <p:nvPr/>
          </p:nvGrpSpPr>
          <p:grpSpPr>
            <a:xfrm>
              <a:off x="12849225" y="18975798"/>
              <a:ext cx="3352800" cy="2057400"/>
              <a:chOff x="1219200" y="9525000"/>
              <a:chExt cx="3352800" cy="2057400"/>
            </a:xfrm>
          </p:grpSpPr>
          <p:sp>
            <p:nvSpPr>
              <p:cNvPr id="100" name="Round Single Corner Rectangle 99"/>
              <p:cNvSpPr/>
              <p:nvPr/>
            </p:nvSpPr>
            <p:spPr>
              <a:xfrm>
                <a:off x="1219200" y="10210800"/>
                <a:ext cx="3352800" cy="1371600"/>
              </a:xfrm>
              <a:prstGeom prst="round1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Testing</a:t>
                </a:r>
              </a:p>
              <a:p>
                <a:pPr algn="ctr"/>
                <a:r>
                  <a:rPr lang="en-US" sz="4400" dirty="0" smtClean="0"/>
                  <a:t>Assembly</a:t>
                </a:r>
                <a:endParaRPr lang="en-US" sz="4400" dirty="0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3378378" y="9525000"/>
                <a:ext cx="111742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/>
                  <a:t>A.dll</a:t>
                </a:r>
                <a:endParaRPr lang="en-US" sz="4000" dirty="0"/>
              </a:p>
            </p:txBody>
          </p:sp>
        </p:grpSp>
      </p:grpSp>
      <p:sp>
        <p:nvSpPr>
          <p:cNvPr id="120" name="TextBox 119"/>
          <p:cNvSpPr txBox="1"/>
          <p:nvPr/>
        </p:nvSpPr>
        <p:spPr>
          <a:xfrm>
            <a:off x="11887200" y="11912773"/>
            <a:ext cx="1600200" cy="507827"/>
          </a:xfrm>
          <a:prstGeom prst="rect">
            <a:avLst/>
          </a:prstGeom>
          <a:noFill/>
        </p:spPr>
        <p:txBody>
          <a:bodyPr wrap="square" lIns="76197" tIns="38098" rIns="76197" bIns="38098" rtlCol="0">
            <a:spAutoFit/>
          </a:bodyPr>
          <a:lstStyle/>
          <a:p>
            <a:r>
              <a:rPr lang="en-US" sz="2800" dirty="0" smtClean="0"/>
              <a:t>Execute</a:t>
            </a:r>
            <a:endParaRPr lang="en-US" sz="2800" dirty="0"/>
          </a:p>
        </p:txBody>
      </p:sp>
      <p:cxnSp>
        <p:nvCxnSpPr>
          <p:cNvPr id="127" name="AutoShape 17"/>
          <p:cNvCxnSpPr>
            <a:cxnSpLocks noChangeShapeType="1"/>
            <a:stCxn id="92" idx="3"/>
          </p:cNvCxnSpPr>
          <p:nvPr/>
        </p:nvCxnSpPr>
        <p:spPr bwMode="auto">
          <a:xfrm>
            <a:off x="19202400" y="24536400"/>
            <a:ext cx="1447800" cy="1588"/>
          </a:xfrm>
          <a:prstGeom prst="straightConnector1">
            <a:avLst/>
          </a:prstGeom>
          <a:noFill/>
          <a:ln w="63500">
            <a:solidFill>
              <a:srgbClr val="000000"/>
            </a:solidFill>
            <a:round/>
            <a:headEnd/>
            <a:tailEnd type="triangle" w="lg" len="lg"/>
          </a:ln>
          <a:effectLst/>
        </p:spPr>
      </p:cxnSp>
      <p:cxnSp>
        <p:nvCxnSpPr>
          <p:cNvPr id="171" name="AutoShape 17"/>
          <p:cNvCxnSpPr>
            <a:cxnSpLocks noChangeShapeType="1"/>
            <a:stCxn id="177" idx="1"/>
            <a:endCxn id="174" idx="3"/>
          </p:cNvCxnSpPr>
          <p:nvPr/>
        </p:nvCxnSpPr>
        <p:spPr bwMode="auto">
          <a:xfrm rot="10800000" flipV="1">
            <a:off x="23822026" y="9449798"/>
            <a:ext cx="1857375" cy="9143001"/>
          </a:xfrm>
          <a:prstGeom prst="bentConnector3">
            <a:avLst>
              <a:gd name="adj1" fmla="val 50000"/>
            </a:avLst>
          </a:prstGeom>
          <a:noFill/>
          <a:ln w="63500">
            <a:solidFill>
              <a:srgbClr val="000000"/>
            </a:solidFill>
            <a:prstDash val="lgDash"/>
            <a:round/>
            <a:headEnd type="triangle" w="lg" len="lg"/>
            <a:tailEnd type="none" w="med" len="med"/>
          </a:ln>
          <a:effectLst/>
        </p:spPr>
      </p:cxnSp>
      <p:cxnSp>
        <p:nvCxnSpPr>
          <p:cNvPr id="156" name="AutoShape 17"/>
          <p:cNvCxnSpPr>
            <a:cxnSpLocks noChangeShapeType="1"/>
            <a:stCxn id="174" idx="2"/>
            <a:endCxn id="157" idx="0"/>
          </p:cNvCxnSpPr>
          <p:nvPr/>
        </p:nvCxnSpPr>
        <p:spPr bwMode="auto">
          <a:xfrm rot="16200000" flipH="1">
            <a:off x="20859094" y="20565130"/>
            <a:ext cx="2573063" cy="1"/>
          </a:xfrm>
          <a:prstGeom prst="straightConnector1">
            <a:avLst/>
          </a:prstGeom>
          <a:noFill/>
          <a:ln w="63500">
            <a:solidFill>
              <a:srgbClr val="000000"/>
            </a:solidFill>
            <a:round/>
            <a:headEnd/>
            <a:tailEnd type="triangle" w="lg" len="lg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16506824" y="17602200"/>
            <a:ext cx="1628776" cy="50782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76197" tIns="38098" rIns="76197" bIns="38098" rtlCol="0">
            <a:spAutoFit/>
          </a:bodyPr>
          <a:lstStyle/>
          <a:p>
            <a:r>
              <a:rPr lang="en-US" sz="2800" dirty="0" smtClean="0"/>
              <a:t>Compiler</a:t>
            </a:r>
            <a:endParaRPr lang="en-US" sz="2800" dirty="0"/>
          </a:p>
        </p:txBody>
      </p:sp>
      <p:sp>
        <p:nvSpPr>
          <p:cNvPr id="71" name="TextBox 70"/>
          <p:cNvSpPr txBox="1"/>
          <p:nvPr/>
        </p:nvSpPr>
        <p:spPr>
          <a:xfrm>
            <a:off x="2508738" y="12214596"/>
            <a:ext cx="6019800" cy="815604"/>
          </a:xfrm>
          <a:prstGeom prst="rect">
            <a:avLst/>
          </a:prstGeom>
          <a:noFill/>
        </p:spPr>
        <p:txBody>
          <a:bodyPr wrap="square" lIns="76197" tIns="38098" rIns="76197" bIns="38098" rtlCol="0">
            <a:spAutoFit/>
          </a:bodyPr>
          <a:lstStyle/>
          <a:p>
            <a:r>
              <a:rPr lang="en-US" sz="4800" dirty="0" smtClean="0"/>
              <a:t>2. Check preconditions</a:t>
            </a:r>
            <a:endParaRPr lang="en-US" sz="4800" dirty="0"/>
          </a:p>
        </p:txBody>
      </p:sp>
      <p:sp>
        <p:nvSpPr>
          <p:cNvPr id="131" name="TextBox 130"/>
          <p:cNvSpPr txBox="1"/>
          <p:nvPr/>
        </p:nvSpPr>
        <p:spPr>
          <a:xfrm>
            <a:off x="2508738" y="17015196"/>
            <a:ext cx="4267200" cy="815604"/>
          </a:xfrm>
          <a:prstGeom prst="rect">
            <a:avLst/>
          </a:prstGeom>
          <a:noFill/>
        </p:spPr>
        <p:txBody>
          <a:bodyPr wrap="square" lIns="76197" tIns="38098" rIns="76197" bIns="38098" rtlCol="0">
            <a:spAutoFit/>
          </a:bodyPr>
          <a:lstStyle/>
          <a:p>
            <a:r>
              <a:rPr lang="en-US" sz="4800" dirty="0" smtClean="0"/>
              <a:t>3. Execute code</a:t>
            </a:r>
            <a:endParaRPr lang="en-US" sz="4800" dirty="0"/>
          </a:p>
        </p:txBody>
      </p:sp>
      <p:sp>
        <p:nvSpPr>
          <p:cNvPr id="132" name="TextBox 131"/>
          <p:cNvSpPr txBox="1"/>
          <p:nvPr/>
        </p:nvSpPr>
        <p:spPr>
          <a:xfrm>
            <a:off x="2508738" y="21815796"/>
            <a:ext cx="6172200" cy="815604"/>
          </a:xfrm>
          <a:prstGeom prst="rect">
            <a:avLst/>
          </a:prstGeom>
          <a:noFill/>
        </p:spPr>
        <p:txBody>
          <a:bodyPr wrap="square" lIns="76197" tIns="38098" rIns="76197" bIns="38098" rtlCol="0">
            <a:spAutoFit/>
          </a:bodyPr>
          <a:lstStyle/>
          <a:p>
            <a:r>
              <a:rPr lang="en-US" sz="4800" dirty="0" smtClean="0"/>
              <a:t>4. Check postconditions</a:t>
            </a:r>
            <a:endParaRPr lang="en-US" sz="4800" dirty="0"/>
          </a:p>
        </p:txBody>
      </p:sp>
      <p:sp>
        <p:nvSpPr>
          <p:cNvPr id="130" name="TextBox 129"/>
          <p:cNvSpPr txBox="1"/>
          <p:nvPr/>
        </p:nvSpPr>
        <p:spPr>
          <a:xfrm>
            <a:off x="2508738" y="7413996"/>
            <a:ext cx="4343400" cy="815604"/>
          </a:xfrm>
          <a:prstGeom prst="rect">
            <a:avLst/>
          </a:prstGeom>
          <a:noFill/>
        </p:spPr>
        <p:txBody>
          <a:bodyPr wrap="square" lIns="76197" tIns="38098" rIns="76197" bIns="38098" rtlCol="0">
            <a:spAutoFit/>
          </a:bodyPr>
          <a:lstStyle/>
          <a:p>
            <a:r>
              <a:rPr lang="en-US" sz="4800" dirty="0" smtClean="0"/>
              <a:t>1. Step into call</a:t>
            </a:r>
            <a:endParaRPr lang="en-US" sz="4800" dirty="0"/>
          </a:p>
        </p:txBody>
      </p:sp>
      <p:grpSp>
        <p:nvGrpSpPr>
          <p:cNvPr id="243" name="Group 242"/>
          <p:cNvGrpSpPr/>
          <p:nvPr/>
        </p:nvGrpSpPr>
        <p:grpSpPr>
          <a:xfrm>
            <a:off x="718038" y="20878800"/>
            <a:ext cx="1943100" cy="3276600"/>
            <a:chOff x="762000" y="20726400"/>
            <a:chExt cx="1943100" cy="3276600"/>
          </a:xfrm>
        </p:grpSpPr>
        <p:sp>
          <p:nvSpPr>
            <p:cNvPr id="83" name="TextBox 82"/>
            <p:cNvSpPr txBox="1"/>
            <p:nvPr/>
          </p:nvSpPr>
          <p:spPr>
            <a:xfrm>
              <a:off x="762000" y="22098000"/>
              <a:ext cx="1524000" cy="815604"/>
            </a:xfrm>
            <a:prstGeom prst="rect">
              <a:avLst/>
            </a:prstGeom>
            <a:noFill/>
          </p:spPr>
          <p:txBody>
            <a:bodyPr wrap="square" lIns="76197" tIns="38098" rIns="76197" bIns="38098" rtlCol="0">
              <a:spAutoFit/>
            </a:bodyPr>
            <a:lstStyle/>
            <a:p>
              <a:r>
                <a:rPr lang="en-US" sz="4800" dirty="0" smtClean="0"/>
                <a:t>F10</a:t>
              </a:r>
              <a:endParaRPr lang="en-US" sz="4800" dirty="0"/>
            </a:p>
          </p:txBody>
        </p:sp>
        <p:sp>
          <p:nvSpPr>
            <p:cNvPr id="86" name="Curved Up Arrow 85"/>
            <p:cNvSpPr/>
            <p:nvPr/>
          </p:nvSpPr>
          <p:spPr>
            <a:xfrm rot="5400000">
              <a:off x="609600" y="21907500"/>
              <a:ext cx="3276600" cy="914400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3" name="Parallelogram 102"/>
          <p:cNvSpPr/>
          <p:nvPr/>
        </p:nvSpPr>
        <p:spPr>
          <a:xfrm>
            <a:off x="1746738" y="5562600"/>
            <a:ext cx="9448800" cy="1676400"/>
          </a:xfrm>
          <a:prstGeom prst="parallelogram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Runtime Checking</a:t>
            </a:r>
            <a:endParaRPr lang="en-US" dirty="0"/>
          </a:p>
        </p:txBody>
      </p:sp>
      <p:grpSp>
        <p:nvGrpSpPr>
          <p:cNvPr id="167" name="Group 166"/>
          <p:cNvGrpSpPr/>
          <p:nvPr/>
        </p:nvGrpSpPr>
        <p:grpSpPr>
          <a:xfrm>
            <a:off x="16291759" y="5612528"/>
            <a:ext cx="2529641" cy="3683872"/>
            <a:chOff x="16139359" y="5612528"/>
            <a:chExt cx="2529641" cy="3683872"/>
          </a:xfrm>
        </p:grpSpPr>
        <p:grpSp>
          <p:nvGrpSpPr>
            <p:cNvPr id="105" name="Group 104"/>
            <p:cNvGrpSpPr/>
            <p:nvPr/>
          </p:nvGrpSpPr>
          <p:grpSpPr>
            <a:xfrm>
              <a:off x="16141264" y="7606864"/>
              <a:ext cx="2527736" cy="1689536"/>
              <a:chOff x="16522263" y="7556936"/>
              <a:chExt cx="2527736" cy="1689536"/>
            </a:xfrm>
          </p:grpSpPr>
          <p:sp>
            <p:nvSpPr>
              <p:cNvPr id="84" name="Round Single Corner Rectangle 83"/>
              <p:cNvSpPr/>
              <p:nvPr/>
            </p:nvSpPr>
            <p:spPr>
              <a:xfrm>
                <a:off x="16687799" y="7722472"/>
                <a:ext cx="2362200" cy="1524000"/>
              </a:xfrm>
              <a:prstGeom prst="round1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Sources</a:t>
                </a:r>
                <a:endParaRPr lang="en-US" sz="4400" dirty="0"/>
              </a:p>
            </p:txBody>
          </p:sp>
          <p:sp>
            <p:nvSpPr>
              <p:cNvPr id="82" name="Round Single Corner Rectangle 81"/>
              <p:cNvSpPr/>
              <p:nvPr/>
            </p:nvSpPr>
            <p:spPr>
              <a:xfrm>
                <a:off x="16522263" y="7556936"/>
                <a:ext cx="2362200" cy="1524000"/>
              </a:xfrm>
              <a:prstGeom prst="round1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Sources</a:t>
                </a:r>
                <a:endParaRPr lang="en-US" sz="4400" dirty="0"/>
              </a:p>
            </p:txBody>
          </p:sp>
        </p:grpSp>
        <p:sp>
          <p:nvSpPr>
            <p:cNvPr id="104" name="Round Single Corner Rectangle 103"/>
            <p:cNvSpPr/>
            <p:nvPr/>
          </p:nvSpPr>
          <p:spPr>
            <a:xfrm>
              <a:off x="16139359" y="5612528"/>
              <a:ext cx="2362200" cy="1524000"/>
            </a:xfrm>
            <a:prstGeom prst="round1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/>
                <a:t>Contract</a:t>
              </a:r>
              <a:br>
                <a:rPr lang="en-US" sz="4400" dirty="0" smtClean="0"/>
              </a:br>
              <a:r>
                <a:rPr lang="en-US" sz="4400" dirty="0" smtClean="0"/>
                <a:t>Library</a:t>
              </a:r>
              <a:endParaRPr lang="en-US" sz="4400" dirty="0"/>
            </a:p>
          </p:txBody>
        </p:sp>
        <p:cxnSp>
          <p:nvCxnSpPr>
            <p:cNvPr id="106" name="AutoShape 17"/>
            <p:cNvCxnSpPr>
              <a:cxnSpLocks noChangeShapeType="1"/>
              <a:stCxn id="82" idx="0"/>
              <a:endCxn id="104" idx="2"/>
            </p:cNvCxnSpPr>
            <p:nvPr/>
          </p:nvCxnSpPr>
          <p:spPr bwMode="auto">
            <a:xfrm rot="16200000" flipV="1">
              <a:off x="17086244" y="7370743"/>
              <a:ext cx="470336" cy="1905"/>
            </a:xfrm>
            <a:prstGeom prst="straightConnector1">
              <a:avLst/>
            </a:prstGeom>
            <a:noFill/>
            <a:ln w="63500" cmpd="dbl">
              <a:solidFill>
                <a:srgbClr val="000000"/>
              </a:solidFill>
              <a:round/>
              <a:headEnd/>
              <a:tailEnd type="none" w="lg" len="lg"/>
            </a:ln>
            <a:effectLst/>
          </p:spPr>
        </p:cxnSp>
      </p:grpSp>
      <p:cxnSp>
        <p:nvCxnSpPr>
          <p:cNvPr id="114" name="Elbow Connector 113"/>
          <p:cNvCxnSpPr>
            <a:stCxn id="85" idx="1"/>
            <a:endCxn id="100" idx="0"/>
          </p:cNvCxnSpPr>
          <p:nvPr/>
        </p:nvCxnSpPr>
        <p:spPr>
          <a:xfrm rot="10800000" flipV="1">
            <a:off x="13716000" y="12214086"/>
            <a:ext cx="6477000" cy="7447512"/>
          </a:xfrm>
          <a:prstGeom prst="bentConnector2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Parallelogram 209"/>
          <p:cNvSpPr/>
          <p:nvPr/>
        </p:nvSpPr>
        <p:spPr>
          <a:xfrm>
            <a:off x="25679400" y="5562600"/>
            <a:ext cx="9448800" cy="1676400"/>
          </a:xfrm>
          <a:prstGeom prst="parallelogram">
            <a:avLst/>
          </a:prstGeom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 Checking</a:t>
            </a:r>
            <a:endParaRPr lang="en-US" dirty="0"/>
          </a:p>
        </p:txBody>
      </p:sp>
      <p:cxnSp>
        <p:nvCxnSpPr>
          <p:cNvPr id="214" name="AutoShape 17"/>
          <p:cNvCxnSpPr>
            <a:cxnSpLocks noChangeShapeType="1"/>
            <a:stCxn id="177" idx="1"/>
            <a:endCxn id="85" idx="3"/>
          </p:cNvCxnSpPr>
          <p:nvPr/>
        </p:nvCxnSpPr>
        <p:spPr bwMode="auto">
          <a:xfrm rot="10800000" flipV="1">
            <a:off x="23545800" y="9449798"/>
            <a:ext cx="2133600" cy="2764287"/>
          </a:xfrm>
          <a:prstGeom prst="bentConnector3">
            <a:avLst>
              <a:gd name="adj1" fmla="val 68045"/>
            </a:avLst>
          </a:prstGeom>
          <a:noFill/>
          <a:ln w="63500">
            <a:solidFill>
              <a:srgbClr val="000000"/>
            </a:solidFill>
            <a:prstDash val="lgDash"/>
            <a:round/>
            <a:headEnd type="triangle" w="lg" len="lg"/>
            <a:tailEnd type="none" w="med" len="med"/>
          </a:ln>
          <a:effectLst/>
        </p:spPr>
      </p:cxnSp>
      <p:grpSp>
        <p:nvGrpSpPr>
          <p:cNvPr id="170" name="Group 169"/>
          <p:cNvGrpSpPr/>
          <p:nvPr/>
        </p:nvGrpSpPr>
        <p:grpSpPr>
          <a:xfrm>
            <a:off x="20697826" y="21851663"/>
            <a:ext cx="2895600" cy="2989537"/>
            <a:chOff x="20697826" y="21793200"/>
            <a:chExt cx="2895600" cy="2989537"/>
          </a:xfrm>
        </p:grpSpPr>
        <p:sp>
          <p:nvSpPr>
            <p:cNvPr id="128" name="TextBox 127"/>
            <p:cNvSpPr txBox="1"/>
            <p:nvPr/>
          </p:nvSpPr>
          <p:spPr>
            <a:xfrm>
              <a:off x="21007389" y="24274910"/>
              <a:ext cx="2276474" cy="507827"/>
            </a:xfrm>
            <a:prstGeom prst="rect">
              <a:avLst/>
            </a:prstGeom>
            <a:noFill/>
          </p:spPr>
          <p:txBody>
            <a:bodyPr wrap="square" lIns="76197" tIns="38098" rIns="76197" bIns="38098" rtlCol="0">
              <a:spAutoFit/>
            </a:bodyPr>
            <a:lstStyle/>
            <a:p>
              <a:r>
                <a:rPr lang="en-US" sz="2800" dirty="0" smtClean="0"/>
                <a:t>Execute / Ship</a:t>
              </a:r>
              <a:endParaRPr lang="en-US" sz="2800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20697826" y="21793200"/>
              <a:ext cx="2895600" cy="507827"/>
            </a:xfrm>
            <a:prstGeom prst="rect">
              <a:avLst/>
            </a:prstGeom>
            <a:noFill/>
          </p:spPr>
          <p:txBody>
            <a:bodyPr wrap="square" lIns="76197" tIns="38098" rIns="76197" bIns="38098" rtlCol="0">
              <a:spAutoFit/>
            </a:bodyPr>
            <a:lstStyle/>
            <a:p>
              <a:r>
                <a:rPr lang="en-US" sz="2800" dirty="0" smtClean="0"/>
                <a:t>Ship with dev tools</a:t>
              </a:r>
              <a:endParaRPr lang="en-US" sz="2800" dirty="0"/>
            </a:p>
          </p:txBody>
        </p:sp>
        <p:pic>
          <p:nvPicPr>
            <p:cNvPr id="15362" name="Picture 2" descr="C:\Users\mbarnett\AppData\Local\Microsoft\Windows\Temporary Internet Files\Content.IE5\YM25LCBI\MMj02836860000[1].gif"/>
            <p:cNvPicPr>
              <a:picLocks noChangeAspect="1" noChangeArrowheads="1" noCrop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1345526" y="22479000"/>
              <a:ext cx="1600200" cy="1600200"/>
            </a:xfrm>
            <a:prstGeom prst="rect">
              <a:avLst/>
            </a:prstGeom>
            <a:noFill/>
          </p:spPr>
        </p:pic>
      </p:grpSp>
      <p:sp>
        <p:nvSpPr>
          <p:cNvPr id="89" name="TextBox 88"/>
          <p:cNvSpPr txBox="1"/>
          <p:nvPr/>
        </p:nvSpPr>
        <p:spPr>
          <a:xfrm>
            <a:off x="25527000" y="10439400"/>
            <a:ext cx="7162800" cy="815604"/>
          </a:xfrm>
          <a:prstGeom prst="rect">
            <a:avLst/>
          </a:prstGeom>
          <a:noFill/>
        </p:spPr>
        <p:txBody>
          <a:bodyPr wrap="square" lIns="76197" tIns="38098" rIns="76197" bIns="38098" rtlCol="0">
            <a:spAutoFit/>
          </a:bodyPr>
          <a:lstStyle/>
          <a:p>
            <a:r>
              <a:rPr lang="en-US" sz="4800" dirty="0" smtClean="0"/>
              <a:t>1. Analyze </a:t>
            </a:r>
            <a:endParaRPr lang="en-US" sz="4800" dirty="0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603200" y="11201400"/>
            <a:ext cx="9935065" cy="7191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603200" y="19308021"/>
            <a:ext cx="9959501" cy="7209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5" name="TextBox 94"/>
          <p:cNvSpPr txBox="1"/>
          <p:nvPr/>
        </p:nvSpPr>
        <p:spPr>
          <a:xfrm>
            <a:off x="25527000" y="18539196"/>
            <a:ext cx="7162800" cy="815604"/>
          </a:xfrm>
          <a:prstGeom prst="rect">
            <a:avLst/>
          </a:prstGeom>
          <a:noFill/>
        </p:spPr>
        <p:txBody>
          <a:bodyPr wrap="square" lIns="76197" tIns="38098" rIns="76197" bIns="38098" rtlCol="0">
            <a:spAutoFit/>
          </a:bodyPr>
          <a:lstStyle/>
          <a:p>
            <a:r>
              <a:rPr lang="en-US" sz="4800" dirty="0" smtClean="0"/>
              <a:t>2. Fix &amp; Check</a:t>
            </a:r>
            <a:endParaRPr lang="en-US" sz="4800" dirty="0"/>
          </a:p>
        </p:txBody>
      </p:sp>
      <p:sp>
        <p:nvSpPr>
          <p:cNvPr id="102" name="Rectangle 101"/>
          <p:cNvSpPr/>
          <p:nvPr/>
        </p:nvSpPr>
        <p:spPr>
          <a:xfrm>
            <a:off x="29438008" y="22964554"/>
            <a:ext cx="304800" cy="228600"/>
          </a:xfrm>
          <a:prstGeom prst="rect">
            <a:avLst/>
          </a:prstGeom>
          <a:solidFill>
            <a:srgbClr val="FFFF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20574000" y="9220200"/>
            <a:ext cx="2438400" cy="841917"/>
            <a:chOff x="17602200" y="9525000"/>
            <a:chExt cx="2438400" cy="841917"/>
          </a:xfrm>
        </p:grpSpPr>
        <p:sp>
          <p:nvSpPr>
            <p:cNvPr id="65" name="TextBox 64"/>
            <p:cNvSpPr txBox="1"/>
            <p:nvPr/>
          </p:nvSpPr>
          <p:spPr>
            <a:xfrm>
              <a:off x="17602200" y="9525000"/>
              <a:ext cx="1600200" cy="507827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lIns="76197" tIns="38098" rIns="76197" bIns="38098" rtlCol="0">
              <a:spAutoFit/>
            </a:bodyPr>
            <a:lstStyle/>
            <a:p>
              <a:r>
                <a:rPr lang="en-US" sz="2800" dirty="0" smtClean="0"/>
                <a:t>Compiler</a:t>
              </a:r>
              <a:endParaRPr lang="en-US" sz="28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8288000" y="9982200"/>
              <a:ext cx="1752600" cy="3847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76197" tIns="38098" rIns="76197" bIns="38098" rtlCol="0">
              <a:spAutoFit/>
            </a:bodyPr>
            <a:lstStyle/>
            <a:p>
              <a:r>
                <a:rPr lang="en-US" sz="2000" dirty="0" smtClean="0"/>
                <a:t>/d:CONTRACTS</a:t>
              </a:r>
              <a:endParaRPr lang="en-US" sz="2000" dirty="0"/>
            </a:p>
          </p:txBody>
        </p:sp>
      </p:grpSp>
      <p:cxnSp>
        <p:nvCxnSpPr>
          <p:cNvPr id="149" name="AutoShape 17"/>
          <p:cNvCxnSpPr>
            <a:cxnSpLocks noChangeShapeType="1"/>
            <a:stCxn id="85" idx="2"/>
            <a:endCxn id="153" idx="0"/>
          </p:cNvCxnSpPr>
          <p:nvPr/>
        </p:nvCxnSpPr>
        <p:spPr bwMode="auto">
          <a:xfrm rot="5400000">
            <a:off x="19275356" y="15465356"/>
            <a:ext cx="5159514" cy="28575"/>
          </a:xfrm>
          <a:prstGeom prst="straightConnector1">
            <a:avLst/>
          </a:prstGeom>
          <a:noFill/>
          <a:ln w="63500">
            <a:solidFill>
              <a:srgbClr val="000000"/>
            </a:solidFill>
            <a:round/>
            <a:headEnd/>
            <a:tailEnd type="triangle" w="lg" len="lg"/>
          </a:ln>
          <a:effectLst/>
        </p:spPr>
      </p:cxnSp>
      <p:grpSp>
        <p:nvGrpSpPr>
          <p:cNvPr id="112" name="Group 111"/>
          <p:cNvGrpSpPr/>
          <p:nvPr/>
        </p:nvGrpSpPr>
        <p:grpSpPr>
          <a:xfrm>
            <a:off x="19888201" y="15021839"/>
            <a:ext cx="2971799" cy="1511563"/>
            <a:chOff x="18059400" y="14325600"/>
            <a:chExt cx="2971799" cy="1511563"/>
          </a:xfrm>
        </p:grpSpPr>
        <p:sp>
          <p:nvSpPr>
            <p:cNvPr id="175" name="TextBox 174"/>
            <p:cNvSpPr txBox="1"/>
            <p:nvPr/>
          </p:nvSpPr>
          <p:spPr>
            <a:xfrm>
              <a:off x="18059400" y="14325600"/>
              <a:ext cx="1524000" cy="136960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76197" tIns="38098" rIns="76197" bIns="38098" rtlCol="0" anchor="b" anchorCtr="0">
              <a:spAutoFit/>
            </a:bodyPr>
            <a:lstStyle/>
            <a:p>
              <a:r>
                <a:rPr lang="en-US" sz="2800" dirty="0" smtClean="0"/>
                <a:t>Removes method bodies</a:t>
              </a:r>
              <a:endParaRPr lang="en-US" sz="2800" i="1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19354799" y="15329336"/>
              <a:ext cx="1676400" cy="507827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lIns="76197" tIns="38098" rIns="76197" bIns="38098" rtlCol="0">
              <a:spAutoFit/>
            </a:bodyPr>
            <a:lstStyle/>
            <a:p>
              <a:r>
                <a:rPr lang="en-US" sz="2800" dirty="0" err="1" smtClean="0"/>
                <a:t>AsmMeta</a:t>
              </a:r>
              <a:endParaRPr lang="en-US" sz="2800" dirty="0"/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12192000" y="14249400"/>
            <a:ext cx="2971800" cy="2284002"/>
            <a:chOff x="12468225" y="14708598"/>
            <a:chExt cx="2971800" cy="2284002"/>
          </a:xfrm>
        </p:grpSpPr>
        <p:sp>
          <p:nvSpPr>
            <p:cNvPr id="125" name="TextBox 124"/>
            <p:cNvSpPr txBox="1"/>
            <p:nvPr/>
          </p:nvSpPr>
          <p:spPr>
            <a:xfrm>
              <a:off x="12468225" y="14708598"/>
              <a:ext cx="2514600" cy="180048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76197" tIns="38098" rIns="76197" bIns="38098" rtlCol="0">
              <a:spAutoFit/>
            </a:bodyPr>
            <a:lstStyle/>
            <a:p>
              <a:pPr marL="236538" indent="-236538"/>
              <a:r>
                <a:rPr lang="en-US" sz="2800" dirty="0" smtClean="0"/>
                <a:t>Checks </a:t>
              </a:r>
              <a:r>
                <a:rPr lang="en-US" sz="2800" i="1" dirty="0" smtClean="0"/>
                <a:t>well-</a:t>
              </a:r>
              <a:r>
                <a:rPr lang="en-US" sz="2800" i="1" dirty="0" err="1" smtClean="0"/>
                <a:t>formedness</a:t>
              </a:r>
              <a:endParaRPr lang="en-US" sz="2800" i="1" dirty="0" smtClean="0"/>
            </a:p>
            <a:p>
              <a:pPr marL="236538" indent="-236538"/>
              <a:r>
                <a:rPr lang="en-US" sz="2800" dirty="0" smtClean="0"/>
                <a:t>Does </a:t>
              </a:r>
              <a:r>
                <a:rPr lang="en-US" sz="2800" i="1" dirty="0" smtClean="0"/>
                <a:t>contract inheritance</a:t>
              </a:r>
              <a:endParaRPr lang="en-US" sz="2800" i="1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3839825" y="16484773"/>
              <a:ext cx="1600200" cy="507827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lIns="76197" tIns="38098" rIns="76197" bIns="38098" rtlCol="0">
              <a:spAutoFit/>
            </a:bodyPr>
            <a:lstStyle/>
            <a:p>
              <a:r>
                <a:rPr lang="en-US" sz="2800" dirty="0" smtClean="0"/>
                <a:t>Rewriter</a:t>
              </a:r>
              <a:endParaRPr lang="en-US" sz="2800" dirty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37338" y="8229600"/>
            <a:ext cx="766762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737338" y="13030200"/>
            <a:ext cx="766762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737338" y="17830800"/>
            <a:ext cx="766762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737338" y="22631400"/>
            <a:ext cx="766762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8" name="Group 107"/>
          <p:cNvGrpSpPr/>
          <p:nvPr/>
        </p:nvGrpSpPr>
        <p:grpSpPr>
          <a:xfrm>
            <a:off x="718038" y="15316200"/>
            <a:ext cx="1943100" cy="3276600"/>
            <a:chOff x="762000" y="20726400"/>
            <a:chExt cx="1943100" cy="3276600"/>
          </a:xfrm>
        </p:grpSpPr>
        <p:sp>
          <p:nvSpPr>
            <p:cNvPr id="113" name="TextBox 112"/>
            <p:cNvSpPr txBox="1"/>
            <p:nvPr/>
          </p:nvSpPr>
          <p:spPr>
            <a:xfrm>
              <a:off x="762000" y="22098000"/>
              <a:ext cx="1524000" cy="815604"/>
            </a:xfrm>
            <a:prstGeom prst="rect">
              <a:avLst/>
            </a:prstGeom>
            <a:noFill/>
          </p:spPr>
          <p:txBody>
            <a:bodyPr wrap="square" lIns="76197" tIns="38098" rIns="76197" bIns="38098" rtlCol="0">
              <a:spAutoFit/>
            </a:bodyPr>
            <a:lstStyle/>
            <a:p>
              <a:r>
                <a:rPr lang="en-US" sz="4800" dirty="0" smtClean="0"/>
                <a:t>F10</a:t>
              </a:r>
              <a:endParaRPr lang="en-US" sz="4800" dirty="0"/>
            </a:p>
          </p:txBody>
        </p:sp>
        <p:sp>
          <p:nvSpPr>
            <p:cNvPr id="115" name="Curved Up Arrow 114"/>
            <p:cNvSpPr/>
            <p:nvPr/>
          </p:nvSpPr>
          <p:spPr>
            <a:xfrm rot="5400000">
              <a:off x="609600" y="21907500"/>
              <a:ext cx="3276600" cy="914400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718038" y="10591800"/>
            <a:ext cx="1943100" cy="3276600"/>
            <a:chOff x="762000" y="20726400"/>
            <a:chExt cx="1943100" cy="3276600"/>
          </a:xfrm>
        </p:grpSpPr>
        <p:sp>
          <p:nvSpPr>
            <p:cNvPr id="118" name="TextBox 117"/>
            <p:cNvSpPr txBox="1"/>
            <p:nvPr/>
          </p:nvSpPr>
          <p:spPr>
            <a:xfrm>
              <a:off x="762000" y="22098000"/>
              <a:ext cx="1524000" cy="815604"/>
            </a:xfrm>
            <a:prstGeom prst="rect">
              <a:avLst/>
            </a:prstGeom>
            <a:noFill/>
          </p:spPr>
          <p:txBody>
            <a:bodyPr wrap="square" lIns="76197" tIns="38098" rIns="76197" bIns="38098" rtlCol="0">
              <a:spAutoFit/>
            </a:bodyPr>
            <a:lstStyle/>
            <a:p>
              <a:r>
                <a:rPr lang="en-US" sz="4800" dirty="0" smtClean="0"/>
                <a:t>F11</a:t>
              </a:r>
              <a:endParaRPr lang="en-US" sz="4800" dirty="0"/>
            </a:p>
          </p:txBody>
        </p:sp>
        <p:sp>
          <p:nvSpPr>
            <p:cNvPr id="119" name="Curved Up Arrow 118"/>
            <p:cNvSpPr/>
            <p:nvPr/>
          </p:nvSpPr>
          <p:spPr>
            <a:xfrm rot="5400000">
              <a:off x="609600" y="21907500"/>
              <a:ext cx="3276600" cy="914400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19659600" y="17221200"/>
            <a:ext cx="4162425" cy="3581400"/>
            <a:chOff x="19659600" y="17221200"/>
            <a:chExt cx="4162425" cy="3581400"/>
          </a:xfrm>
        </p:grpSpPr>
        <p:sp>
          <p:nvSpPr>
            <p:cNvPr id="174" name="Round Single Corner Rectangle 173"/>
            <p:cNvSpPr/>
            <p:nvPr/>
          </p:nvSpPr>
          <p:spPr>
            <a:xfrm>
              <a:off x="20469225" y="17907000"/>
              <a:ext cx="3352800" cy="1371600"/>
            </a:xfrm>
            <a:prstGeom prst="round1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/>
                <a:t>Reference</a:t>
              </a:r>
              <a:br>
                <a:rPr lang="en-US" sz="4400" dirty="0" smtClean="0"/>
              </a:br>
              <a:r>
                <a:rPr lang="en-US" sz="4400" dirty="0" smtClean="0"/>
                <a:t>Assembly</a:t>
              </a:r>
              <a:endParaRPr lang="en-US" sz="4400" dirty="0"/>
            </a:p>
          </p:txBody>
        </p:sp>
        <p:sp>
          <p:nvSpPr>
            <p:cNvPr id="173" name="Round Single Corner Rectangle 172"/>
            <p:cNvSpPr/>
            <p:nvPr/>
          </p:nvSpPr>
          <p:spPr>
            <a:xfrm>
              <a:off x="20316825" y="17983200"/>
              <a:ext cx="3352800" cy="1371600"/>
            </a:xfrm>
            <a:prstGeom prst="round1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/>
                <a:t>Reference</a:t>
              </a:r>
              <a:br>
                <a:rPr lang="en-US" sz="4400" dirty="0" smtClean="0"/>
              </a:br>
              <a:r>
                <a:rPr lang="en-US" sz="4400" dirty="0" smtClean="0"/>
                <a:t>Assembly</a:t>
              </a:r>
              <a:endParaRPr lang="en-US" sz="4400" dirty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22145625" y="17221200"/>
              <a:ext cx="165359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err="1" smtClean="0"/>
                <a:t>X.meta</a:t>
              </a:r>
              <a:endParaRPr lang="en-US" sz="4000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9659600" y="19432998"/>
              <a:ext cx="3505200" cy="136960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76197" tIns="38098" rIns="76197" bIns="38098" rtlCol="0">
              <a:spAutoFit/>
            </a:bodyPr>
            <a:lstStyle/>
            <a:p>
              <a:r>
                <a:rPr lang="en-US" sz="2800" dirty="0" smtClean="0"/>
                <a:t>No code, only declarative contracts.</a:t>
              </a:r>
              <a:br>
                <a:rPr lang="en-US" sz="2800" dirty="0" smtClean="0"/>
              </a:br>
              <a:r>
                <a:rPr lang="en-US" sz="2800" dirty="0" smtClean="0"/>
                <a:t>(not executable)</a:t>
              </a:r>
              <a:endParaRPr lang="en-US" sz="2800" dirty="0"/>
            </a:p>
          </p:txBody>
        </p:sp>
        <p:sp>
          <p:nvSpPr>
            <p:cNvPr id="153" name="Round Single Corner Rectangle 152"/>
            <p:cNvSpPr/>
            <p:nvPr/>
          </p:nvSpPr>
          <p:spPr>
            <a:xfrm>
              <a:off x="20164425" y="18059400"/>
              <a:ext cx="3352800" cy="1371600"/>
            </a:xfrm>
            <a:prstGeom prst="round1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/>
                <a:t>Reference</a:t>
              </a:r>
              <a:br>
                <a:rPr lang="en-US" sz="4400" dirty="0" smtClean="0"/>
              </a:br>
              <a:r>
                <a:rPr lang="en-US" sz="4400" dirty="0" smtClean="0"/>
                <a:t>Assemblies</a:t>
              </a:r>
              <a:endParaRPr lang="en-US" sz="4400" dirty="0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19050000" y="10820400"/>
            <a:ext cx="4495800" cy="3427002"/>
            <a:chOff x="19050000" y="10820400"/>
            <a:chExt cx="4495800" cy="3427002"/>
          </a:xfrm>
        </p:grpSpPr>
        <p:sp>
          <p:nvSpPr>
            <p:cNvPr id="133" name="TextBox 132"/>
            <p:cNvSpPr txBox="1"/>
            <p:nvPr/>
          </p:nvSpPr>
          <p:spPr>
            <a:xfrm>
              <a:off x="19050000" y="12877800"/>
              <a:ext cx="4114801" cy="136960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76197" tIns="38098" rIns="76197" bIns="38098" rtlCol="0">
              <a:spAutoFit/>
            </a:bodyPr>
            <a:lstStyle/>
            <a:p>
              <a:r>
                <a:rPr lang="en-US" sz="2800" dirty="0" smtClean="0"/>
                <a:t>Both method bodies and declarative contracts.</a:t>
              </a:r>
            </a:p>
            <a:p>
              <a:r>
                <a:rPr lang="en-US" sz="2800" dirty="0" smtClean="0"/>
                <a:t>(not executable)</a:t>
              </a:r>
              <a:endParaRPr lang="en-US" sz="2800" dirty="0"/>
            </a:p>
          </p:txBody>
        </p:sp>
        <p:grpSp>
          <p:nvGrpSpPr>
            <p:cNvPr id="7" name="Group 89"/>
            <p:cNvGrpSpPr/>
            <p:nvPr/>
          </p:nvGrpSpPr>
          <p:grpSpPr>
            <a:xfrm>
              <a:off x="20193000" y="10820400"/>
              <a:ext cx="3352800" cy="2079486"/>
              <a:chOff x="2971800" y="10264914"/>
              <a:chExt cx="3352800" cy="2079486"/>
            </a:xfrm>
          </p:grpSpPr>
          <p:sp>
            <p:nvSpPr>
              <p:cNvPr id="85" name="Round Single Corner Rectangle 84"/>
              <p:cNvSpPr/>
              <p:nvPr/>
            </p:nvSpPr>
            <p:spPr>
              <a:xfrm>
                <a:off x="2971800" y="10972800"/>
                <a:ext cx="3352800" cy="1371600"/>
              </a:xfrm>
              <a:prstGeom prst="round1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Declarative</a:t>
                </a:r>
              </a:p>
              <a:p>
                <a:pPr algn="ctr"/>
                <a:r>
                  <a:rPr lang="en-US" sz="4400" dirty="0" smtClean="0"/>
                  <a:t>Assembly</a:t>
                </a:r>
                <a:endParaRPr lang="en-US" sz="4400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5207178" y="10264914"/>
                <a:ext cx="111742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/>
                  <a:t>A.dll</a:t>
                </a:r>
                <a:endParaRPr lang="en-US" sz="4000" dirty="0"/>
              </a:p>
            </p:txBody>
          </p:sp>
        </p:grpSp>
      </p:grpSp>
      <p:sp>
        <p:nvSpPr>
          <p:cNvPr id="110" name="Explosion 1 109"/>
          <p:cNvSpPr/>
          <p:nvPr/>
        </p:nvSpPr>
        <p:spPr>
          <a:xfrm>
            <a:off x="30784800" y="6629400"/>
            <a:ext cx="5791200" cy="3733800"/>
          </a:xfrm>
          <a:prstGeom prst="irregularSeal1">
            <a:avLst/>
          </a:prstGeom>
          <a:ln>
            <a:noFill/>
          </a:ln>
          <a:effectLst/>
          <a:scene3d>
            <a:camera prst="perspectiveContrastingLeftFacing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with</a:t>
            </a:r>
          </a:p>
          <a:p>
            <a:pPr algn="ctr"/>
            <a:r>
              <a:rPr lang="en-US" sz="6000" b="1" dirty="0" err="1" smtClean="0"/>
              <a:t>Clousot</a:t>
            </a:r>
            <a:r>
              <a:rPr lang="en-US" sz="6000" b="1" dirty="0" smtClean="0"/>
              <a:t>!</a:t>
            </a:r>
            <a:endParaRPr lang="en-US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134</Words>
  <Application>Microsoft Office PowerPoint</Application>
  <PresentationFormat>Custom</PresentationFormat>
  <Paragraphs>50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1_Office Theme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maf</dc:creator>
  <cp:lastModifiedBy>maf</cp:lastModifiedBy>
  <cp:revision>81</cp:revision>
  <dcterms:created xsi:type="dcterms:W3CDTF">2008-02-14T23:52:40Z</dcterms:created>
  <dcterms:modified xsi:type="dcterms:W3CDTF">2008-02-22T18:43:39Z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1068408843</vt:i4>
  </property>
  <property fmtid="{D5CDD505-2E9C-101B-9397-08002B2CF9AE}" pid="3" name="_NewReviewCycle">
    <vt:lpwstr/>
  </property>
  <property fmtid="{D5CDD505-2E9C-101B-9397-08002B2CF9AE}" pid="4" name="_EmailSubject">
    <vt:lpwstr>Gotta run, but here's what I've got so far (slide 2)</vt:lpwstr>
  </property>
  <property fmtid="{D5CDD505-2E9C-101B-9397-08002B2CF9AE}" pid="5" name="_AuthorEmail">
    <vt:lpwstr>Michael.Barnett@microsoft.com</vt:lpwstr>
  </property>
  <property fmtid="{D5CDD505-2E9C-101B-9397-08002B2CF9AE}" pid="6" name="_AuthorEmailDisplayName">
    <vt:lpwstr>Mike Barnett</vt:lpwstr>
  </property>
</Properties>
</file>