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7432000"/>
  <p:notesSz cx="6667500" cy="8686800"/>
  <p:defaultTextStyle>
    <a:defPPr>
      <a:defRPr lang="en-US"/>
    </a:defPPr>
    <a:lvl1pPr marL="0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2602" autoAdjust="0"/>
    <p:restoredTop sz="94618" autoAdjust="0"/>
  </p:normalViewPr>
  <p:slideViewPr>
    <p:cSldViewPr>
      <p:cViewPr varScale="1">
        <p:scale>
          <a:sx n="29" d="100"/>
          <a:sy n="29" d="100"/>
        </p:scale>
        <p:origin x="480" y="-1548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01DFD-33EE-44DD-AED7-D5ADEFBC2FA5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125913"/>
            <a:ext cx="5334000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89250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663" y="8250238"/>
            <a:ext cx="2889250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8CE5-CEED-4504-A327-98E3A93FE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88335" y="5355265"/>
            <a:ext cx="35433000" cy="21460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50465" y="582706"/>
            <a:ext cx="35545058" cy="26311411"/>
          </a:xfrm>
          <a:prstGeom prst="rect">
            <a:avLst/>
          </a:prstGeom>
          <a:noFill/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1500" y="5270500"/>
            <a:ext cx="35496500" cy="1323"/>
          </a:xfrm>
          <a:prstGeom prst="line">
            <a:avLst/>
          </a:prstGeom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88335" y="5355265"/>
            <a:ext cx="35433000" cy="21460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0" y="1066800"/>
            <a:ext cx="22479000" cy="3613152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 userDrawn="1"/>
        </p:nvSpPr>
        <p:spPr>
          <a:xfrm>
            <a:off x="880872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marL="1371545" marR="0" lvl="0" indent="-1371545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971681" marR="0" lvl="1" indent="-1142954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571817" marR="0" lvl="2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400544" marR="0" lvl="3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229271" marR="0" lvl="4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50465" y="582706"/>
            <a:ext cx="35545058" cy="26311411"/>
          </a:xfrm>
          <a:prstGeom prst="rect">
            <a:avLst/>
          </a:prstGeom>
          <a:noFill/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5270500"/>
            <a:ext cx="35496500" cy="1323"/>
          </a:xfrm>
          <a:prstGeom prst="line">
            <a:avLst/>
          </a:prstGeom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5800" y="268986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©Microsoft Corporation 2008.  All Rights Reserved. Microsoft Confidential</a:t>
            </a:r>
            <a:endParaRPr lang="en-US" sz="2000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6974800" y="3962400"/>
            <a:ext cx="8991600" cy="1828800"/>
            <a:chOff x="27127200" y="25603200"/>
            <a:chExt cx="8991600" cy="1828800"/>
          </a:xfrm>
        </p:grpSpPr>
        <p:pic>
          <p:nvPicPr>
            <p:cNvPr id="18" name="Picture 4" descr="j02644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480500" y="25603200"/>
              <a:ext cx="1638300" cy="124460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7127200" y="26231671"/>
              <a:ext cx="746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Programming Languages and Methods</a:t>
              </a:r>
              <a:br>
                <a:rPr lang="en-US" sz="3600" dirty="0" smtClean="0"/>
              </a:br>
              <a:endParaRPr lang="en-US" sz="3600" dirty="0"/>
            </a:p>
          </p:txBody>
        </p:sp>
      </p:grpSp>
      <p:sp>
        <p:nvSpPr>
          <p:cNvPr id="15" name="TextBox 16"/>
          <p:cNvSpPr txBox="1"/>
          <p:nvPr userDrawn="1"/>
        </p:nvSpPr>
        <p:spPr>
          <a:xfrm>
            <a:off x="28879800" y="2687949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727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454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181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4907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3634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361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088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29815" algn="l" defTabSz="3657454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Booth -125 Demo "Language-Agnostic Contract Checking for .NET"</a:t>
            </a:r>
            <a:endParaRPr lang="en-US" sz="20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1130" y="1066800"/>
            <a:ext cx="10897470" cy="3400931"/>
            <a:chOff x="837330" y="1066800"/>
            <a:chExt cx="10897470" cy="340093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837330" y="1066800"/>
              <a:ext cx="10897470" cy="3400931"/>
            </a:xfrm>
            <a:prstGeom prst="rect">
              <a:avLst/>
            </a:prstGeom>
            <a:effectLst>
              <a:outerShdw blurRad="50800" dist="571500" dir="5400000" algn="ctr" rotWithShape="0">
                <a:srgbClr val="000000">
                  <a:alpha val="57000"/>
                </a:srgbClr>
              </a:outerShdw>
            </a:effectLst>
          </p:spPr>
          <p:txBody>
            <a:bodyPr wrap="none">
              <a:spAutoFit/>
              <a:scene3d>
                <a:camera prst="isometricOffAxis1Right">
                  <a:rot lat="18600000" lon="21540000" rev="420000"/>
                </a:camera>
                <a:lightRig rig="threePt" dir="t">
                  <a:rot lat="0" lon="0" rev="3000000"/>
                </a:lightRig>
              </a:scene3d>
              <a:sp3d extrusionH="381000"/>
            </a:bodyPr>
            <a:lstStyle/>
            <a:p>
              <a:pPr algn="ctr"/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sx="1000" sy="1000" algn="ctr" rotWithShape="0">
                      <a:srgbClr val="000000"/>
                    </a:outerShdw>
                  </a:effectLst>
                </a:rPr>
                <a:t>CLOUS</a:t>
              </a:r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blurRad="50800" dist="762000" dir="4380000" sx="97000" sy="97000" algn="ctr" rotWithShape="0">
                      <a:srgbClr val="000000">
                        <a:alpha val="49000"/>
                      </a:srgbClr>
                    </a:outerShdw>
                  </a:effectLst>
                </a:rPr>
                <a:t>O</a:t>
              </a:r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sx="1000" sy="1000" algn="ctr" rotWithShape="0">
                      <a:srgbClr val="000000"/>
                    </a:outerShdw>
                  </a:effectLst>
                </a:rPr>
                <a:t>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53600" y="2960722"/>
              <a:ext cx="1873250" cy="381000"/>
            </a:xfrm>
            <a:prstGeom prst="rect">
              <a:avLst/>
            </a:prstGeom>
            <a:ln/>
            <a:effectLst>
              <a:outerShdw blurRad="165100" dist="1473200" dir="1560000" algn="ctr" rotWithShape="0">
                <a:srgbClr val="000000">
                  <a:alpha val="43137"/>
                </a:srgbClr>
              </a:outerShdw>
            </a:effectLst>
            <a:scene3d>
              <a:camera prst="isometricOffAxis2Top">
                <a:rot lat="19353587" lon="1775100" rev="18698258"/>
              </a:camera>
              <a:lightRig rig="harsh" dir="t"/>
            </a:scene3d>
            <a:sp3d prstMaterial="plastic">
              <a:bevelT w="254000" h="254000"/>
              <a:bevelB w="254000" h="2540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3657454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3657454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3657454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3657454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3657454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553200"/>
            <a:ext cx="13511153" cy="876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</p:pic>
      <p:sp>
        <p:nvSpPr>
          <p:cNvPr id="17" name="TextBox 16"/>
          <p:cNvSpPr txBox="1"/>
          <p:nvPr/>
        </p:nvSpPr>
        <p:spPr>
          <a:xfrm>
            <a:off x="16308440" y="1877913"/>
            <a:ext cx="18438760" cy="149271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9200" b="1" dirty="0"/>
              <a:t>Language-Agnostic </a:t>
            </a:r>
            <a:r>
              <a:rPr lang="en-US" sz="9200" b="1" dirty="0" smtClean="0"/>
              <a:t>Contracts </a:t>
            </a:r>
            <a:r>
              <a:rPr lang="en-US" sz="9200" b="1" dirty="0"/>
              <a:t>for .NET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83400" y="19964400"/>
            <a:ext cx="14325600" cy="655564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52400" h="152400"/>
            <a:bevelB w="152400" h="152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 Contracts …</a:t>
            </a:r>
          </a:p>
          <a:p>
            <a:pPr marL="228600">
              <a:buFont typeface="Arial" pitchFamily="34" charset="0"/>
              <a:buChar char="•"/>
            </a:pPr>
            <a:r>
              <a:rPr lang="en-US" sz="6000" dirty="0" smtClean="0"/>
              <a:t> make Design Decisions </a:t>
            </a:r>
            <a:r>
              <a:rPr lang="en-US" sz="6000" i="1" dirty="0" smtClean="0"/>
              <a:t>explicit</a:t>
            </a:r>
          </a:p>
          <a:p>
            <a:pPr marL="276225">
              <a:buFont typeface="Arial" pitchFamily="34" charset="0"/>
              <a:buChar char="•"/>
            </a:pPr>
            <a:r>
              <a:rPr lang="en-US" sz="6000" dirty="0" smtClean="0"/>
              <a:t> verify boundary between safe/unsafe code</a:t>
            </a:r>
          </a:p>
          <a:p>
            <a:pPr marL="276225">
              <a:buFont typeface="Arial" pitchFamily="34" charset="0"/>
              <a:buChar char="•"/>
            </a:pPr>
            <a:r>
              <a:rPr lang="en-US" sz="6000" dirty="0" smtClean="0"/>
              <a:t> generate better API documentation</a:t>
            </a:r>
          </a:p>
          <a:p>
            <a:pPr marL="276225">
              <a:buFont typeface="Arial" pitchFamily="34" charset="0"/>
              <a:buChar char="•"/>
            </a:pPr>
            <a:r>
              <a:rPr lang="en-US" sz="6000" dirty="0" smtClean="0"/>
              <a:t> enable better VS </a:t>
            </a:r>
            <a:r>
              <a:rPr lang="en-US" sz="6000" dirty="0" err="1" smtClean="0"/>
              <a:t>intellisense</a:t>
            </a:r>
            <a:r>
              <a:rPr lang="en-US" sz="6000" dirty="0" smtClean="0"/>
              <a:t> tooltips</a:t>
            </a:r>
          </a:p>
          <a:p>
            <a:pPr marL="276225">
              <a:buFont typeface="Arial" pitchFamily="34" charset="0"/>
              <a:buChar char="•"/>
            </a:pPr>
            <a:r>
              <a:rPr lang="en-US" sz="6000" dirty="0" smtClean="0"/>
              <a:t> amplify testing via runtime checking</a:t>
            </a:r>
          </a:p>
          <a:p>
            <a:pPr marL="276225">
              <a:buFont typeface="Arial" pitchFamily="34" charset="0"/>
              <a:buChar char="•"/>
            </a:pPr>
            <a:r>
              <a:rPr lang="en-US" sz="6000" dirty="0" smtClean="0"/>
              <a:t> enable static verification and bug finding</a:t>
            </a:r>
            <a:endParaRPr lang="en-US" sz="6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870865" y="5762685"/>
            <a:ext cx="16590335" cy="5262979"/>
            <a:chOff x="15925800" y="5610285"/>
            <a:chExt cx="16590335" cy="5262979"/>
          </a:xfrm>
        </p:grpSpPr>
        <p:sp>
          <p:nvSpPr>
            <p:cNvPr id="23" name="TextBox 22"/>
            <p:cNvSpPr txBox="1"/>
            <p:nvPr/>
          </p:nvSpPr>
          <p:spPr>
            <a:xfrm>
              <a:off x="15925800" y="5610285"/>
              <a:ext cx="16590335" cy="5262979"/>
            </a:xfrm>
            <a:prstGeom prst="rect">
              <a:avLst/>
            </a:prstGeom>
            <a:ln w="25400"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152400"/>
              <a:bevelB w="152400" h="152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 Contracts are:</a:t>
              </a:r>
            </a:p>
            <a:p>
              <a:pPr marL="233363">
                <a:buFont typeface="Arial" pitchFamily="34" charset="0"/>
                <a:buChar char="•"/>
              </a:pPr>
              <a:r>
                <a:rPr lang="en-US" sz="6000" dirty="0" smtClean="0"/>
                <a:t> Pre-conditions</a:t>
              </a:r>
            </a:p>
            <a:p>
              <a:pPr marL="233363">
                <a:buFont typeface="Arial" pitchFamily="34" charset="0"/>
                <a:buChar char="•"/>
              </a:pPr>
              <a:r>
                <a:rPr lang="en-US" sz="6000" dirty="0" smtClean="0"/>
                <a:t> Post-conditions</a:t>
              </a:r>
            </a:p>
            <a:p>
              <a:pPr marL="1019175" lvl="1">
                <a:buFont typeface="Arial" pitchFamily="34" charset="0"/>
                <a:buChar char="•"/>
              </a:pPr>
              <a:r>
                <a:rPr lang="en-US" sz="4800" dirty="0" smtClean="0"/>
                <a:t> Refer to method result </a:t>
              </a:r>
            </a:p>
            <a:p>
              <a:pPr marL="1019175" lvl="1">
                <a:buFont typeface="Arial" pitchFamily="34" charset="0"/>
                <a:buChar char="•"/>
              </a:pPr>
              <a:r>
                <a:rPr lang="en-US" sz="4800" dirty="0" smtClean="0"/>
                <a:t> Refer to pre-state values</a:t>
              </a:r>
              <a:endParaRPr lang="en-US" sz="4000" dirty="0" smtClean="0"/>
            </a:p>
            <a:p>
              <a:pPr marL="233363">
                <a:buFont typeface="Arial" pitchFamily="34" charset="0"/>
                <a:buChar char="•"/>
              </a:pPr>
              <a:r>
                <a:rPr lang="en-US" sz="6000" dirty="0" smtClean="0"/>
                <a:t> Object invariants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1543335" y="6629400"/>
              <a:ext cx="533400" cy="1676400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226126" y="7010400"/>
              <a:ext cx="10061409" cy="923330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152400"/>
              <a:bevelB w="152400" h="152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5400" dirty="0" smtClean="0"/>
                <a:t>Logically part of method signatures</a:t>
              </a:r>
              <a:endParaRPr lang="en-US" sz="5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66800" y="21640800"/>
            <a:ext cx="60195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Contracts in VB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030020" y="5410200"/>
            <a:ext cx="59041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Contracts in C#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924800" y="7239000"/>
            <a:ext cx="807720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201400" y="8153400"/>
            <a:ext cx="4800600" cy="914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58200" y="10515600"/>
            <a:ext cx="7620000" cy="3124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924800" y="8915400"/>
            <a:ext cx="8839200" cy="990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184912" y="9677400"/>
            <a:ext cx="4579088" cy="210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0600" y="15849600"/>
            <a:ext cx="101294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Contracts in managed C++</a:t>
            </a:r>
            <a:endParaRPr lang="en-US" b="1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250400" y="11277600"/>
            <a:ext cx="13322802" cy="8363129"/>
            <a:chOff x="22326600" y="17621071"/>
            <a:chExt cx="13322802" cy="8363129"/>
          </a:xfrm>
        </p:grpSpPr>
        <p:sp>
          <p:nvSpPr>
            <p:cNvPr id="10" name="Rectangle 9"/>
            <p:cNvSpPr/>
            <p:nvPr/>
          </p:nvSpPr>
          <p:spPr>
            <a:xfrm>
              <a:off x="22326600" y="17621071"/>
              <a:ext cx="1120210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Contracts about Unsafe code</a:t>
              </a:r>
              <a:endParaRPr lang="en-US" b="1" dirty="0"/>
            </a:p>
          </p:txBody>
        </p:sp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79000" y="18669000"/>
              <a:ext cx="13170402" cy="731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/>
              <a:bevelB w="152400"/>
            </a:sp3d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199" y="22709752"/>
            <a:ext cx="17220188" cy="3731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2" y="16916400"/>
            <a:ext cx="14470055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</p:pic>
      <p:grpSp>
        <p:nvGrpSpPr>
          <p:cNvPr id="46" name="Group 45"/>
          <p:cNvGrpSpPr/>
          <p:nvPr/>
        </p:nvGrpSpPr>
        <p:grpSpPr>
          <a:xfrm>
            <a:off x="15773400" y="11277600"/>
            <a:ext cx="5838458" cy="4594426"/>
            <a:chOff x="15392400" y="18135600"/>
            <a:chExt cx="5838458" cy="459442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544800" y="19215651"/>
              <a:ext cx="5334000" cy="3514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52400"/>
              <a:bevelB w="152400"/>
            </a:sp3d>
          </p:spPr>
        </p:pic>
        <p:sp>
          <p:nvSpPr>
            <p:cNvPr id="18" name="Rectangle 17"/>
            <p:cNvSpPr/>
            <p:nvPr/>
          </p:nvSpPr>
          <p:spPr>
            <a:xfrm>
              <a:off x="15392400" y="18135600"/>
              <a:ext cx="583845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Contracts in F#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89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92</cp:revision>
  <dcterms:created xsi:type="dcterms:W3CDTF">2008-02-14T23:52:40Z</dcterms:created>
  <dcterms:modified xsi:type="dcterms:W3CDTF">2008-02-22T19:12:14Z</dcterms:modified>
</cp:coreProperties>
</file>