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4"/>
  </p:notesMasterIdLst>
  <p:sldIdLst>
    <p:sldId id="256" r:id="rId2"/>
    <p:sldId id="269" r:id="rId3"/>
    <p:sldId id="303" r:id="rId4"/>
    <p:sldId id="270" r:id="rId5"/>
    <p:sldId id="261" r:id="rId6"/>
    <p:sldId id="286" r:id="rId7"/>
    <p:sldId id="259" r:id="rId8"/>
    <p:sldId id="271" r:id="rId9"/>
    <p:sldId id="283" r:id="rId10"/>
    <p:sldId id="308" r:id="rId11"/>
    <p:sldId id="299" r:id="rId12"/>
    <p:sldId id="307" r:id="rId13"/>
    <p:sldId id="311" r:id="rId14"/>
    <p:sldId id="289" r:id="rId15"/>
    <p:sldId id="278" r:id="rId16"/>
    <p:sldId id="276" r:id="rId17"/>
    <p:sldId id="290" r:id="rId18"/>
    <p:sldId id="288" r:id="rId19"/>
    <p:sldId id="312" r:id="rId20"/>
    <p:sldId id="319" r:id="rId21"/>
    <p:sldId id="320" r:id="rId22"/>
    <p:sldId id="272" r:id="rId23"/>
    <p:sldId id="293" r:id="rId24"/>
    <p:sldId id="294" r:id="rId25"/>
    <p:sldId id="296" r:id="rId26"/>
    <p:sldId id="297" r:id="rId27"/>
    <p:sldId id="273" r:id="rId28"/>
    <p:sldId id="281" r:id="rId29"/>
    <p:sldId id="315" r:id="rId30"/>
    <p:sldId id="316" r:id="rId31"/>
    <p:sldId id="317" r:id="rId32"/>
    <p:sldId id="318" r:id="rId33"/>
    <p:sldId id="302" r:id="rId34"/>
    <p:sldId id="304" r:id="rId35"/>
    <p:sldId id="305" r:id="rId36"/>
    <p:sldId id="310" r:id="rId37"/>
    <p:sldId id="275" r:id="rId38"/>
    <p:sldId id="264" r:id="rId39"/>
    <p:sldId id="268" r:id="rId40"/>
    <p:sldId id="274" r:id="rId41"/>
    <p:sldId id="277" r:id="rId42"/>
    <p:sldId id="30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2" autoAdjust="0"/>
    <p:restoredTop sz="88235" autoAdjust="0"/>
  </p:normalViewPr>
  <p:slideViewPr>
    <p:cSldViewPr>
      <p:cViewPr varScale="1">
        <p:scale>
          <a:sx n="94" d="100"/>
          <a:sy n="94" d="100"/>
        </p:scale>
        <p:origin x="-1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D0D51B-743E-40A0-835E-5C5BA3AB4E67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2C1ED3-CE62-44B8-9666-106D7CDA66D0}">
      <dgm:prSet phldrT="[Text]"/>
      <dgm:spPr/>
      <dgm:t>
        <a:bodyPr/>
        <a:lstStyle/>
        <a:p>
          <a:r>
            <a:rPr lang="en-US" dirty="0" smtClean="0"/>
            <a:t>Revise</a:t>
          </a:r>
          <a:br>
            <a:rPr lang="en-US" dirty="0" smtClean="0"/>
          </a:br>
          <a:r>
            <a:rPr lang="en-US" dirty="0" smtClean="0"/>
            <a:t>Contracts</a:t>
          </a:r>
          <a:endParaRPr lang="en-US" dirty="0"/>
        </a:p>
      </dgm:t>
    </dgm:pt>
    <dgm:pt modelId="{7A797087-C45B-4A79-A216-21200E9B2153}" type="parTrans" cxnId="{FA4FC111-B1BF-4901-9A62-FA88C27DB8A8}">
      <dgm:prSet/>
      <dgm:spPr/>
      <dgm:t>
        <a:bodyPr/>
        <a:lstStyle/>
        <a:p>
          <a:endParaRPr lang="en-US"/>
        </a:p>
      </dgm:t>
    </dgm:pt>
    <dgm:pt modelId="{33ABAE90-4A8D-4706-819F-DBA387061C88}" type="sibTrans" cxnId="{FA4FC111-B1BF-4901-9A62-FA88C27DB8A8}">
      <dgm:prSet/>
      <dgm:spPr/>
      <dgm:t>
        <a:bodyPr/>
        <a:lstStyle/>
        <a:p>
          <a:endParaRPr lang="en-US"/>
        </a:p>
      </dgm:t>
    </dgm:pt>
    <dgm:pt modelId="{656E1DA5-394F-465F-BDA6-3BAEFA928B9A}">
      <dgm:prSet phldrT="[Text]"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A2C07227-85A8-4BFA-ADC3-CCF486DA93BD}" type="parTrans" cxnId="{EB0AB5FA-7F6E-4D2D-91F0-817749562A49}">
      <dgm:prSet/>
      <dgm:spPr/>
      <dgm:t>
        <a:bodyPr/>
        <a:lstStyle/>
        <a:p>
          <a:endParaRPr lang="en-US"/>
        </a:p>
      </dgm:t>
    </dgm:pt>
    <dgm:pt modelId="{35F067B3-50FA-47F9-90A1-1C738E57D93B}" type="sibTrans" cxnId="{EB0AB5FA-7F6E-4D2D-91F0-817749562A49}">
      <dgm:prSet/>
      <dgm:spPr/>
      <dgm:t>
        <a:bodyPr/>
        <a:lstStyle/>
        <a:p>
          <a:endParaRPr lang="en-US"/>
        </a:p>
      </dgm:t>
    </dgm:pt>
    <dgm:pt modelId="{32E0D6DB-3576-4DBC-A413-495EC8F29766}">
      <dgm:prSet phldrT="[Text]"/>
      <dgm:spPr/>
      <dgm:t>
        <a:bodyPr/>
        <a:lstStyle/>
        <a:p>
          <a:r>
            <a:rPr lang="en-US" dirty="0" smtClean="0"/>
            <a:t>Static</a:t>
          </a:r>
          <a:br>
            <a:rPr lang="en-US" dirty="0" smtClean="0"/>
          </a:br>
          <a:r>
            <a:rPr lang="en-US" dirty="0" smtClean="0"/>
            <a:t>Validation</a:t>
          </a:r>
          <a:endParaRPr lang="en-US" dirty="0"/>
        </a:p>
      </dgm:t>
    </dgm:pt>
    <dgm:pt modelId="{B7083297-D56E-447A-9A32-0056074CE29D}" type="parTrans" cxnId="{9EDAA6BF-830D-44CC-AB04-512F38C355B7}">
      <dgm:prSet/>
      <dgm:spPr/>
      <dgm:t>
        <a:bodyPr/>
        <a:lstStyle/>
        <a:p>
          <a:endParaRPr lang="en-US"/>
        </a:p>
      </dgm:t>
    </dgm:pt>
    <dgm:pt modelId="{8308C264-E500-4F12-AED8-81583BF32332}" type="sibTrans" cxnId="{9EDAA6BF-830D-44CC-AB04-512F38C355B7}">
      <dgm:prSet/>
      <dgm:spPr/>
      <dgm:t>
        <a:bodyPr/>
        <a:lstStyle/>
        <a:p>
          <a:endParaRPr lang="en-US"/>
        </a:p>
      </dgm:t>
    </dgm:pt>
    <dgm:pt modelId="{E6709947-75B0-46EC-ABAA-2DAFC010D850}">
      <dgm:prSet phldrT="[Text]"/>
      <dgm:spPr/>
      <dgm:t>
        <a:bodyPr/>
        <a:lstStyle/>
        <a:p>
          <a:r>
            <a:rPr lang="en-US" dirty="0" smtClean="0"/>
            <a:t>More</a:t>
          </a:r>
          <a:br>
            <a:rPr lang="en-US" dirty="0" smtClean="0"/>
          </a:br>
          <a:r>
            <a:rPr lang="en-US" dirty="0" smtClean="0"/>
            <a:t>Contracts</a:t>
          </a:r>
          <a:endParaRPr lang="en-US" dirty="0"/>
        </a:p>
      </dgm:t>
    </dgm:pt>
    <dgm:pt modelId="{7CED88B2-1C94-4B41-BB96-29FFDA231FCB}" type="parTrans" cxnId="{C06412AB-6790-408F-9610-8ECB54A845CD}">
      <dgm:prSet/>
      <dgm:spPr/>
      <dgm:t>
        <a:bodyPr/>
        <a:lstStyle/>
        <a:p>
          <a:endParaRPr lang="en-US"/>
        </a:p>
      </dgm:t>
    </dgm:pt>
    <dgm:pt modelId="{55A03A1E-FC7B-4B56-B21A-8A1531E24B3A}" type="sibTrans" cxnId="{C06412AB-6790-408F-9610-8ECB54A845CD}">
      <dgm:prSet/>
      <dgm:spPr/>
      <dgm:t>
        <a:bodyPr/>
        <a:lstStyle/>
        <a:p>
          <a:endParaRPr lang="en-US"/>
        </a:p>
      </dgm:t>
    </dgm:pt>
    <dgm:pt modelId="{5A4ABC86-40F5-4FCB-9D01-601C2C1B5793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F5E44347-D16C-4FB5-A3B3-328F161B963E}" type="sibTrans" cxnId="{2C6464A0-1289-4075-819C-0652950274C0}">
      <dgm:prSet/>
      <dgm:spPr/>
      <dgm:t>
        <a:bodyPr/>
        <a:lstStyle/>
        <a:p>
          <a:endParaRPr lang="en-US"/>
        </a:p>
      </dgm:t>
    </dgm:pt>
    <dgm:pt modelId="{6A738171-4F2D-43B8-8681-C31616120F4B}" type="parTrans" cxnId="{2C6464A0-1289-4075-819C-0652950274C0}">
      <dgm:prSet/>
      <dgm:spPr/>
      <dgm:t>
        <a:bodyPr/>
        <a:lstStyle/>
        <a:p>
          <a:endParaRPr lang="en-US"/>
        </a:p>
      </dgm:t>
    </dgm:pt>
    <dgm:pt modelId="{0528E037-F9D5-49E1-A9F0-B99A0C7E8523}" type="pres">
      <dgm:prSet presAssocID="{25D0D51B-743E-40A0-835E-5C5BA3AB4E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D4B9BE-7298-4B92-B1BA-7DB32D6949EF}" type="pres">
      <dgm:prSet presAssocID="{5A4ABC86-40F5-4FCB-9D01-601C2C1B57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1A0B2-3B14-44AE-B2F4-45CDE165838E}" type="pres">
      <dgm:prSet presAssocID="{5A4ABC86-40F5-4FCB-9D01-601C2C1B5793}" presName="spNode" presStyleCnt="0"/>
      <dgm:spPr/>
    </dgm:pt>
    <dgm:pt modelId="{9CDF8DDE-D5C1-4A88-A63E-82E4576C0C38}" type="pres">
      <dgm:prSet presAssocID="{F5E44347-D16C-4FB5-A3B3-328F161B963E}" presName="sibTrans" presStyleLbl="sibTrans1D1" presStyleIdx="0" presStyleCnt="5"/>
      <dgm:spPr/>
      <dgm:t>
        <a:bodyPr/>
        <a:lstStyle/>
        <a:p>
          <a:endParaRPr lang="en-US"/>
        </a:p>
      </dgm:t>
    </dgm:pt>
    <dgm:pt modelId="{B0A5D1C1-E7D1-426B-B48E-F4F189B04D3B}" type="pres">
      <dgm:prSet presAssocID="{4F2C1ED3-CE62-44B8-9666-106D7CDA66D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B2B44-354E-4101-8F63-6590B03D168C}" type="pres">
      <dgm:prSet presAssocID="{4F2C1ED3-CE62-44B8-9666-106D7CDA66D0}" presName="spNode" presStyleCnt="0"/>
      <dgm:spPr/>
    </dgm:pt>
    <dgm:pt modelId="{E9CCB05A-F2EC-4DAD-BAF9-93C4F6C1B61C}" type="pres">
      <dgm:prSet presAssocID="{33ABAE90-4A8D-4706-819F-DBA387061C88}" presName="sibTrans" presStyleLbl="sibTrans1D1" presStyleIdx="1" presStyleCnt="5"/>
      <dgm:spPr/>
      <dgm:t>
        <a:bodyPr/>
        <a:lstStyle/>
        <a:p>
          <a:endParaRPr lang="en-US"/>
        </a:p>
      </dgm:t>
    </dgm:pt>
    <dgm:pt modelId="{561EDD26-54E6-43F4-BC13-E6ADB3A47A1E}" type="pres">
      <dgm:prSet presAssocID="{656E1DA5-394F-465F-BDA6-3BAEFA928B9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4EDFF-A6BB-4A38-A836-9BF0C0CDC64B}" type="pres">
      <dgm:prSet presAssocID="{656E1DA5-394F-465F-BDA6-3BAEFA928B9A}" presName="spNode" presStyleCnt="0"/>
      <dgm:spPr/>
    </dgm:pt>
    <dgm:pt modelId="{F5DFC468-07FD-4CF5-B91E-10AA8B177871}" type="pres">
      <dgm:prSet presAssocID="{35F067B3-50FA-47F9-90A1-1C738E57D93B}" presName="sibTrans" presStyleLbl="sibTrans1D1" presStyleIdx="2" presStyleCnt="5"/>
      <dgm:spPr/>
      <dgm:t>
        <a:bodyPr/>
        <a:lstStyle/>
        <a:p>
          <a:endParaRPr lang="en-US"/>
        </a:p>
      </dgm:t>
    </dgm:pt>
    <dgm:pt modelId="{0943EF1E-C0C9-4A7C-9914-F056C9263BA5}" type="pres">
      <dgm:prSet presAssocID="{32E0D6DB-3576-4DBC-A413-495EC8F2976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FF0D38-19FC-487B-B98C-27F956EF51B6}" type="pres">
      <dgm:prSet presAssocID="{32E0D6DB-3576-4DBC-A413-495EC8F29766}" presName="spNode" presStyleCnt="0"/>
      <dgm:spPr/>
    </dgm:pt>
    <dgm:pt modelId="{EE9BEED6-2639-486F-878F-AE7167D02E4D}" type="pres">
      <dgm:prSet presAssocID="{8308C264-E500-4F12-AED8-81583BF32332}" presName="sibTrans" presStyleLbl="sibTrans1D1" presStyleIdx="3" presStyleCnt="5"/>
      <dgm:spPr/>
      <dgm:t>
        <a:bodyPr/>
        <a:lstStyle/>
        <a:p>
          <a:endParaRPr lang="en-US"/>
        </a:p>
      </dgm:t>
    </dgm:pt>
    <dgm:pt modelId="{EABE5D2D-02DD-4EB1-9F9A-7B30450717D8}" type="pres">
      <dgm:prSet presAssocID="{E6709947-75B0-46EC-ABAA-2DAFC010D85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AD050-012D-45C7-93A1-C036E2B8450D}" type="pres">
      <dgm:prSet presAssocID="{E6709947-75B0-46EC-ABAA-2DAFC010D850}" presName="spNode" presStyleCnt="0"/>
      <dgm:spPr/>
    </dgm:pt>
    <dgm:pt modelId="{F8FF22A1-AC22-416C-AADF-F1261A66F1C0}" type="pres">
      <dgm:prSet presAssocID="{55A03A1E-FC7B-4B56-B21A-8A1531E24B3A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ECEAE27E-B37D-433F-8B75-EC74F882FC46}" type="presOf" srcId="{E6709947-75B0-46EC-ABAA-2DAFC010D850}" destId="{EABE5D2D-02DD-4EB1-9F9A-7B30450717D8}" srcOrd="0" destOrd="0" presId="urn:microsoft.com/office/officeart/2005/8/layout/cycle5"/>
    <dgm:cxn modelId="{F3450D21-C3AE-44A1-8B54-0C9ED8E6EA49}" type="presOf" srcId="{55A03A1E-FC7B-4B56-B21A-8A1531E24B3A}" destId="{F8FF22A1-AC22-416C-AADF-F1261A66F1C0}" srcOrd="0" destOrd="0" presId="urn:microsoft.com/office/officeart/2005/8/layout/cycle5"/>
    <dgm:cxn modelId="{617DD8C3-AD5C-48F4-B52F-14E6F1F2CC5A}" type="presOf" srcId="{35F067B3-50FA-47F9-90A1-1C738E57D93B}" destId="{F5DFC468-07FD-4CF5-B91E-10AA8B177871}" srcOrd="0" destOrd="0" presId="urn:microsoft.com/office/officeart/2005/8/layout/cycle5"/>
    <dgm:cxn modelId="{014E12AD-6341-4920-A20E-E730F8ACF5FA}" type="presOf" srcId="{33ABAE90-4A8D-4706-819F-DBA387061C88}" destId="{E9CCB05A-F2EC-4DAD-BAF9-93C4F6C1B61C}" srcOrd="0" destOrd="0" presId="urn:microsoft.com/office/officeart/2005/8/layout/cycle5"/>
    <dgm:cxn modelId="{EB0AB5FA-7F6E-4D2D-91F0-817749562A49}" srcId="{25D0D51B-743E-40A0-835E-5C5BA3AB4E67}" destId="{656E1DA5-394F-465F-BDA6-3BAEFA928B9A}" srcOrd="2" destOrd="0" parTransId="{A2C07227-85A8-4BFA-ADC3-CCF486DA93BD}" sibTransId="{35F067B3-50FA-47F9-90A1-1C738E57D93B}"/>
    <dgm:cxn modelId="{2C6464A0-1289-4075-819C-0652950274C0}" srcId="{25D0D51B-743E-40A0-835E-5C5BA3AB4E67}" destId="{5A4ABC86-40F5-4FCB-9D01-601C2C1B5793}" srcOrd="0" destOrd="0" parTransId="{6A738171-4F2D-43B8-8681-C31616120F4B}" sibTransId="{F5E44347-D16C-4FB5-A3B3-328F161B963E}"/>
    <dgm:cxn modelId="{C06412AB-6790-408F-9610-8ECB54A845CD}" srcId="{25D0D51B-743E-40A0-835E-5C5BA3AB4E67}" destId="{E6709947-75B0-46EC-ABAA-2DAFC010D850}" srcOrd="4" destOrd="0" parTransId="{7CED88B2-1C94-4B41-BB96-29FFDA231FCB}" sibTransId="{55A03A1E-FC7B-4B56-B21A-8A1531E24B3A}"/>
    <dgm:cxn modelId="{0DB36089-DD14-49D8-B209-3FF0DFE58720}" type="presOf" srcId="{5A4ABC86-40F5-4FCB-9D01-601C2C1B5793}" destId="{74D4B9BE-7298-4B92-B1BA-7DB32D6949EF}" srcOrd="0" destOrd="0" presId="urn:microsoft.com/office/officeart/2005/8/layout/cycle5"/>
    <dgm:cxn modelId="{58361F23-6CE1-40D0-B544-FC2098A35748}" type="presOf" srcId="{32E0D6DB-3576-4DBC-A413-495EC8F29766}" destId="{0943EF1E-C0C9-4A7C-9914-F056C9263BA5}" srcOrd="0" destOrd="0" presId="urn:microsoft.com/office/officeart/2005/8/layout/cycle5"/>
    <dgm:cxn modelId="{7F778D5E-5AC9-454D-AF1F-0AF5817AEADD}" type="presOf" srcId="{4F2C1ED3-CE62-44B8-9666-106D7CDA66D0}" destId="{B0A5D1C1-E7D1-426B-B48E-F4F189B04D3B}" srcOrd="0" destOrd="0" presId="urn:microsoft.com/office/officeart/2005/8/layout/cycle5"/>
    <dgm:cxn modelId="{9EDAA6BF-830D-44CC-AB04-512F38C355B7}" srcId="{25D0D51B-743E-40A0-835E-5C5BA3AB4E67}" destId="{32E0D6DB-3576-4DBC-A413-495EC8F29766}" srcOrd="3" destOrd="0" parTransId="{B7083297-D56E-447A-9A32-0056074CE29D}" sibTransId="{8308C264-E500-4F12-AED8-81583BF32332}"/>
    <dgm:cxn modelId="{2DCA5D1C-5D94-4F0D-B149-2DCBEE08E46E}" type="presOf" srcId="{F5E44347-D16C-4FB5-A3B3-328F161B963E}" destId="{9CDF8DDE-D5C1-4A88-A63E-82E4576C0C38}" srcOrd="0" destOrd="0" presId="urn:microsoft.com/office/officeart/2005/8/layout/cycle5"/>
    <dgm:cxn modelId="{FA4FC111-B1BF-4901-9A62-FA88C27DB8A8}" srcId="{25D0D51B-743E-40A0-835E-5C5BA3AB4E67}" destId="{4F2C1ED3-CE62-44B8-9666-106D7CDA66D0}" srcOrd="1" destOrd="0" parTransId="{7A797087-C45B-4A79-A216-21200E9B2153}" sibTransId="{33ABAE90-4A8D-4706-819F-DBA387061C88}"/>
    <dgm:cxn modelId="{763C1B9B-FE4E-4526-86DF-FB701A58B72F}" type="presOf" srcId="{8308C264-E500-4F12-AED8-81583BF32332}" destId="{EE9BEED6-2639-486F-878F-AE7167D02E4D}" srcOrd="0" destOrd="0" presId="urn:microsoft.com/office/officeart/2005/8/layout/cycle5"/>
    <dgm:cxn modelId="{C8A7055A-C849-4B46-B888-A824CD56F9FB}" type="presOf" srcId="{656E1DA5-394F-465F-BDA6-3BAEFA928B9A}" destId="{561EDD26-54E6-43F4-BC13-E6ADB3A47A1E}" srcOrd="0" destOrd="0" presId="urn:microsoft.com/office/officeart/2005/8/layout/cycle5"/>
    <dgm:cxn modelId="{1651282B-DCA0-4DA9-9F4B-A830C0B29E39}" type="presOf" srcId="{25D0D51B-743E-40A0-835E-5C5BA3AB4E67}" destId="{0528E037-F9D5-49E1-A9F0-B99A0C7E8523}" srcOrd="0" destOrd="0" presId="urn:microsoft.com/office/officeart/2005/8/layout/cycle5"/>
    <dgm:cxn modelId="{ADF7A2F0-F989-433C-8311-4937D4AD61DE}" type="presParOf" srcId="{0528E037-F9D5-49E1-A9F0-B99A0C7E8523}" destId="{74D4B9BE-7298-4B92-B1BA-7DB32D6949EF}" srcOrd="0" destOrd="0" presId="urn:microsoft.com/office/officeart/2005/8/layout/cycle5"/>
    <dgm:cxn modelId="{0733F1F5-A784-4176-BB28-07AABFB14592}" type="presParOf" srcId="{0528E037-F9D5-49E1-A9F0-B99A0C7E8523}" destId="{C201A0B2-3B14-44AE-B2F4-45CDE165838E}" srcOrd="1" destOrd="0" presId="urn:microsoft.com/office/officeart/2005/8/layout/cycle5"/>
    <dgm:cxn modelId="{7D7E4695-51E2-46CE-A2A8-9601BEFBE40D}" type="presParOf" srcId="{0528E037-F9D5-49E1-A9F0-B99A0C7E8523}" destId="{9CDF8DDE-D5C1-4A88-A63E-82E4576C0C38}" srcOrd="2" destOrd="0" presId="urn:microsoft.com/office/officeart/2005/8/layout/cycle5"/>
    <dgm:cxn modelId="{0C05D91A-934B-4DCA-B2CD-B7516EDFFDF6}" type="presParOf" srcId="{0528E037-F9D5-49E1-A9F0-B99A0C7E8523}" destId="{B0A5D1C1-E7D1-426B-B48E-F4F189B04D3B}" srcOrd="3" destOrd="0" presId="urn:microsoft.com/office/officeart/2005/8/layout/cycle5"/>
    <dgm:cxn modelId="{56D87CEB-A075-4613-8EE7-66AA61450B33}" type="presParOf" srcId="{0528E037-F9D5-49E1-A9F0-B99A0C7E8523}" destId="{3DDB2B44-354E-4101-8F63-6590B03D168C}" srcOrd="4" destOrd="0" presId="urn:microsoft.com/office/officeart/2005/8/layout/cycle5"/>
    <dgm:cxn modelId="{679C4784-929C-4BBF-9391-7E0AFEA427C9}" type="presParOf" srcId="{0528E037-F9D5-49E1-A9F0-B99A0C7E8523}" destId="{E9CCB05A-F2EC-4DAD-BAF9-93C4F6C1B61C}" srcOrd="5" destOrd="0" presId="urn:microsoft.com/office/officeart/2005/8/layout/cycle5"/>
    <dgm:cxn modelId="{166A05C3-AD62-4177-B569-7589FC6CC0F2}" type="presParOf" srcId="{0528E037-F9D5-49E1-A9F0-B99A0C7E8523}" destId="{561EDD26-54E6-43F4-BC13-E6ADB3A47A1E}" srcOrd="6" destOrd="0" presId="urn:microsoft.com/office/officeart/2005/8/layout/cycle5"/>
    <dgm:cxn modelId="{AE642F5E-4317-410A-B181-5390FDE26AC7}" type="presParOf" srcId="{0528E037-F9D5-49E1-A9F0-B99A0C7E8523}" destId="{9684EDFF-A6BB-4A38-A836-9BF0C0CDC64B}" srcOrd="7" destOrd="0" presId="urn:microsoft.com/office/officeart/2005/8/layout/cycle5"/>
    <dgm:cxn modelId="{37AE4252-DCB0-497F-97B6-5DEF8B612B38}" type="presParOf" srcId="{0528E037-F9D5-49E1-A9F0-B99A0C7E8523}" destId="{F5DFC468-07FD-4CF5-B91E-10AA8B177871}" srcOrd="8" destOrd="0" presId="urn:microsoft.com/office/officeart/2005/8/layout/cycle5"/>
    <dgm:cxn modelId="{159DFAFE-5B20-41D9-997E-DA52BF4F910F}" type="presParOf" srcId="{0528E037-F9D5-49E1-A9F0-B99A0C7E8523}" destId="{0943EF1E-C0C9-4A7C-9914-F056C9263BA5}" srcOrd="9" destOrd="0" presId="urn:microsoft.com/office/officeart/2005/8/layout/cycle5"/>
    <dgm:cxn modelId="{195E0885-F432-4528-A485-BC688A375CDB}" type="presParOf" srcId="{0528E037-F9D5-49E1-A9F0-B99A0C7E8523}" destId="{E0FF0D38-19FC-487B-B98C-27F956EF51B6}" srcOrd="10" destOrd="0" presId="urn:microsoft.com/office/officeart/2005/8/layout/cycle5"/>
    <dgm:cxn modelId="{D7321E60-DA59-4B21-8A8A-6D7563C58E03}" type="presParOf" srcId="{0528E037-F9D5-49E1-A9F0-B99A0C7E8523}" destId="{EE9BEED6-2639-486F-878F-AE7167D02E4D}" srcOrd="11" destOrd="0" presId="urn:microsoft.com/office/officeart/2005/8/layout/cycle5"/>
    <dgm:cxn modelId="{26177354-DA6C-494B-8AF8-35D9BA457244}" type="presParOf" srcId="{0528E037-F9D5-49E1-A9F0-B99A0C7E8523}" destId="{EABE5D2D-02DD-4EB1-9F9A-7B30450717D8}" srcOrd="12" destOrd="0" presId="urn:microsoft.com/office/officeart/2005/8/layout/cycle5"/>
    <dgm:cxn modelId="{D1210E7A-EEF7-45EE-895C-45374A0BA5F0}" type="presParOf" srcId="{0528E037-F9D5-49E1-A9F0-B99A0C7E8523}" destId="{5BFAD050-012D-45C7-93A1-C036E2B8450D}" srcOrd="13" destOrd="0" presId="urn:microsoft.com/office/officeart/2005/8/layout/cycle5"/>
    <dgm:cxn modelId="{18D33B31-0DF1-4E8D-A7D9-4F41690C50E1}" type="presParOf" srcId="{0528E037-F9D5-49E1-A9F0-B99A0C7E8523}" destId="{F8FF22A1-AC22-416C-AADF-F1261A66F1C0}" srcOrd="14" destOrd="0" presId="urn:microsoft.com/office/officeart/2005/8/layout/cycle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91561-5959-4F34-A40A-4B1958E47BB9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88FF9-3BE1-4070-BBA5-8B764B61B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88FF9-3BE1-4070-BBA5-8B764B61BC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 Important API and internal code properties are not documented or checked, making coding difficult and maintenance worse.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 Same contract thus serves as documentation, acts as runtime checking, and as specification for static checking.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88FF9-3BE1-4070-BBA5-8B764B61BC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a simpler example (too many contracts, explain </a:t>
            </a:r>
            <a:r>
              <a:rPr lang="en-US" b="1" dirty="0" smtClean="0"/>
              <a:t>old</a:t>
            </a:r>
            <a:r>
              <a:rPr lang="en-US" dirty="0" smtClean="0"/>
              <a:t> better)</a:t>
            </a:r>
          </a:p>
          <a:p>
            <a:r>
              <a:rPr lang="en-US" dirty="0" smtClean="0"/>
              <a:t>Talk about</a:t>
            </a:r>
            <a:r>
              <a:rPr lang="en-US" baseline="0" dirty="0" smtClean="0"/>
              <a:t> static methods!!!</a:t>
            </a:r>
          </a:p>
          <a:p>
            <a:r>
              <a:rPr lang="en-US" baseline="0" dirty="0" smtClean="0"/>
              <a:t>Questions: what happens at runtime, how can I choose what’s in my build, what’s the methodology (can I rely on the checks?)</a:t>
            </a:r>
          </a:p>
          <a:p>
            <a:r>
              <a:rPr lang="en-US" smtClean="0"/>
              <a:t>Quantifiers?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88FF9-3BE1-4070-BBA5-8B764B61BC9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Add </a:t>
            </a:r>
            <a:r>
              <a:rPr lang="en-US" dirty="0" err="1" smtClean="0"/>
              <a:t>Add</a:t>
            </a:r>
            <a:r>
              <a:rPr lang="en-US" baseline="0" dirty="0" smtClean="0"/>
              <a:t> method override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Add(null)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 Fix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 Run static checker to see what additional things could be off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 Fix some of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88FF9-3BE1-4070-BBA5-8B764B61BC9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88FF9-3BE1-4070-BBA5-8B764B61BC9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Predictability and analysis time</a:t>
            </a:r>
          </a:p>
          <a:p>
            <a:r>
              <a:rPr lang="en-US" dirty="0" smtClean="0"/>
              <a:t>Infers</a:t>
            </a:r>
            <a:r>
              <a:rPr lang="en-US" baseline="0" dirty="0" smtClean="0"/>
              <a:t> loop invariants</a:t>
            </a:r>
          </a:p>
          <a:p>
            <a:r>
              <a:rPr lang="en-US" baseline="0" dirty="0" smtClean="0"/>
              <a:t>Create domains that are tuned for precision-efficiency trade-off. </a:t>
            </a:r>
          </a:p>
          <a:p>
            <a:r>
              <a:rPr lang="en-US" baseline="0" dirty="0" smtClean="0"/>
              <a:t>Pentagons are good for bounds checking.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88FF9-3BE1-4070-BBA5-8B764B61BC9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E0F-0E0C-4B23-BDE4-6451EA0D05C0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C8D5-F3EB-4522-91BE-AF49CA08DBF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maf\AppData\Local\Microsoft\Windows\Temporary Internet Files\Content.IE5\YV6QPHER\MCj0250038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3044627">
            <a:off x="6731188" y="-51100"/>
            <a:ext cx="1982709" cy="238407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E0F-0E0C-4B23-BDE4-6451EA0D05C0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C8D5-F3EB-4522-91BE-AF49CA08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E0F-0E0C-4B23-BDE4-6451EA0D05C0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C8D5-F3EB-4522-91BE-AF49CA08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af\AppData\Local\Microsoft\Windows\Temporary Internet Files\Content.IE5\YV6QPHER\MCj0250038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3061795">
            <a:off x="7729678" y="-106032"/>
            <a:ext cx="1200045" cy="14429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E0F-0E0C-4B23-BDE4-6451EA0D05C0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C8D5-F3EB-4522-91BE-AF49CA08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E0F-0E0C-4B23-BDE4-6451EA0D05C0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C8D5-F3EB-4522-91BE-AF49CA08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E0F-0E0C-4B23-BDE4-6451EA0D05C0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C8D5-F3EB-4522-91BE-AF49CA08DBF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maf\AppData\Local\Microsoft\Windows\Temporary Internet Files\Content.IE5\YV6QPHER\MCj0250038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3061795">
            <a:off x="7729678" y="-106032"/>
            <a:ext cx="1200045" cy="1442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E0F-0E0C-4B23-BDE4-6451EA0D05C0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C8D5-F3EB-4522-91BE-AF49CA08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E0F-0E0C-4B23-BDE4-6451EA0D05C0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C8D5-F3EB-4522-91BE-AF49CA08DBF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maf\AppData\Local\Microsoft\Windows\Temporary Internet Files\Content.IE5\YV6QPHER\MCj0250038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3061795">
            <a:off x="7729678" y="-106032"/>
            <a:ext cx="1200045" cy="144297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E0F-0E0C-4B23-BDE4-6451EA0D05C0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C8D5-F3EB-4522-91BE-AF49CA08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E0F-0E0C-4B23-BDE4-6451EA0D05C0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C8D5-F3EB-4522-91BE-AF49CA08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E0F-0E0C-4B23-BDE4-6451EA0D05C0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C8D5-F3EB-4522-91BE-AF49CA08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37E0F-0E0C-4B23-BDE4-6451EA0D05C0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CC8D5-F3EB-4522-91BE-AF49CA08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box/contract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4648200"/>
          <a:ext cx="8077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/>
                <a:gridCol w="40386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Manuel Fähndrich (</a:t>
                      </a:r>
                      <a:r>
                        <a:rPr lang="en-US" sz="2400" dirty="0" err="1" smtClean="0"/>
                        <a:t>maf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Brian Grunkemeyer (</a:t>
                      </a:r>
                      <a:r>
                        <a:rPr lang="en-US" sz="2400" dirty="0" err="1" smtClean="0"/>
                        <a:t>briangru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Mike Barnett</a:t>
                      </a:r>
                      <a:r>
                        <a:rPr lang="en-US" sz="2400" baseline="0" dirty="0" smtClean="0"/>
                        <a:t> (</a:t>
                      </a:r>
                      <a:r>
                        <a:rPr lang="en-US" sz="2400" baseline="0" dirty="0" err="1" smtClean="0"/>
                        <a:t>mbarnett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Melitta Andersen (</a:t>
                      </a:r>
                      <a:r>
                        <a:rPr lang="en-US" sz="2400" dirty="0" err="1" smtClean="0"/>
                        <a:t>melitta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Francesco Logozzo (</a:t>
                      </a:r>
                      <a:r>
                        <a:rPr lang="en-US" sz="2400" dirty="0" err="1" smtClean="0"/>
                        <a:t>logozzo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Katy</a:t>
                      </a:r>
                      <a:r>
                        <a:rPr lang="en-US" sz="2400" baseline="0" dirty="0" smtClean="0"/>
                        <a:t> King (</a:t>
                      </a:r>
                      <a:r>
                        <a:rPr lang="en-US" sz="2400" baseline="0" dirty="0" err="1" smtClean="0"/>
                        <a:t>katyk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239000" cy="35814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Language-Agnostic</a:t>
            </a:r>
            <a:br>
              <a:rPr lang="en-US" sz="5400" dirty="0" smtClean="0"/>
            </a:br>
            <a:r>
              <a:rPr lang="en-US" sz="5400" dirty="0" smtClean="0"/>
              <a:t>Contracts for</a:t>
            </a:r>
            <a:br>
              <a:rPr lang="en-US" sz="5400" dirty="0" smtClean="0"/>
            </a:br>
            <a:r>
              <a:rPr lang="en-US" sz="5400" dirty="0" smtClean="0"/>
              <a:t>.NET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ship?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810000" y="15240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3962400" y="16764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4114800" y="18288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4267200" y="19812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2476500" y="3390900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752600" y="49530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PowerLib.dll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6172200"/>
            <a:ext cx="2620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(minimal runtime checks)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334000" y="4953000"/>
            <a:ext cx="2514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PowerLib.Contracts.dll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69040" y="6172200"/>
            <a:ext cx="220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contracts, no code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838700" y="3390901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7200" y="51816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16" name="Rectangle 15"/>
          <p:cNvSpPr/>
          <p:nvPr/>
        </p:nvSpPr>
        <p:spPr>
          <a:xfrm>
            <a:off x="1600200" y="4191000"/>
            <a:ext cx="1229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Release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Assemblies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096000" y="4191000"/>
            <a:ext cx="1982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Contract Reference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Assemblies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 idx="4294967295"/>
          </p:nvPr>
        </p:nvSpPr>
        <p:spPr>
          <a:xfrm>
            <a:off x="1524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Contract Reference Assemblies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" y="1066800"/>
            <a:ext cx="4587240" cy="169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/>
                <a:t>.method public </a:t>
              </a:r>
              <a:r>
                <a:rPr lang="en-US" sz="400" b="1" dirty="0" err="1" smtClean="0"/>
                <a:t>hidebysig</a:t>
              </a:r>
              <a:r>
                <a:rPr lang="en-US" sz="400" b="1" dirty="0" smtClean="0"/>
                <a:t> </a:t>
              </a:r>
              <a:r>
                <a:rPr lang="en-US" sz="400" b="1" dirty="0" err="1" smtClean="0"/>
                <a:t>newslot</a:t>
              </a:r>
              <a:r>
                <a:rPr lang="en-US" sz="400" b="1" dirty="0" smtClean="0"/>
                <a:t> virtual instance int32  Add(object 'value') </a:t>
              </a:r>
              <a:r>
                <a:rPr lang="en-US" sz="400" b="1" dirty="0" err="1" smtClean="0"/>
                <a:t>cil</a:t>
              </a:r>
              <a:r>
                <a:rPr lang="en-US" sz="400" b="1" dirty="0" smtClean="0"/>
                <a:t> managed</a:t>
              </a:r>
            </a:p>
            <a:p>
              <a:r>
                <a:rPr lang="en-US" sz="400" b="1" dirty="0" smtClean="0"/>
                <a:t>{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ldnull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::Requires(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::Result&lt;int32&gt;()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ldlen</a:t>
              </a:r>
              <a:endParaRPr lang="en-US" sz="400" b="1" dirty="0" smtClean="0"/>
            </a:p>
            <a:p>
              <a:r>
                <a:rPr lang="en-US" sz="400" b="1" dirty="0" smtClean="0"/>
                <a:t>  conv.i4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stloc.1</a:t>
              </a:r>
            </a:p>
            <a:p>
              <a:r>
                <a:rPr lang="en-US" sz="400" b="1" dirty="0" smtClean="0"/>
                <a:t>  ldloc.1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brtrue.s</a:t>
              </a:r>
              <a:r>
                <a:rPr lang="en-US" sz="400" b="1" dirty="0" smtClean="0"/>
                <a:t>   IL_0069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call       instance void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EnsureCapacity</a:t>
              </a:r>
              <a:r>
                <a:rPr lang="en-US" sz="400" b="1" dirty="0" smtClean="0"/>
                <a:t>(int32)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stelem.ref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stloc.2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stfld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ldloc.2</a:t>
              </a:r>
            </a:p>
            <a:p>
              <a:r>
                <a:rPr lang="en-US" sz="400" b="1" dirty="0" smtClean="0"/>
                <a:t>  stloc.0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br.s</a:t>
              </a:r>
              <a:r>
                <a:rPr lang="en-US" sz="400" b="1" dirty="0" smtClean="0"/>
                <a:t>       IL_008b</a:t>
              </a:r>
            </a:p>
            <a:p>
              <a:r>
                <a:rPr lang="en-US" sz="400" b="1" dirty="0" smtClean="0"/>
                <a:t>  ldloc.0</a:t>
              </a:r>
            </a:p>
            <a:p>
              <a:r>
                <a:rPr lang="en-US" sz="400" b="1" dirty="0" smtClean="0"/>
                <a:t>  ret</a:t>
              </a:r>
            </a:p>
            <a:p>
              <a:r>
                <a:rPr lang="en-US" sz="400" b="1" dirty="0" smtClean="0"/>
                <a:t>} // end of method </a:t>
              </a:r>
              <a:r>
                <a:rPr lang="en-US" sz="400" b="1" dirty="0" err="1" smtClean="0"/>
                <a:t>BaseList</a:t>
              </a:r>
              <a:r>
                <a:rPr lang="en-US" sz="400" b="1" dirty="0" smtClean="0"/>
                <a:t>::Add</a:t>
              </a:r>
            </a:p>
            <a:p>
              <a:endParaRPr lang="en-US" sz="400" b="1" dirty="0" smtClean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133600" y="30480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</a:t>
            </a:r>
          </a:p>
          <a:p>
            <a:r>
              <a:rPr lang="en-US" dirty="0" smtClean="0"/>
              <a:t>/d:CONTRACTS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486400" y="3657600"/>
            <a:ext cx="12192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asmmeta2</a:t>
            </a:r>
            <a:endParaRPr lang="en-US" dirty="0"/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1739191" y="3213809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4114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781800" y="2401669"/>
            <a:ext cx="2209800" cy="2257669"/>
            <a:chOff x="6781800" y="2401669"/>
            <a:chExt cx="2209800" cy="2257669"/>
          </a:xfrm>
        </p:grpSpPr>
        <p:sp>
          <p:nvSpPr>
            <p:cNvPr id="42" name="TextBox 41"/>
            <p:cNvSpPr txBox="1"/>
            <p:nvPr/>
          </p:nvSpPr>
          <p:spPr>
            <a:xfrm>
              <a:off x="6781800" y="2401669"/>
              <a:ext cx="1982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Contract Reference</a:t>
              </a:r>
              <a:br>
                <a:rPr lang="en-US" dirty="0" smtClean="0"/>
              </a:br>
              <a:r>
                <a:rPr lang="en-US" dirty="0" smtClean="0"/>
                <a:t>Assembly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86050" y="3584085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86050" y="3203084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3028122"/>
              <a:ext cx="22098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/>
                <a:t>.method public </a:t>
              </a:r>
              <a:r>
                <a:rPr lang="en-US" sz="400" b="1" dirty="0" err="1" smtClean="0"/>
                <a:t>hidebysig</a:t>
              </a:r>
              <a:r>
                <a:rPr lang="en-US" sz="400" b="1" dirty="0" smtClean="0"/>
                <a:t> </a:t>
              </a:r>
              <a:r>
                <a:rPr lang="en-US" sz="400" b="1" dirty="0" err="1" smtClean="0"/>
                <a:t>newslot</a:t>
              </a:r>
              <a:r>
                <a:rPr lang="en-US" sz="400" b="1" dirty="0" smtClean="0"/>
                <a:t> virtual instance int32  Add(object 'value') </a:t>
              </a:r>
              <a:r>
                <a:rPr lang="en-US" sz="400" b="1" dirty="0" err="1" smtClean="0"/>
                <a:t>cil</a:t>
              </a:r>
              <a:r>
                <a:rPr lang="en-US" sz="400" b="1" dirty="0" smtClean="0"/>
                <a:t> managed</a:t>
              </a:r>
            </a:p>
            <a:p>
              <a:r>
                <a:rPr lang="en-US" sz="400" b="1" dirty="0" smtClean="0"/>
                <a:t>{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ldnull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::Requires(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::Result&lt;int32&gt;()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} // end of method </a:t>
              </a:r>
              <a:r>
                <a:rPr lang="en-US" sz="400" b="1" dirty="0" err="1" smtClean="0"/>
                <a:t>BaseList</a:t>
              </a:r>
              <a:r>
                <a:rPr lang="en-US" sz="400" b="1" dirty="0" smtClean="0"/>
                <a:t>::Add</a:t>
              </a:r>
            </a:p>
            <a:p>
              <a:endParaRPr lang="en-US" sz="400" b="1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Checking Scenario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Developing </a:t>
            </a:r>
            <a:r>
              <a:rPr lang="en-US" dirty="0" err="1" smtClean="0"/>
              <a:t>MyApp</a:t>
            </a:r>
            <a:r>
              <a:rPr lang="en-US" dirty="0" smtClean="0"/>
              <a:t> against libraries ACME and </a:t>
            </a:r>
            <a:r>
              <a:rPr lang="en-US" dirty="0" err="1" smtClean="0"/>
              <a:t>PowerLib</a:t>
            </a:r>
            <a:endParaRPr lang="en-US" dirty="0" smtClean="0"/>
          </a:p>
          <a:p>
            <a:r>
              <a:rPr lang="en-US" dirty="0" smtClean="0"/>
              <a:t>Libraries come with contract reference assemblies</a:t>
            </a:r>
          </a:p>
          <a:p>
            <a:pPr lvl="1"/>
            <a:r>
              <a:rPr lang="en-US" dirty="0" err="1" smtClean="0"/>
              <a:t>ACME.Contracts.dll</a:t>
            </a:r>
            <a:endParaRPr lang="en-US" dirty="0" smtClean="0"/>
          </a:p>
          <a:p>
            <a:pPr lvl="1"/>
            <a:r>
              <a:rPr lang="en-US" dirty="0" err="1" smtClean="0"/>
              <a:t>PowerLib.Contracts.dll</a:t>
            </a:r>
            <a:endParaRPr lang="en-US" dirty="0" smtClean="0"/>
          </a:p>
          <a:p>
            <a:r>
              <a:rPr lang="en-US" dirty="0" smtClean="0"/>
              <a:t>When developing </a:t>
            </a:r>
            <a:r>
              <a:rPr lang="en-US" dirty="0" err="1" smtClean="0"/>
              <a:t>MyApp</a:t>
            </a:r>
            <a:r>
              <a:rPr lang="en-US" dirty="0" smtClean="0"/>
              <a:t> with runtime checked contracts</a:t>
            </a:r>
          </a:p>
          <a:p>
            <a:pPr lvl="1"/>
            <a:r>
              <a:rPr lang="en-US" dirty="0" smtClean="0"/>
              <a:t>Checks contracts within </a:t>
            </a:r>
            <a:r>
              <a:rPr lang="en-US" dirty="0" err="1" smtClean="0"/>
              <a:t>MyApp</a:t>
            </a:r>
            <a:endParaRPr lang="en-US" dirty="0" smtClean="0"/>
          </a:p>
          <a:p>
            <a:pPr lvl="1"/>
            <a:r>
              <a:rPr lang="en-US" dirty="0" smtClean="0"/>
              <a:t>Inherits contracts from ACME and </a:t>
            </a:r>
            <a:r>
              <a:rPr lang="en-US" dirty="0" err="1" smtClean="0"/>
              <a:t>PowerLib</a:t>
            </a:r>
            <a:endParaRPr lang="en-US" dirty="0" smtClean="0"/>
          </a:p>
          <a:p>
            <a:pPr lvl="1"/>
            <a:r>
              <a:rPr lang="en-US" dirty="0" smtClean="0"/>
              <a:t>Instruments preconditions at call-sites to ACME and </a:t>
            </a:r>
            <a:r>
              <a:rPr lang="en-US" dirty="0" err="1" smtClean="0"/>
              <a:t>PowerLib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295400"/>
            <a:ext cx="2133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ACME</a:t>
            </a:r>
          </a:p>
          <a:p>
            <a:r>
              <a:rPr lang="en-US" dirty="0" smtClean="0"/>
              <a:t>ACME.dll</a:t>
            </a:r>
          </a:p>
          <a:p>
            <a:r>
              <a:rPr lang="en-US" dirty="0" err="1" smtClean="0"/>
              <a:t>ACME.Contracts.dll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191000" y="1295400"/>
            <a:ext cx="24384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PowerLib</a:t>
            </a:r>
            <a:endParaRPr lang="en-US" dirty="0" smtClean="0"/>
          </a:p>
          <a:p>
            <a:r>
              <a:rPr lang="en-US" dirty="0" smtClean="0"/>
              <a:t>PowerLib.dll</a:t>
            </a:r>
          </a:p>
          <a:p>
            <a:r>
              <a:rPr lang="en-US" dirty="0" err="1" smtClean="0"/>
              <a:t>PowerLib.Contracts.dll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0" y="2286000"/>
            <a:ext cx="2133600" cy="1066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5745070" cy="341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Integration Under the 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4038600"/>
            <a:ext cx="6858000" cy="2514600"/>
          </a:xfrm>
          <a:solidFill>
            <a:schemeClr val="accent1">
              <a:alpha val="24000"/>
            </a:schemeClr>
          </a:solidFill>
        </p:spPr>
        <p:txBody>
          <a:bodyPr/>
          <a:lstStyle/>
          <a:p>
            <a:r>
              <a:rPr lang="en-US" dirty="0" err="1" smtClean="0"/>
              <a:t>MsBuild</a:t>
            </a:r>
            <a:r>
              <a:rPr lang="en-US" dirty="0" smtClean="0"/>
              <a:t> hook</a:t>
            </a:r>
          </a:p>
          <a:p>
            <a:r>
              <a:rPr lang="en-US" dirty="0" smtClean="0"/>
              <a:t>Builds declarative assembly</a:t>
            </a:r>
          </a:p>
          <a:p>
            <a:r>
              <a:rPr lang="en-US" dirty="0" smtClean="0"/>
              <a:t>Builds contract reference assemblies</a:t>
            </a:r>
          </a:p>
          <a:p>
            <a:r>
              <a:rPr lang="en-US" dirty="0" smtClean="0"/>
              <a:t>Runs rewriter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/>
          <a:lstStyle/>
          <a:p>
            <a:r>
              <a:rPr lang="en-US" dirty="0" smtClean="0"/>
              <a:t>Language-agnostic Format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" y="1066800"/>
            <a:ext cx="4587240" cy="169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/>
                <a:t>.method public </a:t>
              </a:r>
              <a:r>
                <a:rPr lang="en-US" sz="400" b="1" dirty="0" err="1" smtClean="0"/>
                <a:t>hidebysig</a:t>
              </a:r>
              <a:r>
                <a:rPr lang="en-US" sz="400" b="1" dirty="0" smtClean="0"/>
                <a:t> </a:t>
              </a:r>
              <a:r>
                <a:rPr lang="en-US" sz="400" b="1" dirty="0" err="1" smtClean="0"/>
                <a:t>newslot</a:t>
              </a:r>
              <a:r>
                <a:rPr lang="en-US" sz="400" b="1" dirty="0" smtClean="0"/>
                <a:t> virtual instance int32  Add(object 'value') </a:t>
              </a:r>
              <a:r>
                <a:rPr lang="en-US" sz="400" b="1" dirty="0" err="1" smtClean="0"/>
                <a:t>cil</a:t>
              </a:r>
              <a:r>
                <a:rPr lang="en-US" sz="400" b="1" dirty="0" smtClean="0"/>
                <a:t> managed</a:t>
              </a:r>
            </a:p>
            <a:p>
              <a:r>
                <a:rPr lang="en-US" sz="400" b="1" dirty="0" smtClean="0"/>
                <a:t>{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ldnull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::Requires(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::Result&lt;int32&gt;()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ldlen</a:t>
              </a:r>
              <a:endParaRPr lang="en-US" sz="400" b="1" dirty="0" smtClean="0"/>
            </a:p>
            <a:p>
              <a:r>
                <a:rPr lang="en-US" sz="400" b="1" dirty="0" smtClean="0"/>
                <a:t>  conv.i4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stloc.1</a:t>
              </a:r>
            </a:p>
            <a:p>
              <a:r>
                <a:rPr lang="en-US" sz="400" b="1" dirty="0" smtClean="0"/>
                <a:t>  ldloc.1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brtrue.s</a:t>
              </a:r>
              <a:r>
                <a:rPr lang="en-US" sz="400" b="1" dirty="0" smtClean="0"/>
                <a:t>   IL_0069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call       instance void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EnsureCapacity</a:t>
              </a:r>
              <a:r>
                <a:rPr lang="en-US" sz="400" b="1" dirty="0" smtClean="0"/>
                <a:t>(int32)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stelem.ref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stloc.2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stfld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ldloc.2</a:t>
              </a:r>
            </a:p>
            <a:p>
              <a:r>
                <a:rPr lang="en-US" sz="400" b="1" dirty="0" smtClean="0"/>
                <a:t>  stloc.0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br.s</a:t>
              </a:r>
              <a:r>
                <a:rPr lang="en-US" sz="400" b="1" dirty="0" smtClean="0"/>
                <a:t>       IL_008b</a:t>
              </a:r>
            </a:p>
            <a:p>
              <a:r>
                <a:rPr lang="en-US" sz="400" b="1" dirty="0" smtClean="0"/>
                <a:t>  ldloc.0</a:t>
              </a:r>
            </a:p>
            <a:p>
              <a:r>
                <a:rPr lang="en-US" sz="400" b="1" dirty="0" smtClean="0"/>
                <a:t>  ret</a:t>
              </a:r>
            </a:p>
            <a:p>
              <a:r>
                <a:rPr lang="en-US" sz="400" b="1" dirty="0" smtClean="0"/>
                <a:t>} // end of method </a:t>
              </a:r>
              <a:r>
                <a:rPr lang="en-US" sz="400" b="1" dirty="0" err="1" smtClean="0"/>
                <a:t>BaseList</a:t>
              </a:r>
              <a:r>
                <a:rPr lang="en-US" sz="400" b="1" dirty="0" smtClean="0"/>
                <a:t>::Add</a:t>
              </a:r>
            </a:p>
            <a:p>
              <a:endParaRPr lang="en-US" sz="400" b="1" dirty="0" smtClean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133600" y="2819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</a:t>
            </a:r>
          </a:p>
          <a:p>
            <a:r>
              <a:rPr lang="en-US" dirty="0" smtClean="0"/>
              <a:t>/d:CONTRACTS</a:t>
            </a:r>
            <a:br>
              <a:rPr lang="en-US" dirty="0" smtClean="0"/>
            </a:br>
            <a:r>
              <a:rPr lang="en-US" dirty="0" smtClean="0"/>
              <a:t>language-</a:t>
            </a:r>
            <a:br>
              <a:rPr lang="en-US" dirty="0" smtClean="0"/>
            </a:br>
            <a:r>
              <a:rPr lang="en-US" dirty="0" smtClean="0"/>
              <a:t>agnostic</a:t>
            </a:r>
            <a:endParaRPr lang="en-US" dirty="0"/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1586791" y="3213811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562600" y="1447800"/>
            <a:ext cx="3429000" cy="4953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3000" dirty="0" smtClean="0">
                <a:solidFill>
                  <a:schemeClr val="tx1"/>
                </a:solidFill>
              </a:rPr>
              <a:t>Language-agnostic, persisted contract format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Free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    produced by all compilers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MSIL encodes conditions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Fixed interpretation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Uniform format to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  down-stream tools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Library for extracting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 contracts from MSIL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Quantification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5081825"/>
            <a:ext cx="838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 err="1" smtClean="0">
                <a:latin typeface="Consolas" pitchFamily="49" charset="0"/>
              </a:rPr>
              <a:t>Contract.</a:t>
            </a:r>
            <a:r>
              <a:rPr lang="en-US" sz="2000" b="1" dirty="0" err="1" smtClean="0">
                <a:latin typeface="Consolas" pitchFamily="49" charset="0"/>
              </a:rPr>
              <a:t>Forall</a:t>
            </a:r>
            <a:r>
              <a:rPr lang="en-US" sz="2000" dirty="0" smtClean="0">
                <a:latin typeface="Consolas" pitchFamily="49" charset="0"/>
              </a:rPr>
              <a:t>(0, </a:t>
            </a:r>
            <a:r>
              <a:rPr lang="en-US" sz="2000" dirty="0" err="1" smtClean="0">
                <a:latin typeface="Consolas" pitchFamily="49" charset="0"/>
              </a:rPr>
              <a:t>arr.Length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</a:rPr>
              <a:t>=&gt; </a:t>
            </a:r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[</a:t>
            </a:r>
            <a:r>
              <a:rPr lang="en-US" sz="2000" dirty="0" err="1" smtClean="0">
                <a:latin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</a:rPr>
              <a:t>] == </a:t>
            </a:r>
            <a:r>
              <a:rPr lang="en-US" sz="2000" b="1" dirty="0">
                <a:latin typeface="Consolas" pitchFamily="49" charset="0"/>
              </a:rPr>
              <a:t>null</a:t>
            </a:r>
            <a:r>
              <a:rPr lang="en-US" sz="2000" dirty="0">
                <a:latin typeface="Consolas" pitchFamily="49" charset="0"/>
              </a:rPr>
              <a:t>);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9600" y="5543490"/>
            <a:ext cx="800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 err="1" smtClean="0">
                <a:latin typeface="Consolas" pitchFamily="49" charset="0"/>
              </a:rPr>
              <a:t>Contract.</a:t>
            </a:r>
            <a:r>
              <a:rPr lang="en-US" sz="2000" b="1" dirty="0" err="1" smtClean="0">
                <a:latin typeface="Consolas" pitchFamily="49" charset="0"/>
              </a:rPr>
              <a:t>Exists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mycoll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</a:rPr>
              <a:t>elem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</a:rPr>
              <a:t>=&gt; </a:t>
            </a:r>
            <a:r>
              <a:rPr lang="en-US" sz="2000" dirty="0" err="1" smtClean="0">
                <a:latin typeface="Consolas" pitchFamily="49" charset="0"/>
              </a:rPr>
              <a:t>elem</a:t>
            </a:r>
            <a:r>
              <a:rPr lang="en-US" sz="2000" dirty="0" smtClean="0">
                <a:latin typeface="Consolas" pitchFamily="49" charset="0"/>
              </a:rPr>
              <a:t> &lt; max);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3400" y="2362200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 err="1" smtClean="0">
                <a:latin typeface="Consolas" pitchFamily="49" charset="0"/>
              </a:rPr>
              <a:t>bool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</a:rPr>
              <a:t>Forall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IEnumerable</a:t>
            </a:r>
            <a:r>
              <a:rPr lang="en-US" sz="2000" dirty="0" smtClean="0">
                <a:latin typeface="Consolas" pitchFamily="49" charset="0"/>
              </a:rPr>
              <a:t>&lt;T&gt; </a:t>
            </a:r>
            <a:r>
              <a:rPr lang="en-US" sz="2000" dirty="0" err="1" smtClean="0">
                <a:latin typeface="Consolas" pitchFamily="49" charset="0"/>
              </a:rPr>
              <a:t>coll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</a:rPr>
              <a:t>Func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T,bool</a:t>
            </a:r>
            <a:r>
              <a:rPr lang="en-US" sz="2000" dirty="0" smtClean="0">
                <a:latin typeface="Consolas" pitchFamily="49" charset="0"/>
              </a:rPr>
              <a:t>&gt; predicate)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400" y="1459468"/>
            <a:ext cx="861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 err="1" smtClean="0">
                <a:latin typeface="Consolas" pitchFamily="49" charset="0"/>
              </a:rPr>
              <a:t>bool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</a:rPr>
              <a:t>Forall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</a:rPr>
              <a:t>int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from, </a:t>
            </a:r>
            <a:r>
              <a:rPr lang="en-US" sz="2000" b="1" dirty="0" err="1" smtClean="0">
                <a:latin typeface="Consolas" pitchFamily="49" charset="0"/>
              </a:rPr>
              <a:t>int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to, </a:t>
            </a:r>
            <a:r>
              <a:rPr lang="en-US" sz="2000" dirty="0" err="1" smtClean="0">
                <a:latin typeface="Consolas" pitchFamily="49" charset="0"/>
              </a:rPr>
              <a:t>Func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int,bool</a:t>
            </a:r>
            <a:r>
              <a:rPr lang="en-US" sz="2000" dirty="0" smtClean="0">
                <a:latin typeface="Consolas" pitchFamily="49" charset="0"/>
              </a:rPr>
              <a:t>&gt; predicate)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3400" y="1840468"/>
            <a:ext cx="861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 err="1" smtClean="0">
                <a:latin typeface="Consolas" pitchFamily="49" charset="0"/>
              </a:rPr>
              <a:t>bool</a:t>
            </a:r>
            <a:r>
              <a:rPr lang="en-US" sz="2000" b="1" dirty="0" smtClean="0">
                <a:latin typeface="Consolas" pitchFamily="49" charset="0"/>
              </a:rPr>
              <a:t> Exists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</a:rPr>
              <a:t>int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from, </a:t>
            </a:r>
            <a:r>
              <a:rPr lang="en-US" sz="2000" b="1" dirty="0" err="1" smtClean="0">
                <a:latin typeface="Consolas" pitchFamily="49" charset="0"/>
              </a:rPr>
              <a:t>int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to, </a:t>
            </a:r>
            <a:r>
              <a:rPr lang="en-US" sz="2000" dirty="0" err="1" smtClean="0">
                <a:latin typeface="Consolas" pitchFamily="49" charset="0"/>
              </a:rPr>
              <a:t>Func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int,bool</a:t>
            </a:r>
            <a:r>
              <a:rPr lang="en-US" sz="2000" dirty="0" smtClean="0">
                <a:latin typeface="Consolas" pitchFamily="49" charset="0"/>
              </a:rPr>
              <a:t>&gt; predicate)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33400" y="2800290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 err="1" smtClean="0">
                <a:latin typeface="Consolas" pitchFamily="49" charset="0"/>
              </a:rPr>
              <a:t>bool</a:t>
            </a:r>
            <a:r>
              <a:rPr lang="en-US" sz="2000" b="1" dirty="0" smtClean="0">
                <a:latin typeface="Consolas" pitchFamily="49" charset="0"/>
              </a:rPr>
              <a:t> Exists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IEnumerable</a:t>
            </a:r>
            <a:r>
              <a:rPr lang="en-US" sz="2000" dirty="0" smtClean="0">
                <a:latin typeface="Consolas" pitchFamily="49" charset="0"/>
              </a:rPr>
              <a:t>&lt;T&gt; </a:t>
            </a:r>
            <a:r>
              <a:rPr lang="en-US" sz="2000" dirty="0" err="1" smtClean="0">
                <a:latin typeface="Consolas" pitchFamily="49" charset="0"/>
              </a:rPr>
              <a:t>coll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</a:rPr>
              <a:t>Func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T,bool</a:t>
            </a:r>
            <a:r>
              <a:rPr lang="en-US" sz="2000" dirty="0" smtClean="0">
                <a:latin typeface="Consolas" pitchFamily="49" charset="0"/>
              </a:rPr>
              <a:t>&gt; </a:t>
            </a:r>
            <a:r>
              <a:rPr lang="en-US" sz="2000" smtClean="0">
                <a:latin typeface="Consolas" pitchFamily="49" charset="0"/>
              </a:rPr>
              <a:t>predicate)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328755"/>
            <a:ext cx="155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Examples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On Abstract methods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1739900"/>
            <a:ext cx="8839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onsolas" pitchFamily="49" charset="0"/>
              </a:rPr>
              <a:t>                                 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public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</a:rPr>
              <a:t>interface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ICloneable</a:t>
            </a:r>
            <a:r>
              <a:rPr lang="en-US" sz="2000" dirty="0">
                <a:latin typeface="Consolas" pitchFamily="49" charset="0"/>
              </a:rPr>
              <a:t> {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</a:t>
            </a:r>
            <a:r>
              <a:rPr lang="en-US" sz="2000" b="1" dirty="0">
                <a:latin typeface="Consolas" pitchFamily="49" charset="0"/>
              </a:rPr>
              <a:t>object</a:t>
            </a:r>
            <a:r>
              <a:rPr lang="en-US" sz="2000" dirty="0">
                <a:latin typeface="Consolas" pitchFamily="49" charset="0"/>
              </a:rPr>
              <a:t> Clone();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sz="2000" b="1" dirty="0" smtClean="0">
              <a:latin typeface="Consolas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b="1" dirty="0" smtClean="0">
                <a:latin typeface="Consolas" pitchFamily="49" charset="0"/>
              </a:rPr>
              <a:t>public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</a:rPr>
              <a:t>class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CloneableContract</a:t>
            </a:r>
            <a:r>
              <a:rPr lang="en-US" sz="2000" dirty="0">
                <a:latin typeface="Consolas" pitchFamily="49" charset="0"/>
              </a:rPr>
              <a:t> : </a:t>
            </a:r>
            <a:r>
              <a:rPr lang="en-US" sz="2000" dirty="0" err="1">
                <a:latin typeface="Consolas" pitchFamily="49" charset="0"/>
              </a:rPr>
              <a:t>ICloneable</a:t>
            </a:r>
            <a:r>
              <a:rPr lang="en-US" sz="2000" dirty="0">
                <a:latin typeface="Consolas" pitchFamily="49" charset="0"/>
              </a:rPr>
              <a:t> {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</a:t>
            </a:r>
            <a:r>
              <a:rPr lang="en-US" sz="2000" b="1" dirty="0">
                <a:latin typeface="Consolas" pitchFamily="49" charset="0"/>
              </a:rPr>
              <a:t>object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ICloneable.Clone</a:t>
            </a:r>
            <a:r>
              <a:rPr lang="en-US" sz="2000" dirty="0" smtClean="0">
                <a:latin typeface="Consolas" pitchFamily="49" charset="0"/>
              </a:rPr>
              <a:t>()</a:t>
            </a:r>
            <a:br>
              <a:rPr lang="en-US" sz="2000" dirty="0" smtClean="0">
                <a:latin typeface="Consolas" pitchFamily="49" charset="0"/>
              </a:rPr>
            </a:br>
            <a:r>
              <a:rPr lang="en-US" sz="2000" dirty="0" smtClean="0">
                <a:latin typeface="Consolas" pitchFamily="49" charset="0"/>
              </a:rPr>
              <a:t>  {</a:t>
            </a:r>
            <a:r>
              <a:rPr lang="en-US" sz="2000" dirty="0">
                <a:latin typeface="Consolas" pitchFamily="49" charset="0"/>
              </a:rPr>
              <a:t/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</a:rPr>
              <a:t>Contract.Ensures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Contract.Result</a:t>
            </a:r>
            <a:r>
              <a:rPr lang="en-US" sz="2000" dirty="0">
                <a:latin typeface="Consolas" pitchFamily="49" charset="0"/>
              </a:rPr>
              <a:t>&lt;</a:t>
            </a:r>
            <a:r>
              <a:rPr lang="en-US" sz="2000" b="1" dirty="0">
                <a:latin typeface="Consolas" pitchFamily="49" charset="0"/>
              </a:rPr>
              <a:t>object</a:t>
            </a:r>
            <a:r>
              <a:rPr lang="en-US" sz="2000" dirty="0">
                <a:latin typeface="Consolas" pitchFamily="49" charset="0"/>
              </a:rPr>
              <a:t>&gt;() != </a:t>
            </a:r>
            <a:r>
              <a:rPr lang="en-US" sz="2000" b="1" dirty="0">
                <a:latin typeface="Consolas" pitchFamily="49" charset="0"/>
              </a:rPr>
              <a:t>null</a:t>
            </a:r>
            <a:r>
              <a:rPr lang="en-US" sz="2000" dirty="0" smtClean="0">
                <a:latin typeface="Consolas" pitchFamily="49" charset="0"/>
              </a:rPr>
              <a:t>);</a:t>
            </a:r>
            <a:br>
              <a:rPr lang="en-US" sz="2000" dirty="0" smtClean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/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</a:t>
            </a:r>
            <a:r>
              <a:rPr lang="en-US" sz="2000" b="1" dirty="0">
                <a:latin typeface="Consolas" pitchFamily="49" charset="0"/>
              </a:rPr>
              <a:t>return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Contract.Result</a:t>
            </a:r>
            <a:r>
              <a:rPr lang="en-US" sz="2000" dirty="0">
                <a:latin typeface="Consolas" pitchFamily="49" charset="0"/>
              </a:rPr>
              <a:t>&lt;</a:t>
            </a:r>
            <a:r>
              <a:rPr lang="en-US" sz="2000" b="1" dirty="0">
                <a:latin typeface="Consolas" pitchFamily="49" charset="0"/>
              </a:rPr>
              <a:t>object</a:t>
            </a:r>
            <a:r>
              <a:rPr lang="en-US" sz="2000" dirty="0">
                <a:latin typeface="Consolas" pitchFamily="49" charset="0"/>
              </a:rPr>
              <a:t>&gt;();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}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}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3648597">
            <a:off x="5908788" y="1995653"/>
            <a:ext cx="1889125" cy="137795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5750" y="1600200"/>
            <a:ext cx="67611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 err="1">
                <a:latin typeface="Consolas" pitchFamily="49" charset="0"/>
              </a:rPr>
              <a:t>ContractClass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</a:rPr>
              <a:t>typeof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CloneableContract</a:t>
            </a:r>
            <a:r>
              <a:rPr lang="en-US" sz="2000" dirty="0">
                <a:latin typeface="Consolas" pitchFamily="49" charset="0"/>
              </a:rPr>
              <a:t>))]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Contract library class enables Contract writing in all source languages</a:t>
            </a:r>
          </a:p>
          <a:p>
            <a:pPr lvl="1"/>
            <a:r>
              <a:rPr lang="en-US" dirty="0" smtClean="0"/>
              <a:t>No a-priori restrictions what can be expressed</a:t>
            </a:r>
          </a:p>
          <a:p>
            <a:r>
              <a:rPr lang="en-US" dirty="0" smtClean="0"/>
              <a:t>Compiled contract format is MSIL</a:t>
            </a:r>
          </a:p>
          <a:p>
            <a:pPr lvl="1"/>
            <a:r>
              <a:rPr lang="en-US" dirty="0" smtClean="0"/>
              <a:t>Uniform format for tools</a:t>
            </a:r>
          </a:p>
          <a:p>
            <a:r>
              <a:rPr lang="en-US" dirty="0" smtClean="0"/>
              <a:t>Same contracts used for</a:t>
            </a:r>
          </a:p>
          <a:p>
            <a:pPr lvl="1"/>
            <a:r>
              <a:rPr lang="en-US" dirty="0" smtClean="0"/>
              <a:t>Runtime checking</a:t>
            </a:r>
          </a:p>
          <a:p>
            <a:pPr lvl="1"/>
            <a:r>
              <a:rPr lang="en-US" dirty="0" smtClean="0"/>
              <a:t>Static checking</a:t>
            </a:r>
          </a:p>
          <a:p>
            <a:pPr lvl="1"/>
            <a:r>
              <a:rPr lang="en-US" dirty="0" smtClean="0"/>
              <a:t>Documentation generation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/>
          <a:lstStyle/>
          <a:p>
            <a:r>
              <a:rPr lang="en-US" dirty="0" smtClean="0"/>
              <a:t>Static Checking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" y="1066800"/>
            <a:ext cx="4587240" cy="169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/>
                <a:t>.method public </a:t>
              </a:r>
              <a:r>
                <a:rPr lang="en-US" sz="400" b="1" dirty="0" err="1" smtClean="0"/>
                <a:t>hidebysig</a:t>
              </a:r>
              <a:r>
                <a:rPr lang="en-US" sz="400" b="1" dirty="0" smtClean="0"/>
                <a:t> </a:t>
              </a:r>
              <a:r>
                <a:rPr lang="en-US" sz="400" b="1" dirty="0" err="1" smtClean="0"/>
                <a:t>newslot</a:t>
              </a:r>
              <a:r>
                <a:rPr lang="en-US" sz="400" b="1" dirty="0" smtClean="0"/>
                <a:t> virtual instance int32  Add(object 'value') </a:t>
              </a:r>
              <a:r>
                <a:rPr lang="en-US" sz="400" b="1" dirty="0" err="1" smtClean="0"/>
                <a:t>cil</a:t>
              </a:r>
              <a:r>
                <a:rPr lang="en-US" sz="400" b="1" dirty="0" smtClean="0"/>
                <a:t> managed</a:t>
              </a:r>
            </a:p>
            <a:p>
              <a:r>
                <a:rPr lang="en-US" sz="400" b="1" dirty="0" smtClean="0"/>
                <a:t>{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ldnull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::Requires(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::Result&lt;int32&gt;()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ldlen</a:t>
              </a:r>
              <a:endParaRPr lang="en-US" sz="400" b="1" dirty="0" smtClean="0"/>
            </a:p>
            <a:p>
              <a:r>
                <a:rPr lang="en-US" sz="400" b="1" dirty="0" smtClean="0"/>
                <a:t>  conv.i4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stloc.1</a:t>
              </a:r>
            </a:p>
            <a:p>
              <a:r>
                <a:rPr lang="en-US" sz="400" b="1" dirty="0" smtClean="0"/>
                <a:t>  ldloc.1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brtrue.s</a:t>
              </a:r>
              <a:r>
                <a:rPr lang="en-US" sz="400" b="1" dirty="0" smtClean="0"/>
                <a:t>   IL_0069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call       instance void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EnsureCapacity</a:t>
              </a:r>
              <a:r>
                <a:rPr lang="en-US" sz="400" b="1" dirty="0" smtClean="0"/>
                <a:t>(int32)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stelem.ref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stloc.2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stfld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ldloc.2</a:t>
              </a:r>
            </a:p>
            <a:p>
              <a:r>
                <a:rPr lang="en-US" sz="400" b="1" dirty="0" smtClean="0"/>
                <a:t>  stloc.0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br.s</a:t>
              </a:r>
              <a:r>
                <a:rPr lang="en-US" sz="400" b="1" dirty="0" smtClean="0"/>
                <a:t>       IL_008b</a:t>
              </a:r>
            </a:p>
            <a:p>
              <a:r>
                <a:rPr lang="en-US" sz="400" b="1" dirty="0" smtClean="0"/>
                <a:t>  ldloc.0</a:t>
              </a:r>
            </a:p>
            <a:p>
              <a:r>
                <a:rPr lang="en-US" sz="400" b="1" dirty="0" smtClean="0"/>
                <a:t>  ret</a:t>
              </a:r>
            </a:p>
            <a:p>
              <a:r>
                <a:rPr lang="en-US" sz="400" b="1" dirty="0" smtClean="0"/>
                <a:t>} // end of method </a:t>
              </a:r>
              <a:r>
                <a:rPr lang="en-US" sz="400" b="1" dirty="0" err="1" smtClean="0"/>
                <a:t>BaseList</a:t>
              </a:r>
              <a:r>
                <a:rPr lang="en-US" sz="400" b="1" dirty="0" smtClean="0"/>
                <a:t>::Add</a:t>
              </a:r>
            </a:p>
            <a:p>
              <a:endParaRPr lang="en-US" sz="400" b="1" dirty="0" smtClean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133600" y="27432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</a:t>
            </a:r>
          </a:p>
          <a:p>
            <a:r>
              <a:rPr lang="en-US" dirty="0" smtClean="0"/>
              <a:t>/d:CONTRACTS</a:t>
            </a:r>
            <a:br>
              <a:rPr lang="en-US" dirty="0" smtClean="0"/>
            </a:br>
            <a:r>
              <a:rPr lang="en-US" dirty="0" smtClean="0"/>
              <a:t>language-</a:t>
            </a:r>
            <a:br>
              <a:rPr lang="en-US" dirty="0" smtClean="0"/>
            </a:br>
            <a:r>
              <a:rPr lang="en-US" dirty="0" smtClean="0"/>
              <a:t>agnostic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562600" y="3733800"/>
            <a:ext cx="160020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Static Contract Checking with</a:t>
            </a:r>
            <a:br>
              <a:rPr lang="en-US" dirty="0" smtClean="0"/>
            </a:br>
            <a:r>
              <a:rPr lang="en-US" dirty="0" smtClean="0"/>
              <a:t>Clousot </a:t>
            </a:r>
            <a:endParaRPr lang="en-US" dirty="0"/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1662991" y="3213811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91400" y="4343400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Compile-time</a:t>
            </a:r>
            <a:br>
              <a:rPr lang="en-US" dirty="0" smtClean="0"/>
            </a:br>
            <a:r>
              <a:rPr lang="en-US" dirty="0" smtClean="0"/>
              <a:t>warnings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524000"/>
            <a:ext cx="1143000" cy="92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2650" y="1676400"/>
            <a:ext cx="1143000" cy="92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300" y="1828800"/>
            <a:ext cx="1143000" cy="92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7950" y="1981200"/>
            <a:ext cx="1143000" cy="92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2133600"/>
            <a:ext cx="1143000" cy="92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ectangle 23"/>
          <p:cNvSpPr/>
          <p:nvPr/>
        </p:nvSpPr>
        <p:spPr>
          <a:xfrm>
            <a:off x="5562600" y="1143000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Contract Reference Assemblies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5906294" y="32377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1071" y="2967335"/>
            <a:ext cx="2032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Demo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Contracts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2057400"/>
            <a:ext cx="6934200" cy="1905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Language-Agnostic Contracts for .NET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pre-conditions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post-conditions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object invariants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66800" y="4267200"/>
            <a:ext cx="3200400" cy="1143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Runtime Checking</a:t>
            </a:r>
          </a:p>
          <a:p>
            <a:pPr algn="ctr"/>
            <a:r>
              <a:rPr lang="en-US" sz="2800" dirty="0" smtClean="0"/>
              <a:t>Foxtrot</a:t>
            </a:r>
            <a:endParaRPr lang="en-US" sz="24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4800600" y="4267200"/>
            <a:ext cx="3200400" cy="1143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Static checking</a:t>
            </a:r>
          </a:p>
          <a:p>
            <a:pPr algn="ctr"/>
            <a:r>
              <a:rPr lang="en-US" sz="2800" dirty="0" smtClean="0"/>
              <a:t>Clousot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Language-Agnostic Contracts</a:t>
            </a:r>
          </a:p>
          <a:p>
            <a:pPr lvl="1"/>
            <a:r>
              <a:rPr lang="en-US" dirty="0" smtClean="0"/>
              <a:t>standard compilers/IDEs </a:t>
            </a:r>
            <a:r>
              <a:rPr lang="en-US" dirty="0" err="1" smtClean="0"/>
              <a:t>csc</a:t>
            </a:r>
            <a:r>
              <a:rPr lang="en-US" dirty="0" smtClean="0"/>
              <a:t>, </a:t>
            </a:r>
            <a:r>
              <a:rPr lang="en-US" dirty="0" err="1" smtClean="0"/>
              <a:t>vbc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persisted as MSIL (semantics fixed)</a:t>
            </a:r>
          </a:p>
          <a:p>
            <a:pPr lvl="1"/>
            <a:r>
              <a:rPr lang="en-US" dirty="0" smtClean="0"/>
              <a:t>uniform format for tools</a:t>
            </a:r>
          </a:p>
          <a:p>
            <a:pPr lvl="1"/>
            <a:r>
              <a:rPr lang="en-US" dirty="0" smtClean="0"/>
              <a:t>drawbacks</a:t>
            </a:r>
          </a:p>
          <a:p>
            <a:pPr lvl="2"/>
            <a:r>
              <a:rPr lang="en-US" dirty="0" smtClean="0"/>
              <a:t>Source context limited to what is in PDB</a:t>
            </a:r>
          </a:p>
          <a:p>
            <a:pPr lvl="2"/>
            <a:r>
              <a:rPr lang="en-US" dirty="0" smtClean="0"/>
              <a:t>Abstract methods and interfaces need shadow class for contracts</a:t>
            </a:r>
          </a:p>
          <a:p>
            <a:r>
              <a:rPr lang="en-US" dirty="0" smtClean="0"/>
              <a:t>Foxtrot</a:t>
            </a:r>
          </a:p>
          <a:p>
            <a:pPr lvl="1"/>
            <a:r>
              <a:rPr lang="en-US" dirty="0" smtClean="0"/>
              <a:t>instrumentation for runtime checking</a:t>
            </a:r>
          </a:p>
          <a:p>
            <a:pPr lvl="1"/>
            <a:r>
              <a:rPr lang="en-US" dirty="0" smtClean="0"/>
              <a:t>contract inheritance</a:t>
            </a:r>
          </a:p>
          <a:p>
            <a:pPr lvl="1"/>
            <a:r>
              <a:rPr lang="en-US" dirty="0" smtClean="0"/>
              <a:t>checks well-</a:t>
            </a:r>
            <a:r>
              <a:rPr lang="en-US" dirty="0" err="1" smtClean="0"/>
              <a:t>formedness</a:t>
            </a:r>
            <a:endParaRPr lang="en-US" dirty="0" smtClean="0"/>
          </a:p>
          <a:p>
            <a:r>
              <a:rPr lang="en-US" dirty="0" smtClean="0"/>
              <a:t>Clousot</a:t>
            </a:r>
          </a:p>
          <a:p>
            <a:pPr lvl="1"/>
            <a:r>
              <a:rPr lang="en-US" dirty="0" smtClean="0"/>
              <a:t>efficient static checking</a:t>
            </a:r>
          </a:p>
          <a:p>
            <a:pPr lvl="1"/>
            <a:r>
              <a:rPr lang="en-US" dirty="0" smtClean="0"/>
              <a:t>Abstract Interpretation based</a:t>
            </a:r>
          </a:p>
          <a:p>
            <a:pPr lvl="1"/>
            <a:r>
              <a:rPr lang="en-US" dirty="0" smtClean="0"/>
              <a:t>trades-off practicality vs. soundness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http://codebox/contracts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762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Clousot: Static Contract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3058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Design goals</a:t>
            </a:r>
          </a:p>
          <a:p>
            <a:pPr lvl="1"/>
            <a:r>
              <a:rPr lang="en-US" dirty="0" smtClean="0"/>
              <a:t>Make it practical</a:t>
            </a:r>
          </a:p>
          <a:p>
            <a:pPr lvl="1"/>
            <a:r>
              <a:rPr lang="en-US" dirty="0" smtClean="0"/>
              <a:t>Make it fast (and predictable)</a:t>
            </a:r>
          </a:p>
          <a:p>
            <a:r>
              <a:rPr lang="en-US" dirty="0" smtClean="0"/>
              <a:t>Abstract Interpretation-based</a:t>
            </a:r>
          </a:p>
          <a:p>
            <a:pPr lvl="1"/>
            <a:r>
              <a:rPr lang="en-US" dirty="0" smtClean="0"/>
              <a:t>Provides control over precision-performance trade-off</a:t>
            </a:r>
          </a:p>
          <a:p>
            <a:pPr lvl="1"/>
            <a:r>
              <a:rPr lang="en-US" dirty="0" smtClean="0"/>
              <a:t>Use coarsest abstraction able to prove property of interest</a:t>
            </a:r>
          </a:p>
          <a:p>
            <a:r>
              <a:rPr lang="en-US" dirty="0" smtClean="0"/>
              <a:t>Soundness trade-offs</a:t>
            </a:r>
          </a:p>
          <a:p>
            <a:pPr lvl="1"/>
            <a:r>
              <a:rPr lang="en-US" dirty="0" smtClean="0"/>
              <a:t>Invariants (ignoring re-</a:t>
            </a:r>
            <a:r>
              <a:rPr lang="en-US" dirty="0" err="1" smtClean="0"/>
              <a:t>entrancy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Heap abstraction (non aliasing assumes)</a:t>
            </a:r>
          </a:p>
          <a:p>
            <a:r>
              <a:rPr lang="en-US" dirty="0" smtClean="0"/>
              <a:t>Validates</a:t>
            </a:r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nullness</a:t>
            </a:r>
            <a:r>
              <a:rPr lang="en-US" dirty="0" smtClean="0"/>
              <a:t>, array usage, unsafe pointer accesses</a:t>
            </a:r>
          </a:p>
          <a:p>
            <a:pPr lvl="1"/>
            <a:r>
              <a:rPr lang="en-US" dirty="0" smtClean="0"/>
              <a:t>Explicit contracts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Interpretation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2895600" y="1295400"/>
            <a:ext cx="29718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 Exp(long x, long y)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3771900" y="2438400"/>
            <a:ext cx="1219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= 1;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3733800" y="3505200"/>
            <a:ext cx="1295400" cy="685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&gt; 0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800100" y="6096000"/>
            <a:ext cx="17526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result;</a:t>
            </a:r>
          </a:p>
        </p:txBody>
      </p:sp>
      <p:cxnSp>
        <p:nvCxnSpPr>
          <p:cNvPr id="8" name="Elbow Connector 7"/>
          <p:cNvCxnSpPr>
            <a:stCxn id="5" idx="1"/>
            <a:endCxn id="6" idx="0"/>
          </p:cNvCxnSpPr>
          <p:nvPr/>
        </p:nvCxnSpPr>
        <p:spPr>
          <a:xfrm rot="10800000" flipV="1">
            <a:off x="1676400" y="3848100"/>
            <a:ext cx="2057400" cy="22479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3543300" y="4419600"/>
            <a:ext cx="1676400" cy="685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even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3771900" y="5334000"/>
            <a:ext cx="1219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*= x;</a:t>
            </a:r>
          </a:p>
          <a:p>
            <a:pPr algn="ctr"/>
            <a:r>
              <a:rPr lang="en-US" dirty="0" smtClean="0"/>
              <a:t>y--;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5486400" y="5334000"/>
            <a:ext cx="1219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x * x;</a:t>
            </a:r>
          </a:p>
          <a:p>
            <a:pPr algn="ctr"/>
            <a:r>
              <a:rPr lang="en-US" dirty="0" smtClean="0"/>
              <a:t>y = y / 2;</a:t>
            </a:r>
          </a:p>
        </p:txBody>
      </p:sp>
      <p:cxnSp>
        <p:nvCxnSpPr>
          <p:cNvPr id="19" name="Shape 18"/>
          <p:cNvCxnSpPr>
            <a:stCxn id="12" idx="3"/>
            <a:endCxn id="15" idx="0"/>
          </p:cNvCxnSpPr>
          <p:nvPr/>
        </p:nvCxnSpPr>
        <p:spPr>
          <a:xfrm>
            <a:off x="5219700" y="4762500"/>
            <a:ext cx="876300" cy="5715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2"/>
            <a:endCxn id="14" idx="0"/>
          </p:cNvCxnSpPr>
          <p:nvPr/>
        </p:nvCxnSpPr>
        <p:spPr>
          <a:xfrm rot="5400000">
            <a:off x="4267200" y="5219700"/>
            <a:ext cx="2286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12" idx="0"/>
          </p:cNvCxnSpPr>
          <p:nvPr/>
        </p:nvCxnSpPr>
        <p:spPr>
          <a:xfrm rot="5400000">
            <a:off x="4267200" y="4305300"/>
            <a:ext cx="2286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2"/>
            <a:endCxn id="5" idx="0"/>
          </p:cNvCxnSpPr>
          <p:nvPr/>
        </p:nvCxnSpPr>
        <p:spPr>
          <a:xfrm rot="5400000">
            <a:off x="4114800" y="3238500"/>
            <a:ext cx="5334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" idx="2"/>
            <a:endCxn id="4" idx="0"/>
          </p:cNvCxnSpPr>
          <p:nvPr/>
        </p:nvCxnSpPr>
        <p:spPr>
          <a:xfrm rot="5400000">
            <a:off x="4076700" y="2133600"/>
            <a:ext cx="6096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2"/>
            <a:endCxn id="51" idx="3"/>
          </p:cNvCxnSpPr>
          <p:nvPr/>
        </p:nvCxnSpPr>
        <p:spPr>
          <a:xfrm rot="5400000" flipH="1">
            <a:off x="3996690" y="3768090"/>
            <a:ext cx="2491740" cy="1706881"/>
          </a:xfrm>
          <a:prstGeom prst="bentConnector4">
            <a:avLst>
              <a:gd name="adj1" fmla="val -9174"/>
              <a:gd name="adj2" fmla="val -10952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14" idx="2"/>
            <a:endCxn id="51" idx="3"/>
          </p:cNvCxnSpPr>
          <p:nvPr/>
        </p:nvCxnSpPr>
        <p:spPr>
          <a:xfrm rot="5400000" flipH="1" flipV="1">
            <a:off x="3139439" y="4617720"/>
            <a:ext cx="2491740" cy="7619"/>
          </a:xfrm>
          <a:prstGeom prst="bentConnector4">
            <a:avLst>
              <a:gd name="adj1" fmla="val -9174"/>
              <a:gd name="adj2" fmla="val 4713953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29000" y="38216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81600" y="4419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>
            <a:off x="304800" y="5334000"/>
            <a:ext cx="2743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Contract.Assert</a:t>
            </a:r>
            <a:r>
              <a:rPr lang="en-US" dirty="0" smtClean="0"/>
              <a:t>( y == 0 );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810000" y="3048000"/>
            <a:ext cx="12192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== 1    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419600" y="4114800"/>
            <a:ext cx="1817541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y &gt; 0; result == 1 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257800" y="4800600"/>
            <a:ext cx="1817541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y &gt; 1; result == 1 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410200" y="6031468"/>
            <a:ext cx="18288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y &gt; 0; result == 1 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200400" y="6019800"/>
            <a:ext cx="19050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y &gt;= 0; result == x 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3276600" y="4953000"/>
            <a:ext cx="18288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y &gt; 0; result == 1 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6019800" y="3048000"/>
            <a:ext cx="1752600" cy="408623"/>
            <a:chOff x="6019800" y="3048000"/>
            <a:chExt cx="1752600" cy="408623"/>
          </a:xfrm>
        </p:grpSpPr>
        <p:sp>
          <p:nvSpPr>
            <p:cNvPr id="46" name="Rounded Rectangle 45"/>
            <p:cNvSpPr/>
            <p:nvPr/>
          </p:nvSpPr>
          <p:spPr>
            <a:xfrm>
              <a:off x="6019800" y="3048000"/>
              <a:ext cx="1752600" cy="40862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 smtClean="0"/>
                <a:t>y &gt;= 0; result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 rot="10800000">
              <a:off x="7315200" y="3068320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ym typeface="Symbol"/>
                </a:rPr>
                <a:t>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19600" y="1828800"/>
            <a:ext cx="2387600" cy="533400"/>
            <a:chOff x="4648200" y="1981200"/>
            <a:chExt cx="2387600" cy="533400"/>
          </a:xfrm>
        </p:grpSpPr>
        <p:grpSp>
          <p:nvGrpSpPr>
            <p:cNvPr id="33" name="Group 32"/>
            <p:cNvGrpSpPr/>
            <p:nvPr/>
          </p:nvGrpSpPr>
          <p:grpSpPr>
            <a:xfrm>
              <a:off x="4648200" y="1981200"/>
              <a:ext cx="2387600" cy="533400"/>
              <a:chOff x="4648200" y="1981200"/>
              <a:chExt cx="1225282" cy="53340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648200" y="1981200"/>
                <a:ext cx="1219200" cy="5334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y          x          result    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0800000">
                <a:off x="5704028" y="2062480"/>
                <a:ext cx="1694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ym typeface="Symbol"/>
                  </a:rPr>
                  <a:t>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10800000">
                <a:off x="5156561" y="2062480"/>
                <a:ext cx="1805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ym typeface="Symbol"/>
                  </a:rPr>
                  <a:t></a:t>
                </a:r>
                <a:endParaRPr lang="en-US" dirty="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 rot="10800000">
              <a:off x="5029199" y="2062480"/>
              <a:ext cx="3670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ym typeface="Symbol"/>
                </a:rPr>
                <a:t></a:t>
              </a:r>
              <a:endParaRPr lang="en-US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4343400" y="3352800"/>
            <a:ext cx="4571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Process 36"/>
          <p:cNvSpPr/>
          <p:nvPr/>
        </p:nvSpPr>
        <p:spPr>
          <a:xfrm>
            <a:off x="304800" y="5334000"/>
            <a:ext cx="2743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assert  y ==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 animBg="1"/>
      <p:bldP spid="36" grpId="0" animBg="1"/>
      <p:bldP spid="43" grpId="0" animBg="1"/>
      <p:bldP spid="44" grpId="0" animBg="1"/>
      <p:bldP spid="45" grpId="0" animBg="1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Interpretation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2895600" y="1295400"/>
            <a:ext cx="29718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 Exp(long x, long y)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3771900" y="2438400"/>
            <a:ext cx="1219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= 1;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3733800" y="3505200"/>
            <a:ext cx="1295400" cy="685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&gt; 0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800100" y="6096000"/>
            <a:ext cx="17526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result;</a:t>
            </a:r>
          </a:p>
        </p:txBody>
      </p:sp>
      <p:cxnSp>
        <p:nvCxnSpPr>
          <p:cNvPr id="8" name="Elbow Connector 7"/>
          <p:cNvCxnSpPr>
            <a:stCxn id="5" idx="1"/>
            <a:endCxn id="6" idx="0"/>
          </p:cNvCxnSpPr>
          <p:nvPr/>
        </p:nvCxnSpPr>
        <p:spPr>
          <a:xfrm rot="10800000" flipV="1">
            <a:off x="1676400" y="3848100"/>
            <a:ext cx="2057400" cy="22479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3543300" y="4419600"/>
            <a:ext cx="1676400" cy="685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even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3771900" y="5334000"/>
            <a:ext cx="1219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*= x;</a:t>
            </a:r>
          </a:p>
          <a:p>
            <a:pPr algn="ctr"/>
            <a:r>
              <a:rPr lang="en-US" dirty="0" smtClean="0"/>
              <a:t>y--;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5486400" y="5334000"/>
            <a:ext cx="1219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x * x;</a:t>
            </a:r>
          </a:p>
          <a:p>
            <a:pPr algn="ctr"/>
            <a:r>
              <a:rPr lang="en-US" dirty="0" smtClean="0"/>
              <a:t>y = y / 2;</a:t>
            </a:r>
          </a:p>
        </p:txBody>
      </p:sp>
      <p:cxnSp>
        <p:nvCxnSpPr>
          <p:cNvPr id="19" name="Shape 18"/>
          <p:cNvCxnSpPr>
            <a:stCxn id="12" idx="3"/>
            <a:endCxn id="15" idx="0"/>
          </p:cNvCxnSpPr>
          <p:nvPr/>
        </p:nvCxnSpPr>
        <p:spPr>
          <a:xfrm>
            <a:off x="5219700" y="4762500"/>
            <a:ext cx="876300" cy="5715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2"/>
            <a:endCxn id="14" idx="0"/>
          </p:cNvCxnSpPr>
          <p:nvPr/>
        </p:nvCxnSpPr>
        <p:spPr>
          <a:xfrm rot="5400000">
            <a:off x="4267200" y="5219700"/>
            <a:ext cx="2286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12" idx="0"/>
          </p:cNvCxnSpPr>
          <p:nvPr/>
        </p:nvCxnSpPr>
        <p:spPr>
          <a:xfrm rot="5400000">
            <a:off x="4267200" y="4305300"/>
            <a:ext cx="2286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2"/>
            <a:endCxn id="5" idx="0"/>
          </p:cNvCxnSpPr>
          <p:nvPr/>
        </p:nvCxnSpPr>
        <p:spPr>
          <a:xfrm rot="5400000">
            <a:off x="4114800" y="3238500"/>
            <a:ext cx="5334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" idx="2"/>
            <a:endCxn id="4" idx="0"/>
          </p:cNvCxnSpPr>
          <p:nvPr/>
        </p:nvCxnSpPr>
        <p:spPr>
          <a:xfrm rot="5400000">
            <a:off x="4076700" y="2133600"/>
            <a:ext cx="6096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2"/>
            <a:endCxn id="51" idx="3"/>
          </p:cNvCxnSpPr>
          <p:nvPr/>
        </p:nvCxnSpPr>
        <p:spPr>
          <a:xfrm rot="5400000" flipH="1">
            <a:off x="3996690" y="3768090"/>
            <a:ext cx="2491740" cy="1706881"/>
          </a:xfrm>
          <a:prstGeom prst="bentConnector4">
            <a:avLst>
              <a:gd name="adj1" fmla="val -9174"/>
              <a:gd name="adj2" fmla="val -10952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14" idx="2"/>
            <a:endCxn id="51" idx="3"/>
          </p:cNvCxnSpPr>
          <p:nvPr/>
        </p:nvCxnSpPr>
        <p:spPr>
          <a:xfrm rot="5400000" flipH="1" flipV="1">
            <a:off x="3139439" y="4617720"/>
            <a:ext cx="2491740" cy="7619"/>
          </a:xfrm>
          <a:prstGeom prst="bentConnector4">
            <a:avLst>
              <a:gd name="adj1" fmla="val -9174"/>
              <a:gd name="adj2" fmla="val 4713953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29000" y="38216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81600" y="4419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>
            <a:off x="304800" y="5334000"/>
            <a:ext cx="2743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assert  y == 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810000" y="3048000"/>
            <a:ext cx="12192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419600" y="4114800"/>
            <a:ext cx="663483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y &gt; 0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737317" y="4800600"/>
            <a:ext cx="663483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/>
              <a:t>y &gt; 1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791200" y="6031468"/>
            <a:ext cx="6858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y &gt; 0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962400" y="6019800"/>
            <a:ext cx="8382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y &gt;= 0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3276600" y="4953000"/>
            <a:ext cx="6858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y &gt; 0</a:t>
            </a:r>
            <a:endParaRPr lang="en-US" dirty="0"/>
          </a:p>
        </p:txBody>
      </p:sp>
      <p:grpSp>
        <p:nvGrpSpPr>
          <p:cNvPr id="7" name="Group 57"/>
          <p:cNvGrpSpPr/>
          <p:nvPr/>
        </p:nvGrpSpPr>
        <p:grpSpPr>
          <a:xfrm>
            <a:off x="6019800" y="3048000"/>
            <a:ext cx="1752600" cy="408623"/>
            <a:chOff x="6019800" y="3048000"/>
            <a:chExt cx="1752600" cy="408623"/>
          </a:xfrm>
        </p:grpSpPr>
        <p:sp>
          <p:nvSpPr>
            <p:cNvPr id="46" name="Rounded Rectangle 45"/>
            <p:cNvSpPr/>
            <p:nvPr/>
          </p:nvSpPr>
          <p:spPr>
            <a:xfrm>
              <a:off x="6019800" y="3048000"/>
              <a:ext cx="1752600" cy="40862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 smtClean="0"/>
                <a:t>y &gt;= 0; result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 rot="10800000">
              <a:off x="7315200" y="3068320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ym typeface="Symbol"/>
                </a:rPr>
                <a:t></a:t>
              </a:r>
              <a:endParaRPr lang="en-US" dirty="0"/>
            </a:p>
          </p:txBody>
        </p:sp>
      </p:grpSp>
      <p:grpSp>
        <p:nvGrpSpPr>
          <p:cNvPr id="9" name="Group 48"/>
          <p:cNvGrpSpPr/>
          <p:nvPr/>
        </p:nvGrpSpPr>
        <p:grpSpPr>
          <a:xfrm>
            <a:off x="4419600" y="1828800"/>
            <a:ext cx="2387600" cy="533400"/>
            <a:chOff x="4648200" y="1981200"/>
            <a:chExt cx="2387600" cy="533400"/>
          </a:xfrm>
        </p:grpSpPr>
        <p:grpSp>
          <p:nvGrpSpPr>
            <p:cNvPr id="10" name="Group 32"/>
            <p:cNvGrpSpPr/>
            <p:nvPr/>
          </p:nvGrpSpPr>
          <p:grpSpPr>
            <a:xfrm>
              <a:off x="4648200" y="1981200"/>
              <a:ext cx="2387600" cy="533400"/>
              <a:chOff x="4648200" y="1981200"/>
              <a:chExt cx="1225282" cy="53340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648200" y="1981200"/>
                <a:ext cx="1219200" cy="5334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y          x          result    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0800000">
                <a:off x="5704028" y="2062480"/>
                <a:ext cx="1694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ym typeface="Symbol"/>
                  </a:rPr>
                  <a:t>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10800000">
                <a:off x="5156561" y="2062480"/>
                <a:ext cx="1805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ym typeface="Symbol"/>
                  </a:rPr>
                  <a:t></a:t>
                </a:r>
                <a:endParaRPr lang="en-US" dirty="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 rot="10800000">
              <a:off x="5029199" y="2062480"/>
              <a:ext cx="3670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ym typeface="Symbol"/>
                </a:rPr>
                <a:t></a:t>
              </a:r>
              <a:endParaRPr lang="en-US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4343400" y="3352800"/>
            <a:ext cx="4571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0800000">
            <a:off x="4648200" y="3048000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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2133600" y="3657600"/>
            <a:ext cx="9144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y &lt;=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Contracts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2895600" y="1295400"/>
            <a:ext cx="29718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 Exp(long x, long y)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3771900" y="2438400"/>
            <a:ext cx="1219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= 1;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3733800" y="3505200"/>
            <a:ext cx="1295400" cy="685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&gt; 0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800100" y="6096000"/>
            <a:ext cx="17526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result;</a:t>
            </a:r>
          </a:p>
        </p:txBody>
      </p:sp>
      <p:cxnSp>
        <p:nvCxnSpPr>
          <p:cNvPr id="8" name="Elbow Connector 7"/>
          <p:cNvCxnSpPr>
            <a:stCxn id="5" idx="1"/>
            <a:endCxn id="6" idx="0"/>
          </p:cNvCxnSpPr>
          <p:nvPr/>
        </p:nvCxnSpPr>
        <p:spPr>
          <a:xfrm rot="10800000" flipV="1">
            <a:off x="1676400" y="3848100"/>
            <a:ext cx="2057400" cy="22479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3543300" y="4419600"/>
            <a:ext cx="1676400" cy="685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even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3771900" y="5334000"/>
            <a:ext cx="1219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*= x;</a:t>
            </a:r>
          </a:p>
          <a:p>
            <a:pPr algn="ctr"/>
            <a:r>
              <a:rPr lang="en-US" dirty="0" smtClean="0"/>
              <a:t>y--;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5486400" y="5334000"/>
            <a:ext cx="1219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x * x;</a:t>
            </a:r>
          </a:p>
          <a:p>
            <a:pPr algn="ctr"/>
            <a:r>
              <a:rPr lang="en-US" dirty="0" smtClean="0"/>
              <a:t>y = y / 2;</a:t>
            </a:r>
          </a:p>
        </p:txBody>
      </p:sp>
      <p:cxnSp>
        <p:nvCxnSpPr>
          <p:cNvPr id="19" name="Shape 18"/>
          <p:cNvCxnSpPr>
            <a:stCxn id="12" idx="3"/>
            <a:endCxn id="15" idx="0"/>
          </p:cNvCxnSpPr>
          <p:nvPr/>
        </p:nvCxnSpPr>
        <p:spPr>
          <a:xfrm>
            <a:off x="5219700" y="4762500"/>
            <a:ext cx="876300" cy="5715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2"/>
            <a:endCxn id="14" idx="0"/>
          </p:cNvCxnSpPr>
          <p:nvPr/>
        </p:nvCxnSpPr>
        <p:spPr>
          <a:xfrm rot="5400000">
            <a:off x="4267200" y="5219700"/>
            <a:ext cx="2286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12" idx="0"/>
          </p:cNvCxnSpPr>
          <p:nvPr/>
        </p:nvCxnSpPr>
        <p:spPr>
          <a:xfrm rot="5400000">
            <a:off x="4267200" y="4305300"/>
            <a:ext cx="2286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2"/>
            <a:endCxn id="5" idx="0"/>
          </p:cNvCxnSpPr>
          <p:nvPr/>
        </p:nvCxnSpPr>
        <p:spPr>
          <a:xfrm rot="5400000">
            <a:off x="4114800" y="3238500"/>
            <a:ext cx="5334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" idx="2"/>
            <a:endCxn id="4" idx="0"/>
          </p:cNvCxnSpPr>
          <p:nvPr/>
        </p:nvCxnSpPr>
        <p:spPr>
          <a:xfrm rot="5400000">
            <a:off x="4076700" y="2133600"/>
            <a:ext cx="6096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2"/>
            <a:endCxn id="51" idx="3"/>
          </p:cNvCxnSpPr>
          <p:nvPr/>
        </p:nvCxnSpPr>
        <p:spPr>
          <a:xfrm rot="5400000" flipH="1">
            <a:off x="3996690" y="3768090"/>
            <a:ext cx="2491740" cy="1706881"/>
          </a:xfrm>
          <a:prstGeom prst="bentConnector4">
            <a:avLst>
              <a:gd name="adj1" fmla="val -9174"/>
              <a:gd name="adj2" fmla="val -10952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14" idx="2"/>
            <a:endCxn id="51" idx="3"/>
          </p:cNvCxnSpPr>
          <p:nvPr/>
        </p:nvCxnSpPr>
        <p:spPr>
          <a:xfrm rot="5400000" flipH="1" flipV="1">
            <a:off x="3139439" y="4617720"/>
            <a:ext cx="2491740" cy="7619"/>
          </a:xfrm>
          <a:prstGeom prst="bentConnector4">
            <a:avLst>
              <a:gd name="adj1" fmla="val -9174"/>
              <a:gd name="adj2" fmla="val 4713953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29000" y="38216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81600" y="4419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>
            <a:off x="304800" y="5334000"/>
            <a:ext cx="2743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assert  y == 0 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769360" y="3017520"/>
            <a:ext cx="12192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&gt;= 0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419600" y="4114800"/>
            <a:ext cx="663483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y &gt; 0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737317" y="4800600"/>
            <a:ext cx="663483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/>
              <a:t>y &gt; 1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791200" y="6031468"/>
            <a:ext cx="6858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y &gt; 0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962400" y="6019800"/>
            <a:ext cx="8382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y &gt;= 0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3276600" y="4953000"/>
            <a:ext cx="6858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y &gt; 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343400" y="3352800"/>
            <a:ext cx="4571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2133600" y="3657600"/>
            <a:ext cx="9144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y == 0</a:t>
            </a:r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>
            <a:off x="3048000" y="1905000"/>
            <a:ext cx="2667000" cy="4572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Contract.Requires</a:t>
            </a:r>
            <a:r>
              <a:rPr lang="en-US" dirty="0" smtClean="0"/>
              <a:t>( y &gt;= 0 )</a:t>
            </a:r>
          </a:p>
        </p:txBody>
      </p:sp>
      <p:sp>
        <p:nvSpPr>
          <p:cNvPr id="42" name="Flowchart: Process 41"/>
          <p:cNvSpPr/>
          <p:nvPr/>
        </p:nvSpPr>
        <p:spPr>
          <a:xfrm>
            <a:off x="3048000" y="1905000"/>
            <a:ext cx="2667000" cy="4572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assume  y &gt;=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 animBg="1"/>
      <p:bldP spid="36" grpId="0" animBg="1"/>
      <p:bldP spid="43" grpId="0" animBg="1"/>
      <p:bldP spid="44" grpId="0" animBg="1"/>
      <p:bldP spid="45" grpId="0" animBg="1"/>
      <p:bldP spid="38" grpId="0" animBg="1"/>
      <p:bldP spid="41" grpId="0" animBg="1"/>
      <p:bldP spid="4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Post-Condition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2895600" y="1295400"/>
            <a:ext cx="29718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 Exp(long x, long y)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3771900" y="2438400"/>
            <a:ext cx="1219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= 1;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3733800" y="3505200"/>
            <a:ext cx="1295400" cy="685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&gt; 0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800100" y="6096000"/>
            <a:ext cx="17526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result;</a:t>
            </a:r>
          </a:p>
        </p:txBody>
      </p:sp>
      <p:cxnSp>
        <p:nvCxnSpPr>
          <p:cNvPr id="8" name="Elbow Connector 7"/>
          <p:cNvCxnSpPr>
            <a:stCxn id="5" idx="1"/>
            <a:endCxn id="6" idx="0"/>
          </p:cNvCxnSpPr>
          <p:nvPr/>
        </p:nvCxnSpPr>
        <p:spPr>
          <a:xfrm rot="10800000" flipV="1">
            <a:off x="1676400" y="3848100"/>
            <a:ext cx="2057400" cy="22479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3543300" y="4419600"/>
            <a:ext cx="1676400" cy="685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even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3771900" y="5334000"/>
            <a:ext cx="1219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*= x;</a:t>
            </a:r>
          </a:p>
          <a:p>
            <a:pPr algn="ctr"/>
            <a:r>
              <a:rPr lang="en-US" dirty="0" smtClean="0"/>
              <a:t>y--;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5486400" y="5334000"/>
            <a:ext cx="1219200" cy="533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x * x;</a:t>
            </a:r>
          </a:p>
          <a:p>
            <a:pPr algn="ctr"/>
            <a:r>
              <a:rPr lang="en-US" dirty="0" smtClean="0"/>
              <a:t>y = y / 2;</a:t>
            </a:r>
          </a:p>
        </p:txBody>
      </p:sp>
      <p:cxnSp>
        <p:nvCxnSpPr>
          <p:cNvPr id="19" name="Shape 18"/>
          <p:cNvCxnSpPr>
            <a:stCxn id="12" idx="3"/>
            <a:endCxn id="15" idx="0"/>
          </p:cNvCxnSpPr>
          <p:nvPr/>
        </p:nvCxnSpPr>
        <p:spPr>
          <a:xfrm>
            <a:off x="5219700" y="4762500"/>
            <a:ext cx="876300" cy="5715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2"/>
            <a:endCxn id="14" idx="0"/>
          </p:cNvCxnSpPr>
          <p:nvPr/>
        </p:nvCxnSpPr>
        <p:spPr>
          <a:xfrm rot="5400000">
            <a:off x="4267200" y="5219700"/>
            <a:ext cx="2286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12" idx="0"/>
          </p:cNvCxnSpPr>
          <p:nvPr/>
        </p:nvCxnSpPr>
        <p:spPr>
          <a:xfrm rot="5400000">
            <a:off x="4267200" y="4305300"/>
            <a:ext cx="2286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2"/>
            <a:endCxn id="5" idx="0"/>
          </p:cNvCxnSpPr>
          <p:nvPr/>
        </p:nvCxnSpPr>
        <p:spPr>
          <a:xfrm rot="5400000">
            <a:off x="4114800" y="3238500"/>
            <a:ext cx="5334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" idx="2"/>
            <a:endCxn id="4" idx="0"/>
          </p:cNvCxnSpPr>
          <p:nvPr/>
        </p:nvCxnSpPr>
        <p:spPr>
          <a:xfrm rot="5400000">
            <a:off x="4076700" y="2133600"/>
            <a:ext cx="6096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2"/>
            <a:endCxn id="51" idx="3"/>
          </p:cNvCxnSpPr>
          <p:nvPr/>
        </p:nvCxnSpPr>
        <p:spPr>
          <a:xfrm rot="5400000" flipH="1">
            <a:off x="3996690" y="3768090"/>
            <a:ext cx="2491740" cy="1706881"/>
          </a:xfrm>
          <a:prstGeom prst="bentConnector4">
            <a:avLst>
              <a:gd name="adj1" fmla="val -9174"/>
              <a:gd name="adj2" fmla="val -10952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14" idx="2"/>
            <a:endCxn id="51" idx="3"/>
          </p:cNvCxnSpPr>
          <p:nvPr/>
        </p:nvCxnSpPr>
        <p:spPr>
          <a:xfrm rot="5400000" flipH="1" flipV="1">
            <a:off x="3139439" y="4617720"/>
            <a:ext cx="2491740" cy="7619"/>
          </a:xfrm>
          <a:prstGeom prst="bentConnector4">
            <a:avLst>
              <a:gd name="adj1" fmla="val -9174"/>
              <a:gd name="adj2" fmla="val 4713953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29000" y="38216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81600" y="4419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>
            <a:off x="152400" y="5334000"/>
            <a:ext cx="3048000" cy="4572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Contract.Ensures</a:t>
            </a:r>
            <a:r>
              <a:rPr lang="en-US" dirty="0" smtClean="0"/>
              <a:t>( result &gt;= 0 );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429000" y="3017520"/>
            <a:ext cx="194564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&gt;= 0; result &gt;= 0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419600" y="4114800"/>
            <a:ext cx="2421803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x &gt;= 0; result &gt;= 0; y &gt; 0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410200" y="4800600"/>
            <a:ext cx="2421803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/>
              <a:t>x &gt;= 0; result &gt;= 0; y &gt; 1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2819400" y="6019800"/>
            <a:ext cx="25908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x &gt;= 0; result &gt;= 0; y &gt;= 0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2819400" y="4953000"/>
            <a:ext cx="25146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x &gt;= 0; result &gt;= 0; y &gt; 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343400" y="3352800"/>
            <a:ext cx="4571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752600" y="3657600"/>
            <a:ext cx="12954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result &gt;= 0</a:t>
            </a:r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>
            <a:off x="3048000" y="1905000"/>
            <a:ext cx="2667000" cy="381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Contract.Requires</a:t>
            </a:r>
            <a:r>
              <a:rPr lang="en-US" dirty="0" smtClean="0"/>
              <a:t>( x &gt;= 0 )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562600" y="6040120"/>
            <a:ext cx="2590800" cy="408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x &gt;= 0; result &gt;= 0; y &gt; 0</a:t>
            </a:r>
            <a:endParaRPr lang="en-US" dirty="0"/>
          </a:p>
        </p:txBody>
      </p:sp>
      <p:sp>
        <p:nvSpPr>
          <p:cNvPr id="32" name="Flowchart: Process 31"/>
          <p:cNvSpPr/>
          <p:nvPr/>
        </p:nvSpPr>
        <p:spPr>
          <a:xfrm>
            <a:off x="3048000" y="1905000"/>
            <a:ext cx="2667000" cy="381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assume  x &gt;= 0</a:t>
            </a:r>
          </a:p>
        </p:txBody>
      </p:sp>
      <p:sp>
        <p:nvSpPr>
          <p:cNvPr id="33" name="Flowchart: Process 32"/>
          <p:cNvSpPr/>
          <p:nvPr/>
        </p:nvSpPr>
        <p:spPr>
          <a:xfrm>
            <a:off x="152400" y="5334000"/>
            <a:ext cx="3048000" cy="4572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assert  result &gt;=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 animBg="1"/>
      <p:bldP spid="36" grpId="0" animBg="1"/>
      <p:bldP spid="44" grpId="0" animBg="1"/>
      <p:bldP spid="45" grpId="0" animBg="1"/>
      <p:bldP spid="38" grpId="0" animBg="1"/>
      <p:bldP spid="41" grpId="0" animBg="1"/>
      <p:bldP spid="31" grpId="0" animBg="1"/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0" y="4267200"/>
            <a:ext cx="1465898" cy="101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6" descr="Pentagon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576" y="4257040"/>
            <a:ext cx="1491328" cy="102774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819400" y="1447800"/>
            <a:ext cx="1981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>
            <a:spLocks noGrp="1"/>
          </p:cNvSpPr>
          <p:nvPr>
            <p:ph sz="quarter" idx="1"/>
          </p:nvPr>
        </p:nvSpPr>
        <p:spPr>
          <a:xfrm>
            <a:off x="2819400" y="1447800"/>
            <a:ext cx="5791200" cy="2667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Is 0 ≤ y &lt; x ?</a:t>
            </a:r>
          </a:p>
          <a:p>
            <a:pPr lvl="1"/>
            <a:r>
              <a:rPr lang="en-US" dirty="0" smtClean="0"/>
              <a:t>Testing: try some points</a:t>
            </a:r>
          </a:p>
          <a:p>
            <a:pPr lvl="1"/>
            <a:r>
              <a:rPr lang="en-US" dirty="0" smtClean="0"/>
              <a:t>Model checking: try all the points</a:t>
            </a:r>
          </a:p>
          <a:p>
            <a:pPr lvl="2"/>
            <a:r>
              <a:rPr lang="en-US" dirty="0" smtClean="0"/>
              <a:t>Often unbounded</a:t>
            </a:r>
          </a:p>
          <a:p>
            <a:pPr lvl="1"/>
            <a:r>
              <a:rPr lang="en-US" dirty="0" smtClean="0"/>
              <a:t>Abstract interpretation:  approximation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Trade-offs in Abstract Domains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62000" y="1676400"/>
            <a:ext cx="1465898" cy="101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Right Arrow 43"/>
          <p:cNvSpPr/>
          <p:nvPr/>
        </p:nvSpPr>
        <p:spPr>
          <a:xfrm>
            <a:off x="533400" y="4979505"/>
            <a:ext cx="7772400" cy="1600200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2743200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Program executions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2800" y="5307495"/>
            <a:ext cx="981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Intervals</a:t>
            </a:r>
          </a:p>
          <a:p>
            <a:pPr algn="ctr"/>
            <a:r>
              <a:rPr lang="en-US" dirty="0" smtClean="0"/>
              <a:t>No 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pPr algn="ctr"/>
            <a:r>
              <a:rPr lang="en-US" dirty="0" smtClean="0"/>
              <a:t>in O(n) 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2743200" y="4267200"/>
            <a:ext cx="1465898" cy="101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048000" y="5334000"/>
            <a:ext cx="1092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Octagons</a:t>
            </a:r>
          </a:p>
          <a:p>
            <a:pPr algn="ctr"/>
            <a:r>
              <a:rPr lang="en-US" dirty="0" smtClean="0"/>
              <a:t>Yes! </a:t>
            </a:r>
          </a:p>
          <a:p>
            <a:pPr algn="ctr"/>
            <a:r>
              <a:rPr lang="en-US" dirty="0" smtClean="0"/>
              <a:t>in </a:t>
            </a:r>
            <a:r>
              <a:rPr lang="el-GR" dirty="0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" y="5334000"/>
            <a:ext cx="1104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Polyhedra</a:t>
            </a:r>
          </a:p>
          <a:p>
            <a:pPr algn="ctr"/>
            <a:r>
              <a:rPr lang="en-US" dirty="0" smtClean="0"/>
              <a:t>Yes! </a:t>
            </a:r>
          </a:p>
          <a:p>
            <a:pPr algn="ctr"/>
            <a:r>
              <a:rPr lang="en-US" dirty="0" smtClean="0"/>
              <a:t>in O(2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0" y="4267200"/>
            <a:ext cx="1465898" cy="1011555"/>
          </a:xfrm>
          <a:prstGeom prst="rect">
            <a:avLst/>
          </a:prstGeom>
          <a:noFill/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sp>
        <p:nvSpPr>
          <p:cNvPr id="30" name="TextBox 29"/>
          <p:cNvSpPr txBox="1"/>
          <p:nvPr/>
        </p:nvSpPr>
        <p:spPr>
          <a:xfrm>
            <a:off x="4953000" y="53340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Pentagons</a:t>
            </a:r>
          </a:p>
          <a:p>
            <a:pPr algn="ctr"/>
            <a:r>
              <a:rPr lang="en-US" dirty="0" smtClean="0"/>
              <a:t>Yes! </a:t>
            </a:r>
          </a:p>
          <a:p>
            <a:pPr algn="ctr"/>
            <a:r>
              <a:rPr lang="en-US" dirty="0" smtClean="0"/>
              <a:t>in O(n) 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 flipH="1" flipV="1">
            <a:off x="789475" y="1721909"/>
            <a:ext cx="953039" cy="862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5800" y="14594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09800" y="23738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pic>
        <p:nvPicPr>
          <p:cNvPr id="2051" name="Picture 3" descr="C:\Users\maf\AppData\Local\Microsoft\Windows\Temporary Internet Files\Content.IE5\TJWS5ZE4\MCj01051880000[1]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867400" y="3825866"/>
            <a:ext cx="750113" cy="669934"/>
          </a:xfrm>
          <a:prstGeom prst="rect">
            <a:avLst/>
          </a:prstGeom>
          <a:noFill/>
        </p:spPr>
      </p:pic>
      <p:cxnSp>
        <p:nvCxnSpPr>
          <p:cNvPr id="36" name="Straight Connector 35"/>
          <p:cNvCxnSpPr/>
          <p:nvPr/>
        </p:nvCxnSpPr>
        <p:spPr>
          <a:xfrm rot="5400000" flipH="1" flipV="1">
            <a:off x="2826410" y="4298525"/>
            <a:ext cx="886353" cy="88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765805" y="4287251"/>
            <a:ext cx="897274" cy="881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4888976" y="4296652"/>
            <a:ext cx="886353" cy="88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6959124" y="4286713"/>
            <a:ext cx="886353" cy="88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 flipH="1" flipV="1">
            <a:off x="7259934" y="4621404"/>
            <a:ext cx="248696" cy="255396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Clousot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6096000"/>
            <a:ext cx="50292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Assembly Reader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5715000"/>
            <a:ext cx="50292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 Extractor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4953000"/>
            <a:ext cx="50292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Subroutines (method, finally, contracts)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0" y="5334000"/>
            <a:ext cx="50292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MSIL+ (assert, assume, old, </a:t>
            </a:r>
            <a:r>
              <a:rPr lang="en-US" dirty="0" err="1" smtClean="0"/>
              <a:t>ldstack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4572000"/>
            <a:ext cx="5029200" cy="304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 IL (stack eliminated)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57400" y="4191000"/>
            <a:ext cx="5029200" cy="304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Scalar program (heap eliminated)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57400" y="3810000"/>
            <a:ext cx="5029200" cy="304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 IL (expression recovery)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57400" y="3429000"/>
            <a:ext cx="24384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Fix-point Engine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0" y="2590800"/>
            <a:ext cx="25146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Abstract Domains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2000" y="1371600"/>
            <a:ext cx="25146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Proof-obligations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48200" y="1752600"/>
            <a:ext cx="1143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Non-null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67400" y="1752600"/>
            <a:ext cx="1143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67400" y="2133600"/>
            <a:ext cx="1143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48200" y="2133600"/>
            <a:ext cx="1143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48200" y="2971800"/>
            <a:ext cx="11430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Numerical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867400" y="2971800"/>
            <a:ext cx="1143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Symbolic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867400" y="3352800"/>
            <a:ext cx="1143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057400" y="1371600"/>
            <a:ext cx="2438400" cy="1981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Abstract Interpreters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133600" y="1752600"/>
            <a:ext cx="1143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Non-null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133600" y="2133600"/>
            <a:ext cx="1143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33600" y="2514600"/>
            <a:ext cx="1143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33600" y="2895600"/>
            <a:ext cx="1143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5400000" flipH="1" flipV="1">
            <a:off x="-38100" y="4838700"/>
            <a:ext cx="2819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MSIL+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Analyzed code is MSIL+</a:t>
            </a:r>
          </a:p>
          <a:p>
            <a:pPr lvl="1"/>
            <a:r>
              <a:rPr lang="en-US" dirty="0" smtClean="0"/>
              <a:t>Stack machine</a:t>
            </a:r>
          </a:p>
          <a:p>
            <a:pPr lvl="1"/>
            <a:r>
              <a:rPr lang="en-US" dirty="0" smtClean="0"/>
              <a:t>All requires/ensures/invariant calls turn into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assume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assert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Extra synthetic instructions</a:t>
            </a: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begin_old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end_old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ldstack.i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ldresult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scall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subroutine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Contracts for .NET</a:t>
            </a:r>
          </a:p>
          <a:p>
            <a:r>
              <a:rPr lang="en-US" dirty="0" smtClean="0"/>
              <a:t>Runtime Checking</a:t>
            </a:r>
          </a:p>
          <a:p>
            <a:pPr lvl="1"/>
            <a:r>
              <a:rPr lang="en-US" dirty="0" smtClean="0"/>
              <a:t>Scenarios</a:t>
            </a:r>
          </a:p>
          <a:p>
            <a:r>
              <a:rPr lang="en-US" dirty="0" smtClean="0"/>
              <a:t>Static Checking</a:t>
            </a:r>
          </a:p>
          <a:p>
            <a:pPr lvl="1"/>
            <a:r>
              <a:rPr lang="en-US" dirty="0" smtClean="0"/>
              <a:t>Scenarios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subroutines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5257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increment(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Contract.Requires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&gt; 0);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Contract.Ensures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Contract.Result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&gt;() </a:t>
            </a:r>
            <a:r>
              <a:rPr lang="en-US" sz="1700" smtClean="0">
                <a:latin typeface="Courier New" pitchFamily="49" charset="0"/>
                <a:cs typeface="Courier New" pitchFamily="49" charset="0"/>
              </a:rPr>
              <a:t>== i+1);</a:t>
            </a: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return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i+1;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500" dirty="0" smtClean="0"/>
          </a:p>
          <a:p>
            <a:r>
              <a:rPr lang="en-US" sz="2400" dirty="0" smtClean="0"/>
              <a:t>Subroutine : </a:t>
            </a:r>
            <a:r>
              <a:rPr lang="en-US" sz="2400" dirty="0" err="1" smtClean="0"/>
              <a:t>increment.requires</a:t>
            </a:r>
            <a:endParaRPr lang="en-US" sz="2400" dirty="0" smtClean="0"/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ldarg.1	//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ldc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0</a:t>
            </a: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cgt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assume</a:t>
            </a:r>
          </a:p>
          <a:p>
            <a:r>
              <a:rPr lang="en-US" sz="2400" dirty="0" smtClean="0"/>
              <a:t>Subroutine : </a:t>
            </a:r>
            <a:r>
              <a:rPr lang="en-US" sz="2400" dirty="0" err="1" smtClean="0"/>
              <a:t>increment.ensures</a:t>
            </a:r>
            <a:endParaRPr lang="en-US" sz="2400" dirty="0" smtClean="0"/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ldresult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begin_old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ldarg.1	//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end_old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ldc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1</a:t>
            </a: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add</a:t>
            </a: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ceq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assert</a:t>
            </a:r>
          </a:p>
          <a:p>
            <a:pPr lvl="1">
              <a:buNone/>
            </a:pPr>
            <a:endParaRPr 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 and inheritance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17526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B.Inv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15240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B.m.Req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2286000"/>
            <a:ext cx="11430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77000" y="28194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B.m.Ens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43000" y="40386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D.Inv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0" y="4572000"/>
            <a:ext cx="11430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D.m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52578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D.m.Ens</a:t>
            </a:r>
            <a:endParaRPr lang="en-US" dirty="0"/>
          </a:p>
        </p:txBody>
      </p:sp>
      <p:cxnSp>
        <p:nvCxnSpPr>
          <p:cNvPr id="16" name="Shape 15"/>
          <p:cNvCxnSpPr>
            <a:stCxn id="11" idx="1"/>
            <a:endCxn id="5" idx="1"/>
          </p:cNvCxnSpPr>
          <p:nvPr/>
        </p:nvCxnSpPr>
        <p:spPr>
          <a:xfrm rot="10800000">
            <a:off x="1143000" y="2095500"/>
            <a:ext cx="1588" cy="2286000"/>
          </a:xfrm>
          <a:prstGeom prst="curvedConnector3">
            <a:avLst>
              <a:gd name="adj1" fmla="val 37428223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/>
          <p:nvPr/>
        </p:nvCxnSpPr>
        <p:spPr>
          <a:xfrm flipH="1" flipV="1">
            <a:off x="2286000" y="1828800"/>
            <a:ext cx="2590800" cy="533400"/>
          </a:xfrm>
          <a:prstGeom prst="curvedConnector3">
            <a:avLst>
              <a:gd name="adj1" fmla="val -8824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19"/>
          <p:cNvCxnSpPr/>
          <p:nvPr/>
        </p:nvCxnSpPr>
        <p:spPr>
          <a:xfrm flipH="1" flipV="1">
            <a:off x="2286000" y="4267200"/>
            <a:ext cx="2667000" cy="381000"/>
          </a:xfrm>
          <a:prstGeom prst="curvedConnector3">
            <a:avLst>
              <a:gd name="adj1" fmla="val -8571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19"/>
          <p:cNvCxnSpPr/>
          <p:nvPr/>
        </p:nvCxnSpPr>
        <p:spPr>
          <a:xfrm flipV="1">
            <a:off x="4876800" y="1600200"/>
            <a:ext cx="1600200" cy="762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19"/>
          <p:cNvCxnSpPr>
            <a:stCxn id="7" idx="3"/>
            <a:endCxn id="10" idx="1"/>
          </p:cNvCxnSpPr>
          <p:nvPr/>
        </p:nvCxnSpPr>
        <p:spPr>
          <a:xfrm>
            <a:off x="4876800" y="2628900"/>
            <a:ext cx="1600200" cy="5334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19"/>
          <p:cNvCxnSpPr/>
          <p:nvPr/>
        </p:nvCxnSpPr>
        <p:spPr>
          <a:xfrm flipV="1">
            <a:off x="4953000" y="1676400"/>
            <a:ext cx="1524000" cy="3048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19"/>
          <p:cNvCxnSpPr>
            <a:stCxn id="13" idx="3"/>
            <a:endCxn id="14" idx="1"/>
          </p:cNvCxnSpPr>
          <p:nvPr/>
        </p:nvCxnSpPr>
        <p:spPr>
          <a:xfrm>
            <a:off x="4953000" y="4914900"/>
            <a:ext cx="1524000" cy="685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stCxn id="14" idx="3"/>
            <a:endCxn id="10" idx="3"/>
          </p:cNvCxnSpPr>
          <p:nvPr/>
        </p:nvCxnSpPr>
        <p:spPr>
          <a:xfrm flipV="1">
            <a:off x="7620000" y="3162300"/>
            <a:ext cx="1588" cy="2438400"/>
          </a:xfrm>
          <a:prstGeom prst="curvedConnector3">
            <a:avLst>
              <a:gd name="adj1" fmla="val 28790941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63"/>
          <p:cNvCxnSpPr>
            <a:stCxn id="13" idx="3"/>
          </p:cNvCxnSpPr>
          <p:nvPr/>
        </p:nvCxnSpPr>
        <p:spPr>
          <a:xfrm flipH="1" flipV="1">
            <a:off x="2286000" y="4572000"/>
            <a:ext cx="2667000" cy="342900"/>
          </a:xfrm>
          <a:prstGeom prst="curvedConnector5">
            <a:avLst>
              <a:gd name="adj1" fmla="val -8571"/>
              <a:gd name="adj2" fmla="val -166667"/>
              <a:gd name="adj3" fmla="val 71429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7" idx="3"/>
          </p:cNvCxnSpPr>
          <p:nvPr/>
        </p:nvCxnSpPr>
        <p:spPr>
          <a:xfrm flipH="1" flipV="1">
            <a:off x="2286000" y="2362200"/>
            <a:ext cx="2590800" cy="266700"/>
          </a:xfrm>
          <a:prstGeom prst="curvedConnector5">
            <a:avLst>
              <a:gd name="adj1" fmla="val -8824"/>
              <a:gd name="adj2" fmla="val -214286"/>
              <a:gd name="adj3" fmla="val 72059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Contract Subroutines</a:t>
            </a:r>
            <a:br>
              <a:rPr lang="en-US" dirty="0" smtClean="0"/>
            </a:br>
            <a:r>
              <a:rPr lang="en-US" dirty="0" smtClean="0"/>
              <a:t>at call sites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05200" y="3352800"/>
            <a:ext cx="11430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</a:t>
            </a:r>
            <a:r>
              <a:rPr lang="en-US" dirty="0" err="1" smtClean="0"/>
              <a:t>D.m</a:t>
            </a:r>
            <a:endParaRPr lang="en-US" dirty="0"/>
          </a:p>
        </p:txBody>
      </p:sp>
      <p:cxnSp>
        <p:nvCxnSpPr>
          <p:cNvPr id="50" name="Shape 19"/>
          <p:cNvCxnSpPr/>
          <p:nvPr/>
        </p:nvCxnSpPr>
        <p:spPr>
          <a:xfrm>
            <a:off x="4648200" y="3810000"/>
            <a:ext cx="1828800" cy="1790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19"/>
          <p:cNvCxnSpPr/>
          <p:nvPr/>
        </p:nvCxnSpPr>
        <p:spPr>
          <a:xfrm flipV="1">
            <a:off x="4648200" y="1676400"/>
            <a:ext cx="1828800" cy="17526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19"/>
          <p:cNvCxnSpPr/>
          <p:nvPr/>
        </p:nvCxnSpPr>
        <p:spPr>
          <a:xfrm flipH="1">
            <a:off x="2286000" y="3810000"/>
            <a:ext cx="2362200" cy="685800"/>
          </a:xfrm>
          <a:prstGeom prst="curvedConnector3">
            <a:avLst>
              <a:gd name="adj1" fmla="val -9677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143000" y="17526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B.Inv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477000" y="15240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B.m.Req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477000" y="28194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B.m.Ens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143000" y="40386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D.Inv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477000" y="52578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D.m.Ens</a:t>
            </a:r>
            <a:endParaRPr lang="en-US" dirty="0"/>
          </a:p>
        </p:txBody>
      </p:sp>
      <p:cxnSp>
        <p:nvCxnSpPr>
          <p:cNvPr id="49" name="Shape 15"/>
          <p:cNvCxnSpPr>
            <a:stCxn id="45" idx="1"/>
            <a:endCxn id="39" idx="1"/>
          </p:cNvCxnSpPr>
          <p:nvPr/>
        </p:nvCxnSpPr>
        <p:spPr>
          <a:xfrm rot="10800000">
            <a:off x="1143000" y="2095500"/>
            <a:ext cx="1588" cy="2286000"/>
          </a:xfrm>
          <a:prstGeom prst="curvedConnector3">
            <a:avLst>
              <a:gd name="adj1" fmla="val 37428223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1"/>
          <p:cNvCxnSpPr>
            <a:stCxn id="48" idx="3"/>
            <a:endCxn id="43" idx="3"/>
          </p:cNvCxnSpPr>
          <p:nvPr/>
        </p:nvCxnSpPr>
        <p:spPr>
          <a:xfrm flipV="1">
            <a:off x="7620000" y="3162300"/>
            <a:ext cx="1588" cy="2438400"/>
          </a:xfrm>
          <a:prstGeom prst="curvedConnector3">
            <a:avLst>
              <a:gd name="adj1" fmla="val 28790941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Pointer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Unsafe (potential crashes and security holes)</a:t>
            </a:r>
          </a:p>
          <a:p>
            <a:r>
              <a:rPr lang="en-US" dirty="0" smtClean="0"/>
              <a:t>Needs contracts similar to SAL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Identified vulnerabilities in </a:t>
            </a:r>
            <a:r>
              <a:rPr lang="en-US" dirty="0" err="1" smtClean="0"/>
              <a:t>System.Drawing.dll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301071" y="2967335"/>
            <a:ext cx="2032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Demo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Preconditions in Retail/Release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Question: How should I write a pre-condition that executes in release builds?</a:t>
            </a:r>
          </a:p>
          <a:p>
            <a:r>
              <a:rPr lang="en-US" dirty="0" smtClean="0"/>
              <a:t>Answer: three options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if-then-throw</a:t>
            </a:r>
            <a:br>
              <a:rPr lang="en-US" dirty="0" smtClean="0"/>
            </a:br>
            <a:r>
              <a:rPr lang="en-US" dirty="0" err="1" smtClean="0"/>
              <a:t>Contract.EndContract</a:t>
            </a:r>
            <a:r>
              <a:rPr lang="en-US" dirty="0" smtClean="0"/>
              <a:t>();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RequiresInRetail</a:t>
            </a:r>
            <a:r>
              <a:rPr lang="en-US" dirty="0" smtClean="0"/>
              <a:t>(…);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Requires(…) </a:t>
            </a:r>
            <a:br>
              <a:rPr lang="en-US" dirty="0" smtClean="0"/>
            </a:br>
            <a:r>
              <a:rPr lang="en-US" dirty="0" smtClean="0"/>
              <a:t> - compile with </a:t>
            </a:r>
            <a:r>
              <a:rPr lang="en-US" sz="2400" dirty="0" smtClean="0"/>
              <a:t>FEATURE_RUNTIME_PRECONDITIONS</a:t>
            </a:r>
            <a:br>
              <a:rPr lang="en-US" sz="2400" dirty="0" smtClean="0"/>
            </a:br>
            <a:endParaRPr lang="en-US" dirty="0" smtClean="0"/>
          </a:p>
          <a:p>
            <a:pPr marL="971550" lvl="1" indent="-514350"/>
            <a:r>
              <a:rPr lang="en-US" dirty="0" smtClean="0"/>
              <a:t>Use rewriter to get condition string automatically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Preconditions in Retail/Release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Question: Where should I put preconditions that execute at runtime?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Answer: At methods visible outside your assembly</a:t>
            </a:r>
          </a:p>
          <a:p>
            <a:pPr lvl="1"/>
            <a:r>
              <a:rPr lang="en-US" dirty="0" smtClean="0"/>
              <a:t>Internal methods should use Require</a:t>
            </a:r>
          </a:p>
          <a:p>
            <a:pPr lvl="1"/>
            <a:r>
              <a:rPr lang="en-US" dirty="0" smtClean="0"/>
              <a:t>Use static checker to push them to public boundary</a:t>
            </a:r>
          </a:p>
          <a:p>
            <a:pPr lvl="1"/>
            <a:r>
              <a:rPr lang="en-US" dirty="0" smtClean="0"/>
              <a:t>Allows systematically eliminating redundant checks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Virtuous 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Contracts as MSIL</a:t>
            </a:r>
          </a:p>
          <a:p>
            <a:pPr lvl="1"/>
            <a:r>
              <a:rPr lang="en-US" dirty="0" smtClean="0"/>
              <a:t>Provides extension point</a:t>
            </a:r>
          </a:p>
          <a:p>
            <a:pPr lvl="2"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ProtectedBy</a:t>
            </a:r>
            <a:r>
              <a:rPr lang="en-US" dirty="0" smtClean="0"/>
              <a:t>&lt;T&gt;(ref T data, object lock);</a:t>
            </a:r>
          </a:p>
          <a:p>
            <a:pPr lvl="1"/>
            <a:r>
              <a:rPr lang="en-US" dirty="0" smtClean="0"/>
              <a:t>No lock-in to particular tools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Language integration</a:t>
            </a:r>
          </a:p>
          <a:p>
            <a:pPr lvl="1"/>
            <a:r>
              <a:rPr lang="en-US" dirty="0" smtClean="0"/>
              <a:t>C#, VB may provide syntax in the future, emit same format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Format: Future Proof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3810000"/>
            <a:ext cx="8802156" cy="722531"/>
            <a:chOff x="152400" y="3810000"/>
            <a:chExt cx="8802156" cy="722531"/>
          </a:xfrm>
        </p:grpSpPr>
        <p:cxnSp>
          <p:nvCxnSpPr>
            <p:cNvPr id="6" name="Straight Arrow Connector 5"/>
            <p:cNvCxnSpPr>
              <a:stCxn id="11" idx="3"/>
              <a:endCxn id="13" idx="1"/>
            </p:cNvCxnSpPr>
            <p:nvPr/>
          </p:nvCxnSpPr>
          <p:spPr>
            <a:xfrm>
              <a:off x="1237954" y="4209365"/>
              <a:ext cx="6839246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371600" y="3810000"/>
              <a:ext cx="856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Foxtrot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45485" y="3810000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Clousot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18701" y="3810000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Boogie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29400" y="3810000"/>
              <a:ext cx="1378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Coq, Isabelle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4024699"/>
              <a:ext cx="1085554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Find Bugs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77200" y="3886200"/>
              <a:ext cx="877356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Prove</a:t>
              </a:r>
              <a:br>
                <a:rPr lang="en-US" dirty="0" smtClean="0"/>
              </a:br>
              <a:r>
                <a:rPr lang="en-US" dirty="0" smtClean="0"/>
                <a:t>Correct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08524" y="3810000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FxCop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53" name="Content Placeholder 5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Engaged with product groups</a:t>
            </a:r>
          </a:p>
          <a:p>
            <a:pPr lvl="1"/>
            <a:r>
              <a:rPr lang="en-US" dirty="0" smtClean="0"/>
              <a:t>Contract class in .NET framework (</a:t>
            </a:r>
            <a:r>
              <a:rPr lang="en-US" dirty="0" err="1" smtClean="0"/>
              <a:t>mscorlib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.NET Base Class Library</a:t>
            </a:r>
          </a:p>
          <a:p>
            <a:pPr lvl="2"/>
            <a:r>
              <a:rPr lang="en-US" dirty="0" smtClean="0"/>
              <a:t>Surfaces implicit existing contracts</a:t>
            </a:r>
          </a:p>
          <a:p>
            <a:pPr lvl="1"/>
            <a:r>
              <a:rPr lang="en-US" dirty="0" smtClean="0"/>
              <a:t>Trial with a team in Win7</a:t>
            </a:r>
          </a:p>
          <a:p>
            <a:pPr lvl="1"/>
            <a:r>
              <a:rPr lang="en-US" dirty="0" smtClean="0"/>
              <a:t>Sandcastle (doc generation)</a:t>
            </a:r>
          </a:p>
          <a:p>
            <a:pPr lvl="1"/>
            <a:r>
              <a:rPr lang="en-US" dirty="0" smtClean="0"/>
              <a:t>Plan to ship tools in dev10 time frame</a:t>
            </a:r>
          </a:p>
          <a:p>
            <a:r>
              <a:rPr lang="en-US" dirty="0" smtClean="0"/>
              <a:t>Working prototypes</a:t>
            </a:r>
          </a:p>
          <a:p>
            <a:pPr lvl="1"/>
            <a:r>
              <a:rPr lang="en-US" dirty="0" smtClean="0"/>
              <a:t>Runtime checker</a:t>
            </a:r>
          </a:p>
          <a:p>
            <a:pPr lvl="1"/>
            <a:r>
              <a:rPr lang="en-US" dirty="0" smtClean="0"/>
              <a:t>Static checker</a:t>
            </a:r>
          </a:p>
          <a:p>
            <a:pPr lvl="1"/>
            <a:r>
              <a:rPr lang="en-US" dirty="0" smtClean="0"/>
              <a:t>VS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fontAlgn="ctr"/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inference of contracts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Validate pointer use in existing .NET framework</a:t>
            </a:r>
          </a:p>
          <a:p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Specifications (locking, purity, isolation)</a:t>
            </a:r>
          </a:p>
          <a:p>
            <a:pPr lvl="1"/>
            <a:r>
              <a:rPr lang="en-US" dirty="0" smtClean="0"/>
              <a:t>Already engaged with PCP on purity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: Code Quality</a:t>
            </a:r>
            <a:endParaRPr lang="en-US" dirty="0"/>
          </a:p>
        </p:txBody>
      </p:sp>
      <p:pic>
        <p:nvPicPr>
          <p:cNvPr id="1026" name="Picture 2" descr="C:\Users\maf\AppData\Local\Microsoft\Windows\Temporary Internet Files\Content.IE5\OIBWHBZ5\MPj0433180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352800"/>
            <a:ext cx="1752600" cy="1171738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6553200" y="2438400"/>
            <a:ext cx="1796796" cy="1908048"/>
            <a:chOff x="6553200" y="2590800"/>
            <a:chExt cx="1796796" cy="1908048"/>
          </a:xfrm>
        </p:grpSpPr>
        <p:pic>
          <p:nvPicPr>
            <p:cNvPr id="1027" name="Picture 3" descr="C:\Users\maf\AppData\Local\Microsoft\Windows\Temporary Internet Files\Content.IE5\OIBWHBZ5\MCBD07073_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53200" y="2971800"/>
              <a:ext cx="1796796" cy="1527048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7239000" y="27432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?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43800" y="25908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?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37532" y="27432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?</a:t>
              </a:r>
              <a:endParaRPr lang="en-US" b="1" dirty="0"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2971800"/>
            <a:ext cx="10572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 rot="20246779">
            <a:off x="3823377" y="4083999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vulnerabilities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05200" y="2286000"/>
            <a:ext cx="231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I use this API 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20630745">
            <a:off x="5829853" y="2016481"/>
            <a:ext cx="287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this method return </a:t>
            </a:r>
            <a:r>
              <a:rPr lang="en-US" i="1" dirty="0" smtClean="0"/>
              <a:t>null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268973">
            <a:off x="480431" y="2228386"/>
            <a:ext cx="355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wrong with this parameter?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640417">
            <a:off x="5413788" y="4820328"/>
            <a:ext cx="353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I implement this interface 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00400" y="5791200"/>
            <a:ext cx="442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method does not accept negative values!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0843192">
            <a:off x="608689" y="5321663"/>
            <a:ext cx="3417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method shouldn’t return null!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dirty="0" smtClean="0"/>
              <a:t>F. Logozzo,  M. Fähndrich.  </a:t>
            </a:r>
            <a:r>
              <a:rPr lang="en-US" b="1" i="1" dirty="0" smtClean="0"/>
              <a:t>On the Relative Completeness of </a:t>
            </a:r>
            <a:r>
              <a:rPr lang="en-US" b="1" i="1" dirty="0" err="1" smtClean="0"/>
              <a:t>Bytecode</a:t>
            </a:r>
            <a:r>
              <a:rPr lang="en-US" b="1" i="1" dirty="0" smtClean="0"/>
              <a:t> Analysis versus Source Code Analysis</a:t>
            </a:r>
            <a:r>
              <a:rPr lang="en-US" dirty="0" smtClean="0"/>
              <a:t>.  In Compiler Construction 2008 (CC’08)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dirty="0" smtClean="0"/>
              <a:t>F. Logozzo,  M. Fähndrich. </a:t>
            </a:r>
            <a:r>
              <a:rPr lang="en-US" b="1" i="1" dirty="0" smtClean="0"/>
              <a:t>Pentagons: A weakly relational domain for the efficient validation of array accesses</a:t>
            </a:r>
            <a:r>
              <a:rPr lang="en-US" i="1" dirty="0" smtClean="0"/>
              <a:t>, </a:t>
            </a:r>
            <a:r>
              <a:rPr lang="en-US" dirty="0" smtClean="0"/>
              <a:t>in Proceedings of the 23rd ACM Symposium on Applied Computing (SAC 2008)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dirty="0" smtClean="0"/>
              <a:t>P. Ferrara, F. Logozzo, M. Fähndrich. </a:t>
            </a:r>
            <a:r>
              <a:rPr lang="en-US" b="1" i="1" dirty="0" smtClean="0"/>
              <a:t>Safer Unsafe Code in .NET</a:t>
            </a:r>
            <a:r>
              <a:rPr lang="en-US" dirty="0" smtClean="0"/>
              <a:t>, in Proceedings of the 23rd annual ACM SIGPLAN conference on Object Oriented Programming Systems and Applications (OOPSLA 2008)</a:t>
            </a:r>
            <a:br>
              <a:rPr lang="en-US" dirty="0" smtClean="0"/>
            </a:br>
            <a:endParaRPr lang="en-US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dirty="0" smtClean="0"/>
              <a:t>plus two patents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 lang="en-US" sz="4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 idx="4294967295"/>
          </p:nvPr>
        </p:nvSpPr>
        <p:spPr>
          <a:xfrm>
            <a:off x="152400" y="762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Release Build with Pre-Condition Checks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" y="1066800"/>
            <a:ext cx="4587240" cy="169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>
          <a:xfrm rot="5400000">
            <a:off x="495847" y="3314453"/>
            <a:ext cx="989806" cy="1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" y="3011269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</a:t>
            </a:r>
            <a:br>
              <a:rPr lang="en-US" dirty="0" smtClean="0"/>
            </a:br>
            <a:r>
              <a:rPr lang="en-US" dirty="0" smtClean="0"/>
              <a:t>Compile</a:t>
            </a:r>
            <a:endParaRPr lang="en-US" dirty="0"/>
          </a:p>
        </p:txBody>
      </p:sp>
      <p:grpSp>
        <p:nvGrpSpPr>
          <p:cNvPr id="3" name="Group 27"/>
          <p:cNvGrpSpPr/>
          <p:nvPr/>
        </p:nvGrpSpPr>
        <p:grpSpPr>
          <a:xfrm>
            <a:off x="228600" y="3886200"/>
            <a:ext cx="2209800" cy="3046988"/>
            <a:chOff x="228600" y="4165699"/>
            <a:chExt cx="2209800" cy="3046988"/>
          </a:xfrm>
        </p:grpSpPr>
        <p:sp>
          <p:nvSpPr>
            <p:cNvPr id="29" name="Rectangle 28"/>
            <p:cNvSpPr/>
            <p:nvPr/>
          </p:nvSpPr>
          <p:spPr>
            <a:xfrm>
              <a:off x="324896" y="4693753"/>
              <a:ext cx="1371600" cy="227092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1629" y="4343400"/>
              <a:ext cx="1888637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" y="4165699"/>
              <a:ext cx="22098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/>
                <a:t>.method public </a:t>
              </a:r>
              <a:r>
                <a:rPr lang="en-US" sz="400" b="1" dirty="0" err="1" smtClean="0"/>
                <a:t>hidebysig</a:t>
              </a:r>
              <a:r>
                <a:rPr lang="en-US" sz="400" b="1" dirty="0" smtClean="0"/>
                <a:t> </a:t>
              </a:r>
              <a:r>
                <a:rPr lang="en-US" sz="400" b="1" dirty="0" err="1" smtClean="0"/>
                <a:t>newslot</a:t>
              </a:r>
              <a:r>
                <a:rPr lang="en-US" sz="400" b="1" dirty="0" smtClean="0"/>
                <a:t> virtual instance int32  Add(object 'value') </a:t>
              </a:r>
              <a:r>
                <a:rPr lang="en-US" sz="400" b="1" dirty="0" err="1" smtClean="0"/>
                <a:t>cil</a:t>
              </a:r>
              <a:r>
                <a:rPr lang="en-US" sz="400" b="1" dirty="0" smtClean="0"/>
                <a:t> managed</a:t>
              </a:r>
            </a:p>
            <a:p>
              <a:r>
                <a:rPr lang="en-US" sz="400" b="1" dirty="0" smtClean="0"/>
                <a:t>{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ldnull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RequiresInRelease</a:t>
              </a:r>
              <a:r>
                <a:rPr lang="en-US" sz="400" b="1" dirty="0" smtClean="0"/>
                <a:t>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ldlen</a:t>
              </a:r>
              <a:endParaRPr lang="en-US" sz="400" b="1" dirty="0" smtClean="0"/>
            </a:p>
            <a:p>
              <a:r>
                <a:rPr lang="en-US" sz="400" b="1" dirty="0" smtClean="0"/>
                <a:t>  conv.i4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stloc.1</a:t>
              </a:r>
            </a:p>
            <a:p>
              <a:r>
                <a:rPr lang="en-US" sz="400" b="1" dirty="0" smtClean="0"/>
                <a:t>  ldloc.1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brtrue.s</a:t>
              </a:r>
              <a:r>
                <a:rPr lang="en-US" sz="400" b="1" dirty="0" smtClean="0"/>
                <a:t>   IL_0029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call       instance void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EnsureCapacity</a:t>
              </a:r>
              <a:r>
                <a:rPr lang="en-US" sz="400" b="1" dirty="0" smtClean="0"/>
                <a:t>(int32)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stelem.ref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stloc.2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stfld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ldloc.2</a:t>
              </a:r>
            </a:p>
            <a:p>
              <a:r>
                <a:rPr lang="en-US" sz="400" b="1" dirty="0" smtClean="0"/>
                <a:t>  stloc.0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br.s</a:t>
              </a:r>
              <a:r>
                <a:rPr lang="en-US" sz="400" b="1" dirty="0" smtClean="0"/>
                <a:t>       IL_004b</a:t>
              </a:r>
            </a:p>
            <a:p>
              <a:r>
                <a:rPr lang="en-US" sz="400" b="1" dirty="0" smtClean="0"/>
                <a:t>  ldloc.0</a:t>
              </a:r>
            </a:p>
            <a:p>
              <a:r>
                <a:rPr lang="en-US" sz="400" b="1" dirty="0" smtClean="0"/>
                <a:t>  ret</a:t>
              </a:r>
            </a:p>
            <a:p>
              <a:r>
                <a:rPr lang="en-US" sz="400" b="1" dirty="0" smtClean="0"/>
                <a:t>}</a:t>
              </a:r>
            </a:p>
            <a:p>
              <a:endParaRPr lang="en-US" sz="400" b="1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Contracts?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Contracts document design decisions</a:t>
            </a:r>
          </a:p>
          <a:p>
            <a:pPr lvl="1"/>
            <a:r>
              <a:rPr lang="en-US" dirty="0" smtClean="0"/>
              <a:t>Pre-conditions, post-conditions, and object invariants</a:t>
            </a:r>
          </a:p>
          <a:p>
            <a:pPr lvl="1"/>
            <a:r>
              <a:rPr lang="en-US" dirty="0" smtClean="0"/>
              <a:t>Facilitate code evolution</a:t>
            </a:r>
          </a:p>
          <a:p>
            <a:r>
              <a:rPr lang="en-US" dirty="0" smtClean="0"/>
              <a:t>Contracts are executable</a:t>
            </a:r>
          </a:p>
          <a:p>
            <a:pPr lvl="1"/>
            <a:r>
              <a:rPr lang="en-US" dirty="0" smtClean="0"/>
              <a:t>Checked documentation</a:t>
            </a:r>
          </a:p>
          <a:p>
            <a:pPr lvl="1"/>
            <a:r>
              <a:rPr lang="en-US" dirty="0" smtClean="0"/>
              <a:t>Amplify testing as oracles, automatic test generation (</a:t>
            </a:r>
            <a:r>
              <a:rPr lang="en-US" dirty="0" err="1" smtClean="0"/>
              <a:t>Pex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Contracts help static verification</a:t>
            </a:r>
          </a:p>
          <a:p>
            <a:pPr lvl="1"/>
            <a:r>
              <a:rPr lang="en-US" dirty="0" smtClean="0"/>
              <a:t>Early error detection</a:t>
            </a:r>
          </a:p>
          <a:p>
            <a:pPr lvl="1"/>
            <a:r>
              <a:rPr lang="en-US" dirty="0" smtClean="0"/>
              <a:t>Clarify responsibility at interfaces</a:t>
            </a:r>
          </a:p>
          <a:p>
            <a:r>
              <a:rPr lang="en-US" dirty="0" smtClean="0"/>
              <a:t>Assertions help, but each team has their own</a:t>
            </a:r>
          </a:p>
          <a:p>
            <a:pPr lvl="1"/>
            <a:r>
              <a:rPr lang="en-US" dirty="0" smtClean="0"/>
              <a:t>Difficult to tool against</a:t>
            </a:r>
          </a:p>
          <a:p>
            <a:pPr lvl="1"/>
            <a:r>
              <a:rPr lang="en-US" dirty="0" smtClean="0"/>
              <a:t>Not seen as a contract between 2 parties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How Are Contracts Written?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static method calls to a Contract library</a:t>
            </a:r>
          </a:p>
          <a:p>
            <a:pPr lvl="1"/>
            <a:r>
              <a:rPr lang="en-US" dirty="0" smtClean="0"/>
              <a:t>Language-agnostic (same library for C#, VB, F#, …)</a:t>
            </a:r>
          </a:p>
          <a:p>
            <a:pPr lvl="1"/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8200" y="2960906"/>
            <a:ext cx="87630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n</a:t>
            </a:r>
            <a:r>
              <a:rPr lang="en-US" sz="1600" b="1" smtClean="0">
                <a:latin typeface="Consolas" pitchFamily="49" charset="0"/>
                <a:cs typeface="Courier New" pitchFamily="49" charset="0"/>
              </a:rPr>
              <a:t>amespace </a:t>
            </a:r>
            <a:r>
              <a:rPr lang="en-US" sz="1600" b="1" dirty="0" err="1" smtClean="0">
                <a:latin typeface="Consolas" pitchFamily="49" charset="0"/>
                <a:cs typeface="Courier New" pitchFamily="49" charset="0"/>
              </a:rPr>
              <a:t>System.Diagnostics.Contracts</a:t>
            </a: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public static class Contract {</a:t>
            </a:r>
          </a:p>
          <a:p>
            <a:pPr>
              <a:spcBef>
                <a:spcPct val="50000"/>
              </a:spcBef>
            </a:pP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   [Conditional(“CONTRACTS_FULL”)]</a:t>
            </a:r>
            <a:br>
              <a:rPr lang="en-US" sz="1600" b="1" dirty="0" smtClean="0">
                <a:latin typeface="Consolas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   public static void Requires(</a:t>
            </a:r>
            <a:r>
              <a:rPr lang="en-US" sz="1600" b="1" dirty="0" err="1" smtClean="0">
                <a:latin typeface="Consolas" pitchFamily="49" charset="0"/>
                <a:cs typeface="Courier New" pitchFamily="49" charset="0"/>
              </a:rPr>
              <a:t>bool</a:t>
            </a: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condition) {}</a:t>
            </a:r>
          </a:p>
          <a:p>
            <a:pPr>
              <a:spcBef>
                <a:spcPct val="50000"/>
              </a:spcBef>
            </a:pP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   [Conditional(“CONTRACTS_FULL”)]</a:t>
            </a:r>
            <a:br>
              <a:rPr lang="en-US" sz="1600" b="1" dirty="0" smtClean="0">
                <a:latin typeface="Consolas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   public static void Ensures(</a:t>
            </a:r>
            <a:r>
              <a:rPr lang="en-US" sz="1600" b="1" dirty="0" err="1" smtClean="0">
                <a:latin typeface="Consolas" pitchFamily="49" charset="0"/>
                <a:cs typeface="Courier New" pitchFamily="49" charset="0"/>
              </a:rPr>
              <a:t>bool</a:t>
            </a: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condition) {}</a:t>
            </a:r>
          </a:p>
          <a:p>
            <a:pPr>
              <a:spcBef>
                <a:spcPct val="50000"/>
              </a:spcBef>
            </a:pP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   [Conditional(“CONTRACTS_FULL”)]</a:t>
            </a:r>
            <a:br>
              <a:rPr lang="en-US" sz="1600" b="1" dirty="0" smtClean="0">
                <a:latin typeface="Consolas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   public static void Invariant(</a:t>
            </a:r>
            <a:r>
              <a:rPr lang="en-US" sz="1600" b="1" dirty="0" err="1" smtClean="0">
                <a:latin typeface="Consolas" pitchFamily="49" charset="0"/>
                <a:cs typeface="Courier New" pitchFamily="49" charset="0"/>
              </a:rPr>
              <a:t>bool</a:t>
            </a: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condition) {}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  public static T Result&lt;T&gt;() { return default(T); }</a:t>
            </a:r>
          </a:p>
          <a:p>
            <a:pPr>
              <a:spcBef>
                <a:spcPct val="50000"/>
              </a:spcBef>
            </a:pP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   public static T </a:t>
            </a:r>
            <a:r>
              <a:rPr lang="en-US" sz="1600" b="1" dirty="0" err="1" smtClean="0">
                <a:latin typeface="Consolas" pitchFamily="49" charset="0"/>
                <a:cs typeface="Courier New" pitchFamily="49" charset="0"/>
              </a:rPr>
              <a:t>OldValue</a:t>
            </a: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&lt;T&gt;(T value) { return default(T); }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  ...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 }</a:t>
            </a:r>
            <a:br>
              <a:rPr lang="en-US" sz="1600" b="1" dirty="0" smtClean="0">
                <a:latin typeface="Consolas" pitchFamily="49" charset="0"/>
                <a:cs typeface="Courier New" pitchFamily="49" charset="0"/>
              </a:rPr>
            </a:b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85800" y="2534920"/>
            <a:ext cx="7924800" cy="513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2286000"/>
            <a:ext cx="40386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6725" y="5391150"/>
            <a:ext cx="44196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3675" y="2819400"/>
            <a:ext cx="5648325" cy="228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lang="en-US" dirty="0" smtClean="0"/>
              <a:t>Specifying Contracts (C#)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57200" y="5417403"/>
            <a:ext cx="464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1" dirty="0" smtClean="0">
                <a:latin typeface="Consolas" pitchFamily="49" charset="0"/>
              </a:rPr>
              <a:t>void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ObjectInvariant</a:t>
            </a:r>
            <a:r>
              <a:rPr lang="en-US" sz="1600" dirty="0" smtClean="0">
                <a:latin typeface="Consolas" pitchFamily="49" charset="0"/>
              </a:rPr>
              <a:t>() {</a:t>
            </a:r>
            <a:br>
              <a:rPr lang="en-US" sz="1600" dirty="0" smtClean="0">
                <a:latin typeface="Consolas" pitchFamily="49" charset="0"/>
              </a:rPr>
            </a:br>
            <a:r>
              <a:rPr lang="en-US" sz="1600" dirty="0" smtClean="0">
                <a:latin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</a:rPr>
              <a:t>Contract.</a:t>
            </a:r>
            <a:r>
              <a:rPr lang="en-US" sz="1600" b="1" dirty="0" err="1" smtClean="0">
                <a:latin typeface="Consolas" pitchFamily="49" charset="0"/>
              </a:rPr>
              <a:t>Invariant</a:t>
            </a:r>
            <a:r>
              <a:rPr lang="en-US" sz="1600" dirty="0" smtClean="0">
                <a:latin typeface="Consolas" pitchFamily="49" charset="0"/>
              </a:rPr>
              <a:t>( items != </a:t>
            </a:r>
            <a:r>
              <a:rPr lang="en-US" sz="1600" b="1" dirty="0" smtClean="0">
                <a:latin typeface="Consolas" pitchFamily="49" charset="0"/>
              </a:rPr>
              <a:t>null </a:t>
            </a:r>
            <a:r>
              <a:rPr lang="en-US" sz="1600" dirty="0" smtClean="0">
                <a:latin typeface="Consolas" pitchFamily="49" charset="0"/>
              </a:rPr>
              <a:t>);</a:t>
            </a:r>
            <a:br>
              <a:rPr lang="en-US" sz="1600" dirty="0" smtClean="0">
                <a:latin typeface="Consolas" pitchFamily="49" charset="0"/>
              </a:rPr>
            </a:br>
            <a:r>
              <a:rPr lang="en-US" sz="1600" dirty="0" smtClean="0">
                <a:latin typeface="Consolas" pitchFamily="49" charset="0"/>
              </a:rPr>
              <a:t>}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4343400"/>
            <a:ext cx="3352800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Features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Declarative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Language expression syntax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Type checking / IDE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Special Encodings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Result and Old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752077" y="2580752"/>
            <a:ext cx="838200" cy="2227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19400" y="2306096"/>
            <a:ext cx="15240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87630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Consolas" pitchFamily="49" charset="0"/>
                <a:cs typeface="Courier New" pitchFamily="49" charset="0"/>
              </a:rPr>
              <a:t>public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nsolas" pitchFamily="49" charset="0"/>
                <a:cs typeface="Courier New" pitchFamily="49" charset="0"/>
              </a:rPr>
              <a:t>virtual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 Add(</a:t>
            </a:r>
            <a:r>
              <a:rPr lang="en-US" sz="1600" b="1" dirty="0">
                <a:latin typeface="Consolas" pitchFamily="49" charset="0"/>
                <a:cs typeface="Courier New" pitchFamily="49" charset="0"/>
              </a:rPr>
              <a:t>object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 value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nsolas" pitchFamily="49" charset="0"/>
                <a:cs typeface="Courier New" pitchFamily="49" charset="0"/>
              </a:rPr>
            </a:b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nsolas" pitchFamily="49" charset="0"/>
                <a:cs typeface="Courier New" pitchFamily="49" charset="0"/>
              </a:rPr>
            </a:b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urier New" pitchFamily="49" charset="0"/>
              </a:rPr>
            </a:b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  Contract.</a:t>
            </a: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Requires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( value 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!= </a:t>
            </a: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null 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);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urier New" pitchFamily="49" charset="0"/>
              </a:rPr>
            </a:br>
            <a:r>
              <a:rPr lang="en-US" sz="1600" dirty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Contract.</a:t>
            </a: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Ensures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( Count == </a:t>
            </a:r>
            <a:r>
              <a:rPr lang="en-US" sz="1600" dirty="0" err="1" smtClean="0">
                <a:latin typeface="Consolas" pitchFamily="49" charset="0"/>
                <a:cs typeface="Courier New" pitchFamily="49" charset="0"/>
              </a:rPr>
              <a:t>Contract.</a:t>
            </a:r>
            <a:r>
              <a:rPr lang="en-US" sz="1600" b="1" dirty="0" err="1" smtClean="0">
                <a:latin typeface="Consolas" pitchFamily="49" charset="0"/>
                <a:cs typeface="Courier New" pitchFamily="49" charset="0"/>
              </a:rPr>
              <a:t>OldValue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(Count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) + 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1 ); 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urier New" pitchFamily="49" charset="0"/>
              </a:rPr>
            </a:br>
            <a:r>
              <a:rPr lang="en-US" sz="1600" dirty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Contract.</a:t>
            </a:r>
            <a:r>
              <a:rPr lang="en-US" sz="1600" b="1" dirty="0" smtClean="0">
                <a:latin typeface="Consolas" pitchFamily="49" charset="0"/>
                <a:cs typeface="Courier New" pitchFamily="49" charset="0"/>
              </a:rPr>
              <a:t>Ensures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( </a:t>
            </a:r>
            <a:r>
              <a:rPr lang="en-US" sz="1600" dirty="0" err="1" smtClean="0">
                <a:latin typeface="Consolas" pitchFamily="49" charset="0"/>
                <a:cs typeface="Courier New" pitchFamily="49" charset="0"/>
              </a:rPr>
              <a:t>Contract.</a:t>
            </a:r>
            <a:r>
              <a:rPr lang="en-US" sz="1600" b="1" dirty="0" err="1" smtClean="0">
                <a:latin typeface="Consolas" pitchFamily="49" charset="0"/>
                <a:cs typeface="Courier New" pitchFamily="49" charset="0"/>
              </a:rPr>
              <a:t>Result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&gt;() == </a:t>
            </a:r>
            <a:r>
              <a:rPr lang="en-US" sz="1600" dirty="0" err="1" smtClean="0">
                <a:latin typeface="Consolas" pitchFamily="49" charset="0"/>
                <a:cs typeface="Courier New" pitchFamily="49" charset="0"/>
              </a:rPr>
              <a:t>Contract.</a:t>
            </a:r>
            <a:r>
              <a:rPr lang="en-US" sz="1600" b="1" dirty="0" err="1" smtClean="0">
                <a:latin typeface="Consolas" pitchFamily="49" charset="0"/>
                <a:cs typeface="Courier New" pitchFamily="49" charset="0"/>
              </a:rPr>
              <a:t>OldValue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(Count) );</a:t>
            </a:r>
            <a:br>
              <a:rPr lang="en-US" sz="1600" dirty="0" smtClean="0">
                <a:latin typeface="Consolas" pitchFamily="49" charset="0"/>
                <a:cs typeface="Courier New" pitchFamily="49" charset="0"/>
              </a:rPr>
            </a:b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  </a:t>
            </a:r>
            <a:br>
              <a:rPr lang="en-US" sz="1600" dirty="0" smtClean="0">
                <a:latin typeface="Consolas" pitchFamily="49" charset="0"/>
                <a:cs typeface="Courier New" pitchFamily="49" charset="0"/>
              </a:rPr>
            </a:b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nsolas" pitchFamily="49" charset="0"/>
                <a:cs typeface="Courier New" pitchFamily="49" charset="0"/>
              </a:rPr>
              <a:t>if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(count == </a:t>
            </a:r>
            <a:r>
              <a:rPr lang="en-US" sz="1600" dirty="0" err="1" smtClean="0">
                <a:latin typeface="Consolas" pitchFamily="49" charset="0"/>
                <a:cs typeface="Courier New" pitchFamily="49" charset="0"/>
              </a:rPr>
              <a:t>items.Length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) </a:t>
            </a:r>
            <a:r>
              <a:rPr lang="en-US" sz="1600" dirty="0" err="1" smtClean="0">
                <a:latin typeface="Consolas" pitchFamily="49" charset="0"/>
                <a:cs typeface="Courier New" pitchFamily="49" charset="0"/>
              </a:rPr>
              <a:t>EnsureCapacity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(count 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+ 1); </a:t>
            </a:r>
            <a:br>
              <a:rPr lang="en-US" sz="1600" dirty="0">
                <a:latin typeface="Consolas" pitchFamily="49" charset="0"/>
                <a:cs typeface="Courier New" pitchFamily="49" charset="0"/>
              </a:rPr>
            </a:br>
            <a:r>
              <a:rPr lang="en-US" sz="1600" dirty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items[count] 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= value; </a:t>
            </a:r>
            <a:br>
              <a:rPr lang="en-US" sz="1600" dirty="0">
                <a:latin typeface="Consolas" pitchFamily="49" charset="0"/>
                <a:cs typeface="Courier New" pitchFamily="49" charset="0"/>
              </a:rPr>
            </a:br>
            <a:r>
              <a:rPr lang="en-US" sz="1600" dirty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nsolas" pitchFamily="49" charset="0"/>
                <a:cs typeface="Courier New" pitchFamily="49" charset="0"/>
              </a:rPr>
              <a:t>return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count++;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urier New" pitchFamily="49" charset="0"/>
              </a:rPr>
            </a:b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4" grpId="0" animBg="1"/>
      <p:bldP spid="11" grpId="0" animBg="1"/>
      <p:bldP spid="8" grpId="0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1071" y="2967335"/>
            <a:ext cx="2032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Demo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 idx="4294967295"/>
          </p:nvPr>
        </p:nvSpPr>
        <p:spPr>
          <a:xfrm>
            <a:off x="1524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Compilation and Runtime Checking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28600" y="4165699"/>
            <a:ext cx="2057400" cy="2616101"/>
            <a:chOff x="152400" y="3175099"/>
            <a:chExt cx="2057400" cy="2616101"/>
          </a:xfrm>
        </p:grpSpPr>
        <p:sp>
          <p:nvSpPr>
            <p:cNvPr id="19" name="Rectangle 18"/>
            <p:cNvSpPr/>
            <p:nvPr/>
          </p:nvSpPr>
          <p:spPr>
            <a:xfrm>
              <a:off x="248696" y="3336053"/>
              <a:ext cx="1371600" cy="227092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" y="3175099"/>
              <a:ext cx="2057400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/>
                <a:t>.method public </a:t>
              </a:r>
              <a:r>
                <a:rPr lang="en-US" sz="400" b="1" dirty="0" err="1" smtClean="0"/>
                <a:t>hidebysig</a:t>
              </a:r>
              <a:r>
                <a:rPr lang="en-US" sz="400" b="1" dirty="0" smtClean="0"/>
                <a:t> </a:t>
              </a:r>
              <a:r>
                <a:rPr lang="en-US" sz="400" b="1" dirty="0" err="1" smtClean="0"/>
                <a:t>newslot</a:t>
              </a:r>
              <a:r>
                <a:rPr lang="en-US" sz="400" b="1" dirty="0" smtClean="0"/>
                <a:t> virtual instance int32  Add(object 'value') </a:t>
              </a:r>
              <a:r>
                <a:rPr lang="en-US" sz="400" b="1" dirty="0" err="1" smtClean="0"/>
                <a:t>cil</a:t>
              </a:r>
              <a:r>
                <a:rPr lang="en-US" sz="400" b="1" dirty="0" smtClean="0"/>
                <a:t> managed</a:t>
              </a:r>
            </a:p>
            <a:p>
              <a:r>
                <a:rPr lang="en-US" sz="400" b="1" dirty="0" smtClean="0"/>
                <a:t>{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ldlen</a:t>
              </a:r>
              <a:endParaRPr lang="en-US" sz="400" b="1" dirty="0" smtClean="0"/>
            </a:p>
            <a:p>
              <a:r>
                <a:rPr lang="en-US" sz="400" b="1" dirty="0" smtClean="0"/>
                <a:t>  conv.i4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stloc.1</a:t>
              </a:r>
            </a:p>
            <a:p>
              <a:r>
                <a:rPr lang="en-US" sz="400" b="1" dirty="0" smtClean="0"/>
                <a:t>  ldloc.1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brtrue.s</a:t>
              </a:r>
              <a:r>
                <a:rPr lang="en-US" sz="400" b="1" dirty="0" smtClean="0"/>
                <a:t>   IL_0029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call       instance void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EnsureCapacity</a:t>
              </a:r>
              <a:r>
                <a:rPr lang="en-US" sz="400" b="1" dirty="0" smtClean="0"/>
                <a:t>(int32)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stelem.ref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stloc.2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stfld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ldloc.2</a:t>
              </a:r>
            </a:p>
            <a:p>
              <a:r>
                <a:rPr lang="en-US" sz="400" b="1" dirty="0" smtClean="0"/>
                <a:t>  stloc.0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br.s</a:t>
              </a:r>
              <a:r>
                <a:rPr lang="en-US" sz="400" b="1" dirty="0" smtClean="0"/>
                <a:t>       IL_004b</a:t>
              </a:r>
            </a:p>
            <a:p>
              <a:r>
                <a:rPr lang="en-US" sz="400" b="1" dirty="0" smtClean="0"/>
                <a:t>  ldloc.0</a:t>
              </a:r>
            </a:p>
            <a:p>
              <a:r>
                <a:rPr lang="en-US" sz="400" b="1" dirty="0" smtClean="0"/>
                <a:t>  ret</a:t>
              </a:r>
            </a:p>
            <a:p>
              <a:r>
                <a:rPr lang="en-US" sz="400" b="1" dirty="0" smtClean="0"/>
                <a:t>}</a:t>
              </a:r>
            </a:p>
            <a:p>
              <a:endParaRPr lang="en-US" sz="400" b="1" dirty="0" smtClean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" y="1066800"/>
            <a:ext cx="4587240" cy="169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>
          <a:xfrm rot="5400000">
            <a:off x="381000" y="34290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" y="3124200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</a:t>
            </a:r>
            <a:br>
              <a:rPr lang="en-US" dirty="0" smtClean="0"/>
            </a:br>
            <a:r>
              <a:rPr lang="en-US" dirty="0" smtClean="0"/>
              <a:t>Compile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/>
                <a:t>.method public </a:t>
              </a:r>
              <a:r>
                <a:rPr lang="en-US" sz="400" b="1" dirty="0" err="1" smtClean="0"/>
                <a:t>hidebysig</a:t>
              </a:r>
              <a:r>
                <a:rPr lang="en-US" sz="400" b="1" dirty="0" smtClean="0"/>
                <a:t> </a:t>
              </a:r>
              <a:r>
                <a:rPr lang="en-US" sz="400" b="1" dirty="0" err="1" smtClean="0"/>
                <a:t>newslot</a:t>
              </a:r>
              <a:r>
                <a:rPr lang="en-US" sz="400" b="1" dirty="0" smtClean="0"/>
                <a:t> virtual instance int32  Add(object 'value') </a:t>
              </a:r>
              <a:r>
                <a:rPr lang="en-US" sz="400" b="1" dirty="0" err="1" smtClean="0"/>
                <a:t>cil</a:t>
              </a:r>
              <a:r>
                <a:rPr lang="en-US" sz="400" b="1" dirty="0" smtClean="0"/>
                <a:t> managed</a:t>
              </a:r>
            </a:p>
            <a:p>
              <a:r>
                <a:rPr lang="en-US" sz="400" b="1" dirty="0" smtClean="0"/>
                <a:t>{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ldnull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::Requires(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::Result&lt;int32&gt;()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ldlen</a:t>
              </a:r>
              <a:endParaRPr lang="en-US" sz="400" b="1" dirty="0" smtClean="0"/>
            </a:p>
            <a:p>
              <a:r>
                <a:rPr lang="en-US" sz="400" b="1" dirty="0" smtClean="0"/>
                <a:t>  conv.i4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stloc.1</a:t>
              </a:r>
            </a:p>
            <a:p>
              <a:r>
                <a:rPr lang="en-US" sz="400" b="1" dirty="0" smtClean="0"/>
                <a:t>  ldloc.1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brtrue.s</a:t>
              </a:r>
              <a:r>
                <a:rPr lang="en-US" sz="400" b="1" dirty="0" smtClean="0"/>
                <a:t>   IL_0069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call       instance void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EnsureCapacity</a:t>
              </a:r>
              <a:r>
                <a:rPr lang="en-US" sz="400" b="1" dirty="0" smtClean="0"/>
                <a:t>(int32)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stelem.ref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stloc.2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stfld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ldloc.2</a:t>
              </a:r>
            </a:p>
            <a:p>
              <a:r>
                <a:rPr lang="en-US" sz="400" b="1" dirty="0" smtClean="0"/>
                <a:t>  stloc.0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br.s</a:t>
              </a:r>
              <a:r>
                <a:rPr lang="en-US" sz="400" b="1" dirty="0" smtClean="0"/>
                <a:t>       IL_008b</a:t>
              </a:r>
            </a:p>
            <a:p>
              <a:r>
                <a:rPr lang="en-US" sz="400" b="1" dirty="0" smtClean="0"/>
                <a:t>  ldloc.0</a:t>
              </a:r>
            </a:p>
            <a:p>
              <a:r>
                <a:rPr lang="en-US" sz="400" b="1" dirty="0" smtClean="0"/>
                <a:t>  ret</a:t>
              </a:r>
            </a:p>
            <a:p>
              <a:r>
                <a:rPr lang="en-US" sz="400" b="1" dirty="0" smtClean="0"/>
                <a:t>} // end of method </a:t>
              </a:r>
              <a:r>
                <a:rPr lang="en-US" sz="400" b="1" dirty="0" err="1" smtClean="0"/>
                <a:t>BaseList</a:t>
              </a:r>
              <a:r>
                <a:rPr lang="en-US" sz="400" b="1" dirty="0" smtClean="0"/>
                <a:t>::Add</a:t>
              </a:r>
            </a:p>
            <a:p>
              <a:endParaRPr lang="en-US" sz="400" b="1" dirty="0" smtClean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087217" y="2789583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</a:t>
            </a:r>
          </a:p>
          <a:p>
            <a:r>
              <a:rPr lang="en-US" dirty="0" smtClean="0"/>
              <a:t>/d:CONTRACTS</a:t>
            </a:r>
            <a:br>
              <a:rPr lang="en-US" dirty="0" smtClean="0"/>
            </a:br>
            <a:r>
              <a:rPr lang="en-US" dirty="0" smtClean="0"/>
              <a:t>language-</a:t>
            </a:r>
            <a:br>
              <a:rPr lang="en-US" dirty="0" smtClean="0"/>
            </a:br>
            <a:r>
              <a:rPr lang="en-US" dirty="0" smtClean="0"/>
              <a:t>agnostic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6781800" y="2362200"/>
            <a:ext cx="2209800" cy="4524315"/>
            <a:chOff x="3505200" y="2209800"/>
            <a:chExt cx="2209800" cy="4524315"/>
          </a:xfrm>
        </p:grpSpPr>
        <p:sp>
          <p:nvSpPr>
            <p:cNvPr id="37" name="Rectangle 36"/>
            <p:cNvSpPr/>
            <p:nvPr/>
          </p:nvSpPr>
          <p:spPr>
            <a:xfrm>
              <a:off x="3604746" y="6400800"/>
              <a:ext cx="739977" cy="132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04746" y="2690813"/>
              <a:ext cx="1752600" cy="438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04746" y="2371726"/>
              <a:ext cx="1181096" cy="30956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04746" y="5431344"/>
              <a:ext cx="1726170" cy="9694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04746" y="3124199"/>
              <a:ext cx="1371600" cy="230981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5200" y="2209800"/>
              <a:ext cx="22098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/>
                <a:t>.method public </a:t>
              </a:r>
              <a:r>
                <a:rPr lang="en-US" sz="400" b="1" dirty="0" err="1" smtClean="0"/>
                <a:t>hidebysig</a:t>
              </a:r>
              <a:r>
                <a:rPr lang="en-US" sz="400" b="1" dirty="0" smtClean="0"/>
                <a:t> </a:t>
              </a:r>
              <a:r>
                <a:rPr lang="en-US" sz="400" b="1" dirty="0" err="1" smtClean="0"/>
                <a:t>newslot</a:t>
              </a:r>
              <a:r>
                <a:rPr lang="en-US" sz="400" b="1" dirty="0" smtClean="0"/>
                <a:t> virtual instance int32 Add(object 'value') </a:t>
              </a:r>
              <a:r>
                <a:rPr lang="en-US" sz="400" b="1" dirty="0" err="1" smtClean="0"/>
                <a:t>cil</a:t>
              </a:r>
              <a:r>
                <a:rPr lang="en-US" sz="400" b="1" dirty="0" smtClean="0"/>
                <a:t> managed</a:t>
              </a:r>
            </a:p>
            <a:p>
              <a:r>
                <a:rPr lang="en-US" sz="400" b="1" dirty="0" smtClean="0"/>
                <a:t>{</a:t>
              </a:r>
            </a:p>
            <a:p>
              <a:r>
                <a:rPr lang="en-US" sz="400" b="1" dirty="0" smtClean="0"/>
                <a:t>  .locals init (int32 '</a:t>
              </a:r>
              <a:r>
                <a:rPr lang="en-US" sz="400" b="1" dirty="0" err="1" smtClean="0"/>
                <a:t>Contract.Old</a:t>
              </a:r>
              <a:r>
                <a:rPr lang="en-US" sz="400" b="1" dirty="0" smtClean="0"/>
                <a:t>(Count)',</a:t>
              </a:r>
            </a:p>
            <a:p>
              <a:r>
                <a:rPr lang="en-US" sz="400" b="1" dirty="0" smtClean="0"/>
                <a:t>                int32 '</a:t>
              </a:r>
              <a:r>
                <a:rPr lang="en-US" sz="400" b="1" dirty="0" err="1" smtClean="0"/>
                <a:t>Contract.Result</a:t>
              </a:r>
              <a:r>
                <a:rPr lang="en-US" sz="400" b="1" dirty="0" smtClean="0"/>
                <a:t>&lt;</a:t>
              </a:r>
              <a:r>
                <a:rPr lang="en-US" sz="400" b="1" dirty="0" err="1" smtClean="0"/>
                <a:t>int</a:t>
              </a:r>
              <a:r>
                <a:rPr lang="en-US" sz="400" b="1" dirty="0" smtClean="0"/>
                <a:t>&gt;()')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stloc.3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ldnull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ldstr</a:t>
              </a:r>
              <a:r>
                <a:rPr lang="en-US" sz="400" b="1" dirty="0" smtClean="0"/>
                <a:t>      "value != null"</a:t>
              </a:r>
            </a:p>
            <a:p>
              <a:r>
                <a:rPr lang="en-US" sz="400" b="1" dirty="0" smtClean="0"/>
                <a:t>  call       void __</a:t>
              </a:r>
              <a:r>
                <a:rPr lang="en-US" sz="400" b="1" dirty="0" err="1" smtClean="0"/>
                <a:t>RewriterMethods</a:t>
              </a:r>
              <a:r>
                <a:rPr lang="en-US" sz="400" b="1" dirty="0" smtClean="0"/>
                <a:t>::RewriterRequires$PST06000009(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,  string)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ldlen</a:t>
              </a:r>
              <a:endParaRPr lang="en-US" sz="400" b="1" dirty="0" smtClean="0"/>
            </a:p>
            <a:p>
              <a:r>
                <a:rPr lang="en-US" sz="400" b="1" dirty="0" smtClean="0"/>
                <a:t>  conv.i4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stloc.1</a:t>
              </a:r>
            </a:p>
            <a:p>
              <a:r>
                <a:rPr lang="en-US" sz="400" b="1" dirty="0" smtClean="0"/>
                <a:t>  ldloc.1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brtrue</a:t>
              </a:r>
              <a:r>
                <a:rPr lang="en-US" sz="400" b="1" dirty="0" smtClean="0"/>
                <a:t>     IL_004d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nop</a:t>
              </a:r>
              <a:endParaRPr lang="en-US" sz="400" b="1" dirty="0" smtClean="0"/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call       instance void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EnsureCapacity</a:t>
              </a:r>
              <a:r>
                <a:rPr lang="en-US" sz="400" b="1" dirty="0" smtClean="0"/>
                <a:t>(int32)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nop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nop</a:t>
              </a:r>
              <a:endParaRPr lang="en-US" sz="400" b="1" dirty="0" smtClean="0"/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stelem.ref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stloc.2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stfld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ldloc.2</a:t>
              </a:r>
            </a:p>
            <a:p>
              <a:r>
                <a:rPr lang="en-US" sz="400" b="1" dirty="0" smtClean="0"/>
                <a:t>  stloc.0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</a:t>
              </a:r>
              <a:r>
                <a:rPr lang="en-US" sz="400" b="1" dirty="0" smtClean="0"/>
                <a:t>         IL_0072</a:t>
              </a:r>
            </a:p>
            <a:p>
              <a:r>
                <a:rPr lang="en-US" sz="400" b="1" dirty="0" smtClean="0"/>
                <a:t>  ldloc.0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stloc.s</a:t>
              </a:r>
              <a:r>
                <a:rPr lang="en-US" sz="400" b="1" dirty="0" smtClean="0"/>
                <a:t>    '</a:t>
              </a:r>
              <a:r>
                <a:rPr lang="en-US" sz="400" b="1" dirty="0" err="1" smtClean="0"/>
                <a:t>Contract.Result</a:t>
              </a:r>
              <a:r>
                <a:rPr lang="en-US" sz="400" b="1" dirty="0" smtClean="0"/>
                <a:t>&lt;</a:t>
              </a:r>
              <a:r>
                <a:rPr lang="en-US" sz="400" b="1" dirty="0" err="1" smtClean="0"/>
                <a:t>int</a:t>
              </a:r>
              <a:r>
                <a:rPr lang="en-US" sz="400" b="1" dirty="0" smtClean="0"/>
                <a:t>&gt;()'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</a:t>
              </a:r>
              <a:r>
                <a:rPr lang="en-US" sz="400" b="1" dirty="0" smtClean="0"/>
                <a:t>         IL_007a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ldloc.3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ldstr</a:t>
              </a:r>
              <a:r>
                <a:rPr lang="en-US" sz="400" b="1" dirty="0" smtClean="0"/>
                <a:t>      "Count == </a:t>
              </a:r>
              <a:r>
                <a:rPr lang="en-US" sz="400" b="1" dirty="0" err="1" smtClean="0"/>
                <a:t>Contract.Old</a:t>
              </a:r>
              <a:r>
                <a:rPr lang="en-US" sz="400" b="1" dirty="0" smtClean="0"/>
                <a:t>(Count) + 1"</a:t>
              </a:r>
            </a:p>
            <a:p>
              <a:r>
                <a:rPr lang="en-US" sz="400" b="1" dirty="0" smtClean="0"/>
                <a:t>  call       void __</a:t>
              </a:r>
              <a:r>
                <a:rPr lang="en-US" sz="400" b="1" dirty="0" err="1" smtClean="0"/>
                <a:t>RewriterMethods</a:t>
              </a:r>
              <a:r>
                <a:rPr lang="en-US" sz="400" b="1" dirty="0" smtClean="0"/>
                <a:t>::RewriterEnsures$PST0600000B(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, string)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ldloc.s</a:t>
              </a:r>
              <a:r>
                <a:rPr lang="en-US" sz="400" b="1" dirty="0" smtClean="0"/>
                <a:t>    '</a:t>
              </a:r>
              <a:r>
                <a:rPr lang="en-US" sz="400" b="1" dirty="0" err="1" smtClean="0"/>
                <a:t>Contract.Result</a:t>
              </a:r>
              <a:r>
                <a:rPr lang="en-US" sz="400" b="1" dirty="0" smtClean="0"/>
                <a:t>&lt;</a:t>
              </a:r>
              <a:r>
                <a:rPr lang="en-US" sz="400" b="1" dirty="0" err="1" smtClean="0"/>
                <a:t>int</a:t>
              </a:r>
              <a:r>
                <a:rPr lang="en-US" sz="400" b="1" dirty="0" smtClean="0"/>
                <a:t>&gt;()'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ldloc.s</a:t>
              </a:r>
              <a:r>
                <a:rPr lang="en-US" sz="400" b="1" dirty="0" smtClean="0"/>
                <a:t>    V_4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ldstr</a:t>
              </a:r>
              <a:r>
                <a:rPr lang="en-US" sz="400" b="1" dirty="0" smtClean="0"/>
                <a:t>      "</a:t>
              </a:r>
              <a:r>
                <a:rPr lang="en-US" sz="400" b="1" dirty="0" err="1" smtClean="0"/>
                <a:t>Contract.Result</a:t>
              </a:r>
              <a:r>
                <a:rPr lang="en-US" sz="400" b="1" dirty="0" smtClean="0"/>
                <a:t>&lt;</a:t>
              </a:r>
              <a:r>
                <a:rPr lang="en-US" sz="400" b="1" dirty="0" err="1" smtClean="0"/>
                <a:t>int</a:t>
              </a:r>
              <a:r>
                <a:rPr lang="en-US" sz="400" b="1" dirty="0" smtClean="0"/>
                <a:t>&gt;() == </a:t>
              </a:r>
              <a:r>
                <a:rPr lang="en-US" sz="400" b="1" dirty="0" err="1" smtClean="0"/>
                <a:t>Contract.Old</a:t>
              </a:r>
              <a:r>
                <a:rPr lang="en-US" sz="400" b="1" dirty="0" smtClean="0"/>
                <a:t>(Count)"</a:t>
              </a:r>
            </a:p>
            <a:p>
              <a:r>
                <a:rPr lang="en-US" sz="400" b="1" dirty="0" smtClean="0"/>
                <a:t>  call       void __</a:t>
              </a:r>
              <a:r>
                <a:rPr lang="en-US" sz="400" b="1" dirty="0" err="1" smtClean="0"/>
                <a:t>RewriterMethods</a:t>
              </a:r>
              <a:r>
                <a:rPr lang="en-US" sz="400" b="1" dirty="0" smtClean="0"/>
                <a:t>::RewriterEnsures$PST0600000B(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, string)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ldloc.s</a:t>
              </a:r>
              <a:r>
                <a:rPr lang="en-US" sz="400" b="1" dirty="0" smtClean="0"/>
                <a:t>    '</a:t>
              </a:r>
              <a:r>
                <a:rPr lang="en-US" sz="400" b="1" dirty="0" err="1" smtClean="0"/>
                <a:t>Contract.Result</a:t>
              </a:r>
              <a:r>
                <a:rPr lang="en-US" sz="400" b="1" dirty="0" smtClean="0"/>
                <a:t>&lt;</a:t>
              </a:r>
              <a:r>
                <a:rPr lang="en-US" sz="400" b="1" dirty="0" err="1" smtClean="0"/>
                <a:t>int</a:t>
              </a:r>
              <a:r>
                <a:rPr lang="en-US" sz="400" b="1" dirty="0" smtClean="0"/>
                <a:t>&gt;()'</a:t>
              </a:r>
            </a:p>
            <a:p>
              <a:r>
                <a:rPr lang="en-US" sz="400" b="1" dirty="0" smtClean="0"/>
                <a:t>  ret</a:t>
              </a:r>
            </a:p>
            <a:p>
              <a:r>
                <a:rPr lang="en-US" sz="400" b="1" dirty="0" smtClean="0"/>
                <a:t>}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781800" y="1752600"/>
            <a:ext cx="2057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Executable runtime </a:t>
            </a:r>
          </a:p>
          <a:p>
            <a:r>
              <a:rPr lang="en-US" dirty="0" smtClean="0"/>
              <a:t>Contract checking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562600" y="4001869"/>
            <a:ext cx="10668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Foxtrot IL</a:t>
            </a:r>
          </a:p>
          <a:p>
            <a:r>
              <a:rPr lang="en-US" dirty="0" smtClean="0"/>
              <a:t>rewriting</a:t>
            </a:r>
            <a:endParaRPr lang="en-US" dirty="0"/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1586791" y="3137611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34000" y="479167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Inheritance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WF checks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Invariants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  <p:bldP spid="42" grpId="0"/>
      <p:bldP spid="40" grpId="0" animBg="1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11482</TotalTime>
  <Words>3264</Words>
  <Application>Microsoft Office PowerPoint</Application>
  <PresentationFormat>On-screen Show (4:3)</PresentationFormat>
  <Paragraphs>905</Paragraphs>
  <Slides>42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Language-Agnostic Contracts for .NET</vt:lpstr>
      <vt:lpstr>Managed Contracts</vt:lpstr>
      <vt:lpstr>Outline</vt:lpstr>
      <vt:lpstr>Motivation : Code Quality</vt:lpstr>
      <vt:lpstr>Why Contracts?</vt:lpstr>
      <vt:lpstr> How Are Contracts Written?</vt:lpstr>
      <vt:lpstr>Specifying Contracts (C#)</vt:lpstr>
      <vt:lpstr>Slide 8</vt:lpstr>
      <vt:lpstr>Compilation and Runtime Checking</vt:lpstr>
      <vt:lpstr>What do you ship?</vt:lpstr>
      <vt:lpstr>Contract Reference Assemblies</vt:lpstr>
      <vt:lpstr>Runtime Checking Scenario</vt:lpstr>
      <vt:lpstr>VS Integration Under the Hood</vt:lpstr>
      <vt:lpstr>Language-agnostic Format</vt:lpstr>
      <vt:lpstr>Quantification</vt:lpstr>
      <vt:lpstr>Contracts On Abstract methods</vt:lpstr>
      <vt:lpstr>Key Take-Aways</vt:lpstr>
      <vt:lpstr>Static Checking</vt:lpstr>
      <vt:lpstr>Slide 19</vt:lpstr>
      <vt:lpstr>Conclusions</vt:lpstr>
      <vt:lpstr>More Info</vt:lpstr>
      <vt:lpstr>Clousot: Static Contract Checker</vt:lpstr>
      <vt:lpstr>Abstract Interpretation</vt:lpstr>
      <vt:lpstr>Abstract Interpretation</vt:lpstr>
      <vt:lpstr>With Contracts</vt:lpstr>
      <vt:lpstr>With Post-Condition</vt:lpstr>
      <vt:lpstr>Trade-offs in Abstract Domains</vt:lpstr>
      <vt:lpstr>Clousot Architecture</vt:lpstr>
      <vt:lpstr>MSIL+</vt:lpstr>
      <vt:lpstr>Contract subroutines</vt:lpstr>
      <vt:lpstr>Subroutines and inheritance</vt:lpstr>
      <vt:lpstr>Contract Subroutines at call sites</vt:lpstr>
      <vt:lpstr>.NET Pointer Use</vt:lpstr>
      <vt:lpstr>Preconditions in Retail/Release</vt:lpstr>
      <vt:lpstr>Preconditions in Retail/Release</vt:lpstr>
      <vt:lpstr>Virtuous Cycle</vt:lpstr>
      <vt:lpstr>Contract Format: Future Proof</vt:lpstr>
      <vt:lpstr>Status</vt:lpstr>
      <vt:lpstr>Future Work</vt:lpstr>
      <vt:lpstr>Publications</vt:lpstr>
      <vt:lpstr>Backup Slides</vt:lpstr>
      <vt:lpstr>Release Build with Pre-Condition Checks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Managed Contracts</dc:title>
  <dc:creator>Manuel Fahndrich</dc:creator>
  <cp:lastModifiedBy>Manuel Fahndrich</cp:lastModifiedBy>
  <cp:revision>196</cp:revision>
  <dcterms:created xsi:type="dcterms:W3CDTF">2008-05-28T22:05:25Z</dcterms:created>
  <dcterms:modified xsi:type="dcterms:W3CDTF">2009-01-19T15:22:11Z</dcterms:modified>
</cp:coreProperties>
</file>