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8" r:id="rId12"/>
    <p:sldId id="269" r:id="rId13"/>
    <p:sldId id="271" r:id="rId14"/>
    <p:sldId id="272" r:id="rId15"/>
    <p:sldId id="278" r:id="rId16"/>
    <p:sldId id="273" r:id="rId17"/>
    <p:sldId id="274" r:id="rId18"/>
    <p:sldId id="277" r:id="rId19"/>
    <p:sldId id="281" r:id="rId20"/>
    <p:sldId id="279" r:id="rId21"/>
    <p:sldId id="280" r:id="rId22"/>
    <p:sldId id="282" r:id="rId23"/>
    <p:sldId id="283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3" r:id="rId34"/>
    <p:sldId id="295" r:id="rId35"/>
    <p:sldId id="296" r:id="rId36"/>
    <p:sldId id="297" r:id="rId37"/>
    <p:sldId id="298" r:id="rId38"/>
    <p:sldId id="299" r:id="rId39"/>
    <p:sldId id="302" r:id="rId40"/>
    <p:sldId id="303" r:id="rId41"/>
    <p:sldId id="304" r:id="rId42"/>
    <p:sldId id="308" r:id="rId43"/>
    <p:sldId id="300" r:id="rId44"/>
    <p:sldId id="310" r:id="rId45"/>
    <p:sldId id="309" r:id="rId46"/>
    <p:sldId id="311" r:id="rId47"/>
    <p:sldId id="318" r:id="rId48"/>
    <p:sldId id="314" r:id="rId49"/>
    <p:sldId id="313" r:id="rId50"/>
    <p:sldId id="316" r:id="rId51"/>
    <p:sldId id="315" r:id="rId52"/>
    <p:sldId id="31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00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09A71-C157-4A88-8558-8E4EEB1E1F59}" type="datetimeFigureOut">
              <a:rPr lang="en-US" smtClean="0"/>
              <a:pPr/>
              <a:t>3/10/2009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CF28E-86FB-4E37-A0D0-35EF2E830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CF28E-86FB-4E37-A0D0-35EF2E83092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7605" y="2354792"/>
            <a:ext cx="7781394" cy="750205"/>
          </a:xfrm>
          <a:ln algn="ctr"/>
        </p:spPr>
        <p:txBody>
          <a:bodyPr lIns="0" tIns="0" rIns="0" bIns="0" anchor="b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7606" y="4373562"/>
            <a:ext cx="7770811" cy="473207"/>
          </a:xfrm>
        </p:spPr>
        <p:txBody>
          <a:bodyPr lIns="0" tIns="0" rIns="0" bIns="0" anchor="b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emo Video etc slide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7606" y="2529417"/>
            <a:ext cx="7781394" cy="750205"/>
          </a:xfrm>
          <a:ln algn="ctr"/>
        </p:spPr>
        <p:txBody>
          <a:bodyPr lIns="0" tIns="0" rIns="0" bIns="0" anchor="b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7606" y="4489979"/>
            <a:ext cx="7770811" cy="473207"/>
          </a:xfrm>
        </p:spPr>
        <p:txBody>
          <a:bodyPr lIns="0" tIns="0" rIns="0" bIns="0" anchor="b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2076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735" y="2599798"/>
            <a:ext cx="4126177" cy="187435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2" y="2599798"/>
            <a:ext cx="4127500" cy="187435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207645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414198"/>
            <a:ext cx="8380412" cy="75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 Slide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600062"/>
            <a:ext cx="8380412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400" b="0" cap="none" spc="-300" dirty="0" smtClean="0">
          <a:ln w="3175">
            <a:noFill/>
          </a:ln>
          <a:gradFill flip="none" rotWithShape="1">
            <a:gsLst>
              <a:gs pos="28000">
                <a:srgbClr val="FEF9DA"/>
              </a:gs>
              <a:gs pos="52000">
                <a:schemeClr val="accent1"/>
              </a:gs>
              <a:gs pos="68000">
                <a:srgbClr val="F79A1D"/>
              </a:gs>
            </a:gsLst>
            <a:lin ang="5400000" scaled="1"/>
            <a:tileRect/>
          </a:gradFill>
          <a:effectLst>
            <a:outerShdw blurRad="88900" dist="12700" dir="2700000" algn="tl" rotWithShape="0">
              <a:prstClr val="black"/>
            </a:outerShdw>
          </a:effectLst>
          <a:latin typeface="Segoe" pitchFamily="34" charset="0"/>
          <a:ea typeface="+mn-ea"/>
          <a:cs typeface="Arial" charset="0"/>
        </a:defRPr>
      </a:lvl1pPr>
      <a:lvl2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2pPr>
      <a:lvl3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3pPr>
      <a:lvl4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4pPr>
      <a:lvl5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5pPr>
      <a:lvl6pPr marL="380970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6pPr>
      <a:lvl7pPr marL="761940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7pPr>
      <a:lvl8pPr marL="1142908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8pPr>
      <a:lvl9pPr marL="1523878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9pPr>
    </p:titleStyle>
    <p:bodyStyle>
      <a:lvl1pPr marL="382573" indent="-382573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Tx/>
        <a:buBlip>
          <a:blip r:embed="rId10"/>
        </a:buBlip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04822" indent="-317487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700">
          <a:solidFill>
            <a:schemeClr val="tx1"/>
          </a:solidFill>
          <a:latin typeface="+mn-lt"/>
        </a:defRPr>
      </a:lvl2pPr>
      <a:lvl3pPr marL="988974" indent="-282564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300">
          <a:solidFill>
            <a:schemeClr val="tx1"/>
          </a:solidFill>
          <a:latin typeface="+mn-lt"/>
        </a:defRPr>
      </a:lvl3pPr>
      <a:lvl4pPr marL="1266774" indent="-276214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000">
          <a:solidFill>
            <a:schemeClr val="tx1"/>
          </a:solidFill>
          <a:latin typeface="+mn-lt"/>
        </a:defRPr>
      </a:lvl4pPr>
      <a:lvl5pPr marL="1530289" indent="-260340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000">
          <a:solidFill>
            <a:schemeClr val="tx1"/>
          </a:solidFill>
          <a:latin typeface="+mn-lt"/>
        </a:defRPr>
      </a:lvl5pPr>
      <a:lvl6pPr marL="1911463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6pPr>
      <a:lvl7pPr marL="2292432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7pPr>
      <a:lvl8pPr marL="2673401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8pPr>
      <a:lvl9pPr marL="3054371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7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4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0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7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4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81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87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756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05" y="2354792"/>
            <a:ext cx="7781394" cy="2991588"/>
          </a:xfrm>
        </p:spPr>
        <p:txBody>
          <a:bodyPr/>
          <a:lstStyle/>
          <a:p>
            <a:r>
              <a:rPr smtClean="0"/>
              <a:t>Static checking of contracts in .Net via </a:t>
            </a:r>
            <a:br>
              <a:rPr smtClean="0"/>
            </a:br>
            <a:r>
              <a:rPr smtClean="0"/>
              <a:t>Abstract Interpretation</a:t>
            </a:r>
            <a:br>
              <a:rPr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81601"/>
            <a:ext cx="7770811" cy="1800493"/>
          </a:xfrm>
        </p:spPr>
        <p:txBody>
          <a:bodyPr/>
          <a:lstStyle/>
          <a:p>
            <a:r>
              <a:rPr lang="en-US" dirty="0" smtClean="0"/>
              <a:t>Francesco Logozzo</a:t>
            </a:r>
            <a:endParaRPr lang="en-US" i="1" dirty="0" smtClean="0"/>
          </a:p>
          <a:p>
            <a:r>
              <a:rPr lang="en-US" sz="2000" dirty="0" smtClean="0"/>
              <a:t>Joint work with Manuel Fähndrich and Mike Barnett</a:t>
            </a:r>
          </a:p>
          <a:p>
            <a:endParaRPr lang="en-US" sz="2000" dirty="0" smtClean="0"/>
          </a:p>
          <a:p>
            <a:r>
              <a:rPr lang="en-US" sz="2800" dirty="0" smtClean="0"/>
              <a:t>PLA, MSR Redmond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90600" y="1676400"/>
            <a:ext cx="7315200" cy="2133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Language-Agnostic Contracts for </a:t>
            </a:r>
            <a:r>
              <a:rPr lang="en-US" sz="3200" dirty="0" err="1" smtClean="0">
                <a:solidFill>
                  <a:schemeClr val="tx1"/>
                </a:solidFill>
              </a:rPr>
              <a:t>.Net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pre-conditions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post-conditions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object invariants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90600" y="4800600"/>
            <a:ext cx="3429000" cy="1371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Runtime checking</a:t>
            </a:r>
          </a:p>
          <a:p>
            <a:pPr algn="ctr"/>
            <a:r>
              <a:rPr lang="en-US" sz="2800" dirty="0" smtClean="0"/>
              <a:t>Foxtrot</a:t>
            </a:r>
            <a:endParaRPr lang="en-US" sz="24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029200" y="4800600"/>
            <a:ext cx="3581400" cy="1371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Static checking</a:t>
            </a:r>
          </a:p>
          <a:p>
            <a:pPr algn="ctr"/>
            <a:r>
              <a:rPr lang="en-US" sz="2800" dirty="0" smtClean="0"/>
              <a:t>Clousot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437876" y="6193916"/>
            <a:ext cx="1944124" cy="20688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37876" y="5148931"/>
            <a:ext cx="1964262" cy="10449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24600" y="1676400"/>
            <a:ext cx="2514600" cy="48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1" dirty="0" smtClean="0"/>
              <a:t>.method public </a:t>
            </a:r>
            <a:r>
              <a:rPr lang="en-US" sz="400" b="1" dirty="0" err="1" smtClean="0"/>
              <a:t>hidebysig</a:t>
            </a:r>
            <a:r>
              <a:rPr lang="en-US" sz="400" b="1" dirty="0" smtClean="0"/>
              <a:t> </a:t>
            </a:r>
            <a:r>
              <a:rPr lang="en-US" sz="400" b="1" dirty="0" err="1" smtClean="0"/>
              <a:t>newslot</a:t>
            </a:r>
            <a:r>
              <a:rPr lang="en-US" sz="400" b="1" dirty="0" smtClean="0"/>
              <a:t> virtual instance int32 Add(object 'value') </a:t>
            </a:r>
            <a:r>
              <a:rPr lang="en-US" sz="400" b="1" dirty="0" err="1" smtClean="0"/>
              <a:t>cil</a:t>
            </a:r>
            <a:r>
              <a:rPr lang="en-US" sz="400" b="1" dirty="0" smtClean="0"/>
              <a:t> managed</a:t>
            </a:r>
          </a:p>
          <a:p>
            <a:r>
              <a:rPr lang="en-US" sz="400" b="1" dirty="0" smtClean="0"/>
              <a:t>{</a:t>
            </a:r>
          </a:p>
          <a:p>
            <a:r>
              <a:rPr lang="en-US" sz="400" b="1" dirty="0" smtClean="0"/>
              <a:t>  .locals init (int32 '</a:t>
            </a:r>
            <a:r>
              <a:rPr lang="en-US" sz="400" b="1" dirty="0" err="1" smtClean="0"/>
              <a:t>Contract.Old</a:t>
            </a:r>
            <a:r>
              <a:rPr lang="en-US" sz="400" b="1" dirty="0" smtClean="0"/>
              <a:t>(Count)',</a:t>
            </a:r>
          </a:p>
          <a:p>
            <a:r>
              <a:rPr lang="en-US" sz="400" b="1" dirty="0" smtClean="0"/>
              <a:t>                int32 '</a:t>
            </a:r>
            <a:r>
              <a:rPr lang="en-US" sz="400" b="1" dirty="0" err="1" smtClean="0"/>
              <a:t>Contract.Result</a:t>
            </a:r>
            <a:r>
              <a:rPr lang="en-US" sz="400" b="1" dirty="0" smtClean="0"/>
              <a:t>&lt;</a:t>
            </a:r>
            <a:r>
              <a:rPr lang="en-US" sz="400" b="1" dirty="0" err="1" smtClean="0"/>
              <a:t>int</a:t>
            </a:r>
            <a:r>
              <a:rPr lang="en-US" sz="400" b="1" dirty="0" smtClean="0"/>
              <a:t>&gt;()')</a:t>
            </a:r>
          </a:p>
          <a:p>
            <a:r>
              <a:rPr lang="en-US" sz="400" b="1" dirty="0" smtClean="0"/>
              <a:t>  ldarg.0</a:t>
            </a:r>
          </a:p>
          <a:p>
            <a:r>
              <a:rPr lang="en-US" sz="400" b="1" dirty="0" smtClean="0"/>
              <a:t>  call       instance int32 </a:t>
            </a:r>
            <a:r>
              <a:rPr lang="en-US" sz="400" b="1" dirty="0" err="1" smtClean="0"/>
              <a:t>TabDemo.BaseList</a:t>
            </a:r>
            <a:r>
              <a:rPr lang="en-US" sz="400" b="1" dirty="0" smtClean="0"/>
              <a:t>::</a:t>
            </a:r>
            <a:r>
              <a:rPr lang="en-US" sz="400" b="1" dirty="0" err="1" smtClean="0"/>
              <a:t>get_Count</a:t>
            </a:r>
            <a:r>
              <a:rPr lang="en-US" sz="400" b="1" dirty="0" smtClean="0"/>
              <a:t>()</a:t>
            </a:r>
          </a:p>
          <a:p>
            <a:r>
              <a:rPr lang="en-US" sz="400" b="1" dirty="0" smtClean="0"/>
              <a:t>  stloc.3</a:t>
            </a:r>
          </a:p>
          <a:p>
            <a:r>
              <a:rPr lang="en-US" sz="400" b="1" dirty="0" smtClean="0"/>
              <a:t>  ldarg.1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ldnull</a:t>
            </a:r>
            <a:endParaRPr lang="en-US" sz="400" b="1" dirty="0" smtClean="0"/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ceq</a:t>
            </a:r>
            <a:endParaRPr lang="en-US" sz="400" b="1" dirty="0" smtClean="0"/>
          </a:p>
          <a:p>
            <a:r>
              <a:rPr lang="en-US" sz="400" b="1" dirty="0" smtClean="0"/>
              <a:t>  ldc.i4.0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ceq</a:t>
            </a:r>
            <a:endParaRPr lang="en-US" sz="400" b="1" dirty="0" smtClean="0"/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ldstr</a:t>
            </a:r>
            <a:r>
              <a:rPr lang="en-US" sz="400" b="1" dirty="0" smtClean="0"/>
              <a:t>      "value != null"</a:t>
            </a:r>
          </a:p>
          <a:p>
            <a:r>
              <a:rPr lang="en-US" sz="400" b="1" dirty="0" smtClean="0"/>
              <a:t>  call       void __</a:t>
            </a:r>
            <a:r>
              <a:rPr lang="en-US" sz="400" b="1" dirty="0" err="1" smtClean="0"/>
              <a:t>RewriterMethods</a:t>
            </a:r>
            <a:r>
              <a:rPr lang="en-US" sz="400" b="1" dirty="0" smtClean="0"/>
              <a:t>::RewriterRequires$PST06000009(</a:t>
            </a:r>
            <a:r>
              <a:rPr lang="en-US" sz="400" b="1" dirty="0" err="1" smtClean="0"/>
              <a:t>bool</a:t>
            </a:r>
            <a:r>
              <a:rPr lang="en-US" sz="400" b="1" dirty="0" smtClean="0"/>
              <a:t>,  string)</a:t>
            </a:r>
          </a:p>
          <a:p>
            <a:r>
              <a:rPr lang="en-US" sz="400" b="1" dirty="0" smtClean="0"/>
              <a:t>  ldarg.0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ldfld</a:t>
            </a:r>
            <a:r>
              <a:rPr lang="en-US" sz="400" b="1" dirty="0" smtClean="0"/>
              <a:t>      int32 </a:t>
            </a:r>
            <a:r>
              <a:rPr lang="en-US" sz="400" b="1" dirty="0" err="1" smtClean="0"/>
              <a:t>TabDemo.BaseList</a:t>
            </a:r>
            <a:r>
              <a:rPr lang="en-US" sz="400" b="1" dirty="0" smtClean="0"/>
              <a:t>::count</a:t>
            </a:r>
          </a:p>
          <a:p>
            <a:r>
              <a:rPr lang="en-US" sz="400" b="1" dirty="0" smtClean="0"/>
              <a:t>  ldarg.0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ldfld</a:t>
            </a:r>
            <a:r>
              <a:rPr lang="en-US" sz="400" b="1" dirty="0" smtClean="0"/>
              <a:t>      object[] </a:t>
            </a:r>
            <a:r>
              <a:rPr lang="en-US" sz="400" b="1" dirty="0" err="1" smtClean="0"/>
              <a:t>TabDemo.BaseList</a:t>
            </a:r>
            <a:r>
              <a:rPr lang="en-US" sz="400" b="1" dirty="0" smtClean="0"/>
              <a:t>::items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ldlen</a:t>
            </a:r>
            <a:endParaRPr lang="en-US" sz="400" b="1" dirty="0" smtClean="0"/>
          </a:p>
          <a:p>
            <a:r>
              <a:rPr lang="en-US" sz="400" b="1" dirty="0" smtClean="0"/>
              <a:t>  conv.i4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ceq</a:t>
            </a:r>
            <a:endParaRPr lang="en-US" sz="400" b="1" dirty="0" smtClean="0"/>
          </a:p>
          <a:p>
            <a:r>
              <a:rPr lang="en-US" sz="400" b="1" dirty="0" smtClean="0"/>
              <a:t>  ldc.i4.0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ceq</a:t>
            </a:r>
            <a:endParaRPr lang="en-US" sz="400" b="1" dirty="0" smtClean="0"/>
          </a:p>
          <a:p>
            <a:r>
              <a:rPr lang="en-US" sz="400" b="1" dirty="0" smtClean="0"/>
              <a:t>  stloc.1</a:t>
            </a:r>
          </a:p>
          <a:p>
            <a:r>
              <a:rPr lang="en-US" sz="400" b="1" dirty="0" smtClean="0"/>
              <a:t>  ldloc.1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brtrue</a:t>
            </a:r>
            <a:r>
              <a:rPr lang="en-US" sz="400" b="1" dirty="0" smtClean="0"/>
              <a:t>     IL_004d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nop</a:t>
            </a:r>
            <a:endParaRPr lang="en-US" sz="400" b="1" dirty="0" smtClean="0"/>
          </a:p>
          <a:p>
            <a:r>
              <a:rPr lang="en-US" sz="400" b="1" dirty="0" smtClean="0"/>
              <a:t>  ldarg.0</a:t>
            </a:r>
          </a:p>
          <a:p>
            <a:r>
              <a:rPr lang="en-US" sz="400" b="1" dirty="0" smtClean="0"/>
              <a:t>  ldarg.0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ldfld</a:t>
            </a:r>
            <a:r>
              <a:rPr lang="en-US" sz="400" b="1" dirty="0" smtClean="0"/>
              <a:t>      int32 </a:t>
            </a:r>
            <a:r>
              <a:rPr lang="en-US" sz="400" b="1" dirty="0" err="1" smtClean="0"/>
              <a:t>TabDemo.BaseList</a:t>
            </a:r>
            <a:r>
              <a:rPr lang="en-US" sz="400" b="1" dirty="0" smtClean="0"/>
              <a:t>::count</a:t>
            </a:r>
          </a:p>
          <a:p>
            <a:r>
              <a:rPr lang="en-US" sz="400" b="1" dirty="0" smtClean="0"/>
              <a:t>  ldc.i4.1</a:t>
            </a:r>
          </a:p>
          <a:p>
            <a:r>
              <a:rPr lang="en-US" sz="400" b="1" dirty="0" smtClean="0"/>
              <a:t>  add</a:t>
            </a:r>
          </a:p>
          <a:p>
            <a:r>
              <a:rPr lang="en-US" sz="400" b="1" dirty="0" smtClean="0"/>
              <a:t>  call       instance void </a:t>
            </a:r>
            <a:r>
              <a:rPr lang="en-US" sz="400" b="1" dirty="0" err="1" smtClean="0"/>
              <a:t>TabDemo.BaseList</a:t>
            </a:r>
            <a:r>
              <a:rPr lang="en-US" sz="400" b="1" dirty="0" smtClean="0"/>
              <a:t>::</a:t>
            </a:r>
            <a:r>
              <a:rPr lang="en-US" sz="400" b="1" dirty="0" err="1" smtClean="0"/>
              <a:t>EnsureCapacity</a:t>
            </a:r>
            <a:r>
              <a:rPr lang="en-US" sz="400" b="1" dirty="0" smtClean="0"/>
              <a:t>(int32)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nop</a:t>
            </a:r>
            <a:endParaRPr lang="en-US" sz="400" b="1" dirty="0" smtClean="0"/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nop</a:t>
            </a:r>
            <a:endParaRPr lang="en-US" sz="400" b="1" dirty="0" smtClean="0"/>
          </a:p>
          <a:p>
            <a:r>
              <a:rPr lang="en-US" sz="400" b="1" dirty="0" smtClean="0"/>
              <a:t>  ldarg.0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ldfld</a:t>
            </a:r>
            <a:r>
              <a:rPr lang="en-US" sz="400" b="1" dirty="0" smtClean="0"/>
              <a:t>      object[] </a:t>
            </a:r>
            <a:r>
              <a:rPr lang="en-US" sz="400" b="1" dirty="0" err="1" smtClean="0"/>
              <a:t>TabDemo.BaseList</a:t>
            </a:r>
            <a:r>
              <a:rPr lang="en-US" sz="400" b="1" dirty="0" smtClean="0"/>
              <a:t>::items</a:t>
            </a:r>
          </a:p>
          <a:p>
            <a:r>
              <a:rPr lang="en-US" sz="400" b="1" dirty="0" smtClean="0"/>
              <a:t>  ldarg.0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ldfld</a:t>
            </a:r>
            <a:r>
              <a:rPr lang="en-US" sz="400" b="1" dirty="0" smtClean="0"/>
              <a:t>      int32 </a:t>
            </a:r>
            <a:r>
              <a:rPr lang="en-US" sz="400" b="1" dirty="0" err="1" smtClean="0"/>
              <a:t>TabDemo.BaseList</a:t>
            </a:r>
            <a:r>
              <a:rPr lang="en-US" sz="400" b="1" dirty="0" smtClean="0"/>
              <a:t>::count</a:t>
            </a:r>
          </a:p>
          <a:p>
            <a:r>
              <a:rPr lang="en-US" sz="400" b="1" dirty="0" smtClean="0"/>
              <a:t>  ldarg.1</a:t>
            </a:r>
          </a:p>
          <a:p>
            <a:r>
              <a:rPr lang="en-US" sz="400" b="1" dirty="0" smtClean="0"/>
              <a:t>  stelem.ref</a:t>
            </a:r>
          </a:p>
          <a:p>
            <a:r>
              <a:rPr lang="en-US" sz="400" b="1" dirty="0" smtClean="0"/>
              <a:t>  ldarg.0</a:t>
            </a:r>
          </a:p>
          <a:p>
            <a:r>
              <a:rPr lang="en-US" sz="400" b="1" dirty="0" smtClean="0"/>
              <a:t>  dup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ldfld</a:t>
            </a:r>
            <a:r>
              <a:rPr lang="en-US" sz="400" b="1" dirty="0" smtClean="0"/>
              <a:t>      int32 </a:t>
            </a:r>
            <a:r>
              <a:rPr lang="en-US" sz="400" b="1" dirty="0" err="1" smtClean="0"/>
              <a:t>TabDemo.BaseList</a:t>
            </a:r>
            <a:r>
              <a:rPr lang="en-US" sz="400" b="1" dirty="0" smtClean="0"/>
              <a:t>::count</a:t>
            </a:r>
          </a:p>
          <a:p>
            <a:r>
              <a:rPr lang="en-US" sz="400" b="1" dirty="0" smtClean="0"/>
              <a:t>  dup</a:t>
            </a:r>
          </a:p>
          <a:p>
            <a:r>
              <a:rPr lang="en-US" sz="400" b="1" dirty="0" smtClean="0"/>
              <a:t>  stloc.2</a:t>
            </a:r>
          </a:p>
          <a:p>
            <a:r>
              <a:rPr lang="en-US" sz="400" b="1" dirty="0" smtClean="0"/>
              <a:t>  ldc.i4.1</a:t>
            </a:r>
          </a:p>
          <a:p>
            <a:r>
              <a:rPr lang="en-US" sz="400" b="1" dirty="0" smtClean="0"/>
              <a:t>  add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stfld</a:t>
            </a:r>
            <a:r>
              <a:rPr lang="en-US" sz="400" b="1" dirty="0" smtClean="0"/>
              <a:t>      int32 </a:t>
            </a:r>
            <a:r>
              <a:rPr lang="en-US" sz="400" b="1" dirty="0" err="1" smtClean="0"/>
              <a:t>TabDemo.BaseList</a:t>
            </a:r>
            <a:r>
              <a:rPr lang="en-US" sz="400" b="1" dirty="0" smtClean="0"/>
              <a:t>::count</a:t>
            </a:r>
          </a:p>
          <a:p>
            <a:r>
              <a:rPr lang="en-US" sz="400" b="1" dirty="0" smtClean="0"/>
              <a:t>  ldloc.2</a:t>
            </a:r>
          </a:p>
          <a:p>
            <a:r>
              <a:rPr lang="en-US" sz="400" b="1" dirty="0" smtClean="0"/>
              <a:t>  stloc.0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br</a:t>
            </a:r>
            <a:r>
              <a:rPr lang="en-US" sz="400" b="1" dirty="0" smtClean="0"/>
              <a:t>         IL_0072</a:t>
            </a:r>
          </a:p>
          <a:p>
            <a:r>
              <a:rPr lang="en-US" sz="400" b="1" dirty="0" smtClean="0"/>
              <a:t>  ldloc.0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stloc.s</a:t>
            </a:r>
            <a:r>
              <a:rPr lang="en-US" sz="400" b="1" dirty="0" smtClean="0"/>
              <a:t>    '</a:t>
            </a:r>
            <a:r>
              <a:rPr lang="en-US" sz="400" b="1" dirty="0" err="1" smtClean="0"/>
              <a:t>Contract.Result</a:t>
            </a:r>
            <a:r>
              <a:rPr lang="en-US" sz="400" b="1" dirty="0" smtClean="0"/>
              <a:t>&lt;</a:t>
            </a:r>
            <a:r>
              <a:rPr lang="en-US" sz="400" b="1" dirty="0" err="1" smtClean="0"/>
              <a:t>int</a:t>
            </a:r>
            <a:r>
              <a:rPr lang="en-US" sz="400" b="1" dirty="0" smtClean="0"/>
              <a:t>&gt;()'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br</a:t>
            </a:r>
            <a:r>
              <a:rPr lang="en-US" sz="400" b="1" dirty="0" smtClean="0"/>
              <a:t>         IL_007a</a:t>
            </a:r>
          </a:p>
          <a:p>
            <a:r>
              <a:rPr lang="en-US" sz="400" b="1" dirty="0" smtClean="0"/>
              <a:t>  ldarg.0</a:t>
            </a:r>
          </a:p>
          <a:p>
            <a:r>
              <a:rPr lang="en-US" sz="400" b="1" dirty="0" smtClean="0"/>
              <a:t>  call       instance int32 </a:t>
            </a:r>
            <a:r>
              <a:rPr lang="en-US" sz="400" b="1" dirty="0" err="1" smtClean="0"/>
              <a:t>TabDemo.BaseList</a:t>
            </a:r>
            <a:r>
              <a:rPr lang="en-US" sz="400" b="1" dirty="0" smtClean="0"/>
              <a:t>::</a:t>
            </a:r>
            <a:r>
              <a:rPr lang="en-US" sz="400" b="1" dirty="0" err="1" smtClean="0"/>
              <a:t>get_Count</a:t>
            </a:r>
            <a:r>
              <a:rPr lang="en-US" sz="400" b="1" dirty="0" smtClean="0"/>
              <a:t>()</a:t>
            </a:r>
          </a:p>
          <a:p>
            <a:r>
              <a:rPr lang="en-US" sz="400" b="1" dirty="0" smtClean="0"/>
              <a:t>  ldloc.3</a:t>
            </a:r>
          </a:p>
          <a:p>
            <a:r>
              <a:rPr lang="en-US" sz="400" b="1" dirty="0" smtClean="0"/>
              <a:t>  ldc.i4.1</a:t>
            </a:r>
          </a:p>
          <a:p>
            <a:r>
              <a:rPr lang="en-US" sz="400" b="1" dirty="0" smtClean="0"/>
              <a:t>  add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ceq</a:t>
            </a:r>
            <a:endParaRPr lang="en-US" sz="400" b="1" dirty="0" smtClean="0"/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ldstr</a:t>
            </a:r>
            <a:r>
              <a:rPr lang="en-US" sz="400" b="1" dirty="0" smtClean="0"/>
              <a:t>      "Count == </a:t>
            </a:r>
            <a:r>
              <a:rPr lang="en-US" sz="400" b="1" dirty="0" err="1" smtClean="0"/>
              <a:t>Contract.Old</a:t>
            </a:r>
            <a:r>
              <a:rPr lang="en-US" sz="400" b="1" dirty="0" smtClean="0"/>
              <a:t>(Count) + 1"</a:t>
            </a:r>
          </a:p>
          <a:p>
            <a:r>
              <a:rPr lang="en-US" sz="400" b="1" dirty="0" smtClean="0"/>
              <a:t>  call       void __</a:t>
            </a:r>
            <a:r>
              <a:rPr lang="en-US" sz="400" b="1" dirty="0" err="1" smtClean="0"/>
              <a:t>RewriterMethods</a:t>
            </a:r>
            <a:r>
              <a:rPr lang="en-US" sz="400" b="1" dirty="0" smtClean="0"/>
              <a:t>::RewriterEnsures$PST0600000B(</a:t>
            </a:r>
            <a:r>
              <a:rPr lang="en-US" sz="400" b="1" dirty="0" err="1" smtClean="0"/>
              <a:t>bool</a:t>
            </a:r>
            <a:r>
              <a:rPr lang="en-US" sz="400" b="1" dirty="0" smtClean="0"/>
              <a:t>, string)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ldloc.s</a:t>
            </a:r>
            <a:r>
              <a:rPr lang="en-US" sz="400" b="1" dirty="0" smtClean="0"/>
              <a:t>    '</a:t>
            </a:r>
            <a:r>
              <a:rPr lang="en-US" sz="400" b="1" dirty="0" err="1" smtClean="0"/>
              <a:t>Contract.Result</a:t>
            </a:r>
            <a:r>
              <a:rPr lang="en-US" sz="400" b="1" dirty="0" smtClean="0"/>
              <a:t>&lt;</a:t>
            </a:r>
            <a:r>
              <a:rPr lang="en-US" sz="400" b="1" dirty="0" err="1" smtClean="0"/>
              <a:t>int</a:t>
            </a:r>
            <a:r>
              <a:rPr lang="en-US" sz="400" b="1" dirty="0" smtClean="0"/>
              <a:t>&gt;()'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ldloc.s</a:t>
            </a:r>
            <a:r>
              <a:rPr lang="en-US" sz="400" b="1" dirty="0" smtClean="0"/>
              <a:t>    V_4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ceq</a:t>
            </a:r>
            <a:endParaRPr lang="en-US" sz="400" b="1" dirty="0" smtClean="0"/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ldstr</a:t>
            </a:r>
            <a:r>
              <a:rPr lang="en-US" sz="400" b="1" dirty="0" smtClean="0"/>
              <a:t>      "</a:t>
            </a:r>
            <a:r>
              <a:rPr lang="en-US" sz="400" b="1" dirty="0" err="1" smtClean="0"/>
              <a:t>Contract.Result</a:t>
            </a:r>
            <a:r>
              <a:rPr lang="en-US" sz="400" b="1" dirty="0" smtClean="0"/>
              <a:t>&lt;</a:t>
            </a:r>
            <a:r>
              <a:rPr lang="en-US" sz="400" b="1" dirty="0" err="1" smtClean="0"/>
              <a:t>int</a:t>
            </a:r>
            <a:r>
              <a:rPr lang="en-US" sz="400" b="1" dirty="0" smtClean="0"/>
              <a:t>&gt;() == </a:t>
            </a:r>
            <a:r>
              <a:rPr lang="en-US" sz="400" b="1" dirty="0" err="1" smtClean="0"/>
              <a:t>Contract.Old</a:t>
            </a:r>
            <a:r>
              <a:rPr lang="en-US" sz="400" b="1" dirty="0" smtClean="0"/>
              <a:t>(Count)"</a:t>
            </a:r>
          </a:p>
          <a:p>
            <a:r>
              <a:rPr lang="en-US" sz="400" b="1" dirty="0" smtClean="0"/>
              <a:t>  call       void __</a:t>
            </a:r>
            <a:r>
              <a:rPr lang="en-US" sz="400" b="1" dirty="0" err="1" smtClean="0"/>
              <a:t>RewriterMethods</a:t>
            </a:r>
            <a:r>
              <a:rPr lang="en-US" sz="400" b="1" dirty="0" smtClean="0"/>
              <a:t>::RewriterEnsures$PST0600000B(</a:t>
            </a:r>
            <a:r>
              <a:rPr lang="en-US" sz="400" b="1" dirty="0" err="1" smtClean="0"/>
              <a:t>bool</a:t>
            </a:r>
            <a:r>
              <a:rPr lang="en-US" sz="400" b="1" dirty="0" smtClean="0"/>
              <a:t>, string)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ldloc.s</a:t>
            </a:r>
            <a:r>
              <a:rPr lang="en-US" sz="400" b="1" dirty="0" smtClean="0"/>
              <a:t>    '</a:t>
            </a:r>
            <a:r>
              <a:rPr lang="en-US" sz="400" b="1" dirty="0" err="1" smtClean="0"/>
              <a:t>Contract.Result</a:t>
            </a:r>
            <a:r>
              <a:rPr lang="en-US" sz="400" b="1" dirty="0" smtClean="0"/>
              <a:t>&lt;</a:t>
            </a:r>
            <a:r>
              <a:rPr lang="en-US" sz="400" b="1" dirty="0" err="1" smtClean="0"/>
              <a:t>int</a:t>
            </a:r>
            <a:r>
              <a:rPr lang="en-US" sz="400" b="1" dirty="0" smtClean="0"/>
              <a:t>&gt;()'</a:t>
            </a:r>
          </a:p>
          <a:p>
            <a:r>
              <a:rPr lang="en-US" sz="400" b="1" dirty="0" smtClean="0"/>
              <a:t>  ret</a:t>
            </a:r>
          </a:p>
          <a:p>
            <a:r>
              <a:rPr lang="en-US" sz="400" b="1" dirty="0" smtClean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Runtime checking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90800"/>
            <a:ext cx="4587240" cy="169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Bent Arrow 11"/>
          <p:cNvSpPr/>
          <p:nvPr/>
        </p:nvSpPr>
        <p:spPr bwMode="auto">
          <a:xfrm flipV="1">
            <a:off x="2667000" y="4419600"/>
            <a:ext cx="3200400" cy="1905000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0" y="5486400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Segoe" pitchFamily="34" charset="0"/>
              </a:rPr>
              <a:t>Foxtrot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37876" y="2194888"/>
            <a:ext cx="1994338" cy="4722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37876" y="1850941"/>
            <a:ext cx="1944124" cy="3336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37876" y="2662039"/>
            <a:ext cx="1944124" cy="248976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Static checking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3352800"/>
            <a:ext cx="2339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Demo!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Clousot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628686"/>
          </a:xfrm>
        </p:spPr>
        <p:txBody>
          <a:bodyPr/>
          <a:lstStyle/>
          <a:p>
            <a:r>
              <a:rPr lang="en-US" dirty="0" smtClean="0"/>
              <a:t>Static analyzer based on abstract interpretation</a:t>
            </a:r>
          </a:p>
          <a:p>
            <a:r>
              <a:rPr lang="en-US" dirty="0" smtClean="0"/>
              <a:t>Analyzes MSIL</a:t>
            </a:r>
          </a:p>
          <a:p>
            <a:pPr lvl="1"/>
            <a:r>
              <a:rPr lang="en-US" dirty="0" smtClean="0"/>
              <a:t>Language independent</a:t>
            </a:r>
          </a:p>
          <a:p>
            <a:r>
              <a:rPr lang="en-US" dirty="0" smtClean="0"/>
              <a:t>Check contracts and common runtime errors</a:t>
            </a:r>
          </a:p>
          <a:p>
            <a:pPr lvl="1"/>
            <a:r>
              <a:rPr lang="en-US" dirty="0" smtClean="0"/>
              <a:t>Division by zero, pointer usage, non-null …</a:t>
            </a:r>
          </a:p>
          <a:p>
            <a:r>
              <a:rPr lang="en-US" dirty="0" smtClean="0"/>
              <a:t>Designed to be precise yet scalable</a:t>
            </a:r>
          </a:p>
          <a:p>
            <a:pPr lvl="1"/>
            <a:r>
              <a:rPr lang="en-US" dirty="0" smtClean="0"/>
              <a:t>Combination of focused abstract domains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big picture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057400" y="2362200"/>
            <a:ext cx="5410200" cy="4267200"/>
            <a:chOff x="2057400" y="1371600"/>
            <a:chExt cx="5029200" cy="5029200"/>
          </a:xfrm>
        </p:grpSpPr>
        <p:sp>
          <p:nvSpPr>
            <p:cNvPr id="48" name="Rectangle 47"/>
            <p:cNvSpPr/>
            <p:nvPr/>
          </p:nvSpPr>
          <p:spPr>
            <a:xfrm>
              <a:off x="2057400" y="60960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.NET Assembly Reader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57400" y="57150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Contract Extractor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57400" y="49530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Subroutines (method, finally, contracts)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057400" y="53340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MSIL+ (assert, assume, old, </a:t>
              </a:r>
              <a:r>
                <a:rPr lang="en-US" dirty="0" err="1" smtClean="0"/>
                <a:t>ldstack</a:t>
              </a:r>
              <a:r>
                <a:rPr lang="en-US" dirty="0" smtClean="0"/>
                <a:t>, …)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57400" y="4572000"/>
              <a:ext cx="50292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Temp IL (stack eliminated)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057400" y="4191000"/>
              <a:ext cx="50292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Scalar program (heap eliminated)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57400" y="3810000"/>
              <a:ext cx="50292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Expression IL (expression recovery)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57400" y="3429000"/>
              <a:ext cx="24384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Fix-point Engine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572000" y="2590800"/>
              <a:ext cx="2514600" cy="1143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Abstract Domains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572000" y="1371600"/>
              <a:ext cx="2514600" cy="1143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Proof-obligations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48200" y="17526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Non-null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867400" y="17526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Contracts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867400" y="21336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Pointers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648200" y="21336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Arrays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648200" y="2971800"/>
              <a:ext cx="1143000" cy="685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Numerical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7400" y="29718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Symbolic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867400" y="33528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String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057400" y="1371600"/>
              <a:ext cx="2438400" cy="1981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Abstract Interpreters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133600" y="17526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Non-null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33600" y="21336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Arrays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133600" y="25146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Pointers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133600" y="28956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Strings</a:t>
              </a:r>
              <a:endParaRPr lang="en-US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4800600" cy="750205"/>
          </a:xfrm>
        </p:spPr>
        <p:txBody>
          <a:bodyPr/>
          <a:lstStyle/>
          <a:p>
            <a:r>
              <a:rPr smtClean="0"/>
              <a:t>Abstract domains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533400" y="3429000"/>
            <a:ext cx="8001000" cy="3162479"/>
            <a:chOff x="741363" y="3219450"/>
            <a:chExt cx="8001000" cy="3162479"/>
          </a:xfrm>
        </p:grpSpPr>
        <p:grpSp>
          <p:nvGrpSpPr>
            <p:cNvPr id="75" name="Group 17"/>
            <p:cNvGrpSpPr/>
            <p:nvPr/>
          </p:nvGrpSpPr>
          <p:grpSpPr>
            <a:xfrm>
              <a:off x="741363" y="3219450"/>
              <a:ext cx="1904999" cy="3162479"/>
              <a:chOff x="609601" y="3219450"/>
              <a:chExt cx="1904999" cy="3162479"/>
            </a:xfrm>
            <a:noFill/>
          </p:grpSpPr>
          <p:graphicFrame>
            <p:nvGraphicFramePr>
              <p:cNvPr id="76" name="Object 4"/>
              <p:cNvGraphicFramePr>
                <a:graphicFrameLocks noChangeAspect="1"/>
              </p:cNvGraphicFramePr>
              <p:nvPr/>
            </p:nvGraphicFramePr>
            <p:xfrm>
              <a:off x="609601" y="3219450"/>
              <a:ext cx="1904999" cy="1598613"/>
            </p:xfrm>
            <a:graphic>
              <a:graphicData uri="http://schemas.openxmlformats.org/presentationml/2006/ole">
                <p:oleObj spid="_x0000_s4120" name="Visio" r:id="rId3" imgW="4006367" imgH="3202747" progId="Visio.Drawing.11">
                  <p:embed/>
                </p:oleObj>
              </a:graphicData>
            </a:graphic>
          </p:graphicFrame>
          <p:sp>
            <p:nvSpPr>
              <p:cNvPr id="77" name="TextBox 76"/>
              <p:cNvSpPr txBox="1"/>
              <p:nvPr/>
            </p:nvSpPr>
            <p:spPr>
              <a:xfrm>
                <a:off x="1119616" y="5181600"/>
                <a:ext cx="1039067" cy="120032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Intervals</a:t>
                </a:r>
              </a:p>
              <a:p>
                <a:pPr algn="ctr"/>
                <a:r>
                  <a:rPr lang="en-US" dirty="0" smtClean="0"/>
                  <a:t>O(n)</a:t>
                </a:r>
              </a:p>
              <a:p>
                <a:pPr algn="ctr"/>
                <a:r>
                  <a:rPr lang="en-US" dirty="0" smtClean="0"/>
                  <a:t>a ≤ x ≤ b</a:t>
                </a:r>
              </a:p>
              <a:p>
                <a:pPr algn="ctr"/>
                <a:r>
                  <a:rPr lang="en-US" dirty="0" smtClean="0"/>
                  <a:t>No </a:t>
                </a:r>
                <a:r>
                  <a:rPr lang="en-US" dirty="0" smtClean="0">
                    <a:sym typeface="Wingdings" pitchFamily="2" charset="2"/>
                  </a:rPr>
                  <a:t></a:t>
                </a:r>
                <a:endParaRPr lang="en-US" dirty="0"/>
              </a:p>
            </p:txBody>
          </p:sp>
        </p:grpSp>
        <p:grpSp>
          <p:nvGrpSpPr>
            <p:cNvPr id="79" name="Group 18"/>
            <p:cNvGrpSpPr/>
            <p:nvPr/>
          </p:nvGrpSpPr>
          <p:grpSpPr>
            <a:xfrm>
              <a:off x="2773362" y="3238500"/>
              <a:ext cx="1854201" cy="2866430"/>
              <a:chOff x="2641600" y="3238500"/>
              <a:chExt cx="1854201" cy="2866430"/>
            </a:xfrm>
          </p:grpSpPr>
          <p:graphicFrame>
            <p:nvGraphicFramePr>
              <p:cNvPr id="80" name="Object 5"/>
              <p:cNvGraphicFramePr>
                <a:graphicFrameLocks noChangeAspect="1"/>
              </p:cNvGraphicFramePr>
              <p:nvPr/>
            </p:nvGraphicFramePr>
            <p:xfrm>
              <a:off x="2641600" y="3238500"/>
              <a:ext cx="1854201" cy="1600200"/>
            </p:xfrm>
            <a:graphic>
              <a:graphicData uri="http://schemas.openxmlformats.org/presentationml/2006/ole">
                <p:oleObj spid="_x0000_s4121" name="Visio" r:id="rId4" imgW="4006367" imgH="3202747" progId="Visio.Drawing.11">
                  <p:embed/>
                </p:oleObj>
              </a:graphicData>
            </a:graphic>
          </p:graphicFrame>
          <p:sp>
            <p:nvSpPr>
              <p:cNvPr id="81" name="TextBox 80"/>
              <p:cNvSpPr txBox="1"/>
              <p:nvPr/>
            </p:nvSpPr>
            <p:spPr>
              <a:xfrm>
                <a:off x="3081308" y="5181600"/>
                <a:ext cx="1122423" cy="92333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Pentagons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(n)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a≤ x ≤ b &amp; x &lt;y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Yes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Group 19"/>
            <p:cNvGrpSpPr/>
            <p:nvPr/>
          </p:nvGrpSpPr>
          <p:grpSpPr>
            <a:xfrm>
              <a:off x="4805362" y="3259138"/>
              <a:ext cx="1879601" cy="3122791"/>
              <a:chOff x="4673600" y="3259138"/>
              <a:chExt cx="1879601" cy="3122791"/>
            </a:xfrm>
          </p:grpSpPr>
          <p:graphicFrame>
            <p:nvGraphicFramePr>
              <p:cNvPr id="89" name="Object 7"/>
              <p:cNvGraphicFramePr>
                <a:graphicFrameLocks noChangeAspect="1"/>
              </p:cNvGraphicFramePr>
              <p:nvPr/>
            </p:nvGraphicFramePr>
            <p:xfrm>
              <a:off x="4673600" y="3259138"/>
              <a:ext cx="1879601" cy="1558925"/>
            </p:xfrm>
            <a:graphic>
              <a:graphicData uri="http://schemas.openxmlformats.org/presentationml/2006/ole">
                <p:oleObj spid="_x0000_s4124" name="Visio" r:id="rId5" imgW="4006260" imgH="3118719" progId="Visio.Drawing.11">
                  <p:embed/>
                </p:oleObj>
              </a:graphicData>
            </a:graphic>
          </p:graphicFrame>
          <p:sp>
            <p:nvSpPr>
              <p:cNvPr id="90" name="TextBox 89"/>
              <p:cNvSpPr txBox="1"/>
              <p:nvPr/>
            </p:nvSpPr>
            <p:spPr>
              <a:xfrm>
                <a:off x="5136070" y="5181600"/>
                <a:ext cx="122341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Octagons</a:t>
                </a:r>
              </a:p>
              <a:p>
                <a:pPr algn="ctr"/>
                <a:r>
                  <a:rPr lang="en-US" dirty="0" smtClean="0"/>
                  <a:t>O(n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)</a:t>
                </a:r>
              </a:p>
              <a:p>
                <a:pPr algn="ctr"/>
                <a:r>
                  <a:rPr lang="en-US" dirty="0" smtClean="0"/>
                  <a:t>± x ± y ≤ a</a:t>
                </a:r>
              </a:p>
              <a:p>
                <a:pPr algn="ctr"/>
                <a:r>
                  <a:rPr lang="en-US" dirty="0" smtClean="0"/>
                  <a:t>Yes </a:t>
                </a:r>
                <a:r>
                  <a:rPr lang="en-US" dirty="0" smtClean="0">
                    <a:sym typeface="Wingdings" pitchFamily="2" charset="2"/>
                  </a:rPr>
                  <a:t> </a:t>
                </a:r>
                <a:endParaRPr lang="en-US" dirty="0"/>
              </a:p>
            </p:txBody>
          </p:sp>
        </p:grpSp>
        <p:grpSp>
          <p:nvGrpSpPr>
            <p:cNvPr id="91" name="Group 20"/>
            <p:cNvGrpSpPr/>
            <p:nvPr/>
          </p:nvGrpSpPr>
          <p:grpSpPr>
            <a:xfrm>
              <a:off x="6837362" y="3236384"/>
              <a:ext cx="1905001" cy="3145545"/>
              <a:chOff x="6705600" y="3236384"/>
              <a:chExt cx="1905001" cy="3145545"/>
            </a:xfrm>
          </p:grpSpPr>
          <p:graphicFrame>
            <p:nvGraphicFramePr>
              <p:cNvPr id="92" name="Object 6"/>
              <p:cNvGraphicFramePr>
                <a:graphicFrameLocks noChangeAspect="1"/>
              </p:cNvGraphicFramePr>
              <p:nvPr/>
            </p:nvGraphicFramePr>
            <p:xfrm>
              <a:off x="6705600" y="3236384"/>
              <a:ext cx="1905001" cy="1565275"/>
            </p:xfrm>
            <a:graphic>
              <a:graphicData uri="http://schemas.openxmlformats.org/presentationml/2006/ole">
                <p:oleObj spid="_x0000_s4125" name="Visio" r:id="rId6" imgW="4006260" imgH="3130850" progId="Visio.Drawing.11">
                  <p:embed/>
                </p:oleObj>
              </a:graphicData>
            </a:graphic>
          </p:graphicFrame>
          <p:sp>
            <p:nvSpPr>
              <p:cNvPr id="93" name="TextBox 92"/>
              <p:cNvSpPr txBox="1"/>
              <p:nvPr/>
            </p:nvSpPr>
            <p:spPr>
              <a:xfrm>
                <a:off x="7154124" y="5181600"/>
                <a:ext cx="110479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Polyhedra</a:t>
                </a:r>
              </a:p>
              <a:p>
                <a:pPr algn="ctr"/>
                <a:r>
                  <a:rPr lang="en-US" dirty="0" smtClean="0"/>
                  <a:t>O(2</a:t>
                </a:r>
                <a:r>
                  <a:rPr lang="en-US" baseline="30000" dirty="0" smtClean="0"/>
                  <a:t>n</a:t>
                </a:r>
                <a:r>
                  <a:rPr lang="en-US" dirty="0" smtClean="0"/>
                  <a:t>)</a:t>
                </a:r>
              </a:p>
              <a:p>
                <a:pPr algn="ctr"/>
                <a:r>
                  <a:rPr lang="el-GR" dirty="0" smtClean="0"/>
                  <a:t>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i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≤ b</a:t>
                </a:r>
              </a:p>
              <a:p>
                <a:pPr algn="ctr"/>
                <a:r>
                  <a:rPr lang="en-US" dirty="0" smtClean="0"/>
                  <a:t>Yes </a:t>
                </a:r>
                <a:r>
                  <a:rPr lang="en-US" dirty="0" smtClean="0">
                    <a:sym typeface="Wingdings" pitchFamily="2" charset="2"/>
                  </a:rPr>
                  <a:t> </a:t>
                </a:r>
                <a:endParaRPr lang="en-US" dirty="0"/>
              </a:p>
            </p:txBody>
          </p:sp>
        </p:grpSp>
      </p:grpSp>
      <p:graphicFrame>
        <p:nvGraphicFramePr>
          <p:cNvPr id="4126" name="Object 30"/>
          <p:cNvGraphicFramePr>
            <a:graphicFrameLocks noChangeAspect="1"/>
          </p:cNvGraphicFramePr>
          <p:nvPr/>
        </p:nvGraphicFramePr>
        <p:xfrm>
          <a:off x="5943600" y="1752600"/>
          <a:ext cx="2011363" cy="1500188"/>
        </p:xfrm>
        <a:graphic>
          <a:graphicData uri="http://schemas.openxmlformats.org/presentationml/2006/ole">
            <p:oleObj spid="_x0000_s4126" name="Visio" r:id="rId7" imgW="4006260" imgH="2989053" progId="Visio.Drawing.11">
              <p:embed/>
            </p:oleObj>
          </a:graphicData>
        </a:graphic>
      </p:graphicFrame>
      <p:sp>
        <p:nvSpPr>
          <p:cNvPr id="96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38400"/>
            <a:ext cx="5105400" cy="415498"/>
          </a:xfrm>
        </p:spPr>
        <p:txBody>
          <a:bodyPr/>
          <a:lstStyle/>
          <a:p>
            <a:r>
              <a:rPr lang="en-US" dirty="0" smtClean="0"/>
              <a:t>0 ≤ index &lt; </a:t>
            </a:r>
            <a:r>
              <a:rPr lang="en-US" dirty="0" err="1" smtClean="0"/>
              <a:t>array.Length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Precise static analysis of 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259354"/>
          </a:xfrm>
        </p:spPr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More faithful</a:t>
            </a:r>
          </a:p>
          <a:p>
            <a:pPr lvl="1"/>
            <a:r>
              <a:rPr lang="en-US" dirty="0" smtClean="0"/>
              <a:t>Exploit the work of the compiler</a:t>
            </a:r>
          </a:p>
          <a:p>
            <a:pPr lvl="2"/>
            <a:r>
              <a:rPr lang="en-US" dirty="0" smtClean="0"/>
              <a:t>Name resolution, type inference, generics, LINQ…</a:t>
            </a:r>
          </a:p>
          <a:p>
            <a:pPr lvl="1"/>
            <a:r>
              <a:rPr lang="en-US" dirty="0" smtClean="0"/>
              <a:t>Clear semantics of the instructions</a:t>
            </a:r>
          </a:p>
          <a:p>
            <a:pPr lvl="1"/>
            <a:r>
              <a:rPr lang="en-US" dirty="0" smtClean="0"/>
              <a:t>Bytecode does not change!</a:t>
            </a:r>
          </a:p>
          <a:p>
            <a:pPr lvl="2"/>
            <a:r>
              <a:rPr lang="en-US" dirty="0" smtClean="0"/>
              <a:t>Languages yes (ex. C# 2.0 → C# 3.0, …)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Drawbacks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739485"/>
          </a:xfrm>
        </p:spPr>
        <p:txBody>
          <a:bodyPr/>
          <a:lstStyle/>
          <a:p>
            <a:r>
              <a:rPr lang="en-US" dirty="0" smtClean="0"/>
              <a:t>Program structure is lost</a:t>
            </a:r>
          </a:p>
          <a:p>
            <a:pPr>
              <a:buNone/>
            </a:pPr>
            <a:r>
              <a:rPr lang="en-US" dirty="0" smtClean="0"/>
              <a:t>	With  x = [2, 3], y = [-1, 1] </a:t>
            </a:r>
          </a:p>
          <a:p>
            <a:pPr algn="ctr">
              <a:buNone/>
            </a:pPr>
            <a:r>
              <a:rPr lang="en-US" dirty="0" smtClean="0">
                <a:latin typeface="Consolas" pitchFamily="49" charset="0"/>
              </a:rPr>
              <a:t>z := (x + y) * y, and z = 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</a:t>
            </a:r>
            <a:r>
              <a:rPr lang="en-US" dirty="0" smtClean="0"/>
              <a:t>, 4] </a:t>
            </a:r>
          </a:p>
          <a:p>
            <a:pPr>
              <a:buNone/>
            </a:pPr>
            <a:r>
              <a:rPr lang="en-US" dirty="0" smtClean="0"/>
              <a:t>	At low level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	</a:t>
            </a:r>
            <a:r>
              <a:rPr lang="en-US" sz="2400" dirty="0" smtClean="0">
                <a:latin typeface="Consolas" pitchFamily="49" charset="0"/>
              </a:rPr>
              <a:t>t := x + y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	z := t * y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and z </a:t>
            </a:r>
            <a:r>
              <a:rPr lang="en-US" dirty="0" smtClean="0"/>
              <a:t>= [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-4</a:t>
            </a:r>
            <a:r>
              <a:rPr lang="en-US" dirty="0" smtClean="0"/>
              <a:t>, 4]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Expression recovery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739485"/>
          </a:xfrm>
        </p:spPr>
        <p:txBody>
          <a:bodyPr/>
          <a:lstStyle/>
          <a:p>
            <a:r>
              <a:rPr lang="en-US" dirty="0" smtClean="0"/>
              <a:t>Assume x + y ≤ 6</a:t>
            </a:r>
          </a:p>
          <a:p>
            <a:r>
              <a:rPr lang="en-US" dirty="0" smtClean="0"/>
              <a:t>High level: ok with Octagons</a:t>
            </a:r>
          </a:p>
          <a:p>
            <a:r>
              <a:rPr lang="en-US" dirty="0" smtClean="0"/>
              <a:t>Low level: problem!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Perform a lazy, backwards analysis</a:t>
            </a:r>
          </a:p>
          <a:p>
            <a:r>
              <a:rPr lang="en-US" dirty="0" smtClean="0"/>
              <a:t>Use a symbolic abstract domain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200" y="3733800"/>
            <a:ext cx="2438488" cy="14465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514350" lvl="0" indent="-514350">
              <a:spcBef>
                <a:spcPts val="600"/>
              </a:spcBef>
              <a:buClr>
                <a:srgbClr val="727CA3"/>
              </a:buClr>
              <a:buSzPct val="76000"/>
            </a:pPr>
            <a:r>
              <a:rPr lang="en-US" sz="2600" dirty="0" smtClean="0">
                <a:latin typeface="Consolas" pitchFamily="49" charset="0"/>
              </a:rPr>
              <a:t>t</a:t>
            </a:r>
            <a:r>
              <a:rPr lang="en-US" sz="2600" baseline="-25000" dirty="0" smtClean="0">
                <a:latin typeface="Consolas" pitchFamily="49" charset="0"/>
              </a:rPr>
              <a:t>1</a:t>
            </a:r>
            <a:r>
              <a:rPr lang="en-US" sz="2600" dirty="0" smtClean="0">
                <a:latin typeface="Consolas" pitchFamily="49" charset="0"/>
              </a:rPr>
              <a:t> := x – y</a:t>
            </a:r>
          </a:p>
          <a:p>
            <a:pPr marL="514350" lvl="0" indent="-514350">
              <a:spcBef>
                <a:spcPts val="600"/>
              </a:spcBef>
              <a:buClr>
                <a:srgbClr val="727CA3"/>
              </a:buClr>
              <a:buSzPct val="76000"/>
            </a:pPr>
            <a:r>
              <a:rPr lang="en-US" sz="2600" dirty="0" smtClean="0">
                <a:latin typeface="Consolas" pitchFamily="49" charset="0"/>
              </a:rPr>
              <a:t>t</a:t>
            </a:r>
            <a:r>
              <a:rPr lang="en-US" sz="2600" baseline="-25000" dirty="0" smtClean="0">
                <a:latin typeface="Consolas" pitchFamily="49" charset="0"/>
              </a:rPr>
              <a:t>2</a:t>
            </a:r>
            <a:r>
              <a:rPr lang="en-US" sz="2600" dirty="0" smtClean="0">
                <a:latin typeface="Consolas" pitchFamily="49" charset="0"/>
              </a:rPr>
              <a:t> := t</a:t>
            </a:r>
            <a:r>
              <a:rPr lang="en-US" sz="2600" baseline="-25000" dirty="0" smtClean="0">
                <a:latin typeface="Consolas" pitchFamily="49" charset="0"/>
              </a:rPr>
              <a:t>1</a:t>
            </a:r>
            <a:r>
              <a:rPr lang="en-US" sz="2600" dirty="0" smtClean="0">
                <a:latin typeface="Consolas" pitchFamily="49" charset="0"/>
              </a:rPr>
              <a:t> ≤ 6 </a:t>
            </a:r>
          </a:p>
          <a:p>
            <a:pPr marL="514350" lvl="0" indent="-514350">
              <a:spcBef>
                <a:spcPts val="600"/>
              </a:spcBef>
              <a:buClr>
                <a:srgbClr val="727CA3"/>
              </a:buClr>
              <a:buSzPct val="76000"/>
            </a:pPr>
            <a:r>
              <a:rPr lang="en-US" sz="2600" dirty="0" smtClean="0">
                <a:latin typeface="Consolas" pitchFamily="49" charset="0"/>
              </a:rPr>
              <a:t>assume t</a:t>
            </a:r>
            <a:r>
              <a:rPr lang="en-US" sz="2600" baseline="-25000" dirty="0" smtClean="0">
                <a:latin typeface="Consolas" pitchFamily="49" charset="0"/>
              </a:rPr>
              <a:t>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33400" y="4800600"/>
            <a:ext cx="8229600" cy="160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Precise handling of guards is fundamental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Propagate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b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!b 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the branches is not trivial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baseline="0" dirty="0" smtClean="0"/>
              <a:t>The symbolic domain alone is </a:t>
            </a:r>
            <a:r>
              <a:rPr lang="en-US" sz="260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enough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29888" y="2667000"/>
            <a:ext cx="2084225" cy="923330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/*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</a:rPr>
              <a:t>eval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 e */</a:t>
            </a:r>
          </a:p>
          <a:p>
            <a:r>
              <a:rPr lang="en-US" dirty="0" smtClean="0">
                <a:latin typeface="Consolas" pitchFamily="49" charset="0"/>
              </a:rPr>
              <a:t>b := res == 0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</a:rPr>
              <a:t>branch.true</a:t>
            </a:r>
            <a:r>
              <a:rPr lang="en-US" dirty="0" smtClean="0">
                <a:latin typeface="Consolas" pitchFamily="49" charset="0"/>
              </a:rPr>
              <a:t> b n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09800" y="3871255"/>
            <a:ext cx="733688" cy="35919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smtClean="0">
                <a:latin typeface="Consolas" pitchFamily="49" charset="0"/>
              </a:rPr>
              <a:t>C</a:t>
            </a:r>
            <a:r>
              <a:rPr lang="en-US" baseline="-25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19800" y="3886200"/>
            <a:ext cx="969496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n: C(</a:t>
            </a:r>
            <a:r>
              <a:rPr lang="en-US" dirty="0" smtClean="0">
                <a:latin typeface="Consolas" pitchFamily="49" charset="0"/>
              </a:rPr>
              <a:t>C</a:t>
            </a:r>
            <a:r>
              <a:rPr lang="en-US" baseline="-25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71904" y="4495800"/>
            <a:ext cx="400193" cy="35919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9" idx="2"/>
            <a:endCxn id="40" idx="0"/>
          </p:cNvCxnSpPr>
          <p:nvPr/>
        </p:nvCxnSpPr>
        <p:spPr>
          <a:xfrm rot="5400000">
            <a:off x="3433861" y="2733114"/>
            <a:ext cx="280925" cy="1995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2"/>
            <a:endCxn id="41" idx="0"/>
          </p:cNvCxnSpPr>
          <p:nvPr/>
        </p:nvCxnSpPr>
        <p:spPr>
          <a:xfrm rot="16200000" flipH="1">
            <a:off x="5390339" y="2771991"/>
            <a:ext cx="295870" cy="1932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2"/>
            <a:endCxn id="42" idx="0"/>
          </p:cNvCxnSpPr>
          <p:nvPr/>
        </p:nvCxnSpPr>
        <p:spPr>
          <a:xfrm rot="5400000">
            <a:off x="5418141" y="3409393"/>
            <a:ext cx="240268" cy="1932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2"/>
            <a:endCxn id="42" idx="0"/>
          </p:cNvCxnSpPr>
          <p:nvPr/>
        </p:nvCxnSpPr>
        <p:spPr>
          <a:xfrm rot="16200000" flipH="1">
            <a:off x="3441646" y="3365444"/>
            <a:ext cx="265353" cy="1995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Contracts?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573286"/>
          </a:xfrm>
        </p:spPr>
        <p:txBody>
          <a:bodyPr/>
          <a:lstStyle/>
          <a:p>
            <a:r>
              <a:rPr lang="en-US" dirty="0" smtClean="0"/>
              <a:t>Document design decisions</a:t>
            </a:r>
          </a:p>
          <a:p>
            <a:pPr lvl="1"/>
            <a:r>
              <a:rPr lang="en-US" dirty="0" smtClean="0"/>
              <a:t>Preconditions</a:t>
            </a:r>
          </a:p>
          <a:p>
            <a:pPr lvl="1"/>
            <a:r>
              <a:rPr lang="en-US" dirty="0" smtClean="0"/>
              <a:t>Postconditions</a:t>
            </a:r>
          </a:p>
          <a:p>
            <a:pPr lvl="1"/>
            <a:r>
              <a:rPr lang="en-US" dirty="0" smtClean="0"/>
              <a:t>Object Invariants</a:t>
            </a:r>
          </a:p>
          <a:p>
            <a:r>
              <a:rPr lang="en-US" dirty="0" smtClean="0"/>
              <a:t>Checked at runtime</a:t>
            </a:r>
          </a:p>
          <a:p>
            <a:pPr lvl="1"/>
            <a:r>
              <a:rPr lang="en-US" dirty="0" smtClean="0"/>
              <a:t>Amplify test</a:t>
            </a:r>
          </a:p>
          <a:p>
            <a:r>
              <a:rPr lang="en-US" dirty="0" smtClean="0"/>
              <a:t>Enable modular static analysis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MSIL+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2590800"/>
            <a:ext cx="1830950" cy="64633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/*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</a:rPr>
              <a:t>eval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 e */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b := res ==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800" y="3771900"/>
            <a:ext cx="1197764" cy="64633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assume b</a:t>
            </a:r>
          </a:p>
          <a:p>
            <a:r>
              <a:rPr lang="en-US" dirty="0" smtClean="0"/>
              <a:t>C(</a:t>
            </a:r>
            <a:r>
              <a:rPr lang="en-US" dirty="0" smtClean="0">
                <a:latin typeface="Consolas" pitchFamily="49" charset="0"/>
              </a:rPr>
              <a:t>C</a:t>
            </a:r>
            <a:r>
              <a:rPr lang="en-US" baseline="-25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3771900"/>
            <a:ext cx="1596271" cy="64633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n: 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assume !b</a:t>
            </a:r>
          </a:p>
          <a:p>
            <a:r>
              <a:rPr lang="en-US" dirty="0" smtClean="0"/>
              <a:t>C(</a:t>
            </a:r>
            <a:r>
              <a:rPr lang="en-US" dirty="0" smtClean="0">
                <a:latin typeface="Consolas" pitchFamily="49" charset="0"/>
              </a:rPr>
              <a:t>C</a:t>
            </a:r>
            <a:r>
              <a:rPr lang="en-US" baseline="-25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4724400"/>
            <a:ext cx="415498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rot="5400000">
            <a:off x="3347295" y="2698519"/>
            <a:ext cx="534769" cy="1611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 rot="16200000" flipH="1">
            <a:off x="5085221" y="2572584"/>
            <a:ext cx="534769" cy="1863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rot="5400000">
            <a:off x="5188559" y="3628422"/>
            <a:ext cx="306169" cy="18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 rot="16200000" flipH="1">
            <a:off x="3450631" y="3776281"/>
            <a:ext cx="306169" cy="1590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3086100" y="3314700"/>
            <a:ext cx="685800" cy="3048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0800000">
            <a:off x="3810000" y="3124200"/>
            <a:ext cx="3124200" cy="7620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Other issues with bytecode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2077492"/>
          </a:xfrm>
        </p:spPr>
        <p:txBody>
          <a:bodyPr/>
          <a:lstStyle/>
          <a:p>
            <a:r>
              <a:rPr lang="en-US" dirty="0" smtClean="0"/>
              <a:t>Shortcuts in Boolean expressions</a:t>
            </a:r>
          </a:p>
          <a:p>
            <a:r>
              <a:rPr lang="en-US" dirty="0" smtClean="0"/>
              <a:t>Fixed statement in C#</a:t>
            </a:r>
          </a:p>
          <a:p>
            <a:r>
              <a:rPr lang="en-US" dirty="0" err="1" smtClean="0"/>
              <a:t>Narrowings</a:t>
            </a:r>
            <a:endParaRPr lang="en-US" dirty="0" smtClean="0"/>
          </a:p>
          <a:p>
            <a:r>
              <a:rPr lang="en-US" dirty="0" smtClean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5334000"/>
            <a:ext cx="8686800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F. Logozzo, M. Fähndrich: </a:t>
            </a:r>
            <a:r>
              <a:rPr lang="en-US" sz="2000" i="1" dirty="0" smtClean="0"/>
              <a:t>On the Relative Completeness of Bytecode Analysis Versus Source Code Analysis</a:t>
            </a:r>
            <a:r>
              <a:rPr lang="en-US" sz="2000" dirty="0" smtClean="0"/>
              <a:t>. CC’08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Chosing the abstract domain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2000" cy="3019288"/>
          </a:xfrm>
        </p:spPr>
        <p:txBody>
          <a:bodyPr/>
          <a:lstStyle/>
          <a:p>
            <a:r>
              <a:rPr lang="en-US" dirty="0" smtClean="0"/>
              <a:t>Generic abstract domains </a:t>
            </a:r>
            <a:r>
              <a:rPr lang="en-US" dirty="0" smtClean="0">
                <a:solidFill>
                  <a:srgbClr val="FF0000"/>
                </a:solidFill>
              </a:rPr>
              <a:t>do not do</a:t>
            </a:r>
            <a:r>
              <a:rPr lang="en-US" dirty="0" smtClean="0"/>
              <a:t> the job</a:t>
            </a:r>
          </a:p>
          <a:p>
            <a:pPr lvl="1"/>
            <a:r>
              <a:rPr lang="en-US" dirty="0" smtClean="0"/>
              <a:t>Tradeoff precision/cost</a:t>
            </a:r>
          </a:p>
          <a:p>
            <a:r>
              <a:rPr lang="en-US" dirty="0" smtClean="0"/>
              <a:t>Designed a set of new domains</a:t>
            </a:r>
          </a:p>
          <a:p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Focused on the property of interest</a:t>
            </a:r>
          </a:p>
          <a:p>
            <a:pPr lvl="1"/>
            <a:r>
              <a:rPr lang="en-US" dirty="0" smtClean="0"/>
              <a:t>Extensible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Pentagons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924151"/>
          </a:xfrm>
        </p:spPr>
        <p:txBody>
          <a:bodyPr/>
          <a:lstStyle/>
          <a:p>
            <a:r>
              <a:rPr lang="en-US" dirty="0" smtClean="0"/>
              <a:t>Combine intervals and symbolic reasoning</a:t>
            </a:r>
          </a:p>
          <a:p>
            <a:r>
              <a:rPr lang="en-US" dirty="0" smtClean="0"/>
              <a:t>Intervals</a:t>
            </a:r>
          </a:p>
          <a:p>
            <a:pPr lvl="2"/>
            <a:r>
              <a:rPr lang="en-US" dirty="0" smtClean="0"/>
              <a:t>Efficient, precise numerical reasoning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No symbolic reasoning</a:t>
            </a:r>
          </a:p>
          <a:p>
            <a:r>
              <a:rPr lang="en-US" dirty="0" smtClean="0">
                <a:sym typeface="Wingdings" pitchFamily="2" charset="2"/>
              </a:rPr>
              <a:t>Combine them with strict bounds x &lt; 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Quickly discharge proof obligations</a:t>
            </a:r>
            <a:endParaRPr 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200400" y="5257800"/>
          <a:ext cx="2057400" cy="406400"/>
        </p:xfrm>
        <a:graphic>
          <a:graphicData uri="http://schemas.openxmlformats.org/presentationml/2006/ole">
            <p:oleObj spid="_x0000_s5122" name="Equation" r:id="rId3" imgW="1028520" imgH="20304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4495800"/>
            <a:ext cx="8380412" cy="969496"/>
          </a:xfrm>
        </p:spPr>
        <p:txBody>
          <a:bodyPr/>
          <a:lstStyle/>
          <a:p>
            <a:r>
              <a:rPr lang="en-US" dirty="0" smtClean="0"/>
              <a:t>Intervals infer </a:t>
            </a:r>
            <a:r>
              <a:rPr lang="en-US" dirty="0" err="1" smtClean="0"/>
              <a:t>i</a:t>
            </a:r>
            <a:r>
              <a:rPr lang="en-US" dirty="0" smtClean="0"/>
              <a:t> ≥ 0</a:t>
            </a:r>
          </a:p>
          <a:p>
            <a:r>
              <a:rPr lang="en-US" dirty="0" smtClean="0"/>
              <a:t>Symbolic bounds propagate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a.Length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743200"/>
            <a:ext cx="6888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dirty="0" smtClean="0">
                <a:latin typeface="Consolas" pitchFamily="49" charset="0"/>
                <a:sym typeface="Wingdings" pitchFamily="2" charset="2"/>
              </a:rPr>
              <a:t>for(</a:t>
            </a:r>
            <a:r>
              <a:rPr lang="en-US" sz="2800" dirty="0" err="1" smtClean="0">
                <a:latin typeface="Consolas" pitchFamily="49" charset="0"/>
                <a:sym typeface="Wingdings" pitchFamily="2" charset="2"/>
              </a:rPr>
              <a:t>int</a:t>
            </a:r>
            <a:r>
              <a:rPr lang="en-US" sz="2800" dirty="0" smtClean="0">
                <a:latin typeface="Consolas" pitchFamily="49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Consolas" pitchFamily="49" charset="0"/>
                <a:sym typeface="Wingdings" pitchFamily="2" charset="2"/>
              </a:rPr>
              <a:t>i</a:t>
            </a:r>
            <a:r>
              <a:rPr lang="en-US" sz="2800" dirty="0" smtClean="0">
                <a:latin typeface="Consolas" pitchFamily="49" charset="0"/>
                <a:sym typeface="Wingdings" pitchFamily="2" charset="2"/>
              </a:rPr>
              <a:t> = 0; </a:t>
            </a:r>
            <a:r>
              <a:rPr lang="en-US" sz="2800" dirty="0" err="1" smtClean="0">
                <a:latin typeface="Consolas" pitchFamily="49" charset="0"/>
                <a:sym typeface="Wingdings" pitchFamily="2" charset="2"/>
              </a:rPr>
              <a:t>i</a:t>
            </a:r>
            <a:r>
              <a:rPr lang="en-US" sz="2800" dirty="0" smtClean="0">
                <a:latin typeface="Consolas" pitchFamily="49" charset="0"/>
                <a:sym typeface="Wingdings" pitchFamily="2" charset="2"/>
              </a:rPr>
              <a:t> &lt; </a:t>
            </a:r>
            <a:r>
              <a:rPr lang="en-US" sz="2800" dirty="0" err="1" smtClean="0">
                <a:latin typeface="Consolas" pitchFamily="49" charset="0"/>
                <a:sym typeface="Wingdings" pitchFamily="2" charset="2"/>
              </a:rPr>
              <a:t>a.Length</a:t>
            </a:r>
            <a:r>
              <a:rPr lang="en-US" sz="2800" dirty="0" smtClean="0">
                <a:latin typeface="Consolas" pitchFamily="49" charset="0"/>
                <a:sym typeface="Wingdings" pitchFamily="2" charset="2"/>
              </a:rPr>
              <a:t>; </a:t>
            </a:r>
            <a:r>
              <a:rPr lang="en-US" sz="2800" dirty="0" err="1" smtClean="0">
                <a:latin typeface="Consolas" pitchFamily="49" charset="0"/>
                <a:sym typeface="Wingdings" pitchFamily="2" charset="2"/>
              </a:rPr>
              <a:t>i</a:t>
            </a:r>
            <a:r>
              <a:rPr lang="en-US" sz="2800" dirty="0" smtClean="0">
                <a:latin typeface="Consolas" pitchFamily="49" charset="0"/>
                <a:sym typeface="Wingdings" pitchFamily="2" charset="2"/>
              </a:rPr>
              <a:t>++) 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sym typeface="Wingdings" pitchFamily="2" charset="2"/>
              </a:rPr>
              <a:t>	a[</a:t>
            </a:r>
            <a:r>
              <a:rPr lang="en-US" sz="2800" dirty="0" err="1" smtClean="0">
                <a:latin typeface="Consolas" pitchFamily="49" charset="0"/>
                <a:sym typeface="Wingdings" pitchFamily="2" charset="2"/>
              </a:rPr>
              <a:t>i</a:t>
            </a:r>
            <a:r>
              <a:rPr lang="en-US" sz="2800" dirty="0" smtClean="0">
                <a:latin typeface="Consolas" pitchFamily="49" charset="0"/>
                <a:sym typeface="Wingdings" pitchFamily="2" charset="2"/>
              </a:rPr>
              <a:t>] = 0;</a:t>
            </a:r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Join on Pentagons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969496"/>
          </a:xfrm>
        </p:spPr>
        <p:txBody>
          <a:bodyPr/>
          <a:lstStyle/>
          <a:p>
            <a:r>
              <a:rPr lang="en-US" dirty="0" smtClean="0"/>
              <a:t>Pair-wise join is too imprecise</a:t>
            </a:r>
          </a:p>
          <a:p>
            <a:r>
              <a:rPr lang="en-US" dirty="0" smtClean="0"/>
              <a:t>Full reduction introduces quadratic slowdown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16200000" flipH="1">
            <a:off x="3276600" y="36576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0800000" flipV="1">
            <a:off x="5029200" y="37338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4400" y="4038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 →[0,0] ,y→[1,1], ∅)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4114800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(∅, { x &lt; y })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0" y="48768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⊔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5257800"/>
            <a:ext cx="71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(∅, ∅)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648200" y="56388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14800" y="5867400"/>
            <a:ext cx="120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(∅,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{x &lt; y}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6400" y="5410200"/>
            <a:ext cx="3243196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Segoe" pitchFamily="34" charset="0"/>
              </a:rPr>
              <a:t>Use lazy reduction!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Arrays in mscorlib.dll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371600" y="2971800"/>
          <a:ext cx="6400800" cy="2402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33600"/>
                <a:gridCol w="1676400"/>
                <a:gridCol w="12192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Analysis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Validated</a:t>
                      </a: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Time</a:t>
                      </a:r>
                      <a:endParaRPr lang="en-US" dirty="0" smtClean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# methods Timeouts</a:t>
                      </a:r>
                      <a:endParaRPr lang="en-US" dirty="0" smtClean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Intervals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12 416 (73%)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3:38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0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Intervals x LT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en-CA" dirty="0" smtClean="0"/>
                        <a:t>14 059 (82%)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3:03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0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Pentagons with ⊔ 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14 162 (83%)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3:10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0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Pentagons with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⊔* 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14 162 (83%)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10:33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Octagons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&gt;180:00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 marL="86360" marR="8636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Life is more complex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15498"/>
          </a:xfrm>
        </p:spPr>
        <p:txBody>
          <a:bodyPr/>
          <a:lstStyle/>
          <a:p>
            <a:r>
              <a:rPr lang="en-US" dirty="0" smtClean="0"/>
              <a:t>Proving simple properties complex reasoning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834074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public virtual void </a:t>
            </a:r>
            <a:r>
              <a:rPr lang="en-US" sz="2400" dirty="0" err="1" smtClean="0">
                <a:latin typeface="Consolas" pitchFamily="49" charset="0"/>
              </a:rPr>
              <a:t>CopyTo</a:t>
            </a:r>
            <a:r>
              <a:rPr lang="en-US" sz="2400" dirty="0" smtClean="0">
                <a:latin typeface="Consolas" pitchFamily="49" charset="0"/>
              </a:rPr>
              <a:t>(object[] a,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base)</a:t>
            </a:r>
          </a:p>
          <a:p>
            <a:r>
              <a:rPr lang="en-US" sz="2400" dirty="0" smtClean="0">
                <a:latin typeface="Consolas" pitchFamily="49" charset="0"/>
              </a:rPr>
              <a:t>{ 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</a:rPr>
              <a:t>Contract.Requires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a.Length</a:t>
            </a:r>
            <a:r>
              <a:rPr lang="en-US" sz="2400" dirty="0" smtClean="0">
                <a:latin typeface="Consolas" pitchFamily="49" charset="0"/>
              </a:rPr>
              <a:t> - base &gt;= _size);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</a:p>
          <a:p>
            <a:r>
              <a:rPr lang="en-US" sz="2400" dirty="0" smtClean="0">
                <a:latin typeface="Consolas" pitchFamily="49" charset="0"/>
              </a:rPr>
              <a:t>  for(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= 0;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&lt; _size;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++)</a:t>
            </a:r>
          </a:p>
          <a:p>
            <a:r>
              <a:rPr lang="en-US" sz="2400" dirty="0" smtClean="0">
                <a:latin typeface="Consolas" pitchFamily="49" charset="0"/>
              </a:rPr>
              <a:t>    </a:t>
            </a:r>
            <a:r>
              <a:rPr lang="en-US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objArray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[base + </a:t>
            </a:r>
            <a:r>
              <a:rPr lang="en-US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]</a:t>
            </a:r>
            <a:r>
              <a:rPr lang="en-US" sz="2400" dirty="0" smtClean="0">
                <a:latin typeface="Consolas" pitchFamily="49" charset="0"/>
              </a:rPr>
              <a:t> = …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Tree Domain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4648200" cy="372453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in the hierarchy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precise the domain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fewer </a:t>
            </a:r>
            <a:r>
              <a:rPr lang="en-US" dirty="0" smtClean="0"/>
              <a:t>variables it tracks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0421" y="2837004"/>
            <a:ext cx="421591" cy="447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" name="Oval 4"/>
          <p:cNvSpPr/>
          <p:nvPr/>
        </p:nvSpPr>
        <p:spPr>
          <a:xfrm>
            <a:off x="6406952" y="2283454"/>
            <a:ext cx="82066" cy="92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5" idx="2"/>
          </p:cNvCxnSpPr>
          <p:nvPr/>
        </p:nvCxnSpPr>
        <p:spPr>
          <a:xfrm rot="5400000" flipH="1" flipV="1">
            <a:off x="5930373" y="2360426"/>
            <a:ext cx="507421" cy="445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747316" y="2975390"/>
            <a:ext cx="82066" cy="92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25" idx="4"/>
            <a:endCxn id="7" idx="3"/>
          </p:cNvCxnSpPr>
          <p:nvPr/>
        </p:nvCxnSpPr>
        <p:spPr>
          <a:xfrm rot="5400000" flipH="1" flipV="1">
            <a:off x="6195506" y="3107285"/>
            <a:ext cx="616975" cy="51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5"/>
            <a:endCxn id="7" idx="7"/>
          </p:cNvCxnSpPr>
          <p:nvPr/>
        </p:nvCxnSpPr>
        <p:spPr>
          <a:xfrm rot="16200000" flipH="1">
            <a:off x="6333833" y="2505368"/>
            <a:ext cx="626699" cy="34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24535" y="5014493"/>
            <a:ext cx="557977" cy="447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n-2</a:t>
            </a:r>
            <a:endParaRPr 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7573765" y="4507073"/>
            <a:ext cx="82066" cy="92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11" idx="2"/>
          </p:cNvCxnSpPr>
          <p:nvPr/>
        </p:nvCxnSpPr>
        <p:spPr>
          <a:xfrm rot="5400000" flipH="1" flipV="1">
            <a:off x="7160398" y="4601126"/>
            <a:ext cx="461290" cy="36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926228" y="5152879"/>
            <a:ext cx="82066" cy="92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7" idx="0"/>
            <a:endCxn id="13" idx="2"/>
          </p:cNvCxnSpPr>
          <p:nvPr/>
        </p:nvCxnSpPr>
        <p:spPr>
          <a:xfrm rot="5400000" flipH="1" flipV="1">
            <a:off x="7430613" y="5210816"/>
            <a:ext cx="507423" cy="48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5"/>
            <a:endCxn id="13" idx="7"/>
          </p:cNvCxnSpPr>
          <p:nvPr/>
        </p:nvCxnSpPr>
        <p:spPr>
          <a:xfrm rot="16200000" flipH="1">
            <a:off x="7529760" y="4699873"/>
            <a:ext cx="580569" cy="35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6"/>
            <a:endCxn id="18" idx="0"/>
          </p:cNvCxnSpPr>
          <p:nvPr/>
        </p:nvCxnSpPr>
        <p:spPr>
          <a:xfrm>
            <a:off x="8008294" y="5199008"/>
            <a:ext cx="350730" cy="59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63433" y="5706431"/>
            <a:ext cx="557977" cy="447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n-1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8148229" y="5798689"/>
            <a:ext cx="421591" cy="447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  <p:cxnSp>
        <p:nvCxnSpPr>
          <p:cNvPr id="19" name="Straight Connector 18"/>
          <p:cNvCxnSpPr>
            <a:endCxn id="11" idx="1"/>
          </p:cNvCxnSpPr>
          <p:nvPr/>
        </p:nvCxnSpPr>
        <p:spPr>
          <a:xfrm rot="16200000" flipH="1">
            <a:off x="7149737" y="4084538"/>
            <a:ext cx="560730" cy="3113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V="1">
            <a:off x="6664821" y="3197854"/>
            <a:ext cx="685800" cy="381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0"/>
          </p:cNvCxnSpPr>
          <p:nvPr/>
        </p:nvCxnSpPr>
        <p:spPr>
          <a:xfrm rot="5400000" flipH="1" flipV="1">
            <a:off x="5664512" y="3625234"/>
            <a:ext cx="507418" cy="567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4" idx="0"/>
          </p:cNvCxnSpPr>
          <p:nvPr/>
        </p:nvCxnSpPr>
        <p:spPr>
          <a:xfrm rot="16200000" flipH="1">
            <a:off x="6151811" y="3787063"/>
            <a:ext cx="599682" cy="335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38960" y="416247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6423756" y="425473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6207621" y="3578854"/>
            <a:ext cx="82066" cy="92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</a:t>
            </a:r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533400" y="2971800"/>
            <a:ext cx="3124894" cy="2354792"/>
            <a:chOff x="919909" y="2434140"/>
            <a:chExt cx="2071361" cy="1566107"/>
          </a:xfrm>
        </p:grpSpPr>
        <p:sp>
          <p:nvSpPr>
            <p:cNvPr id="5" name="TextBox 4"/>
            <p:cNvSpPr txBox="1"/>
            <p:nvPr/>
          </p:nvSpPr>
          <p:spPr>
            <a:xfrm>
              <a:off x="919909" y="2952591"/>
              <a:ext cx="461365" cy="245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LinEq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670962" y="2434140"/>
              <a:ext cx="95644" cy="94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0"/>
              <a:endCxn id="6" idx="2"/>
            </p:cNvCxnSpPr>
            <p:nvPr/>
          </p:nvCxnSpPr>
          <p:spPr>
            <a:xfrm rot="5400000" flipH="1" flipV="1">
              <a:off x="1175117" y="2456747"/>
              <a:ext cx="471319" cy="520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081740" y="3093985"/>
              <a:ext cx="95644" cy="94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12" idx="0"/>
              <a:endCxn id="8" idx="2"/>
            </p:cNvCxnSpPr>
            <p:nvPr/>
          </p:nvCxnSpPr>
          <p:spPr>
            <a:xfrm rot="5400000" flipH="1" flipV="1">
              <a:off x="1479044" y="3151919"/>
              <a:ext cx="613497" cy="591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5"/>
              <a:endCxn id="8" idx="7"/>
            </p:cNvCxnSpPr>
            <p:nvPr/>
          </p:nvCxnSpPr>
          <p:spPr>
            <a:xfrm rot="16200000" flipH="1">
              <a:off x="1661394" y="2605806"/>
              <a:ext cx="593190" cy="410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6"/>
              <a:endCxn id="13" idx="0"/>
            </p:cNvCxnSpPr>
            <p:nvPr/>
          </p:nvCxnSpPr>
          <p:spPr>
            <a:xfrm>
              <a:off x="2177384" y="3141117"/>
              <a:ext cx="488487" cy="613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219316" y="3754615"/>
              <a:ext cx="541057" cy="245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LessEq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40471" y="3754615"/>
              <a:ext cx="650799" cy="245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Intervals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24400" y="2209800"/>
            <a:ext cx="3922242" cy="3798332"/>
            <a:chOff x="4724400" y="1676400"/>
            <a:chExt cx="3922242" cy="3798332"/>
          </a:xfrm>
        </p:grpSpPr>
        <p:sp>
          <p:nvSpPr>
            <p:cNvPr id="14" name="TextBox 13"/>
            <p:cNvSpPr txBox="1"/>
            <p:nvPr/>
          </p:nvSpPr>
          <p:spPr>
            <a:xfrm>
              <a:off x="4724400" y="3141741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 = z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867400" y="2133600"/>
              <a:ext cx="144290" cy="141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4" idx="0"/>
              <a:endCxn id="15" idx="2"/>
            </p:cNvCxnSpPr>
            <p:nvPr/>
          </p:nvCxnSpPr>
          <p:spPr>
            <a:xfrm rot="5400000" flipH="1" flipV="1">
              <a:off x="4988446" y="2262787"/>
              <a:ext cx="937273" cy="820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400800" y="3505200"/>
              <a:ext cx="144290" cy="141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21" idx="0"/>
              <a:endCxn id="17" idx="2"/>
            </p:cNvCxnSpPr>
            <p:nvPr/>
          </p:nvCxnSpPr>
          <p:spPr>
            <a:xfrm rot="5400000" flipH="1" flipV="1">
              <a:off x="5559022" y="3505884"/>
              <a:ext cx="771593" cy="911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5"/>
              <a:endCxn id="17" idx="7"/>
            </p:cNvCxnSpPr>
            <p:nvPr/>
          </p:nvCxnSpPr>
          <p:spPr>
            <a:xfrm rot="16200000" flipH="1">
              <a:off x="5621570" y="2623567"/>
              <a:ext cx="1271379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7" idx="6"/>
              <a:endCxn id="22" idx="0"/>
            </p:cNvCxnSpPr>
            <p:nvPr/>
          </p:nvCxnSpPr>
          <p:spPr>
            <a:xfrm>
              <a:off x="6545090" y="3576068"/>
              <a:ext cx="1136751" cy="1148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176091" y="4347661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 ≤ 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34200" y="4724400"/>
              <a:ext cx="149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 == 2, t == 3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24600" y="2514600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x &lt; y ?</a:t>
              </a:r>
              <a:endParaRPr lang="en-US" i="1" dirty="0"/>
            </a:p>
          </p:txBody>
        </p:sp>
        <p:sp>
          <p:nvSpPr>
            <p:cNvPr id="24" name="Right Arrow 23"/>
            <p:cNvSpPr/>
            <p:nvPr/>
          </p:nvSpPr>
          <p:spPr>
            <a:xfrm rot="20401014">
              <a:off x="5609351" y="2835894"/>
              <a:ext cx="609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 rot="7702958">
              <a:off x="4999751" y="2226293"/>
              <a:ext cx="609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/>
            <p:cNvSpPr/>
            <p:nvPr/>
          </p:nvSpPr>
          <p:spPr>
            <a:xfrm rot="8431129">
              <a:off x="5609351" y="3597894"/>
              <a:ext cx="609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 rot="20401014">
              <a:off x="6142751" y="3978894"/>
              <a:ext cx="609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86600" y="3505200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x &lt; y || x &lt; t ?</a:t>
              </a:r>
              <a:endParaRPr lang="en-US" i="1" dirty="0"/>
            </a:p>
          </p:txBody>
        </p:sp>
        <p:sp>
          <p:nvSpPr>
            <p:cNvPr id="29" name="Right Arrow 28"/>
            <p:cNvSpPr/>
            <p:nvPr/>
          </p:nvSpPr>
          <p:spPr>
            <a:xfrm rot="2932161">
              <a:off x="7430577" y="4126786"/>
              <a:ext cx="609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46769" y="5105400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Ok! </a:t>
              </a:r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itchFamily="2" charset="2"/>
                </a:rPr>
                <a:t></a:t>
              </a:r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38800" y="1676400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x &lt; z ?</a:t>
              </a:r>
              <a:endParaRPr lang="en-US" i="1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But we have Debug.Assert!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524138"/>
          </a:xfrm>
        </p:spPr>
        <p:txBody>
          <a:bodyPr/>
          <a:lstStyle/>
          <a:p>
            <a:r>
              <a:rPr lang="en-US" dirty="0" smtClean="0"/>
              <a:t>Assert is not visible from the caller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429000"/>
            <a:ext cx="6131807" cy="26776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public static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GCD(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x,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y)</a:t>
            </a:r>
          </a:p>
          <a:p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</a:rPr>
              <a:t>Debug.Assert</a:t>
            </a:r>
            <a:r>
              <a:rPr lang="en-US" sz="2400" dirty="0" smtClean="0">
                <a:latin typeface="Consolas" pitchFamily="49" charset="0"/>
              </a:rPr>
              <a:t>(x &gt; 0);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</a:rPr>
              <a:t>Debug.Assert</a:t>
            </a:r>
            <a:r>
              <a:rPr lang="en-US" sz="2400" dirty="0" smtClean="0">
                <a:latin typeface="Consolas" pitchFamily="49" charset="0"/>
              </a:rPr>
              <a:t>(y &gt; 0);</a:t>
            </a:r>
          </a:p>
          <a:p>
            <a:r>
              <a:rPr lang="en-US" sz="2400" dirty="0" smtClean="0">
                <a:latin typeface="Consolas" pitchFamily="49" charset="0"/>
              </a:rPr>
              <a:t>  // ...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Unsafe memory accesses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15498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allows for direct memory accesses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582" y="3200400"/>
            <a:ext cx="90204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unsafe </a:t>
            </a:r>
            <a:r>
              <a:rPr lang="en-US" sz="2400" dirty="0" smtClean="0">
                <a:latin typeface="Consolas" pitchFamily="49" charset="0"/>
              </a:rPr>
              <a:t>void </a:t>
            </a:r>
            <a:r>
              <a:rPr lang="en-US" sz="2400" dirty="0" err="1" smtClean="0">
                <a:latin typeface="Consolas" pitchFamily="49" charset="0"/>
              </a:rPr>
              <a:t>InitToZero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* </a:t>
            </a:r>
            <a:r>
              <a:rPr lang="en-US" sz="2400" dirty="0" err="1" smtClean="0">
                <a:latin typeface="Consolas" pitchFamily="49" charset="0"/>
              </a:rPr>
              <a:t>ptr</a:t>
            </a:r>
            <a:r>
              <a:rPr lang="en-US" sz="2400" dirty="0" smtClean="0">
                <a:latin typeface="Consolas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</a:rPr>
              <a:t>uint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len</a:t>
            </a:r>
            <a:r>
              <a:rPr lang="en-US" sz="2400" dirty="0" smtClean="0">
                <a:latin typeface="Consolas" pitchFamily="49" charset="0"/>
              </a:rPr>
              <a:t>) {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</a:rPr>
              <a:t>Contract.Requires</a:t>
            </a:r>
            <a:r>
              <a:rPr lang="en-US" sz="2400" dirty="0" smtClean="0">
                <a:latin typeface="Consolas" pitchFamily="49" charset="0"/>
              </a:rPr>
              <a:t>(</a:t>
            </a:r>
          </a:p>
          <a:p>
            <a:r>
              <a:rPr lang="en-US" sz="2400" dirty="0" smtClean="0">
                <a:latin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</a:rPr>
              <a:t>Contract.WritableBytes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ptr</a:t>
            </a:r>
            <a:r>
              <a:rPr lang="en-US" sz="2400" dirty="0" smtClean="0">
                <a:latin typeface="Consolas" pitchFamily="49" charset="0"/>
              </a:rPr>
              <a:t>) &gt;= </a:t>
            </a:r>
            <a:r>
              <a:rPr lang="en-US" sz="2400" dirty="0" err="1" smtClean="0">
                <a:latin typeface="Consolas" pitchFamily="49" charset="0"/>
              </a:rPr>
              <a:t>len</a:t>
            </a:r>
            <a:r>
              <a:rPr lang="en-US" sz="2400" dirty="0" smtClean="0">
                <a:latin typeface="Consolas" pitchFamily="49" charset="0"/>
              </a:rPr>
              <a:t>*</a:t>
            </a:r>
            <a:r>
              <a:rPr lang="en-US" sz="2400" dirty="0" err="1" smtClean="0">
                <a:latin typeface="Consolas" pitchFamily="49" charset="0"/>
              </a:rPr>
              <a:t>sizeof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));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  for 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= 0;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&lt; </a:t>
            </a:r>
            <a:r>
              <a:rPr lang="en-US" sz="2400" dirty="0" err="1" smtClean="0">
                <a:latin typeface="Consolas" pitchFamily="49" charset="0"/>
              </a:rPr>
              <a:t>len</a:t>
            </a:r>
            <a:r>
              <a:rPr lang="en-US" sz="2400" dirty="0" smtClean="0">
                <a:latin typeface="Consolas" pitchFamily="49" charset="0"/>
              </a:rPr>
              <a:t>;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++)</a:t>
            </a:r>
          </a:p>
          <a:p>
            <a:r>
              <a:rPr lang="en-US" sz="2400" dirty="0" smtClean="0">
                <a:latin typeface="Consolas" pitchFamily="49" charset="0"/>
              </a:rPr>
              <a:t>   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*(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</a:rPr>
              <a:t>ptr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 + 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) </a:t>
            </a:r>
            <a:r>
              <a:rPr lang="en-US" sz="2400" dirty="0" smtClean="0">
                <a:latin typeface="Consolas" pitchFamily="49" charset="0"/>
              </a:rPr>
              <a:t>= 0;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Checking buffer underflow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15498"/>
          </a:xfrm>
        </p:spPr>
        <p:txBody>
          <a:bodyPr/>
          <a:lstStyle/>
          <a:p>
            <a:r>
              <a:rPr lang="en-US" dirty="0" smtClean="0"/>
              <a:t>Use intervals to validate i≥0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" y="3276600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unsafe </a:t>
            </a:r>
            <a:r>
              <a:rPr lang="en-US" sz="2400" dirty="0" smtClean="0">
                <a:latin typeface="Consolas" pitchFamily="49" charset="0"/>
              </a:rPr>
              <a:t>void </a:t>
            </a:r>
            <a:r>
              <a:rPr lang="en-US" sz="2400" dirty="0" err="1" smtClean="0">
                <a:latin typeface="Consolas" pitchFamily="49" charset="0"/>
              </a:rPr>
              <a:t>InitToZero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* </a:t>
            </a:r>
            <a:r>
              <a:rPr lang="en-US" sz="2400" dirty="0" err="1" smtClean="0">
                <a:latin typeface="Consolas" pitchFamily="49" charset="0"/>
              </a:rPr>
              <a:t>ptr</a:t>
            </a:r>
            <a:r>
              <a:rPr lang="en-US" sz="2400" dirty="0" smtClean="0">
                <a:latin typeface="Consolas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</a:rPr>
              <a:t>uint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len</a:t>
            </a:r>
            <a:r>
              <a:rPr lang="en-US" sz="2400" dirty="0" smtClean="0">
                <a:latin typeface="Consolas" pitchFamily="49" charset="0"/>
              </a:rPr>
              <a:t>) {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</a:rPr>
              <a:t>Contract.Requires</a:t>
            </a:r>
            <a:r>
              <a:rPr lang="en-US" sz="2400" dirty="0" smtClean="0">
                <a:latin typeface="Consolas" pitchFamily="49" charset="0"/>
              </a:rPr>
              <a:t>(</a:t>
            </a:r>
          </a:p>
          <a:p>
            <a:r>
              <a:rPr lang="en-US" sz="2400" dirty="0" smtClean="0">
                <a:latin typeface="Consolas" pitchFamily="49" charset="0"/>
              </a:rPr>
              <a:t>   </a:t>
            </a:r>
            <a:r>
              <a:rPr lang="en-US" sz="2400" dirty="0" err="1" smtClean="0">
                <a:latin typeface="Consolas" pitchFamily="49" charset="0"/>
              </a:rPr>
              <a:t>Contract.WritableBytes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ptr</a:t>
            </a:r>
            <a:r>
              <a:rPr lang="en-US" sz="2400" dirty="0" smtClean="0">
                <a:latin typeface="Consolas" pitchFamily="49" charset="0"/>
              </a:rPr>
              <a:t>) &gt;=</a:t>
            </a:r>
            <a:r>
              <a:rPr lang="en-US" sz="2400" dirty="0" err="1" smtClean="0">
                <a:latin typeface="Consolas" pitchFamily="49" charset="0"/>
              </a:rPr>
              <a:t>len</a:t>
            </a:r>
            <a:r>
              <a:rPr lang="en-US" sz="2400" dirty="0" smtClean="0">
                <a:latin typeface="Consolas" pitchFamily="49" charset="0"/>
              </a:rPr>
              <a:t>*</a:t>
            </a:r>
            <a:r>
              <a:rPr lang="en-US" sz="2400" dirty="0" err="1" smtClean="0">
                <a:latin typeface="Consolas" pitchFamily="49" charset="0"/>
              </a:rPr>
              <a:t>sizeof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));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  for 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= 0;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&lt; </a:t>
            </a:r>
            <a:r>
              <a:rPr lang="en-US" sz="2400" dirty="0" err="1" smtClean="0">
                <a:latin typeface="Consolas" pitchFamily="49" charset="0"/>
              </a:rPr>
              <a:t>len</a:t>
            </a:r>
            <a:r>
              <a:rPr lang="en-US" sz="2400" dirty="0" smtClean="0">
                <a:latin typeface="Consolas" pitchFamily="49" charset="0"/>
              </a:rPr>
              <a:t>;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++)</a:t>
            </a:r>
          </a:p>
          <a:p>
            <a:r>
              <a:rPr lang="en-US" sz="2400" dirty="0" smtClean="0">
                <a:latin typeface="Consolas" pitchFamily="49" charset="0"/>
              </a:rPr>
              <a:t>   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*(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</a:rPr>
              <a:t>ptr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 + 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) </a:t>
            </a:r>
            <a:r>
              <a:rPr lang="en-US" sz="2400" dirty="0" smtClean="0">
                <a:latin typeface="Consolas" pitchFamily="49" charset="0"/>
              </a:rPr>
              <a:t>= 0;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Checking buffer overflow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15498"/>
          </a:xfrm>
        </p:spPr>
        <p:txBody>
          <a:bodyPr/>
          <a:lstStyle/>
          <a:p>
            <a:r>
              <a:rPr lang="en-US" dirty="0" smtClean="0"/>
              <a:t>Needs to validate WB(</a:t>
            </a:r>
            <a:r>
              <a:rPr lang="en-US" dirty="0" err="1" smtClean="0"/>
              <a:t>ptr</a:t>
            </a:r>
            <a:r>
              <a:rPr lang="en-US" dirty="0" smtClean="0"/>
              <a:t>) – 4* </a:t>
            </a:r>
            <a:r>
              <a:rPr lang="en-US" dirty="0" err="1" smtClean="0"/>
              <a:t>i</a:t>
            </a:r>
            <a:r>
              <a:rPr lang="en-US" dirty="0" smtClean="0"/>
              <a:t> ≥ 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" y="3276600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unsafe </a:t>
            </a:r>
            <a:r>
              <a:rPr lang="en-US" sz="2400" dirty="0" smtClean="0">
                <a:latin typeface="Consolas" pitchFamily="49" charset="0"/>
              </a:rPr>
              <a:t>void </a:t>
            </a:r>
            <a:r>
              <a:rPr lang="en-US" sz="2400" dirty="0" err="1" smtClean="0">
                <a:latin typeface="Consolas" pitchFamily="49" charset="0"/>
              </a:rPr>
              <a:t>InitToZero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* </a:t>
            </a:r>
            <a:r>
              <a:rPr lang="en-US" sz="2400" dirty="0" err="1" smtClean="0">
                <a:latin typeface="Consolas" pitchFamily="49" charset="0"/>
              </a:rPr>
              <a:t>ptr</a:t>
            </a:r>
            <a:r>
              <a:rPr lang="en-US" sz="2400" dirty="0" smtClean="0">
                <a:latin typeface="Consolas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</a:rPr>
              <a:t>uint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len</a:t>
            </a:r>
            <a:r>
              <a:rPr lang="en-US" sz="2400" dirty="0" smtClean="0">
                <a:latin typeface="Consolas" pitchFamily="49" charset="0"/>
              </a:rPr>
              <a:t>) {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</a:rPr>
              <a:t>Contract.Requires</a:t>
            </a:r>
            <a:r>
              <a:rPr lang="en-US" sz="2400" dirty="0" smtClean="0">
                <a:latin typeface="Consolas" pitchFamily="49" charset="0"/>
              </a:rPr>
              <a:t>(</a:t>
            </a:r>
          </a:p>
          <a:p>
            <a:r>
              <a:rPr lang="en-US" sz="2400" dirty="0" smtClean="0">
                <a:latin typeface="Consolas" pitchFamily="49" charset="0"/>
              </a:rPr>
              <a:t>   </a:t>
            </a:r>
            <a:r>
              <a:rPr lang="en-US" sz="2400" dirty="0" err="1" smtClean="0">
                <a:latin typeface="Consolas" pitchFamily="49" charset="0"/>
              </a:rPr>
              <a:t>Contract.WritableBytes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ptr</a:t>
            </a:r>
            <a:r>
              <a:rPr lang="en-US" sz="2400" dirty="0" smtClean="0">
                <a:latin typeface="Consolas" pitchFamily="49" charset="0"/>
              </a:rPr>
              <a:t>) &gt;=</a:t>
            </a:r>
            <a:r>
              <a:rPr lang="en-US" sz="2400" dirty="0" err="1" smtClean="0">
                <a:latin typeface="Consolas" pitchFamily="49" charset="0"/>
              </a:rPr>
              <a:t>len</a:t>
            </a:r>
            <a:r>
              <a:rPr lang="en-US" sz="2400" dirty="0" smtClean="0">
                <a:latin typeface="Consolas" pitchFamily="49" charset="0"/>
              </a:rPr>
              <a:t>*</a:t>
            </a:r>
            <a:r>
              <a:rPr lang="en-US" sz="2400" dirty="0" err="1" smtClean="0">
                <a:latin typeface="Consolas" pitchFamily="49" charset="0"/>
              </a:rPr>
              <a:t>sizeof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));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  for 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= 0;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&lt; </a:t>
            </a:r>
            <a:r>
              <a:rPr lang="en-US" sz="2400" dirty="0" err="1" smtClean="0">
                <a:latin typeface="Consolas" pitchFamily="49" charset="0"/>
              </a:rPr>
              <a:t>len</a:t>
            </a:r>
            <a:r>
              <a:rPr lang="en-US" sz="2400" dirty="0" smtClean="0">
                <a:latin typeface="Consolas" pitchFamily="49" charset="0"/>
              </a:rPr>
              <a:t>;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++)</a:t>
            </a:r>
          </a:p>
          <a:p>
            <a:r>
              <a:rPr lang="en-US" sz="2400" dirty="0" smtClean="0">
                <a:latin typeface="Consolas" pitchFamily="49" charset="0"/>
              </a:rPr>
              <a:t>   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*(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</a:rPr>
              <a:t>ptr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 + 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) </a:t>
            </a:r>
            <a:r>
              <a:rPr lang="en-US" sz="2400" dirty="0" smtClean="0">
                <a:latin typeface="Consolas" pitchFamily="49" charset="0"/>
              </a:rPr>
              <a:t>= 0;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Checking buffer overflow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4191000"/>
            <a:ext cx="8380412" cy="914096"/>
          </a:xfrm>
        </p:spPr>
        <p:txBody>
          <a:bodyPr/>
          <a:lstStyle/>
          <a:p>
            <a:r>
              <a:rPr lang="en-US" dirty="0" smtClean="0"/>
              <a:t>New domain: Stripes</a:t>
            </a:r>
          </a:p>
          <a:p>
            <a:pPr lvl="1"/>
            <a:r>
              <a:rPr lang="en-US" dirty="0" smtClean="0"/>
              <a:t>Relations in the form of 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wb</a:t>
            </a:r>
            <a:r>
              <a:rPr lang="en-US" dirty="0" smtClean="0">
                <a:latin typeface="Consolas" pitchFamily="49" charset="0"/>
              </a:rPr>
              <a:t> – </a:t>
            </a:r>
            <a:r>
              <a:rPr lang="en-US" i="1" dirty="0" smtClean="0">
                <a:latin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</a:rPr>
              <a:t>*(b + c) &gt; </a:t>
            </a:r>
            <a:r>
              <a:rPr lang="en-US" i="1" dirty="0" smtClean="0">
                <a:latin typeface="Consolas" pitchFamily="49" charset="0"/>
              </a:rPr>
              <a:t>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1000" y="2362200"/>
            <a:ext cx="8077200" cy="1283732"/>
            <a:chOff x="762000" y="5193268"/>
            <a:chExt cx="8077200" cy="1283732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800100" y="5676900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62000" y="5193268"/>
              <a:ext cx="43794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ptr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6172200"/>
              <a:ext cx="2438400" cy="304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base*</a:t>
              </a:r>
              <a:r>
                <a:rPr lang="en-CA" dirty="0" err="1" smtClean="0">
                  <a:solidFill>
                    <a:schemeClr val="tx1"/>
                  </a:solidFill>
                </a:rPr>
                <a:t>sizeof</a:t>
              </a:r>
              <a:r>
                <a:rPr lang="en-CA" dirty="0" smtClean="0">
                  <a:solidFill>
                    <a:schemeClr val="tx1"/>
                  </a:solidFill>
                </a:rPr>
                <a:t>(T)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76600" y="6172200"/>
              <a:ext cx="1752600" cy="304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</a:t>
              </a:r>
              <a:r>
                <a:rPr lang="en-CA" dirty="0" smtClean="0"/>
                <a:t>ount*</a:t>
              </a:r>
              <a:r>
                <a:rPr lang="en-CA" dirty="0" err="1" smtClean="0"/>
                <a:t>sizeof</a:t>
              </a:r>
              <a:r>
                <a:rPr lang="en-CA" dirty="0" smtClean="0"/>
                <a:t>(T)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6172200"/>
              <a:ext cx="381000" cy="304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i="1" dirty="0" smtClean="0">
                  <a:latin typeface="Consolas" pitchFamily="49" charset="0"/>
                </a:rPr>
                <a:t>k</a:t>
              </a:r>
              <a:endParaRPr lang="en-US" i="1" dirty="0">
                <a:latin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0600" y="5867400"/>
              <a:ext cx="4648200" cy="304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err="1" smtClean="0"/>
                <a:t>WritableBytes</a:t>
              </a:r>
              <a:r>
                <a:rPr lang="en-CA" dirty="0" smtClean="0"/>
                <a:t>(</a:t>
              </a:r>
              <a:r>
                <a:rPr lang="en-CA" dirty="0" err="1" smtClean="0"/>
                <a:t>ptr</a:t>
              </a:r>
              <a:r>
                <a:rPr lang="en-CA" dirty="0" smtClean="0"/>
                <a:t>)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10200" y="5867400"/>
              <a:ext cx="3429000" cy="304800"/>
            </a:xfrm>
            <a:prstGeom prst="rect">
              <a:avLst/>
            </a:prstGeom>
            <a:gradFill flip="none" rotWithShape="1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09600" y="5791200"/>
            <a:ext cx="7924800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P. Ferrara, F. Logozzo, M. Fähndrich: </a:t>
            </a:r>
            <a:r>
              <a:rPr lang="en-US" sz="2000" i="1" dirty="0" smtClean="0"/>
              <a:t>Safer Unsafe code in .NET</a:t>
            </a:r>
            <a:r>
              <a:rPr lang="en-US" sz="2000" dirty="0" smtClean="0"/>
              <a:t>. ACM OOPSLA’08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Caller checking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4495800"/>
            <a:ext cx="8380412" cy="1948226"/>
          </a:xfrm>
        </p:spPr>
        <p:txBody>
          <a:bodyPr/>
          <a:lstStyle/>
          <a:p>
            <a:r>
              <a:rPr lang="en-US" dirty="0" smtClean="0"/>
              <a:t>Use Linear Equalities </a:t>
            </a:r>
          </a:p>
          <a:p>
            <a:pPr lvl="1"/>
            <a:r>
              <a:rPr lang="en-US" dirty="0" smtClean="0"/>
              <a:t>Track </a:t>
            </a:r>
            <a:r>
              <a:rPr lang="en-US" sz="2800" dirty="0" smtClean="0">
                <a:latin typeface="Consolas" pitchFamily="49" charset="0"/>
              </a:rPr>
              <a:t>WB(</a:t>
            </a:r>
            <a:r>
              <a:rPr lang="en-US" sz="2800" dirty="0" err="1" smtClean="0">
                <a:latin typeface="Consolas" pitchFamily="49" charset="0"/>
              </a:rPr>
              <a:t>ptr</a:t>
            </a:r>
            <a:r>
              <a:rPr lang="en-US" sz="2800" dirty="0" smtClean="0">
                <a:latin typeface="Consolas" pitchFamily="49" charset="0"/>
              </a:rPr>
              <a:t>) = 4 * </a:t>
            </a:r>
            <a:r>
              <a:rPr lang="en-US" sz="2800" dirty="0" err="1" smtClean="0">
                <a:latin typeface="Consolas" pitchFamily="49" charset="0"/>
              </a:rPr>
              <a:t>a.Length</a:t>
            </a:r>
            <a:endParaRPr lang="en-US" sz="2800" dirty="0" smtClean="0">
              <a:latin typeface="Consolas" pitchFamily="49" charset="0"/>
            </a:endParaRPr>
          </a:p>
          <a:p>
            <a:pPr lvl="1"/>
            <a:r>
              <a:rPr lang="en-US" dirty="0" smtClean="0"/>
              <a:t>Check </a:t>
            </a:r>
            <a:r>
              <a:rPr lang="en-US" sz="2800" dirty="0" smtClean="0">
                <a:latin typeface="Consolas" pitchFamily="49" charset="0"/>
              </a:rPr>
              <a:t>WB(</a:t>
            </a:r>
            <a:r>
              <a:rPr lang="en-US" sz="2800" dirty="0" err="1" smtClean="0">
                <a:latin typeface="Consolas" pitchFamily="49" charset="0"/>
              </a:rPr>
              <a:t>ptr</a:t>
            </a:r>
            <a:r>
              <a:rPr lang="en-US" sz="2800" dirty="0" smtClean="0">
                <a:latin typeface="Consolas" pitchFamily="49" charset="0"/>
              </a:rPr>
              <a:t>) ≥ </a:t>
            </a:r>
            <a:r>
              <a:rPr lang="en-US" sz="2800" dirty="0" err="1" smtClean="0">
                <a:latin typeface="Consolas" pitchFamily="49" charset="0"/>
              </a:rPr>
              <a:t>sizeof</a:t>
            </a:r>
            <a:r>
              <a:rPr lang="en-US" sz="2800" dirty="0" smtClean="0">
                <a:latin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</a:rPr>
              <a:t>) * </a:t>
            </a:r>
            <a:r>
              <a:rPr lang="en-US" sz="2800" dirty="0" err="1" smtClean="0">
                <a:latin typeface="Consolas" pitchFamily="49" charset="0"/>
              </a:rPr>
              <a:t>len</a:t>
            </a:r>
            <a:endParaRPr lang="en-US" sz="2800" dirty="0" smtClean="0">
              <a:latin typeface="Consolas" pitchFamily="49" charset="0"/>
            </a:endParaRPr>
          </a:p>
          <a:p>
            <a:pPr lvl="1"/>
            <a:r>
              <a:rPr lang="en-US" sz="2800" dirty="0" smtClean="0"/>
              <a:t>Also for the </a:t>
            </a:r>
            <a:r>
              <a:rPr lang="en-US" sz="2800" dirty="0" smtClean="0">
                <a:latin typeface="Consolas" pitchFamily="49" charset="0"/>
              </a:rPr>
              <a:t>fixed</a:t>
            </a:r>
            <a:r>
              <a:rPr lang="en-US" sz="2800" dirty="0" smtClean="0"/>
              <a:t> statement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static unsafe void </a:t>
            </a:r>
            <a:r>
              <a:rPr lang="en-US" sz="2400" dirty="0" err="1" smtClean="0">
                <a:latin typeface="Consolas" pitchFamily="49" charset="0"/>
              </a:rPr>
              <a:t>FastInitToZero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[] a)</a:t>
            </a:r>
          </a:p>
          <a:p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 fixed(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* </a:t>
            </a:r>
            <a:r>
              <a:rPr lang="en-US" sz="2400" dirty="0" err="1" smtClean="0">
                <a:latin typeface="Consolas" pitchFamily="49" charset="0"/>
              </a:rPr>
              <a:t>ptr</a:t>
            </a:r>
            <a:r>
              <a:rPr lang="en-US" sz="2400" dirty="0" smtClean="0">
                <a:latin typeface="Consolas" pitchFamily="49" charset="0"/>
              </a:rPr>
              <a:t> = a)</a:t>
            </a:r>
          </a:p>
          <a:p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 {</a:t>
            </a:r>
          </a:p>
          <a:p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   </a:t>
            </a:r>
            <a:r>
              <a:rPr lang="en-US" sz="2400" dirty="0" err="1" smtClean="0">
                <a:latin typeface="Consolas" pitchFamily="49" charset="0"/>
              </a:rPr>
              <a:t>InitToZero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ptr</a:t>
            </a:r>
            <a:r>
              <a:rPr lang="en-US" sz="2400" dirty="0" smtClean="0">
                <a:latin typeface="Consolas" pitchFamily="49" charset="0"/>
              </a:rPr>
              <a:t>, (</a:t>
            </a:r>
            <a:r>
              <a:rPr lang="en-US" sz="2400" dirty="0" err="1" smtClean="0">
                <a:latin typeface="Consolas" pitchFamily="49" charset="0"/>
              </a:rPr>
              <a:t>uint</a:t>
            </a:r>
            <a:r>
              <a:rPr lang="en-US" sz="2400" dirty="0" smtClean="0">
                <a:latin typeface="Consolas" pitchFamily="49" charset="0"/>
              </a:rPr>
              <a:t>) a.Length);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Experience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2362200"/>
          <a:ext cx="8153399" cy="3886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84654"/>
                <a:gridCol w="1037548"/>
                <a:gridCol w="886239"/>
                <a:gridCol w="1260801"/>
                <a:gridCol w="1220669"/>
                <a:gridCol w="1063488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Dll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 of meth.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Time</a:t>
                      </a:r>
                      <a:endParaRPr lang="en-US" dirty="0" smtClean="0"/>
                    </a:p>
                  </a:txBody>
                  <a:tcPr marL="86360" marR="863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 of accesses</a:t>
                      </a:r>
                      <a:endParaRPr lang="en-US" dirty="0"/>
                    </a:p>
                  </a:txBody>
                  <a:tcPr marL="86360" marR="863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 smtClean="0"/>
                        <a:t>Perc</a:t>
                      </a:r>
                      <a:r>
                        <a:rPr lang="en-CA" dirty="0" smtClean="0"/>
                        <a:t>.</a:t>
                      </a:r>
                      <a:endParaRPr lang="en-US" dirty="0" smtClean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Checked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Validated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mscorlib.dll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21 073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3:40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070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1 794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58.43%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System.dll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15 111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2:42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1 576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811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51.45%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System.Data.dll</a:t>
                      </a:r>
                      <a:endParaRPr lang="en-US" dirty="0" smtClean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11 844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6:26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50.00%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 smtClean="0"/>
                        <a:t>System.Design.dll</a:t>
                      </a:r>
                      <a:endParaRPr lang="en-US" dirty="0" smtClean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12 743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3:12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16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10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62.50%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 smtClean="0"/>
                        <a:t>System.Drawing.dll</a:t>
                      </a:r>
                      <a:endParaRPr lang="en-US" dirty="0" smtClean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3 930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 0:19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baseline="0" dirty="0" smtClean="0"/>
                        <a:t>48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baseline="0" dirty="0" smtClean="0"/>
                        <a:t>28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58.33%</a:t>
                      </a:r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System.Windows.Forms.dll</a:t>
                      </a:r>
                      <a:endParaRPr lang="en-US" dirty="0" smtClean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27 772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3:37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364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234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64.28%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Average</a:t>
                      </a: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54.25%</a:t>
                      </a:r>
                      <a:endParaRPr 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86360" marR="8636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Subpolyhedra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969496"/>
          </a:xfrm>
        </p:spPr>
        <p:txBody>
          <a:bodyPr/>
          <a:lstStyle/>
          <a:p>
            <a:r>
              <a:rPr lang="en-US" dirty="0" smtClean="0"/>
              <a:t>Pentagons, Tree domain, Stripes… scale</a:t>
            </a:r>
          </a:p>
          <a:p>
            <a:r>
              <a:rPr lang="en-US" dirty="0" smtClean="0"/>
              <a:t>However, sometimes they are not enough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6576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void Append(</a:t>
            </a: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wb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count) {</a:t>
            </a:r>
          </a:p>
          <a:p>
            <a:r>
              <a:rPr lang="en-US" sz="2000" dirty="0" smtClean="0">
                <a:latin typeface="Consolas" pitchFamily="49" charset="0"/>
              </a:rPr>
              <a:t>    </a:t>
            </a:r>
            <a:r>
              <a:rPr lang="en-US" sz="2000" dirty="0" err="1" smtClean="0">
                <a:latin typeface="Consolas" pitchFamily="49" charset="0"/>
              </a:rPr>
              <a:t>Contract.Requires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wb</a:t>
            </a:r>
            <a:r>
              <a:rPr lang="en-US" sz="2000" dirty="0" smtClean="0">
                <a:latin typeface="Consolas" pitchFamily="49" charset="0"/>
              </a:rPr>
              <a:t> &gt;= 2 * count); </a:t>
            </a:r>
          </a:p>
          <a:p>
            <a:r>
              <a:rPr lang="en-US" sz="2000" dirty="0" smtClean="0">
                <a:latin typeface="Consolas" pitchFamily="49" charset="0"/>
              </a:rPr>
              <a:t>    if (count + </a:t>
            </a:r>
            <a:r>
              <a:rPr lang="en-US" sz="2000" dirty="0" err="1" smtClean="0">
                <a:latin typeface="Consolas" pitchFamily="49" charset="0"/>
              </a:rPr>
              <a:t>ChunkLen</a:t>
            </a:r>
            <a:r>
              <a:rPr lang="en-US" sz="2000" dirty="0" smtClean="0">
                <a:latin typeface="Consolas" pitchFamily="49" charset="0"/>
              </a:rPr>
              <a:t> &gt; </a:t>
            </a:r>
            <a:r>
              <a:rPr lang="en-US" sz="2000" dirty="0" err="1" smtClean="0">
                <a:latin typeface="Consolas" pitchFamily="49" charset="0"/>
              </a:rPr>
              <a:t>ChunkChars.Length</a:t>
            </a:r>
            <a:r>
              <a:rPr lang="en-US" sz="2000" dirty="0" smtClean="0">
                <a:latin typeface="Consolas" pitchFamily="49" charset="0"/>
              </a:rPr>
              <a:t>)        </a:t>
            </a:r>
          </a:p>
          <a:p>
            <a:r>
              <a:rPr lang="en-US" sz="2000" dirty="0" smtClean="0">
                <a:latin typeface="Consolas" pitchFamily="49" charset="0"/>
              </a:rPr>
              <a:t>  	</a:t>
            </a:r>
            <a:r>
              <a:rPr lang="en-US" sz="2000" dirty="0" err="1" smtClean="0">
                <a:latin typeface="Consolas" pitchFamily="49" charset="0"/>
              </a:rPr>
              <a:t>CopyChars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wb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</a:rPr>
              <a:t>ChunkChars.Length</a:t>
            </a:r>
            <a:r>
              <a:rPr lang="en-US" sz="2000" dirty="0" smtClean="0">
                <a:latin typeface="Consolas" pitchFamily="49" charset="0"/>
              </a:rPr>
              <a:t> - </a:t>
            </a:r>
            <a:r>
              <a:rPr lang="en-US" sz="2000" dirty="0" err="1" smtClean="0">
                <a:latin typeface="Consolas" pitchFamily="49" charset="0"/>
              </a:rPr>
              <a:t>ChunkLen</a:t>
            </a:r>
            <a:r>
              <a:rPr lang="en-US" sz="2000" dirty="0" smtClean="0">
                <a:latin typeface="Consolas" pitchFamily="49" charset="0"/>
              </a:rPr>
              <a:t>);</a:t>
            </a:r>
          </a:p>
          <a:p>
            <a:r>
              <a:rPr lang="en-US" sz="2000" dirty="0" smtClean="0">
                <a:latin typeface="Consolas" pitchFamily="49" charset="0"/>
              </a:rPr>
              <a:t>    // ... </a:t>
            </a:r>
          </a:p>
          <a:p>
            <a:r>
              <a:rPr lang="en-US" sz="2000" dirty="0" smtClean="0">
                <a:latin typeface="Consolas" pitchFamily="49" charset="0"/>
              </a:rPr>
              <a:t>  </a:t>
            </a:r>
          </a:p>
          <a:p>
            <a:r>
              <a:rPr lang="en-US" sz="2000" dirty="0" smtClean="0">
                <a:latin typeface="Consolas" pitchFamily="49" charset="0"/>
              </a:rPr>
              <a:t>  private void </a:t>
            </a:r>
            <a:r>
              <a:rPr lang="en-US" sz="2000" dirty="0" err="1" smtClean="0">
                <a:latin typeface="Consolas" pitchFamily="49" charset="0"/>
              </a:rPr>
              <a:t>CopyChars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wb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len</a:t>
            </a:r>
            <a:r>
              <a:rPr lang="en-US" sz="2000" dirty="0" smtClean="0">
                <a:latin typeface="Consolas" pitchFamily="49" charset="0"/>
              </a:rPr>
              <a:t>) {</a:t>
            </a:r>
          </a:p>
          <a:p>
            <a:r>
              <a:rPr lang="en-US" sz="2000" dirty="0" smtClean="0">
                <a:latin typeface="Consolas" pitchFamily="49" charset="0"/>
              </a:rPr>
              <a:t>    </a:t>
            </a:r>
            <a:r>
              <a:rPr lang="en-US" sz="2000" dirty="0" err="1" smtClean="0">
                <a:latin typeface="Consolas" pitchFamily="49" charset="0"/>
              </a:rPr>
              <a:t>Contract.Requires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nsolas" pitchFamily="49" charset="0"/>
              </a:rPr>
              <a:t>wb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</a:rPr>
              <a:t> &gt;= 2 * </a:t>
            </a:r>
            <a:r>
              <a:rPr lang="en-US" sz="2000" dirty="0" err="1" smtClean="0">
                <a:solidFill>
                  <a:srgbClr val="FF0000"/>
                </a:solidFill>
                <a:latin typeface="Consolas" pitchFamily="49" charset="0"/>
              </a:rPr>
              <a:t>len</a:t>
            </a:r>
            <a:r>
              <a:rPr lang="en-US" sz="2000" dirty="0" smtClean="0">
                <a:latin typeface="Consolas" pitchFamily="49" charset="0"/>
              </a:rPr>
              <a:t>); </a:t>
            </a:r>
          </a:p>
          <a:p>
            <a:r>
              <a:rPr lang="en-US" sz="2000" dirty="0" smtClean="0">
                <a:latin typeface="Consolas" pitchFamily="49" charset="0"/>
              </a:rPr>
              <a:t>   // ...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Subpolyhedra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628686"/>
          </a:xfrm>
        </p:spPr>
        <p:txBody>
          <a:bodyPr/>
          <a:lstStyle/>
          <a:p>
            <a:r>
              <a:rPr lang="en-US" dirty="0" smtClean="0"/>
              <a:t>Track arbitrary linear inequalities</a:t>
            </a:r>
          </a:p>
          <a:p>
            <a:pPr lvl="1"/>
            <a:r>
              <a:rPr lang="en-US" dirty="0" smtClean="0"/>
              <a:t>Like Polyhedra </a:t>
            </a:r>
          </a:p>
          <a:p>
            <a:r>
              <a:rPr lang="en-US" dirty="0" smtClean="0"/>
              <a:t>Very scalable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pPr lvl="1"/>
            <a:r>
              <a:rPr lang="en-US" dirty="0" smtClean="0"/>
              <a:t>Hundreds of variables </a:t>
            </a:r>
          </a:p>
          <a:p>
            <a:r>
              <a:rPr lang="en-US" dirty="0" smtClean="0"/>
              <a:t>Drop some of the inference power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r>
              <a:rPr lang="en-US" dirty="0" smtClean="0">
                <a:sym typeface="Wingdings" pitchFamily="2" charset="2"/>
              </a:rPr>
              <a:t>Use Hints to recover precision 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791200"/>
            <a:ext cx="7924800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V. Laviron, F. Logozzo: </a:t>
            </a:r>
            <a:r>
              <a:rPr lang="en-US" sz="2000" i="1" dirty="0" smtClean="0"/>
              <a:t>Subpolyhedra: A (more) scalable approach to infer linear inequalities. </a:t>
            </a:r>
            <a:r>
              <a:rPr lang="en-US" sz="2000" dirty="0" smtClean="0"/>
              <a:t>VMCAI’09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Principle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370153"/>
          </a:xfrm>
        </p:spPr>
        <p:txBody>
          <a:bodyPr/>
          <a:lstStyle/>
          <a:p>
            <a:r>
              <a:rPr lang="en-US" dirty="0" smtClean="0"/>
              <a:t>∑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≤ k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⇔ </a:t>
            </a:r>
            <a:r>
              <a:rPr lang="en-US" dirty="0" smtClean="0"/>
              <a:t>∑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= 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⋀ 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/>
              <a:t>≤ k</a:t>
            </a:r>
          </a:p>
          <a:p>
            <a:r>
              <a:rPr lang="en-US" dirty="0" smtClean="0"/>
              <a:t>Reduced product of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Intervals</a:t>
            </a:r>
          </a:p>
          <a:p>
            <a:pPr lvl="2"/>
            <a:r>
              <a:rPr lang="en-US" dirty="0" smtClean="0"/>
              <a:t>Scalable, fast…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Linear Equalities</a:t>
            </a:r>
          </a:p>
          <a:p>
            <a:pPr lvl="2"/>
            <a:r>
              <a:rPr lang="en-US" dirty="0" smtClean="0"/>
              <a:t>Precise join, fast …</a:t>
            </a:r>
          </a:p>
          <a:p>
            <a:r>
              <a:rPr lang="en-US" dirty="0" smtClean="0"/>
              <a:t>Challenge: Have a precise Join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Naif Join</a:t>
            </a:r>
            <a:endParaRPr 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629275" y="2297113"/>
            <a:ext cx="1620464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assume x &lt;= y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014027" y="2297113"/>
            <a:ext cx="1342324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latin typeface="Calibri" pitchFamily="34" charset="0"/>
              </a:rPr>
              <a:t>x = 0;  y = 1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077400" y="5105400"/>
            <a:ext cx="1401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latin typeface="Calibri" pitchFamily="34" charset="0"/>
              </a:rPr>
              <a:t>assert x&lt;= y</a:t>
            </a:r>
          </a:p>
        </p:txBody>
      </p:sp>
      <p:cxnSp>
        <p:nvCxnSpPr>
          <p:cNvPr id="7" name="Shape 8"/>
          <p:cNvCxnSpPr>
            <a:stCxn id="4" idx="2"/>
            <a:endCxn id="6" idx="0"/>
          </p:cNvCxnSpPr>
          <p:nvPr/>
        </p:nvCxnSpPr>
        <p:spPr>
          <a:xfrm rot="16200000" flipH="1">
            <a:off x="2889519" y="3216987"/>
            <a:ext cx="2438400" cy="13384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6" idx="0"/>
          </p:cNvCxnSpPr>
          <p:nvPr/>
        </p:nvCxnSpPr>
        <p:spPr>
          <a:xfrm rot="5400000">
            <a:off x="4012361" y="3432572"/>
            <a:ext cx="2438400" cy="9072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1000" y="2819400"/>
            <a:ext cx="2819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[-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, 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77753" y="2819400"/>
            <a:ext cx="2985247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35071" y="4191000"/>
            <a:ext cx="1160929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But we have Debug.Assert!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15498"/>
          </a:xfrm>
        </p:spPr>
        <p:txBody>
          <a:bodyPr/>
          <a:lstStyle/>
          <a:p>
            <a:r>
              <a:rPr lang="en-US" dirty="0" smtClean="0"/>
              <a:t>Assert cannot (easily) specify a postcondition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505200"/>
            <a:ext cx="8305800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GCD(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x,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y)</a:t>
            </a:r>
          </a:p>
          <a:p>
            <a:r>
              <a:rPr lang="en-US" sz="2400" dirty="0" smtClean="0">
                <a:latin typeface="Consolas" pitchFamily="49" charset="0"/>
              </a:rPr>
              <a:t>{ // .. </a:t>
            </a:r>
          </a:p>
          <a:p>
            <a:r>
              <a:rPr lang="en-US" sz="2400" dirty="0" smtClean="0">
                <a:latin typeface="Consolas" pitchFamily="49" charset="0"/>
              </a:rPr>
              <a:t>  while (true)</a:t>
            </a:r>
          </a:p>
          <a:p>
            <a:r>
              <a:rPr lang="en-US" sz="2400" dirty="0" smtClean="0">
                <a:latin typeface="Consolas" pitchFamily="49" charset="0"/>
              </a:rPr>
              <a:t>    if (x &lt; y) { y %= x; if (y == 0) return x;}</a:t>
            </a:r>
          </a:p>
          <a:p>
            <a:r>
              <a:rPr lang="en-US" sz="2400" dirty="0" smtClean="0">
                <a:latin typeface="Consolas" pitchFamily="49" charset="0"/>
              </a:rPr>
              <a:t>    else { x %= y; if (x == 0) return y; }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6019800"/>
            <a:ext cx="460254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 pitchFamily="49" charset="0"/>
              </a:rPr>
              <a:t>Debug.Assert</a:t>
            </a:r>
            <a:r>
              <a:rPr lang="en-US" sz="2400" dirty="0" smtClean="0">
                <a:latin typeface="Consolas" pitchFamily="49" charset="0"/>
              </a:rPr>
              <a:t>(Result &gt; 0) ?</a:t>
            </a:r>
            <a:endParaRPr lang="en-US" sz="24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5600701" y="5448299"/>
            <a:ext cx="609600" cy="533402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5" idx="0"/>
          </p:cNvCxnSpPr>
          <p:nvPr/>
        </p:nvCxnSpPr>
        <p:spPr bwMode="auto">
          <a:xfrm rot="5400000" flipH="1" flipV="1">
            <a:off x="6217936" y="4465335"/>
            <a:ext cx="990600" cy="2118331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 algorithm : SubPolyhedra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31854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Uniform slack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Reduce the states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the pair-wise join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Recover precision using deleted equalities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Recover precision using hints</a:t>
            </a:r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Templates, 2D Convex Hull, Annotations 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Join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2742289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Entry State: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T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Step 1 (uniform slack variables)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s’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 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400" dirty="0" smtClean="0"/>
              <a:t>s’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>
                <a:solidFill>
                  <a:srgbClr val="FF0000"/>
                </a:solidFill>
              </a:rPr>
              <a:t>x - y == </a:t>
            </a:r>
            <a:r>
              <a:rPr lang="el-GR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Example: Join steps 2-3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763000" cy="2446824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Step 2  (Reduction)</a:t>
            </a:r>
          </a:p>
          <a:p>
            <a:pPr>
              <a:buFont typeface="Arial" charset="0"/>
              <a:buNone/>
            </a:pPr>
            <a:r>
              <a:rPr lang="en-US" sz="3200" dirty="0" smtClean="0"/>
              <a:t>	</a:t>
            </a:r>
            <a:r>
              <a:rPr lang="en-US" sz="2400" dirty="0" smtClean="0"/>
              <a:t>s’’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400" dirty="0" smtClean="0"/>
              <a:t>s’’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</a:t>
            </a:r>
            <a:r>
              <a:rPr lang="el-GR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>
                <a:solidFill>
                  <a:srgbClr val="FF0000"/>
                </a:solidFill>
              </a:rPr>
              <a:t> [-1,-1]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Step 3 (Pair-wise join)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Example: Join Step 4</a:t>
            </a:r>
            <a:endParaRPr lang="en-US" dirty="0"/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2286000" y="3276600"/>
            <a:ext cx="1489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assume x == y</a:t>
            </a: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4648200" y="3276600"/>
            <a:ext cx="1233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 = 0;  y = 1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3716337" y="6084887"/>
            <a:ext cx="13404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assert </a:t>
            </a:r>
            <a:r>
              <a:rPr lang="en-US" dirty="0" smtClean="0">
                <a:latin typeface="Calibri" pitchFamily="34" charset="0"/>
              </a:rPr>
              <a:t> x</a:t>
            </a:r>
            <a:r>
              <a:rPr lang="en-US" dirty="0">
                <a:latin typeface="Calibri" pitchFamily="34" charset="0"/>
              </a:rPr>
              <a:t>&lt;= y</a:t>
            </a:r>
          </a:p>
        </p:txBody>
      </p:sp>
      <p:cxnSp>
        <p:nvCxnSpPr>
          <p:cNvPr id="7" name="Shape 8"/>
          <p:cNvCxnSpPr>
            <a:stCxn id="4" idx="2"/>
            <a:endCxn id="6" idx="0"/>
          </p:cNvCxnSpPr>
          <p:nvPr/>
        </p:nvCxnSpPr>
        <p:spPr>
          <a:xfrm rot="16200000" flipH="1">
            <a:off x="2489345" y="4187679"/>
            <a:ext cx="2438400" cy="13560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6" idx="0"/>
          </p:cNvCxnSpPr>
          <p:nvPr/>
        </p:nvCxnSpPr>
        <p:spPr>
          <a:xfrm rot="5400000">
            <a:off x="3606549" y="4426492"/>
            <a:ext cx="2438400" cy="8783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400" y="3798887"/>
            <a:ext cx="2116137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0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45136" y="3798887"/>
            <a:ext cx="298926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54536" y="5018087"/>
            <a:ext cx="123666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0" y="5105400"/>
            <a:ext cx="3141663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[-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dirty="0"/>
              <a:t>, 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15498"/>
          </a:xfrm>
        </p:spPr>
        <p:txBody>
          <a:bodyPr/>
          <a:lstStyle/>
          <a:p>
            <a:r>
              <a:rPr lang="en-US" dirty="0" smtClean="0"/>
              <a:t>Recover lost relations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457200" y="3733800"/>
            <a:ext cx="28194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–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’,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 ⋀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’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[-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∞,</a:t>
            </a:r>
            <a:r>
              <a:rPr lang="en-US" dirty="0"/>
              <a:t>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85800" y="3733800"/>
            <a:ext cx="2895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85800" y="3733800"/>
            <a:ext cx="2895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: Join Step 5</a:t>
            </a:r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3124200" y="2209800"/>
            <a:ext cx="16224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assume y &gt;= 0 ;</a:t>
            </a:r>
          </a:p>
          <a:p>
            <a:r>
              <a:rPr lang="en-US">
                <a:latin typeface="Calibri" pitchFamily="34" charset="0"/>
              </a:rPr>
              <a:t>x = 0;</a:t>
            </a:r>
          </a:p>
        </p:txBody>
      </p:sp>
      <p:sp>
        <p:nvSpPr>
          <p:cNvPr id="13318" name="TextBox 6"/>
          <p:cNvSpPr txBox="1">
            <a:spLocks noChangeArrowheads="1"/>
          </p:cNvSpPr>
          <p:nvPr/>
        </p:nvSpPr>
        <p:spPr bwMode="auto">
          <a:xfrm>
            <a:off x="3352800" y="4191000"/>
            <a:ext cx="1169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while x &lt; y</a:t>
            </a:r>
          </a:p>
        </p:txBody>
      </p:sp>
      <p:cxnSp>
        <p:nvCxnSpPr>
          <p:cNvPr id="8" name="Shape 8"/>
          <p:cNvCxnSpPr>
            <a:stCxn id="13317" idx="2"/>
            <a:endCxn id="13318" idx="0"/>
          </p:cNvCxnSpPr>
          <p:nvPr/>
        </p:nvCxnSpPr>
        <p:spPr>
          <a:xfrm rot="16200000" flipH="1">
            <a:off x="3269457" y="3521869"/>
            <a:ext cx="1335087" cy="31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0" name="TextBox 16"/>
          <p:cNvSpPr txBox="1">
            <a:spLocks noChangeArrowheads="1"/>
          </p:cNvSpPr>
          <p:nvPr/>
        </p:nvSpPr>
        <p:spPr bwMode="auto">
          <a:xfrm>
            <a:off x="3657600" y="6248400"/>
            <a:ext cx="579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x++;</a:t>
            </a:r>
          </a:p>
        </p:txBody>
      </p:sp>
      <p:cxnSp>
        <p:nvCxnSpPr>
          <p:cNvPr id="19" name="Elbow Connector 18"/>
          <p:cNvCxnSpPr>
            <a:stCxn id="13318" idx="2"/>
            <a:endCxn id="13320" idx="0"/>
          </p:cNvCxnSpPr>
          <p:nvPr/>
        </p:nvCxnSpPr>
        <p:spPr>
          <a:xfrm rot="16200000" flipH="1">
            <a:off x="3098801" y="5400675"/>
            <a:ext cx="1687512" cy="79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320" idx="3"/>
            <a:endCxn id="13318" idx="0"/>
          </p:cNvCxnSpPr>
          <p:nvPr/>
        </p:nvCxnSpPr>
        <p:spPr>
          <a:xfrm flipH="1" flipV="1">
            <a:off x="3938588" y="4191000"/>
            <a:ext cx="298450" cy="2241550"/>
          </a:xfrm>
          <a:prstGeom prst="bentConnector4">
            <a:avLst>
              <a:gd name="adj1" fmla="val -1259365"/>
              <a:gd name="adj2" fmla="val 1329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3" name="TextBox 36"/>
          <p:cNvSpPr txBox="1">
            <a:spLocks noChangeArrowheads="1"/>
          </p:cNvSpPr>
          <p:nvPr/>
        </p:nvSpPr>
        <p:spPr bwMode="auto">
          <a:xfrm>
            <a:off x="1371600" y="6248400"/>
            <a:ext cx="1455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assert x == y ;</a:t>
            </a:r>
          </a:p>
        </p:txBody>
      </p:sp>
      <p:cxnSp>
        <p:nvCxnSpPr>
          <p:cNvPr id="39" name="Shape 38"/>
          <p:cNvCxnSpPr>
            <a:stCxn id="13318" idx="2"/>
            <a:endCxn id="13323" idx="0"/>
          </p:cNvCxnSpPr>
          <p:nvPr/>
        </p:nvCxnSpPr>
        <p:spPr>
          <a:xfrm rot="5400000">
            <a:off x="2175670" y="4485481"/>
            <a:ext cx="1687512" cy="1838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85800" y="2895600"/>
            <a:ext cx="2895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114800" y="4724400"/>
            <a:ext cx="3048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800600" y="2819400"/>
            <a:ext cx="2819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[1,1]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066800" y="4800600"/>
            <a:ext cx="2590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914400" y="4800600"/>
            <a:ext cx="24384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 x –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’,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 ⋀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’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38200" y="4800600"/>
            <a:ext cx="25146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 x –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 ⋀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1" grpId="0" animBg="1"/>
      <p:bldP spid="61" grpId="1" animBg="1"/>
      <p:bldP spid="51" grpId="0" animBg="1"/>
      <p:bldP spid="52" grpId="0" animBg="1"/>
      <p:bldP spid="54" grpId="0" animBg="1"/>
      <p:bldP spid="58" grpId="0" animBg="1"/>
      <p:bldP spid="58" grpId="1" animBg="1"/>
      <p:bldP spid="65" grpId="0" animBg="1"/>
      <p:bldP spid="63" grpId="0" animBg="1"/>
      <p:bldP spid="63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Critical operation: Reduction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016484"/>
          </a:xfrm>
        </p:spPr>
        <p:txBody>
          <a:bodyPr/>
          <a:lstStyle/>
          <a:p>
            <a:r>
              <a:rPr lang="en-US" dirty="0" smtClean="0"/>
              <a:t>Infer tightest bounds</a:t>
            </a:r>
          </a:p>
          <a:p>
            <a:r>
              <a:rPr lang="en-US" dirty="0" smtClean="0"/>
              <a:t>Instance of Linear programming problem</a:t>
            </a:r>
          </a:p>
          <a:p>
            <a:pPr lvl="1"/>
            <a:r>
              <a:rPr lang="en-US" dirty="0" smtClean="0"/>
              <a:t>Solution in polynomial time</a:t>
            </a:r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Numerical instability</a:t>
            </a:r>
          </a:p>
          <a:p>
            <a:pPr lvl="1"/>
            <a:r>
              <a:rPr lang="en-US" dirty="0" smtClean="0"/>
              <a:t>Rounding errors</a:t>
            </a:r>
          </a:p>
          <a:p>
            <a:pPr lvl="1"/>
            <a:r>
              <a:rPr lang="en-US" dirty="0" smtClean="0"/>
              <a:t>Simplex too slow for our purposes</a:t>
            </a:r>
          </a:p>
          <a:p>
            <a:pPr lvl="2"/>
            <a:r>
              <a:rPr lang="en-US" dirty="0" smtClean="0"/>
              <a:t>Polynomial does not mean fast!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Basis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2520690"/>
          </a:xfrm>
        </p:spPr>
        <p:txBody>
          <a:bodyPr/>
          <a:lstStyle/>
          <a:p>
            <a:r>
              <a:rPr lang="en-US" dirty="0" smtClean="0"/>
              <a:t>New reduction algorithms</a:t>
            </a:r>
          </a:p>
          <a:p>
            <a:pPr lvl="1"/>
            <a:r>
              <a:rPr lang="en-US" dirty="0" smtClean="0"/>
              <a:t>Based on static basis exploration</a:t>
            </a:r>
          </a:p>
          <a:p>
            <a:r>
              <a:rPr lang="en-US" dirty="0" smtClean="0"/>
              <a:t>Less concerned about numerical instability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Abstract </a:t>
            </a:r>
            <a:r>
              <a:rPr lang="en-US" dirty="0" smtClean="0"/>
              <a:t>when an error is detected</a:t>
            </a:r>
          </a:p>
          <a:p>
            <a:pPr lvl="1"/>
            <a:r>
              <a:rPr lang="en-US" dirty="0" smtClean="0"/>
              <a:t>E.g. In a row operation, delete the row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Static checking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3352800"/>
            <a:ext cx="2339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Demo!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Experiments</a:t>
            </a:r>
            <a:endParaRPr lang="en-US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/>
        </p:nvGraphicFramePr>
        <p:xfrm>
          <a:off x="990600" y="2514600"/>
          <a:ext cx="7010400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223"/>
                <a:gridCol w="1125126"/>
                <a:gridCol w="1211674"/>
                <a:gridCol w="1038577"/>
                <a:gridCol w="1298223"/>
                <a:gridCol w="1038577"/>
              </a:tblGrid>
              <a:tr h="406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Simplex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Assembly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mscorlib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17181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14466 (84.2%)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23:19 (0)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14432 (84.2%)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73:48 (3)</a:t>
                      </a:r>
                      <a:endParaRPr lang="en-US" sz="16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System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11891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10427 (87.6%)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14:45 (0)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10225 (87.2%)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58:15 (2)</a:t>
                      </a:r>
                      <a:endParaRPr lang="en-US" sz="16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System.Web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14165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13078 (92.3%)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6:33 (0)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13068 (92.2%)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24:41 (0)</a:t>
                      </a:r>
                      <a:endParaRPr lang="en-US" sz="16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System.Design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10519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10148 (96.4%)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5:18 (0)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10119 (96.1%)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26:07 (0)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Assert &amp; OOP : </a:t>
            </a:r>
            <a:r>
              <a:rPr lang="en-US" dirty="0" smtClean="0">
                <a:sym typeface="Wingdings" pitchFamily="2" charset="2"/>
              </a:rPr>
              <a:t></a:t>
            </a:r>
            <a:r>
              <a:rPr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1523494"/>
          </a:xfrm>
        </p:spPr>
        <p:txBody>
          <a:bodyPr/>
          <a:lstStyle/>
          <a:p>
            <a:r>
              <a:rPr lang="en-US" dirty="0" smtClean="0"/>
              <a:t>Inheritance of preconditions, postconditions</a:t>
            </a:r>
          </a:p>
          <a:p>
            <a:r>
              <a:rPr lang="en-US" dirty="0" smtClean="0"/>
              <a:t>Specification of class invariants</a:t>
            </a:r>
          </a:p>
          <a:p>
            <a:r>
              <a:rPr lang="en-US" dirty="0" smtClean="0"/>
              <a:t>Contracts for interfaces, abstract methods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Refinements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074688"/>
          </a:xfrm>
        </p:spPr>
        <p:txBody>
          <a:bodyPr/>
          <a:lstStyle/>
          <a:p>
            <a:r>
              <a:rPr lang="en-US" dirty="0" smtClean="0"/>
              <a:t>Iterative refinement of the analysis</a:t>
            </a:r>
          </a:p>
          <a:p>
            <a:pPr lvl="1"/>
            <a:r>
              <a:rPr lang="en-US" dirty="0" smtClean="0"/>
              <a:t>Apply abstract domains in increasing precision</a:t>
            </a:r>
          </a:p>
          <a:p>
            <a:r>
              <a:rPr lang="en-US" dirty="0" smtClean="0"/>
              <a:t> Weakest precondition calculus</a:t>
            </a:r>
          </a:p>
          <a:p>
            <a:pPr lvl="1"/>
            <a:r>
              <a:rPr lang="en-US" dirty="0" smtClean="0"/>
              <a:t>Handle disjunctive postconditions</a:t>
            </a:r>
          </a:p>
          <a:p>
            <a:r>
              <a:rPr lang="en-US" dirty="0" smtClean="0"/>
              <a:t>To come: Loop invariants on demand</a:t>
            </a:r>
          </a:p>
          <a:p>
            <a:pPr lvl="1"/>
            <a:r>
              <a:rPr lang="en-US" dirty="0" smtClean="0"/>
              <a:t>Disjunctive loop invariants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943600"/>
            <a:ext cx="792480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K.R.M. Leino, F. Logozzo: </a:t>
            </a:r>
            <a:r>
              <a:rPr lang="en-US" sz="2000" i="1" dirty="0" smtClean="0"/>
              <a:t>Loop invariants on demand. </a:t>
            </a:r>
            <a:r>
              <a:rPr lang="en-US" sz="2000" dirty="0" smtClean="0"/>
              <a:t>APLAS’05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517886"/>
          </a:xfrm>
        </p:spPr>
        <p:txBody>
          <a:bodyPr/>
          <a:lstStyle/>
          <a:p>
            <a:r>
              <a:rPr lang="en-US" dirty="0" smtClean="0"/>
              <a:t>Reduce the annotation burden</a:t>
            </a:r>
          </a:p>
          <a:p>
            <a:r>
              <a:rPr lang="en-US" dirty="0" smtClean="0"/>
              <a:t>Infer preconditions and postcondition</a:t>
            </a:r>
          </a:p>
          <a:p>
            <a:pPr lvl="1"/>
            <a:r>
              <a:rPr lang="en-US" dirty="0" smtClean="0"/>
              <a:t>Construct an approximation of the call graph</a:t>
            </a:r>
          </a:p>
          <a:p>
            <a:pPr lvl="1"/>
            <a:r>
              <a:rPr lang="en-US" dirty="0" smtClean="0"/>
              <a:t>Bottom-up traversal</a:t>
            </a:r>
          </a:p>
          <a:p>
            <a:pPr lvl="1"/>
            <a:r>
              <a:rPr lang="en-US" dirty="0" smtClean="0"/>
              <a:t>Push unsatisfied proof obligations to the caller</a:t>
            </a:r>
          </a:p>
          <a:p>
            <a:pPr lvl="1"/>
            <a:r>
              <a:rPr lang="en-US" dirty="0" smtClean="0"/>
              <a:t>Propagate postconditions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071884"/>
          </a:xfrm>
        </p:spPr>
        <p:txBody>
          <a:bodyPr/>
          <a:lstStyle/>
          <a:p>
            <a:r>
              <a:rPr lang="en-US" dirty="0" smtClean="0"/>
              <a:t>Language agnostic contracts</a:t>
            </a:r>
          </a:p>
          <a:p>
            <a:pPr lvl="1"/>
            <a:r>
              <a:rPr lang="en-US" dirty="0" smtClean="0"/>
              <a:t>Runtime and static checking</a:t>
            </a:r>
          </a:p>
          <a:p>
            <a:r>
              <a:rPr lang="en-US" dirty="0" smtClean="0"/>
              <a:t>Clousot</a:t>
            </a:r>
          </a:p>
          <a:p>
            <a:pPr lvl="1"/>
            <a:r>
              <a:rPr lang="en-US" dirty="0" smtClean="0"/>
              <a:t>Abstract interpretation based</a:t>
            </a:r>
          </a:p>
          <a:p>
            <a:pPr lvl="1"/>
            <a:r>
              <a:rPr lang="en-US" dirty="0" smtClean="0"/>
              <a:t>Scalable and Precise</a:t>
            </a:r>
          </a:p>
          <a:p>
            <a:pPr lvl="1"/>
            <a:r>
              <a:rPr lang="en-US" dirty="0" smtClean="0"/>
              <a:t>More predictable than automatic theorem provers</a:t>
            </a:r>
          </a:p>
          <a:p>
            <a:r>
              <a:rPr lang="en-US" dirty="0" smtClean="0"/>
              <a:t>Try it today at </a:t>
            </a:r>
          </a:p>
          <a:p>
            <a:pPr algn="ctr">
              <a:buNone/>
            </a:pPr>
            <a:r>
              <a:rPr lang="en-US" dirty="0" smtClean="0"/>
              <a:t>http://research.microsoft.com/downloads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Contracts today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961084"/>
          </a:xfrm>
        </p:spPr>
        <p:txBody>
          <a:bodyPr/>
          <a:lstStyle/>
          <a:p>
            <a:r>
              <a:rPr lang="en-US" dirty="0" smtClean="0"/>
              <a:t>First class citizens in the language</a:t>
            </a:r>
          </a:p>
          <a:p>
            <a:pPr lvl="1"/>
            <a:r>
              <a:rPr lang="en-US" dirty="0" smtClean="0"/>
              <a:t>Ex. Eiffel, D …</a:t>
            </a:r>
          </a:p>
          <a:p>
            <a:pPr lvl="1"/>
            <a:r>
              <a:rPr lang="en-US" dirty="0" smtClean="0"/>
              <a:t>Non-standard languages, new compiler, … 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Inside comments or as code annotation</a:t>
            </a:r>
          </a:p>
          <a:p>
            <a:pPr lvl="1"/>
            <a:r>
              <a:rPr lang="en-US" dirty="0" smtClean="0"/>
              <a:t>Ex. JML, Eclipse for non-null …</a:t>
            </a:r>
          </a:p>
          <a:p>
            <a:pPr lvl="1"/>
            <a:r>
              <a:rPr lang="en-US" dirty="0" smtClean="0"/>
              <a:t>Persistence?</a:t>
            </a:r>
          </a:p>
          <a:p>
            <a:pPr lvl="1"/>
            <a:r>
              <a:rPr lang="en-US" dirty="0" smtClean="0"/>
              <a:t>Need for serialization, parsing…</a:t>
            </a:r>
          </a:p>
          <a:p>
            <a:pPr lvl="1"/>
            <a:r>
              <a:rPr lang="en-US" dirty="0" smtClean="0"/>
              <a:t>Separate type checking, name resolution…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610600" cy="747897"/>
          </a:xfrm>
        </p:spPr>
        <p:txBody>
          <a:bodyPr/>
          <a:lstStyle/>
          <a:p>
            <a:r>
              <a:rPr smtClean="0"/>
              <a:t>Managed contracts </a:t>
            </a:r>
            <a:r>
              <a:rPr lang="en-US" dirty="0" smtClean="0">
                <a:sym typeface="Wingdings" pitchFamily="2" charset="2"/>
              </a:rPr>
              <a:t> 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684085"/>
          </a:xfrm>
        </p:spPr>
        <p:txBody>
          <a:bodyPr/>
          <a:lstStyle/>
          <a:p>
            <a:r>
              <a:rPr lang="en-US" dirty="0" smtClean="0"/>
              <a:t>Idea: Use the IL as contract representation</a:t>
            </a:r>
          </a:p>
          <a:p>
            <a:r>
              <a:rPr lang="en-US" dirty="0" smtClean="0"/>
              <a:t>Use static methods to a contract library</a:t>
            </a:r>
          </a:p>
          <a:p>
            <a:pPr lvl="1"/>
            <a:r>
              <a:rPr lang="en-US" dirty="0" smtClean="0"/>
              <a:t>Language agnostic: same for C#, VB, F# …</a:t>
            </a:r>
          </a:p>
          <a:p>
            <a:r>
              <a:rPr lang="en-US" dirty="0" smtClean="0"/>
              <a:t>Precondition: </a:t>
            </a:r>
            <a:r>
              <a:rPr lang="en-US" dirty="0" err="1" smtClean="0"/>
              <a:t>Contract.Requires</a:t>
            </a:r>
            <a:r>
              <a:rPr lang="en-US" dirty="0" smtClean="0"/>
              <a:t>(...)</a:t>
            </a:r>
          </a:p>
          <a:p>
            <a:r>
              <a:rPr lang="en-US" dirty="0" smtClean="0"/>
              <a:t>Postcondition: </a:t>
            </a:r>
            <a:r>
              <a:rPr lang="en-US" dirty="0" err="1" smtClean="0"/>
              <a:t>Contract.Ensures</a:t>
            </a:r>
            <a:r>
              <a:rPr lang="en-US" dirty="0" smtClean="0"/>
              <a:t>(…)</a:t>
            </a:r>
          </a:p>
          <a:p>
            <a:r>
              <a:rPr lang="en-US" dirty="0" smtClean="0"/>
              <a:t>Invariant: </a:t>
            </a:r>
            <a:r>
              <a:rPr lang="en-US" dirty="0" err="1" smtClean="0"/>
              <a:t>Contract.Invariant</a:t>
            </a:r>
            <a:r>
              <a:rPr lang="en-US" dirty="0" smtClean="0"/>
              <a:t>(…)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248400" y="2514600"/>
            <a:ext cx="2590800" cy="4213562"/>
            <a:chOff x="6553200" y="2667000"/>
            <a:chExt cx="2209800" cy="3908762"/>
          </a:xfrm>
        </p:grpSpPr>
        <p:sp>
          <p:nvSpPr>
            <p:cNvPr id="6" name="Rectangle 5"/>
            <p:cNvSpPr/>
            <p:nvPr/>
          </p:nvSpPr>
          <p:spPr>
            <a:xfrm>
              <a:off x="6657450" y="4137362"/>
              <a:ext cx="1953150" cy="22588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657450" y="3222962"/>
              <a:ext cx="1953150" cy="93496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57450" y="2841962"/>
              <a:ext cx="1953150" cy="35843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53200" y="2667000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/>
                <a:t>.method public </a:t>
              </a:r>
              <a:r>
                <a:rPr lang="en-US" sz="400" b="1" dirty="0" err="1" smtClean="0"/>
                <a:t>hidebysig</a:t>
              </a:r>
              <a:r>
                <a:rPr lang="en-US" sz="400" b="1" dirty="0" smtClean="0"/>
                <a:t> </a:t>
              </a:r>
              <a:r>
                <a:rPr lang="en-US" sz="400" b="1" dirty="0" err="1" smtClean="0"/>
                <a:t>newslot</a:t>
              </a:r>
              <a:r>
                <a:rPr lang="en-US" sz="400" b="1" dirty="0" smtClean="0"/>
                <a:t> virtual instance int32  Add(object 'value') </a:t>
              </a:r>
              <a:r>
                <a:rPr lang="en-US" sz="400" b="1" dirty="0" err="1" smtClean="0"/>
                <a:t>cil</a:t>
              </a:r>
              <a:r>
                <a:rPr lang="en-US" sz="400" b="1" dirty="0" smtClean="0"/>
                <a:t> managed</a:t>
              </a:r>
            </a:p>
            <a:p>
              <a:r>
                <a:rPr lang="en-US" sz="400" b="1" dirty="0" smtClean="0"/>
                <a:t>{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ldnull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::Requires(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::Result&lt;int32&gt;()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ldlen</a:t>
              </a:r>
              <a:endParaRPr lang="en-US" sz="400" b="1" dirty="0" smtClean="0"/>
            </a:p>
            <a:p>
              <a:r>
                <a:rPr lang="en-US" sz="400" b="1" dirty="0" smtClean="0"/>
                <a:t>  conv.i4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stloc.1</a:t>
              </a:r>
            </a:p>
            <a:p>
              <a:r>
                <a:rPr lang="en-US" sz="400" b="1" dirty="0" smtClean="0"/>
                <a:t>  ldloc.1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brtrue.s</a:t>
              </a:r>
              <a:r>
                <a:rPr lang="en-US" sz="400" b="1" dirty="0" smtClean="0"/>
                <a:t>   IL_0069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call       instance void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EnsureCapacity</a:t>
              </a:r>
              <a:r>
                <a:rPr lang="en-US" sz="400" b="1" dirty="0" smtClean="0"/>
                <a:t>(int32)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stelem.ref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stloc.2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stfld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ldloc.2</a:t>
              </a:r>
            </a:p>
            <a:p>
              <a:r>
                <a:rPr lang="en-US" sz="400" b="1" dirty="0" smtClean="0"/>
                <a:t>  stloc.0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br.s</a:t>
              </a:r>
              <a:r>
                <a:rPr lang="en-US" sz="400" b="1" dirty="0" smtClean="0"/>
                <a:t>       IL_008b</a:t>
              </a:r>
            </a:p>
            <a:p>
              <a:r>
                <a:rPr lang="en-US" sz="400" b="1" dirty="0" smtClean="0"/>
                <a:t>  ldloc.0</a:t>
              </a:r>
            </a:p>
            <a:p>
              <a:r>
                <a:rPr lang="en-US" sz="400" b="1" dirty="0" smtClean="0"/>
                <a:t>  ret</a:t>
              </a:r>
            </a:p>
            <a:p>
              <a:r>
                <a:rPr lang="en-US" sz="400" b="1" dirty="0" smtClean="0"/>
                <a:t>} // end of method </a:t>
              </a:r>
              <a:r>
                <a:rPr lang="en-US" sz="400" b="1" dirty="0" err="1" smtClean="0"/>
                <a:t>BaseList</a:t>
              </a:r>
              <a:r>
                <a:rPr lang="en-US" sz="400" b="1" dirty="0" smtClean="0"/>
                <a:t>::Add</a:t>
              </a:r>
            </a:p>
            <a:p>
              <a:endParaRPr lang="en-US" sz="400" b="1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</a:t>
            </a:r>
            <a:r>
              <a:rPr lang="en-US" dirty="0" smtClean="0"/>
              <a:t>a</a:t>
            </a:r>
            <a:r>
              <a:rPr smtClean="0"/>
              <a:t>nguage agnostic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90800"/>
            <a:ext cx="4587240" cy="169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Bent Arrow 11"/>
          <p:cNvSpPr/>
          <p:nvPr/>
        </p:nvSpPr>
        <p:spPr bwMode="auto">
          <a:xfrm flipV="1">
            <a:off x="2667000" y="4419600"/>
            <a:ext cx="3200400" cy="1905000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5486400"/>
            <a:ext cx="2303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Segoe" pitchFamily="34" charset="0"/>
              </a:rPr>
              <a:t>Standard</a:t>
            </a:r>
          </a:p>
          <a:p>
            <a:r>
              <a:rPr lang="en-US" sz="2800" dirty="0" err="1" smtClean="0">
                <a:latin typeface="Segoe" pitchFamily="34" charset="0"/>
              </a:rPr>
              <a:t>.Net</a:t>
            </a:r>
            <a:r>
              <a:rPr lang="en-US" sz="2800" dirty="0" smtClean="0">
                <a:latin typeface="Segoe" pitchFamily="34" charset="0"/>
              </a:rPr>
              <a:t> compiler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05800" cy="3185487"/>
          </a:xfrm>
        </p:spPr>
        <p:txBody>
          <a:bodyPr/>
          <a:lstStyle/>
          <a:p>
            <a:r>
              <a:rPr lang="en-US" dirty="0" smtClean="0"/>
              <a:t>Produced by all the compilers</a:t>
            </a:r>
          </a:p>
          <a:p>
            <a:r>
              <a:rPr lang="en-US" dirty="0" smtClean="0"/>
              <a:t>Free: Types, </a:t>
            </a:r>
            <a:r>
              <a:rPr lang="en-US" dirty="0" err="1" smtClean="0"/>
              <a:t>intellisense</a:t>
            </a:r>
            <a:r>
              <a:rPr lang="en-US" dirty="0" smtClean="0"/>
              <a:t>, names resolution…</a:t>
            </a:r>
          </a:p>
          <a:p>
            <a:r>
              <a:rPr lang="en-US" dirty="0" smtClean="0"/>
              <a:t>Cross language</a:t>
            </a:r>
          </a:p>
          <a:p>
            <a:r>
              <a:rPr lang="en-US" dirty="0" smtClean="0"/>
              <a:t>Precise semantics</a:t>
            </a:r>
          </a:p>
          <a:p>
            <a:r>
              <a:rPr lang="en-US" dirty="0" smtClean="0"/>
              <a:t>Uniform format understood by our tools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ue waves">
  <a:themeElements>
    <a:clrScheme name="Purple Waves color scheme">
      <a:dk1>
        <a:srgbClr val="000000"/>
      </a:dk1>
      <a:lt1>
        <a:srgbClr val="FFFFFF"/>
      </a:lt1>
      <a:dk2>
        <a:srgbClr val="6A366E"/>
      </a:dk2>
      <a:lt2>
        <a:srgbClr val="FFFFFF"/>
      </a:lt2>
      <a:accent1>
        <a:srgbClr val="FDE399"/>
      </a:accent1>
      <a:accent2>
        <a:srgbClr val="3497AE"/>
      </a:accent2>
      <a:accent3>
        <a:srgbClr val="E76429"/>
      </a:accent3>
      <a:accent4>
        <a:srgbClr val="AAD228"/>
      </a:accent4>
      <a:accent5>
        <a:srgbClr val="FF9929"/>
      </a:accent5>
      <a:accent6>
        <a:srgbClr val="4747B7"/>
      </a:accent6>
      <a:hlink>
        <a:srgbClr val="FAD366"/>
      </a:hlink>
      <a:folHlink>
        <a:srgbClr val="782F0E"/>
      </a:folHlink>
    </a:clrScheme>
    <a:fontScheme name="Business Value launch template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900" b="0" i="0" u="none" strike="noStrike" cap="none" normalizeH="0" baseline="0" dirty="0" smtClean="0">
            <a:solidFill>
              <a:schemeClr val="tx1"/>
            </a:solidFill>
            <a:effectLst/>
            <a:latin typeface="Segoe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tint val="72941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tint val="72941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9728" tIns="54864" rIns="109728" bIns="54864" numCol="1" anchor="ctr" anchorCtr="0" compatLnSpc="1">
        <a:prstTxWarp prst="textNoShape">
          <a:avLst/>
        </a:prstTxWarp>
      </a:bodyPr>
      <a:lstStyle>
        <a:defPPr marL="0" marR="0" indent="0" algn="l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solidFill>
              <a:schemeClr val="bg2"/>
            </a:solidFill>
            <a:effectLst/>
            <a:latin typeface="Segoe Semi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solidFill>
              <a:schemeClr val="tx1"/>
            </a:solidFill>
            <a:latin typeface="Segoe" pitchFamily="34" charset="0"/>
          </a:defRPr>
        </a:defPPr>
      </a:lstStyle>
    </a:txDef>
  </a:objectDefaults>
  <a:extraClrSchemeLst>
    <a:extraClrScheme>
      <a:clrScheme name="Business Value launch template 1">
        <a:dk1>
          <a:srgbClr val="000000"/>
        </a:dk1>
        <a:lt1>
          <a:srgbClr val="FFFFFF"/>
        </a:lt1>
        <a:dk2>
          <a:srgbClr val="EF7E39"/>
        </a:dk2>
        <a:lt2>
          <a:srgbClr val="FFFFFF"/>
        </a:lt2>
        <a:accent1>
          <a:srgbClr val="000000"/>
        </a:accent1>
        <a:accent2>
          <a:srgbClr val="54C71B"/>
        </a:accent2>
        <a:accent3>
          <a:srgbClr val="F6C0AE"/>
        </a:accent3>
        <a:accent4>
          <a:srgbClr val="DADADA"/>
        </a:accent4>
        <a:accent5>
          <a:srgbClr val="AAAAAA"/>
        </a:accent5>
        <a:accent6>
          <a:srgbClr val="4BB417"/>
        </a:accent6>
        <a:hlink>
          <a:srgbClr val="FBE019"/>
        </a:hlink>
        <a:folHlink>
          <a:srgbClr val="3D78E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MSR_PPT template_07</Template>
  <TotalTime>3267</TotalTime>
  <Words>2537</Words>
  <Application>Microsoft Office PowerPoint</Application>
  <PresentationFormat>On-screen Show (4:3)</PresentationFormat>
  <Paragraphs>637</Paragraphs>
  <Slides>52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1_Blue waves</vt:lpstr>
      <vt:lpstr>Visio</vt:lpstr>
      <vt:lpstr>Equation</vt:lpstr>
      <vt:lpstr>Static checking of contracts in .Net via  Abstract Interpretation </vt:lpstr>
      <vt:lpstr>Contracts?</vt:lpstr>
      <vt:lpstr>But we have Debug.Assert! </vt:lpstr>
      <vt:lpstr>But we have Debug.Assert! </vt:lpstr>
      <vt:lpstr>Assert &amp; OOP :  </vt:lpstr>
      <vt:lpstr>Contracts today </vt:lpstr>
      <vt:lpstr>Managed contracts  </vt:lpstr>
      <vt:lpstr>Language agnostic</vt:lpstr>
      <vt:lpstr>Advantages</vt:lpstr>
      <vt:lpstr>Slide 10</vt:lpstr>
      <vt:lpstr>Runtime checking</vt:lpstr>
      <vt:lpstr>Static checking</vt:lpstr>
      <vt:lpstr>Clousot</vt:lpstr>
      <vt:lpstr>The big picture</vt:lpstr>
      <vt:lpstr>Abstract domains</vt:lpstr>
      <vt:lpstr>Precise static analysis of IL</vt:lpstr>
      <vt:lpstr>Drawbacks</vt:lpstr>
      <vt:lpstr>Expression recovery</vt:lpstr>
      <vt:lpstr>If statements</vt:lpstr>
      <vt:lpstr>MSIL+</vt:lpstr>
      <vt:lpstr>Other issues with bytecode</vt:lpstr>
      <vt:lpstr>Chosing the abstract domain</vt:lpstr>
      <vt:lpstr>Pentagons</vt:lpstr>
      <vt:lpstr>Example</vt:lpstr>
      <vt:lpstr>Join on Pentagons</vt:lpstr>
      <vt:lpstr>Arrays in mscorlib.dll</vt:lpstr>
      <vt:lpstr>Life is more complex…</vt:lpstr>
      <vt:lpstr>Tree Domain</vt:lpstr>
      <vt:lpstr>Example</vt:lpstr>
      <vt:lpstr>Unsafe memory accesses</vt:lpstr>
      <vt:lpstr>Checking buffer underflow</vt:lpstr>
      <vt:lpstr>Checking buffer overflow</vt:lpstr>
      <vt:lpstr>Checking buffer overflow</vt:lpstr>
      <vt:lpstr>Caller checking</vt:lpstr>
      <vt:lpstr>Experience </vt:lpstr>
      <vt:lpstr>Subpolyhedra</vt:lpstr>
      <vt:lpstr>Subpolyhedra</vt:lpstr>
      <vt:lpstr>Principle</vt:lpstr>
      <vt:lpstr>Naif Join</vt:lpstr>
      <vt:lpstr>Join algorithm : SubPolyhedra</vt:lpstr>
      <vt:lpstr>Example : Join Step 1</vt:lpstr>
      <vt:lpstr>Example: Join steps 2-3</vt:lpstr>
      <vt:lpstr>Example: Join Step 4</vt:lpstr>
      <vt:lpstr>Example : Join Step 5</vt:lpstr>
      <vt:lpstr>Critical operation: Reduction</vt:lpstr>
      <vt:lpstr>Basis exploration</vt:lpstr>
      <vt:lpstr>Slide 47</vt:lpstr>
      <vt:lpstr>Static checking</vt:lpstr>
      <vt:lpstr>Experiments</vt:lpstr>
      <vt:lpstr>Refinements</vt:lpstr>
      <vt:lpstr>Inference</vt:lpstr>
      <vt:lpstr>Conclusions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checking of contracts in .Net via  Abstract Interpretation </dc:title>
  <dc:creator>Francesco Logozzo</dc:creator>
  <cp:lastModifiedBy>Francesco Logozzo</cp:lastModifiedBy>
  <cp:revision>24</cp:revision>
  <dcterms:created xsi:type="dcterms:W3CDTF">2006-08-16T00:00:00Z</dcterms:created>
  <dcterms:modified xsi:type="dcterms:W3CDTF">2009-03-10T23:01:41Z</dcterms:modified>
</cp:coreProperties>
</file>