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6" r:id="rId6"/>
    <p:sldId id="275" r:id="rId7"/>
    <p:sldId id="277" r:id="rId8"/>
    <p:sldId id="278" r:id="rId9"/>
    <p:sldId id="280" r:id="rId10"/>
    <p:sldId id="279" r:id="rId11"/>
    <p:sldId id="265" r:id="rId12"/>
    <p:sldId id="266" r:id="rId13"/>
    <p:sldId id="281" r:id="rId14"/>
    <p:sldId id="267" r:id="rId15"/>
    <p:sldId id="282" r:id="rId16"/>
    <p:sldId id="268" r:id="rId17"/>
    <p:sldId id="283" r:id="rId18"/>
    <p:sldId id="269" r:id="rId19"/>
    <p:sldId id="284" r:id="rId20"/>
    <p:sldId id="285" r:id="rId21"/>
    <p:sldId id="286" r:id="rId22"/>
    <p:sldId id="271" r:id="rId23"/>
    <p:sldId id="287" r:id="rId24"/>
    <p:sldId id="288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44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7163-3C26-47F4-AD44-AAA09C6511F9}" type="datetimeFigureOut">
              <a:rPr lang="en-US" smtClean="0"/>
              <a:pPr/>
              <a:t>7/2/2008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E39B-099C-46EB-9E66-37413176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E39B-099C-46EB-9E66-37413176AC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858000" cy="19812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0477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E7C7A2-DC4B-4284-8BD3-ADD3E9438647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819400"/>
            <a:ext cx="7315200" cy="21088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2001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2819400"/>
            <a:ext cx="238125" cy="21088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2001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29B9-3FC4-4BC8-A9D4-F9EDF1ADB00A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BA06-D21A-42BA-939F-FFAA94C505E6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F. Logozzo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D64887-C0E6-4282-B947-A4AD140B599C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BF1-4018-43A4-89FD-2E10FF31C241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CECD-1E07-41D2-8956-37555DF39235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BEC-C571-4639-A7A5-67A446D34359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24A0-95A1-4ADD-B46F-20B45EC23E3C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00DB-FEFA-4406-A1DF-F75C24C36C4F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4AC-E3E4-44F0-B481-4588FD735836}" type="datetime1">
              <a:rPr lang="en-US" smtClean="0"/>
              <a:pPr/>
              <a:t>7/2/2008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Clousot: a Static Analyzer for .NET  F. Logozzo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DAB83F-87A5-4482-800E-BAE5137FF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The Pentagons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Francesco Logozzo </a:t>
            </a:r>
          </a:p>
          <a:p>
            <a:r>
              <a:rPr lang="en-US" dirty="0" smtClean="0"/>
              <a:t>Manuel Fähndrich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ouso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"/>
            <a:ext cx="7264406" cy="2667000"/>
          </a:xfrm>
          <a:prstGeom prst="rect">
            <a:avLst/>
          </a:prstGeom>
        </p:spPr>
      </p:pic>
    </p:spTree>
  </p:cSld>
  <p:clrMapOvr>
    <a:masterClrMapping/>
  </p:clrMapOvr>
  <p:transition advTm="103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Pentagons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Logozzo Fähndrich (2008): </a:t>
            </a:r>
            <a:r>
              <a:rPr lang="en-US" i="1" dirty="0" smtClean="0"/>
              <a:t>Pentagons, a weakly relational domain for the efficient validation of array accesses</a:t>
            </a:r>
            <a:endParaRPr lang="en-US" dirty="0" smtClean="0"/>
          </a:p>
          <a:p>
            <a:r>
              <a:rPr lang="en-US" dirty="0" smtClean="0"/>
              <a:t>Capture properties in the form of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dirty="0" smtClean="0">
                <a:cs typeface="Times New Roman" pitchFamily="18" charset="0"/>
              </a:rPr>
              <a:t>are variables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a, b </a:t>
            </a:r>
            <a:r>
              <a:rPr lang="en-US" dirty="0" smtClean="0">
                <a:cs typeface="Times New Roman" pitchFamily="18" charset="0"/>
              </a:rPr>
              <a:t>are constants</a:t>
            </a:r>
          </a:p>
          <a:p>
            <a:r>
              <a:rPr lang="en-US" dirty="0" smtClean="0">
                <a:cs typeface="Times New Roman" pitchFamily="18" charset="0"/>
              </a:rPr>
              <a:t>Elements are pairs of maps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 → </a:t>
            </a:r>
            <a:r>
              <a:rPr lang="en-US" dirty="0" err="1" smtClean="0">
                <a:cs typeface="Times New Roman" pitchFamily="18" charset="0"/>
              </a:rPr>
              <a:t>Intv</a:t>
            </a:r>
            <a:r>
              <a:rPr lang="en-US" dirty="0" smtClean="0">
                <a:cs typeface="Times New Roman" pitchFamily="18" charset="0"/>
              </a:rPr>
              <a:t> x 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 → ℘(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Information is propagated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“reduction”</a:t>
            </a:r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86400" y="2286000"/>
          <a:ext cx="4006850" cy="3203575"/>
        </p:xfrm>
        <a:graphic>
          <a:graphicData uri="http://schemas.openxmlformats.org/presentationml/2006/ole">
            <p:oleObj spid="_x0000_s21506" name="Visio" r:id="rId3" imgW="4006445" imgH="3202832" progId="Visio.Drawing.11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124200" y="2590800"/>
          <a:ext cx="2057400" cy="406400"/>
        </p:xfrm>
        <a:graphic>
          <a:graphicData uri="http://schemas.openxmlformats.org/presentationml/2006/ole">
            <p:oleObj spid="_x0000_s21508" name="Equation" r:id="rId4" imgW="1028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{ [a, b] | a ∈ Z ∪ { -∞ }, b ∈ Z ∪ { +∞ } }</a:t>
            </a:r>
          </a:p>
          <a:p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 ⊑ [</a:t>
            </a:r>
            <a:r>
              <a:rPr lang="en-US" dirty="0" err="1" smtClean="0"/>
              <a:t>c,d</a:t>
            </a:r>
            <a:r>
              <a:rPr lang="en-US" dirty="0" smtClean="0"/>
              <a:t>]  </a:t>
            </a:r>
            <a:r>
              <a:rPr lang="en-US" dirty="0" err="1" smtClean="0"/>
              <a:t>iff</a:t>
            </a:r>
            <a:r>
              <a:rPr lang="en-US" dirty="0" smtClean="0"/>
              <a:t>  c ≤ a and b ≤ d</a:t>
            </a:r>
          </a:p>
          <a:p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 ⊔ [</a:t>
            </a:r>
            <a:r>
              <a:rPr lang="en-US" dirty="0" err="1" smtClean="0"/>
              <a:t>c,d</a:t>
            </a:r>
            <a:r>
              <a:rPr lang="en-US" dirty="0" smtClean="0"/>
              <a:t>] =[min(</a:t>
            </a:r>
            <a:r>
              <a:rPr lang="en-US" dirty="0" err="1" smtClean="0"/>
              <a:t>a,c</a:t>
            </a:r>
            <a:r>
              <a:rPr lang="en-US" dirty="0" smtClean="0"/>
              <a:t>), max(</a:t>
            </a:r>
            <a:r>
              <a:rPr lang="en-US" dirty="0" err="1" smtClean="0"/>
              <a:t>b,d</a:t>
            </a:r>
            <a:r>
              <a:rPr lang="en-US" dirty="0" smtClean="0"/>
              <a:t>)]</a:t>
            </a:r>
          </a:p>
          <a:p>
            <a:r>
              <a:rPr lang="en-US" dirty="0" smtClean="0"/>
              <a:t>Meet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 ⊓ [</a:t>
            </a:r>
            <a:r>
              <a:rPr lang="en-US" dirty="0" err="1" smtClean="0"/>
              <a:t>c,d</a:t>
            </a:r>
            <a:r>
              <a:rPr lang="en-US" dirty="0" smtClean="0"/>
              <a:t>] = [max(</a:t>
            </a:r>
            <a:r>
              <a:rPr lang="en-US" dirty="0" err="1" smtClean="0"/>
              <a:t>a,c</a:t>
            </a:r>
            <a:r>
              <a:rPr lang="en-US" dirty="0" smtClean="0"/>
              <a:t>), min(</a:t>
            </a:r>
            <a:r>
              <a:rPr lang="en-US" dirty="0" err="1" smtClean="0"/>
              <a:t>b,d</a:t>
            </a:r>
            <a:r>
              <a:rPr lang="en-US" dirty="0" smtClean="0"/>
              <a:t>)]</a:t>
            </a:r>
          </a:p>
          <a:p>
            <a:r>
              <a:rPr lang="en-US" dirty="0" smtClean="0"/>
              <a:t>Widening: Keep the stable bounds</a:t>
            </a:r>
          </a:p>
          <a:p>
            <a:r>
              <a:rPr lang="en-US" dirty="0" smtClean="0"/>
              <a:t>Transfer functions: ordinary interval arithmetic</a:t>
            </a:r>
          </a:p>
          <a:p>
            <a:pPr lvl="1"/>
            <a:r>
              <a:rPr lang="en-US" dirty="0" smtClean="0"/>
              <a:t>Ex. ⟦x := y + 3</a:t>
            </a:r>
            <a:r>
              <a:rPr lang="en-US" dirty="0" smtClean="0"/>
              <a:t>⟧(y </a:t>
            </a:r>
            <a:r>
              <a:rPr lang="en-US" dirty="0" smtClean="0"/>
              <a:t>→ [1, 2]) = [y →[1,2],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x→ [4,5]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upper bounds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→ ℘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Efficient representation with hash tables</a:t>
            </a:r>
          </a:p>
          <a:p>
            <a:r>
              <a:rPr lang="en-US" dirty="0" smtClean="0"/>
              <a:t>Order </a:t>
            </a:r>
          </a:p>
          <a:p>
            <a:pPr lvl="1"/>
            <a:r>
              <a:rPr lang="en-US" dirty="0" smtClean="0"/>
              <a:t>Intuition: “</a:t>
            </a:r>
            <a:r>
              <a:rPr lang="en-US" i="1" dirty="0" smtClean="0"/>
              <a:t>The less constraints the less the information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 ⊑ B </a:t>
            </a:r>
            <a:r>
              <a:rPr lang="en-US" dirty="0" err="1" smtClean="0"/>
              <a:t>iff</a:t>
            </a:r>
            <a:r>
              <a:rPr lang="en-US" dirty="0" smtClean="0"/>
              <a:t> ∀ x ∈ B. B(x) ⊆ A(x)</a:t>
            </a:r>
          </a:p>
          <a:p>
            <a:r>
              <a:rPr lang="en-US" dirty="0" smtClean="0"/>
              <a:t>Bottom</a:t>
            </a:r>
          </a:p>
          <a:p>
            <a:pPr lvl="1"/>
            <a:r>
              <a:rPr lang="en-US" dirty="0" smtClean="0"/>
              <a:t>A such that ∃ </a:t>
            </a:r>
            <a:r>
              <a:rPr lang="en-US" dirty="0" smtClean="0"/>
              <a:t>x, y.  </a:t>
            </a:r>
            <a:r>
              <a:rPr lang="en-US" dirty="0" err="1" smtClean="0"/>
              <a:t>y</a:t>
            </a:r>
            <a:r>
              <a:rPr lang="en-US" dirty="0" smtClean="0"/>
              <a:t> ∈ A(x) ∧ x ∈ A(y)</a:t>
            </a:r>
          </a:p>
          <a:p>
            <a:pPr lvl="1"/>
            <a:r>
              <a:rPr lang="en-US" dirty="0" smtClean="0"/>
              <a:t>Checking it may require a transitive closure</a:t>
            </a:r>
          </a:p>
          <a:p>
            <a:r>
              <a:rPr lang="en-US" dirty="0" smtClean="0"/>
              <a:t>Top</a:t>
            </a:r>
          </a:p>
          <a:p>
            <a:pPr lvl="1"/>
            <a:r>
              <a:rPr lang="el-GR" dirty="0" smtClean="0"/>
              <a:t>λ</a:t>
            </a:r>
            <a:r>
              <a:rPr lang="en-US" dirty="0" smtClean="0"/>
              <a:t>x. 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LessThan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 ⊔ B = </a:t>
            </a:r>
            <a:r>
              <a:rPr lang="el-GR" dirty="0" smtClean="0"/>
              <a:t>λ</a:t>
            </a:r>
            <a:r>
              <a:rPr lang="en-US" dirty="0" smtClean="0"/>
              <a:t>x.  A(x) ∩ B(x)</a:t>
            </a:r>
          </a:p>
          <a:p>
            <a:r>
              <a:rPr lang="en-US" dirty="0" smtClean="0"/>
              <a:t>Meet</a:t>
            </a:r>
          </a:p>
          <a:p>
            <a:pPr lvl="1"/>
            <a:r>
              <a:rPr lang="en-US" dirty="0" smtClean="0"/>
              <a:t>A ⊓ B = </a:t>
            </a:r>
            <a:r>
              <a:rPr lang="el-GR" dirty="0" smtClean="0"/>
              <a:t>λ</a:t>
            </a:r>
            <a:r>
              <a:rPr lang="en-US" dirty="0" smtClean="0"/>
              <a:t>x.  A ∪ B</a:t>
            </a:r>
          </a:p>
          <a:p>
            <a:r>
              <a:rPr lang="en-US" dirty="0" smtClean="0"/>
              <a:t>Widening</a:t>
            </a:r>
          </a:p>
          <a:p>
            <a:pPr lvl="1"/>
            <a:r>
              <a:rPr lang="en-US" dirty="0" smtClean="0"/>
              <a:t>Lattice has finite height </a:t>
            </a:r>
            <a:r>
              <a:rPr lang="en-US" dirty="0" smtClean="0"/>
              <a:t>⇒</a:t>
            </a:r>
            <a:r>
              <a:rPr lang="en-US" dirty="0" smtClean="0"/>
              <a:t> Join </a:t>
            </a:r>
            <a:r>
              <a:rPr lang="en-US" dirty="0" smtClean="0"/>
              <a:t>suffices</a:t>
            </a:r>
          </a:p>
          <a:p>
            <a:r>
              <a:rPr lang="en-US" dirty="0" smtClean="0"/>
              <a:t>Transfer functions: </a:t>
            </a:r>
          </a:p>
          <a:p>
            <a:pPr lvl="1"/>
            <a:r>
              <a:rPr lang="en-US" dirty="0" smtClean="0"/>
              <a:t>⟦ y := x - 1 ⟧(A) = (</a:t>
            </a:r>
            <a:r>
              <a:rPr lang="el-GR" dirty="0" smtClean="0"/>
              <a:t>π</a:t>
            </a:r>
            <a:r>
              <a:rPr lang="en-US" baseline="-25000" dirty="0" smtClean="0"/>
              <a:t>y</a:t>
            </a:r>
            <a:r>
              <a:rPr lang="en-US" dirty="0" smtClean="0"/>
              <a:t> A)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{ x } ∪ A(x)</a:t>
            </a:r>
            <a:r>
              <a:rPr lang="en-US" dirty="0" smtClean="0"/>
              <a:t> ]</a:t>
            </a:r>
          </a:p>
          <a:p>
            <a:pPr lvl="1"/>
            <a:r>
              <a:rPr lang="en-US" dirty="0" smtClean="0"/>
              <a:t>⟦ y  ==  x ⟧(A) = A[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→ A(x) ∪ A(y) 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⟦ y &lt; x ⟧(A) = A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A(y) ∪ A(x) ∪ {x} 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Pentagons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</a:t>
            </a:r>
            <a:r>
              <a:rPr lang="en-US" dirty="0" smtClean="0"/>
              <a:t>Cartesian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product of Intervals and LT</a:t>
            </a:r>
          </a:p>
          <a:p>
            <a:pPr lvl="1"/>
            <a:r>
              <a:rPr lang="en-US" dirty="0" smtClean="0"/>
              <a:t>Reduced?</a:t>
            </a:r>
          </a:p>
          <a:p>
            <a:pPr lvl="2"/>
            <a:r>
              <a:rPr lang="en-US" dirty="0" smtClean="0"/>
              <a:t>Not just pairs: information flows from one element to the other</a:t>
            </a:r>
          </a:p>
          <a:p>
            <a:pPr lvl="1"/>
            <a:r>
              <a:rPr lang="en-US" dirty="0" smtClean="0"/>
              <a:t>Ex. </a:t>
            </a:r>
            <a:r>
              <a:rPr lang="en-US" sz="2000" dirty="0" smtClean="0"/>
              <a:t>(x → [1, 4], y → [3, 3</a:t>
            </a:r>
            <a:r>
              <a:rPr lang="en-US" sz="2000" dirty="0" smtClean="0"/>
              <a:t>], { x &lt; y } ) </a:t>
            </a:r>
            <a:r>
              <a:rPr lang="en-US" sz="2000" dirty="0" smtClean="0"/>
              <a:t>⇒</a:t>
            </a:r>
            <a:r>
              <a:rPr lang="en-US" sz="2000" dirty="0" smtClean="0"/>
              <a:t> </a:t>
            </a:r>
            <a:r>
              <a:rPr lang="en-US" sz="2000" dirty="0" smtClean="0"/>
              <a:t>(x → [1,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 smtClean="0"/>
              <a:t>], y → [3, 3], </a:t>
            </a:r>
            <a:r>
              <a:rPr lang="en-US" sz="2000" dirty="0" smtClean="0"/>
              <a:t>{x &lt; y} )</a:t>
            </a:r>
            <a:endParaRPr lang="en-US" dirty="0" smtClean="0"/>
          </a:p>
          <a:p>
            <a:r>
              <a:rPr lang="en-US" dirty="0" smtClean="0"/>
              <a:t>May introduce significant slowdown</a:t>
            </a:r>
          </a:p>
          <a:p>
            <a:pPr lvl="1"/>
            <a:r>
              <a:rPr lang="en-US" dirty="0" smtClean="0"/>
              <a:t>For each pair (x, y) in </a:t>
            </a:r>
            <a:r>
              <a:rPr lang="en-US" dirty="0" err="1" smtClean="0"/>
              <a:t>Intv</a:t>
            </a:r>
            <a:r>
              <a:rPr lang="en-US" dirty="0" smtClean="0"/>
              <a:t> check if x &lt; y and add to LT</a:t>
            </a:r>
          </a:p>
          <a:p>
            <a:pPr lvl="1"/>
            <a:r>
              <a:rPr lang="en-US" dirty="0" smtClean="0"/>
              <a:t>For each x &lt; y in LT, assume it in </a:t>
            </a:r>
            <a:r>
              <a:rPr lang="en-US" dirty="0" err="1" smtClean="0"/>
              <a:t>Intv</a:t>
            </a:r>
            <a:endParaRPr lang="en-US" dirty="0" smtClean="0"/>
          </a:p>
          <a:p>
            <a:r>
              <a:rPr lang="en-US" dirty="0" smtClean="0"/>
              <a:t>Reduction is applied</a:t>
            </a:r>
          </a:p>
          <a:p>
            <a:pPr lvl="1"/>
            <a:r>
              <a:rPr lang="en-US" dirty="0" smtClean="0"/>
              <a:t>In precise points of the analysis</a:t>
            </a:r>
          </a:p>
          <a:p>
            <a:pPr lvl="2"/>
            <a:r>
              <a:rPr lang="en-US" dirty="0" smtClean="0"/>
              <a:t>Ex. When checking assertions, on demand on transfer functions, …</a:t>
            </a:r>
          </a:p>
          <a:p>
            <a:pPr lvl="1"/>
            <a:r>
              <a:rPr lang="en-US" dirty="0" smtClean="0"/>
              <a:t>Lazily at join points</a:t>
            </a:r>
          </a:p>
          <a:p>
            <a:pPr lvl="2"/>
            <a:r>
              <a:rPr lang="en-US" dirty="0" smtClean="0"/>
              <a:t>To avoid losing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Cartesian </a:t>
            </a:r>
            <a:r>
              <a:rPr lang="en-US" dirty="0" smtClean="0"/>
              <a:t>j</a:t>
            </a:r>
            <a:r>
              <a:rPr lang="en-US" dirty="0" smtClean="0"/>
              <a:t>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dirty="0" smtClean="0"/>
              <a:t>Pair-wise Cartesian join is too imprecise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Lost all the information</a:t>
            </a:r>
          </a:p>
          <a:p>
            <a:pPr lvl="1"/>
            <a:r>
              <a:rPr lang="en-US" dirty="0" smtClean="0"/>
              <a:t>Why? No propagation of information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2819400" y="20574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72000" y="2133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3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5146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276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3657600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∅)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Join </a:t>
            </a:r>
            <a:r>
              <a:rPr lang="en-US" dirty="0" smtClean="0"/>
              <a:t>of </a:t>
            </a:r>
            <a:r>
              <a:rPr lang="en-US" dirty="0" smtClean="0"/>
              <a:t>Pentagons with reduction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229600" cy="2270760"/>
          </a:xfrm>
        </p:spPr>
        <p:txBody>
          <a:bodyPr/>
          <a:lstStyle/>
          <a:p>
            <a:r>
              <a:rPr lang="en-US" dirty="0" smtClean="0"/>
              <a:t>Join with reduction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Reduce </a:t>
            </a:r>
            <a:r>
              <a:rPr lang="en-US" dirty="0" err="1" smtClean="0"/>
              <a:t>Left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Right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Apply the join pair-wise </a:t>
            </a:r>
          </a:p>
          <a:p>
            <a:pPr marL="457200" indent="-457200"/>
            <a:r>
              <a:rPr lang="en-US" dirty="0" smtClean="0"/>
              <a:t>Brute force solution…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2514600" y="15240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4267200" y="16002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1905000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Left</a:t>
            </a:r>
            <a:r>
              <a:rPr lang="en-US" baseline="-25000" dirty="0" err="1" smtClean="0"/>
              <a:t>P</a:t>
            </a:r>
            <a:r>
              <a:rPr lang="en-US" dirty="0" smtClean="0"/>
              <a:t> = (</a:t>
            </a:r>
            <a:r>
              <a:rPr lang="en-US" dirty="0" err="1" smtClean="0"/>
              <a:t>left</a:t>
            </a:r>
            <a:r>
              <a:rPr lang="en-US" baseline="-25000" dirty="0" err="1" smtClean="0"/>
              <a:t>intv</a:t>
            </a:r>
            <a:r>
              <a:rPr lang="en-US" dirty="0" smtClean="0"/>
              <a:t>, </a:t>
            </a:r>
            <a:r>
              <a:rPr lang="en-US" dirty="0" err="1" smtClean="0"/>
              <a:t>left</a:t>
            </a:r>
            <a:r>
              <a:rPr lang="en-US" baseline="-25000" dirty="0" err="1" smtClean="0"/>
              <a:t>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24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Right</a:t>
            </a:r>
            <a:r>
              <a:rPr lang="en-US" baseline="-25000" dirty="0" err="1" smtClean="0"/>
              <a:t>P</a:t>
            </a:r>
            <a:r>
              <a:rPr lang="en-US" dirty="0" smtClean="0"/>
              <a:t> = (</a:t>
            </a:r>
            <a:r>
              <a:rPr lang="en-US" dirty="0" err="1" smtClean="0"/>
              <a:t>right</a:t>
            </a:r>
            <a:r>
              <a:rPr lang="en-US" baseline="-25000" dirty="0" err="1" smtClean="0"/>
              <a:t>intv</a:t>
            </a:r>
            <a:r>
              <a:rPr lang="en-US" dirty="0" smtClean="0"/>
              <a:t>, </a:t>
            </a:r>
            <a:r>
              <a:rPr lang="en-US" dirty="0" err="1" smtClean="0"/>
              <a:t>right</a:t>
            </a:r>
            <a:r>
              <a:rPr lang="en-US" baseline="-25000" dirty="0" err="1" smtClean="0"/>
              <a:t>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743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⊔*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Reduced Join ⊔*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dirty="0" smtClean="0"/>
              <a:t>Reduced Join is precise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Reduction on the left branch materializes the constraint x&lt;y</a:t>
            </a:r>
          </a:p>
          <a:p>
            <a:r>
              <a:rPr lang="en-US" dirty="0" smtClean="0"/>
              <a:t>Problem</a:t>
            </a:r>
            <a:r>
              <a:rPr lang="en-US" dirty="0" smtClean="0"/>
              <a:t>: Reduction introduces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quadratic </a:t>
            </a:r>
            <a:r>
              <a:rPr lang="en-US" dirty="0" smtClean="0"/>
              <a:t>slowdown</a:t>
            </a:r>
          </a:p>
          <a:p>
            <a:pPr lvl="1"/>
            <a:r>
              <a:rPr lang="en-US" dirty="0" smtClean="0"/>
              <a:t>Even </a:t>
            </a:r>
            <a:r>
              <a:rPr lang="en-US" dirty="0" smtClean="0"/>
              <a:t>cubic if we saturate the LT part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2819400" y="20574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72000" y="2133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3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5146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276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⊔*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7338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{x &lt; y})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2971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{x&lt;y})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29718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905000" y="2819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867400" y="2819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smarter join on Pentagons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Apply the </a:t>
            </a:r>
            <a:r>
              <a:rPr lang="en-US" dirty="0" err="1" smtClean="0"/>
              <a:t>pairwise</a:t>
            </a:r>
            <a:r>
              <a:rPr lang="en-US" dirty="0" smtClean="0"/>
              <a:t> join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If a symbolic constraint x &lt; y is dropped, check if the other branch implies it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If it does, then keep the constraint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048000" y="34290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4800600" y="35052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3810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648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∅)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19600" y="5410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6200" y="56388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 &lt; y}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⊔* and ⊔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508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2895600" y="1219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4648200" y="12954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60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,y→[3,3], ∅)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1676400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(x→[-2,-2], y→[0,0], ∅)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⊔*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</a:t>
            </a:r>
            <a:r>
              <a:rPr lang="en-US" dirty="0" smtClean="0"/>
              <a:t>[-2,0] </a:t>
            </a:r>
            <a:r>
              <a:rPr lang="en-US" dirty="0" smtClean="0"/>
              <a:t>,y→</a:t>
            </a:r>
            <a:r>
              <a:rPr lang="en-US" dirty="0" smtClean="0"/>
              <a:t>[0,3</a:t>
            </a:r>
            <a:r>
              <a:rPr lang="en-US" dirty="0" smtClean="0"/>
              <a:t>],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 &lt; y}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971800" y="37338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724400" y="38100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11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,y→[3,3], ∅)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4191000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(x→[-2,-2], y→[0,0], ∅)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4953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</a:t>
            </a:r>
            <a:r>
              <a:rPr lang="en-US" dirty="0" smtClean="0"/>
              <a:t>[-2,0] </a:t>
            </a:r>
            <a:r>
              <a:rPr lang="en-US" dirty="0" smtClean="0"/>
              <a:t>,y→</a:t>
            </a:r>
            <a:r>
              <a:rPr lang="en-US" dirty="0" smtClean="0"/>
              <a:t>[0,3],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∅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Discover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</a:t>
            </a:r>
            <a:r>
              <a:rPr lang="en-US" dirty="0" smtClean="0"/>
              <a:t> properties about program variables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Bounds (checking and optimization)</a:t>
            </a:r>
          </a:p>
          <a:p>
            <a:pPr lvl="1"/>
            <a:r>
              <a:rPr lang="en-US" dirty="0" smtClean="0"/>
              <a:t>Arithmetic (Divisions by zero, Overflows, …)</a:t>
            </a:r>
          </a:p>
          <a:p>
            <a:pPr lvl="1"/>
            <a:r>
              <a:rPr lang="en-US" dirty="0" smtClean="0"/>
              <a:t>Alias analyses </a:t>
            </a:r>
          </a:p>
          <a:p>
            <a:pPr lvl="1"/>
            <a:r>
              <a:rPr lang="en-US" dirty="0" smtClean="0"/>
              <a:t>Cost analysis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Ideal: Discover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tightest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bounds very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quickly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⊔* and ⊔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theory :</a:t>
            </a:r>
          </a:p>
          <a:p>
            <a:pPr lvl="1"/>
            <a:r>
              <a:rPr lang="en-US" dirty="0" smtClean="0"/>
              <a:t>⊔</a:t>
            </a:r>
            <a:r>
              <a:rPr lang="en-US" dirty="0" smtClean="0"/>
              <a:t>* </a:t>
            </a:r>
            <a:r>
              <a:rPr lang="en-US" dirty="0" smtClean="0"/>
              <a:t>is strictly more precise ⊔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practice :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mscorlib.dll </a:t>
            </a:r>
            <a:r>
              <a:rPr lang="en-US" dirty="0" smtClean="0"/>
              <a:t>we moved from &gt; 1h to a couple of minutes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access is lost!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Example: Reduction in transfer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Reminder:  u % d</a:t>
            </a:r>
          </a:p>
          <a:p>
            <a:pPr lvl="1"/>
            <a:r>
              <a:rPr lang="en-US" dirty="0" smtClean="0"/>
              <a:t>Important for array accesses (e.g. hash)</a:t>
            </a:r>
          </a:p>
          <a:p>
            <a:r>
              <a:rPr lang="en-US" dirty="0" smtClean="0"/>
              <a:t>Informal semantics</a:t>
            </a:r>
          </a:p>
          <a:p>
            <a:pPr lvl="1"/>
            <a:r>
              <a:rPr lang="en-US" dirty="0" smtClean="0"/>
              <a:t>|u % d | &lt; |d|</a:t>
            </a:r>
          </a:p>
          <a:p>
            <a:pPr lvl="1"/>
            <a:r>
              <a:rPr lang="en-US" dirty="0" smtClean="0"/>
              <a:t>Hence, d ≥ 0 ⇒ u % d &lt; d</a:t>
            </a:r>
          </a:p>
          <a:p>
            <a:r>
              <a:rPr lang="en-US" dirty="0" smtClean="0"/>
              <a:t>In the analysis</a:t>
            </a:r>
          </a:p>
          <a:p>
            <a:pPr lvl="1"/>
            <a:r>
              <a:rPr lang="en-US" dirty="0" smtClean="0"/>
              <a:t>Intervals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alone</a:t>
            </a:r>
            <a:r>
              <a:rPr lang="en-US" dirty="0" smtClean="0"/>
              <a:t> do not infer useful bounds when d unbounded</a:t>
            </a:r>
          </a:p>
          <a:p>
            <a:pPr lvl="1"/>
            <a:r>
              <a:rPr lang="en-US" dirty="0" smtClean="0"/>
              <a:t>LT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alone </a:t>
            </a:r>
            <a:r>
              <a:rPr lang="en-US" dirty="0" smtClean="0"/>
              <a:t>do not infer lower bounds </a:t>
            </a:r>
          </a:p>
          <a:p>
            <a:r>
              <a:rPr lang="en-US" dirty="0" smtClean="0"/>
              <a:t>Pentagons have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necessary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Intervals to determine if d ≥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LT to track the relation y &lt;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Array bounds </a:t>
            </a:r>
            <a:r>
              <a:rPr lang="en-US" dirty="0" smtClean="0"/>
              <a:t>analysis for mscorlib.dll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9200" y="1447800"/>
          <a:ext cx="6400800" cy="2494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3600"/>
                <a:gridCol w="16764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Analysis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Validated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# methods Timeouts</a:t>
                      </a:r>
                      <a:endParaRPr lang="en-US" dirty="0" smtClean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12 416 (73%)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5:08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 x LT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CA" dirty="0" smtClean="0"/>
                        <a:t>14 059 (82%)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7:03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 ⊔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7:25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⊔*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61:39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Octagons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&gt;180:00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458200" cy="2133600"/>
          </a:xfrm>
        </p:spPr>
        <p:txBody>
          <a:bodyPr/>
          <a:lstStyle/>
          <a:p>
            <a:r>
              <a:rPr lang="en-US" dirty="0" smtClean="0"/>
              <a:t>&gt; 18 000 methods</a:t>
            </a:r>
          </a:p>
          <a:p>
            <a:r>
              <a:rPr lang="en-US" dirty="0" smtClean="0"/>
              <a:t>Note:  Line 1→4 Time extracted from the published paper</a:t>
            </a:r>
          </a:p>
          <a:p>
            <a:pPr lvl="1"/>
            <a:r>
              <a:rPr lang="en-US" dirty="0" smtClean="0"/>
              <a:t>Previous version of mscorlib.dll</a:t>
            </a:r>
          </a:p>
          <a:p>
            <a:pPr lvl="1"/>
            <a:r>
              <a:rPr lang="en-US" dirty="0" smtClean="0"/>
              <a:t>Clousot is a little bit faster now </a:t>
            </a:r>
          </a:p>
          <a:p>
            <a:pPr lvl="2"/>
            <a:r>
              <a:rPr lang="en-US" dirty="0" smtClean="0"/>
              <a:t>Pentagons ~ 4 minutes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Pentagons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r>
              <a:rPr lang="en-US" dirty="0" smtClean="0"/>
              <a:t>Pentagons are not:</a:t>
            </a:r>
          </a:p>
          <a:p>
            <a:pPr lvl="1"/>
            <a:r>
              <a:rPr lang="en-US" dirty="0" smtClean="0"/>
              <a:t>The ultimate numerical abstract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Pentagons are:</a:t>
            </a:r>
          </a:p>
          <a:p>
            <a:pPr lvl="1"/>
            <a:r>
              <a:rPr lang="en-US" dirty="0" smtClean="0"/>
              <a:t>Lightweight abstract numerical abstract domain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Quickly discharge “easy” proof obligations</a:t>
            </a:r>
          </a:p>
          <a:p>
            <a:pPr lvl="1"/>
            <a:r>
              <a:rPr lang="en-US" dirty="0" smtClean="0"/>
              <a:t>Suited for</a:t>
            </a:r>
          </a:p>
          <a:p>
            <a:pPr lvl="2"/>
            <a:r>
              <a:rPr lang="en-US" dirty="0" smtClean="0"/>
              <a:t>Array bounds</a:t>
            </a:r>
          </a:p>
          <a:p>
            <a:pPr lvl="2"/>
            <a:r>
              <a:rPr lang="en-US" dirty="0" smtClean="0"/>
              <a:t>Simple contracts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In Clousot we use domain combination to achieve precision</a:t>
            </a:r>
          </a:p>
          <a:p>
            <a:pPr lvl="1"/>
            <a:r>
              <a:rPr lang="en-US" dirty="0" smtClean="0"/>
              <a:t>y</a:t>
            </a:r>
            <a:r>
              <a:rPr lang="en-US" dirty="0" smtClean="0"/>
              <a:t>et  preserving performances</a:t>
            </a:r>
          </a:p>
          <a:p>
            <a:r>
              <a:rPr lang="en-US" dirty="0" smtClean="0"/>
              <a:t>Pentagons are a basic block of the domain combination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5" name="Picture 5" descr="C:\Users\logozzo\AppData\Local\Microsoft\Windows\Temporary Internet Files\Content.IE5\3I7396UE\MCj041592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60026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lightweight abstract domain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rray </a:t>
            </a:r>
            <a:r>
              <a:rPr lang="en-US" dirty="0" smtClean="0"/>
              <a:t>bounds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Simple contract checking</a:t>
            </a:r>
            <a:endParaRPr lang="en-US" dirty="0" smtClean="0"/>
          </a:p>
          <a:p>
            <a:r>
              <a:rPr lang="en-US" dirty="0" smtClean="0"/>
              <a:t>Efficient, and scalable</a:t>
            </a:r>
          </a:p>
          <a:p>
            <a:pPr lvl="1"/>
            <a:r>
              <a:rPr lang="en-US" dirty="0" smtClean="0"/>
              <a:t>Implemented in </a:t>
            </a:r>
            <a:r>
              <a:rPr lang="en-US" dirty="0" smtClean="0"/>
              <a:t>Clousot</a:t>
            </a:r>
          </a:p>
          <a:p>
            <a:pPr lvl="2"/>
            <a:r>
              <a:rPr lang="en-US" dirty="0" smtClean="0"/>
              <a:t>Analyzes mscorlib.dll in a bunch of minutes</a:t>
            </a:r>
            <a:endParaRPr lang="en-US" dirty="0" smtClean="0"/>
          </a:p>
          <a:p>
            <a:r>
              <a:rPr lang="en-US" dirty="0" smtClean="0"/>
              <a:t>To be used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combination with other domains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s </a:t>
            </a:r>
            <a:r>
              <a:rPr lang="en-US" dirty="0" smtClean="0"/>
              <a:t>a first pass to drop most of the proof obligations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history… (Pre-Cousot)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r>
              <a:rPr lang="en-US" dirty="0" smtClean="0"/>
              <a:t>Karr (1975): </a:t>
            </a:r>
            <a:r>
              <a:rPr lang="en-US" i="1" dirty="0" smtClean="0"/>
              <a:t>Affine Relationships Among Variables of a Program </a:t>
            </a:r>
            <a:endParaRPr lang="en-US" dirty="0" smtClean="0"/>
          </a:p>
          <a:p>
            <a:r>
              <a:rPr lang="en-US" dirty="0" smtClean="0"/>
              <a:t>Discover relations in the form of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cs typeface="Times New Roman" pitchFamily="18" charset="0"/>
              </a:rPr>
              <a:t>are variables,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>
                <a:cs typeface="Times New Roman" pitchFamily="18" charset="0"/>
              </a:rPr>
              <a:t>are constants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Elements are sets of linear equations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Canonical representation as Upper matrixes</a:t>
            </a:r>
          </a:p>
          <a:p>
            <a:r>
              <a:rPr lang="en-US" dirty="0" smtClean="0">
                <a:sym typeface="Wingdings" pitchFamily="2" charset="2"/>
              </a:rPr>
              <a:t>Order is space inclusion, Meet is intersection, …</a:t>
            </a:r>
          </a:p>
          <a:p>
            <a:r>
              <a:rPr lang="en-US" dirty="0" smtClean="0">
                <a:sym typeface="Wingdings" pitchFamily="2" charset="2"/>
              </a:rPr>
              <a:t>Nice join algorithm (polynomial )</a:t>
            </a:r>
          </a:p>
          <a:p>
            <a:r>
              <a:rPr lang="en-US" dirty="0" smtClean="0">
                <a:sym typeface="Wingdings" pitchFamily="2" charset="2"/>
              </a:rPr>
              <a:t>Drawback: not really useful (by their own)</a:t>
            </a:r>
          </a:p>
          <a:p>
            <a:pPr lvl="1"/>
            <a:r>
              <a:rPr lang="en-US" dirty="0" err="1" smtClean="0"/>
              <a:t>Disequalities</a:t>
            </a:r>
            <a:r>
              <a:rPr lang="en-US" dirty="0" smtClean="0"/>
              <a:t> are more useful 		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00400" y="2209800"/>
          <a:ext cx="2362200" cy="457200"/>
        </p:xfrm>
        <a:graphic>
          <a:graphicData uri="http://schemas.openxmlformats.org/presentationml/2006/ole">
            <p:oleObj spid="_x0000_s1026" name="Equation" r:id="rId3" imgW="1180800" imgH="228600" progId="Equation.3">
              <p:embed/>
            </p:oleObj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6400800" y="4648200"/>
          <a:ext cx="2962048" cy="2209800"/>
        </p:xfrm>
        <a:graphic>
          <a:graphicData uri="http://schemas.openxmlformats.org/presentationml/2006/ole">
            <p:oleObj spid="_x0000_s1027" name="Visio" r:id="rId4" imgW="4006445" imgH="29890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Polyhedra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dirty="0" smtClean="0"/>
              <a:t>Cousot Halbwachs (1978):  </a:t>
            </a:r>
            <a:r>
              <a:rPr lang="en-US" i="1" dirty="0" smtClean="0"/>
              <a:t>Automatic Discovery of Linear Restraints among Variables of a Program</a:t>
            </a:r>
          </a:p>
          <a:p>
            <a:r>
              <a:rPr lang="en-US" dirty="0" smtClean="0"/>
              <a:t>Discover invariants in the form of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cs typeface="Times New Roman" pitchFamily="18" charset="0"/>
              </a:rPr>
              <a:t>are variables,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>
                <a:cs typeface="Times New Roman" pitchFamily="18" charset="0"/>
              </a:rPr>
              <a:t>are constants</a:t>
            </a:r>
            <a:endParaRPr lang="en-US" dirty="0" smtClean="0"/>
          </a:p>
          <a:p>
            <a:r>
              <a:rPr lang="en-US" dirty="0" smtClean="0"/>
              <a:t>Dual representation for elements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Set of </a:t>
            </a:r>
            <a:r>
              <a:rPr lang="en-US" dirty="0" err="1" smtClean="0"/>
              <a:t>disequalities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Set of points and generators</a:t>
            </a:r>
          </a:p>
          <a:p>
            <a:r>
              <a:rPr lang="en-US" dirty="0" smtClean="0"/>
              <a:t>Some operations better in one some in the other</a:t>
            </a:r>
          </a:p>
          <a:p>
            <a:pPr lvl="1"/>
            <a:r>
              <a:rPr lang="en-US" dirty="0" smtClean="0"/>
              <a:t>Meet: Intersection of equations</a:t>
            </a:r>
          </a:p>
          <a:p>
            <a:pPr lvl="1"/>
            <a:r>
              <a:rPr lang="en-US" dirty="0" smtClean="0"/>
              <a:t> Join: Convex hull of points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00400" y="2590800"/>
          <a:ext cx="2362200" cy="457200"/>
        </p:xfrm>
        <a:graphic>
          <a:graphicData uri="http://schemas.openxmlformats.org/presentationml/2006/ole">
            <p:oleObj spid="_x0000_s2050" name="Equation" r:id="rId3" imgW="118080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638800" y="2057400"/>
          <a:ext cx="3210356" cy="2508250"/>
        </p:xfrm>
        <a:graphic>
          <a:graphicData uri="http://schemas.openxmlformats.org/presentationml/2006/ole">
            <p:oleObj spid="_x0000_s2051" name="Visio" r:id="rId4" imgW="4006260" imgH="31308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everything was done in the 70s?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648" y="6416040"/>
            <a:ext cx="1981200" cy="365760"/>
          </a:xfrm>
        </p:spPr>
        <p:txBody>
          <a:bodyPr/>
          <a:lstStyle/>
          <a:p>
            <a:fld id="{2BDAB83F-87A5-4482-800E-BAE5137FF6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Conversion is expensive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Constraints → Generators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(worst case)</a:t>
            </a:r>
          </a:p>
          <a:p>
            <a:r>
              <a:rPr lang="en-US" dirty="0" smtClean="0"/>
              <a:t>It cannot be done better: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Khachiyan</a:t>
            </a:r>
            <a:r>
              <a:rPr lang="en-US" sz="2400" dirty="0" smtClean="0"/>
              <a:t>, </a:t>
            </a:r>
            <a:r>
              <a:rPr lang="en-US" sz="2400" dirty="0" err="1" smtClean="0"/>
              <a:t>Boros</a:t>
            </a:r>
            <a:r>
              <a:rPr lang="en-US" sz="2400" dirty="0" smtClean="0"/>
              <a:t>, </a:t>
            </a:r>
            <a:r>
              <a:rPr lang="en-US" sz="2400" dirty="0" err="1" smtClean="0"/>
              <a:t>Borys</a:t>
            </a:r>
            <a:r>
              <a:rPr lang="en-US" sz="2400" dirty="0" smtClean="0"/>
              <a:t>, </a:t>
            </a:r>
            <a:r>
              <a:rPr lang="en-US" sz="2400" dirty="0" err="1" smtClean="0"/>
              <a:t>Elbassioni</a:t>
            </a:r>
            <a:r>
              <a:rPr lang="en-US" sz="2400" dirty="0" smtClean="0"/>
              <a:t>, </a:t>
            </a:r>
            <a:r>
              <a:rPr lang="en-US" sz="2400" dirty="0" err="1" smtClean="0"/>
              <a:t>Gurvich</a:t>
            </a:r>
            <a:r>
              <a:rPr lang="en-US" sz="2400" dirty="0" smtClean="0"/>
              <a:t> (2006): </a:t>
            </a:r>
            <a:r>
              <a:rPr lang="en-US" sz="2400" i="1" dirty="0" smtClean="0"/>
              <a:t>Generating all vertices of a polyhedron is hard</a:t>
            </a:r>
            <a:endParaRPr lang="en-US" i="1" dirty="0" smtClean="0"/>
          </a:p>
          <a:p>
            <a:r>
              <a:rPr lang="en-US" dirty="0" smtClean="0"/>
              <a:t>In practice scales to few variables: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~30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variables for the Parma Polyhedra Library</a:t>
            </a:r>
          </a:p>
          <a:p>
            <a:pPr lvl="2"/>
            <a:r>
              <a:rPr lang="en-US" dirty="0" smtClean="0"/>
              <a:t>Very optimized C++ implementation</a:t>
            </a:r>
          </a:p>
          <a:p>
            <a:pPr lvl="2"/>
            <a:r>
              <a:rPr lang="en-US" dirty="0" smtClean="0"/>
              <a:t>Up to date algorithms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Octagons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Miné (2001): </a:t>
            </a:r>
            <a:r>
              <a:rPr lang="en-US" i="1" dirty="0" smtClean="0"/>
              <a:t>The Octagon Abstract Domain</a:t>
            </a:r>
          </a:p>
          <a:p>
            <a:r>
              <a:rPr lang="en-US" dirty="0" smtClean="0"/>
              <a:t>Discover invariants in the form of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dirty="0" smtClean="0">
                <a:cs typeface="Times New Roman" pitchFamily="18" charset="0"/>
              </a:rPr>
              <a:t>are variables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∈ {+1, -1, 0}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>
                <a:cs typeface="Times New Roman" pitchFamily="18" charset="0"/>
              </a:rPr>
              <a:t>is a constant</a:t>
            </a:r>
          </a:p>
          <a:p>
            <a:r>
              <a:rPr lang="en-US" dirty="0" smtClean="0"/>
              <a:t>Elements are represented by a </a:t>
            </a:r>
          </a:p>
          <a:p>
            <a:pPr>
              <a:buNone/>
            </a:pPr>
            <a:r>
              <a:rPr lang="en-US" dirty="0" smtClean="0"/>
              <a:t>	direct graph: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– y ≤ b </a:t>
            </a:r>
            <a:r>
              <a:rPr lang="en-US" dirty="0" smtClean="0">
                <a:cs typeface="Times New Roman" pitchFamily="18" charset="0"/>
              </a:rPr>
              <a:t>is</a:t>
            </a:r>
          </a:p>
          <a:p>
            <a:r>
              <a:rPr lang="en-US" dirty="0" smtClean="0">
                <a:cs typeface="Times New Roman" pitchFamily="18" charset="0"/>
              </a:rPr>
              <a:t>Efficient representation with sparse matrixes</a:t>
            </a:r>
          </a:p>
          <a:p>
            <a:r>
              <a:rPr lang="en-US" dirty="0" smtClean="0">
                <a:cs typeface="Times New Roman" pitchFamily="18" charset="0"/>
              </a:rPr>
              <a:t>Order, join, meet, … are defined </a:t>
            </a:r>
            <a:r>
              <a:rPr lang="en-US" dirty="0" smtClean="0">
                <a:cs typeface="Times New Roman" pitchFamily="18" charset="0"/>
              </a:rPr>
              <a:t>point-wise</a:t>
            </a:r>
            <a:endParaRPr lang="en-US" dirty="0" smtClean="0">
              <a:cs typeface="Times New Roman" pitchFamily="18" charset="0"/>
            </a:endParaRPr>
          </a:p>
          <a:p>
            <a:endParaRPr lang="en-US" i="1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16300" y="2209800"/>
          <a:ext cx="1625600" cy="457200"/>
        </p:xfrm>
        <a:graphic>
          <a:graphicData uri="http://schemas.openxmlformats.org/presentationml/2006/ole">
            <p:oleObj spid="_x0000_s3074" name="Equation" r:id="rId3" imgW="81252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562600" y="1600200"/>
          <a:ext cx="3209925" cy="2508250"/>
        </p:xfrm>
        <a:graphic>
          <a:graphicData uri="http://schemas.openxmlformats.org/presentationml/2006/ole">
            <p:oleObj spid="_x0000_s3075" name="Visio" r:id="rId4" imgW="4006260" imgH="3130850" progId="Visio.Drawing.11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114800" y="4343400"/>
          <a:ext cx="1219200" cy="457200"/>
        </p:xfrm>
        <a:graphic>
          <a:graphicData uri="http://schemas.openxmlformats.org/presentationml/2006/ole">
            <p:oleObj spid="_x0000_s3077" name="Equation" r:id="rId5" imgW="609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I am speaking here today?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Inference rule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Propagated by Floyd-Marshall algorithm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Aka: “closure” or “saturation”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Used everywhere</a:t>
            </a:r>
            <a:endParaRPr lang="en-US" dirty="0" smtClean="0"/>
          </a:p>
          <a:p>
            <a:r>
              <a:rPr lang="en-US" dirty="0" smtClean="0"/>
              <a:t>Constraint propagation is expensive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en-US" dirty="0" smtClean="0"/>
              <a:t>” cubic algorithm</a:t>
            </a:r>
          </a:p>
          <a:p>
            <a:pPr marL="731520" lvl="1" indent="-457200"/>
            <a:r>
              <a:rPr lang="en-US" dirty="0" smtClean="0"/>
              <a:t>The multiplicative constant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Constants are quickly propagated</a:t>
            </a:r>
          </a:p>
          <a:p>
            <a:pPr marL="731520" lvl="1" indent="-457200"/>
            <a:r>
              <a:rPr lang="en-US" dirty="0" smtClean="0"/>
              <a:t>Matrixes tends to be saturated</a:t>
            </a:r>
          </a:p>
          <a:p>
            <a:pPr marL="731520" lvl="1" indent="-457200"/>
            <a:r>
              <a:rPr lang="en-US" dirty="0" smtClean="0"/>
              <a:t>Many relations between unrelated variables</a:t>
            </a:r>
          </a:p>
          <a:p>
            <a:pPr marL="731520" lvl="1" indent="-457200"/>
            <a:r>
              <a:rPr lang="en-US" dirty="0" smtClean="0"/>
              <a:t>…</a:t>
            </a:r>
          </a:p>
          <a:p>
            <a:pPr marL="731520" lvl="1" indent="-457200">
              <a:buNone/>
            </a:pPr>
            <a:endParaRPr lang="en-US" dirty="0" smtClean="0"/>
          </a:p>
          <a:p>
            <a:pPr marL="1005840" lvl="2" indent="-457200"/>
            <a:endParaRPr lang="en-US" dirty="0" smtClean="0"/>
          </a:p>
          <a:p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00400" y="1371600"/>
          <a:ext cx="2514600" cy="838200"/>
        </p:xfrm>
        <a:graphic>
          <a:graphicData uri="http://schemas.openxmlformats.org/presentationml/2006/ole">
            <p:oleObj spid="_x0000_s4100" name="Equation" r:id="rId3" imgW="1257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5" name="Picture 5" descr="C:\Users\logozzo\AppData\Local\Microsoft\Windows\Temporary Internet Files\Content.IE5\3I7396UE\MCj041592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60026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Pentagons: Main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Intervals are efficient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Compact representation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Linear time operations</a:t>
            </a:r>
          </a:p>
          <a:p>
            <a:r>
              <a:rPr lang="en-US" dirty="0" smtClean="0">
                <a:sym typeface="Wingdings" pitchFamily="2" charset="2"/>
              </a:rPr>
              <a:t>Intervals are good for numerical computations </a:t>
            </a:r>
          </a:p>
          <a:p>
            <a:r>
              <a:rPr lang="en-US" dirty="0" smtClean="0">
                <a:sym typeface="Wingdings" pitchFamily="2" charset="2"/>
              </a:rPr>
              <a:t>Intervals are bad for symbolic reasoning 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Ex. for(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= 0;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&lt; </a:t>
            </a:r>
            <a:r>
              <a:rPr lang="en-US" dirty="0" err="1" smtClean="0">
                <a:sym typeface="Wingdings" pitchFamily="2" charset="2"/>
              </a:rPr>
              <a:t>a.Length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++) 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 = 0;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Infer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≥ 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Cannot capture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&lt; </a:t>
            </a:r>
            <a:r>
              <a:rPr lang="en-US" dirty="0" err="1" smtClean="0">
                <a:sym typeface="Wingdings" pitchFamily="2" charset="2"/>
              </a:rPr>
              <a:t>a.Length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Pentagons: Refine Intervals with symbolic reasoning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In particular: strict upper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4004</TotalTime>
  <Words>1497</Words>
  <Application>Microsoft Office PowerPoint</Application>
  <PresentationFormat>On-screen Show (4:3)</PresentationFormat>
  <Paragraphs>301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Origin</vt:lpstr>
      <vt:lpstr>Equation</vt:lpstr>
      <vt:lpstr>Visio</vt:lpstr>
      <vt:lpstr>The Pentagons</vt:lpstr>
      <vt:lpstr>Goal </vt:lpstr>
      <vt:lpstr>Some history… (Pre-Cousot)</vt:lpstr>
      <vt:lpstr>Polyhedra</vt:lpstr>
      <vt:lpstr>So everything was done in the 70s?</vt:lpstr>
      <vt:lpstr>Octagons</vt:lpstr>
      <vt:lpstr>So, Why I am speaking here today?</vt:lpstr>
      <vt:lpstr>Demo</vt:lpstr>
      <vt:lpstr>Pentagons: Main ideas</vt:lpstr>
      <vt:lpstr>Pentagons</vt:lpstr>
      <vt:lpstr>Interval domain</vt:lpstr>
      <vt:lpstr>Strict upper bounds domain</vt:lpstr>
      <vt:lpstr>LessThan domain</vt:lpstr>
      <vt:lpstr>Pentagons</vt:lpstr>
      <vt:lpstr>Example: Cartesian join</vt:lpstr>
      <vt:lpstr>The Join of Pentagons with reduction</vt:lpstr>
      <vt:lpstr>Example: Reduced Join ⊔* </vt:lpstr>
      <vt:lpstr>The smarter join on Pentagons</vt:lpstr>
      <vt:lpstr>⊔* and ⊔ </vt:lpstr>
      <vt:lpstr>⊔* and ⊔</vt:lpstr>
      <vt:lpstr>Example: Reduction in transfer functions</vt:lpstr>
      <vt:lpstr>Experiment: Array bounds analysis for mscorlib.dll </vt:lpstr>
      <vt:lpstr>On Pentagons</vt:lpstr>
      <vt:lpstr>Demo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efficient, sound, agnostic and semantic-based static analyzer for .NET</dc:title>
  <dc:creator>Francesco Logozzo</dc:creator>
  <cp:lastModifiedBy>Francesco Logozzo</cp:lastModifiedBy>
  <cp:revision>90</cp:revision>
  <dcterms:created xsi:type="dcterms:W3CDTF">2007-12-07T00:19:50Z</dcterms:created>
  <dcterms:modified xsi:type="dcterms:W3CDTF">2008-07-03T22:12:43Z</dcterms:modified>
</cp:coreProperties>
</file>