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4141" r:id="rId2"/>
  </p:sldMasterIdLst>
  <p:notesMasterIdLst>
    <p:notesMasterId r:id="rId43"/>
  </p:notesMasterIdLst>
  <p:sldIdLst>
    <p:sldId id="256" r:id="rId3"/>
    <p:sldId id="257" r:id="rId4"/>
    <p:sldId id="302" r:id="rId5"/>
    <p:sldId id="263" r:id="rId6"/>
    <p:sldId id="312" r:id="rId7"/>
    <p:sldId id="264" r:id="rId8"/>
    <p:sldId id="303" r:id="rId9"/>
    <p:sldId id="266" r:id="rId10"/>
    <p:sldId id="267" r:id="rId11"/>
    <p:sldId id="304" r:id="rId12"/>
    <p:sldId id="270" r:id="rId13"/>
    <p:sldId id="279" r:id="rId14"/>
    <p:sldId id="273" r:id="rId15"/>
    <p:sldId id="309" r:id="rId16"/>
    <p:sldId id="274" r:id="rId17"/>
    <p:sldId id="278" r:id="rId18"/>
    <p:sldId id="280" r:id="rId19"/>
    <p:sldId id="320" r:id="rId20"/>
    <p:sldId id="313" r:id="rId21"/>
    <p:sldId id="284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8" r:id="rId30"/>
    <p:sldId id="305" r:id="rId31"/>
    <p:sldId id="321" r:id="rId32"/>
    <p:sldId id="314" r:id="rId33"/>
    <p:sldId id="315" r:id="rId34"/>
    <p:sldId id="316" r:id="rId35"/>
    <p:sldId id="317" r:id="rId36"/>
    <p:sldId id="318" r:id="rId37"/>
    <p:sldId id="307" r:id="rId38"/>
    <p:sldId id="308" r:id="rId39"/>
    <p:sldId id="306" r:id="rId40"/>
    <p:sldId id="322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657B4-AC62-4309-8DD4-44FA09D66B77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</dgm:pt>
    <dgm:pt modelId="{BCC1530A-99F1-4091-8E88-49F3A3023617}">
      <dgm:prSet phldrT="[Text]"/>
      <dgm:spPr/>
      <dgm:t>
        <a:bodyPr/>
        <a:lstStyle/>
        <a:p>
          <a:r>
            <a:rPr lang="en-US" dirty="0" smtClean="0"/>
            <a:t>Expression analysis</a:t>
          </a:r>
          <a:endParaRPr lang="en-US" dirty="0"/>
        </a:p>
      </dgm:t>
    </dgm:pt>
    <dgm:pt modelId="{898A2E15-109E-4131-B860-60D772B353A6}" type="parTrans" cxnId="{644DC3E4-C7BA-42F9-A3B2-D796936A7CC6}">
      <dgm:prSet/>
      <dgm:spPr/>
      <dgm:t>
        <a:bodyPr/>
        <a:lstStyle/>
        <a:p>
          <a:endParaRPr lang="en-US"/>
        </a:p>
      </dgm:t>
    </dgm:pt>
    <dgm:pt modelId="{0043C7D1-FE69-4EF2-9252-2BCA05C0843B}" type="sibTrans" cxnId="{644DC3E4-C7BA-42F9-A3B2-D796936A7CC6}">
      <dgm:prSet/>
      <dgm:spPr/>
      <dgm:t>
        <a:bodyPr/>
        <a:lstStyle/>
        <a:p>
          <a:endParaRPr lang="en-US"/>
        </a:p>
      </dgm:t>
    </dgm:pt>
    <dgm:pt modelId="{8BAAE7C9-0B05-43A9-8350-6DBCE1261407}">
      <dgm:prSet phldrT="[Text]"/>
      <dgm:spPr/>
      <dgm:t>
        <a:bodyPr/>
        <a:lstStyle/>
        <a:p>
          <a:r>
            <a:rPr lang="en-US" dirty="0" smtClean="0"/>
            <a:t>Heap analysis</a:t>
          </a:r>
          <a:endParaRPr lang="en-US" dirty="0"/>
        </a:p>
      </dgm:t>
    </dgm:pt>
    <dgm:pt modelId="{D2324923-D937-4D09-B390-042CADA07B8F}" type="parTrans" cxnId="{22E259E3-B45D-48B4-AC9D-CC6BE2397491}">
      <dgm:prSet/>
      <dgm:spPr/>
      <dgm:t>
        <a:bodyPr/>
        <a:lstStyle/>
        <a:p>
          <a:endParaRPr lang="en-US"/>
        </a:p>
      </dgm:t>
    </dgm:pt>
    <dgm:pt modelId="{E37C558A-E8D5-4C49-BE7A-A9F9B40A664B}" type="sibTrans" cxnId="{22E259E3-B45D-48B4-AC9D-CC6BE2397491}">
      <dgm:prSet/>
      <dgm:spPr/>
      <dgm:t>
        <a:bodyPr/>
        <a:lstStyle/>
        <a:p>
          <a:endParaRPr lang="en-US"/>
        </a:p>
      </dgm:t>
    </dgm:pt>
    <dgm:pt modelId="{63A50BCB-AC9F-4F4B-B155-ED2E9BF144FB}">
      <dgm:prSet phldrT="[Text]"/>
      <dgm:spPr/>
      <dgm:t>
        <a:bodyPr/>
        <a:lstStyle/>
        <a:p>
          <a:r>
            <a:rPr lang="en-US" dirty="0" smtClean="0"/>
            <a:t>Stack analysis</a:t>
          </a:r>
          <a:endParaRPr lang="en-US" dirty="0"/>
        </a:p>
      </dgm:t>
    </dgm:pt>
    <dgm:pt modelId="{8DC30A6C-F6A1-4CAE-940F-69736CA987B8}" type="parTrans" cxnId="{089602FC-BDB9-4DB1-882F-46FEE7B04839}">
      <dgm:prSet/>
      <dgm:spPr/>
      <dgm:t>
        <a:bodyPr/>
        <a:lstStyle/>
        <a:p>
          <a:endParaRPr lang="en-US"/>
        </a:p>
      </dgm:t>
    </dgm:pt>
    <dgm:pt modelId="{8B391C04-FD0B-4D1A-981C-13DEE3C72B0C}" type="sibTrans" cxnId="{089602FC-BDB9-4DB1-882F-46FEE7B04839}">
      <dgm:prSet/>
      <dgm:spPr/>
      <dgm:t>
        <a:bodyPr/>
        <a:lstStyle/>
        <a:p>
          <a:endParaRPr lang="en-US"/>
        </a:p>
      </dgm:t>
    </dgm:pt>
    <dgm:pt modelId="{1701A178-2745-45F5-BF57-206DB68FF8A0}">
      <dgm:prSet phldrT="[Text]"/>
      <dgm:spPr/>
      <dgm:t>
        <a:bodyPr/>
        <a:lstStyle/>
        <a:p>
          <a:r>
            <a:rPr lang="en-US" dirty="0" smtClean="0"/>
            <a:t>Analyses</a:t>
          </a:r>
        </a:p>
        <a:p>
          <a:r>
            <a:rPr lang="en-US" dirty="0" smtClean="0"/>
            <a:t>Bounds, </a:t>
          </a:r>
          <a:r>
            <a:rPr lang="en-US" dirty="0" err="1" smtClean="0"/>
            <a:t>nonnull</a:t>
          </a:r>
          <a:r>
            <a:rPr lang="en-US" dirty="0" smtClean="0"/>
            <a:t>, arrays…</a:t>
          </a:r>
          <a:endParaRPr lang="en-US" dirty="0"/>
        </a:p>
      </dgm:t>
    </dgm:pt>
    <dgm:pt modelId="{1A76C26F-46AB-49B4-816F-B2A2AFD3B706}" type="parTrans" cxnId="{C4C3246E-FA52-47E3-8E7D-F5C163D956DA}">
      <dgm:prSet/>
      <dgm:spPr/>
      <dgm:t>
        <a:bodyPr/>
        <a:lstStyle/>
        <a:p>
          <a:endParaRPr lang="en-US"/>
        </a:p>
      </dgm:t>
    </dgm:pt>
    <dgm:pt modelId="{3D7CCE3D-75F6-4755-AC75-05AF3624CFEA}" type="sibTrans" cxnId="{C4C3246E-FA52-47E3-8E7D-F5C163D956DA}">
      <dgm:prSet/>
      <dgm:spPr/>
      <dgm:t>
        <a:bodyPr/>
        <a:lstStyle/>
        <a:p>
          <a:endParaRPr lang="en-US"/>
        </a:p>
      </dgm:t>
    </dgm:pt>
    <dgm:pt modelId="{EBDD5A63-4D63-4EA5-AA00-AC2C7AC3CDD6}" type="pres">
      <dgm:prSet presAssocID="{309657B4-AC62-4309-8DD4-44FA09D66B77}" presName="linear" presStyleCnt="0">
        <dgm:presLayoutVars>
          <dgm:animLvl val="lvl"/>
          <dgm:resizeHandles val="exact"/>
        </dgm:presLayoutVars>
      </dgm:prSet>
      <dgm:spPr/>
    </dgm:pt>
    <dgm:pt modelId="{F5918F3C-717B-4097-A643-8DE70404F9E2}" type="pres">
      <dgm:prSet presAssocID="{1701A178-2745-45F5-BF57-206DB68FF8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29501-3935-4A94-A41C-AE4C700D1F12}" type="pres">
      <dgm:prSet presAssocID="{3D7CCE3D-75F6-4755-AC75-05AF3624CFEA}" presName="spacer" presStyleCnt="0"/>
      <dgm:spPr/>
    </dgm:pt>
    <dgm:pt modelId="{AEFBD24C-EBC5-45DD-9731-5ECF3C5C3684}" type="pres">
      <dgm:prSet presAssocID="{BCC1530A-99F1-4091-8E88-49F3A30236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36DF8-5EA1-431E-87D5-88E22F88A0D0}" type="pres">
      <dgm:prSet presAssocID="{0043C7D1-FE69-4EF2-9252-2BCA05C0843B}" presName="spacer" presStyleCnt="0"/>
      <dgm:spPr/>
    </dgm:pt>
    <dgm:pt modelId="{B69C434D-7566-4A15-9D67-822E9A0AD5D1}" type="pres">
      <dgm:prSet presAssocID="{8BAAE7C9-0B05-43A9-8350-6DBCE126140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924D7-2D7F-4A2D-AD27-A7C54C3EE1C7}" type="pres">
      <dgm:prSet presAssocID="{E37C558A-E8D5-4C49-BE7A-A9F9B40A664B}" presName="spacer" presStyleCnt="0"/>
      <dgm:spPr/>
    </dgm:pt>
    <dgm:pt modelId="{504CFE63-65B4-48F5-9AA9-B5FF72D299A2}" type="pres">
      <dgm:prSet presAssocID="{63A50BCB-AC9F-4F4B-B155-ED2E9BF144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C3ED3-B75A-4DBB-A88F-1BF9000738DE}" type="presOf" srcId="{1701A178-2745-45F5-BF57-206DB68FF8A0}" destId="{F5918F3C-717B-4097-A643-8DE70404F9E2}" srcOrd="0" destOrd="0" presId="urn:microsoft.com/office/officeart/2005/8/layout/vList2"/>
    <dgm:cxn modelId="{089602FC-BDB9-4DB1-882F-46FEE7B04839}" srcId="{309657B4-AC62-4309-8DD4-44FA09D66B77}" destId="{63A50BCB-AC9F-4F4B-B155-ED2E9BF144FB}" srcOrd="3" destOrd="0" parTransId="{8DC30A6C-F6A1-4CAE-940F-69736CA987B8}" sibTransId="{8B391C04-FD0B-4D1A-981C-13DEE3C72B0C}"/>
    <dgm:cxn modelId="{B205E63B-8FC7-417C-A948-62A490DA69DA}" type="presOf" srcId="{8BAAE7C9-0B05-43A9-8350-6DBCE1261407}" destId="{B69C434D-7566-4A15-9D67-822E9A0AD5D1}" srcOrd="0" destOrd="0" presId="urn:microsoft.com/office/officeart/2005/8/layout/vList2"/>
    <dgm:cxn modelId="{DD41A275-9AAD-47D3-B977-1C6014083EBF}" type="presOf" srcId="{63A50BCB-AC9F-4F4B-B155-ED2E9BF144FB}" destId="{504CFE63-65B4-48F5-9AA9-B5FF72D299A2}" srcOrd="0" destOrd="0" presId="urn:microsoft.com/office/officeart/2005/8/layout/vList2"/>
    <dgm:cxn modelId="{D8A973E1-908D-450C-A228-8707569ECE40}" type="presOf" srcId="{BCC1530A-99F1-4091-8E88-49F3A3023617}" destId="{AEFBD24C-EBC5-45DD-9731-5ECF3C5C3684}" srcOrd="0" destOrd="0" presId="urn:microsoft.com/office/officeart/2005/8/layout/vList2"/>
    <dgm:cxn modelId="{644DC3E4-C7BA-42F9-A3B2-D796936A7CC6}" srcId="{309657B4-AC62-4309-8DD4-44FA09D66B77}" destId="{BCC1530A-99F1-4091-8E88-49F3A3023617}" srcOrd="1" destOrd="0" parTransId="{898A2E15-109E-4131-B860-60D772B353A6}" sibTransId="{0043C7D1-FE69-4EF2-9252-2BCA05C0843B}"/>
    <dgm:cxn modelId="{22E259E3-B45D-48B4-AC9D-CC6BE2397491}" srcId="{309657B4-AC62-4309-8DD4-44FA09D66B77}" destId="{8BAAE7C9-0B05-43A9-8350-6DBCE1261407}" srcOrd="2" destOrd="0" parTransId="{D2324923-D937-4D09-B390-042CADA07B8F}" sibTransId="{E37C558A-E8D5-4C49-BE7A-A9F9B40A664B}"/>
    <dgm:cxn modelId="{C4C3246E-FA52-47E3-8E7D-F5C163D956DA}" srcId="{309657B4-AC62-4309-8DD4-44FA09D66B77}" destId="{1701A178-2745-45F5-BF57-206DB68FF8A0}" srcOrd="0" destOrd="0" parTransId="{1A76C26F-46AB-49B4-816F-B2A2AFD3B706}" sibTransId="{3D7CCE3D-75F6-4755-AC75-05AF3624CFEA}"/>
    <dgm:cxn modelId="{A67F95FC-36C1-4BDC-ADFA-2449EE650E9B}" type="presOf" srcId="{309657B4-AC62-4309-8DD4-44FA09D66B77}" destId="{EBDD5A63-4D63-4EA5-AA00-AC2C7AC3CDD6}" srcOrd="0" destOrd="0" presId="urn:microsoft.com/office/officeart/2005/8/layout/vList2"/>
    <dgm:cxn modelId="{B0ADCEB5-4B8C-45CB-AE08-7F7791E9CC4C}" type="presParOf" srcId="{EBDD5A63-4D63-4EA5-AA00-AC2C7AC3CDD6}" destId="{F5918F3C-717B-4097-A643-8DE70404F9E2}" srcOrd="0" destOrd="0" presId="urn:microsoft.com/office/officeart/2005/8/layout/vList2"/>
    <dgm:cxn modelId="{D17D590A-1344-429C-A4FA-FAB15179511C}" type="presParOf" srcId="{EBDD5A63-4D63-4EA5-AA00-AC2C7AC3CDD6}" destId="{F1D29501-3935-4A94-A41C-AE4C700D1F12}" srcOrd="1" destOrd="0" presId="urn:microsoft.com/office/officeart/2005/8/layout/vList2"/>
    <dgm:cxn modelId="{7DBCE4DA-0FDD-406F-B2F4-1A10A19124D2}" type="presParOf" srcId="{EBDD5A63-4D63-4EA5-AA00-AC2C7AC3CDD6}" destId="{AEFBD24C-EBC5-45DD-9731-5ECF3C5C3684}" srcOrd="2" destOrd="0" presId="urn:microsoft.com/office/officeart/2005/8/layout/vList2"/>
    <dgm:cxn modelId="{F3A2A4A5-4219-49B4-94FF-B93751DA7927}" type="presParOf" srcId="{EBDD5A63-4D63-4EA5-AA00-AC2C7AC3CDD6}" destId="{B6D36DF8-5EA1-431E-87D5-88E22F88A0D0}" srcOrd="3" destOrd="0" presId="urn:microsoft.com/office/officeart/2005/8/layout/vList2"/>
    <dgm:cxn modelId="{258D93EA-4E36-4629-BCB6-FE47A64B19E8}" type="presParOf" srcId="{EBDD5A63-4D63-4EA5-AA00-AC2C7AC3CDD6}" destId="{B69C434D-7566-4A15-9D67-822E9A0AD5D1}" srcOrd="4" destOrd="0" presId="urn:microsoft.com/office/officeart/2005/8/layout/vList2"/>
    <dgm:cxn modelId="{49EF4FCF-29A9-4CB9-8C2B-27F8793FA2B6}" type="presParOf" srcId="{EBDD5A63-4D63-4EA5-AA00-AC2C7AC3CDD6}" destId="{094924D7-2D7F-4A2D-AD27-A7C54C3EE1C7}" srcOrd="5" destOrd="0" presId="urn:microsoft.com/office/officeart/2005/8/layout/vList2"/>
    <dgm:cxn modelId="{D812FE32-A773-4819-BF62-0B4CBC1FAE2B}" type="presParOf" srcId="{EBDD5A63-4D63-4EA5-AA00-AC2C7AC3CDD6}" destId="{504CFE63-65B4-48F5-9AA9-B5FF72D299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Domain 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Domain 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Domain 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2F5FFD70-896F-4A3A-809A-D96A3A54F167}" type="presOf" srcId="{45CDB158-9183-4F7E-AA8B-F35D03E8F65E}" destId="{EA843238-46EC-4F84-BBA1-C0125D5280AE}" srcOrd="0" destOrd="0" presId="urn:microsoft.com/office/officeart/2005/8/layout/chevron1"/>
    <dgm:cxn modelId="{4691C339-00E4-4728-8034-F06CBEC54333}" type="presOf" srcId="{D1ACE967-BFFE-4C60-A023-4B02EB6DF90D}" destId="{9EDF2B1B-ACE9-4482-A402-2C53B84739CE}" srcOrd="0" destOrd="0" presId="urn:microsoft.com/office/officeart/2005/8/layout/chevron1"/>
    <dgm:cxn modelId="{7FE421D2-6352-4B5F-BCFA-5BDEE595EFCE}" type="presOf" srcId="{89625B92-48F7-440F-949A-E1AF22FBC62F}" destId="{D3206E9F-9034-4A19-8731-54477033F04B}" srcOrd="0" destOrd="0" presId="urn:microsoft.com/office/officeart/2005/8/layout/chevron1"/>
    <dgm:cxn modelId="{DE242C7B-4149-47CA-96E0-3342843EB6CC}" type="presOf" srcId="{32536936-1D40-4309-80BE-820BFC33DF9C}" destId="{04952440-E309-45D0-859F-A89007681871}" srcOrd="0" destOrd="0" presId="urn:microsoft.com/office/officeart/2005/8/layout/chevron1"/>
    <dgm:cxn modelId="{99BAA21C-D2FD-4A73-815B-7412596A007C}" type="presParOf" srcId="{EA843238-46EC-4F84-BBA1-C0125D5280AE}" destId="{04952440-E309-45D0-859F-A89007681871}" srcOrd="0" destOrd="0" presId="urn:microsoft.com/office/officeart/2005/8/layout/chevron1"/>
    <dgm:cxn modelId="{9E7992C8-F39C-43C1-BC39-85D2198F427A}" type="presParOf" srcId="{EA843238-46EC-4F84-BBA1-C0125D5280AE}" destId="{CD4C568D-2130-4184-AB3D-4E4AC8B3B6B4}" srcOrd="1" destOrd="0" presId="urn:microsoft.com/office/officeart/2005/8/layout/chevron1"/>
    <dgm:cxn modelId="{A41B61FD-EDAF-49BC-939B-9EB08BA087EA}" type="presParOf" srcId="{EA843238-46EC-4F84-BBA1-C0125D5280AE}" destId="{D3206E9F-9034-4A19-8731-54477033F04B}" srcOrd="2" destOrd="0" presId="urn:microsoft.com/office/officeart/2005/8/layout/chevron1"/>
    <dgm:cxn modelId="{D6755EB5-9B6C-4468-B815-364EDE0DD41C}" type="presParOf" srcId="{EA843238-46EC-4F84-BBA1-C0125D5280AE}" destId="{53A6862E-933F-45C5-BC22-D2162070DA81}" srcOrd="3" destOrd="0" presId="urn:microsoft.com/office/officeart/2005/8/layout/chevron1"/>
    <dgm:cxn modelId="{BF4424C6-E7B1-4B9B-8325-0687837F20A3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18F3C-717B-4097-A643-8DE70404F9E2}">
      <dsp:nvSpPr>
        <dsp:cNvPr id="0" name=""/>
        <dsp:cNvSpPr/>
      </dsp:nvSpPr>
      <dsp:spPr>
        <a:xfrm>
          <a:off x="0" y="5559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Analyses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Bounds, </a:t>
          </a:r>
          <a:r>
            <a:rPr lang="en-US" sz="2300" kern="1200" dirty="0" err="1" smtClean="0"/>
            <a:t>nonnull</a:t>
          </a:r>
          <a:r>
            <a:rPr lang="en-US" sz="2300" kern="1200" dirty="0" smtClean="0"/>
            <a:t>, arrays…</a:t>
          </a:r>
          <a:endParaRPr lang="en-US" sz="2300" kern="1200" dirty="0"/>
        </a:p>
      </dsp:txBody>
      <dsp:txXfrm>
        <a:off x="48605" y="104204"/>
        <a:ext cx="3865190" cy="898460"/>
      </dsp:txXfrm>
    </dsp:sp>
    <dsp:sp modelId="{AEFBD24C-EBC5-45DD-9731-5ECF3C5C3684}">
      <dsp:nvSpPr>
        <dsp:cNvPr id="0" name=""/>
        <dsp:cNvSpPr/>
      </dsp:nvSpPr>
      <dsp:spPr>
        <a:xfrm>
          <a:off x="0" y="111750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3759162"/>
                <a:satOff val="11240"/>
                <a:lumOff val="849"/>
                <a:alphaOff val="0"/>
                <a:shade val="15000"/>
                <a:satMod val="180000"/>
              </a:schemeClr>
            </a:gs>
            <a:gs pos="50000">
              <a:schemeClr val="accent2">
                <a:hueOff val="-3759162"/>
                <a:satOff val="11240"/>
                <a:lumOff val="849"/>
                <a:alphaOff val="0"/>
                <a:shade val="45000"/>
                <a:satMod val="170000"/>
              </a:schemeClr>
            </a:gs>
            <a:gs pos="70000">
              <a:schemeClr val="accent2">
                <a:hueOff val="-3759162"/>
                <a:satOff val="11240"/>
                <a:lumOff val="84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759162"/>
                <a:satOff val="11240"/>
                <a:lumOff val="84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Expression analysis</a:t>
          </a:r>
          <a:endParaRPr lang="en-US" sz="2300" kern="1200" dirty="0"/>
        </a:p>
      </dsp:txBody>
      <dsp:txXfrm>
        <a:off x="48605" y="1166114"/>
        <a:ext cx="3865190" cy="898460"/>
      </dsp:txXfrm>
    </dsp:sp>
    <dsp:sp modelId="{B69C434D-7566-4A15-9D67-822E9A0AD5D1}">
      <dsp:nvSpPr>
        <dsp:cNvPr id="0" name=""/>
        <dsp:cNvSpPr/>
      </dsp:nvSpPr>
      <dsp:spPr>
        <a:xfrm>
          <a:off x="0" y="217942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7518323"/>
                <a:satOff val="22479"/>
                <a:lumOff val="1699"/>
                <a:alphaOff val="0"/>
                <a:shade val="15000"/>
                <a:satMod val="180000"/>
              </a:schemeClr>
            </a:gs>
            <a:gs pos="50000">
              <a:schemeClr val="accent2">
                <a:hueOff val="-7518323"/>
                <a:satOff val="22479"/>
                <a:lumOff val="1699"/>
                <a:alphaOff val="0"/>
                <a:shade val="45000"/>
                <a:satMod val="170000"/>
              </a:schemeClr>
            </a:gs>
            <a:gs pos="70000">
              <a:schemeClr val="accent2">
                <a:hueOff val="-7518323"/>
                <a:satOff val="22479"/>
                <a:lumOff val="169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7518323"/>
                <a:satOff val="22479"/>
                <a:lumOff val="169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Heap analysis</a:t>
          </a:r>
          <a:endParaRPr lang="en-US" sz="2300" kern="1200" dirty="0"/>
        </a:p>
      </dsp:txBody>
      <dsp:txXfrm>
        <a:off x="48605" y="2228025"/>
        <a:ext cx="3865190" cy="898460"/>
      </dsp:txXfrm>
    </dsp:sp>
    <dsp:sp modelId="{504CFE63-65B4-48F5-9AA9-B5FF72D299A2}">
      <dsp:nvSpPr>
        <dsp:cNvPr id="0" name=""/>
        <dsp:cNvSpPr/>
      </dsp:nvSpPr>
      <dsp:spPr>
        <a:xfrm>
          <a:off x="0" y="324133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11277485"/>
                <a:satOff val="33719"/>
                <a:lumOff val="2548"/>
                <a:alphaOff val="0"/>
                <a:shade val="15000"/>
                <a:satMod val="180000"/>
              </a:schemeClr>
            </a:gs>
            <a:gs pos="50000">
              <a:schemeClr val="accent2">
                <a:hueOff val="-11277485"/>
                <a:satOff val="33719"/>
                <a:lumOff val="2548"/>
                <a:alphaOff val="0"/>
                <a:shade val="45000"/>
                <a:satMod val="170000"/>
              </a:schemeClr>
            </a:gs>
            <a:gs pos="70000">
              <a:schemeClr val="accent2">
                <a:hueOff val="-11277485"/>
                <a:satOff val="33719"/>
                <a:lumOff val="254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1277485"/>
                <a:satOff val="33719"/>
                <a:lumOff val="254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 analysis</a:t>
          </a:r>
          <a:endParaRPr lang="en-US" sz="2300" kern="1200" dirty="0"/>
        </a:p>
      </dsp:txBody>
      <dsp:txXfrm>
        <a:off x="48605" y="3289935"/>
        <a:ext cx="3865190" cy="89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49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D1</a:t>
          </a:r>
          <a:endParaRPr lang="en-US" sz="2200" kern="1200" dirty="0"/>
        </a:p>
      </dsp:txBody>
      <dsp:txXfrm>
        <a:off x="365953" y="207042"/>
        <a:ext cx="1093373" cy="728915"/>
      </dsp:txXfrm>
    </dsp:sp>
    <dsp:sp modelId="{D3206E9F-9034-4A19-8731-54477033F04B}">
      <dsp:nvSpPr>
        <dsp:cNvPr id="0" name=""/>
        <dsp:cNvSpPr/>
      </dsp:nvSpPr>
      <dsp:spPr>
        <a:xfrm>
          <a:off x="164155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D2</a:t>
          </a:r>
          <a:endParaRPr lang="en-US" sz="2200" kern="1200" dirty="0"/>
        </a:p>
      </dsp:txBody>
      <dsp:txXfrm>
        <a:off x="2006013" y="207042"/>
        <a:ext cx="1093373" cy="728915"/>
      </dsp:txXfrm>
    </dsp:sp>
    <dsp:sp modelId="{9EDF2B1B-ACE9-4482-A402-2C53B84739CE}">
      <dsp:nvSpPr>
        <dsp:cNvPr id="0" name=""/>
        <dsp:cNvSpPr/>
      </dsp:nvSpPr>
      <dsp:spPr>
        <a:xfrm>
          <a:off x="328161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D3</a:t>
          </a:r>
          <a:endParaRPr lang="en-US" sz="2200" kern="1200" dirty="0"/>
        </a:p>
      </dsp:txBody>
      <dsp:txXfrm>
        <a:off x="3646073" y="207042"/>
        <a:ext cx="1093373" cy="72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F67B-2DED-4DF2-A680-B8D35F18F416}" type="datetimeFigureOut">
              <a:rPr lang="en-US" smtClean="0"/>
              <a:t>11/17/2009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A9D4-E30F-49E2-86FF-01EAC20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xmlns:mc="http://schemas.openxmlformats.org/markup-compatibility/2006" xmlns:a14="http://schemas.microsoft.com/office/drawing/2010/main" val="000000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xmlns:mc="http://schemas.openxmlformats.org/markup-compatibility/2006" xmlns:a14="http://schemas.microsoft.com/office/drawing/2010/main" val="000000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xmlns:mc="http://schemas.openxmlformats.org/markup-compatibility/2006" xmlns:a14="http://schemas.microsoft.com/office/drawing/2010/main" val="FFFF99" mc:Ignorable="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10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Placeholder footer:  Please edit in Master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zonawifi.telefonica.net/centralizadoFOA/CreateUserSession.wif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0504"/>
            <a:ext cx="8458200" cy="149579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</a:rPr>
              <a:t>Clousot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A </a:t>
            </a:r>
            <a:r>
              <a:rPr lang="en-US" sz="4000" dirty="0">
                <a:effectLst/>
              </a:rPr>
              <a:t>static contract checker based on abstract interpretation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4419600"/>
            <a:ext cx="7770811" cy="18004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Francesco Logozzo</a:t>
            </a:r>
          </a:p>
          <a:p>
            <a:endParaRPr lang="en-US" dirty="0" smtClean="0"/>
          </a:p>
          <a:p>
            <a:r>
              <a:rPr lang="en-US" dirty="0" smtClean="0"/>
              <a:t>Microsoft Research, Redmond, WA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8633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Why the bytecode???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51961"/>
          </a:xfrm>
        </p:spPr>
        <p:txBody>
          <a:bodyPr/>
          <a:lstStyle/>
          <a:p>
            <a:r>
              <a:rPr lang="en-US" dirty="0"/>
              <a:t>More faithful</a:t>
            </a:r>
          </a:p>
          <a:p>
            <a:pPr lvl="1"/>
            <a:r>
              <a:rPr lang="en-US" dirty="0"/>
              <a:t>Closer to what get executed</a:t>
            </a:r>
          </a:p>
          <a:p>
            <a:pPr lvl="1"/>
            <a:r>
              <a:rPr lang="en-US" dirty="0"/>
              <a:t>Clear semantics of the instructions</a:t>
            </a:r>
          </a:p>
          <a:p>
            <a:r>
              <a:rPr lang="en-US" dirty="0"/>
              <a:t>Exploit the work of the compiler</a:t>
            </a:r>
          </a:p>
          <a:p>
            <a:pPr lvl="1"/>
            <a:r>
              <a:rPr lang="en-US" dirty="0"/>
              <a:t>Name resolution, type inference, generics, LINQ…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Bytecode does not change!</a:t>
            </a:r>
          </a:p>
          <a:p>
            <a:pPr lvl="1"/>
            <a:r>
              <a:rPr lang="en-US" dirty="0"/>
              <a:t>Languages yes : C# 2.0 → C# 3.0 → C# </a:t>
            </a:r>
            <a:r>
              <a:rPr lang="en-US" dirty="0" smtClean="0"/>
              <a:t>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8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0412" cy="2631490"/>
          </a:xfrm>
        </p:spPr>
        <p:txBody>
          <a:bodyPr/>
          <a:lstStyle/>
          <a:p>
            <a:r>
              <a:rPr lang="en-US" dirty="0" smtClean="0"/>
              <a:t>Explicit stack</a:t>
            </a:r>
          </a:p>
          <a:p>
            <a:r>
              <a:rPr lang="en-US" dirty="0" smtClean="0"/>
              <a:t>Program structure lost</a:t>
            </a:r>
          </a:p>
          <a:p>
            <a:r>
              <a:rPr lang="en-US" dirty="0" smtClean="0"/>
              <a:t>Expressions chunked out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Need a program normalization!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30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Analysis structure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4586173"/>
              </p:ext>
            </p:extLst>
          </p:nvPr>
        </p:nvGraphicFramePr>
        <p:xfrm>
          <a:off x="457200" y="2133600"/>
          <a:ext cx="3962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943600"/>
            <a:ext cx="1485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53000"/>
            <a:ext cx="162242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1083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7800" y="2286000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Source: z = x + 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87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Expression recovery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151632"/>
          </a:xfrm>
        </p:spPr>
        <p:txBody>
          <a:bodyPr/>
          <a:lstStyle/>
          <a:p>
            <a:r>
              <a:rPr lang="en-US" dirty="0" smtClean="0"/>
              <a:t>Assume x + y ≤ 4</a:t>
            </a:r>
          </a:p>
          <a:p>
            <a:r>
              <a:rPr lang="en-US" dirty="0" smtClean="0"/>
              <a:t>High level: easy!</a:t>
            </a:r>
          </a:p>
          <a:p>
            <a:r>
              <a:rPr lang="en-US" dirty="0" smtClean="0"/>
              <a:t>Low level: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problem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480063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3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86800" cy="1329595"/>
          </a:xfrm>
        </p:spPr>
        <p:txBody>
          <a:bodyPr/>
          <a:lstStyle/>
          <a:p>
            <a:r>
              <a:rPr lang="en-US" dirty="0" smtClean="0"/>
              <a:t>Eager expression reconstruction?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564063" cy="580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4495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MDTransform</a:t>
            </a:r>
            <a:endParaRPr lang="en-US" sz="2400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9000 straight line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610493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/>
              <a:t>e</a:t>
            </a:r>
            <a:r>
              <a:rPr lang="en-US" dirty="0" smtClean="0"/>
              <a:t>xpression recovery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4306"/>
            <a:ext cx="699452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/>
          <p:nvPr/>
        </p:nvCxnSpPr>
        <p:spPr bwMode="auto">
          <a:xfrm rot="10800000">
            <a:off x="3047999" y="5257800"/>
            <a:ext cx="266700" cy="76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Elbow Connector 9"/>
          <p:cNvCxnSpPr/>
          <p:nvPr/>
        </p:nvCxnSpPr>
        <p:spPr bwMode="auto">
          <a:xfrm rot="10800000">
            <a:off x="3429000" y="4419600"/>
            <a:ext cx="990600" cy="457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495549" y="4613564"/>
            <a:ext cx="685799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2971800" y="2971800"/>
            <a:ext cx="1142999" cy="121920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065316" y="3771901"/>
            <a:ext cx="3048000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3181348" y="1708438"/>
            <a:ext cx="819151" cy="9525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3072243" y="2215861"/>
            <a:ext cx="3695700" cy="445077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9293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 reference null?</a:t>
            </a:r>
          </a:p>
          <a:p>
            <a:r>
              <a:rPr lang="en-US" dirty="0" smtClean="0"/>
              <a:t>Bounds</a:t>
            </a:r>
          </a:p>
          <a:p>
            <a:pPr lvl="1"/>
            <a:r>
              <a:rPr lang="en-US" dirty="0" smtClean="0"/>
              <a:t>Array bounds, numerical values …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Division by zero, negation of </a:t>
            </a:r>
            <a:r>
              <a:rPr lang="en-US" dirty="0" err="1" smtClean="0"/>
              <a:t>MinInt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Unsafe</a:t>
            </a:r>
          </a:p>
          <a:p>
            <a:pPr lvl="1"/>
            <a:r>
              <a:rPr lang="en-US" dirty="0" smtClean="0"/>
              <a:t>Buffer overrun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526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Array content </a:t>
            </a:r>
          </a:p>
          <a:p>
            <a:pPr lvl="1"/>
            <a:r>
              <a:rPr lang="en-US" dirty="0" smtClean="0"/>
              <a:t>(with P. &amp; R. Cousot)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Object Invariants </a:t>
            </a:r>
          </a:p>
          <a:p>
            <a:pPr lvl="1"/>
            <a:r>
              <a:rPr lang="en-US" dirty="0" smtClean="0"/>
              <a:t>(M. </a:t>
            </a:r>
            <a:r>
              <a:rPr lang="en-US" dirty="0" err="1" smtClean="0"/>
              <a:t>Monereau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(S. Xia)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Pietro Ferrara, Francesco Logozzo and Manuel Fahndrich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, in OOPSLA 2008</a:t>
            </a:r>
          </a:p>
        </p:txBody>
      </p:sp>
    </p:spTree>
    <p:extLst>
      <p:ext uri="{BB962C8B-B14F-4D97-AF65-F5344CB8AC3E}">
        <p14:creationId xmlns:p14="http://schemas.microsoft.com/office/powerpoint/2010/main" val="2371252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382000" cy="664797"/>
          </a:xfrm>
        </p:spPr>
        <p:txBody>
          <a:bodyPr/>
          <a:lstStyle/>
          <a:p>
            <a:r>
              <a:rPr lang="en-US" dirty="0" smtClean="0"/>
              <a:t>1. Numerical Abstract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241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Abstract domains</a:t>
            </a:r>
            <a:endParaRPr lang="en-US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75" name="Group 17"/>
          <p:cNvGrpSpPr/>
          <p:nvPr/>
        </p:nvGrpSpPr>
        <p:grpSpPr>
          <a:xfrm>
            <a:off x="533400" y="3429000"/>
            <a:ext cx="1904999" cy="3162479"/>
            <a:chOff x="609601" y="3219450"/>
            <a:chExt cx="1904999" cy="3162479"/>
          </a:xfrm>
          <a:noFill/>
        </p:grpSpPr>
        <p:graphicFrame>
          <p:nvGraphicFramePr>
            <p:cNvPr id="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94141"/>
                </p:ext>
              </p:extLst>
            </p:nvPr>
          </p:nvGraphicFramePr>
          <p:xfrm>
            <a:off x="609601" y="3219450"/>
            <a:ext cx="1904999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Visio" r:id="rId3" imgW="4006367" imgH="3202747" progId="Visio.Drawing.11">
                    <p:embed/>
                  </p:oleObj>
                </mc:Choice>
                <mc:Fallback>
                  <p:oleObj name="Visio" r:id="rId3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1" y="3219450"/>
                          <a:ext cx="1904999" cy="159861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1119616" y="5181600"/>
              <a:ext cx="1039067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Intervals</a:t>
              </a:r>
            </a:p>
            <a:p>
              <a:pPr algn="ctr"/>
              <a:r>
                <a:rPr lang="en-US" dirty="0" smtClean="0"/>
                <a:t>O(n)</a:t>
              </a:r>
            </a:p>
            <a:p>
              <a:pPr algn="ctr"/>
              <a:r>
                <a:rPr lang="en-US" dirty="0" smtClean="0"/>
                <a:t>a ≤ x ≤ b</a:t>
              </a:r>
            </a:p>
            <a:p>
              <a:pPr algn="ctr"/>
              <a:r>
                <a:rPr lang="en-US" dirty="0" smtClean="0"/>
                <a:t>No </a:t>
              </a:r>
              <a:r>
                <a:rPr lang="en-US" dirty="0" smtClean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79" name="Group 18"/>
          <p:cNvGrpSpPr/>
          <p:nvPr/>
        </p:nvGrpSpPr>
        <p:grpSpPr>
          <a:xfrm>
            <a:off x="2565399" y="3448050"/>
            <a:ext cx="1854201" cy="2866430"/>
            <a:chOff x="2641600" y="3238500"/>
            <a:chExt cx="1854201" cy="2866430"/>
          </a:xfrm>
        </p:grpSpPr>
        <p:graphicFrame>
          <p:nvGraphicFramePr>
            <p:cNvPr id="8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236632"/>
                </p:ext>
              </p:extLst>
            </p:nvPr>
          </p:nvGraphicFramePr>
          <p:xfrm>
            <a:off x="2641600" y="3238500"/>
            <a:ext cx="1854201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Visio" r:id="rId5" imgW="4006367" imgH="3202747" progId="Visio.Drawing.11">
                    <p:embed/>
                  </p:oleObj>
                </mc:Choice>
                <mc:Fallback>
                  <p:oleObj name="Visio" r:id="rId5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600" y="3238500"/>
                          <a:ext cx="1854201" cy="16002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3081308" y="5181600"/>
              <a:ext cx="1122423" cy="9233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Pentagons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(n)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a≤ x ≤ b &amp; x &lt;y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19"/>
          <p:cNvGrpSpPr/>
          <p:nvPr/>
        </p:nvGrpSpPr>
        <p:grpSpPr>
          <a:xfrm>
            <a:off x="4597399" y="3468688"/>
            <a:ext cx="1879601" cy="3122791"/>
            <a:chOff x="4673600" y="3259138"/>
            <a:chExt cx="1879601" cy="3122791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/>
          </p:nvGraphicFramePr>
          <p:xfrm>
            <a:off x="4673600" y="3259138"/>
            <a:ext cx="1879601" cy="155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Visio" r:id="rId7" imgW="4006260" imgH="3118719" progId="Visio.Drawing.11">
                    <p:embed/>
                  </p:oleObj>
                </mc:Choice>
                <mc:Fallback>
                  <p:oleObj name="Visio" r:id="rId7" imgW="4006260" imgH="311871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600" y="3259138"/>
                          <a:ext cx="1879601" cy="155892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Box 89"/>
            <p:cNvSpPr txBox="1"/>
            <p:nvPr/>
          </p:nvSpPr>
          <p:spPr>
            <a:xfrm>
              <a:off x="5136070" y="5181600"/>
              <a:ext cx="12234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Octagons</a:t>
              </a:r>
            </a:p>
            <a:p>
              <a:pPr algn="ctr"/>
              <a:r>
                <a:rPr lang="en-US" dirty="0" smtClean="0"/>
                <a:t>O(n</a:t>
              </a:r>
              <a:r>
                <a:rPr lang="en-US" baseline="30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± x ± y ≤ a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91" name="Group 20"/>
          <p:cNvGrpSpPr/>
          <p:nvPr/>
        </p:nvGrpSpPr>
        <p:grpSpPr>
          <a:xfrm>
            <a:off x="6629399" y="3445934"/>
            <a:ext cx="1905001" cy="3145545"/>
            <a:chOff x="6705600" y="3236384"/>
            <a:chExt cx="1905001" cy="3145545"/>
          </a:xfrm>
        </p:grpSpPr>
        <p:graphicFrame>
          <p:nvGraphicFramePr>
            <p:cNvPr id="92" name="Object 6"/>
            <p:cNvGraphicFramePr>
              <a:graphicFrameLocks noChangeAspect="1"/>
            </p:cNvGraphicFramePr>
            <p:nvPr/>
          </p:nvGraphicFramePr>
          <p:xfrm>
            <a:off x="6705600" y="3236384"/>
            <a:ext cx="1905001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Visio" r:id="rId9" imgW="4006260" imgH="3130850" progId="Visio.Drawing.11">
                    <p:embed/>
                  </p:oleObj>
                </mc:Choice>
                <mc:Fallback>
                  <p:oleObj name="Visio" r:id="rId9" imgW="4006260" imgH="31308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3236384"/>
                          <a:ext cx="1905001" cy="15652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7154124" y="5181600"/>
              <a:ext cx="11047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Polyhedra</a:t>
              </a:r>
            </a:p>
            <a:p>
              <a:pPr algn="ctr"/>
              <a:r>
                <a:rPr lang="en-US" dirty="0" smtClean="0"/>
                <a:t>O(2</a:t>
              </a:r>
              <a:r>
                <a:rPr lang="en-US" baseline="30000" dirty="0" smtClean="0"/>
                <a:t>n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≤ b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aphicFrame>
        <p:nvGraphicFramePr>
          <p:cNvPr id="41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27084"/>
              </p:ext>
            </p:extLst>
          </p:nvPr>
        </p:nvGraphicFramePr>
        <p:xfrm>
          <a:off x="6143641" y="1143000"/>
          <a:ext cx="201136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11" imgW="4006260" imgH="2989053" progId="Visio.Drawing.11">
                  <p:embed/>
                </p:oleObj>
              </mc:Choice>
              <mc:Fallback>
                <p:oleObj name="Visio" r:id="rId11" imgW="4006260" imgH="2989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41" y="1143000"/>
                        <a:ext cx="2011363" cy="1500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6911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1992995"/>
            <a:ext cx="2285206" cy="750205"/>
          </a:xfrm>
        </p:spPr>
        <p:txBody>
          <a:bodyPr/>
          <a:lstStyle/>
          <a:p>
            <a:r>
              <a:rPr lang="en-US" dirty="0" smtClean="0"/>
              <a:t>Demo!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839452" cy="2895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276600"/>
            <a:ext cx="5553075" cy="332258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432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10274"/>
          </a:xfrm>
        </p:spPr>
        <p:txBody>
          <a:bodyPr/>
          <a:lstStyle/>
          <a:p>
            <a:r>
              <a:rPr lang="en-US" dirty="0" smtClean="0"/>
              <a:t>Basic </a:t>
            </a:r>
          </a:p>
          <a:p>
            <a:pPr lvl="1"/>
            <a:r>
              <a:rPr lang="en-US" dirty="0" smtClean="0"/>
              <a:t>Intervals, Pentagons, </a:t>
            </a:r>
            <a:r>
              <a:rPr lang="en-US" dirty="0" err="1" smtClean="0"/>
              <a:t>Leq</a:t>
            </a:r>
            <a:r>
              <a:rPr lang="en-US" dirty="0" smtClean="0"/>
              <a:t>, Karr, Octagons, Simple </a:t>
            </a:r>
            <a:r>
              <a:rPr lang="en-US" dirty="0" err="1" smtClean="0"/>
              <a:t>Disequalities</a:t>
            </a:r>
            <a:r>
              <a:rPr lang="en-US" dirty="0" smtClean="0"/>
              <a:t>, Stripes,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Subpolyhedra </a:t>
            </a:r>
            <a:r>
              <a:rPr lang="en-US" dirty="0" smtClean="0"/>
              <a:t>…</a:t>
            </a:r>
          </a:p>
          <a:p>
            <a:r>
              <a:rPr lang="en-US" dirty="0"/>
              <a:t>C</a:t>
            </a:r>
            <a:r>
              <a:rPr lang="en-US" dirty="0" smtClean="0"/>
              <a:t>ombination of thereof</a:t>
            </a:r>
          </a:p>
          <a:p>
            <a:pPr lvl="1"/>
            <a:r>
              <a:rPr lang="en-US" dirty="0" smtClean="0"/>
              <a:t>Tree of domains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Incremental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 smtClean="0"/>
              <a:t>Move to more expensive if fails to prove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9377491"/>
              </p:ext>
            </p:extLst>
          </p:nvPr>
        </p:nvGraphicFramePr>
        <p:xfrm>
          <a:off x="2133600" y="5257800"/>
          <a:ext cx="5105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650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Why  </a:t>
            </a:r>
            <a:r>
              <a:rPr dirty="0"/>
              <a:t>S</a:t>
            </a:r>
            <a:r>
              <a:rPr dirty="0" smtClean="0"/>
              <a:t>ubpolyhedra?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60372"/>
          </a:xfrm>
        </p:spPr>
        <p:txBody>
          <a:bodyPr/>
          <a:lstStyle/>
          <a:p>
            <a:r>
              <a:rPr lang="en-US" dirty="0" smtClean="0"/>
              <a:t>Often proving a “easy” precondition  requires a complex reasoning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7105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578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smtClean="0"/>
              <a:t>Subpolyhedra: A (more) scalable approach to the inference of linear inequalities</a:t>
            </a:r>
            <a:r>
              <a:rPr lang="en-US" sz="2000" dirty="0" smtClean="0"/>
              <a:t>, in VMCAI 2009</a:t>
            </a:r>
          </a:p>
        </p:txBody>
      </p:sp>
    </p:spTree>
    <p:extLst>
      <p:ext uri="{BB962C8B-B14F-4D97-AF65-F5344CB8AC3E}">
        <p14:creationId xmlns:p14="http://schemas.microsoft.com/office/powerpoint/2010/main" val="3739882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33600" y="2297113"/>
            <a:ext cx="2116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6" y="2297113"/>
            <a:ext cx="207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06753" y="5181600"/>
            <a:ext cx="217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x &lt;=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699773" y="3189119"/>
            <a:ext cx="2484377" cy="150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129095" y="3260381"/>
            <a:ext cx="2484377" cy="1358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0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 : </a:t>
            </a:r>
            <a:r>
              <a:rPr lang="en-US" dirty="0" err="1" smtClean="0"/>
              <a:t>SubPolyhedra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smtClean="0"/>
              <a:t>Refining Abstract Interpretation-based Static Analyses with Hints</a:t>
            </a:r>
            <a:r>
              <a:rPr lang="en-US" sz="2000" dirty="0" smtClean="0"/>
              <a:t>, in APLAS 2009</a:t>
            </a:r>
          </a:p>
        </p:txBody>
      </p:sp>
    </p:spTree>
    <p:extLst>
      <p:ext uri="{BB962C8B-B14F-4D97-AF65-F5344CB8AC3E}">
        <p14:creationId xmlns:p14="http://schemas.microsoft.com/office/powerpoint/2010/main" val="32384253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x - y == </a:t>
            </a:r>
            <a:r>
              <a:rPr lang="el-GR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93548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55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5999" y="2590800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199" y="2590800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6" y="5399087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assert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697165" y="3464440"/>
            <a:ext cx="2438955" cy="14303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878266" y="3713678"/>
            <a:ext cx="2438955" cy="931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399" y="31130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5" y="31130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5" y="43322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9" y="44196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8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instability, 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Basis exploration</a:t>
            </a:r>
            <a:r>
              <a:rPr lang="en-US" dirty="0" smtClean="0"/>
              <a:t> (new)</a:t>
            </a:r>
          </a:p>
          <a:p>
            <a:pPr lvl="1"/>
            <a:r>
              <a:rPr lang="en-US" dirty="0"/>
              <a:t>Based on static basis exploration</a:t>
            </a:r>
          </a:p>
          <a:p>
            <a:pPr lvl="1"/>
            <a:r>
              <a:rPr lang="en-US" dirty="0"/>
              <a:t>Less concerned about numerical instability</a:t>
            </a:r>
          </a:p>
          <a:p>
            <a:r>
              <a:rPr lang="en-US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en-US" dirty="0"/>
              <a:t>when an error is detected</a:t>
            </a:r>
          </a:p>
          <a:p>
            <a:pPr lvl="1"/>
            <a:r>
              <a:rPr lang="en-US" dirty="0"/>
              <a:t>E.g. In a row operation, delete the </a:t>
            </a:r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63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 on 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250668"/>
          </a:xfrm>
        </p:spPr>
        <p:txBody>
          <a:bodyPr/>
          <a:lstStyle/>
          <a:p>
            <a:r>
              <a:rPr lang="en-US" dirty="0" smtClean="0"/>
              <a:t>Infer arbitrary linear inequalities</a:t>
            </a:r>
          </a:p>
          <a:p>
            <a:pPr lvl="1"/>
            <a:r>
              <a:rPr lang="en-US" dirty="0" smtClean="0"/>
              <a:t>Scales to hundreds of variables</a:t>
            </a:r>
          </a:p>
          <a:p>
            <a:pPr lvl="1"/>
            <a:r>
              <a:rPr lang="en-US" dirty="0" smtClean="0"/>
              <a:t>Precisely propagate linear inequalities</a:t>
            </a:r>
          </a:p>
          <a:p>
            <a:pPr lvl="1"/>
            <a:r>
              <a:rPr lang="en-US" dirty="0" smtClean="0"/>
              <a:t>Give up some of the inference power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Family</a:t>
            </a:r>
            <a:r>
              <a:rPr lang="en-US" dirty="0" smtClean="0"/>
              <a:t> of abstract domains</a:t>
            </a:r>
          </a:p>
          <a:p>
            <a:r>
              <a:rPr lang="en-US" dirty="0" smtClean="0"/>
              <a:t>Two precision axes</a:t>
            </a:r>
          </a:p>
          <a:p>
            <a:pPr lvl="1"/>
            <a:r>
              <a:rPr lang="en-US" dirty="0" smtClean="0"/>
              <a:t>Hints</a:t>
            </a:r>
          </a:p>
          <a:p>
            <a:pPr lvl="2"/>
            <a:r>
              <a:rPr lang="en-US" dirty="0" smtClean="0"/>
              <a:t>Tune the inference power at join points</a:t>
            </a:r>
          </a:p>
          <a:p>
            <a:pPr lvl="1"/>
            <a:r>
              <a:rPr lang="en-US" dirty="0" smtClean="0"/>
              <a:t>Reduction</a:t>
            </a:r>
          </a:p>
          <a:p>
            <a:pPr lvl="2"/>
            <a:r>
              <a:rPr lang="en-US" dirty="0" smtClean="0"/>
              <a:t>Infer the tightest intervals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4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00548"/>
          </a:xfrm>
        </p:spPr>
        <p:txBody>
          <a:bodyPr/>
          <a:lstStyle/>
          <a:p>
            <a:r>
              <a:rPr lang="en-US" dirty="0"/>
              <a:t>Idea: Use the IL as contract representation</a:t>
            </a:r>
          </a:p>
          <a:p>
            <a:r>
              <a:rPr lang="en-US" dirty="0"/>
              <a:t>Use static methods to a contract library</a:t>
            </a:r>
          </a:p>
          <a:p>
            <a:pPr lvl="1"/>
            <a:r>
              <a:rPr lang="en-US" dirty="0"/>
              <a:t>Language agnostic: same for C#, VB, F#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6667500" cy="14001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4810125" cy="666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154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382000" cy="132959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Abstract domain for array content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5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array contents…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979714"/>
            <a:ext cx="5334000" cy="424731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Init(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2B91AF" mc:Ignorable="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81200" y="2256462"/>
            <a:ext cx="4886400" cy="1754326"/>
            <a:chOff x="1981200" y="2256462"/>
            <a:chExt cx="488640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4259194" y="2256462"/>
              <a:ext cx="2608406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If i == 0 then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  a not initialized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else  if i &gt; 0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  a[0] == … a[i] == 222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else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  impossible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1981200" y="2819400"/>
              <a:ext cx="2277994" cy="314225"/>
            </a:xfrm>
            <a:prstGeom prst="straightConnector1">
              <a:avLst/>
            </a:prstGeom>
            <a:ln w="57150">
              <a:solidFill>
                <a:srgbClr xmlns:mc="http://schemas.openxmlformats.org/markup-compatibility/2006" xmlns:a14="http://schemas.microsoft.com/office/drawing/2010/main" val="00B05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16933" y="979714"/>
            <a:ext cx="3412153" cy="1996798"/>
            <a:chOff x="5516933" y="979714"/>
            <a:chExt cx="3412153" cy="1996798"/>
          </a:xfrm>
        </p:grpSpPr>
        <p:sp>
          <p:nvSpPr>
            <p:cNvPr id="10" name="TextBox 9"/>
            <p:cNvSpPr txBox="1"/>
            <p:nvPr/>
          </p:nvSpPr>
          <p:spPr>
            <a:xfrm>
              <a:off x="5516933" y="979714"/>
              <a:ext cx="3412153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Challenge 1: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Effective handling of disjunction</a:t>
              </a:r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 flipH="1">
              <a:off x="6248400" y="1626045"/>
              <a:ext cx="974610" cy="1350467"/>
            </a:xfrm>
            <a:prstGeom prst="straightConnector1">
              <a:avLst/>
            </a:prstGeom>
            <a:ln w="57150">
              <a:solidFill>
                <a:srgbClr xmlns:mc="http://schemas.openxmlformats.org/markup-compatibility/2006" xmlns:a14="http://schemas.microsoft.com/office/drawing/2010/main" val="FF000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19400" y="4876800"/>
            <a:ext cx="4365298" cy="1669226"/>
            <a:chOff x="2819400" y="4876800"/>
            <a:chExt cx="4365298" cy="1669226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5622696"/>
              <a:ext cx="4365298" cy="92333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Challenge 2: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No </a:t>
              </a:r>
              <a:r>
                <a:rPr lang="en-US" dirty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verapproximation  (can be unsound)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(no hole, </a:t>
              </a:r>
              <a:r>
                <a:rPr lang="en-US" i="1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all</a:t>
              </a:r>
              <a:r>
                <a:rPr lang="en-US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 the elements are initialized)</a:t>
              </a: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3962400" y="4876800"/>
              <a:ext cx="1039649" cy="745896"/>
            </a:xfrm>
            <a:prstGeom prst="straightConnector1">
              <a:avLst/>
            </a:prstGeom>
            <a:ln w="57150">
              <a:solidFill>
                <a:srgbClr xmlns:mc="http://schemas.openxmlformats.org/markup-compatibility/2006" xmlns:a14="http://schemas.microsoft.com/office/drawing/2010/main" val="FF000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7224501"/>
      </p:ext>
    </p:extLst>
  </p:cSld>
  <p:clrMapOvr>
    <a:masterClrMapping/>
  </p:clrMapOvr>
  <p:transition xmlns:p14="http://schemas.microsoft.com/office/powerpoint/2010/main" advTm="10612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r>
              <a:rPr lang="en-US" dirty="0" smtClean="0"/>
              <a:t>Basis: Array segments</a:t>
            </a:r>
            <a:endParaRPr lang="en-US" dirty="0"/>
          </a:p>
        </p:txBody>
      </p:sp>
      <p:pic>
        <p:nvPicPr>
          <p:cNvPr id="3076" name="Picture 4" descr="C:\Users\logozzo\AppData\Local\Microsoft\Windows\Temporary Internet Files\Content.IE5\V0Z36BSZ\0044139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05" y="152400"/>
            <a:ext cx="1587353" cy="158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674428" y="762000"/>
            <a:ext cx="1219200" cy="1524000"/>
            <a:chOff x="6248400" y="3505200"/>
            <a:chExt cx="2438400" cy="304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505200"/>
              <a:ext cx="2265680" cy="2824480"/>
            </a:xfrm>
            <a:prstGeom prst="rect">
              <a:avLst/>
            </a:prstGeom>
          </p:spPr>
        </p:pic>
        <p:pic>
          <p:nvPicPr>
            <p:cNvPr id="9" name="Picture 10" descr="DA098CBC-B25E-462D-A0A3-D2F16AB54695@comcas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5334000"/>
              <a:ext cx="1371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xmlns:mc="http://schemas.openxmlformats.org/markup-compatibility/2006" xmlns:a14="http://schemas.microsoft.com/office/drawing/2010/main" val="FFC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0610019"/>
      </p:ext>
    </p:extLst>
  </p:cSld>
  <p:clrMapOvr>
    <a:masterClrMapping/>
  </p:clrMapOvr>
  <p:transition xmlns:p14="http://schemas.microsoft.com/office/powerpoint/2010/main" advTm="8386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6583061"/>
      </p:ext>
    </p:extLst>
  </p:cSld>
  <p:clrMapOvr>
    <a:masterClrMapping/>
  </p:clrMapOvr>
  <p:transition xmlns:p14="http://schemas.microsoft.com/office/powerpoint/2010/main" advTm="13753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31432657"/>
      </p:ext>
    </p:extLst>
  </p:cSld>
  <p:clrMapOvr>
    <a:masterClrMapping/>
  </p:clrMapOvr>
  <p:transition xmlns:p14="http://schemas.microsoft.com/office/powerpoint/2010/main" advTm="8184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A52A2A" mc:Ignorable="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6872" y="5336978"/>
            <a:ext cx="2114659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We visited all the elements in [0, N)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954202" y="4773454"/>
            <a:ext cx="319579" cy="563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7462204"/>
      </p:ext>
    </p:extLst>
  </p:cSld>
  <p:clrMapOvr>
    <a:masterClrMapping/>
  </p:clrMapOvr>
  <p:transition xmlns:p14="http://schemas.microsoft.com/office/powerpoint/2010/main" advTm="7718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89222"/>
          </a:xfrm>
        </p:spPr>
        <p:txBody>
          <a:bodyPr/>
          <a:lstStyle/>
          <a:p>
            <a:r>
              <a:rPr lang="en-US" dirty="0" smtClean="0"/>
              <a:t>Intra-modular Inference </a:t>
            </a:r>
          </a:p>
          <a:p>
            <a:pPr lvl="1"/>
            <a:r>
              <a:rPr lang="en-US" dirty="0" smtClean="0"/>
              <a:t>Pre/Post/Object invariants</a:t>
            </a:r>
          </a:p>
          <a:p>
            <a:pPr lvl="1"/>
            <a:r>
              <a:rPr lang="en-US" dirty="0" smtClean="0"/>
              <a:t>Reduce annotation burden</a:t>
            </a:r>
          </a:p>
          <a:p>
            <a:pPr lvl="1"/>
            <a:r>
              <a:rPr lang="en-US" dirty="0" smtClean="0"/>
              <a:t>Can make the analysis bridle</a:t>
            </a:r>
          </a:p>
          <a:p>
            <a:pPr lvl="1"/>
            <a:r>
              <a:rPr lang="en-US" dirty="0" smtClean="0"/>
              <a:t>Serialize to C#</a:t>
            </a:r>
          </a:p>
          <a:p>
            <a:r>
              <a:rPr lang="en-US" dirty="0" smtClean="0"/>
              <a:t>Backward analysis for disjunctions</a:t>
            </a:r>
          </a:p>
          <a:p>
            <a:r>
              <a:rPr lang="en-US" dirty="0" smtClean="0"/>
              <a:t>Safe floating points in parameters</a:t>
            </a:r>
          </a:p>
          <a:p>
            <a:r>
              <a:rPr lang="en-US" dirty="0" smtClean="0"/>
              <a:t>Selective verification</a:t>
            </a:r>
          </a:p>
          <a:p>
            <a:r>
              <a:rPr lang="en-US" dirty="0" smtClean="0"/>
              <a:t>Ranking of warnings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73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6198620"/>
          </a:xfrm>
        </p:spPr>
        <p:txBody>
          <a:bodyPr/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Experimenting handling of arrays</a:t>
            </a:r>
          </a:p>
          <a:p>
            <a:pPr lvl="1"/>
            <a:r>
              <a:rPr lang="en-US" dirty="0" smtClean="0"/>
              <a:t>Extend to iterators, List&lt;T&gt; …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Need good domains to approximate strings</a:t>
            </a:r>
          </a:p>
          <a:p>
            <a:r>
              <a:rPr lang="en-US" dirty="0" smtClean="0"/>
              <a:t>Modular overflow checking</a:t>
            </a:r>
          </a:p>
          <a:p>
            <a:r>
              <a:rPr lang="en-US" dirty="0" smtClean="0"/>
              <a:t>Combine with automatic test generation </a:t>
            </a:r>
            <a:endParaRPr lang="en-US" dirty="0"/>
          </a:p>
          <a:p>
            <a:pPr lvl="1"/>
            <a:r>
              <a:rPr lang="en-US" dirty="0" smtClean="0"/>
              <a:t>PEX</a:t>
            </a:r>
          </a:p>
          <a:p>
            <a:r>
              <a:rPr lang="en-US" dirty="0" smtClean="0"/>
              <a:t>Make Clousot parallel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38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4505849"/>
          </a:xfrm>
        </p:spPr>
        <p:txBody>
          <a:bodyPr/>
          <a:lstStyle/>
          <a:p>
            <a:r>
              <a:rPr lang="en-US" dirty="0" smtClean="0"/>
              <a:t>Programmers are willing to write annotations</a:t>
            </a:r>
          </a:p>
          <a:p>
            <a:pPr lvl="1"/>
            <a:r>
              <a:rPr lang="en-US" dirty="0" smtClean="0"/>
              <a:t>SAL, ESP … at Microsoft,</a:t>
            </a:r>
          </a:p>
          <a:p>
            <a:pPr lvl="1"/>
            <a:r>
              <a:rPr lang="en-US" dirty="0" smtClean="0"/>
              <a:t>CodeContracts Forum, PDC …</a:t>
            </a:r>
          </a:p>
          <a:p>
            <a:r>
              <a:rPr lang="en-US" dirty="0" smtClean="0"/>
              <a:t>We should </a:t>
            </a:r>
            <a:r>
              <a:rPr lang="en-US" dirty="0"/>
              <a:t>provide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valuable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Automatic, predictable, fast!!!!</a:t>
            </a:r>
          </a:p>
          <a:p>
            <a:r>
              <a:rPr lang="en-US" dirty="0" smtClean="0"/>
              <a:t>Clousot is a step in that direction</a:t>
            </a:r>
          </a:p>
          <a:p>
            <a:r>
              <a:rPr lang="en-US" dirty="0" smtClean="0"/>
              <a:t>Download it today at:</a:t>
            </a:r>
          </a:p>
          <a:p>
            <a:pPr marL="0" indent="0" algn="ctr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hlinkClick r:id="rId2"/>
              </a:rPr>
              <a:t>msdn.microsoft.com/en-us/devlabs/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(Academic and Commercial license)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2224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56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Documentation </a:t>
            </a:r>
            <a:r>
              <a:rPr lang="en-US" sz="3200" dirty="0" smtClean="0"/>
              <a:t>generation (</a:t>
            </a:r>
            <a:r>
              <a:rPr lang="en-US" sz="3200" dirty="0" err="1" smtClean="0"/>
              <a:t>ccdoc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Automatic generation of documentation</a:t>
            </a:r>
          </a:p>
          <a:p>
            <a:r>
              <a:rPr lang="en-US" sz="3200" dirty="0"/>
              <a:t>Runtime </a:t>
            </a:r>
            <a:r>
              <a:rPr lang="en-US" sz="3200" dirty="0" smtClean="0"/>
              <a:t>checking (</a:t>
            </a:r>
            <a:r>
              <a:rPr lang="en-US" sz="3200" dirty="0" err="1" smtClean="0"/>
              <a:t>ccrewrite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B</a:t>
            </a:r>
            <a:r>
              <a:rPr lang="en-US" sz="2800" dirty="0" smtClean="0"/>
              <a:t>inary </a:t>
            </a:r>
            <a:r>
              <a:rPr lang="en-US" sz="2800" dirty="0"/>
              <a:t>rewriting</a:t>
            </a:r>
          </a:p>
          <a:p>
            <a:r>
              <a:rPr lang="en-US" sz="32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Static </a:t>
            </a:r>
            <a:r>
              <a:rPr lang="en-US" sz="32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checking (Clousot)</a:t>
            </a:r>
            <a:endParaRPr lang="en-US" sz="28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pic>
        <p:nvPicPr>
          <p:cNvPr id="5127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41095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5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53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Join Step 5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124200" y="2209800"/>
            <a:ext cx="1622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y &gt;= 0 ;</a:t>
            </a:r>
          </a:p>
          <a:p>
            <a:r>
              <a:rPr lang="en-US">
                <a:latin typeface="Calibri" pitchFamily="34" charset="0"/>
              </a:rPr>
              <a:t>x = 0;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352800" y="41910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while x &lt; y</a:t>
            </a:r>
          </a:p>
        </p:txBody>
      </p:sp>
      <p:cxnSp>
        <p:nvCxnSpPr>
          <p:cNvPr id="8" name="Shape 8"/>
          <p:cNvCxnSpPr>
            <a:stCxn id="13317" idx="2"/>
            <a:endCxn id="13318" idx="0"/>
          </p:cNvCxnSpPr>
          <p:nvPr/>
        </p:nvCxnSpPr>
        <p:spPr>
          <a:xfrm rot="16200000" flipH="1">
            <a:off x="3269457" y="3521869"/>
            <a:ext cx="1335087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657600" y="62484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x++;</a:t>
            </a:r>
          </a:p>
        </p:txBody>
      </p:sp>
      <p:cxnSp>
        <p:nvCxnSpPr>
          <p:cNvPr id="19" name="Elbow Connector 18"/>
          <p:cNvCxnSpPr>
            <a:stCxn id="13318" idx="2"/>
            <a:endCxn id="13320" idx="0"/>
          </p:cNvCxnSpPr>
          <p:nvPr/>
        </p:nvCxnSpPr>
        <p:spPr>
          <a:xfrm rot="16200000" flipH="1">
            <a:off x="3098801" y="5400675"/>
            <a:ext cx="1687512" cy="7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20" idx="3"/>
            <a:endCxn id="13318" idx="0"/>
          </p:cNvCxnSpPr>
          <p:nvPr/>
        </p:nvCxnSpPr>
        <p:spPr>
          <a:xfrm flipH="1" flipV="1">
            <a:off x="3938588" y="4191000"/>
            <a:ext cx="298450" cy="2241550"/>
          </a:xfrm>
          <a:prstGeom prst="bentConnector4">
            <a:avLst>
              <a:gd name="adj1" fmla="val -1259365"/>
              <a:gd name="adj2" fmla="val 132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371600" y="6248400"/>
            <a:ext cx="145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assert x == y ;</a:t>
            </a:r>
          </a:p>
        </p:txBody>
      </p:sp>
      <p:cxnSp>
        <p:nvCxnSpPr>
          <p:cNvPr id="39" name="Shape 38"/>
          <p:cNvCxnSpPr>
            <a:stCxn id="13318" idx="2"/>
            <a:endCxn id="13323" idx="0"/>
          </p:cNvCxnSpPr>
          <p:nvPr/>
        </p:nvCxnSpPr>
        <p:spPr>
          <a:xfrm rot="5400000">
            <a:off x="2175670" y="4485481"/>
            <a:ext cx="1687512" cy="1838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00" y="28956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4800" y="4724400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06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66800" y="4800600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14400" y="4800600"/>
            <a:ext cx="2438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8200" y="48006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7200" y="3733800"/>
            <a:ext cx="2819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x – y == </a:t>
            </a:r>
            <a:r>
              <a:rPr lang="el-GR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∞,</a:t>
            </a:r>
            <a:r>
              <a:rPr lang="en-US" dirty="0"/>
              <a:t>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7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51" grpId="0" animBg="1"/>
      <p:bldP spid="52" grpId="0" animBg="1"/>
      <p:bldP spid="54" grpId="0" animBg="1"/>
      <p:bldP spid="58" grpId="0" animBg="1"/>
      <p:bldP spid="58" grpId="1" animBg="1"/>
      <p:bldP spid="65" grpId="0" animBg="1"/>
      <p:bldP spid="63" grpId="0" animBg="1"/>
      <p:bldP spid="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Theory of approximations</a:t>
            </a:r>
          </a:p>
          <a:p>
            <a:r>
              <a:rPr lang="en-US" dirty="0" smtClean="0"/>
              <a:t>Semantics are order according to the precision</a:t>
            </a:r>
          </a:p>
          <a:p>
            <a:r>
              <a:rPr lang="en-US" dirty="0" smtClean="0"/>
              <a:t>The more the precise the semantics</a:t>
            </a:r>
          </a:p>
          <a:p>
            <a:pPr>
              <a:buNone/>
            </a:pPr>
            <a:r>
              <a:rPr lang="en-US" dirty="0" smtClean="0"/>
              <a:t>    The more the properties captured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static analysis is a semantics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Precise enough to capture the properties of interest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Rough enough to be computable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51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Based on 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Abstract Interpretation</a:t>
            </a:r>
          </a:p>
          <a:p>
            <a:pPr lvl="1"/>
            <a:r>
              <a:rPr lang="en-US" sz="2800" dirty="0"/>
              <a:t>≠ Usual approaches based on theorem prover</a:t>
            </a:r>
          </a:p>
          <a:p>
            <a:r>
              <a:rPr lang="en-US" sz="3200" dirty="0"/>
              <a:t>Advantages</a:t>
            </a:r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Automatic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Inference of loop invariants, pre, post, invariants</a:t>
            </a:r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Predictable</a:t>
            </a:r>
          </a:p>
          <a:p>
            <a:pPr lvl="2"/>
            <a:r>
              <a:rPr lang="en-US" sz="2600" dirty="0"/>
              <a:t>No quantifier </a:t>
            </a:r>
            <a:r>
              <a:rPr lang="en-US" sz="2600" dirty="0" smtClean="0"/>
              <a:t>instantiation</a:t>
            </a:r>
          </a:p>
          <a:p>
            <a:pPr lvl="2"/>
            <a:r>
              <a:rPr lang="en-US" sz="2600" dirty="0" smtClean="0"/>
              <a:t>No easy proofs by contradictory axioms </a:t>
            </a:r>
            <a:endParaRPr lang="en-US" sz="2600" dirty="0"/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Scalable</a:t>
            </a:r>
          </a:p>
          <a:p>
            <a:pPr lvl="2"/>
            <a:r>
              <a:rPr lang="en-US" sz="2600" dirty="0"/>
              <a:t>Tune-up for the properties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10237965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The big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114" y="36576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4357" y="16764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0539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A.dll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514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B.dll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769" y="5976610"/>
            <a:ext cx="869950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Z.dll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7939" y="5976610"/>
            <a:ext cx="910025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C.dll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21" y="6053554"/>
            <a:ext cx="419773" cy="37446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9795" y="3810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Call Graph Construction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4618" y="47244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Contract Extraction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9796" y="2739736"/>
            <a:ext cx="2035289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Analysis</a:t>
            </a:r>
          </a:p>
        </p:txBody>
      </p:sp>
      <p:cxnSp>
        <p:nvCxnSpPr>
          <p:cNvPr id="14" name="Elbow Connector 13"/>
          <p:cNvCxnSpPr>
            <a:stCxn id="8" idx="0"/>
            <a:endCxn id="12" idx="2"/>
          </p:cNvCxnSpPr>
          <p:nvPr/>
        </p:nvCxnSpPr>
        <p:spPr>
          <a:xfrm rot="16200000" flipV="1">
            <a:off x="5162499" y="4511365"/>
            <a:ext cx="723860" cy="22066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2" idx="2"/>
          </p:cNvCxnSpPr>
          <p:nvPr/>
        </p:nvCxnSpPr>
        <p:spPr>
          <a:xfrm rot="5400000" flipH="1" flipV="1">
            <a:off x="3021393" y="4576890"/>
            <a:ext cx="723860" cy="20755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12" idx="2"/>
          </p:cNvCxnSpPr>
          <p:nvPr/>
        </p:nvCxnSpPr>
        <p:spPr>
          <a:xfrm rot="5400000" flipH="1" flipV="1">
            <a:off x="3539381" y="5094878"/>
            <a:ext cx="723860" cy="1039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12" idx="2"/>
          </p:cNvCxnSpPr>
          <p:nvPr/>
        </p:nvCxnSpPr>
        <p:spPr>
          <a:xfrm rot="5400000" flipH="1" flipV="1">
            <a:off x="4055103" y="5610599"/>
            <a:ext cx="723860" cy="8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445" y="2739736"/>
            <a:ext cx="2009166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Inference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9795" y="1905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Assertion Checking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864058" y="2470511"/>
            <a:ext cx="2886764" cy="1066800"/>
          </a:xfrm>
          <a:prstGeom prst="ellipse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63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2" indent="-457182">
              <a:buFont typeface="+mj-lt"/>
              <a:buAutoNum type="arabicPeriod"/>
            </a:pPr>
            <a:r>
              <a:rPr lang="en-US" sz="3200" dirty="0"/>
              <a:t>Analyze the </a:t>
            </a:r>
            <a:r>
              <a:rPr lang="en-US" sz="3200" dirty="0" smtClean="0"/>
              <a:t>method</a:t>
            </a:r>
            <a:endParaRPr lang="en-US" dirty="0"/>
          </a:p>
          <a:p>
            <a:pPr marL="457182" indent="-457182">
              <a:buFont typeface="+mj-lt"/>
              <a:buAutoNum type="arabicPeriod"/>
            </a:pPr>
            <a:r>
              <a:rPr lang="en-US" sz="3200" dirty="0" smtClean="0"/>
              <a:t>Collect </a:t>
            </a:r>
            <a:r>
              <a:rPr lang="en-US" sz="3200" dirty="0"/>
              <a:t>the proof obligations</a:t>
            </a:r>
          </a:p>
          <a:p>
            <a:pPr lvl="1"/>
            <a:r>
              <a:rPr lang="en-US" sz="2800" dirty="0"/>
              <a:t>Explicit: Pre/Post, assertions</a:t>
            </a:r>
          </a:p>
          <a:p>
            <a:pPr lvl="1"/>
            <a:r>
              <a:rPr lang="en-US" sz="2800" dirty="0"/>
              <a:t>Implicit: Array bounds, non-null …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Discharge proof obligations</a:t>
            </a:r>
          </a:p>
          <a:p>
            <a:pPr lvl="1"/>
            <a:r>
              <a:rPr lang="en-US" sz="2800" dirty="0"/>
              <a:t>If not, emit warning message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Propagate inferred contracts</a:t>
            </a:r>
          </a:p>
        </p:txBody>
      </p:sp>
    </p:spTree>
    <p:extLst>
      <p:ext uri="{BB962C8B-B14F-4D97-AF65-F5344CB8AC3E}">
        <p14:creationId xmlns:p14="http://schemas.microsoft.com/office/powerpoint/2010/main" val="3836427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54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 language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1"/>
            <a:ext cx="4191000" cy="49018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895600"/>
            <a:ext cx="3114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81400" y="3581400"/>
            <a:ext cx="838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1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99" mc:Ignorable=""/>
      </a:lt2>
      <a:accent1>
        <a:srgbClr xmlns:mc="http://schemas.openxmlformats.org/markup-compatibility/2006" xmlns:a14="http://schemas.microsoft.com/office/drawing/2010/main" val="FEC423" mc:Ignorable=""/>
      </a:accent1>
      <a:accent2>
        <a:srgbClr xmlns:mc="http://schemas.openxmlformats.org/markup-compatibility/2006" xmlns:a14="http://schemas.microsoft.com/office/drawing/2010/main" val="4F90CC" mc:Ignorable=""/>
      </a:accent2>
      <a:accent3>
        <a:srgbClr xmlns:mc="http://schemas.openxmlformats.org/markup-compatibility/2006" xmlns:a14="http://schemas.microsoft.com/office/drawing/2010/main" val="F37735" mc:Ignorable=""/>
      </a:accent3>
      <a:accent4>
        <a:srgbClr xmlns:mc="http://schemas.openxmlformats.org/markup-compatibility/2006" xmlns:a14="http://schemas.microsoft.com/office/drawing/2010/main" val="71C267" mc:Ignorable=""/>
      </a:accent4>
      <a:accent5>
        <a:srgbClr xmlns:mc="http://schemas.openxmlformats.org/markup-compatibility/2006" xmlns:a14="http://schemas.microsoft.com/office/drawing/2010/main" val="3ED6E4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xmlns:mc="http://schemas.openxmlformats.org/markup-compatibility/2006" xmlns:a14="http://schemas.microsoft.com/office/drawing/2010/main" val="FFFFFF" mc:Ignorable="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FF" mc:Ignorable=""/>
      </a:lt2>
      <a:accent1>
        <a:srgbClr xmlns:mc="http://schemas.openxmlformats.org/markup-compatibility/2006" xmlns:a14="http://schemas.microsoft.com/office/drawing/2010/main" val="FFC000" mc:Ignorable=""/>
      </a:accent1>
      <a:accent2>
        <a:srgbClr xmlns:mc="http://schemas.openxmlformats.org/markup-compatibility/2006" xmlns:a14="http://schemas.microsoft.com/office/drawing/2010/main" val="3497AE" mc:Ignorable=""/>
      </a:accent2>
      <a:accent3>
        <a:srgbClr xmlns:mc="http://schemas.openxmlformats.org/markup-compatibility/2006" xmlns:a14="http://schemas.microsoft.com/office/drawing/2010/main" val="DF8045" mc:Ignorable=""/>
      </a:accent3>
      <a:accent4>
        <a:srgbClr xmlns:mc="http://schemas.openxmlformats.org/markup-compatibility/2006" xmlns:a14="http://schemas.microsoft.com/office/drawing/2010/main" val="7DCC2E" mc:Ignorable=""/>
      </a:accent4>
      <a:accent5>
        <a:srgbClr xmlns:mc="http://schemas.openxmlformats.org/markup-compatibility/2006" xmlns:a14="http://schemas.microsoft.com/office/drawing/2010/main" val="FF9929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534</TotalTime>
  <Words>1578</Words>
  <Application>Microsoft Office PowerPoint</Application>
  <PresentationFormat>On-screen Show (4:3)</PresentationFormat>
  <Paragraphs>409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1-10159 Microsoft Research 2009</vt:lpstr>
      <vt:lpstr>White with Courier font for code slides</vt:lpstr>
      <vt:lpstr>Visio</vt:lpstr>
      <vt:lpstr>Clousot A static contract checker based on abstract interpretation</vt:lpstr>
      <vt:lpstr>Demo! </vt:lpstr>
      <vt:lpstr>Code Contracts</vt:lpstr>
      <vt:lpstr>Code Contracts tools</vt:lpstr>
      <vt:lpstr>Abstract Interpretation</vt:lpstr>
      <vt:lpstr>Clousot</vt:lpstr>
      <vt:lpstr>Clousot: The big picture</vt:lpstr>
      <vt:lpstr>Method Analysis</vt:lpstr>
      <vt:lpstr>Bytecode</vt:lpstr>
      <vt:lpstr>Why the bytecode???</vt:lpstr>
      <vt:lpstr>Drawbacks</vt:lpstr>
      <vt:lpstr>Clousot: Analysis structure</vt:lpstr>
      <vt:lpstr>Expression recovery</vt:lpstr>
      <vt:lpstr>Eager expression reconstruction?</vt:lpstr>
      <vt:lpstr>Lazy expression recovery</vt:lpstr>
      <vt:lpstr>Value Analyses</vt:lpstr>
      <vt:lpstr>PowerPoint Presentation</vt:lpstr>
      <vt:lpstr>1. Numerical Abstract Domains</vt:lpstr>
      <vt:lpstr>Abstract domains</vt:lpstr>
      <vt:lpstr>Numerical domains in Clousot</vt:lpstr>
      <vt:lpstr>Why  Subpolyhedra?</vt:lpstr>
      <vt:lpstr>Subpolyhedra</vt:lpstr>
      <vt:lpstr>Naif Join</vt:lpstr>
      <vt:lpstr>Join algorithm : SubPolyhedra</vt:lpstr>
      <vt:lpstr>Example : Join Step 1</vt:lpstr>
      <vt:lpstr>Example: Join steps 2-3</vt:lpstr>
      <vt:lpstr>Example: Join Step 4</vt:lpstr>
      <vt:lpstr>Critical operation: Reduction</vt:lpstr>
      <vt:lpstr>To sum up on Subpolyhedra</vt:lpstr>
      <vt:lpstr>2. Abstract domain for array content inference</vt:lpstr>
      <vt:lpstr>Inferring array contents…</vt:lpstr>
      <vt:lpstr>Our idea</vt:lpstr>
      <vt:lpstr>Example</vt:lpstr>
      <vt:lpstr>Segment unification</vt:lpstr>
      <vt:lpstr>Example</vt:lpstr>
      <vt:lpstr>Other… </vt:lpstr>
      <vt:lpstr>TODO </vt:lpstr>
      <vt:lpstr>Conclusions</vt:lpstr>
      <vt:lpstr>Thanks!!!!</vt:lpstr>
      <vt:lpstr>Example : Join Step 5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logozzo</cp:lastModifiedBy>
  <cp:revision>68</cp:revision>
  <dcterms:created xsi:type="dcterms:W3CDTF">2009-10-23T21:04:06Z</dcterms:created>
  <dcterms:modified xsi:type="dcterms:W3CDTF">2009-11-17T19:26:35Z</dcterms:modified>
</cp:coreProperties>
</file>