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>
        <p:scale>
          <a:sx n="100" d="100"/>
          <a:sy n="100" d="100"/>
        </p:scale>
        <p:origin x="510" y="2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>
            <a:lvl1pPr algn="l">
              <a:defRPr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Refining static analyses with hints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Francesco Logozzo </a:t>
            </a:r>
          </a:p>
          <a:p>
            <a:r>
              <a:rPr lang="en-US" dirty="0" smtClean="0"/>
              <a:t>Vincent Laviron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Systematically refine abstract operations</a:t>
            </a:r>
          </a:p>
          <a:p>
            <a:r>
              <a:rPr lang="en-US" dirty="0" smtClean="0"/>
              <a:t>Useful when</a:t>
            </a:r>
          </a:p>
          <a:p>
            <a:pPr lvl="1"/>
            <a:r>
              <a:rPr lang="en-US" dirty="0" smtClean="0"/>
              <a:t>The abstract domain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express </a:t>
            </a:r>
            <a:r>
              <a:rPr lang="en-US" dirty="0" smtClean="0"/>
              <a:t>a better result</a:t>
            </a:r>
          </a:p>
          <a:p>
            <a:pPr lvl="1"/>
            <a:r>
              <a:rPr lang="en-US" dirty="0" smtClean="0"/>
              <a:t>The abstract operation fails to determine it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86200"/>
            <a:ext cx="851112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 is a hint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Composition of hints is a hint</a:t>
            </a:r>
          </a:p>
          <a:p>
            <a:pPr lvl="1"/>
            <a:r>
              <a:rPr lang="en-US" dirty="0" smtClean="0"/>
              <a:t>Can be designed modularly</a:t>
            </a:r>
          </a:p>
          <a:p>
            <a:r>
              <a:rPr lang="en-US" dirty="0" smtClean="0"/>
              <a:t>An abstract semantics with hints is still sound</a:t>
            </a:r>
          </a:p>
          <a:p>
            <a:pPr lvl="1"/>
            <a:r>
              <a:rPr lang="en-US" dirty="0" smtClean="0"/>
              <a:t>Replace each </a:t>
            </a:r>
            <a:r>
              <a:rPr lang="en-US" dirty="0" smtClean="0">
                <a:latin typeface="Cambria Math"/>
                <a:ea typeface="Cambria Math"/>
              </a:rPr>
              <a:t>⋄ </a:t>
            </a:r>
            <a:r>
              <a:rPr lang="en-US" dirty="0" smtClean="0"/>
              <a:t>with 𝕙(⋄)</a:t>
            </a:r>
          </a:p>
          <a:p>
            <a:r>
              <a:rPr lang="en-US" dirty="0" smtClean="0"/>
              <a:t>𝕙(</a:t>
            </a:r>
            <a:r>
              <a:rPr lang="en-US" dirty="0" smtClean="0">
                <a:latin typeface="Cambria Math"/>
                <a:ea typeface="Cambria Math"/>
              </a:rPr>
              <a:t>∇</a:t>
            </a:r>
            <a:r>
              <a:rPr lang="en-US" dirty="0" smtClean="0"/>
              <a:t>) may not be a widening</a:t>
            </a:r>
          </a:p>
          <a:p>
            <a:pPr lvl="1"/>
            <a:r>
              <a:rPr lang="en-US" dirty="0" smtClean="0"/>
              <a:t>Convergence not assured</a:t>
            </a:r>
          </a:p>
          <a:p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hints: User provided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599"/>
          </a:xfrm>
        </p:spPr>
        <p:txBody>
          <a:bodyPr/>
          <a:lstStyle/>
          <a:p>
            <a:r>
              <a:rPr lang="en-US" dirty="0" smtClean="0"/>
              <a:t>User annotations are gold: </a:t>
            </a:r>
          </a:p>
          <a:p>
            <a:pPr algn="ctr">
              <a:buNone/>
            </a:pPr>
            <a:r>
              <a:rPr lang="en-US" dirty="0" smtClean="0"/>
              <a:t>Fight hard before giving up!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In the example: x &lt;= y ∊ </a:t>
            </a:r>
            <a:r>
              <a:rPr lang="en-US" dirty="0" err="1" smtClean="0"/>
              <a:t>pred</a:t>
            </a:r>
            <a:r>
              <a:rPr lang="en-US" dirty="0" smtClean="0"/>
              <a:t>(Loop) </a:t>
            </a:r>
          </a:p>
          <a:p>
            <a:pPr lvl="1"/>
            <a:r>
              <a:rPr lang="en-US" dirty="0" smtClean="0"/>
              <a:t>Refine the widening for Polyhedra</a:t>
            </a:r>
          </a:p>
          <a:p>
            <a:pPr lvl="1"/>
            <a:r>
              <a:rPr lang="en-US" dirty="0" smtClean="0"/>
              <a:t>Prove the assertion</a:t>
            </a:r>
          </a:p>
          <a:p>
            <a:r>
              <a:rPr lang="en-US" dirty="0" smtClean="0"/>
              <a:t>Clousot: Used by Subpolyhedra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667000"/>
            <a:ext cx="88106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hints: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709737"/>
            <a:ext cx="5562600" cy="1219200"/>
          </a:xfrm>
        </p:spPr>
        <p:txBody>
          <a:bodyPr/>
          <a:lstStyle/>
          <a:p>
            <a:r>
              <a:rPr lang="en-US" dirty="0" smtClean="0"/>
              <a:t>Widening infers x ∊ [0, +</a:t>
            </a:r>
            <a:r>
              <a:rPr lang="en-US" dirty="0" smtClean="0">
                <a:latin typeface="Cambria Math"/>
                <a:ea typeface="Cambria Math"/>
              </a:rPr>
              <a:t>∞</a:t>
            </a:r>
            <a:r>
              <a:rPr lang="en-US" dirty="0" smtClean="0"/>
              <a:t>]</a:t>
            </a:r>
          </a:p>
          <a:p>
            <a:r>
              <a:rPr lang="en-US" dirty="0" smtClean="0"/>
              <a:t>Narrowing refines to x ∊ [0, 1000]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29908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33800"/>
            <a:ext cx="29813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429000" y="3886200"/>
            <a:ext cx="55626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Widening infers x ∊ [0, 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Narrowing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fails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refine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hints: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399"/>
          </a:xfrm>
        </p:spPr>
        <p:txBody>
          <a:bodyPr/>
          <a:lstStyle/>
          <a:p>
            <a:r>
              <a:rPr lang="en-US" dirty="0" smtClean="0"/>
              <a:t>Refine widening with thresholds</a:t>
            </a:r>
          </a:p>
          <a:p>
            <a:r>
              <a:rPr lang="en-US" dirty="0" smtClean="0"/>
              <a:t>Standard: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 a set </a:t>
            </a:r>
            <a:r>
              <a:rPr lang="en-US" i="1" dirty="0" smtClean="0"/>
              <a:t>T </a:t>
            </a:r>
            <a:r>
              <a:rPr lang="en-US" dirty="0" smtClean="0"/>
              <a:t>of numbers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Clousot</a:t>
            </a:r>
          </a:p>
          <a:p>
            <a:pPr lvl="1"/>
            <a:r>
              <a:rPr lang="en-US" i="1" dirty="0" smtClean="0"/>
              <a:t>T = </a:t>
            </a:r>
            <a:r>
              <a:rPr lang="en-US" dirty="0" smtClean="0"/>
              <a:t>{ k, k + 1, k-1 | k is a constant in a method }</a:t>
            </a:r>
          </a:p>
          <a:p>
            <a:pPr lvl="1"/>
            <a:r>
              <a:rPr lang="en-US" i="1" dirty="0" smtClean="0"/>
              <a:t>T </a:t>
            </a:r>
            <a:r>
              <a:rPr lang="en-US" dirty="0" smtClean="0"/>
              <a:t>is method specific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19400"/>
            <a:ext cx="88696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8610600" cy="8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hints: 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/>
          <a:lstStyle/>
          <a:p>
            <a:r>
              <a:rPr lang="en-US" dirty="0" smtClean="0"/>
              <a:t>Abstract domains can be composed A</a:t>
            </a:r>
            <a:r>
              <a:rPr lang="en-US" baseline="-25000" dirty="0" smtClean="0"/>
              <a:t>1</a:t>
            </a:r>
            <a:r>
              <a:rPr lang="en-US" dirty="0" smtClean="0"/>
              <a:t> x A</a:t>
            </a:r>
            <a:r>
              <a:rPr lang="en-US" baseline="-25000" dirty="0" smtClean="0"/>
              <a:t>2</a:t>
            </a:r>
            <a:r>
              <a:rPr lang="en-US" dirty="0" smtClean="0"/>
              <a:t> … x A</a:t>
            </a:r>
            <a:r>
              <a:rPr lang="en-US" baseline="-25000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Operations are point-wise defined</a:t>
            </a:r>
          </a:p>
          <a:p>
            <a:pPr lvl="1"/>
            <a:r>
              <a:rPr lang="en-US" dirty="0" smtClean="0"/>
              <a:t>May lose cross-relations</a:t>
            </a:r>
          </a:p>
          <a:p>
            <a:r>
              <a:rPr lang="en-US" dirty="0" smtClean="0"/>
              <a:t>Saturation hint</a:t>
            </a:r>
          </a:p>
          <a:p>
            <a:pPr lvl="1"/>
            <a:r>
              <a:rPr lang="en-US" dirty="0" smtClean="0"/>
              <a:t>Saturate the arguments</a:t>
            </a:r>
          </a:p>
          <a:p>
            <a:pPr lvl="1"/>
            <a:r>
              <a:rPr lang="en-US" dirty="0" smtClean="0"/>
              <a:t>Propagate the constraints </a:t>
            </a:r>
          </a:p>
          <a:p>
            <a:pPr lvl="1"/>
            <a:r>
              <a:rPr lang="en-US" dirty="0" smtClean="0"/>
              <a:t>Apply the operation pair-wise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No saturation: (x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dirty="0" smtClean="0"/>
              <a:t>0, y ≥ 1; _) </a:t>
            </a:r>
            <a:r>
              <a:rPr lang="en-US" dirty="0" smtClean="0">
                <a:latin typeface="Cambria Math"/>
                <a:ea typeface="Cambria Math"/>
              </a:rPr>
              <a:t>⊔</a:t>
            </a:r>
            <a:r>
              <a:rPr lang="en-US" dirty="0" smtClean="0"/>
              <a:t> (_, x &lt; y) = (_,_)</a:t>
            </a:r>
          </a:p>
          <a:p>
            <a:pPr lvl="1"/>
            <a:r>
              <a:rPr lang="en-US" dirty="0" smtClean="0"/>
              <a:t>Saturation: (x ≤ 0; y ≥ 1; x &lt; y) ⊔ (_, x &lt; y) = (_, x&lt;y)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hints: Die-hard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r>
              <a:rPr lang="en-US" dirty="0" smtClean="0"/>
              <a:t>Saturation is too expensive</a:t>
            </a:r>
          </a:p>
          <a:p>
            <a:r>
              <a:rPr lang="en-US" dirty="0" smtClean="0"/>
              <a:t>Observation: Most of the constraints one wants to keep are already explicit in one operand</a:t>
            </a:r>
          </a:p>
          <a:p>
            <a:pPr lvl="1"/>
            <a:r>
              <a:rPr lang="en-US" dirty="0" smtClean="0"/>
              <a:t>Ex: (x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dirty="0" smtClean="0"/>
              <a:t>0, y ≥ 1; _) </a:t>
            </a:r>
            <a:r>
              <a:rPr lang="en-US" dirty="0" smtClean="0">
                <a:latin typeface="Cambria Math"/>
                <a:ea typeface="Cambria Math"/>
              </a:rPr>
              <a:t>⊔</a:t>
            </a:r>
            <a:r>
              <a:rPr lang="en-US" dirty="0" smtClean="0"/>
              <a:t> (_,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&lt; y</a:t>
            </a:r>
            <a:r>
              <a:rPr lang="en-US" dirty="0" smtClean="0"/>
              <a:t>) </a:t>
            </a:r>
          </a:p>
          <a:p>
            <a:r>
              <a:rPr lang="en-US" dirty="0" smtClean="0"/>
              <a:t>Three steps:</a:t>
            </a:r>
          </a:p>
          <a:p>
            <a:pPr lvl="1"/>
            <a:r>
              <a:rPr lang="en-US" dirty="0" smtClean="0"/>
              <a:t>Pair-wise join</a:t>
            </a:r>
          </a:p>
          <a:p>
            <a:pPr lvl="1"/>
            <a:r>
              <a:rPr lang="en-US" dirty="0" smtClean="0"/>
              <a:t>Collect the dropped constraints</a:t>
            </a:r>
          </a:p>
          <a:p>
            <a:pPr lvl="1"/>
            <a:r>
              <a:rPr lang="en-US" dirty="0" smtClean="0"/>
              <a:t>Check if implied by the other operand</a:t>
            </a:r>
          </a:p>
          <a:p>
            <a:r>
              <a:rPr lang="en-US" dirty="0" smtClean="0"/>
              <a:t>Clousot: Used by Pentagons, Subpolyhedra, …</a:t>
            </a:r>
          </a:p>
          <a:p>
            <a:pPr lvl="1"/>
            <a:r>
              <a:rPr lang="en-US" dirty="0" smtClean="0"/>
              <a:t>Avoid the use of an explicit saturation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hints: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 linear forms: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 = { ± x ± y } then Octagons</a:t>
            </a:r>
          </a:p>
          <a:p>
            <a:r>
              <a:rPr lang="en-US" dirty="0" smtClean="0"/>
              <a:t>Useful to give lower bounds to precisions</a:t>
            </a:r>
          </a:p>
          <a:p>
            <a:r>
              <a:rPr lang="en-US" dirty="0" smtClean="0"/>
              <a:t>Idea similar to template constraint matrices</a:t>
            </a:r>
          </a:p>
          <a:p>
            <a:r>
              <a:rPr lang="en-US" dirty="0" smtClean="0"/>
              <a:t>Just faster in general</a:t>
            </a:r>
          </a:p>
          <a:p>
            <a:pPr lvl="1"/>
            <a:r>
              <a:rPr lang="en-US" dirty="0" smtClean="0"/>
              <a:t>No need to solve 2</a:t>
            </a:r>
            <a:r>
              <a:rPr lang="en-US" i="1" dirty="0" smtClean="0"/>
              <a:t>n </a:t>
            </a:r>
            <a:r>
              <a:rPr lang="en-US" dirty="0" smtClean="0"/>
              <a:t>LP problems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62200"/>
            <a:ext cx="8886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hints: 2D Convex 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305800" cy="1782763"/>
          </a:xfrm>
        </p:spPr>
        <p:txBody>
          <a:bodyPr/>
          <a:lstStyle/>
          <a:p>
            <a:r>
              <a:rPr lang="en-US" dirty="0" smtClean="0"/>
              <a:t>Compute the 2D hull of the operands</a:t>
            </a:r>
          </a:p>
          <a:p>
            <a:pPr lvl="1"/>
            <a:r>
              <a:rPr lang="en-US" dirty="0" smtClean="0"/>
              <a:t>2D Hull faster than general</a:t>
            </a:r>
          </a:p>
          <a:p>
            <a:r>
              <a:rPr lang="en-US" dirty="0" smtClean="0"/>
              <a:t>Clousot with Subpolyhedra: </a:t>
            </a:r>
          </a:p>
          <a:p>
            <a:pPr lvl="1"/>
            <a:r>
              <a:rPr lang="en-US" dirty="0" smtClean="0"/>
              <a:t>Prove all the examples of CH78 paper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56578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hints: Reductive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r>
              <a:rPr lang="en-US" dirty="0" smtClean="0"/>
              <a:t>Example: Abstract compilation of</a:t>
            </a:r>
          </a:p>
          <a:p>
            <a:pPr lvl="1" algn="ctr">
              <a:buNone/>
            </a:pPr>
            <a:r>
              <a:rPr lang="en-US" dirty="0" smtClean="0">
                <a:latin typeface="Consolas" pitchFamily="49" charset="0"/>
              </a:rPr>
              <a:t>b1 == b2 &amp;&amp; b2 == b3</a:t>
            </a:r>
          </a:p>
          <a:p>
            <a:r>
              <a:rPr lang="en-US" dirty="0" smtClean="0"/>
              <a:t>Corresponding operator</a:t>
            </a:r>
          </a:p>
          <a:p>
            <a:pPr>
              <a:buNone/>
            </a:pPr>
            <a:r>
              <a:rPr lang="el-GR" dirty="0" smtClean="0">
                <a:latin typeface="Cambria Math"/>
                <a:ea typeface="Cambria Math"/>
              </a:rPr>
              <a:t>ϱ</a:t>
            </a:r>
            <a:r>
              <a:rPr lang="en-US" dirty="0" smtClean="0">
                <a:latin typeface="Cambria Math"/>
                <a:ea typeface="Cambria Math"/>
              </a:rPr>
              <a:t> =</a:t>
            </a:r>
            <a:r>
              <a:rPr lang="el-GR" dirty="0" smtClean="0">
                <a:latin typeface="Cambria Math"/>
                <a:ea typeface="Cambria Math"/>
              </a:rPr>
              <a:t>λ</a:t>
            </a:r>
            <a:r>
              <a:rPr lang="en-US" dirty="0" smtClean="0"/>
              <a:t>e. e[</a:t>
            </a:r>
            <a:r>
              <a:rPr lang="en-US" dirty="0" smtClean="0">
                <a:latin typeface="Consolas" pitchFamily="49" charset="0"/>
              </a:rPr>
              <a:t>b1,b2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dirty="0" smtClean="0">
                <a:latin typeface="Consolas" pitchFamily="49" charset="0"/>
              </a:rPr>
              <a:t>e(b1)</a:t>
            </a:r>
            <a:r>
              <a:rPr lang="en-US" dirty="0" smtClean="0">
                <a:latin typeface="Cambria Math"/>
                <a:ea typeface="Cambria Math"/>
              </a:rPr>
              <a:t>⋀ </a:t>
            </a:r>
            <a:r>
              <a:rPr lang="en-US" dirty="0" smtClean="0">
                <a:latin typeface="Consolas" pitchFamily="49" charset="0"/>
              </a:rPr>
              <a:t>e(b2)]⋀</a:t>
            </a:r>
            <a:r>
              <a:rPr lang="en-US" dirty="0" smtClean="0"/>
              <a:t>b[</a:t>
            </a:r>
            <a:r>
              <a:rPr lang="en-US" dirty="0" smtClean="0">
                <a:latin typeface="Consolas" pitchFamily="49" charset="0"/>
              </a:rPr>
              <a:t>b1,b2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>
                <a:latin typeface="Consolas" pitchFamily="49" charset="0"/>
              </a:rPr>
              <a:t>e(b2)</a:t>
            </a:r>
            <a:r>
              <a:rPr lang="en-US" dirty="0" smtClean="0">
                <a:latin typeface="Cambria Math"/>
                <a:ea typeface="Cambria Math"/>
              </a:rPr>
              <a:t>⋀</a:t>
            </a:r>
            <a:r>
              <a:rPr lang="en-US" dirty="0" smtClean="0">
                <a:latin typeface="Consolas" pitchFamily="49" charset="0"/>
              </a:rPr>
              <a:t>e(b3)]</a:t>
            </a:r>
          </a:p>
          <a:p>
            <a:pPr lvl="1"/>
            <a:r>
              <a:rPr lang="el-GR" dirty="0" smtClean="0">
                <a:latin typeface="Cambria Math"/>
                <a:ea typeface="Cambria Math"/>
              </a:rPr>
              <a:t>ϱ</a:t>
            </a:r>
            <a:r>
              <a:rPr lang="en-US" baseline="30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dirty="0" smtClean="0"/>
              <a:t>e[</a:t>
            </a:r>
            <a:r>
              <a:rPr lang="en-US" dirty="0" smtClean="0">
                <a:latin typeface="Consolas" pitchFamily="49" charset="0"/>
              </a:rPr>
              <a:t>b3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</a:rPr>
              <a:t>]) = </a:t>
            </a:r>
            <a:r>
              <a:rPr lang="en-US" dirty="0" smtClean="0"/>
              <a:t>e[</a:t>
            </a:r>
            <a:r>
              <a:rPr lang="en-US" dirty="0" smtClean="0">
                <a:latin typeface="Consolas" pitchFamily="49" charset="0"/>
              </a:rPr>
              <a:t>b2,b3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</a:rPr>
              <a:t>]</a:t>
            </a:r>
          </a:p>
          <a:p>
            <a:pPr lvl="1"/>
            <a:r>
              <a:rPr lang="el-GR" dirty="0" smtClean="0">
                <a:latin typeface="Cambria Math"/>
                <a:ea typeface="Cambria Math"/>
              </a:rPr>
              <a:t>ϱ</a:t>
            </a:r>
            <a:r>
              <a:rPr lang="en-US" baseline="30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dirty="0" smtClean="0"/>
              <a:t>e[</a:t>
            </a:r>
            <a:r>
              <a:rPr lang="en-US" dirty="0" smtClean="0">
                <a:latin typeface="Consolas" pitchFamily="49" charset="0"/>
              </a:rPr>
              <a:t>b3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</a:rPr>
              <a:t>]) = </a:t>
            </a:r>
            <a:r>
              <a:rPr lang="en-US" dirty="0" smtClean="0"/>
              <a:t>e[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b1,</a:t>
            </a:r>
            <a:r>
              <a:rPr lang="en-US" dirty="0" smtClean="0">
                <a:latin typeface="Consolas" pitchFamily="49" charset="0"/>
              </a:rPr>
              <a:t>b2,b3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</a:rPr>
              <a:t>]</a:t>
            </a:r>
            <a:endParaRPr lang="en-US" dirty="0" smtClean="0"/>
          </a:p>
          <a:p>
            <a:r>
              <a:rPr lang="en-US" dirty="0" smtClean="0"/>
              <a:t>Observation: </a:t>
            </a:r>
          </a:p>
          <a:p>
            <a:pPr>
              <a:buNone/>
            </a:pPr>
            <a:r>
              <a:rPr lang="en-US" dirty="0" smtClean="0"/>
              <a:t>	Iteration improves the precision of operations</a:t>
            </a:r>
          </a:p>
          <a:p>
            <a:endParaRPr lang="en-US" i="1" dirty="0" smtClean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Three elements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Abstract elements </a:t>
            </a:r>
          </a:p>
          <a:p>
            <a:pPr marL="1136142" lvl="2" indent="-514350"/>
            <a:r>
              <a:rPr lang="en-US" dirty="0" smtClean="0"/>
              <a:t>Belong to a (possible infinite) set A</a:t>
            </a:r>
          </a:p>
          <a:p>
            <a:pPr marL="1136142" lvl="2" indent="-514350"/>
            <a:r>
              <a:rPr lang="en-US" dirty="0" smtClean="0"/>
              <a:t>Which properties can be expressed?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Domain operations</a:t>
            </a:r>
          </a:p>
          <a:p>
            <a:pPr marL="1136142" lvl="2" indent="-514350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⋄ ∈ [A</a:t>
            </a:r>
            <a:r>
              <a:rPr lang="en-US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A]</a:t>
            </a:r>
          </a:p>
          <a:p>
            <a:pPr marL="1136142" lvl="2" indent="-514350"/>
            <a:r>
              <a:rPr lang="en-US" dirty="0" smtClean="0"/>
              <a:t>Ex. Join, meet, widening, narrowing …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Transfer functions (semantics)</a:t>
            </a:r>
          </a:p>
          <a:p>
            <a:pPr marL="1136142" lvl="2" indent="-514350"/>
            <a:r>
              <a:rPr lang="en-US" dirty="0" smtClean="0"/>
              <a:t>t ∈ [</a:t>
            </a:r>
            <a:r>
              <a:rPr lang="en-US" dirty="0" err="1" smtClean="0">
                <a:latin typeface="Consolas" pitchFamily="49" charset="0"/>
              </a:rPr>
              <a:t>Stm</a:t>
            </a:r>
            <a:r>
              <a:rPr lang="en-US" dirty="0" smtClean="0"/>
              <a:t> x A → A]</a:t>
            </a:r>
          </a:p>
          <a:p>
            <a:pPr marL="1136142" lvl="2" indent="-514350"/>
            <a:r>
              <a:rPr lang="en-US" dirty="0" smtClean="0"/>
              <a:t>Ex. Assign(x = y + 2, [y → [2,3])   </a:t>
            </a:r>
          </a:p>
          <a:p>
            <a:pPr marL="1136142" lvl="2" indent="-51435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Reductive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iteration is unsound</a:t>
            </a:r>
          </a:p>
          <a:p>
            <a:pPr lvl="1"/>
            <a:r>
              <a:rPr lang="en-US" dirty="0" smtClean="0"/>
              <a:t>Ex. Unary minus	</a:t>
            </a:r>
          </a:p>
          <a:p>
            <a:pPr lvl="1"/>
            <a:r>
              <a:rPr lang="en-US" dirty="0" smtClean="0"/>
              <a:t>Need hypotheses on the concrete counter-part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Closing function: reductive and idempotent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429000"/>
            <a:ext cx="7610475" cy="7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Hints help improving the precision of analyses</a:t>
            </a:r>
          </a:p>
          <a:p>
            <a:pPr lvl="1"/>
            <a:r>
              <a:rPr lang="en-US" dirty="0" smtClean="0"/>
              <a:t>Orthogonal to abstract domain operations</a:t>
            </a:r>
          </a:p>
          <a:p>
            <a:r>
              <a:rPr lang="en-US" dirty="0" smtClean="0"/>
              <a:t>Very helpful in practice</a:t>
            </a:r>
          </a:p>
          <a:p>
            <a:pPr lvl="1"/>
            <a:r>
              <a:rPr lang="en-US" dirty="0" smtClean="0"/>
              <a:t>Used in Clousot</a:t>
            </a:r>
          </a:p>
          <a:p>
            <a:r>
              <a:rPr lang="en-US" dirty="0" smtClean="0"/>
              <a:t>Tune the cost/precision ratio</a:t>
            </a:r>
          </a:p>
          <a:p>
            <a:pPr lvl="1"/>
            <a:r>
              <a:rPr lang="en-US" dirty="0" smtClean="0"/>
              <a:t>I want a more precise analysis ⇒ I use more hints</a:t>
            </a:r>
          </a:p>
          <a:p>
            <a:pPr lvl="2"/>
            <a:r>
              <a:rPr lang="en-US" dirty="0" smtClean="0"/>
              <a:t>Ex. Subpolyhedra</a:t>
            </a:r>
          </a:p>
          <a:p>
            <a:r>
              <a:rPr lang="en-US" dirty="0" smtClean="0"/>
              <a:t>Makes the analysis </a:t>
            </a:r>
            <a:r>
              <a:rPr lang="en-US" smtClean="0"/>
              <a:t>less </a:t>
            </a:r>
            <a:r>
              <a:rPr lang="en-US" smtClean="0"/>
              <a:t>sensitive </a:t>
            </a:r>
            <a:r>
              <a:rPr lang="en-US" dirty="0" smtClean="0"/>
              <a:t>to the syntax</a:t>
            </a:r>
          </a:p>
          <a:p>
            <a:r>
              <a:rPr lang="en-US" dirty="0" smtClean="0"/>
              <a:t>Future work? </a:t>
            </a:r>
          </a:p>
          <a:p>
            <a:pPr>
              <a:buNone/>
            </a:pPr>
            <a:r>
              <a:rPr lang="en-US" dirty="0" smtClean="0"/>
              <a:t>	(get numbers to put </a:t>
            </a:r>
            <a:r>
              <a:rPr lang="en-US" dirty="0" smtClean="0"/>
              <a:t>in </a:t>
            </a:r>
            <a:r>
              <a:rPr lang="en-US" dirty="0" smtClean="0"/>
              <a:t>the paper …)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(1.) Abstract elements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3505201"/>
            <a:ext cx="3810000" cy="129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676400"/>
            <a:ext cx="3886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nsolas" pitchFamily="49" charset="0"/>
              </a:rPr>
              <a:t> if(...) x =-1; </a:t>
            </a:r>
          </a:p>
          <a:p>
            <a:r>
              <a:rPr lang="en-US" sz="2600" dirty="0" smtClean="0">
                <a:latin typeface="Consolas" pitchFamily="49" charset="0"/>
              </a:rPr>
              <a:t> else    x = 1; </a:t>
            </a:r>
          </a:p>
          <a:p>
            <a:r>
              <a:rPr lang="en-US" sz="2600" dirty="0" smtClean="0">
                <a:latin typeface="Consolas" pitchFamily="49" charset="0"/>
              </a:rPr>
              <a:t> assert  x </a:t>
            </a:r>
            <a:r>
              <a:rPr lang="en-US" sz="2600" dirty="0" smtClean="0">
                <a:solidFill>
                  <a:srgbClr val="FFFF00"/>
                </a:solidFill>
                <a:latin typeface="Consolas" pitchFamily="49" charset="0"/>
              </a:rPr>
              <a:t>≠ 0</a:t>
            </a:r>
            <a:r>
              <a:rPr lang="en-US" sz="2600" dirty="0" smtClean="0">
                <a:latin typeface="Consolas" pitchFamily="49" charset="0"/>
              </a:rPr>
              <a:t>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429000"/>
            <a:ext cx="7924800" cy="2667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r>
              <a:rPr lang="en-US" sz="2600" dirty="0" smtClean="0"/>
              <a:t>No convex domain do the work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Problem: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2600" dirty="0" smtClean="0"/>
              <a:t>	The abstract elements are not expressive enough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Many,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works to overcome the problem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600" dirty="0" smtClean="0"/>
              <a:t>	I will not talk about it here today…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600" dirty="0" smtClean="0"/>
              <a:t>	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(3.) Transfer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57800"/>
          </a:xfrm>
        </p:spPr>
        <p:txBody>
          <a:bodyPr/>
          <a:lstStyle/>
          <a:p>
            <a:r>
              <a:rPr lang="en-US" sz="2600" dirty="0" smtClean="0"/>
              <a:t>Ex. With Octagons (± x ± y ≤ </a:t>
            </a:r>
            <a:r>
              <a:rPr lang="en-US" sz="2600" i="1" dirty="0" smtClean="0"/>
              <a:t>k) </a:t>
            </a:r>
            <a:r>
              <a:rPr lang="en-US" sz="2600" dirty="0" smtClean="0"/>
              <a:t>: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Assign(x = y + z, [z </a:t>
            </a:r>
            <a:r>
              <a:rPr lang="en-US" dirty="0" smtClean="0"/>
              <a:t>≥</a:t>
            </a:r>
            <a:r>
              <a:rPr lang="en-US" sz="2600" dirty="0" smtClean="0"/>
              <a:t> 0]) = [z </a:t>
            </a:r>
            <a:r>
              <a:rPr lang="en-US" dirty="0" smtClean="0"/>
              <a:t>≥ </a:t>
            </a:r>
            <a:r>
              <a:rPr lang="en-US" sz="2600" dirty="0" smtClean="0"/>
              <a:t>0]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Refined by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  Assign*(x = y + z, [z </a:t>
            </a:r>
            <a:r>
              <a:rPr lang="en-US" dirty="0" smtClean="0"/>
              <a:t>≥</a:t>
            </a:r>
            <a:r>
              <a:rPr lang="en-US" sz="2600" dirty="0" smtClean="0"/>
              <a:t> 0]) = [z </a:t>
            </a:r>
            <a:r>
              <a:rPr lang="en-US" dirty="0" smtClean="0"/>
              <a:t>≥ </a:t>
            </a:r>
            <a:r>
              <a:rPr lang="en-US" sz="2600" dirty="0" smtClean="0"/>
              <a:t>0, </a:t>
            </a:r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≥ </a:t>
            </a:r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600" dirty="0" smtClean="0"/>
              <a:t>]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dirty="0" smtClean="0"/>
              <a:t>M</a:t>
            </a:r>
            <a:r>
              <a:rPr lang="en-US" sz="2600" dirty="0" smtClean="0"/>
              <a:t>any, </a:t>
            </a:r>
            <a:r>
              <a:rPr lang="en-US" sz="2600" dirty="0" smtClean="0"/>
              <a:t>many papers on that …</a:t>
            </a:r>
          </a:p>
          <a:p>
            <a:pPr>
              <a:buNone/>
            </a:pPr>
            <a:r>
              <a:rPr lang="en-US" sz="2600" dirty="0" smtClean="0"/>
              <a:t>	I will not talk about it here today…</a:t>
            </a:r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(2.) Domain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524000"/>
            <a:ext cx="4572000" cy="4602163"/>
          </a:xfrm>
        </p:spPr>
        <p:txBody>
          <a:bodyPr/>
          <a:lstStyle/>
          <a:p>
            <a:r>
              <a:rPr lang="en-US" dirty="0" smtClean="0"/>
              <a:t>Join, widening, meet …</a:t>
            </a:r>
          </a:p>
          <a:p>
            <a:r>
              <a:rPr lang="en-US" dirty="0" smtClean="0"/>
              <a:t>Intervals</a:t>
            </a:r>
          </a:p>
          <a:p>
            <a:pPr>
              <a:buNone/>
            </a:pPr>
            <a:r>
              <a:rPr lang="en-US" dirty="0" smtClean="0"/>
              <a:t>	0 ≤ x ∧ 0 ≤ y</a:t>
            </a:r>
          </a:p>
          <a:p>
            <a:r>
              <a:rPr lang="en-US" dirty="0" smtClean="0"/>
              <a:t>Octagons</a:t>
            </a:r>
          </a:p>
          <a:p>
            <a:pPr>
              <a:buNone/>
            </a:pPr>
            <a:r>
              <a:rPr lang="en-US" dirty="0" smtClean="0"/>
              <a:t>	0 ≤ x ∧ 0 ≤ y ∧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≤ y</a:t>
            </a:r>
          </a:p>
          <a:p>
            <a:r>
              <a:rPr lang="en-US" dirty="0" smtClean="0"/>
              <a:t>Polyhedra</a:t>
            </a:r>
          </a:p>
          <a:p>
            <a:pPr>
              <a:buNone/>
            </a:pPr>
            <a:r>
              <a:rPr lang="en-US" dirty="0" smtClean="0"/>
              <a:t>	 0 ≤ x ∧ 0 ≤ y ∧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≤ 100⋅ x</a:t>
            </a:r>
          </a:p>
          <a:p>
            <a:r>
              <a:rPr lang="en-US" dirty="0" smtClean="0"/>
              <a:t>What ????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void Loop() {</a:t>
            </a:r>
          </a:p>
          <a:p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x = 0, y = 0;</a:t>
            </a:r>
          </a:p>
          <a:p>
            <a:r>
              <a:rPr lang="en-US" sz="2000" dirty="0" smtClean="0">
                <a:latin typeface="Consolas" pitchFamily="49" charset="0"/>
              </a:rPr>
              <a:t> while (...) {</a:t>
            </a:r>
          </a:p>
          <a:p>
            <a:r>
              <a:rPr lang="en-US" sz="2000" dirty="0" smtClean="0">
                <a:latin typeface="Consolas" pitchFamily="49" charset="0"/>
              </a:rPr>
              <a:t>   if (...) </a:t>
            </a:r>
          </a:p>
          <a:p>
            <a:r>
              <a:rPr lang="en-US" sz="2000" dirty="0" smtClean="0">
                <a:latin typeface="Consolas" pitchFamily="49" charset="0"/>
              </a:rPr>
              <a:t>	{ x++; y += 100; }</a:t>
            </a:r>
          </a:p>
          <a:p>
            <a:r>
              <a:rPr lang="en-US" sz="2000" dirty="0" smtClean="0">
                <a:latin typeface="Consolas" pitchFamily="49" charset="0"/>
              </a:rPr>
              <a:t>   else if (...)  </a:t>
            </a:r>
          </a:p>
          <a:p>
            <a:r>
              <a:rPr lang="en-US" sz="2000" dirty="0" smtClean="0">
                <a:latin typeface="Consolas" pitchFamily="49" charset="0"/>
              </a:rPr>
              <a:t>     if (x &gt;= 4) </a:t>
            </a:r>
          </a:p>
          <a:p>
            <a:r>
              <a:rPr lang="en-US" sz="2000" dirty="0" smtClean="0">
                <a:latin typeface="Consolas" pitchFamily="49" charset="0"/>
              </a:rPr>
              <a:t>	{ x++; y++; } </a:t>
            </a:r>
          </a:p>
          <a:p>
            <a:r>
              <a:rPr lang="en-US" sz="2000" dirty="0" smtClean="0">
                <a:latin typeface="Consolas" pitchFamily="49" charset="0"/>
              </a:rPr>
              <a:t> }</a:t>
            </a:r>
          </a:p>
          <a:p>
            <a:r>
              <a:rPr lang="en-US" sz="2000" dirty="0" smtClean="0">
                <a:latin typeface="Consolas" pitchFamily="49" charset="0"/>
              </a:rPr>
              <a:t>    assert x &lt;= y;</a:t>
            </a:r>
          </a:p>
          <a:p>
            <a:r>
              <a:rPr lang="en-US" sz="2000" dirty="0" smtClean="0">
                <a:latin typeface="Consolas" pitchFamily="49" charset="0"/>
              </a:rPr>
              <a:t>    assert y &lt;= 100 * x;</a:t>
            </a:r>
          </a:p>
          <a:p>
            <a:r>
              <a:rPr lang="en-US" sz="2000" dirty="0" smtClean="0">
                <a:latin typeface="Consolas" pitchFamily="49" charset="0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057400"/>
          </a:xfrm>
        </p:spPr>
        <p:txBody>
          <a:bodyPr/>
          <a:lstStyle/>
          <a:p>
            <a:r>
              <a:rPr lang="en-US" dirty="0" smtClean="0"/>
              <a:t>The killer is the widening </a:t>
            </a:r>
          </a:p>
          <a:p>
            <a:r>
              <a:rPr lang="en-US" dirty="0" smtClean="0"/>
              <a:t>The widening for Octagons tries to infer a bound for</a:t>
            </a:r>
          </a:p>
          <a:p>
            <a:pPr>
              <a:buNone/>
            </a:pPr>
            <a:r>
              <a:rPr lang="en-US" dirty="0" smtClean="0"/>
              <a:t>			x – y ≤ </a:t>
            </a:r>
            <a:r>
              <a:rPr lang="en-US" i="1" dirty="0" smtClean="0"/>
              <a:t>k</a:t>
            </a:r>
          </a:p>
          <a:p>
            <a:r>
              <a:rPr lang="en-US" dirty="0" smtClean="0"/>
              <a:t>The widening for Polyhedra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505200"/>
            <a:ext cx="35242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the widening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r>
              <a:rPr lang="en-US" dirty="0" smtClean="0"/>
              <a:t>Observation: x ≤ y is a programmer annotation</a:t>
            </a:r>
          </a:p>
          <a:p>
            <a:r>
              <a:rPr lang="en-US" dirty="0" smtClean="0"/>
              <a:t>The analysis should keep this information</a:t>
            </a:r>
          </a:p>
          <a:p>
            <a:pPr lvl="1"/>
            <a:r>
              <a:rPr lang="en-US" dirty="0" smtClean="0"/>
              <a:t>Refine the widening to extrapolate this bound</a:t>
            </a:r>
          </a:p>
          <a:p>
            <a:pPr lvl="1"/>
            <a:r>
              <a:rPr lang="en-US" dirty="0" smtClean="0"/>
              <a:t>Example of </a:t>
            </a:r>
            <a:r>
              <a:rPr lang="en-US" i="1" dirty="0" smtClean="0"/>
              <a:t>syntactic </a:t>
            </a:r>
            <a:r>
              <a:rPr lang="en-US" dirty="0" smtClean="0"/>
              <a:t>hint</a:t>
            </a:r>
          </a:p>
          <a:p>
            <a:r>
              <a:rPr lang="en-US" dirty="0" smtClean="0"/>
              <a:t>What if the assertion was x ≥ 10 </a:t>
            </a:r>
            <a:r>
              <a:rPr lang="en-US" dirty="0" smtClean="0">
                <a:latin typeface="Cambria Math"/>
                <a:ea typeface="Cambria Math"/>
              </a:rPr>
              <a:t>⇒ </a:t>
            </a:r>
            <a:r>
              <a:rPr lang="en-US" dirty="0" smtClean="0"/>
              <a:t>y ≥ 5 ?</a:t>
            </a:r>
          </a:p>
          <a:p>
            <a:r>
              <a:rPr lang="en-US" dirty="0" smtClean="0"/>
              <a:t>Observation: Poly can be made as precise as Octagons</a:t>
            </a:r>
          </a:p>
          <a:p>
            <a:pPr lvl="1"/>
            <a:r>
              <a:rPr lang="en-US" dirty="0" smtClean="0"/>
              <a:t>Seek an interval for the expression x – y  </a:t>
            </a:r>
          </a:p>
          <a:p>
            <a:pPr lvl="2"/>
            <a:r>
              <a:rPr lang="en-US" dirty="0" smtClean="0"/>
              <a:t>[0, 0] in the example</a:t>
            </a:r>
          </a:p>
          <a:p>
            <a:pPr lvl="1"/>
            <a:r>
              <a:rPr lang="en-US" dirty="0" smtClean="0"/>
              <a:t>Example of </a:t>
            </a:r>
            <a:r>
              <a:rPr lang="en-US" i="1" dirty="0" smtClean="0"/>
              <a:t>semantic </a:t>
            </a:r>
            <a:r>
              <a:rPr lang="en-US" dirty="0" smtClean="0"/>
              <a:t>hint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perfect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Widening is the </a:t>
            </a:r>
            <a:r>
              <a:rPr lang="en-US" i="1" dirty="0" smtClean="0"/>
              <a:t>only </a:t>
            </a:r>
            <a:r>
              <a:rPr lang="en-US" dirty="0" smtClean="0"/>
              <a:t>(standard)</a:t>
            </a:r>
            <a:r>
              <a:rPr lang="en-US" i="1" dirty="0" smtClean="0"/>
              <a:t> </a:t>
            </a:r>
            <a:r>
              <a:rPr lang="en-US" dirty="0" smtClean="0"/>
              <a:t>domain operation to lose precision</a:t>
            </a:r>
          </a:p>
          <a:p>
            <a:r>
              <a:rPr lang="en-US" dirty="0" smtClean="0"/>
              <a:t>Galois connections-based Abstract Interpretation</a:t>
            </a:r>
          </a:p>
          <a:p>
            <a:pPr lvl="1"/>
            <a:r>
              <a:rPr lang="en-US" dirty="0" smtClean="0"/>
              <a:t>C: Concrete domain, complete lattice</a:t>
            </a:r>
          </a:p>
          <a:p>
            <a:pPr lvl="1"/>
            <a:r>
              <a:rPr lang="en-US" dirty="0" smtClean="0"/>
              <a:t>A: Abstract domain,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lattice</a:t>
            </a:r>
          </a:p>
          <a:p>
            <a:r>
              <a:rPr lang="en-US" dirty="0" smtClean="0"/>
              <a:t>Soundness relation given by </a:t>
            </a:r>
            <a:r>
              <a:rPr lang="el-GR" dirty="0" smtClean="0"/>
              <a:t>α</a:t>
            </a:r>
            <a:r>
              <a:rPr lang="en-US" dirty="0" smtClean="0"/>
              <a:t>, </a:t>
            </a:r>
            <a:r>
              <a:rPr lang="el-GR" dirty="0" smtClean="0"/>
              <a:t>γ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dirty="0" smtClean="0"/>
              <a:t>Join is optimal</a:t>
            </a:r>
          </a:p>
          <a:p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486400"/>
            <a:ext cx="55435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419600"/>
            <a:ext cx="49625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r>
              <a:rPr lang="en-US" dirty="0" smtClean="0"/>
              <a:t>In a less perfect world (reality)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257800"/>
          </a:xfrm>
        </p:spPr>
        <p:txBody>
          <a:bodyPr/>
          <a:lstStyle/>
          <a:p>
            <a:r>
              <a:rPr lang="en-US" dirty="0" smtClean="0"/>
              <a:t>Most analyses do not have the </a:t>
            </a:r>
            <a:r>
              <a:rPr lang="en-US" i="1" dirty="0" smtClean="0"/>
              <a:t>best</a:t>
            </a:r>
            <a:r>
              <a:rPr lang="en-US" dirty="0" smtClean="0"/>
              <a:t> approximation</a:t>
            </a:r>
          </a:p>
          <a:p>
            <a:pPr lvl="1"/>
            <a:r>
              <a:rPr lang="en-US" dirty="0" smtClean="0"/>
              <a:t>Ex. no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</a:t>
            </a:r>
            <a:r>
              <a:rPr lang="en-US" dirty="0" smtClean="0"/>
              <a:t> polyhedron for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Weaker form of abstract interpretation</a:t>
            </a:r>
          </a:p>
          <a:p>
            <a:pPr lvl="1"/>
            <a:r>
              <a:rPr lang="en-US" dirty="0" smtClean="0"/>
              <a:t>Abstract domain: pre-order </a:t>
            </a:r>
          </a:p>
          <a:p>
            <a:pPr lvl="1"/>
            <a:r>
              <a:rPr lang="en-US" dirty="0" smtClean="0"/>
              <a:t>Only concretization </a:t>
            </a:r>
            <a:r>
              <a:rPr lang="el-GR" dirty="0" smtClean="0"/>
              <a:t>γ</a:t>
            </a:r>
            <a:r>
              <a:rPr lang="en-US" dirty="0" smtClean="0"/>
              <a:t> (no </a:t>
            </a:r>
            <a:r>
              <a:rPr lang="el-GR" dirty="0" smtClean="0"/>
              <a:t>α</a:t>
            </a:r>
            <a:r>
              <a:rPr lang="en-US" dirty="0" smtClean="0"/>
              <a:t>) 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Consequence: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is not optimal (so meet, …)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67000"/>
            <a:ext cx="456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505200"/>
            <a:ext cx="1524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572000"/>
            <a:ext cx="56673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729</TotalTime>
  <Words>876</Words>
  <Application>Microsoft Office PowerPoint</Application>
  <PresentationFormat>On-screen Show (4:3)</PresentationFormat>
  <Paragraphs>194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Refining static analyses with hints</vt:lpstr>
      <vt:lpstr>Abstract interpretations</vt:lpstr>
      <vt:lpstr>(1.) Abstract elements</vt:lpstr>
      <vt:lpstr>(3.) Transfer functions</vt:lpstr>
      <vt:lpstr>(2.) Domain Operations</vt:lpstr>
      <vt:lpstr>????</vt:lpstr>
      <vt:lpstr>Refining the widening ?</vt:lpstr>
      <vt:lpstr>In a perfect world</vt:lpstr>
      <vt:lpstr>In a less perfect world (reality)</vt:lpstr>
      <vt:lpstr>Hints</vt:lpstr>
      <vt:lpstr>Properties …</vt:lpstr>
      <vt:lpstr>Syntactic hints: User provided</vt:lpstr>
      <vt:lpstr>Syntactic hints: Thresholds</vt:lpstr>
      <vt:lpstr>Syntactic hints: Thresholds</vt:lpstr>
      <vt:lpstr>Semantic hints: Saturation</vt:lpstr>
      <vt:lpstr>Semantic hints: Die-hard</vt:lpstr>
      <vt:lpstr>Semantic hints: Template</vt:lpstr>
      <vt:lpstr>Semantic hints: 2D Convex Hull</vt:lpstr>
      <vt:lpstr>Semantic hints: Reductive</vt:lpstr>
      <vt:lpstr>Reductive hints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Refining static analyses with hints</dc:title>
  <dc:creator>Francesco Logozzo</dc:creator>
  <cp:lastModifiedBy>Francesco Logozzo</cp:lastModifiedBy>
  <cp:revision>71</cp:revision>
  <dcterms:created xsi:type="dcterms:W3CDTF">2006-08-16T00:00:00Z</dcterms:created>
  <dcterms:modified xsi:type="dcterms:W3CDTF">2009-01-16T00:53:36Z</dcterms:modified>
</cp:coreProperties>
</file>