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78" r:id="rId21"/>
    <p:sldId id="277" r:id="rId22"/>
    <p:sldId id="281" r:id="rId23"/>
    <p:sldId id="282" r:id="rId24"/>
    <p:sldId id="279" r:id="rId25"/>
    <p:sldId id="283" r:id="rId26"/>
    <p:sldId id="284" r:id="rId27"/>
    <p:sldId id="286" r:id="rId28"/>
    <p:sldId id="296" r:id="rId29"/>
    <p:sldId id="289" r:id="rId30"/>
    <p:sldId id="291" r:id="rId31"/>
    <p:sldId id="292" r:id="rId32"/>
    <p:sldId id="293" r:id="rId33"/>
    <p:sldId id="295" r:id="rId34"/>
    <p:sldId id="290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8AC7E5-F374-4DBF-84C1-18A1BD29EF1A}" type="datetimeFigureOut">
              <a:rPr lang="en-US" smtClean="0"/>
              <a:pPr/>
              <a:t>1/19/2009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ACAB1C5-8743-4197-9F1F-0572333EC0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Language-AGNOSTIC SPECIFICATION AND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Fähndrich   Microsoft Research   PLPV’09 Invited talk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066800"/>
            <a:ext cx="51026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Un-ideal Ways</a:t>
            </a:r>
            <a:br>
              <a:rPr lang="en-US" sz="3600" dirty="0" smtClean="0"/>
            </a:br>
            <a:r>
              <a:rPr lang="en-US" sz="3600" dirty="0" smtClean="0"/>
              <a:t> Programming Languages</a:t>
            </a:r>
          </a:p>
          <a:p>
            <a:pPr algn="ctr"/>
            <a:r>
              <a:rPr lang="en-US" sz="3600" dirty="0" smtClean="0"/>
              <a:t>can meet</a:t>
            </a:r>
          </a:p>
          <a:p>
            <a:pPr algn="ctr"/>
            <a:r>
              <a:rPr lang="en-US" sz="3600" dirty="0" smtClean="0"/>
              <a:t>Verification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267200"/>
            <a:ext cx="69936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Resulting expressiveness often too restricted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Difficult to extend and generalize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Arbitrary new syntax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Often not necessary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Verification </a:t>
            </a:r>
          </a:p>
          <a:p>
            <a:pPr algn="ctr"/>
            <a:r>
              <a:rPr lang="en-US" sz="3600" dirty="0" smtClean="0"/>
              <a:t>meets</a:t>
            </a:r>
          </a:p>
          <a:p>
            <a:pPr algn="ctr"/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81691" y="4267200"/>
            <a:ext cx="7347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Make verification smarter rather than changing</a:t>
            </a:r>
            <a:br>
              <a:rPr lang="en-US" sz="2800" dirty="0" smtClean="0"/>
            </a:br>
            <a:r>
              <a:rPr lang="en-US" sz="2800" dirty="0" smtClean="0"/>
              <a:t>   the language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Languages already are very expressive:</a:t>
            </a:r>
            <a:br>
              <a:rPr lang="en-US" sz="2800" dirty="0" smtClean="0"/>
            </a:br>
            <a:r>
              <a:rPr lang="en-US" sz="2800" dirty="0" smtClean="0"/>
              <a:t>     re-use as much as possible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MayBeNull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/>
              <a:t> a)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dirty="0" smtClean="0"/>
              <a:t>(a ==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null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…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56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UseArray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400" dirty="0" smtClean="0"/>
              <a:t> array, 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Contract.Requires( </a:t>
            </a:r>
            <a:r>
              <a:rPr lang="en-US" sz="2400" dirty="0" err="1" smtClean="0"/>
              <a:t>Contract.WritableBytes</a:t>
            </a:r>
            <a:r>
              <a:rPr lang="en-US" sz="2400" dirty="0" smtClean="0"/>
              <a:t>(array) &gt;= </a:t>
            </a:r>
            <a:r>
              <a:rPr lang="en-US" sz="2400" dirty="0" err="1" smtClean="0"/>
              <a:t>len</a:t>
            </a:r>
            <a:r>
              <a:rPr lang="en-US" sz="2400" dirty="0" smtClean="0"/>
              <a:t> );</a:t>
            </a:r>
          </a:p>
          <a:p>
            <a:pPr>
              <a:buNone/>
            </a:pPr>
            <a:r>
              <a:rPr lang="en-US" sz="2400" dirty="0" smtClean="0"/>
              <a:t>    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State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Closed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Socket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err="1" smtClean="0"/>
              <a:t>State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    Socket () {</a:t>
            </a:r>
          </a:p>
          <a:p>
            <a:pPr>
              <a:buNone/>
            </a:pPr>
            <a:r>
              <a:rPr lang="en-US" dirty="0" smtClean="0"/>
              <a:t>        Contract.Ensures( 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Raw</a:t>
            </a: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dirty="0" smtClean="0"/>
              <a:t>Bind(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endpoint) {</a:t>
            </a:r>
          </a:p>
          <a:p>
            <a:pPr>
              <a:buNone/>
            </a:pPr>
            <a:r>
              <a:rPr lang="en-US" dirty="0" smtClean="0"/>
              <a:t>        Contract.Requires(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Raw</a:t>
            </a: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        Contract.Ensures(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Bound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 </a:t>
            </a:r>
            <a:r>
              <a:rPr lang="en-US" dirty="0" smtClean="0"/>
              <a:t>Send(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data) {</a:t>
            </a:r>
          </a:p>
          <a:p>
            <a:pPr>
              <a:buNone/>
            </a:pPr>
            <a:r>
              <a:rPr lang="en-US" dirty="0" smtClean="0"/>
              <a:t>        Contract.Requires(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Connected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       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20116987">
            <a:off x="2844525" y="2548580"/>
            <a:ext cx="3429000" cy="1600438"/>
          </a:xfrm>
          <a:prstGeom prst="roundRect">
            <a:avLst/>
          </a:prstGeom>
          <a:solidFill>
            <a:schemeClr val="bg1">
              <a:alpha val="64000"/>
            </a:schemeClr>
          </a:solidFill>
          <a:ln w="3492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Vanilla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en-US" sz="4400" b="1" dirty="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Type-states with Conditional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State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Connected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Closed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Socket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State</a:t>
            </a:r>
            <a:r>
              <a:rPr lang="en-US" dirty="0" smtClean="0"/>
              <a:t> </a:t>
            </a:r>
            <a:r>
              <a:rPr lang="en-US" dirty="0" err="1" smtClean="0"/>
              <a:t>State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    Socket () {</a:t>
            </a:r>
          </a:p>
          <a:p>
            <a:pPr>
              <a:buNone/>
            </a:pPr>
            <a:r>
              <a:rPr lang="en-US" dirty="0" smtClean="0"/>
              <a:t>        Contract.Ensures( 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Raw</a:t>
            </a: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bool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Bind(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endpoint) {</a:t>
            </a:r>
          </a:p>
          <a:p>
            <a:pPr>
              <a:buNone/>
            </a:pPr>
            <a:r>
              <a:rPr lang="en-US" dirty="0" smtClean="0"/>
              <a:t>        Contract.Requires( </a:t>
            </a:r>
            <a:r>
              <a:rPr lang="en-US" dirty="0" err="1" smtClean="0"/>
              <a:t>this.State</a:t>
            </a:r>
            <a:r>
              <a:rPr lang="en-US" dirty="0" smtClean="0"/>
              <a:t> == </a:t>
            </a:r>
            <a:r>
              <a:rPr lang="en-US" dirty="0" err="1" smtClean="0"/>
              <a:t>State.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Raw</a:t>
            </a:r>
            <a:r>
              <a:rPr lang="en-US" dirty="0" smtClean="0"/>
              <a:t>  );</a:t>
            </a:r>
          </a:p>
          <a:p>
            <a:pPr>
              <a:buNone/>
            </a:pPr>
            <a:r>
              <a:rPr lang="en-US" dirty="0" smtClean="0"/>
              <a:t>        Contract.Ensures(   </a:t>
            </a:r>
            <a:r>
              <a:rPr lang="en-US" dirty="0" err="1" smtClean="0">
                <a:solidFill>
                  <a:srgbClr val="FFFF00"/>
                </a:solidFill>
              </a:rPr>
              <a:t>Contract.Result</a:t>
            </a:r>
            <a:r>
              <a:rPr lang="en-US" dirty="0" smtClean="0">
                <a:solidFill>
                  <a:srgbClr val="FFFF00"/>
                </a:solidFill>
              </a:rPr>
              <a:t> &amp;&amp; </a:t>
            </a:r>
            <a:r>
              <a:rPr lang="en-US" dirty="0" err="1" smtClean="0">
                <a:solidFill>
                  <a:srgbClr val="FFFF00"/>
                </a:solidFill>
              </a:rPr>
              <a:t>this.State</a:t>
            </a:r>
            <a:r>
              <a:rPr lang="en-US" dirty="0" smtClean="0">
                <a:solidFill>
                  <a:srgbClr val="FFFF00"/>
                </a:solidFill>
              </a:rPr>
              <a:t> == </a:t>
            </a:r>
            <a:r>
              <a:rPr lang="en-US" dirty="0" err="1" smtClean="0">
                <a:solidFill>
                  <a:srgbClr val="FFFF00"/>
                </a:solidFill>
              </a:rPr>
              <a:t>State.Bound</a:t>
            </a:r>
            <a:r>
              <a:rPr lang="en-US" dirty="0" smtClean="0">
                <a:solidFill>
                  <a:srgbClr val="FFFF00"/>
                </a:solidFill>
              </a:rPr>
              <a:t> ||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                 !</a:t>
            </a:r>
            <a:r>
              <a:rPr lang="en-US" dirty="0" err="1" smtClean="0">
                <a:solidFill>
                  <a:srgbClr val="FFFF00"/>
                </a:solidFill>
              </a:rPr>
              <a:t>Contract.Result</a:t>
            </a:r>
            <a:r>
              <a:rPr lang="en-US" dirty="0" smtClean="0">
                <a:solidFill>
                  <a:srgbClr val="FFFF00"/>
                </a:solidFill>
              </a:rPr>
              <a:t> &amp;&amp; </a:t>
            </a:r>
            <a:r>
              <a:rPr lang="en-US" dirty="0" err="1" smtClean="0">
                <a:solidFill>
                  <a:srgbClr val="FFFF00"/>
                </a:solidFill>
              </a:rPr>
              <a:t>this.State</a:t>
            </a:r>
            <a:r>
              <a:rPr lang="en-US" dirty="0" smtClean="0">
                <a:solidFill>
                  <a:srgbClr val="FFFF00"/>
                </a:solidFill>
              </a:rPr>
              <a:t> == </a:t>
            </a:r>
            <a:r>
              <a:rPr lang="en-US" dirty="0" err="1" smtClean="0">
                <a:solidFill>
                  <a:srgbClr val="FFFF00"/>
                </a:solidFill>
              </a:rPr>
              <a:t>State.Raw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800" dirty="0" smtClean="0"/>
              <a:t>Expressiveness of language comes in handy</a:t>
            </a:r>
          </a:p>
          <a:p>
            <a:r>
              <a:rPr lang="en-US" sz="3800" dirty="0" smtClean="0"/>
              <a:t>Specifications are </a:t>
            </a:r>
            <a:r>
              <a:rPr lang="en-US" sz="3800" i="1" dirty="0" smtClean="0"/>
              <a:t>not</a:t>
            </a:r>
            <a:r>
              <a:rPr lang="en-US" sz="3800" dirty="0" smtClean="0"/>
              <a:t> a-priori restricted</a:t>
            </a:r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726961" y="3242965"/>
            <a:ext cx="1752600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8978" y="3191792"/>
            <a:ext cx="330947" cy="33094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49342" y="3242965"/>
            <a:ext cx="1752600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1600200"/>
            <a:ext cx="359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Middle Ground?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23794" y="4038600"/>
            <a:ext cx="61486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Spec#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General specifications (C# expressions)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Nicer syntax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Boogie methodology</a:t>
            </a:r>
          </a:p>
          <a:p>
            <a:r>
              <a:rPr lang="en-US" sz="2800" dirty="0" smtClean="0"/>
              <a:t>But…         … it’s a new language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219200"/>
            <a:ext cx="3918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Language-Agnostic</a:t>
            </a:r>
            <a:br>
              <a:rPr lang="en-US" sz="3600" dirty="0" smtClean="0"/>
            </a:br>
            <a:r>
              <a:rPr lang="en-US" sz="3600" dirty="0" smtClean="0"/>
              <a:t>Specification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962400"/>
            <a:ext cx="865083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  Use existing language features to express specifications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  Method / function calls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  Expressions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Tools consume compiler output (MSIL, JBC, x86, …)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  Runtime and static checkers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  Documentation generators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 for  .NET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namespace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System.Diagnostics.Contracts</a:t>
            </a:r>
            <a:r>
              <a:rPr lang="en-US" dirty="0" smtClean="0"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public static class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Courier New" pitchFamily="49" charset="0"/>
              </a:rPr>
              <a:t>Contract</a:t>
            </a:r>
            <a:r>
              <a:rPr lang="en-US" dirty="0" smtClean="0"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       public static void </a:t>
            </a:r>
            <a:r>
              <a:rPr lang="en-US" dirty="0" smtClean="0">
                <a:cs typeface="Courier New" pitchFamily="49" charset="0"/>
              </a:rPr>
              <a:t>Requires(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bool</a:t>
            </a:r>
            <a:r>
              <a:rPr lang="en-US" dirty="0" smtClean="0">
                <a:cs typeface="Courier New" pitchFamily="49" charset="0"/>
              </a:rPr>
              <a:t> condition);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       public static void </a:t>
            </a:r>
            <a:r>
              <a:rPr lang="en-US" dirty="0" smtClean="0">
                <a:cs typeface="Courier New" pitchFamily="49" charset="0"/>
              </a:rPr>
              <a:t>Ensures(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bool</a:t>
            </a:r>
            <a:r>
              <a:rPr lang="en-US" dirty="0" smtClean="0">
                <a:cs typeface="Courier New" pitchFamily="49" charset="0"/>
              </a:rPr>
              <a:t> condition);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       public static void </a:t>
            </a:r>
            <a:r>
              <a:rPr lang="en-US" dirty="0" smtClean="0">
                <a:cs typeface="Courier New" pitchFamily="49" charset="0"/>
              </a:rPr>
              <a:t>Invariant(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bool</a:t>
            </a:r>
            <a:r>
              <a:rPr lang="en-US" dirty="0" smtClean="0">
                <a:cs typeface="Courier New" pitchFamily="49" charset="0"/>
              </a:rPr>
              <a:t> condition);</a:t>
            </a:r>
          </a:p>
          <a:p>
            <a:pPr>
              <a:spcBef>
                <a:spcPct val="50000"/>
              </a:spcBef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public static </a:t>
            </a:r>
            <a:r>
              <a:rPr lang="en-US" dirty="0" smtClean="0">
                <a:cs typeface="Courier New" pitchFamily="49" charset="0"/>
              </a:rPr>
              <a:t>T Result&lt;T&gt;();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Courier New" pitchFamily="49" charset="0"/>
              </a:rPr>
              <a:t>    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public static </a:t>
            </a:r>
            <a:r>
              <a:rPr lang="en-US" dirty="0" smtClean="0">
                <a:cs typeface="Courier New" pitchFamily="49" charset="0"/>
              </a:rPr>
              <a:t>T </a:t>
            </a:r>
            <a:r>
              <a:rPr lang="en-US" dirty="0" err="1" smtClean="0">
                <a:cs typeface="Courier New" pitchFamily="49" charset="0"/>
              </a:rPr>
              <a:t>OldValue</a:t>
            </a:r>
            <a:r>
              <a:rPr lang="en-US" dirty="0" smtClean="0">
                <a:cs typeface="Courier New" pitchFamily="49" charset="0"/>
              </a:rPr>
              <a:t>&lt;T&gt;(T value);</a:t>
            </a:r>
          </a:p>
          <a:p>
            <a:pPr>
              <a:spcBef>
                <a:spcPct val="50000"/>
              </a:spcBef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  ...</a:t>
            </a:r>
          </a:p>
          <a:p>
            <a:pPr>
              <a:spcBef>
                <a:spcPct val="50000"/>
              </a:spcBef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}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  Library reusable from C#, VB, F#, …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12064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Specifying Contracts (in C#)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925" y="4876800"/>
            <a:ext cx="3571876" cy="1295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3400" y="4876800"/>
            <a:ext cx="464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 smtClean="0"/>
              <a:t>[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ObjectInvariant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ObjectInvariant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Contract.</a:t>
            </a:r>
            <a:r>
              <a:rPr lang="en-US" b="1" dirty="0" err="1" smtClean="0"/>
              <a:t>Invariant</a:t>
            </a:r>
            <a:r>
              <a:rPr lang="en-US" dirty="0" smtClean="0"/>
              <a:t>( items != null</a:t>
            </a:r>
            <a:r>
              <a:rPr lang="en-US" b="1" dirty="0" smtClean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343400"/>
            <a:ext cx="3352800" cy="193899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Features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Language expression syntax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Type checking / IDE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Declarative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Special Encodings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Result and Old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76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public virtual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Add(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object</a:t>
            </a:r>
            <a:r>
              <a:rPr lang="en-US" dirty="0">
                <a:cs typeface="Courier New" pitchFamily="49" charset="0"/>
              </a:rPr>
              <a:t> value</a:t>
            </a:r>
            <a:r>
              <a:rPr lang="en-US" dirty="0" smtClean="0">
                <a:cs typeface="Courier New" pitchFamily="49" charset="0"/>
              </a:rPr>
              <a:t>)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{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Contract.</a:t>
            </a:r>
            <a:r>
              <a:rPr lang="en-US" b="1" dirty="0" smtClean="0">
                <a:cs typeface="Courier New" pitchFamily="49" charset="0"/>
              </a:rPr>
              <a:t>Requires</a:t>
            </a:r>
            <a:r>
              <a:rPr lang="en-US" dirty="0" smtClean="0">
                <a:cs typeface="Courier New" pitchFamily="49" charset="0"/>
              </a:rPr>
              <a:t>( value </a:t>
            </a:r>
            <a:r>
              <a:rPr lang="en-US" dirty="0">
                <a:cs typeface="Courier New" pitchFamily="49" charset="0"/>
              </a:rPr>
              <a:t>!= </a:t>
            </a:r>
            <a:r>
              <a:rPr lang="en-US" dirty="0" smtClean="0">
                <a:cs typeface="Courier New" pitchFamily="49" charset="0"/>
              </a:rPr>
              <a:t>null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);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Contract.</a:t>
            </a:r>
            <a:r>
              <a:rPr lang="en-US" b="1" dirty="0" smtClean="0">
                <a:cs typeface="Courier New" pitchFamily="49" charset="0"/>
              </a:rPr>
              <a:t>Ensures</a:t>
            </a:r>
            <a:r>
              <a:rPr lang="en-US" dirty="0" smtClean="0">
                <a:cs typeface="Courier New" pitchFamily="49" charset="0"/>
              </a:rPr>
              <a:t>( </a:t>
            </a:r>
            <a:r>
              <a:rPr lang="en-US" dirty="0" err="1" smtClean="0">
                <a:cs typeface="Courier New" pitchFamily="49" charset="0"/>
              </a:rPr>
              <a:t>this.Count</a:t>
            </a:r>
            <a:r>
              <a:rPr lang="en-US" dirty="0" smtClean="0">
                <a:cs typeface="Courier New" pitchFamily="49" charset="0"/>
              </a:rPr>
              <a:t> == </a:t>
            </a:r>
            <a:r>
              <a:rPr lang="en-US" dirty="0" err="1" smtClean="0">
                <a:cs typeface="Courier New" pitchFamily="49" charset="0"/>
              </a:rPr>
              <a:t>Contract.</a:t>
            </a:r>
            <a:r>
              <a:rPr lang="en-US" b="1" dirty="0" err="1" smtClean="0">
                <a:cs typeface="Courier New" pitchFamily="49" charset="0"/>
              </a:rPr>
              <a:t>OldValue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this.Count</a:t>
            </a:r>
            <a:r>
              <a:rPr lang="en-US" dirty="0">
                <a:cs typeface="Courier New" pitchFamily="49" charset="0"/>
              </a:rPr>
              <a:t>) + </a:t>
            </a:r>
            <a:r>
              <a:rPr lang="en-US" dirty="0" smtClean="0">
                <a:cs typeface="Courier New" pitchFamily="49" charset="0"/>
              </a:rPr>
              <a:t>1 );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Contract.</a:t>
            </a:r>
            <a:r>
              <a:rPr lang="en-US" b="1" dirty="0" smtClean="0">
                <a:cs typeface="Courier New" pitchFamily="49" charset="0"/>
              </a:rPr>
              <a:t>Ensures</a:t>
            </a:r>
            <a:r>
              <a:rPr lang="en-US" dirty="0" smtClean="0">
                <a:cs typeface="Courier New" pitchFamily="49" charset="0"/>
              </a:rPr>
              <a:t>( </a:t>
            </a:r>
            <a:r>
              <a:rPr lang="en-US" dirty="0" err="1" smtClean="0">
                <a:cs typeface="Courier New" pitchFamily="49" charset="0"/>
              </a:rPr>
              <a:t>Contract.</a:t>
            </a:r>
            <a:r>
              <a:rPr lang="en-US" b="1" dirty="0" err="1" smtClean="0">
                <a:cs typeface="Courier New" pitchFamily="49" charset="0"/>
              </a:rPr>
              <a:t>Result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en-US" b="1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&gt;() == </a:t>
            </a:r>
            <a:r>
              <a:rPr lang="en-US" dirty="0" err="1" smtClean="0">
                <a:cs typeface="Courier New" pitchFamily="49" charset="0"/>
              </a:rPr>
              <a:t>Contract.</a:t>
            </a:r>
            <a:r>
              <a:rPr lang="en-US" b="1" dirty="0" err="1" smtClean="0">
                <a:cs typeface="Courier New" pitchFamily="49" charset="0"/>
              </a:rPr>
              <a:t>OldValue</a:t>
            </a:r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this.Count</a:t>
            </a:r>
            <a:r>
              <a:rPr lang="en-US" dirty="0" smtClean="0">
                <a:cs typeface="Courier New" pitchFamily="49" charset="0"/>
              </a:rPr>
              <a:t>) );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if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(count == </a:t>
            </a:r>
            <a:r>
              <a:rPr lang="en-US" dirty="0" err="1" smtClean="0">
                <a:cs typeface="Courier New" pitchFamily="49" charset="0"/>
              </a:rPr>
              <a:t>items.Length</a:t>
            </a:r>
            <a:r>
              <a:rPr lang="en-US" dirty="0">
                <a:cs typeface="Courier New" pitchFamily="49" charset="0"/>
              </a:rPr>
              <a:t>) </a:t>
            </a:r>
            <a:r>
              <a:rPr lang="en-US" dirty="0" err="1" smtClean="0">
                <a:cs typeface="Courier New" pitchFamily="49" charset="0"/>
              </a:rPr>
              <a:t>EnsureCapacity</a:t>
            </a:r>
            <a:r>
              <a:rPr lang="en-US" dirty="0" smtClean="0">
                <a:cs typeface="Courier New" pitchFamily="49" charset="0"/>
              </a:rPr>
              <a:t>(count </a:t>
            </a:r>
            <a:r>
              <a:rPr lang="en-US" dirty="0">
                <a:cs typeface="Courier New" pitchFamily="49" charset="0"/>
              </a:rPr>
              <a:t>+ 1);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items[count] </a:t>
            </a:r>
            <a:r>
              <a:rPr lang="en-US" dirty="0">
                <a:cs typeface="Courier New" pitchFamily="49" charset="0"/>
              </a:rPr>
              <a:t>= value;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count++;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409952"/>
            <a:ext cx="7391400" cy="51308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73000"/>
                  <a:satMod val="150000"/>
                </a:schemeClr>
              </a:gs>
              <a:gs pos="25000">
                <a:schemeClr val="accent6">
                  <a:tint val="96000"/>
                  <a:shade val="80000"/>
                  <a:satMod val="105000"/>
                </a:schemeClr>
              </a:gs>
              <a:gs pos="38000">
                <a:schemeClr val="accent6">
                  <a:tint val="96000"/>
                  <a:shade val="59000"/>
                  <a:satMod val="120000"/>
                </a:schemeClr>
              </a:gs>
              <a:gs pos="55000">
                <a:schemeClr val="accent6">
                  <a:shade val="57000"/>
                  <a:satMod val="120000"/>
                </a:schemeClr>
              </a:gs>
              <a:gs pos="80000">
                <a:schemeClr val="accent6">
                  <a:shade val="56000"/>
                  <a:satMod val="145000"/>
                </a:schemeClr>
              </a:gs>
              <a:gs pos="88000">
                <a:schemeClr val="accent6">
                  <a:shade val="63000"/>
                  <a:satMod val="160000"/>
                </a:schemeClr>
              </a:gs>
              <a:gs pos="100000">
                <a:schemeClr val="accent6">
                  <a:tint val="99555"/>
                  <a:satMod val="15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2084832"/>
            <a:ext cx="32004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3768" y="2694432"/>
            <a:ext cx="5461031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2438400"/>
            <a:ext cx="1686232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8984" y="2097024"/>
            <a:ext cx="121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2069592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   Contract.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Requires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 value != null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);</a:t>
            </a:r>
            <a:br>
              <a:rPr lang="en-US" dirty="0" smtClean="0">
                <a:solidFill>
                  <a:schemeClr val="bg1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   Contract.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Ensures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this.Count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Contract.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OldValue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this.Count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) + 1 ); </a:t>
            </a:r>
            <a:br>
              <a:rPr lang="en-US" dirty="0" smtClean="0">
                <a:solidFill>
                  <a:schemeClr val="bg1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    Contract.</a:t>
            </a:r>
            <a:r>
              <a:rPr lang="en-US" b="1" dirty="0" smtClean="0">
                <a:solidFill>
                  <a:schemeClr val="bg1"/>
                </a:solidFill>
                <a:cs typeface="Courier New" pitchFamily="49" charset="0"/>
              </a:rPr>
              <a:t>Ensures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Contract.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Result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&gt;() == 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Contract.</a:t>
            </a:r>
            <a:r>
              <a:rPr lang="en-US" b="1" dirty="0" err="1" smtClean="0">
                <a:solidFill>
                  <a:schemeClr val="bg1"/>
                </a:solidFill>
                <a:cs typeface="Courier New" pitchFamily="49" charset="0"/>
              </a:rPr>
              <a:t>OldValue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cs typeface="Courier New" pitchFamily="49" charset="0"/>
              </a:rPr>
              <a:t>this.Count</a:t>
            </a:r>
            <a:r>
              <a:rPr lang="en-US" dirty="0" smtClean="0">
                <a:solidFill>
                  <a:schemeClr val="bg1"/>
                </a:solidFill>
                <a:cs typeface="Courier New" pitchFamily="49" charset="0"/>
              </a:rPr>
              <a:t>) );</a:t>
            </a:r>
            <a:br>
              <a:rPr lang="en-US" dirty="0" smtClean="0">
                <a:solidFill>
                  <a:schemeClr val="bg1"/>
                </a:solidFill>
                <a:cs typeface="Courier New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6" grpId="0" animBg="1"/>
      <p:bldP spid="7" grpId="0" animBg="1"/>
      <p:bldP spid="9" grpId="0" animBg="1"/>
      <p:bldP spid="13" grpId="0" animBg="1"/>
      <p:bldP spid="14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667000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Languages</a:t>
            </a:r>
          </a:p>
          <a:p>
            <a:pPr algn="ctr"/>
            <a:r>
              <a:rPr lang="en-US" sz="3600" dirty="0" smtClean="0"/>
              <a:t> Meet</a:t>
            </a:r>
          </a:p>
          <a:p>
            <a:pPr algn="ctr"/>
            <a:r>
              <a:rPr lang="en-US" sz="3600" dirty="0" smtClean="0"/>
              <a:t> Program Verification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857198" y="4343400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3103" y="182880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12064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Specifying Contracts (in </a:t>
            </a:r>
            <a:r>
              <a:rPr lang="en-US" dirty="0" err="1" smtClean="0"/>
              <a:t>VisualBasic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 Add(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ByVal</a:t>
            </a:r>
            <a:r>
              <a:rPr lang="en-US" dirty="0" smtClean="0"/>
              <a:t> value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 smtClean="0"/>
              <a:t> )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As Integer</a:t>
            </a:r>
          </a:p>
          <a:p>
            <a:r>
              <a:rPr lang="en-US" dirty="0" smtClean="0"/>
              <a:t>    Contract.Requires(value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Nothing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Contract.Ensures(Count = </a:t>
            </a:r>
            <a:r>
              <a:rPr lang="en-US" dirty="0" err="1" smtClean="0"/>
              <a:t>Contract.OldValue</a:t>
            </a:r>
            <a:r>
              <a:rPr lang="en-US" dirty="0" smtClean="0"/>
              <a:t>(Count) + 1)</a:t>
            </a:r>
          </a:p>
          <a:p>
            <a:r>
              <a:rPr lang="en-US" dirty="0" smtClean="0"/>
              <a:t>    Contract.Ensures(</a:t>
            </a:r>
            <a:r>
              <a:rPr lang="en-US" dirty="0" err="1" smtClean="0"/>
              <a:t>Contract.Result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Of Integer</a:t>
            </a:r>
            <a:r>
              <a:rPr lang="en-US" dirty="0" smtClean="0"/>
              <a:t>)() = </a:t>
            </a:r>
            <a:r>
              <a:rPr lang="en-US" dirty="0" err="1" smtClean="0"/>
              <a:t>Contract.OldValue</a:t>
            </a:r>
            <a:r>
              <a:rPr lang="en-US" dirty="0" smtClean="0"/>
              <a:t>(Count))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_</a:t>
            </a:r>
            <a:r>
              <a:rPr lang="en-US" dirty="0" err="1" smtClean="0"/>
              <a:t>items.Length</a:t>
            </a:r>
            <a:r>
              <a:rPr lang="en-US" dirty="0" smtClean="0"/>
              <a:t> = _count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EnsureCapacity</a:t>
            </a:r>
            <a:r>
              <a:rPr lang="en-US" dirty="0" smtClean="0"/>
              <a:t>(_count + 1)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End If</a:t>
            </a:r>
          </a:p>
          <a:p>
            <a:r>
              <a:rPr lang="en-US" dirty="0" smtClean="0"/>
              <a:t>    _items(_count) = value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Dim</a:t>
            </a:r>
            <a:r>
              <a:rPr lang="en-US" dirty="0" smtClean="0"/>
              <a:t> </a:t>
            </a:r>
            <a:r>
              <a:rPr lang="en-US" dirty="0" err="1" smtClean="0"/>
              <a:t>oldCount</a:t>
            </a:r>
            <a:r>
              <a:rPr lang="en-US" dirty="0" smtClean="0"/>
              <a:t> = _count</a:t>
            </a:r>
          </a:p>
          <a:p>
            <a:r>
              <a:rPr lang="en-US" dirty="0" smtClean="0"/>
              <a:t>    _count = _count + 1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oldCount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End Function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0"/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Compilation and Runtime Checking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600" y="4165699"/>
            <a:ext cx="2209800" cy="2677656"/>
            <a:chOff x="152400" y="3175099"/>
            <a:chExt cx="2209800" cy="2677656"/>
          </a:xfrm>
        </p:grpSpPr>
        <p:sp>
          <p:nvSpPr>
            <p:cNvPr id="6" name="Rectangle 5"/>
            <p:cNvSpPr/>
            <p:nvPr/>
          </p:nvSpPr>
          <p:spPr>
            <a:xfrm>
              <a:off x="228600" y="3276600"/>
              <a:ext cx="1427704" cy="237894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" y="3175099"/>
              <a:ext cx="22098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IL_0029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IL_004b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  <a:p>
              <a:endParaRPr lang="en-US" sz="400" b="1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200" y="3124200"/>
            <a:ext cx="957313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Release</a:t>
            </a:r>
            <a:br>
              <a:rPr lang="en-US" dirty="0" smtClean="0"/>
            </a:br>
            <a:r>
              <a:rPr lang="en-US" dirty="0" smtClean="0"/>
              <a:t>Compile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08806" y="3429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12" name="Rectangle 11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1800" y="2362200"/>
            <a:ext cx="2209800" cy="4524315"/>
            <a:chOff x="3505200" y="2209800"/>
            <a:chExt cx="2209800" cy="4524315"/>
          </a:xfrm>
        </p:grpSpPr>
        <p:sp>
          <p:nvSpPr>
            <p:cNvPr id="18" name="Rectangle 17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04746" y="2690813"/>
              <a:ext cx="1752600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04746" y="2371726"/>
              <a:ext cx="1181096" cy="3095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2098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.locals init (int32 '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(Count)',</a:t>
              </a:r>
            </a:p>
            <a:p>
              <a:r>
                <a:rPr lang="en-US" sz="400" b="1" dirty="0" smtClean="0"/>
                <a:t>                int32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stloc.3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"value != null"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::RewriterRequires$PST06000009(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 string)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</a:t>
              </a:r>
              <a:r>
                <a:rPr lang="en-US" sz="400" b="1" dirty="0" smtClean="0"/>
                <a:t>     IL_004d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nop</a:t>
              </a:r>
              <a:endParaRPr lang="en-US" sz="400" b="1" dirty="0" smtClean="0"/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IL_0072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</a:t>
              </a:r>
              <a:r>
                <a:rPr lang="en-US" sz="400" b="1" dirty="0" smtClean="0"/>
                <a:t>         IL_007a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ldloc.3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"Count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 + 1"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V_4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ldstr</a:t>
              </a:r>
              <a:r>
                <a:rPr lang="en-US" sz="400" b="1" dirty="0" smtClean="0"/>
                <a:t>      "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 == </a:t>
              </a:r>
              <a:r>
                <a:rPr lang="en-US" sz="400" b="1" dirty="0" err="1" smtClean="0"/>
                <a:t>Contract.Old</a:t>
              </a:r>
              <a:r>
                <a:rPr lang="en-US" sz="400" b="1" dirty="0" smtClean="0"/>
                <a:t>(Count)"</a:t>
              </a:r>
            </a:p>
            <a:p>
              <a:r>
                <a:rPr lang="en-US" sz="400" b="1" dirty="0" smtClean="0"/>
                <a:t>  call       void __</a:t>
              </a:r>
              <a:r>
                <a:rPr lang="en-US" sz="400" b="1" dirty="0" err="1" smtClean="0"/>
                <a:t>RewriterMethods</a:t>
              </a:r>
              <a:r>
                <a:rPr lang="en-US" sz="400" b="1" dirty="0" smtClean="0"/>
                <a:t>::RewriterEnsures$PST0600000B(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, string)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ldloc.s</a:t>
              </a:r>
              <a:r>
                <a:rPr lang="en-US" sz="400" b="1" dirty="0" smtClean="0"/>
                <a:t>    '</a:t>
              </a:r>
              <a:r>
                <a:rPr lang="en-US" sz="400" b="1" dirty="0" err="1" smtClean="0"/>
                <a:t>Contract.Result</a:t>
              </a:r>
              <a:r>
                <a:rPr lang="en-US" sz="400" b="1" dirty="0" smtClean="0"/>
                <a:t>&lt;</a:t>
              </a:r>
              <a:r>
                <a:rPr lang="en-US" sz="400" b="1" dirty="0" err="1" smtClean="0"/>
                <a:t>int</a:t>
              </a:r>
              <a:r>
                <a:rPr lang="en-US" sz="400" b="1" dirty="0" smtClean="0"/>
                <a:t>&gt;()'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81800" y="1752600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 runtime </a:t>
            </a:r>
          </a:p>
          <a:p>
            <a:r>
              <a:rPr lang="en-US" dirty="0" smtClean="0"/>
              <a:t>contract checking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86984" y="3861661"/>
            <a:ext cx="10668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Rewrite IL</a:t>
            </a:r>
            <a:endParaRPr lang="en-US" dirty="0"/>
          </a:p>
        </p:txBody>
      </p:sp>
      <p:cxnSp>
        <p:nvCxnSpPr>
          <p:cNvPr id="26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0" y="4791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Inheritance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WF checks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Invariants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74" y="990600"/>
            <a:ext cx="4842426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</a:p>
          <a:p>
            <a:r>
              <a:rPr lang="en-US" dirty="0" smtClean="0"/>
              <a:t>/d:CONTRACTS_FULL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2064"/>
            <a:ext cx="7772400" cy="914400"/>
          </a:xfrm>
        </p:spPr>
        <p:txBody>
          <a:bodyPr/>
          <a:lstStyle/>
          <a:p>
            <a:r>
              <a:rPr lang="en-US" dirty="0" smtClean="0"/>
              <a:t>Quantification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4486870"/>
            <a:ext cx="8077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smtClean="0"/>
              <a:t>Contract.Requires( </a:t>
            </a:r>
            <a:r>
              <a:rPr lang="en-US" sz="2200" dirty="0" err="1" smtClean="0"/>
              <a:t>Contract.Forall</a:t>
            </a:r>
            <a:r>
              <a:rPr lang="en-US" sz="2200" dirty="0" smtClean="0"/>
              <a:t>(0, </a:t>
            </a:r>
            <a:r>
              <a:rPr lang="en-US" sz="2200" dirty="0" err="1" smtClean="0"/>
              <a:t>arr.Length</a:t>
            </a:r>
            <a:r>
              <a:rPr lang="en-US" sz="2200" dirty="0" smtClean="0"/>
              <a:t>,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=&gt; </a:t>
            </a:r>
            <a:r>
              <a:rPr lang="en-US" sz="2200" dirty="0" err="1" smtClean="0"/>
              <a:t>arr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/>
              <a:t>] </a:t>
            </a:r>
            <a:r>
              <a:rPr lang="en-US" sz="2200" dirty="0" smtClean="0"/>
              <a:t>!</a:t>
            </a:r>
            <a:r>
              <a:rPr lang="en-US" sz="2200" dirty="0" smtClean="0"/>
              <a:t>= </a:t>
            </a:r>
            <a:r>
              <a:rPr lang="en-US" sz="2200" dirty="0" smtClean="0"/>
              <a:t>null) );</a:t>
            </a:r>
            <a:endParaRPr lang="en-US" sz="2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0" y="4993958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smtClean="0"/>
              <a:t>Contract.Requires( </a:t>
            </a:r>
            <a:r>
              <a:rPr lang="en-US" sz="2200" dirty="0" err="1" smtClean="0"/>
              <a:t>Contract.Exists</a:t>
            </a:r>
            <a:r>
              <a:rPr lang="en-US" sz="2200" dirty="0" smtClean="0"/>
              <a:t>(</a:t>
            </a:r>
            <a:r>
              <a:rPr lang="en-US" sz="2200" dirty="0" err="1" smtClean="0"/>
              <a:t>mycoll</a:t>
            </a:r>
            <a:r>
              <a:rPr lang="en-US" sz="2200" dirty="0" smtClean="0"/>
              <a:t>, </a:t>
            </a:r>
            <a:r>
              <a:rPr lang="en-US" sz="2200" dirty="0" err="1" smtClean="0"/>
              <a:t>elem</a:t>
            </a:r>
            <a:r>
              <a:rPr lang="en-US" sz="2200" dirty="0" smtClean="0"/>
              <a:t> </a:t>
            </a:r>
            <a:r>
              <a:rPr lang="en-US" sz="2200" dirty="0"/>
              <a:t>=&gt; </a:t>
            </a:r>
            <a:r>
              <a:rPr lang="en-US" sz="2200" dirty="0" err="1" smtClean="0"/>
              <a:t>elem</a:t>
            </a:r>
            <a:r>
              <a:rPr lang="en-US" sz="2200" dirty="0" smtClean="0"/>
              <a:t> &lt; max) );</a:t>
            </a:r>
            <a:endParaRPr lang="en-US" sz="2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2383632"/>
            <a:ext cx="731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 </a:t>
            </a:r>
            <a:r>
              <a:rPr lang="en-US" sz="2200" dirty="0" err="1" smtClean="0"/>
              <a:t>Forall</a:t>
            </a:r>
            <a:r>
              <a:rPr lang="en-US" sz="2200" dirty="0" smtClean="0"/>
              <a:t>&lt;T&gt;(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200" dirty="0" smtClean="0"/>
              <a:t>&lt;T&gt; </a:t>
            </a:r>
            <a:r>
              <a:rPr lang="en-US" sz="2200" dirty="0" err="1" smtClean="0"/>
              <a:t>coll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Func</a:t>
            </a:r>
            <a:r>
              <a:rPr lang="en-US" sz="2200" dirty="0" smtClean="0"/>
              <a:t>&lt;</a:t>
            </a:r>
            <a:r>
              <a:rPr lang="en-US" sz="2200" dirty="0" err="1" smtClean="0"/>
              <a:t>T,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&gt; predicate)</a:t>
            </a:r>
            <a:endParaRPr lang="en-US" sz="22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1459468"/>
            <a:ext cx="640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 </a:t>
            </a:r>
            <a:r>
              <a:rPr lang="en-US" sz="2200" dirty="0" err="1" smtClean="0"/>
              <a:t>Forall</a:t>
            </a:r>
            <a:r>
              <a:rPr lang="en-US" sz="2200" dirty="0" smtClean="0"/>
              <a:t>( 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smtClean="0"/>
              <a:t> from, 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smtClean="0"/>
              <a:t> to,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Func</a:t>
            </a:r>
            <a:r>
              <a:rPr lang="en-US" sz="2200" dirty="0" smtClean="0"/>
              <a:t>&lt;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err="1" smtClean="0"/>
              <a:t>,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&gt; predicate)</a:t>
            </a:r>
            <a:endParaRPr lang="en-US" sz="22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1921550"/>
            <a:ext cx="640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 Exists( 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smtClean="0"/>
              <a:t> from, </a:t>
            </a:r>
            <a:r>
              <a:rPr lang="en-US" sz="2200" dirty="0" err="1" smtClean="0"/>
              <a:t>int</a:t>
            </a:r>
            <a:r>
              <a:rPr lang="en-US" sz="2200" dirty="0" smtClean="0"/>
              <a:t> to,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Func</a:t>
            </a:r>
            <a:r>
              <a:rPr lang="en-US" sz="2200" dirty="0" smtClean="0"/>
              <a:t>&lt;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200" dirty="0" err="1" smtClean="0"/>
              <a:t>,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&gt; predicate)</a:t>
            </a:r>
            <a:endParaRPr lang="en-US" sz="22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2845713"/>
            <a:ext cx="7391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 Exists&lt;T&gt;(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200" dirty="0" smtClean="0"/>
              <a:t>&lt;T&gt; </a:t>
            </a:r>
            <a:r>
              <a:rPr lang="en-US" sz="2200" dirty="0" err="1" smtClean="0"/>
              <a:t>coll</a:t>
            </a:r>
            <a:r>
              <a:rPr lang="en-US" sz="2200" dirty="0" smtClean="0"/>
              <a:t>,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Func</a:t>
            </a:r>
            <a:r>
              <a:rPr lang="en-US" sz="2200" dirty="0" smtClean="0"/>
              <a:t>&lt;</a:t>
            </a:r>
            <a:r>
              <a:rPr lang="en-US" sz="2200" dirty="0" err="1" smtClean="0"/>
              <a:t>T,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200" dirty="0" smtClean="0"/>
              <a:t>&gt; predicate)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3733800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Examples</a:t>
            </a:r>
            <a:endParaRPr lang="en-US" sz="2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2064"/>
            <a:ext cx="7772400" cy="914400"/>
          </a:xfrm>
        </p:spPr>
        <p:txBody>
          <a:bodyPr/>
          <a:lstStyle/>
          <a:p>
            <a:r>
              <a:rPr lang="en-US" dirty="0" smtClean="0"/>
              <a:t>Specifications where no Code allowed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8915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onsolas" pitchFamily="49" charset="0"/>
              </a:rPr>
              <a:t>                                 </a:t>
            </a:r>
            <a:br>
              <a:rPr lang="en-US" sz="2000" dirty="0">
                <a:latin typeface="Consolas" pitchFamily="49" charset="0"/>
              </a:rPr>
            </a:b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sz="2200" dirty="0"/>
              <a:t> 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200" dirty="0"/>
              <a:t> Clone();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200" dirty="0" smtClean="0"/>
          </a:p>
          <a:p>
            <a:pPr>
              <a:spcBef>
                <a:spcPct val="50000"/>
              </a:spcBef>
            </a:pP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CloneableContract</a:t>
            </a:r>
            <a:r>
              <a:rPr lang="en-US" sz="2200" dirty="0"/>
              <a:t> :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sz="2200" dirty="0"/>
              <a:t> 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200" dirty="0"/>
              <a:t> </a:t>
            </a:r>
            <a:r>
              <a:rPr lang="en-US" sz="2200" dirty="0" err="1"/>
              <a:t>ICloneable.Clone</a:t>
            </a:r>
            <a:r>
              <a:rPr lang="en-US" sz="2200" dirty="0" smtClean="0"/>
              <a:t>()</a:t>
            </a:r>
            <a:br>
              <a:rPr lang="en-US" sz="2200" dirty="0" smtClean="0"/>
            </a:br>
            <a:r>
              <a:rPr lang="en-US" sz="2200" dirty="0" smtClean="0"/>
              <a:t>  {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Contract.Ensures(</a:t>
            </a:r>
            <a:r>
              <a:rPr lang="en-US" sz="2200" dirty="0" err="1"/>
              <a:t>Contract.Result</a:t>
            </a:r>
            <a:r>
              <a:rPr lang="en-US" sz="2200" dirty="0"/>
              <a:t>&lt;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200" dirty="0"/>
              <a:t>&gt;() != null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    Contract.Ensures(</a:t>
            </a:r>
            <a:r>
              <a:rPr lang="en-US" sz="2200" dirty="0" err="1" smtClean="0"/>
              <a:t>Contract.Result</a:t>
            </a:r>
            <a:r>
              <a:rPr lang="en-US" sz="2200" dirty="0" smtClean="0"/>
              <a:t>&lt;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200" dirty="0" smtClean="0"/>
              <a:t>&gt;().</a:t>
            </a:r>
            <a:r>
              <a:rPr lang="en-US" sz="2200" dirty="0" err="1" smtClean="0"/>
              <a:t>GetType</a:t>
            </a:r>
            <a:r>
              <a:rPr lang="en-US" sz="2200" dirty="0" smtClean="0"/>
              <a:t>() == </a:t>
            </a:r>
            <a:r>
              <a:rPr lang="en-US" sz="2200" dirty="0" err="1" smtClean="0"/>
              <a:t>this.GetType</a:t>
            </a:r>
            <a:r>
              <a:rPr lang="en-US" sz="2200" dirty="0" smtClean="0"/>
              <a:t>());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 default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200" dirty="0" smtClean="0"/>
              <a:t>); </a:t>
            </a:r>
            <a:br>
              <a:rPr lang="en-US" sz="2200" dirty="0" smtClean="0"/>
            </a:br>
            <a:r>
              <a:rPr lang="en-US" sz="2200" dirty="0" smtClean="0"/>
              <a:t>  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524000"/>
            <a:ext cx="67611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 smtClean="0"/>
              <a:t>[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ContractClass</a:t>
            </a:r>
            <a:r>
              <a:rPr lang="en-US" sz="2200" dirty="0" smtClean="0"/>
              <a:t>( </a:t>
            </a:r>
            <a:r>
              <a:rPr lang="en-US" sz="2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typeof</a:t>
            </a:r>
            <a:r>
              <a:rPr lang="en-US" sz="2200" dirty="0" smtClean="0"/>
              <a:t>( </a:t>
            </a:r>
            <a:r>
              <a:rPr lang="en-US" sz="2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CloneableContract</a:t>
            </a:r>
            <a:r>
              <a:rPr lang="en-US" sz="2200" dirty="0" smtClean="0"/>
              <a:t> )) ]</a:t>
            </a:r>
            <a:endParaRPr lang="en-US" sz="2200" dirty="0"/>
          </a:p>
        </p:txBody>
      </p:sp>
      <p:sp>
        <p:nvSpPr>
          <p:cNvPr id="8" name="Arc 7"/>
          <p:cNvSpPr/>
          <p:nvPr/>
        </p:nvSpPr>
        <p:spPr>
          <a:xfrm rot="1109716">
            <a:off x="4470102" y="1752600"/>
            <a:ext cx="1828800" cy="2057400"/>
          </a:xfrm>
          <a:prstGeom prst="arc">
            <a:avLst>
              <a:gd name="adj1" fmla="val 16200000"/>
              <a:gd name="adj2" fmla="val 3672477"/>
            </a:avLst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7772400" cy="914400"/>
          </a:xfrm>
        </p:spPr>
        <p:txBody>
          <a:bodyPr/>
          <a:lstStyle/>
          <a:p>
            <a:r>
              <a:rPr lang="en-US" dirty="0" smtClean="0"/>
              <a:t>Specifications as Code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library class enables Contract writing in all source languages</a:t>
            </a:r>
          </a:p>
          <a:p>
            <a:pPr lvl="1"/>
            <a:r>
              <a:rPr lang="en-US" dirty="0" smtClean="0"/>
              <a:t>No a-priori restrictions what can be expressed</a:t>
            </a:r>
          </a:p>
          <a:p>
            <a:r>
              <a:rPr lang="en-US" dirty="0" smtClean="0"/>
              <a:t>Same contracts used for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r>
              <a:rPr lang="en-US" dirty="0" smtClean="0"/>
              <a:t>Ordinary </a:t>
            </a:r>
            <a:r>
              <a:rPr lang="en-US" dirty="0" smtClean="0"/>
              <a:t>IDE and compilers parse, type-check and compile specifications</a:t>
            </a:r>
          </a:p>
          <a:p>
            <a:r>
              <a:rPr lang="en-US" dirty="0" smtClean="0"/>
              <a:t>Compiled contract format is MSIL</a:t>
            </a:r>
          </a:p>
          <a:p>
            <a:pPr lvl="1"/>
            <a:r>
              <a:rPr lang="en-US" dirty="0" smtClean="0"/>
              <a:t>Language-agnostic persisted specification format</a:t>
            </a:r>
          </a:p>
          <a:p>
            <a:pPr lvl="1"/>
            <a:r>
              <a:rPr lang="en-US" dirty="0" smtClean="0"/>
              <a:t>Fixed interpretation</a:t>
            </a:r>
          </a:p>
          <a:p>
            <a:pPr lvl="1"/>
            <a:r>
              <a:rPr lang="en-US" dirty="0" smtClean="0"/>
              <a:t>Enables down-stream </a:t>
            </a:r>
            <a:r>
              <a:rPr lang="en-US" dirty="0" smtClean="0"/>
              <a:t>tools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219200"/>
            <a:ext cx="3918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Language-Agnostic</a:t>
            </a:r>
            <a:br>
              <a:rPr lang="en-US" sz="3600" dirty="0" smtClean="0"/>
            </a:br>
            <a:r>
              <a:rPr lang="en-US" sz="3600" dirty="0" smtClean="0"/>
              <a:t>Verification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9624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Clousot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A language-agnostic checker for MSIL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 Validates implicit proof-obligations and</a:t>
            </a:r>
            <a:br>
              <a:rPr lang="en-US" sz="2800" dirty="0" smtClean="0"/>
            </a:br>
            <a:r>
              <a:rPr lang="en-US" sz="2800" dirty="0" smtClean="0"/>
              <a:t>    specifications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 Static 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Easier tradeoff between performance and precision</a:t>
            </a:r>
          </a:p>
          <a:p>
            <a:pPr lvl="1"/>
            <a:r>
              <a:rPr lang="en-US" dirty="0" smtClean="0"/>
              <a:t>Simplifies inference of loop invariants and post-conditions</a:t>
            </a:r>
          </a:p>
          <a:p>
            <a:pPr lvl="1"/>
            <a:r>
              <a:rPr lang="en-US" dirty="0" smtClean="0"/>
              <a:t>Augmented with WP for disjunctions</a:t>
            </a:r>
          </a:p>
          <a:p>
            <a:r>
              <a:rPr lang="en-US" dirty="0" smtClean="0"/>
              <a:t>Trades-off Soundness vs. Practicality</a:t>
            </a:r>
          </a:p>
          <a:p>
            <a:pPr lvl="1"/>
            <a:r>
              <a:rPr lang="en-US" dirty="0" smtClean="0"/>
              <a:t>Object Invariants (ignores re-</a:t>
            </a:r>
            <a:r>
              <a:rPr lang="en-US" dirty="0" err="1" smtClean="0"/>
              <a:t>entrancy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Heap Abstraction (assumes more non-aliasing)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932904" y="4902760"/>
            <a:ext cx="4058696" cy="1021556"/>
            <a:chOff x="4170904" y="4155808"/>
            <a:chExt cx="4058696" cy="1021556"/>
          </a:xfrm>
        </p:grpSpPr>
        <p:sp>
          <p:nvSpPr>
            <p:cNvPr id="30" name="Pentagon 29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requires/ensures/invariant are</a:t>
              </a:r>
              <a:br>
                <a:rPr lang="en-US" dirty="0" smtClean="0"/>
              </a:br>
              <a:r>
                <a:rPr lang="en-US" dirty="0" smtClean="0"/>
                <a:t>    subroutines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spliced in where needed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53000" y="3751008"/>
            <a:ext cx="4058696" cy="1021556"/>
            <a:chOff x="4170904" y="4155808"/>
            <a:chExt cx="4058696" cy="1021556"/>
          </a:xfrm>
        </p:grpSpPr>
        <p:sp>
          <p:nvSpPr>
            <p:cNvPr id="36" name="Pentagon 3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76800" y="4155808"/>
              <a:ext cx="3352800" cy="10215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18288" rIns="9144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Expression refinement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Used in conditionals and some</a:t>
              </a:r>
              <a:br>
                <a:rPr lang="en-US" dirty="0" smtClean="0"/>
              </a:br>
              <a:r>
                <a:rPr lang="en-US" dirty="0" smtClean="0"/>
                <a:t>    transfer functions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32904" y="4016025"/>
            <a:ext cx="4058696" cy="1328023"/>
            <a:chOff x="4170904" y="4011789"/>
            <a:chExt cx="4058696" cy="1328023"/>
          </a:xfrm>
        </p:grpSpPr>
        <p:sp>
          <p:nvSpPr>
            <p:cNvPr id="33" name="Pentagon 32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76800" y="4011789"/>
              <a:ext cx="3352800" cy="13280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Similar to SSA form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Suitable for </a:t>
              </a:r>
              <a:br>
                <a:rPr lang="en-US" dirty="0" smtClean="0"/>
              </a:br>
              <a:r>
                <a:rPr lang="en-US" dirty="0" smtClean="0"/>
                <a:t>     Abstract Interpretation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Old eliminated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3000" y="5611177"/>
            <a:ext cx="3886200" cy="408623"/>
            <a:chOff x="4170904" y="4470656"/>
            <a:chExt cx="3886200" cy="408623"/>
          </a:xfrm>
        </p:grpSpPr>
        <p:sp>
          <p:nvSpPr>
            <p:cNvPr id="26" name="Pentagon 25"/>
            <p:cNvSpPr/>
            <p:nvPr/>
          </p:nvSpPr>
          <p:spPr>
            <a:xfrm>
              <a:off x="4170904" y="4551904"/>
              <a:ext cx="1828800" cy="228600"/>
            </a:xfrm>
            <a:prstGeom prst="homePlat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6704" y="4470656"/>
              <a:ext cx="3200400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dirty="0" smtClean="0"/>
                <a:t>  Turns calls into primitives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Architecture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" y="1676400"/>
            <a:ext cx="5029200" cy="5029200"/>
            <a:chOff x="685800" y="1447800"/>
            <a:chExt cx="5029200" cy="5029200"/>
          </a:xfrm>
        </p:grpSpPr>
        <p:sp>
          <p:nvSpPr>
            <p:cNvPr id="3" name="Rectangle 2"/>
            <p:cNvSpPr/>
            <p:nvPr/>
          </p:nvSpPr>
          <p:spPr>
            <a:xfrm>
              <a:off x="685800" y="6172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Assembly Reader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5791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Extractor + CFG Builder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5029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Subroutines (method, finally, contracts)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54102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MSIL+ (assert, assume, old, </a:t>
              </a:r>
              <a:r>
                <a:rPr lang="en-US" dirty="0" err="1" smtClean="0"/>
                <a:t>ldstack</a:t>
              </a:r>
              <a:r>
                <a:rPr lang="en-US" dirty="0" smtClean="0"/>
                <a:t>, …)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4648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IL (stack eliminated)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267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Scalar program (heap eliminated)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8862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IL (expression recovery)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5052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Fix-point Engine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6670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Domains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447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Proof-obligations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1828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2209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30480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82296" rIns="82296" rtlCol="0" anchor="ctr"/>
            <a:lstStyle/>
            <a:p>
              <a:pPr algn="ctr"/>
              <a:r>
                <a:rPr lang="en-US" dirty="0" smtClean="0"/>
                <a:t>Numerical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3048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34290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" y="1447800"/>
              <a:ext cx="1295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Interpreters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201315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2000" y="2361379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" y="2709606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3057832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Strings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86232" y="1676400"/>
            <a:ext cx="1066800" cy="1981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" rIns="9144" rtlCol="0" anchor="ctr" anchorCtr="0"/>
          <a:lstStyle/>
          <a:p>
            <a:pPr algn="ctr"/>
            <a:r>
              <a:rPr lang="en-US" dirty="0" smtClean="0"/>
              <a:t>Weakest</a:t>
            </a:r>
            <a:br>
              <a:rPr lang="en-US" dirty="0" smtClean="0"/>
            </a:br>
            <a:r>
              <a:rPr lang="en-US" dirty="0" smtClean="0"/>
              <a:t>pre-</a:t>
            </a:r>
            <a:r>
              <a:rPr lang="en-US" dirty="0" err="1" smtClean="0"/>
              <a:t>cond</a:t>
            </a:r>
            <a:endParaRPr lang="en-US" dirty="0" smtClean="0"/>
          </a:p>
          <a:p>
            <a:pPr algn="ctr"/>
            <a:r>
              <a:rPr lang="en-US" dirty="0" smtClean="0"/>
              <a:t>backward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4800" y="1295400"/>
            <a:ext cx="50292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Requires and Ensures Inference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Interpreters in 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Consist of</a:t>
            </a:r>
          </a:p>
          <a:p>
            <a:r>
              <a:rPr lang="en-US" dirty="0" smtClean="0"/>
              <a:t>Transfer functions for all MSIL instructions</a:t>
            </a:r>
          </a:p>
          <a:p>
            <a:r>
              <a:rPr lang="en-US" dirty="0" smtClean="0"/>
              <a:t>Join and Widen operations</a:t>
            </a:r>
          </a:p>
          <a:p>
            <a:r>
              <a:rPr lang="en-US" dirty="0" smtClean="0"/>
              <a:t>Parallel assign (generalized phi-nodes)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dirty="0" smtClean="0"/>
              <a:t> handling</a:t>
            </a:r>
          </a:p>
          <a:p>
            <a:endParaRPr lang="en-US" dirty="0" smtClean="0"/>
          </a:p>
          <a:p>
            <a:r>
              <a:rPr lang="en-US" dirty="0" smtClean="0"/>
              <a:t>Rest is transparent</a:t>
            </a:r>
          </a:p>
          <a:p>
            <a:pPr lvl="1"/>
            <a:r>
              <a:rPr lang="en-US" dirty="0" smtClean="0"/>
              <a:t>All specifications are just IL instructions evaluating condition, ending in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assert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dirty="0" smtClean="0"/>
              <a:t>Contract  Subroutines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219200"/>
            <a:ext cx="46482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b="1" dirty="0" smtClean="0">
                <a:cs typeface="Courier New" pitchFamily="49" charset="0"/>
              </a:rPr>
              <a:t> </a:t>
            </a:r>
            <a:r>
              <a:rPr lang="en-US" sz="1900" dirty="0" smtClean="0">
                <a:cs typeface="Courier New" pitchFamily="49" charset="0"/>
              </a:rPr>
              <a:t>Increment(</a:t>
            </a: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   Contract.Requires(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 &gt; 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0</a:t>
            </a:r>
            <a:r>
              <a:rPr lang="en-US" sz="1900" dirty="0" smtClean="0"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   Contract.Ensures( </a:t>
            </a:r>
            <a:r>
              <a:rPr lang="en-US" sz="1900" dirty="0" err="1" smtClean="0">
                <a:cs typeface="Courier New" pitchFamily="49" charset="0"/>
              </a:rPr>
              <a:t>Contract.Result</a:t>
            </a:r>
            <a:r>
              <a:rPr lang="en-US" sz="1900" dirty="0" smtClean="0">
                <a:cs typeface="Courier New" pitchFamily="49" charset="0"/>
              </a:rPr>
              <a:t>&lt;</a:t>
            </a: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dirty="0" smtClean="0">
                <a:cs typeface="Courier New" pitchFamily="49" charset="0"/>
              </a:rPr>
              <a:t>&gt;() ==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 + 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1</a:t>
            </a:r>
            <a:r>
              <a:rPr lang="en-US" sz="1900" dirty="0" smtClean="0"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900" b="1" dirty="0" smtClean="0">
                <a:cs typeface="Courier New" pitchFamily="49" charset="0"/>
              </a:rPr>
              <a:t>   </a:t>
            </a:r>
            <a:r>
              <a:rPr lang="en-US" sz="19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return</a:t>
            </a:r>
            <a:r>
              <a:rPr lang="en-US" sz="1900" dirty="0" smtClean="0">
                <a:cs typeface="Courier New" pitchFamily="49" charset="0"/>
              </a:rPr>
              <a:t> i+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1</a:t>
            </a:r>
            <a:r>
              <a:rPr lang="en-US" sz="19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pPr>
              <a:buNone/>
            </a:pPr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ldresult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ldarg.1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52800" y="2819400"/>
            <a:ext cx="11430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Increment.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Requires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4114800"/>
            <a:ext cx="11430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Increment.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Ensures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hape 19"/>
          <p:cNvCxnSpPr/>
          <p:nvPr/>
        </p:nvCxnSpPr>
        <p:spPr>
          <a:xfrm>
            <a:off x="1828800" y="1371600"/>
            <a:ext cx="1524000" cy="1828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19"/>
          <p:cNvCxnSpPr/>
          <p:nvPr/>
        </p:nvCxnSpPr>
        <p:spPr>
          <a:xfrm>
            <a:off x="1789472" y="2086896"/>
            <a:ext cx="1554480" cy="23774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9"/>
          <p:cNvCxnSpPr/>
          <p:nvPr/>
        </p:nvCxnSpPr>
        <p:spPr>
          <a:xfrm flipV="1">
            <a:off x="1799304" y="3180736"/>
            <a:ext cx="1554480" cy="12801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9"/>
          <p:cNvCxnSpPr/>
          <p:nvPr/>
        </p:nvCxnSpPr>
        <p:spPr>
          <a:xfrm flipV="1">
            <a:off x="1788488" y="4449096"/>
            <a:ext cx="1554480" cy="1828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3200400"/>
            <a:ext cx="1143000" cy="2590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r>
              <a:rPr lang="en-US" dirty="0" smtClean="0"/>
              <a:t>call </a:t>
            </a:r>
            <a:r>
              <a:rPr lang="en-US" dirty="0" err="1" smtClean="0"/>
              <a:t>Increm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6361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726961" y="3234035"/>
            <a:ext cx="1752600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8978" y="3182862"/>
            <a:ext cx="330947" cy="33094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49342" y="3234035"/>
            <a:ext cx="1752600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dirty="0" smtClean="0"/>
              <a:t>Contract  Subroutines </a:t>
            </a:r>
            <a:r>
              <a:rPr lang="en-US" dirty="0" smtClean="0">
                <a:solidFill>
                  <a:srgbClr val="FFFF00"/>
                </a:solidFill>
              </a:rPr>
              <a:t>(call view)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B83F-87A5-4482-800E-BAE5137FF6B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219200"/>
            <a:ext cx="46482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b="1" dirty="0" smtClean="0">
                <a:cs typeface="Courier New" pitchFamily="49" charset="0"/>
              </a:rPr>
              <a:t> </a:t>
            </a:r>
            <a:r>
              <a:rPr lang="en-US" sz="1900" dirty="0" smtClean="0">
                <a:cs typeface="Courier New" pitchFamily="49" charset="0"/>
              </a:rPr>
              <a:t>Increment(</a:t>
            </a: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   Contract.Requires(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 &gt; 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0</a:t>
            </a:r>
            <a:r>
              <a:rPr lang="en-US" sz="1900" dirty="0" smtClean="0"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   Contract.Ensures( </a:t>
            </a:r>
            <a:r>
              <a:rPr lang="en-US" sz="1900" dirty="0" err="1" smtClean="0">
                <a:cs typeface="Courier New" pitchFamily="49" charset="0"/>
              </a:rPr>
              <a:t>Contract.Result</a:t>
            </a:r>
            <a:r>
              <a:rPr lang="en-US" sz="1900" dirty="0" smtClean="0">
                <a:cs typeface="Courier New" pitchFamily="49" charset="0"/>
              </a:rPr>
              <a:t>&lt;</a:t>
            </a:r>
            <a:r>
              <a:rPr lang="en-US" sz="1900" dirty="0" err="1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int</a:t>
            </a:r>
            <a:r>
              <a:rPr lang="en-US" sz="1900" dirty="0" smtClean="0">
                <a:cs typeface="Courier New" pitchFamily="49" charset="0"/>
              </a:rPr>
              <a:t>&gt;() == </a:t>
            </a:r>
            <a:r>
              <a:rPr lang="en-US" sz="1900" dirty="0" err="1" smtClean="0">
                <a:cs typeface="Courier New" pitchFamily="49" charset="0"/>
              </a:rPr>
              <a:t>i</a:t>
            </a:r>
            <a:r>
              <a:rPr lang="en-US" sz="1900" dirty="0" smtClean="0">
                <a:cs typeface="Courier New" pitchFamily="49" charset="0"/>
              </a:rPr>
              <a:t> + 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1</a:t>
            </a:r>
            <a:r>
              <a:rPr lang="en-US" sz="1900" dirty="0" smtClean="0"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900" b="1" dirty="0" smtClean="0">
                <a:cs typeface="Courier New" pitchFamily="49" charset="0"/>
              </a:rPr>
              <a:t>   </a:t>
            </a:r>
            <a:r>
              <a:rPr lang="en-US" sz="19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return</a:t>
            </a:r>
            <a:r>
              <a:rPr lang="en-US" sz="1900" dirty="0" smtClean="0">
                <a:cs typeface="Courier New" pitchFamily="49" charset="0"/>
              </a:rPr>
              <a:t> i+</a:t>
            </a:r>
            <a:r>
              <a:rPr lang="en-US" sz="1900" dirty="0" smtClean="0">
                <a:latin typeface="Calibri" pitchFamily="34" charset="0"/>
                <a:cs typeface="Courier New" pitchFamily="49" charset="0"/>
              </a:rPr>
              <a:t>1</a:t>
            </a:r>
            <a:r>
              <a:rPr lang="en-US" sz="1900" dirty="0" smtClean="0"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900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sz="2400" dirty="0" smtClean="0"/>
              <a:t>Subroutine : </a:t>
            </a:r>
            <a:r>
              <a:rPr lang="en-US" sz="2400" dirty="0" err="1" smtClean="0"/>
              <a:t>Increment.requires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ldstack.1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	//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0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cgt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assume</a:t>
            </a:r>
          </a:p>
          <a:p>
            <a:pPr>
              <a:buNone/>
            </a:pPr>
            <a:r>
              <a:rPr lang="en-US" sz="2400" dirty="0" smtClean="0"/>
              <a:t>Subroutine : </a:t>
            </a:r>
            <a:r>
              <a:rPr lang="en-US" sz="2400" dirty="0" err="1" smtClean="0"/>
              <a:t>Increment.ensures</a:t>
            </a:r>
            <a:endParaRPr lang="en-US" sz="2400" dirty="0" smtClean="0"/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ldstack.0     // result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begin_old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lstack.1	// </a:t>
            </a:r>
            <a:r>
              <a:rPr lang="en-US" sz="19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19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end_old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1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add</a:t>
            </a: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ceq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	assert</a:t>
            </a:r>
          </a:p>
          <a:p>
            <a:pPr lvl="1">
              <a:buNone/>
            </a:pPr>
            <a:endParaRPr lang="en-US" sz="19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352800" y="2819400"/>
            <a:ext cx="11430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Increment.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Requires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114800"/>
            <a:ext cx="11430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Increment.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Ensures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hape 19"/>
          <p:cNvCxnSpPr/>
          <p:nvPr/>
        </p:nvCxnSpPr>
        <p:spPr>
          <a:xfrm flipV="1">
            <a:off x="1799304" y="3180736"/>
            <a:ext cx="1554480" cy="12801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9"/>
          <p:cNvCxnSpPr/>
          <p:nvPr/>
        </p:nvCxnSpPr>
        <p:spPr>
          <a:xfrm flipV="1">
            <a:off x="1788488" y="4449096"/>
            <a:ext cx="1554480" cy="1828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3200400"/>
            <a:ext cx="1143000" cy="2590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r>
              <a:rPr lang="en-US" dirty="0" smtClean="0"/>
              <a:t>call </a:t>
            </a:r>
            <a:r>
              <a:rPr lang="en-US" dirty="0" err="1" smtClean="0"/>
              <a:t>Increm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IL </a:t>
            </a:r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Relatively small language of instructions</a:t>
            </a:r>
          </a:p>
          <a:p>
            <a:r>
              <a:rPr lang="en-US" dirty="0" smtClean="0"/>
              <a:t>Well-specified semantics</a:t>
            </a:r>
          </a:p>
          <a:p>
            <a:r>
              <a:rPr lang="en-US" dirty="0" smtClean="0"/>
              <a:t>Type/name/overloading resolution done by compiler</a:t>
            </a:r>
          </a:p>
          <a:p>
            <a:r>
              <a:rPr lang="en-US" dirty="0" smtClean="0"/>
              <a:t>Targeted by multiple languages (C#,VB,F#,…)</a:t>
            </a:r>
          </a:p>
          <a:p>
            <a:pPr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Some expression recovery needed</a:t>
            </a:r>
          </a:p>
          <a:p>
            <a:pPr lvl="1"/>
            <a:r>
              <a:rPr lang="en-US" dirty="0" smtClean="0"/>
              <a:t>or abstract domains get too complicated (CC’08)</a:t>
            </a:r>
          </a:p>
          <a:p>
            <a:r>
              <a:rPr lang="en-US" dirty="0" smtClean="0"/>
              <a:t>Source context missing</a:t>
            </a:r>
          </a:p>
          <a:p>
            <a:r>
              <a:rPr lang="en-US" dirty="0" smtClean="0"/>
              <a:t>Abstractions are lost / some need to be recovered</a:t>
            </a:r>
          </a:p>
          <a:p>
            <a:pPr lvl="1"/>
            <a:r>
              <a:rPr lang="en-US" dirty="0" smtClean="0"/>
              <a:t>Closures, </a:t>
            </a:r>
            <a:r>
              <a:rPr lang="en-US" dirty="0" err="1" smtClean="0"/>
              <a:t>Iterators</a:t>
            </a:r>
            <a:r>
              <a:rPr lang="en-US" dirty="0" smtClean="0"/>
              <a:t>, etc…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~4 </a:t>
            </a:r>
            <a:r>
              <a:rPr lang="en-US" dirty="0" smtClean="0"/>
              <a:t>man year effort at Microsoft Research (runtime and static checker)</a:t>
            </a:r>
          </a:p>
          <a:p>
            <a:r>
              <a:rPr lang="en-US" dirty="0" smtClean="0"/>
              <a:t>Close to release as </a:t>
            </a:r>
            <a:r>
              <a:rPr lang="en-US" dirty="0" err="1" smtClean="0"/>
              <a:t>VisualStudio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Static checker useful for</a:t>
            </a:r>
          </a:p>
          <a:p>
            <a:pPr lvl="1"/>
            <a:r>
              <a:rPr lang="en-US" dirty="0" smtClean="0"/>
              <a:t>API protocols</a:t>
            </a:r>
          </a:p>
          <a:p>
            <a:pPr lvl="1"/>
            <a:r>
              <a:rPr lang="en-US" dirty="0" smtClean="0"/>
              <a:t>Pointer bounds analysis (OOPSLA’08)</a:t>
            </a:r>
          </a:p>
          <a:p>
            <a:r>
              <a:rPr lang="en-US" dirty="0" smtClean="0"/>
              <a:t>Runtime checker works well with automated test exploration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2249342" y="3657600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39944" y="2895600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2591" y="4191000"/>
            <a:ext cx="5171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At basic instruction level</a:t>
            </a:r>
          </a:p>
          <a:p>
            <a:pPr algn="ctr"/>
            <a:r>
              <a:rPr lang="en-US" sz="2800" dirty="0" smtClean="0"/>
              <a:t>Verification can and should meet</a:t>
            </a:r>
          </a:p>
          <a:p>
            <a:pPr algn="ctr"/>
            <a:r>
              <a:rPr lang="en-US" sz="2800" dirty="0" smtClean="0"/>
              <a:t>existing Programming Languages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82019" y="1371600"/>
            <a:ext cx="64379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At the level of data abstraction, </a:t>
            </a:r>
          </a:p>
          <a:p>
            <a:pPr algn="ctr"/>
            <a:r>
              <a:rPr lang="en-US" sz="2800" dirty="0" smtClean="0"/>
              <a:t>pointer relations, and mutation control,</a:t>
            </a:r>
          </a:p>
          <a:p>
            <a:pPr algn="ctr"/>
            <a:r>
              <a:rPr lang="en-US" sz="2800" dirty="0" smtClean="0"/>
              <a:t>languages need to provide more structure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 </a:t>
            </a:r>
            <a:r>
              <a:rPr lang="en-US" b="1" i="1" dirty="0" smtClean="0"/>
              <a:t>On the Relative Completeness of </a:t>
            </a:r>
            <a:r>
              <a:rPr lang="en-US" b="1" i="1" dirty="0" err="1" smtClean="0"/>
              <a:t>Bytecode</a:t>
            </a:r>
            <a:r>
              <a:rPr lang="en-US" b="1" i="1" dirty="0" smtClean="0"/>
              <a:t> Analysis versus Source Code Analysis</a:t>
            </a:r>
            <a:r>
              <a:rPr lang="en-US" dirty="0" smtClean="0"/>
              <a:t>.  In Compiler Construction 2008 (CC’08)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F. Logozzo,  M. Fähndrich. </a:t>
            </a:r>
            <a:r>
              <a:rPr lang="en-US" b="1" i="1" dirty="0" smtClean="0"/>
              <a:t>Pentagons: A weakly relational domain for the efficient validation of array accesses</a:t>
            </a:r>
            <a:r>
              <a:rPr lang="en-US" i="1" dirty="0" smtClean="0"/>
              <a:t>, </a:t>
            </a:r>
            <a:r>
              <a:rPr lang="en-US" dirty="0" smtClean="0"/>
              <a:t>in Proceedings of the 23rd ACM Symposium on Applied Computing (SAC 2008)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 smtClean="0"/>
              <a:t>P. Ferrara, F. Logozzo, M. Fähndrich. </a:t>
            </a:r>
            <a:r>
              <a:rPr lang="en-US" b="1" i="1" dirty="0" smtClean="0"/>
              <a:t>Safer Unsafe Code in .NET</a:t>
            </a:r>
            <a:r>
              <a:rPr lang="en-US" dirty="0" smtClean="0"/>
              <a:t>, in Proceedings of the 23rd annual ACM SIGPLAN conference on Object Oriented Programming Systems and Applications (OOPSLA 2008)</a:t>
            </a:r>
            <a:br>
              <a:rPr lang="en-US" dirty="0" smtClean="0"/>
            </a:br>
            <a:endParaRPr lang="en-US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support for static checking of quantifier conditions</a:t>
            </a:r>
          </a:p>
          <a:p>
            <a:r>
              <a:rPr lang="en-US" dirty="0" smtClean="0"/>
              <a:t>Annotations for base class libraries</a:t>
            </a:r>
          </a:p>
          <a:p>
            <a:pPr lvl="1"/>
            <a:r>
              <a:rPr lang="en-US" dirty="0" smtClean="0"/>
              <a:t>Handle language specific helper functions</a:t>
            </a:r>
          </a:p>
          <a:p>
            <a:r>
              <a:rPr lang="en-US" dirty="0" smtClean="0"/>
              <a:t>Warning prioritization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81940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6598" y="2972545"/>
            <a:ext cx="1324402" cy="769441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qed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249342" y="3242965"/>
            <a:ext cx="4303858" cy="2286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886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/>
            </a:scene3d>
            <a:sp3d extrusionH="57150" prstMaterial="dkEdge">
              <a:bevelT w="82550" h="38100" prst="coolSlant"/>
            </a:sp3d>
          </a:bodyPr>
          <a:lstStyle/>
          <a:p>
            <a:r>
              <a:rPr lang="el-GR" sz="54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reflection blurRad="6350" stA="60000" endA="900" endPos="58000" dir="5400000" sy="-100000" algn="bl" rotWithShape="0"/>
                </a:effectLst>
              </a:rPr>
              <a:t>λ</a:t>
            </a:r>
            <a:endParaRPr lang="en-US" dirty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Non-Null Matching </a:t>
            </a:r>
            <a:r>
              <a:rPr lang="en-US" dirty="0" smtClean="0"/>
              <a:t>in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MayBeNull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A?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switch</a:t>
            </a:r>
            <a:r>
              <a:rPr lang="en-US" dirty="0" smtClean="0"/>
              <a:t> (a)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‘Null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return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‘Ok</a:t>
            </a:r>
            <a:r>
              <a:rPr lang="en-US" dirty="0" smtClean="0"/>
              <a:t>(</a:t>
            </a:r>
            <a:r>
              <a:rPr lang="en-US" dirty="0" err="1" smtClean="0"/>
              <a:t>na</a:t>
            </a:r>
            <a:r>
              <a:rPr lang="en-US" dirty="0" smtClean="0"/>
              <a:t>): …	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New binding in non-null branch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 smtClean="0"/>
              <a:t>Indexing </a:t>
            </a:r>
            <a:r>
              <a:rPr lang="en-US" dirty="0" smtClean="0"/>
              <a:t>in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UseArray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] array, tracked(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Arrays are just pointers</a:t>
            </a:r>
          </a:p>
          <a:p>
            <a:r>
              <a:rPr lang="en-US" dirty="0" smtClean="0"/>
              <a:t>Bounds passed separately</a:t>
            </a:r>
          </a:p>
          <a:p>
            <a:r>
              <a:rPr lang="en-US" dirty="0" smtClean="0"/>
              <a:t>Association via type-system</a:t>
            </a:r>
          </a:p>
        </p:txBody>
      </p:sp>
      <p:sp>
        <p:nvSpPr>
          <p:cNvPr id="12" name="Freeform 11"/>
          <p:cNvSpPr/>
          <p:nvPr/>
        </p:nvSpPr>
        <p:spPr>
          <a:xfrm>
            <a:off x="3962400" y="2286000"/>
            <a:ext cx="2551176" cy="533400"/>
          </a:xfrm>
          <a:custGeom>
            <a:avLst/>
            <a:gdLst>
              <a:gd name="connsiteX0" fmla="*/ 326136 w 2865120"/>
              <a:gd name="connsiteY0" fmla="*/ 0 h 947928"/>
              <a:gd name="connsiteX1" fmla="*/ 353568 w 2865120"/>
              <a:gd name="connsiteY1" fmla="*/ 832104 h 947928"/>
              <a:gd name="connsiteX2" fmla="*/ 2447544 w 2865120"/>
              <a:gd name="connsiteY2" fmla="*/ 694944 h 947928"/>
              <a:gd name="connsiteX3" fmla="*/ 2859024 w 2865120"/>
              <a:gd name="connsiteY3" fmla="*/ 18288 h 947928"/>
              <a:gd name="connsiteX4" fmla="*/ 2859024 w 2865120"/>
              <a:gd name="connsiteY4" fmla="*/ 18288 h 947928"/>
              <a:gd name="connsiteX0" fmla="*/ 326136 w 2865120"/>
              <a:gd name="connsiteY0" fmla="*/ 0 h 947928"/>
              <a:gd name="connsiteX1" fmla="*/ 353568 w 2865120"/>
              <a:gd name="connsiteY1" fmla="*/ 832104 h 947928"/>
              <a:gd name="connsiteX2" fmla="*/ 2447544 w 2865120"/>
              <a:gd name="connsiteY2" fmla="*/ 694944 h 947928"/>
              <a:gd name="connsiteX3" fmla="*/ 2859024 w 2865120"/>
              <a:gd name="connsiteY3" fmla="*/ 18288 h 947928"/>
              <a:gd name="connsiteX4" fmla="*/ 2859024 w 2865120"/>
              <a:gd name="connsiteY4" fmla="*/ 18288 h 947928"/>
              <a:gd name="connsiteX0" fmla="*/ 326136 w 2865120"/>
              <a:gd name="connsiteY0" fmla="*/ 0 h 947928"/>
              <a:gd name="connsiteX1" fmla="*/ 353568 w 2865120"/>
              <a:gd name="connsiteY1" fmla="*/ 832104 h 947928"/>
              <a:gd name="connsiteX2" fmla="*/ 2447544 w 2865120"/>
              <a:gd name="connsiteY2" fmla="*/ 694944 h 947928"/>
              <a:gd name="connsiteX3" fmla="*/ 2859024 w 2865120"/>
              <a:gd name="connsiteY3" fmla="*/ 18288 h 947928"/>
              <a:gd name="connsiteX4" fmla="*/ 2859024 w 2865120"/>
              <a:gd name="connsiteY4" fmla="*/ 18288 h 947928"/>
              <a:gd name="connsiteX0" fmla="*/ 326136 w 2859024"/>
              <a:gd name="connsiteY0" fmla="*/ 0 h 2738628"/>
              <a:gd name="connsiteX1" fmla="*/ 353568 w 2859024"/>
              <a:gd name="connsiteY1" fmla="*/ 832104 h 2738628"/>
              <a:gd name="connsiteX2" fmla="*/ 484632 w 2859024"/>
              <a:gd name="connsiteY2" fmla="*/ 2715768 h 2738628"/>
              <a:gd name="connsiteX3" fmla="*/ 2447544 w 2859024"/>
              <a:gd name="connsiteY3" fmla="*/ 694944 h 2738628"/>
              <a:gd name="connsiteX4" fmla="*/ 2859024 w 2859024"/>
              <a:gd name="connsiteY4" fmla="*/ 18288 h 2738628"/>
              <a:gd name="connsiteX5" fmla="*/ 2859024 w 2859024"/>
              <a:gd name="connsiteY5" fmla="*/ 18288 h 2738628"/>
              <a:gd name="connsiteX0" fmla="*/ 195072 w 2727960"/>
              <a:gd name="connsiteY0" fmla="*/ 0 h 2831592"/>
              <a:gd name="connsiteX1" fmla="*/ 353568 w 2727960"/>
              <a:gd name="connsiteY1" fmla="*/ 2715768 h 2831592"/>
              <a:gd name="connsiteX2" fmla="*/ 2316480 w 2727960"/>
              <a:gd name="connsiteY2" fmla="*/ 694944 h 2831592"/>
              <a:gd name="connsiteX3" fmla="*/ 2727960 w 2727960"/>
              <a:gd name="connsiteY3" fmla="*/ 18288 h 2831592"/>
              <a:gd name="connsiteX4" fmla="*/ 2727960 w 2727960"/>
              <a:gd name="connsiteY4" fmla="*/ 18288 h 2831592"/>
              <a:gd name="connsiteX0" fmla="*/ 195072 w 2727960"/>
              <a:gd name="connsiteY0" fmla="*/ 0 h 2715768"/>
              <a:gd name="connsiteX1" fmla="*/ 353568 w 2727960"/>
              <a:gd name="connsiteY1" fmla="*/ 2715768 h 2715768"/>
              <a:gd name="connsiteX2" fmla="*/ 2316480 w 2727960"/>
              <a:gd name="connsiteY2" fmla="*/ 694944 h 2715768"/>
              <a:gd name="connsiteX3" fmla="*/ 2727960 w 2727960"/>
              <a:gd name="connsiteY3" fmla="*/ 18288 h 2715768"/>
              <a:gd name="connsiteX4" fmla="*/ 2727960 w 2727960"/>
              <a:gd name="connsiteY4" fmla="*/ 18288 h 2715768"/>
              <a:gd name="connsiteX0" fmla="*/ 0 w 2532888"/>
              <a:gd name="connsiteY0" fmla="*/ 0 h 2715768"/>
              <a:gd name="connsiteX1" fmla="*/ 158496 w 2532888"/>
              <a:gd name="connsiteY1" fmla="*/ 2715768 h 2715768"/>
              <a:gd name="connsiteX2" fmla="*/ 2121408 w 2532888"/>
              <a:gd name="connsiteY2" fmla="*/ 694944 h 2715768"/>
              <a:gd name="connsiteX3" fmla="*/ 2532888 w 2532888"/>
              <a:gd name="connsiteY3" fmla="*/ 18288 h 2715768"/>
              <a:gd name="connsiteX4" fmla="*/ 2532888 w 2532888"/>
              <a:gd name="connsiteY4" fmla="*/ 18288 h 2715768"/>
              <a:gd name="connsiteX0" fmla="*/ 64008 w 2596896"/>
              <a:gd name="connsiteY0" fmla="*/ 0 h 2715768"/>
              <a:gd name="connsiteX1" fmla="*/ 222504 w 2596896"/>
              <a:gd name="connsiteY1" fmla="*/ 2715768 h 2715768"/>
              <a:gd name="connsiteX2" fmla="*/ 0 w 2596896"/>
              <a:gd name="connsiteY2" fmla="*/ 658368 h 2715768"/>
              <a:gd name="connsiteX3" fmla="*/ 2185416 w 2596896"/>
              <a:gd name="connsiteY3" fmla="*/ 694944 h 2715768"/>
              <a:gd name="connsiteX4" fmla="*/ 2596896 w 2596896"/>
              <a:gd name="connsiteY4" fmla="*/ 18288 h 2715768"/>
              <a:gd name="connsiteX5" fmla="*/ 2596896 w 2596896"/>
              <a:gd name="connsiteY5" fmla="*/ 18288 h 2715768"/>
              <a:gd name="connsiteX0" fmla="*/ 0 w 2532888"/>
              <a:gd name="connsiteY0" fmla="*/ 0 h 2715768"/>
              <a:gd name="connsiteX1" fmla="*/ 158496 w 2532888"/>
              <a:gd name="connsiteY1" fmla="*/ 2715768 h 2715768"/>
              <a:gd name="connsiteX2" fmla="*/ 1155192 w 2532888"/>
              <a:gd name="connsiteY2" fmla="*/ 1572768 h 2715768"/>
              <a:gd name="connsiteX3" fmla="*/ 2121408 w 2532888"/>
              <a:gd name="connsiteY3" fmla="*/ 694944 h 2715768"/>
              <a:gd name="connsiteX4" fmla="*/ 2532888 w 2532888"/>
              <a:gd name="connsiteY4" fmla="*/ 18288 h 2715768"/>
              <a:gd name="connsiteX5" fmla="*/ 2532888 w 2532888"/>
              <a:gd name="connsiteY5" fmla="*/ 18288 h 2715768"/>
              <a:gd name="connsiteX0" fmla="*/ 0 w 2532888"/>
              <a:gd name="connsiteY0" fmla="*/ 0 h 1572768"/>
              <a:gd name="connsiteX1" fmla="*/ 6096 w 2532888"/>
              <a:gd name="connsiteY1" fmla="*/ 429768 h 1572768"/>
              <a:gd name="connsiteX2" fmla="*/ 1155192 w 2532888"/>
              <a:gd name="connsiteY2" fmla="*/ 1572768 h 1572768"/>
              <a:gd name="connsiteX3" fmla="*/ 2121408 w 2532888"/>
              <a:gd name="connsiteY3" fmla="*/ 694944 h 1572768"/>
              <a:gd name="connsiteX4" fmla="*/ 2532888 w 2532888"/>
              <a:gd name="connsiteY4" fmla="*/ 18288 h 1572768"/>
              <a:gd name="connsiteX5" fmla="*/ 2532888 w 2532888"/>
              <a:gd name="connsiteY5" fmla="*/ 18288 h 1572768"/>
              <a:gd name="connsiteX0" fmla="*/ 0 w 2532888"/>
              <a:gd name="connsiteY0" fmla="*/ 0 h 1572768"/>
              <a:gd name="connsiteX1" fmla="*/ 6096 w 2532888"/>
              <a:gd name="connsiteY1" fmla="*/ 429768 h 1572768"/>
              <a:gd name="connsiteX2" fmla="*/ 1155192 w 2532888"/>
              <a:gd name="connsiteY2" fmla="*/ 1572768 h 1572768"/>
              <a:gd name="connsiteX3" fmla="*/ 2121408 w 2532888"/>
              <a:gd name="connsiteY3" fmla="*/ 694944 h 1572768"/>
              <a:gd name="connsiteX4" fmla="*/ 2532888 w 2532888"/>
              <a:gd name="connsiteY4" fmla="*/ 18288 h 1572768"/>
              <a:gd name="connsiteX5" fmla="*/ 2532888 w 2532888"/>
              <a:gd name="connsiteY5" fmla="*/ 18288 h 1572768"/>
              <a:gd name="connsiteX0" fmla="*/ 0 w 2532888"/>
              <a:gd name="connsiteY0" fmla="*/ 0 h 1572768"/>
              <a:gd name="connsiteX1" fmla="*/ 6096 w 2532888"/>
              <a:gd name="connsiteY1" fmla="*/ 429768 h 1572768"/>
              <a:gd name="connsiteX2" fmla="*/ 1155192 w 2532888"/>
              <a:gd name="connsiteY2" fmla="*/ 1572768 h 1572768"/>
              <a:gd name="connsiteX3" fmla="*/ 2532888 w 2532888"/>
              <a:gd name="connsiteY3" fmla="*/ 18288 h 1572768"/>
              <a:gd name="connsiteX4" fmla="*/ 2532888 w 2532888"/>
              <a:gd name="connsiteY4" fmla="*/ 18288 h 1572768"/>
              <a:gd name="connsiteX0" fmla="*/ 0 w 2532888"/>
              <a:gd name="connsiteY0" fmla="*/ 0 h 1572768"/>
              <a:gd name="connsiteX1" fmla="*/ 6096 w 2532888"/>
              <a:gd name="connsiteY1" fmla="*/ 429768 h 1572768"/>
              <a:gd name="connsiteX2" fmla="*/ 1155192 w 2532888"/>
              <a:gd name="connsiteY2" fmla="*/ 1572768 h 1572768"/>
              <a:gd name="connsiteX3" fmla="*/ 2532888 w 2532888"/>
              <a:gd name="connsiteY3" fmla="*/ 496824 h 1572768"/>
              <a:gd name="connsiteX4" fmla="*/ 2532888 w 2532888"/>
              <a:gd name="connsiteY4" fmla="*/ 18288 h 1572768"/>
              <a:gd name="connsiteX5" fmla="*/ 2532888 w 2532888"/>
              <a:gd name="connsiteY5" fmla="*/ 18288 h 1572768"/>
              <a:gd name="connsiteX0" fmla="*/ 0 w 2532888"/>
              <a:gd name="connsiteY0" fmla="*/ 0 h 496824"/>
              <a:gd name="connsiteX1" fmla="*/ 6096 w 2532888"/>
              <a:gd name="connsiteY1" fmla="*/ 429768 h 496824"/>
              <a:gd name="connsiteX2" fmla="*/ 2532888 w 2532888"/>
              <a:gd name="connsiteY2" fmla="*/ 496824 h 496824"/>
              <a:gd name="connsiteX3" fmla="*/ 2532888 w 2532888"/>
              <a:gd name="connsiteY3" fmla="*/ 18288 h 496824"/>
              <a:gd name="connsiteX4" fmla="*/ 2532888 w 2532888"/>
              <a:gd name="connsiteY4" fmla="*/ 18288 h 496824"/>
              <a:gd name="connsiteX0" fmla="*/ 0 w 2532888"/>
              <a:gd name="connsiteY0" fmla="*/ 0 h 496824"/>
              <a:gd name="connsiteX1" fmla="*/ 6096 w 2532888"/>
              <a:gd name="connsiteY1" fmla="*/ 429768 h 496824"/>
              <a:gd name="connsiteX2" fmla="*/ 2532888 w 2532888"/>
              <a:gd name="connsiteY2" fmla="*/ 496824 h 496824"/>
              <a:gd name="connsiteX3" fmla="*/ 2532888 w 2532888"/>
              <a:gd name="connsiteY3" fmla="*/ 18288 h 496824"/>
              <a:gd name="connsiteX4" fmla="*/ 2532888 w 2532888"/>
              <a:gd name="connsiteY4" fmla="*/ 18288 h 496824"/>
              <a:gd name="connsiteX0" fmla="*/ 0 w 2532888"/>
              <a:gd name="connsiteY0" fmla="*/ 0 h 496824"/>
              <a:gd name="connsiteX1" fmla="*/ 6096 w 2532888"/>
              <a:gd name="connsiteY1" fmla="*/ 429768 h 496824"/>
              <a:gd name="connsiteX2" fmla="*/ 2532888 w 2532888"/>
              <a:gd name="connsiteY2" fmla="*/ 496824 h 496824"/>
              <a:gd name="connsiteX3" fmla="*/ 2532888 w 2532888"/>
              <a:gd name="connsiteY3" fmla="*/ 18288 h 496824"/>
              <a:gd name="connsiteX0" fmla="*/ 0 w 2532888"/>
              <a:gd name="connsiteY0" fmla="*/ 0 h 496824"/>
              <a:gd name="connsiteX1" fmla="*/ 6096 w 2532888"/>
              <a:gd name="connsiteY1" fmla="*/ 429768 h 496824"/>
              <a:gd name="connsiteX2" fmla="*/ 2532888 w 2532888"/>
              <a:gd name="connsiteY2" fmla="*/ 496824 h 496824"/>
              <a:gd name="connsiteX3" fmla="*/ 2532888 w 2532888"/>
              <a:gd name="connsiteY3" fmla="*/ 18288 h 496824"/>
              <a:gd name="connsiteX0" fmla="*/ 0 w 2532888"/>
              <a:gd name="connsiteY0" fmla="*/ 0 h 496824"/>
              <a:gd name="connsiteX1" fmla="*/ 6096 w 2532888"/>
              <a:gd name="connsiteY1" fmla="*/ 429768 h 496824"/>
              <a:gd name="connsiteX2" fmla="*/ 2532888 w 2532888"/>
              <a:gd name="connsiteY2" fmla="*/ 496824 h 496824"/>
              <a:gd name="connsiteX3" fmla="*/ 2532888 w 2532888"/>
              <a:gd name="connsiteY3" fmla="*/ 18288 h 496824"/>
              <a:gd name="connsiteX0" fmla="*/ 0 w 2532888"/>
              <a:gd name="connsiteY0" fmla="*/ 0 h 505968"/>
              <a:gd name="connsiteX1" fmla="*/ 6096 w 2532888"/>
              <a:gd name="connsiteY1" fmla="*/ 505968 h 505968"/>
              <a:gd name="connsiteX2" fmla="*/ 2532888 w 2532888"/>
              <a:gd name="connsiteY2" fmla="*/ 496824 h 505968"/>
              <a:gd name="connsiteX3" fmla="*/ 2532888 w 2532888"/>
              <a:gd name="connsiteY3" fmla="*/ 18288 h 505968"/>
              <a:gd name="connsiteX0" fmla="*/ 0 w 2532888"/>
              <a:gd name="connsiteY0" fmla="*/ 0 h 505968"/>
              <a:gd name="connsiteX1" fmla="*/ 6096 w 2532888"/>
              <a:gd name="connsiteY1" fmla="*/ 505968 h 505968"/>
              <a:gd name="connsiteX2" fmla="*/ 2532888 w 2532888"/>
              <a:gd name="connsiteY2" fmla="*/ 496824 h 505968"/>
              <a:gd name="connsiteX3" fmla="*/ 2532888 w 2532888"/>
              <a:gd name="connsiteY3" fmla="*/ 18288 h 505968"/>
              <a:gd name="connsiteX0" fmla="*/ 0 w 2532888"/>
              <a:gd name="connsiteY0" fmla="*/ 0 h 505968"/>
              <a:gd name="connsiteX1" fmla="*/ 6096 w 2532888"/>
              <a:gd name="connsiteY1" fmla="*/ 505968 h 505968"/>
              <a:gd name="connsiteX2" fmla="*/ 2532888 w 2532888"/>
              <a:gd name="connsiteY2" fmla="*/ 496824 h 505968"/>
              <a:gd name="connsiteX3" fmla="*/ 2532888 w 2532888"/>
              <a:gd name="connsiteY3" fmla="*/ 18288 h 505968"/>
              <a:gd name="connsiteX0" fmla="*/ 146304 w 2526792"/>
              <a:gd name="connsiteY0" fmla="*/ 0 h 505968"/>
              <a:gd name="connsiteX1" fmla="*/ 0 w 2526792"/>
              <a:gd name="connsiteY1" fmla="*/ 505968 h 505968"/>
              <a:gd name="connsiteX2" fmla="*/ 2526792 w 2526792"/>
              <a:gd name="connsiteY2" fmla="*/ 496824 h 505968"/>
              <a:gd name="connsiteX3" fmla="*/ 2526792 w 2526792"/>
              <a:gd name="connsiteY3" fmla="*/ 18288 h 505968"/>
              <a:gd name="connsiteX0" fmla="*/ 0 w 2532888"/>
              <a:gd name="connsiteY0" fmla="*/ 0 h 505968"/>
              <a:gd name="connsiteX1" fmla="*/ 6096 w 2532888"/>
              <a:gd name="connsiteY1" fmla="*/ 505968 h 505968"/>
              <a:gd name="connsiteX2" fmla="*/ 2532888 w 2532888"/>
              <a:gd name="connsiteY2" fmla="*/ 496824 h 505968"/>
              <a:gd name="connsiteX3" fmla="*/ 2532888 w 2532888"/>
              <a:gd name="connsiteY3" fmla="*/ 18288 h 505968"/>
              <a:gd name="connsiteX0" fmla="*/ 146304 w 2679192"/>
              <a:gd name="connsiteY0" fmla="*/ 0 h 505968"/>
              <a:gd name="connsiteX1" fmla="*/ 0 w 2679192"/>
              <a:gd name="connsiteY1" fmla="*/ 505968 h 505968"/>
              <a:gd name="connsiteX2" fmla="*/ 2679192 w 2679192"/>
              <a:gd name="connsiteY2" fmla="*/ 496824 h 505968"/>
              <a:gd name="connsiteX3" fmla="*/ 2679192 w 2679192"/>
              <a:gd name="connsiteY3" fmla="*/ 18288 h 505968"/>
              <a:gd name="connsiteX0" fmla="*/ 0 w 2532888"/>
              <a:gd name="connsiteY0" fmla="*/ 0 h 505968"/>
              <a:gd name="connsiteX1" fmla="*/ 6096 w 2532888"/>
              <a:gd name="connsiteY1" fmla="*/ 505968 h 505968"/>
              <a:gd name="connsiteX2" fmla="*/ 2532888 w 2532888"/>
              <a:gd name="connsiteY2" fmla="*/ 496824 h 505968"/>
              <a:gd name="connsiteX3" fmla="*/ 2532888 w 2532888"/>
              <a:gd name="connsiteY3" fmla="*/ 18288 h 5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2888" h="505968">
                <a:moveTo>
                  <a:pt x="0" y="0"/>
                </a:moveTo>
                <a:lnTo>
                  <a:pt x="6096" y="505968"/>
                </a:lnTo>
                <a:lnTo>
                  <a:pt x="2532888" y="496824"/>
                </a:lnTo>
                <a:lnTo>
                  <a:pt x="2532888" y="18288"/>
                </a:ln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states are abstractions of properties of objects</a:t>
            </a:r>
          </a:p>
          <a:p>
            <a:r>
              <a:rPr lang="en-US" dirty="0" smtClean="0"/>
              <a:t>Objects transition between type states</a:t>
            </a:r>
          </a:p>
          <a:p>
            <a:r>
              <a:rPr lang="en-US" dirty="0" smtClean="0"/>
              <a:t>Some operations are only allowed in some type states.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Type-state Example from Fugue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[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TypeStates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"Raw"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"Bound"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"Connected"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"Closed"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Socket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"Raw“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/>
              <a:t>    Socket ();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"Raw"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"Bound”</a:t>
            </a:r>
            <a:r>
              <a:rPr lang="en-US" dirty="0" smtClean="0"/>
              <a:t>) ]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Bind(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endpoint);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"Bound"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"Connected”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Connect();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"Connected"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void</a:t>
            </a:r>
            <a:r>
              <a:rPr lang="en-US" dirty="0" smtClean="0"/>
              <a:t> Send(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data);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"Connected"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/>
              <a:t> Receive ();</a:t>
            </a:r>
          </a:p>
          <a:p>
            <a:pPr>
              <a:buNone/>
            </a:pPr>
            <a:r>
              <a:rPr lang="en-US" dirty="0" smtClean="0"/>
              <a:t>    [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"Connected"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"Closed"</a:t>
            </a:r>
            <a:r>
              <a:rPr lang="en-US" dirty="0" smtClean="0"/>
              <a:t>) ]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Close ();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9.2|10.2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65.1|39|6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33|4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6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4084</TotalTime>
  <Words>2031</Words>
  <Application>Microsoft Office PowerPoint</Application>
  <PresentationFormat>On-screen Show (4:3)</PresentationFormat>
  <Paragraphs>513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Metro</vt:lpstr>
      <vt:lpstr>Language-AGNOSTIC SPECIFICATION AND VERIFICATION</vt:lpstr>
      <vt:lpstr>Slide 2</vt:lpstr>
      <vt:lpstr>Slide 3</vt:lpstr>
      <vt:lpstr>Slide 4</vt:lpstr>
      <vt:lpstr>Slide 5</vt:lpstr>
      <vt:lpstr>Non-Null Matching in Vault</vt:lpstr>
      <vt:lpstr>Pointer Indexing in Vault</vt:lpstr>
      <vt:lpstr>Type-states</vt:lpstr>
      <vt:lpstr>Type-state Example from Fugue</vt:lpstr>
      <vt:lpstr>Slide 10</vt:lpstr>
      <vt:lpstr>Slide 11</vt:lpstr>
      <vt:lpstr>Null Checks</vt:lpstr>
      <vt:lpstr>Pointer Indexing</vt:lpstr>
      <vt:lpstr>Type-states</vt:lpstr>
      <vt:lpstr>Type-states with Conditional Outcome</vt:lpstr>
      <vt:lpstr>Slide 16</vt:lpstr>
      <vt:lpstr>Slide 17</vt:lpstr>
      <vt:lpstr>Contracts  for  .NET</vt:lpstr>
      <vt:lpstr>Specifying Contracts (in C#) </vt:lpstr>
      <vt:lpstr>Specifying Contracts (in VisualBasic) </vt:lpstr>
      <vt:lpstr>Slide 21</vt:lpstr>
      <vt:lpstr>Quantification</vt:lpstr>
      <vt:lpstr>Specifications where no Code allowed</vt:lpstr>
      <vt:lpstr>Specifications as Code Summary</vt:lpstr>
      <vt:lpstr>Slide 25</vt:lpstr>
      <vt:lpstr>Clousot  Static  Checker</vt:lpstr>
      <vt:lpstr>Clousot Architecture</vt:lpstr>
      <vt:lpstr>Abstract Interpreters in Clousot</vt:lpstr>
      <vt:lpstr>Contract  Subroutines</vt:lpstr>
      <vt:lpstr>Contract  Subroutines (call view)</vt:lpstr>
      <vt:lpstr>Pros and Cons of IL Verification</vt:lpstr>
      <vt:lpstr>Status</vt:lpstr>
      <vt:lpstr>Conclusion</vt:lpstr>
      <vt:lpstr>Publications</vt:lpstr>
      <vt:lpstr>Future Plans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Manuel Fahndrich</dc:creator>
  <cp:lastModifiedBy>Manuel Fahndrich</cp:lastModifiedBy>
  <cp:revision>83</cp:revision>
  <dcterms:created xsi:type="dcterms:W3CDTF">2009-01-15T22:04:19Z</dcterms:created>
  <dcterms:modified xsi:type="dcterms:W3CDTF">2009-01-20T21:15:27Z</dcterms:modified>
</cp:coreProperties>
</file>