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2"/>
  </p:sld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4" r:id="rId16"/>
    <p:sldId id="275" r:id="rId17"/>
    <p:sldId id="272" r:id="rId18"/>
    <p:sldId id="276" r:id="rId19"/>
    <p:sldId id="277" r:id="rId20"/>
    <p:sldId id="279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 autoAdjust="0"/>
  </p:normalViewPr>
  <p:slideViewPr>
    <p:cSldViewPr>
      <p:cViewPr varScale="1">
        <p:scale>
          <a:sx n="93" d="100"/>
          <a:sy n="93" d="100"/>
        </p:scale>
        <p:origin x="-9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07/7/12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xmlns:mc="http://schemas.openxmlformats.org/markup-compatibility/2006" xmlns:a14="http://schemas.microsoft.com/office/drawing/2007/7/7/main" val="FEF9DA" mc:Ignorable=""/>
                    </a:gs>
                    <a:gs pos="52000">
                      <a:srgbClr xmlns:mc="http://schemas.openxmlformats.org/markup-compatibility/2006" xmlns:a14="http://schemas.microsoft.com/office/drawing/2007/7/7/main" val="FCE974" mc:Ignorable=""/>
                    </a:gs>
                    <a:gs pos="68000">
                      <a:srgbClr xmlns:mc="http://schemas.openxmlformats.org/markup-compatibility/2006" xmlns:a14="http://schemas.microsoft.com/office/drawing/2007/7/7/main" val="F79A1D" mc:Ignorable="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xmlns:mc="http://schemas.openxmlformats.org/markup-compatibility/2006" xmlns:a14="http://schemas.microsoft.com/office/drawing/2007/7/7/main" val="FEF9DA" mc:Ignorable=""/>
              </a:gs>
              <a:gs pos="52000">
                <a:schemeClr val="accent1"/>
              </a:gs>
              <a:gs pos="68000">
                <a:srgbClr xmlns:mc="http://schemas.openxmlformats.org/markup-compatibility/2006" xmlns:a14="http://schemas.microsoft.com/office/drawing/2007/7/7/main" val="F79A1D" mc:Ignorable="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81394" cy="2266797"/>
          </a:xfrm>
        </p:spPr>
        <p:txBody>
          <a:bodyPr/>
          <a:lstStyle/>
          <a:p>
            <a:r>
              <a:rPr lang="en-US" dirty="0"/>
              <a:t>Towards Quantitative Estimation of Abstract Interpretations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25908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277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None/>
              <a:defRPr sz="3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u="sng" dirty="0" smtClean="0"/>
              <a:t>Francesco Logozzo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Microsoft Research,</a:t>
            </a:r>
          </a:p>
          <a:p>
            <a:r>
              <a:rPr lang="en-US" sz="1800" dirty="0" smtClean="0"/>
              <a:t>Redmond</a:t>
            </a:r>
            <a:endParaRPr lang="en-US" sz="1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0" y="4572000"/>
            <a:ext cx="3352800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000"/>
              <a:t>Corneliu </a:t>
            </a:r>
            <a:r>
              <a:rPr lang="en-US" sz="2000" smtClean="0"/>
              <a:t>Popeea</a:t>
            </a:r>
            <a:endParaRPr lang="en-US" sz="2000"/>
          </a:p>
          <a:p>
            <a:pPr>
              <a:spcBef>
                <a:spcPct val="20000"/>
              </a:spcBef>
            </a:pPr>
            <a:endParaRPr lang="en-US" smtClean="0"/>
          </a:p>
          <a:p>
            <a:pPr>
              <a:spcBef>
                <a:spcPct val="20000"/>
              </a:spcBef>
            </a:pPr>
            <a:r>
              <a:rPr lang="en-US" smtClean="0"/>
              <a:t>Max </a:t>
            </a:r>
            <a:r>
              <a:rPr lang="en-US"/>
              <a:t>Planck Institute for Software </a:t>
            </a:r>
            <a:r>
              <a:rPr lang="en-US" smtClean="0"/>
              <a:t>Systems, Saarbr</a:t>
            </a:r>
            <a:r>
              <a:rPr lang="en-US" smtClean="0">
                <a:cs typeface="Arial" charset="0"/>
              </a:rPr>
              <a:t>ü</a:t>
            </a:r>
            <a:r>
              <a:rPr lang="en-US" smtClean="0"/>
              <a:t>cken</a:t>
            </a: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0800" y="4572000"/>
            <a:ext cx="2362200" cy="1752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000"/>
              <a:t>Vincent </a:t>
            </a:r>
            <a:r>
              <a:rPr lang="en-US" sz="2000" smtClean="0"/>
              <a:t>Laviron</a:t>
            </a:r>
            <a:endParaRPr lang="en-US" sz="2000"/>
          </a:p>
          <a:p>
            <a:pPr>
              <a:spcBef>
                <a:spcPct val="20000"/>
              </a:spcBef>
            </a:pPr>
            <a:endParaRPr lang="en-US" smtClean="0"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err="1" smtClean="0">
                <a:cs typeface="Arial" charset="0"/>
              </a:rPr>
              <a:t>É</a:t>
            </a:r>
            <a:r>
              <a:rPr lang="en-US" err="1" smtClean="0"/>
              <a:t>cole</a:t>
            </a:r>
            <a:r>
              <a:rPr lang="en-US" smtClean="0"/>
              <a:t> </a:t>
            </a:r>
            <a:r>
              <a:rPr lang="en-US" err="1"/>
              <a:t>Normale</a:t>
            </a:r>
            <a:r>
              <a:rPr lang="en-US"/>
              <a:t> </a:t>
            </a:r>
            <a:r>
              <a:rPr lang="en-US" err="1" smtClean="0"/>
              <a:t>Sup</a:t>
            </a:r>
            <a:r>
              <a:rPr lang="en-US" err="1" smtClean="0">
                <a:cs typeface="Arial" charset="0"/>
              </a:rPr>
              <a:t>é</a:t>
            </a:r>
            <a:r>
              <a:rPr lang="en-US" err="1" smtClean="0"/>
              <a:t>rieure</a:t>
            </a:r>
            <a:r>
              <a:rPr lang="en-US" smtClean="0"/>
              <a:t>, Paris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359249707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3"/>
            <a:ext cx="8380412" cy="3876938"/>
          </a:xfrm>
        </p:spPr>
        <p:txBody>
          <a:bodyPr/>
          <a:lstStyle/>
          <a:p>
            <a:r>
              <a:rPr lang="en-US" dirty="0" smtClean="0"/>
              <a:t>Extend the notion of distance to PO sets</a:t>
            </a:r>
          </a:p>
          <a:p>
            <a:pPr lvl="1"/>
            <a:r>
              <a:rPr lang="en-US" dirty="0" smtClean="0"/>
              <a:t>Given a partial order, define a distance </a:t>
            </a:r>
            <a:r>
              <a:rPr lang="en-US" i="1" dirty="0" smtClean="0"/>
              <a:t>compatible </a:t>
            </a:r>
            <a:r>
              <a:rPr lang="en-US" dirty="0" smtClean="0"/>
              <a:t>with the order</a:t>
            </a:r>
          </a:p>
          <a:p>
            <a:pPr lvl="1"/>
            <a:r>
              <a:rPr lang="en-US" dirty="0" smtClean="0"/>
              <a:t>Distance is </a:t>
            </a:r>
            <a:r>
              <a:rPr lang="en-US" i="1" dirty="0" smtClean="0"/>
              <a:t>subjective</a:t>
            </a:r>
            <a:endParaRPr lang="en-US" dirty="0" smtClean="0"/>
          </a:p>
          <a:p>
            <a:r>
              <a:rPr lang="en-US" dirty="0" smtClean="0"/>
              <a:t>≠ Previous works:</a:t>
            </a:r>
          </a:p>
          <a:p>
            <a:pPr lvl="1"/>
            <a:r>
              <a:rPr lang="en-US" dirty="0" smtClean="0"/>
              <a:t>Given a partial order, derive the underlying distance</a:t>
            </a:r>
          </a:p>
          <a:p>
            <a:pPr lvl="1"/>
            <a:r>
              <a:rPr lang="en-US" dirty="0" smtClean="0"/>
              <a:t>Distance is </a:t>
            </a:r>
            <a:r>
              <a:rPr lang="en-US" i="1" dirty="0" smtClean="0"/>
              <a:t>objective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457148915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axioms…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4127284"/>
          </a:xfrm>
        </p:spPr>
        <p:txBody>
          <a:bodyPr/>
          <a:lstStyle/>
          <a:p>
            <a:pPr marL="592151" indent="-457200">
              <a:buFontTx/>
              <a:buAutoNum type="arabicPeriod"/>
            </a:pPr>
            <a:r>
              <a:rPr lang="en-US" dirty="0"/>
              <a:t>0 ≤ d(x, y) 				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Negative distances make no sense</a:t>
            </a:r>
            <a:endParaRPr lang="en-US" dirty="0"/>
          </a:p>
          <a:p>
            <a:pPr marL="592151" indent="-457200">
              <a:buFontTx/>
              <a:buAutoNum type="arabicPeriod"/>
            </a:pPr>
            <a:r>
              <a:rPr lang="en-US" dirty="0"/>
              <a:t>d(x, y) = 0 ⇔ x = y		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Different elements can be related</a:t>
            </a:r>
            <a:endParaRPr lang="en-US" dirty="0"/>
          </a:p>
          <a:p>
            <a:pPr marL="592151" indent="-457200">
              <a:buFontTx/>
              <a:buAutoNum type="arabicPeriod"/>
            </a:pPr>
            <a:r>
              <a:rPr lang="en-US" dirty="0"/>
              <a:t>d(x, y) = d(y, x)			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Should not depend on the order</a:t>
            </a:r>
            <a:endParaRPr lang="en-US" dirty="0"/>
          </a:p>
          <a:p>
            <a:pPr marL="592151" indent="-457200">
              <a:buFontTx/>
              <a:buAutoNum type="arabicPeriod"/>
            </a:pPr>
            <a:r>
              <a:rPr lang="en-US" dirty="0"/>
              <a:t>d(x, z) ≤  d(x, y) + d(y, z</a:t>
            </a:r>
            <a:r>
              <a:rPr lang="en-US" dirty="0" smtClean="0"/>
              <a:t>) 	∀ </a:t>
            </a:r>
            <a:r>
              <a:rPr lang="en-US" dirty="0"/>
              <a:t>x, y, z</a:t>
            </a:r>
            <a:endParaRPr lang="en-US" dirty="0" smtClean="0"/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Hmmm…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635646727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114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0292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x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31242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z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5" name="Straight Arrow Connector 14"/>
          <p:cNvCxnSpPr>
            <a:stCxn id="5" idx="1"/>
            <a:endCxn id="4" idx="2"/>
          </p:cNvCxnSpPr>
          <p:nvPr/>
        </p:nvCxnSpPr>
        <p:spPr bwMode="auto">
          <a:xfrm rot="10800000">
            <a:off x="1477502" y="4638020"/>
            <a:ext cx="503699" cy="6527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0"/>
            <a:endCxn id="6" idx="1"/>
          </p:cNvCxnSpPr>
          <p:nvPr/>
        </p:nvCxnSpPr>
        <p:spPr bwMode="auto">
          <a:xfrm rot="5400000" flipH="1" flipV="1">
            <a:off x="1555355" y="3307956"/>
            <a:ext cx="728990" cy="8846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864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x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914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" pitchFamily="34" charset="0"/>
              </a:rPr>
              <a:t>z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7000" y="3048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39" name="Straight Connector 38"/>
          <p:cNvCxnSpPr>
            <a:stCxn id="32" idx="0"/>
            <a:endCxn id="35" idx="2"/>
          </p:cNvCxnSpPr>
          <p:nvPr/>
        </p:nvCxnSpPr>
        <p:spPr bwMode="auto">
          <a:xfrm rot="5400000" flipH="1" flipV="1">
            <a:off x="5701511" y="3538210"/>
            <a:ext cx="924580" cy="9906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0"/>
            <a:endCxn id="35" idx="2"/>
          </p:cNvCxnSpPr>
          <p:nvPr/>
        </p:nvCxnSpPr>
        <p:spPr bwMode="auto">
          <a:xfrm rot="16200000" flipV="1">
            <a:off x="6654011" y="3576310"/>
            <a:ext cx="924580" cy="9144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371600" y="228600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General case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600" y="22860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Partial order?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51" name="Elbow Connector 50"/>
          <p:cNvCxnSpPr>
            <a:stCxn id="32" idx="1"/>
            <a:endCxn id="35" idx="1"/>
          </p:cNvCxnSpPr>
          <p:nvPr/>
        </p:nvCxnSpPr>
        <p:spPr bwMode="auto">
          <a:xfrm rot="10800000" flipH="1">
            <a:off x="5486400" y="3309610"/>
            <a:ext cx="990600" cy="1447800"/>
          </a:xfrm>
          <a:prstGeom prst="bentConnector3">
            <a:avLst>
              <a:gd name="adj1" fmla="val -2307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5" idx="3"/>
          </p:cNvCxnSpPr>
          <p:nvPr/>
        </p:nvCxnSpPr>
        <p:spPr bwMode="auto">
          <a:xfrm flipH="1" flipV="1">
            <a:off x="6841202" y="3309610"/>
            <a:ext cx="914400" cy="1447800"/>
          </a:xfrm>
          <a:prstGeom prst="bentConnector3">
            <a:avLst>
              <a:gd name="adj1" fmla="val -25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2" idx="3"/>
            <a:endCxn id="33" idx="1"/>
          </p:cNvCxnSpPr>
          <p:nvPr/>
        </p:nvCxnSpPr>
        <p:spPr bwMode="auto">
          <a:xfrm>
            <a:off x="5850602" y="4757410"/>
            <a:ext cx="1540798" cy="158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  <a:endCxn id="6" idx="2"/>
          </p:cNvCxnSpPr>
          <p:nvPr/>
        </p:nvCxnSpPr>
        <p:spPr bwMode="auto">
          <a:xfrm rot="5400000" flipH="1" flipV="1">
            <a:off x="1662911" y="4147810"/>
            <a:ext cx="138178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07/7/12/main" val="2826897973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47897"/>
          </a:xfrm>
        </p:spPr>
        <p:txBody>
          <a:bodyPr/>
          <a:lstStyle/>
          <a:p>
            <a:r>
              <a:rPr lang="en-US" dirty="0" smtClean="0"/>
              <a:t>Relaxed axioms (p-distance)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763000" cy="4625882"/>
          </a:xfrm>
        </p:spPr>
        <p:txBody>
          <a:bodyPr/>
          <a:lstStyle/>
          <a:p>
            <a:pPr marL="592151" indent="-457200">
              <a:buFontTx/>
              <a:buAutoNum type="arabicPeriod"/>
            </a:pPr>
            <a:r>
              <a:rPr lang="en-US" dirty="0"/>
              <a:t>0 ≤ </a:t>
            </a:r>
            <a:r>
              <a:rPr lang="en-US" dirty="0"/>
              <a:t>δ</a:t>
            </a:r>
            <a:r>
              <a:rPr lang="en-US" dirty="0" smtClean="0"/>
              <a:t>(x</a:t>
            </a:r>
            <a:r>
              <a:rPr lang="en-US" dirty="0"/>
              <a:t>, y) 			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Negative distances make no sense</a:t>
            </a:r>
          </a:p>
          <a:p>
            <a:pPr marL="592151" indent="-457200">
              <a:buFontTx/>
              <a:buAutoNum type="arabicPeriod"/>
            </a:pPr>
            <a:r>
              <a:rPr lang="en-US" dirty="0"/>
              <a:t>δ</a:t>
            </a:r>
            <a:r>
              <a:rPr lang="en-US" dirty="0" smtClean="0"/>
              <a:t>(x</a:t>
            </a:r>
            <a:r>
              <a:rPr lang="en-US" dirty="0"/>
              <a:t>, y) = 0 </a:t>
            </a:r>
            <a:r>
              <a:rPr lang="en-US" dirty="0">
                <a:solidFill>
                  <a:srgbClr xmlns:mc="http://schemas.openxmlformats.org/markup-compatibility/2006" xmlns:a14="http://schemas.microsoft.com/office/drawing/2007/7/7/main" val="FFC000" mc:Ignorable=""/>
                </a:solidFill>
              </a:rPr>
              <a:t>⇐</a:t>
            </a:r>
            <a:r>
              <a:rPr lang="en-US" dirty="0" smtClean="0"/>
              <a:t> </a:t>
            </a:r>
            <a:r>
              <a:rPr lang="en-US" dirty="0"/>
              <a:t>x = y	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istinct elements can have distance zero…</a:t>
            </a:r>
            <a:endParaRPr lang="en-US" dirty="0"/>
          </a:p>
          <a:p>
            <a:pPr marL="592151" indent="-457200">
              <a:buFontTx/>
              <a:buAutoNum type="arabicPeriod"/>
            </a:pPr>
            <a:r>
              <a:rPr lang="en-US" dirty="0"/>
              <a:t>δ</a:t>
            </a:r>
            <a:r>
              <a:rPr lang="en-US" dirty="0" smtClean="0"/>
              <a:t>(x</a:t>
            </a:r>
            <a:r>
              <a:rPr lang="en-US" dirty="0"/>
              <a:t>, y) = </a:t>
            </a:r>
            <a:r>
              <a:rPr lang="en-US" dirty="0"/>
              <a:t>δ</a:t>
            </a:r>
            <a:r>
              <a:rPr lang="en-US" dirty="0" smtClean="0"/>
              <a:t>(y</a:t>
            </a:r>
            <a:r>
              <a:rPr lang="en-US" dirty="0"/>
              <a:t>, x)		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Should not depend on the order</a:t>
            </a:r>
          </a:p>
          <a:p>
            <a:pPr marL="592151" indent="-457200">
              <a:buFontTx/>
              <a:buAutoNum type="arabicPeriod"/>
            </a:pPr>
            <a:r>
              <a:rPr lang="en-US" dirty="0"/>
              <a:t>δ</a:t>
            </a:r>
            <a:r>
              <a:rPr lang="en-US" dirty="0" smtClean="0"/>
              <a:t>(x</a:t>
            </a:r>
            <a:r>
              <a:rPr lang="en-US" dirty="0"/>
              <a:t>, z) ≤ </a:t>
            </a:r>
            <a:r>
              <a:rPr lang="en-US" dirty="0"/>
              <a:t>δ</a:t>
            </a:r>
            <a:r>
              <a:rPr lang="en-US" dirty="0" smtClean="0"/>
              <a:t>(x</a:t>
            </a:r>
            <a:r>
              <a:rPr lang="en-US" dirty="0"/>
              <a:t>, y) + </a:t>
            </a:r>
            <a:r>
              <a:rPr lang="en-US" dirty="0"/>
              <a:t>δ</a:t>
            </a:r>
            <a:r>
              <a:rPr lang="en-US" dirty="0" smtClean="0"/>
              <a:t>(y</a:t>
            </a:r>
            <a:r>
              <a:rPr lang="en-US" dirty="0"/>
              <a:t>, z</a:t>
            </a:r>
            <a:r>
              <a:rPr lang="en-US" dirty="0" smtClean="0"/>
              <a:t>)    </a:t>
            </a:r>
            <a:r>
              <a:rPr lang="en-US" dirty="0" smtClean="0">
                <a:solidFill>
                  <a:srgbClr xmlns:mc="http://schemas.openxmlformats.org/markup-compatibility/2006" xmlns:a14="http://schemas.microsoft.com/office/drawing/2007/7/7/main" val="FFC000" mc:Ignorable=""/>
                </a:solidFill>
              </a:rPr>
              <a:t>∀ x, y, z. x ⊑ y ⊑ z </a:t>
            </a:r>
            <a:endParaRPr lang="en-US" dirty="0">
              <a:solidFill>
                <a:srgbClr xmlns:mc="http://schemas.openxmlformats.org/markup-compatibility/2006" xmlns:a14="http://schemas.microsoft.com/office/drawing/2007/7/7/main" val="FFC000" mc:Ignorable=""/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Required only on comparable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899606696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Triangle inequality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1798" y="3853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1798" y="47675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x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98" y="28625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z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 flipV="1">
            <a:off x="2286000" y="3124200"/>
            <a:ext cx="1588" cy="1905000"/>
          </a:xfrm>
          <a:prstGeom prst="bentConnector3">
            <a:avLst>
              <a:gd name="adj1" fmla="val 1439546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0" y="45389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x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45389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" pitchFamily="34" charset="0"/>
              </a:rPr>
              <a:t>z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96000" y="309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39" name="Straight Connector 38"/>
          <p:cNvCxnSpPr>
            <a:stCxn id="32" idx="0"/>
            <a:endCxn id="35" idx="2"/>
          </p:cNvCxnSpPr>
          <p:nvPr/>
        </p:nvCxnSpPr>
        <p:spPr bwMode="auto">
          <a:xfrm rot="5400000" flipH="1" flipV="1">
            <a:off x="5320511" y="3581400"/>
            <a:ext cx="924580" cy="9906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0"/>
            <a:endCxn id="35" idx="2"/>
          </p:cNvCxnSpPr>
          <p:nvPr/>
        </p:nvCxnSpPr>
        <p:spPr bwMode="auto">
          <a:xfrm rot="16200000" flipV="1">
            <a:off x="6273011" y="3619500"/>
            <a:ext cx="924580" cy="91440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/>
          <p:cNvCxnSpPr>
            <a:stCxn id="32" idx="1"/>
            <a:endCxn id="35" idx="1"/>
          </p:cNvCxnSpPr>
          <p:nvPr/>
        </p:nvCxnSpPr>
        <p:spPr bwMode="auto">
          <a:xfrm rot="10800000" flipH="1">
            <a:off x="5105400" y="3352800"/>
            <a:ext cx="990600" cy="1447800"/>
          </a:xfrm>
          <a:prstGeom prst="bentConnector3">
            <a:avLst>
              <a:gd name="adj1" fmla="val -23077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35" idx="3"/>
          </p:cNvCxnSpPr>
          <p:nvPr/>
        </p:nvCxnSpPr>
        <p:spPr bwMode="auto">
          <a:xfrm flipH="1" flipV="1">
            <a:off x="6460202" y="3352800"/>
            <a:ext cx="914400" cy="1447800"/>
          </a:xfrm>
          <a:prstGeom prst="bentConnector3">
            <a:avLst>
              <a:gd name="adj1" fmla="val -25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2" idx="3"/>
            <a:endCxn id="33" idx="1"/>
          </p:cNvCxnSpPr>
          <p:nvPr/>
        </p:nvCxnSpPr>
        <p:spPr bwMode="auto">
          <a:xfrm>
            <a:off x="5469602" y="4800600"/>
            <a:ext cx="1540798" cy="158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556260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No restriction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Connector 6"/>
          <p:cNvCxnSpPr>
            <a:stCxn id="4" idx="0"/>
            <a:endCxn id="6" idx="2"/>
          </p:cNvCxnSpPr>
          <p:nvPr/>
        </p:nvCxnSpPr>
        <p:spPr bwMode="auto">
          <a:xfrm rot="5400000" flipH="1" flipV="1">
            <a:off x="1870209" y="3619500"/>
            <a:ext cx="46738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Elbow Connector 10"/>
          <p:cNvCxnSpPr>
            <a:endCxn id="4" idx="1"/>
          </p:cNvCxnSpPr>
          <p:nvPr/>
        </p:nvCxnSpPr>
        <p:spPr bwMode="auto">
          <a:xfrm rot="10800000">
            <a:off x="1921798" y="4114800"/>
            <a:ext cx="1588" cy="914400"/>
          </a:xfrm>
          <a:prstGeom prst="bentConnector3">
            <a:avLst>
              <a:gd name="adj1" fmla="val 1439546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1"/>
            <a:endCxn id="6" idx="1"/>
          </p:cNvCxnSpPr>
          <p:nvPr/>
        </p:nvCxnSpPr>
        <p:spPr bwMode="auto">
          <a:xfrm rot="10800000">
            <a:off x="1921798" y="3124200"/>
            <a:ext cx="1588" cy="990600"/>
          </a:xfrm>
          <a:prstGeom prst="bentConnector3">
            <a:avLst>
              <a:gd name="adj1" fmla="val 14395466"/>
            </a:avLst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2"/>
          </p:cNvCxnSpPr>
          <p:nvPr/>
        </p:nvCxnSpPr>
        <p:spPr bwMode="auto">
          <a:xfrm rot="5400000" flipH="1" flipV="1">
            <a:off x="1908309" y="4572000"/>
            <a:ext cx="39118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57200" y="5562600"/>
            <a:ext cx="3183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Direct path should </a:t>
            </a:r>
          </a:p>
          <a:p>
            <a:r>
              <a:rPr lang="en-US" sz="2800" dirty="0" smtClean="0">
                <a:latin typeface="Segoe" pitchFamily="34" charset="0"/>
              </a:rPr>
              <a:t>be the shortest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3467216144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5124480"/>
          </a:xfrm>
        </p:spPr>
        <p:txBody>
          <a:bodyPr/>
          <a:lstStyle/>
          <a:p>
            <a:r>
              <a:rPr lang="en-US" dirty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= 0 is a p-distance</a:t>
            </a:r>
          </a:p>
          <a:p>
            <a:pPr lvl="1"/>
            <a:r>
              <a:rPr lang="en-US" dirty="0" smtClean="0"/>
              <a:t>(unlike classical definition)</a:t>
            </a:r>
          </a:p>
          <a:p>
            <a:r>
              <a:rPr lang="en-US" dirty="0" smtClean="0"/>
              <a:t>δ</a:t>
            </a:r>
            <a:r>
              <a:rPr lang="en-US" baseline="30000" dirty="0" smtClean="0"/>
              <a:t>+</a:t>
            </a:r>
            <a:r>
              <a:rPr lang="en-US" dirty="0" smtClean="0"/>
              <a:t> 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 </a:t>
            </a:r>
            <a:r>
              <a:rPr lang="en-US" dirty="0" smtClean="0"/>
              <a:t>is a p-distance</a:t>
            </a:r>
          </a:p>
          <a:p>
            <a:r>
              <a:rPr lang="en-US" dirty="0" err="1" smtClean="0"/>
              <a:t>δ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k</a:t>
            </a:r>
            <a:r>
              <a:rPr lang="en-US" dirty="0" smtClean="0"/>
              <a:t> ⋅ δ is a p-distance, </a:t>
            </a:r>
            <a:r>
              <a:rPr lang="en-US" i="1" dirty="0" smtClean="0"/>
              <a:t>k</a:t>
            </a:r>
            <a:r>
              <a:rPr lang="en-US" dirty="0" smtClean="0"/>
              <a:t> constant</a:t>
            </a:r>
          </a:p>
          <a:p>
            <a:r>
              <a:rPr lang="en-US" dirty="0" smtClean="0"/>
              <a:t>If x ⊑ y, then </a:t>
            </a:r>
          </a:p>
          <a:p>
            <a:pPr lvl="1"/>
            <a:r>
              <a:rPr lang="en-US" dirty="0" smtClean="0"/>
              <a:t>δ(x ⊔ y, y) = 0</a:t>
            </a:r>
          </a:p>
          <a:p>
            <a:pPr lvl="1"/>
            <a:r>
              <a:rPr lang="en-US" dirty="0"/>
              <a:t>δ(x ⊔ y, </a:t>
            </a:r>
            <a:r>
              <a:rPr lang="en-US" dirty="0" smtClean="0"/>
              <a:t>x) </a:t>
            </a:r>
            <a:r>
              <a:rPr lang="en-US" dirty="0"/>
              <a:t>= </a:t>
            </a:r>
            <a:r>
              <a:rPr lang="en-US" dirty="0" smtClean="0"/>
              <a:t>δ(x, </a:t>
            </a:r>
            <a:r>
              <a:rPr lang="en-US" dirty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(dual for meet)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96092924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path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∀ x, y, </a:t>
            </a:r>
            <a:r>
              <a:rPr lang="en-US" dirty="0" err="1" smtClean="0"/>
              <a:t>plen</a:t>
            </a:r>
            <a:r>
              <a:rPr lang="en-US" dirty="0" smtClean="0"/>
              <a:t>(x, y) = no. of intermediate elements</a:t>
            </a:r>
          </a:p>
          <a:p>
            <a:r>
              <a:rPr lang="en-US" dirty="0" err="1" smtClean="0"/>
              <a:t>δ</a:t>
            </a:r>
            <a:r>
              <a:rPr lang="en-US" baseline="-25000" dirty="0" err="1" smtClean="0"/>
              <a:t>len</a:t>
            </a:r>
            <a:r>
              <a:rPr lang="en-US" dirty="0" smtClean="0"/>
              <a:t>(x, y)=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len</a:t>
            </a:r>
            <a:r>
              <a:rPr lang="en-US" dirty="0" smtClean="0"/>
              <a:t>(x, y) if x ⊑ y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len</a:t>
            </a:r>
            <a:r>
              <a:rPr lang="en-US" dirty="0" smtClean="0"/>
              <a:t>(y, x) if y ⊑ x</a:t>
            </a:r>
          </a:p>
          <a:p>
            <a:pPr lvl="1"/>
            <a:r>
              <a:rPr lang="en-US" dirty="0" smtClean="0"/>
              <a:t>+</a:t>
            </a:r>
            <a:r>
              <a:rPr lang="en-US" dirty="0"/>
              <a:t>∞</a:t>
            </a:r>
            <a:r>
              <a:rPr lang="en-US" dirty="0" smtClean="0"/>
              <a:t> otherwise</a:t>
            </a:r>
          </a:p>
          <a:p>
            <a:pPr marL="0" indent="0">
              <a:buNone/>
            </a:pPr>
            <a:r>
              <a:rPr lang="en-US" dirty="0" smtClean="0"/>
              <a:t>   is a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447643000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4792081"/>
          </a:xfrm>
        </p:spPr>
        <p:txBody>
          <a:bodyPr/>
          <a:lstStyle/>
          <a:p>
            <a:r>
              <a:rPr lang="en-US" dirty="0" err="1" smtClean="0"/>
              <a:t>δ</a:t>
            </a:r>
            <a:r>
              <a:rPr lang="en-US" baseline="-25000" dirty="0" err="1" smtClean="0"/>
              <a:t>len</a:t>
            </a:r>
            <a:r>
              <a:rPr lang="en-US" baseline="-25000" dirty="0" smtClean="0"/>
              <a:t> </a:t>
            </a:r>
            <a:r>
              <a:rPr lang="en-US" dirty="0" smtClean="0"/>
              <a:t>Measures only elements of the same chain</a:t>
            </a:r>
          </a:p>
          <a:p>
            <a:r>
              <a:rPr lang="en-US" dirty="0" smtClean="0"/>
              <a:t>Take the average from the upper bound</a:t>
            </a:r>
          </a:p>
          <a:p>
            <a:endParaRPr lang="en-US" dirty="0"/>
          </a:p>
          <a:p>
            <a:pPr lvl="1"/>
            <a:r>
              <a:rPr lang="en-US" dirty="0" smtClean="0"/>
              <a:t>Drawback: large errors</a:t>
            </a:r>
          </a:p>
          <a:p>
            <a:r>
              <a:rPr lang="en-US" dirty="0" smtClean="0"/>
              <a:t>Take the minimal distance to the upper bound</a:t>
            </a:r>
          </a:p>
          <a:p>
            <a:endParaRPr lang="en-US" dirty="0"/>
          </a:p>
          <a:p>
            <a:pPr lvl="1"/>
            <a:r>
              <a:rPr lang="en-US" dirty="0" smtClean="0"/>
              <a:t>Drawback: does not work for </a:t>
            </a:r>
            <a:r>
              <a:rPr lang="en-US" dirty="0"/>
              <a:t>∞</a:t>
            </a:r>
            <a:r>
              <a:rPr lang="en-US" dirty="0" smtClean="0"/>
              <a:t> height lattices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5429250" cy="495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5095875" cy="485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3611318712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5604611"/>
          </a:xfrm>
        </p:spPr>
        <p:txBody>
          <a:bodyPr/>
          <a:lstStyle/>
          <a:p>
            <a:r>
              <a:rPr lang="en-US" dirty="0" smtClean="0"/>
              <a:t>How much information is preserved by ⊔ ?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(x) = non-redundant term representation for x</a:t>
            </a:r>
          </a:p>
          <a:p>
            <a:pPr lvl="1"/>
            <a:r>
              <a:rPr lang="en-US" dirty="0" smtClean="0"/>
              <a:t>it is a p-distance </a:t>
            </a:r>
          </a:p>
          <a:p>
            <a:pPr lvl="2"/>
            <a:r>
              <a:rPr lang="en-US" dirty="0" smtClean="0"/>
              <a:t>proof of triangle </a:t>
            </a:r>
            <a:r>
              <a:rPr lang="en-US" dirty="0" err="1" smtClean="0"/>
              <a:t>ineq</a:t>
            </a:r>
            <a:r>
              <a:rPr lang="en-US" dirty="0" smtClean="0"/>
              <a:t>. tricky</a:t>
            </a:r>
          </a:p>
          <a:p>
            <a:pPr lvl="1"/>
            <a:r>
              <a:rPr lang="en-US" dirty="0" smtClean="0"/>
              <a:t>Works for infinite height lattices</a:t>
            </a:r>
          </a:p>
          <a:p>
            <a:pPr lvl="1"/>
            <a:r>
              <a:rPr lang="en-US" dirty="0" smtClean="0"/>
              <a:t>Generalize to other domain operations than ⊔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3619500" cy="69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7836489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tretch>
            <a:fillRect/>
          </a:stretch>
        </p:blipFill>
        <p:spPr bwMode="auto">
          <a:xfrm>
            <a:off x="533400" y="2438400"/>
            <a:ext cx="3886200" cy="3657600"/>
          </a:xfrm>
          <a:prstGeom prst="rect">
            <a:avLst/>
          </a:prstGeom>
          <a:effectLst>
            <a:outerShdw blurRad="63500"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2209800"/>
            <a:ext cx="4648200" cy="2816156"/>
          </a:xfrm>
        </p:spPr>
        <p:txBody>
          <a:bodyPr/>
          <a:lstStyle/>
          <a:p>
            <a:pPr marL="387335" lvl="1" indent="0">
              <a:buNone/>
            </a:pPr>
            <a:endParaRPr lang="en-US" dirty="0" smtClean="0"/>
          </a:p>
          <a:p>
            <a:pPr marL="387335" lvl="1" indent="0">
              <a:buNone/>
            </a:pPr>
            <a:r>
              <a:rPr lang="en-US" dirty="0" smtClean="0"/>
              <a:t>δ</a:t>
            </a:r>
            <a:r>
              <a:rPr lang="en-US" baseline="30000" dirty="0"/>
              <a:t>⊔ </a:t>
            </a:r>
            <a:r>
              <a:rPr lang="en-US" dirty="0" smtClean="0"/>
              <a:t>(0 </a:t>
            </a:r>
            <a:r>
              <a:rPr lang="en-US" dirty="0"/>
              <a:t>&lt; r, 91 ≤ </a:t>
            </a:r>
            <a:r>
              <a:rPr lang="en-US" dirty="0" smtClean="0"/>
              <a:t>r) = ½</a:t>
            </a:r>
            <a:endParaRPr lang="en-US" dirty="0"/>
          </a:p>
          <a:p>
            <a:pPr marL="387335" lvl="1" indent="0">
              <a:buNone/>
            </a:pPr>
            <a:r>
              <a:rPr lang="en-US" dirty="0" smtClean="0"/>
              <a:t>δ</a:t>
            </a:r>
            <a:r>
              <a:rPr lang="en-US" baseline="30000" dirty="0"/>
              <a:t>⊔ </a:t>
            </a:r>
            <a:r>
              <a:rPr lang="en-US" dirty="0" smtClean="0"/>
              <a:t>(91 </a:t>
            </a:r>
            <a:r>
              <a:rPr lang="en-US" dirty="0"/>
              <a:t>≤ </a:t>
            </a:r>
            <a:r>
              <a:rPr lang="en-US" dirty="0" smtClean="0"/>
              <a:t>r, </a:t>
            </a:r>
            <a:r>
              <a:rPr lang="en-US" dirty="0"/>
              <a:t>91 ≤ r ∧ n-10 ≤ </a:t>
            </a:r>
            <a:r>
              <a:rPr lang="en-US" dirty="0" smtClean="0"/>
              <a:t>r) </a:t>
            </a:r>
            <a:r>
              <a:rPr lang="en-US" dirty="0"/>
              <a:t>= ½ </a:t>
            </a:r>
            <a:r>
              <a:rPr lang="en-US" dirty="0" smtClean="0"/>
              <a:t>	</a:t>
            </a:r>
            <a:endParaRPr lang="en-US" dirty="0" smtClean="0"/>
          </a:p>
          <a:p>
            <a:pPr marL="387335" lvl="1" indent="0">
              <a:buNone/>
            </a:pPr>
            <a:r>
              <a:rPr lang="en-US" dirty="0"/>
              <a:t>δ</a:t>
            </a:r>
            <a:r>
              <a:rPr lang="en-US" baseline="30000" dirty="0"/>
              <a:t>⊔ </a:t>
            </a:r>
            <a:r>
              <a:rPr lang="en-US" dirty="0"/>
              <a:t>(0 &lt; </a:t>
            </a:r>
            <a:r>
              <a:rPr lang="en-US" dirty="0" smtClean="0"/>
              <a:t>r, </a:t>
            </a:r>
            <a:r>
              <a:rPr lang="en-US" dirty="0"/>
              <a:t>91 ≤ r ∧ n-10 ≤ r) = </a:t>
            </a:r>
            <a:r>
              <a:rPr lang="en-US" dirty="0" smtClean="0"/>
              <a:t>2/3</a:t>
            </a:r>
          </a:p>
          <a:p>
            <a:pPr marL="387335" lvl="1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Invariant derived with signs as an error of 66% w.r.t. the one of Octagons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1676263381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tretch>
            <a:fillRect/>
          </a:stretch>
        </p:blipFill>
        <p:spPr bwMode="auto">
          <a:xfrm>
            <a:off x="533400" y="2438400"/>
            <a:ext cx="3886200" cy="3657600"/>
          </a:xfrm>
          <a:prstGeom prst="rect">
            <a:avLst/>
          </a:prstGeom>
          <a:effectLst>
            <a:outerShdw blurRad="63500"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209800"/>
            <a:ext cx="4127500" cy="4713598"/>
          </a:xfrm>
        </p:spPr>
        <p:txBody>
          <a:bodyPr/>
          <a:lstStyle/>
          <a:p>
            <a:r>
              <a:rPr lang="en-US" dirty="0" smtClean="0"/>
              <a:t>Q: What it does?</a:t>
            </a:r>
          </a:p>
          <a:p>
            <a:r>
              <a:rPr lang="en-US" dirty="0" smtClean="0"/>
              <a:t>A: It depends….</a:t>
            </a:r>
          </a:p>
          <a:p>
            <a:r>
              <a:rPr lang="en-US" dirty="0" smtClean="0"/>
              <a:t>Sign?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/>
              <a:t>is positive</a:t>
            </a:r>
            <a:endParaRPr lang="en-US" dirty="0" smtClean="0"/>
          </a:p>
          <a:p>
            <a:r>
              <a:rPr lang="en-US" dirty="0" smtClean="0"/>
              <a:t>Range?</a:t>
            </a:r>
          </a:p>
          <a:p>
            <a:pPr lvl="1"/>
            <a:r>
              <a:rPr lang="en-US" dirty="0" smtClean="0"/>
              <a:t>91 ≤ r	</a:t>
            </a:r>
          </a:p>
          <a:p>
            <a:r>
              <a:rPr lang="en-US" dirty="0" smtClean="0"/>
              <a:t>Bounds?</a:t>
            </a:r>
          </a:p>
          <a:p>
            <a:pPr lvl="1"/>
            <a:r>
              <a:rPr lang="en-US" dirty="0" smtClean="0"/>
              <a:t>91 ≤ r ∧ n-10 ≤ r</a:t>
            </a:r>
          </a:p>
          <a:p>
            <a:r>
              <a:rPr lang="en-US" dirty="0" smtClean="0"/>
              <a:t>More?</a:t>
            </a:r>
          </a:p>
          <a:p>
            <a:pPr lvl="1"/>
            <a:r>
              <a:rPr lang="en-US" dirty="0" smtClean="0"/>
              <a:t>(101 ≤ n ∧ r = n-10) ∨</a:t>
            </a:r>
          </a:p>
          <a:p>
            <a:pPr marL="387335" lvl="1" indent="0">
              <a:buNone/>
            </a:pPr>
            <a:r>
              <a:rPr lang="en-US" dirty="0"/>
              <a:t>  </a:t>
            </a:r>
            <a:r>
              <a:rPr lang="en-US" dirty="0" smtClean="0"/>
              <a:t>   ( n &lt; 101 ∧ r = 91)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8001000" y="2819400"/>
            <a:ext cx="838200" cy="3505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07/7/12/main" val="4054241286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of abstract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5262979"/>
          </a:xfrm>
        </p:spPr>
        <p:txBody>
          <a:bodyPr/>
          <a:lstStyle/>
          <a:p>
            <a:r>
              <a:rPr lang="en-US" dirty="0" smtClean="0"/>
              <a:t>Formalize the error of replacing a concrete element with an abstract one</a:t>
            </a:r>
          </a:p>
          <a:p>
            <a:r>
              <a:rPr lang="en-US" dirty="0" smtClean="0"/>
              <a:t>For a concrete element c</a:t>
            </a:r>
          </a:p>
          <a:p>
            <a:endParaRPr lang="en-US" dirty="0"/>
          </a:p>
          <a:p>
            <a:r>
              <a:rPr lang="en-US" dirty="0" smtClean="0"/>
              <a:t>Average error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Use series or integrals for infinite domains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2047875" cy="352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2238375" cy="800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837911627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Error for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600062"/>
            <a:ext cx="8991600" cy="4321183"/>
          </a:xfrm>
        </p:spPr>
        <p:txBody>
          <a:bodyPr/>
          <a:lstStyle/>
          <a:p>
            <a:r>
              <a:rPr lang="en-US" dirty="0" smtClean="0"/>
              <a:t>Concrete domain: Sign x Parity</a:t>
            </a:r>
          </a:p>
          <a:p>
            <a:r>
              <a:rPr lang="en-US" dirty="0" smtClean="0"/>
              <a:t>Abstract domain: Sign</a:t>
            </a:r>
          </a:p>
          <a:p>
            <a:pPr lvl="1"/>
            <a:r>
              <a:rPr lang="en-US" dirty="0" smtClean="0"/>
              <a:t>ϵ((even, &gt;0), </a:t>
            </a:r>
            <a:r>
              <a:rPr lang="el-GR" dirty="0" smtClean="0"/>
              <a:t>γ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(even</a:t>
            </a:r>
            <a:r>
              <a:rPr lang="en-US" dirty="0"/>
              <a:t>, &gt;0</a:t>
            </a:r>
            <a:r>
              <a:rPr lang="en-US" dirty="0" smtClean="0"/>
              <a:t>)) = </a:t>
            </a:r>
            <a:r>
              <a:rPr lang="en-US" dirty="0"/>
              <a:t>ϵ((even, &gt;0</a:t>
            </a:r>
            <a:r>
              <a:rPr lang="en-US" dirty="0" smtClean="0"/>
              <a:t>), (T, </a:t>
            </a:r>
            <a:r>
              <a:rPr lang="en-US" dirty="0"/>
              <a:t>&gt;0</a:t>
            </a:r>
            <a:r>
              <a:rPr lang="en-US" dirty="0" smtClean="0"/>
              <a:t>)) = 1</a:t>
            </a:r>
          </a:p>
          <a:p>
            <a:r>
              <a:rPr lang="en-US" dirty="0" smtClean="0"/>
              <a:t>Abstract domain: Parity</a:t>
            </a:r>
          </a:p>
          <a:p>
            <a:pPr lvl="1"/>
            <a:r>
              <a:rPr lang="en-US" dirty="0"/>
              <a:t>ϵ((even, &gt;0), </a:t>
            </a:r>
            <a:r>
              <a:rPr lang="el-GR" dirty="0"/>
              <a:t>γ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/>
              <a:t>(even, &gt;0)) = ϵ((even, &gt;0), </a:t>
            </a:r>
            <a:r>
              <a:rPr lang="en-US" dirty="0" smtClean="0"/>
              <a:t>(even, T))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886815483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47897"/>
          </a:xfrm>
        </p:spPr>
        <p:txBody>
          <a:bodyPr/>
          <a:lstStyle/>
          <a:p>
            <a:r>
              <a:rPr lang="en-US" dirty="0" smtClean="0"/>
              <a:t>Example: Abstract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380412" cy="4542782"/>
          </a:xfrm>
        </p:spPr>
        <p:txBody>
          <a:bodyPr/>
          <a:lstStyle/>
          <a:p>
            <a:r>
              <a:rPr lang="en-US" dirty="0"/>
              <a:t>Average error for</a:t>
            </a:r>
            <a:endParaRPr lang="en-US" dirty="0" smtClean="0"/>
          </a:p>
          <a:p>
            <a:pPr lvl="1"/>
            <a:r>
              <a:rPr lang="en-US" dirty="0" smtClean="0"/>
              <a:t>Parity = 18/17</a:t>
            </a:r>
          </a:p>
          <a:p>
            <a:pPr lvl="1"/>
            <a:r>
              <a:rPr lang="en-US" dirty="0" smtClean="0"/>
              <a:t>Signs = 15/17</a:t>
            </a:r>
          </a:p>
          <a:p>
            <a:r>
              <a:rPr lang="en-US" dirty="0" smtClean="0"/>
              <a:t>Finer grain than set cardinality arguments</a:t>
            </a:r>
          </a:p>
          <a:p>
            <a:pPr lvl="1"/>
            <a:r>
              <a:rPr lang="en-US" dirty="0" smtClean="0"/>
              <a:t>Extend to infinite lattices</a:t>
            </a:r>
          </a:p>
          <a:p>
            <a:r>
              <a:rPr lang="en-US" dirty="0" smtClean="0"/>
              <a:t>Let us </a:t>
            </a:r>
            <a:r>
              <a:rPr lang="en-US" i="1" dirty="0" smtClean="0"/>
              <a:t>quantify</a:t>
            </a:r>
            <a:r>
              <a:rPr lang="en-US" dirty="0" smtClean="0"/>
              <a:t> the precision of two non-comparable lattices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051983890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853089"/>
          </a:xfrm>
        </p:spPr>
        <p:txBody>
          <a:bodyPr/>
          <a:lstStyle/>
          <a:p>
            <a:r>
              <a:rPr lang="en-US" i="1" dirty="0" smtClean="0"/>
              <a:t>Quantitative </a:t>
            </a:r>
            <a:r>
              <a:rPr lang="en-US" dirty="0" smtClean="0"/>
              <a:t>Notion of loss of information</a:t>
            </a:r>
          </a:p>
          <a:p>
            <a:pPr lvl="1"/>
            <a:r>
              <a:rPr lang="en-US" dirty="0" smtClean="0"/>
              <a:t>Built on the top of existing AI notions</a:t>
            </a:r>
          </a:p>
          <a:p>
            <a:r>
              <a:rPr lang="en-US" dirty="0" smtClean="0"/>
              <a:t>Should be extended to infinite lattice to be useful</a:t>
            </a:r>
          </a:p>
          <a:p>
            <a:r>
              <a:rPr lang="en-US" dirty="0" smtClean="0"/>
              <a:t>Dream: “</a:t>
            </a:r>
            <a:r>
              <a:rPr lang="en-US" i="1" dirty="0" smtClean="0"/>
              <a:t>this is a program invariant, and it is precise at n%”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2404151692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343400" y="2590800"/>
            <a:ext cx="4572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343400" y="3581400"/>
            <a:ext cx="4572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43400" y="4572000"/>
            <a:ext cx="4572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8" y="2133601"/>
            <a:ext cx="8380412" cy="4916731"/>
          </a:xfrm>
        </p:spPr>
        <p:txBody>
          <a:bodyPr/>
          <a:lstStyle/>
          <a:p>
            <a:pPr marL="0" lvl="1" indent="0" algn="ctr">
              <a:buSzPct val="95000"/>
              <a:buNone/>
            </a:pPr>
            <a:r>
              <a:rPr lang="en-US" dirty="0" smtClean="0"/>
              <a:t>{ r, n | 0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 smtClean="0"/>
              <a:t>r } </a:t>
            </a:r>
          </a:p>
          <a:p>
            <a:pPr marL="0" lvl="1" indent="0" algn="ctr">
              <a:buSzPct val="95000"/>
              <a:buNone/>
            </a:pPr>
            <a:r>
              <a:rPr lang="en-US" dirty="0"/>
              <a:t>⊇</a:t>
            </a:r>
            <a:endParaRPr lang="en-US" dirty="0" smtClean="0"/>
          </a:p>
          <a:p>
            <a:pPr marL="0" lvl="1" indent="0" algn="ctr">
              <a:buSzPct val="95000"/>
              <a:buNone/>
            </a:pPr>
            <a:r>
              <a:rPr lang="en-US" dirty="0" smtClean="0"/>
              <a:t>{ r, n | 91</a:t>
            </a:r>
            <a:r>
              <a:rPr lang="en-US" dirty="0"/>
              <a:t>≤ </a:t>
            </a:r>
            <a:r>
              <a:rPr lang="en-US" dirty="0" smtClean="0"/>
              <a:t>r } </a:t>
            </a:r>
          </a:p>
          <a:p>
            <a:pPr marL="0" lvl="1" indent="0" algn="ctr">
              <a:buSzPct val="95000"/>
              <a:buNone/>
            </a:pPr>
            <a:r>
              <a:rPr lang="en-US" dirty="0"/>
              <a:t>⊇</a:t>
            </a:r>
            <a:r>
              <a:rPr lang="en-US" dirty="0" smtClean="0"/>
              <a:t> </a:t>
            </a:r>
          </a:p>
          <a:p>
            <a:pPr marL="0" lvl="1" indent="0" algn="ctr">
              <a:buSzPct val="95000"/>
              <a:buNone/>
            </a:pPr>
            <a:r>
              <a:rPr lang="en-US" dirty="0" smtClean="0"/>
              <a:t>{ r , n | 91 </a:t>
            </a:r>
            <a:r>
              <a:rPr lang="en-US" dirty="0"/>
              <a:t>≤ r ∧ n-10 ≤ </a:t>
            </a:r>
            <a:r>
              <a:rPr lang="en-US" dirty="0" smtClean="0"/>
              <a:t>r}</a:t>
            </a:r>
          </a:p>
          <a:p>
            <a:pPr marL="0" lvl="1" indent="0" algn="ctr">
              <a:buSzPct val="95000"/>
              <a:buNone/>
            </a:pPr>
            <a:r>
              <a:rPr lang="en-US" dirty="0"/>
              <a:t>⊇</a:t>
            </a:r>
            <a:endParaRPr lang="en-US" b="1" dirty="0"/>
          </a:p>
          <a:p>
            <a:pPr marL="0" lvl="1" indent="0" algn="ctr">
              <a:buSzPct val="95000"/>
              <a:buNone/>
            </a:pPr>
            <a:r>
              <a:rPr lang="pt-BR" dirty="0" smtClean="0"/>
              <a:t>{ r, n | </a:t>
            </a:r>
            <a:r>
              <a:rPr lang="pt-BR" dirty="0" smtClean="0"/>
              <a:t>101 </a:t>
            </a:r>
            <a:r>
              <a:rPr lang="pt-BR" dirty="0"/>
              <a:t>≤ n ∧ r = </a:t>
            </a:r>
            <a:r>
              <a:rPr lang="pt-BR" dirty="0" smtClean="0"/>
              <a:t>n-10} </a:t>
            </a:r>
            <a:r>
              <a:rPr lang="en-US" dirty="0" smtClean="0"/>
              <a:t>∪ { r, n|</a:t>
            </a:r>
            <a:r>
              <a:rPr lang="pt-BR" dirty="0" smtClean="0"/>
              <a:t> n </a:t>
            </a:r>
            <a:r>
              <a:rPr lang="pt-BR" dirty="0"/>
              <a:t>&lt; 101 ∧ r = </a:t>
            </a:r>
            <a:r>
              <a:rPr lang="pt-BR" dirty="0" smtClean="0"/>
              <a:t>91 </a:t>
            </a:r>
            <a:r>
              <a:rPr lang="pt-BR" dirty="0" smtClean="0"/>
              <a:t>}</a:t>
            </a:r>
          </a:p>
          <a:p>
            <a:pPr marL="0" lvl="1" indent="0" algn="ctr">
              <a:buSzPct val="95000"/>
              <a:buNone/>
            </a:pPr>
            <a:r>
              <a:rPr lang="pt-BR" dirty="0" smtClean="0"/>
              <a:t>...</a:t>
            </a:r>
          </a:p>
          <a:p>
            <a:pPr marL="0" lvl="1" indent="0" algn="ctr">
              <a:buSzPct val="95000"/>
              <a:buNone/>
            </a:pPr>
            <a:r>
              <a:rPr lang="pt-BR" dirty="0" smtClean="0"/>
              <a:t>(stack, temp values,traces</a:t>
            </a:r>
            <a:r>
              <a:rPr lang="pt-BR" dirty="0" smtClean="0"/>
              <a:t>...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362200"/>
            <a:ext cx="3505200" cy="1569660"/>
          </a:xfrm>
          <a:prstGeom prst="rect">
            <a:avLst/>
          </a:prstGeom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" pitchFamily="34" charset="0"/>
              </a:rPr>
              <a:t>Qualitative description </a:t>
            </a:r>
          </a:p>
          <a:p>
            <a:r>
              <a:rPr lang="en-US" sz="3200" dirty="0" smtClean="0">
                <a:latin typeface="Segoe" pitchFamily="34" charset="0"/>
              </a:rPr>
              <a:t>of information loss</a:t>
            </a:r>
            <a:endParaRPr lang="en-US" sz="3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2286000"/>
            <a:ext cx="3352800" cy="156966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Segoe" pitchFamily="34" charset="0"/>
              </a:rPr>
              <a:t>Q: How much information was lost?</a:t>
            </a:r>
            <a:endParaRPr lang="en-US" sz="3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3214350514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458200" cy="3961084"/>
          </a:xfrm>
        </p:spPr>
        <p:txBody>
          <a:bodyPr/>
          <a:lstStyle/>
          <a:p>
            <a:r>
              <a:rPr lang="en-US" dirty="0" smtClean="0"/>
              <a:t>Concrete domain: (℘(N), ⊆) </a:t>
            </a:r>
          </a:p>
          <a:p>
            <a:r>
              <a:rPr lang="en-US" dirty="0" smtClean="0"/>
              <a:t>Abstractions?</a:t>
            </a:r>
          </a:p>
          <a:p>
            <a:pPr lvl="1"/>
            <a:r>
              <a:rPr lang="en-US" dirty="0" smtClean="0"/>
              <a:t>Sign</a:t>
            </a:r>
          </a:p>
          <a:p>
            <a:pPr marL="387335" lvl="1" indent="0">
              <a:buNone/>
            </a:pPr>
            <a:r>
              <a:rPr lang="en-US" dirty="0"/>
              <a:t>	</a:t>
            </a:r>
            <a:r>
              <a:rPr lang="en-US" dirty="0" smtClean="0"/>
              <a:t>≤0, &lt;0, 0, &gt;0, ≥ 0</a:t>
            </a:r>
          </a:p>
          <a:p>
            <a:pPr lvl="1"/>
            <a:r>
              <a:rPr lang="en-US" dirty="0" smtClean="0"/>
              <a:t>Parity</a:t>
            </a:r>
          </a:p>
          <a:p>
            <a:pPr marL="387335" lvl="1" indent="0">
              <a:buNone/>
            </a:pPr>
            <a:r>
              <a:rPr lang="en-US" dirty="0"/>
              <a:t>	 even, odd</a:t>
            </a:r>
            <a:endParaRPr lang="en-US" dirty="0" smtClean="0"/>
          </a:p>
          <a:p>
            <a:pPr lvl="1"/>
            <a:r>
              <a:rPr lang="en-US" dirty="0" smtClean="0"/>
              <a:t>Reduced product: Sign </a:t>
            </a:r>
            <a:r>
              <a:rPr lang="en-US" dirty="0"/>
              <a:t>x </a:t>
            </a:r>
            <a:r>
              <a:rPr lang="en-US" dirty="0" smtClean="0"/>
              <a:t>Parity</a:t>
            </a:r>
          </a:p>
          <a:p>
            <a:pPr marL="387335" lvl="1" indent="0">
              <a:buNone/>
            </a:pPr>
            <a:r>
              <a:rPr lang="en-US" dirty="0" smtClean="0"/>
              <a:t>	(even, &gt;0) (odd, &lt;0) (even, 0) (odd, &gt;0)=(odd, ≥0)</a:t>
            </a:r>
            <a:endParaRPr lang="en-US" dirty="0" smtClean="0">
              <a:solidFill>
                <a:srgbClr xmlns:mc="http://schemas.openxmlformats.org/markup-compatibility/2006" xmlns:a14="http://schemas.microsoft.com/office/drawing/2007/7/7/main" val="FF0000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811700953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of Abstract Domains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579120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℘(N)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41960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Octagons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50520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" pitchFamily="34" charset="0"/>
              </a:rPr>
              <a:t>Intervals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259080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Sign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Parity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441960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Sign x Parity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2" name="Straight Connector 11"/>
          <p:cNvCxnSpPr>
            <a:stCxn id="5" idx="0"/>
            <a:endCxn id="6" idx="2"/>
          </p:cNvCxnSpPr>
          <p:nvPr/>
        </p:nvCxnSpPr>
        <p:spPr bwMode="auto">
          <a:xfrm rot="16200000" flipV="1">
            <a:off x="5010129" y="4756866"/>
            <a:ext cx="848380" cy="1220288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6" idx="0"/>
            <a:endCxn id="7" idx="2"/>
          </p:cNvCxnSpPr>
          <p:nvPr/>
        </p:nvCxnSpPr>
        <p:spPr bwMode="auto">
          <a:xfrm rot="16200000" flipV="1">
            <a:off x="4621801" y="4217225"/>
            <a:ext cx="391180" cy="13569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0"/>
            <a:endCxn id="8" idx="2"/>
          </p:cNvCxnSpPr>
          <p:nvPr/>
        </p:nvCxnSpPr>
        <p:spPr bwMode="auto">
          <a:xfrm rot="16200000" flipV="1">
            <a:off x="4607517" y="3302111"/>
            <a:ext cx="391180" cy="14998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0"/>
            <a:endCxn id="10" idx="2"/>
          </p:cNvCxnSpPr>
          <p:nvPr/>
        </p:nvCxnSpPr>
        <p:spPr bwMode="auto">
          <a:xfrm rot="5400000" flipH="1" flipV="1">
            <a:off x="6158252" y="4829031"/>
            <a:ext cx="848380" cy="1075959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0" idx="0"/>
            <a:endCxn id="9" idx="2"/>
          </p:cNvCxnSpPr>
          <p:nvPr/>
        </p:nvCxnSpPr>
        <p:spPr bwMode="auto">
          <a:xfrm rot="5400000" flipH="1" flipV="1">
            <a:off x="6650318" y="3584124"/>
            <a:ext cx="1305580" cy="365372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8" idx="2"/>
            <a:endCxn id="10" idx="0"/>
          </p:cNvCxnSpPr>
          <p:nvPr/>
        </p:nvCxnSpPr>
        <p:spPr bwMode="auto">
          <a:xfrm rot="16200000" flipH="1">
            <a:off x="5305225" y="2604403"/>
            <a:ext cx="1305580" cy="2324814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8600" y="2438400"/>
            <a:ext cx="3505200" cy="1077218"/>
          </a:xfrm>
          <a:prstGeom prst="rect">
            <a:avLst/>
          </a:prstGeom>
          <a:effectLst>
            <a:glow rad="70000">
              <a:schemeClr val="accent2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5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Segoe" pitchFamily="34" charset="0"/>
              </a:rPr>
              <a:t>Captures </a:t>
            </a:r>
            <a:r>
              <a:rPr lang="en-US" sz="3200" dirty="0">
                <a:solidFill>
                  <a:schemeClr val="tx1"/>
                </a:solidFill>
                <a:latin typeface="Segoe" pitchFamily="34" charset="0"/>
              </a:rPr>
              <a:t>r</a:t>
            </a:r>
            <a:r>
              <a:rPr lang="en-US" sz="3200" dirty="0" smtClean="0">
                <a:solidFill>
                  <a:schemeClr val="tx1"/>
                </a:solidFill>
                <a:latin typeface="Segoe" pitchFamily="34" charset="0"/>
              </a:rPr>
              <a:t>elative precision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1632" y="4343400"/>
            <a:ext cx="3286737" cy="1077218"/>
          </a:xfrm>
          <a:prstGeom prst="rect">
            <a:avLst/>
          </a:prstGeom>
          <a:effectLst>
            <a:glow rad="70000">
              <a:schemeClr val="accent3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5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Segoe" pitchFamily="34" charset="0"/>
              </a:rPr>
              <a:t>Q: Can we quantify it?</a:t>
            </a:r>
            <a:endParaRPr lang="en-US" sz="3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46" name="Straight Connector 45"/>
          <p:cNvCxnSpPr>
            <a:stCxn id="8" idx="0"/>
          </p:cNvCxnSpPr>
          <p:nvPr/>
        </p:nvCxnSpPr>
        <p:spPr bwMode="auto">
          <a:xfrm rot="5400000" flipH="1" flipV="1">
            <a:off x="4836204" y="2245404"/>
            <a:ext cx="304800" cy="385992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9" idx="0"/>
          </p:cNvCxnSpPr>
          <p:nvPr/>
        </p:nvCxnSpPr>
        <p:spPr bwMode="auto">
          <a:xfrm rot="16200000" flipV="1">
            <a:off x="7171897" y="2276903"/>
            <a:ext cx="304800" cy="322994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07/7/12/main" val="481280475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 [CC77]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859518"/>
          </a:xfrm>
        </p:spPr>
        <p:txBody>
          <a:bodyPr/>
          <a:lstStyle/>
          <a:p>
            <a:r>
              <a:rPr lang="en-US" dirty="0" smtClean="0"/>
              <a:t>General theory of approximations</a:t>
            </a:r>
          </a:p>
          <a:p>
            <a:pPr lvl="1"/>
            <a:r>
              <a:rPr lang="en-US" dirty="0" smtClean="0"/>
              <a:t>Based on Domain theory</a:t>
            </a:r>
          </a:p>
          <a:p>
            <a:pPr lvl="2"/>
            <a:r>
              <a:rPr lang="en-US" dirty="0" smtClean="0"/>
              <a:t>Lattices, CPOs, </a:t>
            </a:r>
            <a:r>
              <a:rPr lang="en-US" dirty="0" err="1" smtClean="0"/>
              <a:t>fixpoints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Formalizes the loss of precision</a:t>
            </a:r>
            <a:endParaRPr lang="en-US" dirty="0"/>
          </a:p>
          <a:p>
            <a:pPr lvl="1"/>
            <a:r>
              <a:rPr lang="en-US" dirty="0"/>
              <a:t>Concrete </a:t>
            </a:r>
            <a:r>
              <a:rPr lang="en-US" dirty="0" smtClean="0"/>
              <a:t>domain: Most precise properties</a:t>
            </a:r>
          </a:p>
          <a:p>
            <a:pPr lvl="1"/>
            <a:r>
              <a:rPr lang="en-US" dirty="0" smtClean="0"/>
              <a:t>Abstract domain: Focus on properties of interest</a:t>
            </a:r>
          </a:p>
          <a:p>
            <a:r>
              <a:rPr lang="en-US" dirty="0" smtClean="0"/>
              <a:t>Th. The set of abstract domains of a concrete lattice is a lattice</a:t>
            </a:r>
          </a:p>
        </p:txBody>
      </p:sp>
    </p:spTree>
    <p:extLst>
      <p:ext uri="{BB962C8B-B14F-4D97-AF65-F5344CB8AC3E}">
        <p14:creationId xmlns:p14="http://schemas.microsoft.com/office/powerpoint/2007/7/12/main" val="997094612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462486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an</a:t>
            </a:r>
            <a:r>
              <a:rPr lang="en-US" dirty="0" smtClean="0"/>
              <a:t> abstract domain ordered by ⊑  </a:t>
            </a:r>
          </a:p>
          <a:p>
            <a:pPr lvl="1"/>
            <a:r>
              <a:rPr lang="en-US" dirty="0" smtClean="0"/>
              <a:t>⊑ denotes the relative precisions of elements</a:t>
            </a:r>
          </a:p>
          <a:p>
            <a:pPr lvl="1"/>
            <a:r>
              <a:rPr lang="en-US" dirty="0" smtClean="0"/>
              <a:t>Ex. 0 &lt; r ⊑ 0 ≤ r ⊑ T</a:t>
            </a:r>
          </a:p>
          <a:p>
            <a:r>
              <a:rPr lang="en-US" dirty="0" smtClean="0"/>
              <a:t>Given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en-US" dirty="0" smtClean="0"/>
              <a:t> abstract domains ordered by ≼</a:t>
            </a:r>
          </a:p>
          <a:p>
            <a:pPr lvl="1"/>
            <a:r>
              <a:rPr lang="en-US" dirty="0" smtClean="0"/>
              <a:t>≼ denotes the observational power of the domain</a:t>
            </a:r>
          </a:p>
          <a:p>
            <a:pPr lvl="1"/>
            <a:r>
              <a:rPr lang="en-US" dirty="0" smtClean="0"/>
              <a:t>Ex. Octagons </a:t>
            </a:r>
            <a:r>
              <a:rPr lang="en-US" dirty="0"/>
              <a:t>≼ </a:t>
            </a:r>
            <a:r>
              <a:rPr lang="en-US" dirty="0" smtClean="0"/>
              <a:t>Intervals </a:t>
            </a:r>
            <a:r>
              <a:rPr lang="en-US" dirty="0"/>
              <a:t>≼ </a:t>
            </a:r>
            <a:r>
              <a:rPr lang="en-US" dirty="0" smtClean="0"/>
              <a:t>Sign ≼ T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2640612055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3932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the relative precision of invariants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This invariant is precise at 10%</a:t>
            </a:r>
            <a:r>
              <a:rPr lang="en-US" dirty="0" smtClean="0"/>
              <a:t>”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≠ </a:t>
            </a:r>
            <a:r>
              <a:rPr lang="en-US" dirty="0" err="1" smtClean="0"/>
              <a:t>soundess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the precision of domains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/>
              <a:t>On average, the domain A is 25% more precise than B”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Idea: Endow lattices with a distance</a:t>
            </a:r>
          </a:p>
        </p:txBody>
      </p:sp>
    </p:spTree>
    <p:extLst>
      <p:ext uri="{BB962C8B-B14F-4D97-AF65-F5344CB8AC3E}">
        <p14:creationId xmlns:p14="http://schemas.microsoft.com/office/powerpoint/2007/7/12/main" val="2563148128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610600" cy="3517886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How far are two elements?”</a:t>
            </a:r>
            <a:endParaRPr lang="en-US" dirty="0" smtClean="0"/>
          </a:p>
          <a:p>
            <a:r>
              <a:rPr lang="en-US" dirty="0" smtClean="0"/>
              <a:t>Axioms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0 ≤ d(x</a:t>
            </a:r>
            <a:r>
              <a:rPr lang="en-US" dirty="0"/>
              <a:t>, y) 		</a:t>
            </a:r>
            <a:r>
              <a:rPr lang="en-US" dirty="0" smtClean="0"/>
              <a:t>	</a:t>
            </a:r>
            <a:r>
              <a:rPr lang="en-US" dirty="0"/>
              <a:t>	(non-negativity)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d(x, y) = 0 </a:t>
            </a:r>
            <a:r>
              <a:rPr lang="en-US" dirty="0"/>
              <a:t>⇔</a:t>
            </a:r>
            <a:r>
              <a:rPr lang="en-US" dirty="0" smtClean="0"/>
              <a:t> </a:t>
            </a:r>
            <a:r>
              <a:rPr lang="en-US" dirty="0"/>
              <a:t>x = y		(</a:t>
            </a:r>
            <a:r>
              <a:rPr lang="en-US" dirty="0" err="1"/>
              <a:t>iff</a:t>
            </a:r>
            <a:r>
              <a:rPr lang="en-US" dirty="0"/>
              <a:t>-identity)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d(x, y) = d(y, x)		</a:t>
            </a:r>
            <a:r>
              <a:rPr lang="en-US" dirty="0" smtClean="0"/>
              <a:t>	(</a:t>
            </a:r>
            <a:r>
              <a:rPr lang="en-US" dirty="0"/>
              <a:t>symmetry)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d(x, z) </a:t>
            </a:r>
            <a:r>
              <a:rPr lang="en-US" dirty="0" smtClean="0"/>
              <a:t>≤  </a:t>
            </a:r>
            <a:r>
              <a:rPr lang="en-US" dirty="0"/>
              <a:t>d(x, y) + d(y, z)	</a:t>
            </a:r>
            <a:r>
              <a:rPr lang="en-US" dirty="0" smtClean="0"/>
              <a:t>(triangle inequality)</a:t>
            </a:r>
          </a:p>
          <a:p>
            <a:pPr marL="592151" indent="-457200">
              <a:buFont typeface="Arial" pitchFamily="34" charset="0"/>
              <a:buChar char="•"/>
            </a:pPr>
            <a:r>
              <a:rPr lang="en-US" dirty="0" smtClean="0"/>
              <a:t>Ex. Euclidean, Manhattan, Hausdorff distances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55163131"/>
      </p:ext>
    </p:extLst>
  </p:cSld>
  <p:clrMapOvr>
    <a:masterClrMapping/>
  </p:clrMapOvr>
  <p:transition xmlns:p14="http://schemas.microsoft.com/office/powerpoint/2007/7/12/main">
    <p:fade/>
  </p:transition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waves">
  <a:themeElements>
    <a:clrScheme name="Purple Waves color scheme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6A366E" mc:Ignorable=""/>
      </a:dk2>
      <a:lt2>
        <a:srgbClr xmlns:mc="http://schemas.openxmlformats.org/markup-compatibility/2006" xmlns:a14="http://schemas.microsoft.com/office/drawing/2007/7/7/main" val="FFFFFF" mc:Ignorable=""/>
      </a:lt2>
      <a:accent1>
        <a:srgbClr xmlns:mc="http://schemas.openxmlformats.org/markup-compatibility/2006" xmlns:a14="http://schemas.microsoft.com/office/drawing/2007/7/7/main" val="FDE399" mc:Ignorable=""/>
      </a:accent1>
      <a:accent2>
        <a:srgbClr xmlns:mc="http://schemas.openxmlformats.org/markup-compatibility/2006" xmlns:a14="http://schemas.microsoft.com/office/drawing/2007/7/7/main" val="3497AE" mc:Ignorable=""/>
      </a:accent2>
      <a:accent3>
        <a:srgbClr xmlns:mc="http://schemas.openxmlformats.org/markup-compatibility/2006" xmlns:a14="http://schemas.microsoft.com/office/drawing/2007/7/7/main" val="E76429" mc:Ignorable=""/>
      </a:accent3>
      <a:accent4>
        <a:srgbClr xmlns:mc="http://schemas.openxmlformats.org/markup-compatibility/2006" xmlns:a14="http://schemas.microsoft.com/office/drawing/2007/7/7/main" val="AAD228" mc:Ignorable=""/>
      </a:accent4>
      <a:accent5>
        <a:srgbClr xmlns:mc="http://schemas.openxmlformats.org/markup-compatibility/2006" xmlns:a14="http://schemas.microsoft.com/office/drawing/2007/7/7/main" val="FF9929" mc:Ignorable=""/>
      </a:accent5>
      <a:accent6>
        <a:srgbClr xmlns:mc="http://schemas.openxmlformats.org/markup-compatibility/2006" xmlns:a14="http://schemas.microsoft.com/office/drawing/2007/7/7/main" val="4747B7" mc:Ignorable=""/>
      </a:accent6>
      <a:hlink>
        <a:srgbClr xmlns:mc="http://schemas.openxmlformats.org/markup-compatibility/2006" xmlns:a14="http://schemas.microsoft.com/office/drawing/2007/7/7/main" val="FAD366" mc:Ignorable=""/>
      </a:hlink>
      <a:folHlink>
        <a:srgbClr xmlns:mc="http://schemas.openxmlformats.org/markup-compatibility/2006" xmlns:a14="http://schemas.microsoft.com/office/drawing/2007/7/7/main" val="782F0E" mc:Ignorable="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EF7E39" mc:Ignorable=""/>
        </a:dk2>
        <a:lt2>
          <a:srgbClr xmlns:mc="http://schemas.openxmlformats.org/markup-compatibility/2006" xmlns:a14="http://schemas.microsoft.com/office/drawing/2007/7/7/main" val="FFFFFF" mc:Ignorable=""/>
        </a:lt2>
        <a:accent1>
          <a:srgbClr xmlns:mc="http://schemas.openxmlformats.org/markup-compatibility/2006" xmlns:a14="http://schemas.microsoft.com/office/drawing/2007/7/7/main" val="000000" mc:Ignorable=""/>
        </a:accent1>
        <a:accent2>
          <a:srgbClr xmlns:mc="http://schemas.openxmlformats.org/markup-compatibility/2006" xmlns:a14="http://schemas.microsoft.com/office/drawing/2007/7/7/main" val="54C71B" mc:Ignorable=""/>
        </a:accent2>
        <a:accent3>
          <a:srgbClr xmlns:mc="http://schemas.openxmlformats.org/markup-compatibility/2006" xmlns:a14="http://schemas.microsoft.com/office/drawing/2007/7/7/main" val="F6C0AE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AAAAAA" mc:Ignorable=""/>
        </a:accent5>
        <a:accent6>
          <a:srgbClr xmlns:mc="http://schemas.openxmlformats.org/markup-compatibility/2006" xmlns:a14="http://schemas.microsoft.com/office/drawing/2007/7/7/main" val="4BB417" mc:Ignorable=""/>
        </a:accent6>
        <a:hlink>
          <a:srgbClr xmlns:mc="http://schemas.openxmlformats.org/markup-compatibility/2006" xmlns:a14="http://schemas.microsoft.com/office/drawing/2007/7/7/main" val="FBE019" mc:Ignorable=""/>
        </a:hlink>
        <a:folHlink>
          <a:srgbClr xmlns:mc="http://schemas.openxmlformats.org/markup-compatibility/2006" xmlns:a14="http://schemas.microsoft.com/office/drawing/2007/7/7/main" val="3D78E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2009-06-26T14:15:43Z</outs:dateTime>
      <outs:isPinned>true</outs:isPinned>
    </outs:relatedDate>
    <outs:relatedDate>
      <outs:type>2</outs:type>
      <outs:displayName>Created</outs:displayName>
      <outs:dateTime>2006-08-16T00:00:00Z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Francesco Logozzo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Francesco Logozzo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3B98A33-BDF2-42AA-B5A9-13019B3C0B8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MSR_PPT template_07</Template>
  <TotalTime>2294</TotalTime>
  <Words>834</Words>
  <Application>Microsoft Office PowerPoint</Application>
  <PresentationFormat>On-screen Show 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1_Blue waves</vt:lpstr>
      <vt:lpstr>Towards Quantitative Estimation of Abstract Interpretations</vt:lpstr>
      <vt:lpstr>Example 1</vt:lpstr>
      <vt:lpstr>Relative Precision</vt:lpstr>
      <vt:lpstr>Example 2</vt:lpstr>
      <vt:lpstr>Lattice of Abstract Domains</vt:lpstr>
      <vt:lpstr>Abstract interpretation [CC77]</vt:lpstr>
      <vt:lpstr>Two Orders</vt:lpstr>
      <vt:lpstr>Goals</vt:lpstr>
      <vt:lpstr>Distance</vt:lpstr>
      <vt:lpstr>Goal (revisited)</vt:lpstr>
      <vt:lpstr>The axioms…</vt:lpstr>
      <vt:lpstr>Triangle inequality</vt:lpstr>
      <vt:lpstr>Relaxed axioms (p-distance)</vt:lpstr>
      <vt:lpstr>Weak Triangle inequality</vt:lpstr>
      <vt:lpstr>Properties</vt:lpstr>
      <vt:lpstr>Example: path distance</vt:lpstr>
      <vt:lpstr>Refinements</vt:lpstr>
      <vt:lpstr>Affinity</vt:lpstr>
      <vt:lpstr>Example 1</vt:lpstr>
      <vt:lpstr>Error of abstract elements </vt:lpstr>
      <vt:lpstr>Example: Error for an element</vt:lpstr>
      <vt:lpstr>Example: Abstract domains</vt:lpstr>
      <vt:lpstr>Conclusions &amp; Future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Quantitative Estimation of Abstract Interpretations</dc:title>
  <dc:creator>Francesco Logozzo</dc:creator>
  <cp:lastModifiedBy>Francesco Logozzo</cp:lastModifiedBy>
  <cp:revision>28</cp:revision>
  <dcterms:created xsi:type="dcterms:W3CDTF">2006-08-16T00:00:00Z</dcterms:created>
  <dcterms:modified xsi:type="dcterms:W3CDTF">2009-06-28T07:40:58Z</dcterms:modified>
</cp:coreProperties>
</file>