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323" r:id="rId11"/>
    <p:sldId id="264" r:id="rId12"/>
    <p:sldId id="319" r:id="rId13"/>
    <p:sldId id="324" r:id="rId14"/>
    <p:sldId id="325" r:id="rId15"/>
    <p:sldId id="326" r:id="rId16"/>
    <p:sldId id="327" r:id="rId17"/>
    <p:sldId id="320" r:id="rId18"/>
    <p:sldId id="328" r:id="rId19"/>
    <p:sldId id="329" r:id="rId20"/>
    <p:sldId id="330" r:id="rId21"/>
    <p:sldId id="331" r:id="rId22"/>
    <p:sldId id="332" r:id="rId23"/>
    <p:sldId id="321" r:id="rId24"/>
    <p:sldId id="322" r:id="rId25"/>
    <p:sldId id="333" r:id="rId26"/>
    <p:sldId id="351" r:id="rId27"/>
    <p:sldId id="334" r:id="rId28"/>
    <p:sldId id="335" r:id="rId29"/>
    <p:sldId id="336" r:id="rId30"/>
    <p:sldId id="337" r:id="rId31"/>
    <p:sldId id="338" r:id="rId32"/>
    <p:sldId id="352" r:id="rId33"/>
    <p:sldId id="269" r:id="rId34"/>
    <p:sldId id="318" r:id="rId35"/>
    <p:sldId id="271" r:id="rId36"/>
    <p:sldId id="339" r:id="rId37"/>
    <p:sldId id="340" r:id="rId38"/>
    <p:sldId id="341" r:id="rId39"/>
    <p:sldId id="342" r:id="rId40"/>
    <p:sldId id="278" r:id="rId41"/>
    <p:sldId id="343" r:id="rId42"/>
    <p:sldId id="344" r:id="rId43"/>
    <p:sldId id="346" r:id="rId44"/>
    <p:sldId id="347" r:id="rId45"/>
    <p:sldId id="272" r:id="rId46"/>
    <p:sldId id="273" r:id="rId47"/>
    <p:sldId id="274" r:id="rId48"/>
    <p:sldId id="277" r:id="rId49"/>
    <p:sldId id="281" r:id="rId50"/>
    <p:sldId id="279" r:id="rId51"/>
    <p:sldId id="280" r:id="rId52"/>
    <p:sldId id="282" r:id="rId53"/>
    <p:sldId id="283" r:id="rId54"/>
    <p:sldId id="285" r:id="rId55"/>
    <p:sldId id="286" r:id="rId56"/>
    <p:sldId id="353" r:id="rId57"/>
    <p:sldId id="288" r:id="rId58"/>
    <p:sldId id="289" r:id="rId59"/>
    <p:sldId id="290" r:id="rId60"/>
    <p:sldId id="291" r:id="rId61"/>
    <p:sldId id="292" r:id="rId62"/>
    <p:sldId id="294" r:id="rId63"/>
    <p:sldId id="293" r:id="rId64"/>
    <p:sldId id="295" r:id="rId65"/>
    <p:sldId id="297" r:id="rId66"/>
    <p:sldId id="298" r:id="rId67"/>
    <p:sldId id="299" r:id="rId68"/>
    <p:sldId id="302" r:id="rId69"/>
    <p:sldId id="303" r:id="rId70"/>
    <p:sldId id="304" r:id="rId71"/>
    <p:sldId id="308" r:id="rId72"/>
    <p:sldId id="300" r:id="rId73"/>
    <p:sldId id="310" r:id="rId74"/>
    <p:sldId id="309" r:id="rId75"/>
    <p:sldId id="311" r:id="rId76"/>
    <p:sldId id="314" r:id="rId77"/>
    <p:sldId id="316" r:id="rId78"/>
    <p:sldId id="349" r:id="rId79"/>
    <p:sldId id="350" r:id="rId80"/>
    <p:sldId id="354" r:id="rId81"/>
    <p:sldId id="315" r:id="rId82"/>
    <p:sldId id="348" r:id="rId83"/>
    <p:sldId id="355" r:id="rId84"/>
    <p:sldId id="317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612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9A71-C157-4A88-8558-8E4EEB1E1F59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CF28E-86FB-4E37-A0D0-35EF2E830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CF28E-86FB-4E37-A0D0-35EF2E8309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05" y="2354792"/>
            <a:ext cx="7781394" cy="2991588"/>
          </a:xfrm>
        </p:spPr>
        <p:txBody>
          <a:bodyPr/>
          <a:lstStyle/>
          <a:p>
            <a:r>
              <a:rPr smtClean="0"/>
              <a:t>Contracts in .NET:</a:t>
            </a:r>
            <a:br>
              <a:rPr smtClean="0"/>
            </a:br>
            <a:r>
              <a:rPr lang="en-US" dirty="0" smtClean="0"/>
              <a:t>Specification, dynamic and static checking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81601"/>
            <a:ext cx="7770811" cy="1800493"/>
          </a:xfrm>
        </p:spPr>
        <p:txBody>
          <a:bodyPr/>
          <a:lstStyle/>
          <a:p>
            <a:r>
              <a:rPr lang="en-US" dirty="0" smtClean="0"/>
              <a:t>Francesco Logozzo</a:t>
            </a:r>
            <a:endParaRPr lang="en-US" i="1" dirty="0" smtClean="0"/>
          </a:p>
          <a:p>
            <a:r>
              <a:rPr lang="en-US" sz="2000" dirty="0" smtClean="0"/>
              <a:t>Joint work with </a:t>
            </a:r>
            <a:r>
              <a:rPr lang="en-US" sz="2000" dirty="0" smtClean="0"/>
              <a:t>Mike </a:t>
            </a:r>
            <a:r>
              <a:rPr lang="en-US" sz="2000" dirty="0" smtClean="0"/>
              <a:t>Barnett and Manuel Fähndrich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800" dirty="0" smtClean="0"/>
              <a:t>PLA, MSR Redmond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534400" cy="3628686"/>
          </a:xfrm>
        </p:spPr>
        <p:txBody>
          <a:bodyPr/>
          <a:lstStyle/>
          <a:p>
            <a:r>
              <a:rPr lang="en-US" dirty="0" smtClean="0"/>
              <a:t>Works at the bytecode level</a:t>
            </a:r>
          </a:p>
          <a:p>
            <a:r>
              <a:rPr lang="en-US" dirty="0" smtClean="0"/>
              <a:t>Checks pre-conditions and post-conditions</a:t>
            </a:r>
          </a:p>
          <a:p>
            <a:pPr lvl="1"/>
            <a:r>
              <a:rPr lang="en-US" dirty="0" smtClean="0"/>
              <a:t>And non-null, bounds overruns, divisions by zero…</a:t>
            </a:r>
          </a:p>
          <a:p>
            <a:r>
              <a:rPr lang="en-US" dirty="0" smtClean="0"/>
              <a:t>Based on abstract interpretation</a:t>
            </a:r>
          </a:p>
          <a:p>
            <a:pPr lvl="1"/>
            <a:r>
              <a:rPr lang="en-US" dirty="0" smtClean="0"/>
              <a:t>(no fear – basics later in the tutorial)</a:t>
            </a:r>
          </a:p>
          <a:p>
            <a:r>
              <a:rPr lang="en-US" dirty="0" smtClean="0"/>
              <a:t>Infers loop invariants</a:t>
            </a:r>
          </a:p>
          <a:p>
            <a:pPr lvl="1"/>
            <a:r>
              <a:rPr lang="en-US" dirty="0" smtClean="0"/>
              <a:t>And pre- and post-conditions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1676400"/>
            <a:ext cx="7315200" cy="2133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Language-Agnostic Contracts for </a:t>
            </a:r>
            <a:r>
              <a:rPr lang="en-US" sz="3200" dirty="0" err="1" smtClean="0">
                <a:solidFill>
                  <a:schemeClr val="tx1"/>
                </a:solidFill>
              </a:rPr>
              <a:t>.Net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post-conditions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object invariants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0600" y="4800600"/>
            <a:ext cx="3429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Runtime checking</a:t>
            </a:r>
          </a:p>
          <a:p>
            <a:pPr algn="ctr"/>
            <a:r>
              <a:rPr lang="en-US" sz="2800" dirty="0" smtClean="0"/>
              <a:t>Foxtrot</a:t>
            </a: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029200" y="4800600"/>
            <a:ext cx="35814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Static checking</a:t>
            </a:r>
          </a:p>
          <a:p>
            <a:pPr algn="ctr"/>
            <a:r>
              <a:rPr lang="en-US" sz="2800" dirty="0" smtClean="0"/>
              <a:t>Clousot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74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basics on .NET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Language agnostic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Runtime 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 checking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573286"/>
          </a:xfrm>
        </p:spPr>
        <p:txBody>
          <a:bodyPr/>
          <a:lstStyle/>
          <a:p>
            <a:r>
              <a:rPr lang="en-US" dirty="0" smtClean="0"/>
              <a:t>A safe environment for programs execution</a:t>
            </a:r>
          </a:p>
          <a:p>
            <a:r>
              <a:rPr lang="en-US" dirty="0" smtClean="0"/>
              <a:t>Programs compiled to bytecode</a:t>
            </a:r>
          </a:p>
          <a:p>
            <a:r>
              <a:rPr lang="en-US" dirty="0" smtClean="0"/>
              <a:t>Executed by a virtual machine (VM)</a:t>
            </a:r>
          </a:p>
          <a:p>
            <a:pPr lvl="1"/>
            <a:r>
              <a:rPr lang="en-US" dirty="0" smtClean="0"/>
              <a:t>Abstraction from the hardware</a:t>
            </a:r>
          </a:p>
          <a:p>
            <a:pPr lvl="1"/>
            <a:r>
              <a:rPr lang="en-US" dirty="0" smtClean="0"/>
              <a:t>Garbage collector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70+ Compilers targeting .NET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 Runtime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736681"/>
          </a:xfrm>
        </p:spPr>
        <p:txBody>
          <a:bodyPr/>
          <a:lstStyle/>
          <a:p>
            <a:r>
              <a:rPr lang="en-US" dirty="0" smtClean="0"/>
              <a:t>The Virtual Machine</a:t>
            </a:r>
          </a:p>
          <a:p>
            <a:r>
              <a:rPr lang="en-US" dirty="0" smtClean="0"/>
              <a:t>Guarantees:</a:t>
            </a:r>
          </a:p>
          <a:p>
            <a:pPr lvl="1"/>
            <a:r>
              <a:rPr lang="en-US" dirty="0" smtClean="0"/>
              <a:t>Memory safety and protection</a:t>
            </a:r>
          </a:p>
          <a:p>
            <a:pPr lvl="2"/>
            <a:r>
              <a:rPr lang="en-US" dirty="0" smtClean="0"/>
              <a:t>No dangling pointer</a:t>
            </a:r>
          </a:p>
          <a:p>
            <a:pPr lvl="2"/>
            <a:r>
              <a:rPr lang="en-US" dirty="0" smtClean="0"/>
              <a:t>No buffer overruns (… almost … see later)</a:t>
            </a:r>
          </a:p>
          <a:p>
            <a:pPr lvl="1"/>
            <a:r>
              <a:rPr lang="en-US" dirty="0" smtClean="0"/>
              <a:t>Security Properties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Performances</a:t>
            </a:r>
          </a:p>
          <a:p>
            <a:pPr lvl="2"/>
            <a:r>
              <a:rPr lang="en-US" dirty="0" smtClean="0"/>
              <a:t>Thanks to the Just </a:t>
            </a:r>
            <a:r>
              <a:rPr lang="en-US" dirty="0" smtClean="0"/>
              <a:t>In Time compiler </a:t>
            </a:r>
            <a:r>
              <a:rPr lang="en-US" dirty="0" smtClean="0"/>
              <a:t>(JIT)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47897"/>
          </a:xfrm>
        </p:spPr>
        <p:txBody>
          <a:bodyPr/>
          <a:lstStyle/>
          <a:p>
            <a:r>
              <a:rPr lang="en-US" dirty="0" smtClean="0"/>
              <a:t>Language Independence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819400"/>
            <a:ext cx="8380412" cy="3074688"/>
          </a:xfrm>
        </p:spPr>
        <p:txBody>
          <a:bodyPr/>
          <a:lstStyle/>
          <a:p>
            <a:r>
              <a:rPr lang="en-US" dirty="0" smtClean="0"/>
              <a:t>Common bytecode: CIL</a:t>
            </a:r>
          </a:p>
          <a:p>
            <a:pPr lvl="1"/>
            <a:r>
              <a:rPr lang="en-US" dirty="0" smtClean="0"/>
              <a:t>C#, VB, F#, … all compile to .CIL</a:t>
            </a:r>
          </a:p>
          <a:p>
            <a:r>
              <a:rPr lang="en-US" dirty="0" smtClean="0"/>
              <a:t>Common Type System</a:t>
            </a:r>
          </a:p>
          <a:p>
            <a:pPr lvl="1"/>
            <a:r>
              <a:rPr lang="en-US" dirty="0" smtClean="0"/>
              <a:t>Interoperability of languages</a:t>
            </a:r>
          </a:p>
          <a:p>
            <a:r>
              <a:rPr lang="en-US" dirty="0" smtClean="0"/>
              <a:t>Source languages are just syntactic sugar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7492"/>
          </a:xfrm>
        </p:spPr>
        <p:txBody>
          <a:bodyPr/>
          <a:lstStyle/>
          <a:p>
            <a:r>
              <a:rPr lang="en-US" dirty="0" smtClean="0"/>
              <a:t>Let’s write a factorial function in C#</a:t>
            </a:r>
          </a:p>
          <a:p>
            <a:r>
              <a:rPr lang="en-US" dirty="0" smtClean="0"/>
              <a:t>Let’s invoke factorial(7) from VB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err="1" smtClean="0"/>
              <a:t>Contract.Requires</a:t>
            </a:r>
            <a:r>
              <a:rPr lang="en-US" dirty="0" smtClean="0"/>
              <a:t>(exp)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810000"/>
            <a:ext cx="4557658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(String s,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y)</a:t>
            </a: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(s != null);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(y &gt; 0);</a:t>
            </a:r>
          </a:p>
          <a:p>
            <a:r>
              <a:rPr lang="en-US" sz="2000" dirty="0" smtClean="0">
                <a:latin typeface="Consolas" pitchFamily="49" charset="0"/>
              </a:rPr>
              <a:t>  // ...</a:t>
            </a:r>
          </a:p>
          <a:p>
            <a:r>
              <a:rPr lang="en-US" sz="2000" dirty="0" smtClean="0">
                <a:latin typeface="Consolas" pitchFamily="49" charset="0"/>
              </a:rPr>
              <a:t>} 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6096000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C# expressions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 bwMode="auto">
          <a:xfrm rot="16200000" flipV="1">
            <a:off x="5276853" y="5238753"/>
            <a:ext cx="1295399" cy="419096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610600" cy="1006429"/>
          </a:xfrm>
        </p:spPr>
        <p:txBody>
          <a:bodyPr/>
          <a:lstStyle/>
          <a:p>
            <a:r>
              <a:rPr lang="en-US" dirty="0" smtClean="0"/>
              <a:t>Which is the underlying language specification?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programming language!!!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733800"/>
            <a:ext cx="8507457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Function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ByVal</a:t>
            </a:r>
            <a:r>
              <a:rPr lang="en-US" sz="2000" dirty="0" smtClean="0">
                <a:latin typeface="Consolas" pitchFamily="49" charset="0"/>
              </a:rPr>
              <a:t> s As String, </a:t>
            </a:r>
            <a:r>
              <a:rPr lang="en-US" sz="2000" dirty="0" err="1" smtClean="0">
                <a:latin typeface="Consolas" pitchFamily="49" charset="0"/>
              </a:rPr>
              <a:t>ByVal</a:t>
            </a:r>
            <a:r>
              <a:rPr lang="en-US" sz="2000" dirty="0" smtClean="0">
                <a:latin typeface="Consolas" pitchFamily="49" charset="0"/>
              </a:rPr>
              <a:t> y As Integer) </a:t>
            </a:r>
          </a:p>
          <a:p>
            <a:r>
              <a:rPr lang="en-US" sz="2000" dirty="0" smtClean="0">
                <a:latin typeface="Consolas" pitchFamily="49" charset="0"/>
              </a:rPr>
              <a:t>  As Integer </a:t>
            </a:r>
          </a:p>
          <a:p>
            <a:r>
              <a:rPr lang="en-US" sz="2000" dirty="0" smtClean="0">
                <a:latin typeface="Consolas" pitchFamily="49" charset="0"/>
              </a:rPr>
              <a:t>	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b="1" dirty="0" smtClean="0">
                <a:latin typeface="Consolas" pitchFamily="49" charset="0"/>
              </a:rPr>
              <a:t>s </a:t>
            </a:r>
            <a:r>
              <a:rPr lang="en-US" sz="2000" b="1" dirty="0" err="1" smtClean="0">
                <a:latin typeface="Consolas" pitchFamily="49" charset="0"/>
              </a:rPr>
              <a:t>IsNot</a:t>
            </a:r>
            <a:r>
              <a:rPr lang="en-US" sz="2000" b="1" dirty="0" smtClean="0">
                <a:latin typeface="Consolas" pitchFamily="49" charset="0"/>
              </a:rPr>
              <a:t> Nothing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latin typeface="Consolas" pitchFamily="49" charset="0"/>
              </a:rPr>
              <a:t>	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(y &gt; 0) </a:t>
            </a:r>
          </a:p>
          <a:p>
            <a:r>
              <a:rPr lang="en-US" sz="2000" dirty="0" smtClean="0">
                <a:latin typeface="Consolas" pitchFamily="49" charset="0"/>
              </a:rPr>
              <a:t>	‘ …</a:t>
            </a:r>
          </a:p>
          <a:p>
            <a:r>
              <a:rPr lang="en-US" sz="2000" dirty="0" smtClean="0">
                <a:latin typeface="Consolas" pitchFamily="49" charset="0"/>
              </a:rPr>
              <a:t>End Function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9314" y="5534561"/>
            <a:ext cx="681468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Int32 __</a:t>
            </a:r>
            <a:r>
              <a:rPr lang="en-US" sz="2000" dirty="0" err="1" smtClean="0">
                <a:latin typeface="Consolas" pitchFamily="49" charset="0"/>
              </a:rPr>
              <a:t>gc</a:t>
            </a:r>
            <a:r>
              <a:rPr lang="en-US" sz="2000" dirty="0" smtClean="0">
                <a:latin typeface="Consolas" pitchFamily="49" charset="0"/>
              </a:rPr>
              <a:t>*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(String __</a:t>
            </a:r>
            <a:r>
              <a:rPr lang="en-US" sz="2000" dirty="0" err="1" smtClean="0">
                <a:latin typeface="Consolas" pitchFamily="49" charset="0"/>
              </a:rPr>
              <a:t>gc</a:t>
            </a:r>
            <a:r>
              <a:rPr lang="en-US" sz="2000" dirty="0" smtClean="0">
                <a:latin typeface="Consolas" pitchFamily="49" charset="0"/>
              </a:rPr>
              <a:t>* s, Int32 __</a:t>
            </a:r>
            <a:r>
              <a:rPr lang="en-US" sz="2000" dirty="0" err="1" smtClean="0">
                <a:latin typeface="Consolas" pitchFamily="49" charset="0"/>
              </a:rPr>
              <a:t>gc</a:t>
            </a:r>
            <a:r>
              <a:rPr lang="en-US" sz="2000" dirty="0" smtClean="0">
                <a:latin typeface="Consolas" pitchFamily="49" charset="0"/>
              </a:rPr>
              <a:t>* y) </a:t>
            </a:r>
          </a:p>
          <a:p>
            <a:r>
              <a:rPr lang="en-US" sz="2000" dirty="0" smtClean="0">
                <a:latin typeface="Consolas" pitchFamily="49" charset="0"/>
              </a:rPr>
              <a:t>{ 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Contract::Requires</a:t>
            </a:r>
            <a:r>
              <a:rPr lang="en-US" sz="2000" dirty="0" smtClean="0">
                <a:latin typeface="Consolas" pitchFamily="49" charset="0"/>
              </a:rPr>
              <a:t>(s != 0); 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Contract::Requires</a:t>
            </a:r>
            <a:r>
              <a:rPr lang="en-US" sz="2000" dirty="0" smtClean="0">
                <a:latin typeface="Consolas" pitchFamily="49" charset="0"/>
              </a:rPr>
              <a:t>(y &gt; 0);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9800" y="4876800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VB expressions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rot="10800000">
            <a:off x="5105400" y="4800601"/>
            <a:ext cx="914400" cy="307033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81000" y="5791200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C++ expressions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505200" y="6019800"/>
            <a:ext cx="1143000" cy="1524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Hmmm… </a:t>
            </a:r>
            <a:endParaRPr lang="en-US" dirty="0"/>
          </a:p>
        </p:txBody>
      </p:sp>
      <p:pic>
        <p:nvPicPr>
          <p:cNvPr id="48130" name="Picture 2" descr="C:\Users\logozzo\AppData\Local\Microsoft\Windows\Temporary Internet Files\Content.IE5\RUB5VM5E\MCPE07007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133600"/>
            <a:ext cx="2956038" cy="405734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Contracts?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573286"/>
          </a:xfrm>
        </p:spPr>
        <p:txBody>
          <a:bodyPr/>
          <a:lstStyle/>
          <a:p>
            <a:r>
              <a:rPr lang="en-US" dirty="0" smtClean="0"/>
              <a:t>Document design decisions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smtClean="0"/>
              <a:t>Postconditions</a:t>
            </a:r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Checked at runtime</a:t>
            </a:r>
          </a:p>
          <a:p>
            <a:pPr lvl="1"/>
            <a:r>
              <a:rPr lang="en-US" dirty="0" smtClean="0"/>
              <a:t>Amplify </a:t>
            </a:r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Enable modular static analysis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4839786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class </a:t>
            </a:r>
            <a:r>
              <a:rPr lang="en-US" sz="2000" dirty="0" err="1" smtClean="0">
                <a:latin typeface="Consolas" pitchFamily="49" charset="0"/>
              </a:rPr>
              <a:t>SideEffect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x;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public void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SideEffect</a:t>
            </a:r>
            <a:r>
              <a:rPr lang="en-US" sz="2000" dirty="0" smtClean="0">
                <a:latin typeface="Consolas" pitchFamily="49" charset="0"/>
              </a:rPr>
              <a:t> se)</a:t>
            </a:r>
          </a:p>
          <a:p>
            <a:r>
              <a:rPr lang="en-US" sz="2000" dirty="0" smtClean="0">
                <a:latin typeface="Consolas" pitchFamily="49" charset="0"/>
              </a:rPr>
              <a:t> {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XPositive</a:t>
            </a:r>
            <a:r>
              <a:rPr lang="en-US" sz="2000" dirty="0" smtClean="0">
                <a:latin typeface="Consolas" pitchFamily="49" charset="0"/>
              </a:rPr>
              <a:t>());</a:t>
            </a:r>
          </a:p>
          <a:p>
            <a:r>
              <a:rPr lang="en-US" sz="2000" dirty="0" smtClean="0">
                <a:latin typeface="Consolas" pitchFamily="49" charset="0"/>
              </a:rPr>
              <a:t>  //… </a:t>
            </a:r>
          </a:p>
          <a:p>
            <a:r>
              <a:rPr lang="en-US" sz="2000" dirty="0" smtClean="0">
                <a:latin typeface="Consolas" pitchFamily="49" charset="0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4648200"/>
            <a:ext cx="342914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</a:t>
            </a:r>
            <a:r>
              <a:rPr lang="en-US" sz="2000" dirty="0" err="1" smtClean="0">
                <a:latin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XPositive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oldx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this.x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</a:rPr>
              <a:t>this.x</a:t>
            </a:r>
            <a:r>
              <a:rPr lang="en-US" sz="2000" dirty="0" smtClean="0">
                <a:latin typeface="Consolas" pitchFamily="49" charset="0"/>
              </a:rPr>
              <a:t> = -</a:t>
            </a:r>
            <a:r>
              <a:rPr lang="en-US" sz="2000" dirty="0" err="1" smtClean="0">
                <a:latin typeface="Consolas" pitchFamily="49" charset="0"/>
              </a:rPr>
              <a:t>this.x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</a:rPr>
              <a:t>  return </a:t>
            </a:r>
            <a:r>
              <a:rPr lang="en-US" sz="2000" dirty="0" err="1" smtClean="0">
                <a:latin typeface="Consolas" pitchFamily="49" charset="0"/>
              </a:rPr>
              <a:t>oldx</a:t>
            </a:r>
            <a:r>
              <a:rPr lang="en-US" sz="2000" dirty="0" smtClean="0">
                <a:latin typeface="Consolas" pitchFamily="49" charset="0"/>
              </a:rPr>
              <a:t> &gt; 0;</a:t>
            </a:r>
          </a:p>
          <a:p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2514600"/>
            <a:ext cx="342914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</a:t>
            </a:r>
            <a:r>
              <a:rPr lang="en-US" sz="2000" dirty="0" err="1" smtClean="0">
                <a:latin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XPositive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 return </a:t>
            </a:r>
            <a:r>
              <a:rPr lang="en-US" sz="2000" dirty="0" err="1" smtClean="0">
                <a:latin typeface="Consolas" pitchFamily="49" charset="0"/>
              </a:rPr>
              <a:t>this.x</a:t>
            </a:r>
            <a:r>
              <a:rPr lang="en-US" sz="2000" dirty="0" smtClean="0">
                <a:latin typeface="Consolas" pitchFamily="49" charset="0"/>
              </a:rPr>
              <a:t> &gt; 0;</a:t>
            </a:r>
          </a:p>
          <a:p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396" y="5791198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Change the state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 bwMode="auto">
          <a:xfrm flipV="1">
            <a:off x="4038596" y="5791200"/>
            <a:ext cx="1143004" cy="23083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074688"/>
          </a:xfrm>
        </p:spPr>
        <p:txBody>
          <a:bodyPr/>
          <a:lstStyle/>
          <a:p>
            <a:r>
              <a:rPr lang="en-US" dirty="0" smtClean="0"/>
              <a:t>We require the user to add the attribute “Pure”</a:t>
            </a:r>
          </a:p>
          <a:p>
            <a:pPr lvl="1"/>
            <a:r>
              <a:rPr lang="en-US" dirty="0" smtClean="0"/>
              <a:t>The user takes the responsibility</a:t>
            </a:r>
          </a:p>
          <a:p>
            <a:r>
              <a:rPr lang="en-US" dirty="0" smtClean="0"/>
              <a:t>No dynamic checking</a:t>
            </a:r>
          </a:p>
          <a:p>
            <a:pPr lvl="1"/>
            <a:r>
              <a:rPr lang="en-US" dirty="0" smtClean="0"/>
              <a:t>(it would be too expensive)</a:t>
            </a:r>
          </a:p>
          <a:p>
            <a:r>
              <a:rPr lang="en-US" dirty="0" smtClean="0"/>
              <a:t>Static checking enforced by a separate tool</a:t>
            </a:r>
          </a:p>
          <a:p>
            <a:pPr lvl="1"/>
            <a:r>
              <a:rPr lang="en-US" dirty="0" smtClean="0"/>
              <a:t>(I will not talk about it today)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Postconditions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4980851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Class Field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x;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Set(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y)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  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this.x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== y);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this.x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= y;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} 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err="1" smtClean="0"/>
              <a:t>Contract.Ensures</a:t>
            </a:r>
            <a:r>
              <a:rPr lang="en-US" dirty="0" smtClean="0"/>
              <a:t>(exp)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value?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886200"/>
            <a:ext cx="695575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Fact(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x)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Contract.Result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&lt;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&gt;()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&gt;= 0);</a:t>
            </a:r>
            <a:b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…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969496"/>
          </a:xfrm>
        </p:spPr>
        <p:txBody>
          <a:bodyPr/>
          <a:lstStyle/>
          <a:p>
            <a:r>
              <a:rPr lang="en-US" dirty="0" smtClean="0"/>
              <a:t>In C#/VB/… no name for the returned value</a:t>
            </a:r>
          </a:p>
          <a:p>
            <a:r>
              <a:rPr lang="en-US" dirty="0" smtClean="0"/>
              <a:t>Use a dummy method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34000"/>
            <a:ext cx="8380412" cy="969496"/>
          </a:xfrm>
        </p:spPr>
        <p:txBody>
          <a:bodyPr/>
          <a:lstStyle/>
          <a:p>
            <a:r>
              <a:rPr lang="en-US" dirty="0" smtClean="0"/>
              <a:t>Why &lt;</a:t>
            </a:r>
            <a:r>
              <a:rPr lang="en-US" dirty="0" err="1" smtClean="0"/>
              <a:t>int</a:t>
            </a:r>
            <a:r>
              <a:rPr lang="en-US" dirty="0" smtClean="0"/>
              <a:t>&gt; ?</a:t>
            </a:r>
          </a:p>
          <a:p>
            <a:r>
              <a:rPr lang="en-US" dirty="0" smtClean="0"/>
              <a:t>Why &lt;</a:t>
            </a:r>
            <a:r>
              <a:rPr lang="en-US" dirty="0" err="1" smtClean="0"/>
              <a:t>bool</a:t>
            </a:r>
            <a:r>
              <a:rPr lang="en-US" dirty="0" smtClean="0"/>
              <a:t>[]&gt;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695575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Fact(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x)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Contract.Result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&lt;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&gt;()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&gt;= 0);</a:t>
            </a:r>
            <a:b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…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3352800"/>
            <a:ext cx="7802136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</a:t>
            </a:r>
            <a:r>
              <a:rPr lang="en-US" sz="2000" dirty="0" err="1" smtClean="0">
                <a:latin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</a:rPr>
              <a:t>[] </a:t>
            </a:r>
            <a:r>
              <a:rPr lang="en-US" sz="2000" dirty="0" err="1" smtClean="0">
                <a:latin typeface="Consolas" pitchFamily="49" charset="0"/>
              </a:rPr>
              <a:t>ArrayFactory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x)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Contract.Result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&lt;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bool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[]&gt;()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!= null);</a:t>
            </a:r>
            <a:b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return new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bool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[x];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5638800"/>
            <a:ext cx="4191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T </a:t>
            </a:r>
            <a:r>
              <a:rPr lang="en-US" sz="2400" dirty="0" err="1" smtClean="0">
                <a:latin typeface="Consolas" pitchFamily="49" charset="0"/>
              </a:rPr>
              <a:t>Contract.Result</a:t>
            </a:r>
            <a:r>
              <a:rPr lang="en-US" sz="2400" dirty="0" smtClean="0">
                <a:latin typeface="Consolas" pitchFamily="49" charset="0"/>
              </a:rPr>
              <a:t>&lt;T&gt;()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value?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No name for the old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200400"/>
            <a:ext cx="6858000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Class Account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balance;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Add(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k)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  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this.balance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== 	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Contract.Old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this.balance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) + k);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this.balance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+= 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k;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} 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810000"/>
            <a:ext cx="4572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T </a:t>
            </a:r>
            <a:r>
              <a:rPr lang="en-US" sz="2400" dirty="0" err="1" smtClean="0">
                <a:latin typeface="Consolas" pitchFamily="49" charset="0"/>
              </a:rPr>
              <a:t>Contract.Old</a:t>
            </a:r>
            <a:r>
              <a:rPr lang="en-US" sz="2400" dirty="0" smtClean="0">
                <a:latin typeface="Consolas" pitchFamily="49" charset="0"/>
              </a:rPr>
              <a:t>&lt;T&gt;(T value)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1966692"/>
          </a:xfrm>
        </p:spPr>
        <p:txBody>
          <a:bodyPr/>
          <a:lstStyle/>
          <a:p>
            <a:r>
              <a:rPr lang="en-US" dirty="0" smtClean="0"/>
              <a:t>Limited form: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err="1" smtClean="0"/>
              <a:t>Contract.ForAll</a:t>
            </a:r>
            <a:r>
              <a:rPr lang="en-US" dirty="0" smtClean="0"/>
              <a:t>(0</a:t>
            </a:r>
            <a:r>
              <a:rPr lang="en-US" dirty="0" smtClean="0"/>
              <a:t>, </a:t>
            </a:r>
            <a:r>
              <a:rPr lang="en-US" dirty="0" err="1" smtClean="0"/>
              <a:t>A.Length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=&gt; A[</a:t>
            </a:r>
            <a:r>
              <a:rPr lang="en-US" dirty="0" err="1" smtClean="0"/>
              <a:t>i</a:t>
            </a:r>
            <a:r>
              <a:rPr lang="en-US" dirty="0" smtClean="0"/>
              <a:t>] &gt; 0);</a:t>
            </a:r>
          </a:p>
          <a:p>
            <a:pPr lvl="1"/>
            <a:r>
              <a:rPr lang="en-US" dirty="0" err="1" smtClean="0"/>
              <a:t>Contract.Exists</a:t>
            </a:r>
            <a:r>
              <a:rPr lang="en-US" dirty="0" smtClean="0"/>
              <a:t>(0</a:t>
            </a:r>
            <a:r>
              <a:rPr lang="en-US" dirty="0" smtClean="0"/>
              <a:t>, </a:t>
            </a:r>
            <a:r>
              <a:rPr lang="en-US" dirty="0" err="1" smtClean="0"/>
              <a:t>A.Length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=&gt; A[</a:t>
            </a:r>
            <a:r>
              <a:rPr lang="en-US" dirty="0" err="1" smtClean="0"/>
              <a:t>i</a:t>
            </a:r>
            <a:r>
              <a:rPr lang="en-US" dirty="0" smtClean="0"/>
              <a:t>] &gt; 0);</a:t>
            </a:r>
          </a:p>
          <a:p>
            <a:r>
              <a:rPr lang="en-US" dirty="0" smtClean="0"/>
              <a:t>Exploit higher order functions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Invariant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590800"/>
            <a:ext cx="6858000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Class Account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balance;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[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ContractInvariantMethod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protected void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ObjectInvariant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   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Contract.Invariant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(balance &gt;= 0);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}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0"/>
            <a:ext cx="86106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[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ContractClass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typeof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WithdrawContracts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))]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interface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IWithdraw</a:t>
            </a:r>
            <a:endParaRPr lang="en-US" sz="2000" dirty="0" smtClean="0">
              <a:solidFill>
                <a:schemeClr val="bg2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long Balance { get; }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void Withdraw(long money);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343400"/>
            <a:ext cx="86106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b="1" dirty="0" err="1" smtClean="0">
                <a:latin typeface="Consolas" pitchFamily="49" charset="0"/>
              </a:rPr>
              <a:t>ContractClassFor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typeof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IWithdraw</a:t>
            </a:r>
            <a:r>
              <a:rPr lang="en-US" sz="2000" b="1" dirty="0" smtClean="0">
                <a:latin typeface="Consolas" pitchFamily="49" charset="0"/>
              </a:rPr>
              <a:t>))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public class </a:t>
            </a:r>
            <a:r>
              <a:rPr lang="en-US" sz="2000" dirty="0" err="1" smtClean="0">
                <a:latin typeface="Consolas" pitchFamily="49" charset="0"/>
              </a:rPr>
              <a:t>WithdrawContracts</a:t>
            </a:r>
            <a:r>
              <a:rPr lang="en-US" sz="2000" dirty="0" smtClean="0">
                <a:latin typeface="Consolas" pitchFamily="49" charset="0"/>
              </a:rPr>
              <a:t> : </a:t>
            </a:r>
            <a:r>
              <a:rPr lang="en-US" sz="2000" dirty="0" err="1" smtClean="0">
                <a:latin typeface="Consolas" pitchFamily="49" charset="0"/>
              </a:rPr>
              <a:t>IWithdraw</a:t>
            </a:r>
            <a:r>
              <a:rPr lang="en-US" sz="2000" dirty="0" smtClean="0">
                <a:latin typeface="Consolas" pitchFamily="49" charset="0"/>
              </a:rPr>
              <a:t> {</a:t>
            </a:r>
          </a:p>
          <a:p>
            <a:r>
              <a:rPr lang="en-US" sz="2000" dirty="0" smtClean="0">
                <a:latin typeface="Consolas" pitchFamily="49" charset="0"/>
              </a:rPr>
              <a:t>public long Balance { get { 	</a:t>
            </a:r>
            <a:r>
              <a:rPr lang="en-US" sz="2000" b="1" dirty="0" err="1" smtClean="0">
                <a:latin typeface="Consolas" pitchFamily="49" charset="0"/>
              </a:rPr>
              <a:t>Contract.Ensures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Contract.Result</a:t>
            </a:r>
            <a:r>
              <a:rPr lang="en-US" sz="2000" b="1" dirty="0" smtClean="0">
                <a:latin typeface="Consolas" pitchFamily="49" charset="0"/>
              </a:rPr>
              <a:t>&lt;long&gt;() &gt;= 0</a:t>
            </a:r>
            <a:r>
              <a:rPr lang="en-US" sz="2000" dirty="0" smtClean="0">
                <a:latin typeface="Consolas" pitchFamily="49" charset="0"/>
              </a:rPr>
              <a:t>); 	      	return -111;  } }</a:t>
            </a:r>
          </a:p>
          <a:p>
            <a:r>
              <a:rPr lang="en-US" sz="2000" dirty="0" smtClean="0">
                <a:latin typeface="Consolas" pitchFamily="49" charset="0"/>
              </a:rPr>
              <a:t>public void Withdraw(long money) {</a:t>
            </a:r>
          </a:p>
          <a:p>
            <a:r>
              <a:rPr lang="en-US" sz="2000" dirty="0" smtClean="0">
                <a:latin typeface="Consolas" pitchFamily="49" charset="0"/>
              </a:rPr>
              <a:t>      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(money &lt; </a:t>
            </a:r>
            <a:r>
              <a:rPr lang="en-US" sz="2000" dirty="0" err="1" smtClean="0">
                <a:latin typeface="Consolas" pitchFamily="49" charset="0"/>
              </a:rPr>
              <a:t>this.Balance</a:t>
            </a:r>
            <a:r>
              <a:rPr lang="en-US" sz="2000" dirty="0" smtClean="0">
                <a:latin typeface="Consolas" pitchFamily="49" charset="0"/>
              </a:rPr>
              <a:t>);}}</a:t>
            </a:r>
            <a:endParaRPr lang="en-US" sz="2000" dirty="0" smtClean="0">
              <a:solidFill>
                <a:schemeClr val="bg2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074688"/>
          </a:xfrm>
        </p:spPr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Similar to interfaces</a:t>
            </a:r>
          </a:p>
          <a:p>
            <a:r>
              <a:rPr lang="en-US" dirty="0" smtClean="0"/>
              <a:t>Out/ref parameters</a:t>
            </a:r>
          </a:p>
          <a:p>
            <a:pPr lvl="1"/>
            <a:r>
              <a:rPr lang="en-US" dirty="0" smtClean="0"/>
              <a:t>Use dummy method</a:t>
            </a:r>
          </a:p>
          <a:p>
            <a:r>
              <a:rPr lang="en-US" dirty="0" smtClean="0"/>
              <a:t>Legacy code: “</a:t>
            </a:r>
            <a:r>
              <a:rPr lang="en-US" i="1" dirty="0" smtClean="0"/>
              <a:t>if !exp throw exception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Contract.EndContract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But we have Debug.Assert!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524138"/>
          </a:xfrm>
        </p:spPr>
        <p:txBody>
          <a:bodyPr/>
          <a:lstStyle/>
          <a:p>
            <a:r>
              <a:rPr lang="en-US" dirty="0" smtClean="0"/>
              <a:t>Assert is not visible from the caller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6131807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public static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GCD(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x,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y)</a:t>
            </a: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(x &gt; 0);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(y &gt; 0);</a:t>
            </a:r>
          </a:p>
          <a:p>
            <a:r>
              <a:rPr lang="en-US" sz="2400" dirty="0" smtClean="0">
                <a:latin typeface="Consolas" pitchFamily="49" charset="0"/>
              </a:rPr>
              <a:t>  // ...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simply attributes?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505200"/>
            <a:ext cx="8380412" cy="3352800"/>
          </a:xfrm>
        </p:spPr>
        <p:txBody>
          <a:bodyPr/>
          <a:lstStyle/>
          <a:p>
            <a:r>
              <a:rPr lang="en-US" dirty="0" smtClean="0"/>
              <a:t>(Eclipse does it)</a:t>
            </a:r>
          </a:p>
          <a:p>
            <a:r>
              <a:rPr lang="en-US" dirty="0" smtClean="0"/>
              <a:t>Need Expression serialization</a:t>
            </a:r>
          </a:p>
          <a:p>
            <a:r>
              <a:rPr lang="en-US" dirty="0" smtClean="0"/>
              <a:t>No free type checking</a:t>
            </a:r>
          </a:p>
          <a:p>
            <a:r>
              <a:rPr lang="en-US" dirty="0" smtClean="0"/>
              <a:t>No (almost) free dynamic checking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68580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[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ContractPre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(“x ≥ 0”)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protected void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foo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x) { … 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409890"/>
          </a:xfrm>
        </p:spPr>
        <p:txBody>
          <a:bodyPr/>
          <a:lstStyle/>
          <a:p>
            <a:r>
              <a:rPr lang="en-US" dirty="0" smtClean="0"/>
              <a:t>Achieved with binary rewriting</a:t>
            </a:r>
          </a:p>
          <a:p>
            <a:pPr lvl="1"/>
            <a:r>
              <a:rPr lang="en-US" dirty="0" smtClean="0"/>
              <a:t>Handle old, result …</a:t>
            </a:r>
          </a:p>
          <a:p>
            <a:pPr lvl="1"/>
            <a:r>
              <a:rPr lang="en-US" dirty="0" smtClean="0"/>
              <a:t>Inherit contracts</a:t>
            </a:r>
          </a:p>
          <a:p>
            <a:pPr lvl="1"/>
            <a:r>
              <a:rPr lang="en-US" dirty="0" smtClean="0"/>
              <a:t>Stick contracts to interface implementations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rewriting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381000" y="3429000"/>
            <a:ext cx="1219200" cy="15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46"/>
          <p:cNvCxnSpPr/>
          <p:nvPr/>
        </p:nvCxnSpPr>
        <p:spPr>
          <a:xfrm rot="16200000" flipH="1">
            <a:off x="1668780" y="3311038"/>
            <a:ext cx="2057400" cy="1280160"/>
          </a:xfrm>
          <a:prstGeom prst="curved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3276600" y="3048000"/>
            <a:ext cx="1981200" cy="381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276600" y="3025438"/>
            <a:ext cx="2209800" cy="3908762"/>
            <a:chOff x="3276600" y="3025438"/>
            <a:chExt cx="2209800" cy="3908762"/>
          </a:xfrm>
        </p:grpSpPr>
        <p:sp>
          <p:nvSpPr>
            <p:cNvPr id="41" name="Rectangle 40"/>
            <p:cNvSpPr/>
            <p:nvPr/>
          </p:nvSpPr>
          <p:spPr>
            <a:xfrm>
              <a:off x="3352800" y="4495800"/>
              <a:ext cx="1371600" cy="225888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52800" y="3581400"/>
              <a:ext cx="1709591" cy="9349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2800" y="3200400"/>
              <a:ext cx="17526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600" y="30254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>
                  <a:solidFill>
                    <a:schemeClr val="bg1"/>
                  </a:solidFill>
                </a:rPr>
                <a:t>.method public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hidebysig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newslot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virtual instance int32  Add(object 'value')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cil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managed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ldnull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::Requires(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!!0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::Old&lt;int32&gt;(!!0)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::Ensures(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!!0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::Result&lt;int32&gt;()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!!0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::Old&lt;int32&gt;(!!0)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::Ensures(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ldlen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conv.i4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brtrue.s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IL_0069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void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EnsureCapacity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(int32)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stelem.ref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stfld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 IL_008b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ret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} // end of method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::Add</a:t>
              </a:r>
            </a:p>
            <a:p>
              <a:endParaRPr lang="en-US" sz="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304800" y="4114800"/>
            <a:ext cx="1981200" cy="259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362200"/>
            <a:ext cx="2057400" cy="441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0" y="762000"/>
            <a:ext cx="6629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00" y="2743200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csc</a:t>
            </a:r>
            <a:r>
              <a:rPr lang="en-US" dirty="0" smtClean="0"/>
              <a:t>/</a:t>
            </a:r>
            <a:r>
              <a:rPr lang="en-US" dirty="0" err="1" smtClean="0"/>
              <a:t>vbc</a:t>
            </a:r>
            <a:r>
              <a:rPr lang="en-US" dirty="0" smtClean="0"/>
              <a:t>/…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133600" y="3429000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csc</a:t>
            </a:r>
            <a:r>
              <a:rPr lang="en-US" dirty="0" smtClean="0"/>
              <a:t>/</a:t>
            </a:r>
            <a:r>
              <a:rPr lang="en-US" dirty="0" err="1" smtClean="0"/>
              <a:t>vbc</a:t>
            </a:r>
            <a:r>
              <a:rPr lang="en-US" dirty="0" smtClean="0"/>
              <a:t>/…</a:t>
            </a:r>
            <a:endParaRPr lang="en-US" dirty="0"/>
          </a:p>
        </p:txBody>
      </p:sp>
      <p:grpSp>
        <p:nvGrpSpPr>
          <p:cNvPr id="50" name="Group 33"/>
          <p:cNvGrpSpPr/>
          <p:nvPr/>
        </p:nvGrpSpPr>
        <p:grpSpPr>
          <a:xfrm>
            <a:off x="304800" y="4165699"/>
            <a:ext cx="2057400" cy="2616101"/>
            <a:chOff x="304800" y="4521398"/>
            <a:chExt cx="2057400" cy="2616101"/>
          </a:xfrm>
        </p:grpSpPr>
        <p:sp>
          <p:nvSpPr>
            <p:cNvPr id="51" name="Rectangle 50"/>
            <p:cNvSpPr/>
            <p:nvPr/>
          </p:nvSpPr>
          <p:spPr>
            <a:xfrm>
              <a:off x="381000" y="4699099"/>
              <a:ext cx="1371600" cy="227092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4800" y="4521398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>
                  <a:solidFill>
                    <a:schemeClr val="bg1"/>
                  </a:solidFill>
                </a:rPr>
                <a:t>.method public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hidebysig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newslot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virtual instance int32  Add(object 'value')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cil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managed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ldlen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conv.i4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brtrue.s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IL_0029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void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EnsureCapacity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(int32)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stelem.ref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stfld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 IL_004b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ret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}</a:t>
              </a:r>
            </a:p>
            <a:p>
              <a:endParaRPr lang="en-US" sz="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6200" y="3124200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</a:t>
            </a:r>
            <a:br>
              <a:rPr lang="en-US" dirty="0" smtClean="0"/>
            </a:b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143000" y="3124200"/>
            <a:ext cx="220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/d:CONTRACTS_FULL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486400" y="3974068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ccrewrite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81800" y="1752600"/>
            <a:ext cx="210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Executable Runtime </a:t>
            </a:r>
          </a:p>
          <a:p>
            <a:r>
              <a:rPr lang="en-US" dirty="0" smtClean="0"/>
              <a:t>Contract Checking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86400" y="3733800"/>
            <a:ext cx="1143000" cy="15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4800" y="1905000"/>
            <a:ext cx="44958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4800" y="1371600"/>
            <a:ext cx="6248400" cy="475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4800" y="1069848"/>
            <a:ext cx="3200400" cy="2103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52400" y="8382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public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virtual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Add(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object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value){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Contract.Requires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 value != 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null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);</a:t>
            </a:r>
            <a:b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</a:br>
            <a:endParaRPr lang="en-US" sz="12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 Count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Contract.OldValue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(Count) + 1 );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Contract.Result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200" b="1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&gt;()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Contract.OldValue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(Count) 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  if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(_size == _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items.Length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EnsureCapacity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(_size+1);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 _items[_size] = value;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  return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_size++;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62" name="Group 45"/>
          <p:cNvGrpSpPr/>
          <p:nvPr/>
        </p:nvGrpSpPr>
        <p:grpSpPr>
          <a:xfrm>
            <a:off x="6781800" y="2362200"/>
            <a:ext cx="2209800" cy="4524315"/>
            <a:chOff x="6781800" y="2362200"/>
            <a:chExt cx="2209800" cy="4524315"/>
          </a:xfrm>
        </p:grpSpPr>
        <p:sp>
          <p:nvSpPr>
            <p:cNvPr id="63" name="Rectangle 62"/>
            <p:cNvSpPr/>
            <p:nvPr/>
          </p:nvSpPr>
          <p:spPr>
            <a:xfrm>
              <a:off x="6881346" y="6553200"/>
              <a:ext cx="739977" cy="1321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1346" y="2843213"/>
              <a:ext cx="1752600" cy="4381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81346" y="2524126"/>
              <a:ext cx="1181096" cy="3095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81346" y="5583744"/>
              <a:ext cx="1726170" cy="9694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1346" y="3276599"/>
              <a:ext cx="1371600" cy="230981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81800" y="2362200"/>
              <a:ext cx="22098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>
                  <a:solidFill>
                    <a:schemeClr val="bg1"/>
                  </a:solidFill>
                </a:rPr>
                <a:t>.method public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hidebysig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newslot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virtual instance int32 Add(object 'value')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cil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managed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.locals init (int32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Contract.Old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(Count)',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              int32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&gt;()')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stloc.3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ldnull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ldstr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"value != null"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__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RewriterMethods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::RewriterRequires$PST06000009(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,  string)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ldlen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conv.i4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brtrue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IL_004d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nop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void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EnsureCapacity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(int32)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nop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nop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stelem.ref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stfld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   IL_0072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stloc.s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&gt;()'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   IL_007a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ldloc.3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ldstr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"Count ==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Contract.Old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(Count) + 1"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__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RewriterMethods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::RewriterEnsures$PST0600000B(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, string)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ldloc.s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&gt;()'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ldloc.s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V_4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ldstr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"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 ==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Contract.Old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(Count)"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__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RewriterMethods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::RewriterEnsures$PST0600000B(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, string)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ldloc.s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&gt;()'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ret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46" grpId="0" animBg="1"/>
      <p:bldP spid="48" grpId="0" animBg="1"/>
      <p:bldP spid="49" grpId="0" animBg="1"/>
      <p:bldP spid="53" grpId="0"/>
      <p:bldP spid="54" grpId="0" animBg="1"/>
      <p:bldP spid="55" grpId="0" animBg="1"/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Dynamic checking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352800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47897"/>
          </a:xfrm>
        </p:spPr>
        <p:txBody>
          <a:bodyPr/>
          <a:lstStyle/>
          <a:p>
            <a:r>
              <a:rPr smtClean="0"/>
              <a:t>Next: Static checking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3352800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28686"/>
          </a:xfrm>
        </p:spPr>
        <p:txBody>
          <a:bodyPr/>
          <a:lstStyle/>
          <a:p>
            <a:r>
              <a:rPr lang="en-US" dirty="0" smtClean="0"/>
              <a:t>Static analyzer based on abstract interpretation</a:t>
            </a:r>
          </a:p>
          <a:p>
            <a:r>
              <a:rPr lang="en-US" dirty="0" smtClean="0"/>
              <a:t>Analyzes MSIL</a:t>
            </a:r>
          </a:p>
          <a:p>
            <a:pPr lvl="1"/>
            <a:r>
              <a:rPr lang="en-US" dirty="0" smtClean="0"/>
              <a:t>Language independent</a:t>
            </a:r>
          </a:p>
          <a:p>
            <a:r>
              <a:rPr lang="en-US" dirty="0" smtClean="0"/>
              <a:t>Check contracts and common runtime errors</a:t>
            </a:r>
          </a:p>
          <a:p>
            <a:pPr lvl="1"/>
            <a:r>
              <a:rPr lang="en-US" dirty="0" smtClean="0"/>
              <a:t>Division by zero, pointer usage, non-null …</a:t>
            </a:r>
          </a:p>
          <a:p>
            <a:r>
              <a:rPr lang="en-US" dirty="0" smtClean="0"/>
              <a:t>Designed to be precise yet scalable</a:t>
            </a:r>
          </a:p>
          <a:p>
            <a:pPr lvl="1"/>
            <a:r>
              <a:rPr lang="en-US" dirty="0" smtClean="0"/>
              <a:t>Combination of focused abstract domains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556632"/>
          </a:xfrm>
        </p:spPr>
        <p:txBody>
          <a:bodyPr/>
          <a:lstStyle/>
          <a:p>
            <a:r>
              <a:rPr lang="en-US" dirty="0" smtClean="0"/>
              <a:t>Theory </a:t>
            </a:r>
            <a:r>
              <a:rPr lang="en-US" dirty="0" smtClean="0"/>
              <a:t>of </a:t>
            </a:r>
            <a:r>
              <a:rPr lang="en-US" dirty="0" smtClean="0"/>
              <a:t>approximations</a:t>
            </a:r>
          </a:p>
          <a:p>
            <a:r>
              <a:rPr lang="en-US" dirty="0" smtClean="0"/>
              <a:t>Semantics are order according to the precision</a:t>
            </a:r>
          </a:p>
          <a:p>
            <a:r>
              <a:rPr lang="en-US" dirty="0" smtClean="0"/>
              <a:t>The more the precise the semantics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The more the properties captured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static analysis is a semantics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Precise enough to capture the properties of interest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Rough enough to be computable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in Abs. Interp.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4"/>
          </a:xfrm>
        </p:spPr>
        <p:txBody>
          <a:bodyPr/>
          <a:lstStyle/>
          <a:p>
            <a:r>
              <a:rPr lang="en-US" dirty="0" smtClean="0"/>
              <a:t>The program semantics is a </a:t>
            </a:r>
            <a:r>
              <a:rPr lang="en-US" dirty="0" err="1" smtClean="0"/>
              <a:t>fixpoint</a:t>
            </a:r>
            <a:r>
              <a:rPr lang="en-US" dirty="0" smtClean="0"/>
              <a:t> over a suitable domain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the (concrete) domain is ℘(</a:t>
            </a:r>
            <a:r>
              <a:rPr lang="en-US" dirty="0" smtClean="0">
                <a:latin typeface="Castellar" pitchFamily="18" charset="0"/>
              </a:rPr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Order, join, meet … are the usual Boolean 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581400"/>
            <a:ext cx="457200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p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ublic void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ForLoop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for(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= 0;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&lt; 100;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++) 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 ;     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5105400"/>
            <a:ext cx="4191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 = {0} ∪ { i+1 | </a:t>
            </a:r>
            <a:r>
              <a:rPr lang="en-US" sz="2400" dirty="0" err="1" smtClean="0"/>
              <a:t>i</a:t>
            </a:r>
            <a:r>
              <a:rPr lang="en-US" sz="2400" dirty="0" smtClean="0"/>
              <a:t> ∈ X,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100)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 bwMode="auto">
          <a:xfrm rot="16200000" flipV="1">
            <a:off x="4629150" y="3829050"/>
            <a:ext cx="533400" cy="20193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domain: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963888"/>
          </a:xfrm>
        </p:spPr>
        <p:txBody>
          <a:bodyPr/>
          <a:lstStyle/>
          <a:p>
            <a:r>
              <a:rPr lang="en-US" dirty="0" smtClean="0"/>
              <a:t>℘</a:t>
            </a:r>
            <a:r>
              <a:rPr lang="en-US" dirty="0" smtClean="0"/>
              <a:t>(</a:t>
            </a:r>
            <a:r>
              <a:rPr lang="en-US" dirty="0" smtClean="0">
                <a:latin typeface="Castellar" pitchFamily="18" charset="0"/>
              </a:rPr>
              <a:t>Z</a:t>
            </a:r>
            <a:r>
              <a:rPr lang="en-US" dirty="0" smtClean="0"/>
              <a:t>)</a:t>
            </a:r>
            <a:r>
              <a:rPr lang="en-US" dirty="0" smtClean="0"/>
              <a:t> can be approximated by (open) intervals</a:t>
            </a:r>
          </a:p>
          <a:p>
            <a:pPr lvl="1"/>
            <a:r>
              <a:rPr lang="en-US" dirty="0" smtClean="0"/>
              <a:t>Ex. </a:t>
            </a:r>
            <a:r>
              <a:rPr lang="el-GR" dirty="0" smtClean="0"/>
              <a:t>α</a:t>
            </a:r>
            <a:r>
              <a:rPr lang="en-US" dirty="0" smtClean="0"/>
              <a:t>({1, 3, 134, 99}) = [1, 99]</a:t>
            </a:r>
          </a:p>
          <a:p>
            <a:pPr lvl="1"/>
            <a:r>
              <a:rPr lang="en-US" dirty="0" smtClean="0"/>
              <a:t>Ex. </a:t>
            </a:r>
            <a:r>
              <a:rPr lang="el-GR" dirty="0" smtClean="0"/>
              <a:t>α</a:t>
            </a:r>
            <a:r>
              <a:rPr lang="en-US" dirty="0" smtClean="0"/>
              <a:t>({… -2, 0, 2, 4, 6}) = [-∞, 6]</a:t>
            </a:r>
          </a:p>
          <a:p>
            <a:r>
              <a:rPr lang="en-US" dirty="0" smtClean="0"/>
              <a:t>An interval describes all the concrete sets:</a:t>
            </a:r>
          </a:p>
          <a:p>
            <a:pPr lvl="1"/>
            <a:r>
              <a:rPr lang="en-US" dirty="0" smtClean="0"/>
              <a:t>Ex. </a:t>
            </a:r>
            <a:r>
              <a:rPr lang="el-GR" dirty="0" smtClean="0"/>
              <a:t>γ</a:t>
            </a:r>
            <a:r>
              <a:rPr lang="en-US" dirty="0" smtClean="0"/>
              <a:t>( [1, 99]) = { 1, 2, … 99 }</a:t>
            </a:r>
          </a:p>
          <a:p>
            <a:pPr lvl="1"/>
            <a:r>
              <a:rPr lang="en-US" dirty="0" smtClean="0"/>
              <a:t>Ex. </a:t>
            </a:r>
            <a:r>
              <a:rPr lang="el-GR" dirty="0" smtClean="0"/>
              <a:t>γ</a:t>
            </a:r>
            <a:r>
              <a:rPr lang="en-US" dirty="0" smtClean="0"/>
              <a:t>( </a:t>
            </a:r>
            <a:r>
              <a:rPr lang="en-US" dirty="0" smtClean="0"/>
              <a:t>[-∞, 6]) </a:t>
            </a:r>
            <a:r>
              <a:rPr lang="en-US" dirty="0" smtClean="0"/>
              <a:t>= { </a:t>
            </a:r>
            <a:r>
              <a:rPr lang="en-US" dirty="0" smtClean="0"/>
              <a:t>-3, -2, … 5, 6 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Galois connections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016484"/>
          </a:xfrm>
        </p:spPr>
        <p:txBody>
          <a:bodyPr/>
          <a:lstStyle/>
          <a:p>
            <a:r>
              <a:rPr lang="en-US" dirty="0" smtClean="0"/>
              <a:t>Let C, A be two domains</a:t>
            </a:r>
          </a:p>
          <a:p>
            <a:r>
              <a:rPr lang="en-US" dirty="0" smtClean="0"/>
              <a:t>If ∀ c ∈ C, a ∈ A</a:t>
            </a:r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 smtClean="0"/>
              <a:t>⊆ </a:t>
            </a:r>
            <a:r>
              <a:rPr lang="el-GR" dirty="0" smtClean="0"/>
              <a:t>γ</a:t>
            </a:r>
            <a:r>
              <a:rPr lang="en-US" dirty="0" smtClean="0"/>
              <a:t> ∘ </a:t>
            </a:r>
            <a:r>
              <a:rPr lang="el-GR" dirty="0" smtClean="0"/>
              <a:t>α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smtClean="0"/>
              <a:t>∘ </a:t>
            </a:r>
            <a:r>
              <a:rPr lang="el-GR" dirty="0" smtClean="0"/>
              <a:t>γ</a:t>
            </a:r>
            <a:r>
              <a:rPr lang="en-US" dirty="0" smtClean="0"/>
              <a:t>(a) </a:t>
            </a:r>
            <a:r>
              <a:rPr lang="en-US" dirty="0" smtClean="0"/>
              <a:t>⊑ </a:t>
            </a:r>
            <a:r>
              <a:rPr lang="en-US" dirty="0" smtClean="0"/>
              <a:t>a</a:t>
            </a:r>
            <a:endParaRPr lang="en-US" i="1" dirty="0" smtClean="0"/>
          </a:p>
          <a:p>
            <a:pPr lvl="1"/>
            <a:r>
              <a:rPr lang="en-US" dirty="0" err="1" smtClean="0"/>
              <a:t>Monotonicity</a:t>
            </a:r>
            <a:r>
              <a:rPr lang="en-US" dirty="0" smtClean="0"/>
              <a:t> of </a:t>
            </a:r>
            <a:r>
              <a:rPr lang="el-GR" dirty="0" smtClean="0"/>
              <a:t>α</a:t>
            </a:r>
            <a:r>
              <a:rPr lang="en-US" dirty="0" smtClean="0"/>
              <a:t>, </a:t>
            </a:r>
            <a:r>
              <a:rPr lang="el-GR" dirty="0" smtClean="0"/>
              <a:t>γ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Then we say that </a:t>
            </a:r>
          </a:p>
          <a:p>
            <a:pPr lvl="1"/>
            <a:r>
              <a:rPr lang="el-GR" dirty="0" smtClean="0"/>
              <a:t>α</a:t>
            </a:r>
            <a:r>
              <a:rPr lang="en-US" dirty="0" smtClean="0"/>
              <a:t>, </a:t>
            </a:r>
            <a:r>
              <a:rPr lang="el-GR" dirty="0" smtClean="0"/>
              <a:t>γ</a:t>
            </a:r>
            <a:r>
              <a:rPr lang="en-US" dirty="0" smtClean="0"/>
              <a:t> form a Galois connection</a:t>
            </a:r>
          </a:p>
          <a:p>
            <a:pPr lvl="1"/>
            <a:r>
              <a:rPr lang="en-US" dirty="0" smtClean="0"/>
              <a:t>A is an abstraction of 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But we have Debug.Assert!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Assert cannot (easily) specify a postcondition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505200"/>
            <a:ext cx="83058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GCD(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x,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y)</a:t>
            </a:r>
          </a:p>
          <a:p>
            <a:r>
              <a:rPr lang="en-US" sz="2400" dirty="0" smtClean="0">
                <a:latin typeface="Consolas" pitchFamily="49" charset="0"/>
              </a:rPr>
              <a:t>{ // .. </a:t>
            </a:r>
          </a:p>
          <a:p>
            <a:r>
              <a:rPr lang="en-US" sz="2400" dirty="0" smtClean="0">
                <a:latin typeface="Consolas" pitchFamily="49" charset="0"/>
              </a:rPr>
              <a:t>  while (true)</a:t>
            </a:r>
          </a:p>
          <a:p>
            <a:r>
              <a:rPr lang="en-US" sz="2400" dirty="0" smtClean="0">
                <a:latin typeface="Consolas" pitchFamily="49" charset="0"/>
              </a:rPr>
              <a:t>    if (x &lt; y) { y %= x; if (y == 0) return x;}</a:t>
            </a:r>
          </a:p>
          <a:p>
            <a:r>
              <a:rPr lang="en-US" sz="2400" dirty="0" smtClean="0">
                <a:latin typeface="Consolas" pitchFamily="49" charset="0"/>
              </a:rPr>
              <a:t>    else { x %= y; if (x == 0) return y; 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019800"/>
            <a:ext cx="460254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(Result &gt; 0) ?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5600701" y="5448299"/>
            <a:ext cx="609600" cy="533402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rot="5400000" flipH="1" flipV="1">
            <a:off x="6217936" y="4465335"/>
            <a:ext cx="990600" cy="211833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4800600" cy="750205"/>
          </a:xfrm>
        </p:spPr>
        <p:txBody>
          <a:bodyPr/>
          <a:lstStyle/>
          <a:p>
            <a:r>
              <a:rPr smtClean="0"/>
              <a:t>Abstract domains</a:t>
            </a:r>
            <a:endParaRPr lang="en-US" dirty="0"/>
          </a:p>
        </p:txBody>
      </p:sp>
      <p:grpSp>
        <p:nvGrpSpPr>
          <p:cNvPr id="75" name="Group 17"/>
          <p:cNvGrpSpPr/>
          <p:nvPr/>
        </p:nvGrpSpPr>
        <p:grpSpPr>
          <a:xfrm>
            <a:off x="533400" y="3429000"/>
            <a:ext cx="1904999" cy="3162479"/>
            <a:chOff x="609601" y="3219450"/>
            <a:chExt cx="1904999" cy="3162479"/>
          </a:xfrm>
          <a:noFill/>
        </p:grpSpPr>
        <p:graphicFrame>
          <p:nvGraphicFramePr>
            <p:cNvPr id="76" name="Object 4"/>
            <p:cNvGraphicFramePr>
              <a:graphicFrameLocks noChangeAspect="1"/>
            </p:cNvGraphicFramePr>
            <p:nvPr/>
          </p:nvGraphicFramePr>
          <p:xfrm>
            <a:off x="609601" y="3219450"/>
            <a:ext cx="1904999" cy="1598613"/>
          </p:xfrm>
          <a:graphic>
            <a:graphicData uri="http://schemas.openxmlformats.org/presentationml/2006/ole">
              <p:oleObj spid="_x0000_s4120" name="Visio" r:id="rId3" imgW="4006367" imgH="3202747" progId="Visio.Drawing.11">
                <p:embed/>
              </p:oleObj>
            </a:graphicData>
          </a:graphic>
        </p:graphicFrame>
        <p:sp>
          <p:nvSpPr>
            <p:cNvPr id="77" name="TextBox 76"/>
            <p:cNvSpPr txBox="1"/>
            <p:nvPr/>
          </p:nvSpPr>
          <p:spPr>
            <a:xfrm>
              <a:off x="1119616" y="5181600"/>
              <a:ext cx="1039067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Intervals</a:t>
              </a:r>
            </a:p>
            <a:p>
              <a:pPr algn="ctr"/>
              <a:r>
                <a:rPr lang="en-US" dirty="0" smtClean="0"/>
                <a:t>O(n)</a:t>
              </a:r>
            </a:p>
            <a:p>
              <a:pPr algn="ctr"/>
              <a:r>
                <a:rPr lang="en-US" dirty="0" smtClean="0"/>
                <a:t>a ≤ x ≤ b</a:t>
              </a:r>
            </a:p>
            <a:p>
              <a:pPr algn="ctr"/>
              <a:r>
                <a:rPr lang="en-US" dirty="0" smtClean="0"/>
                <a:t>No </a:t>
              </a:r>
              <a:r>
                <a:rPr lang="en-US" dirty="0" smtClean="0">
                  <a:sym typeface="Wingdings" pitchFamily="2" charset="2"/>
                </a:rPr>
                <a:t></a:t>
              </a:r>
              <a:endParaRPr lang="en-US" dirty="0"/>
            </a:p>
          </p:txBody>
        </p:sp>
      </p:grpSp>
      <p:grpSp>
        <p:nvGrpSpPr>
          <p:cNvPr id="79" name="Group 18"/>
          <p:cNvGrpSpPr/>
          <p:nvPr/>
        </p:nvGrpSpPr>
        <p:grpSpPr>
          <a:xfrm>
            <a:off x="2565399" y="3448050"/>
            <a:ext cx="1854201" cy="2866430"/>
            <a:chOff x="2641600" y="3238500"/>
            <a:chExt cx="1854201" cy="2866430"/>
          </a:xfrm>
        </p:grpSpPr>
        <p:graphicFrame>
          <p:nvGraphicFramePr>
            <p:cNvPr id="80" name="Object 5"/>
            <p:cNvGraphicFramePr>
              <a:graphicFrameLocks noChangeAspect="1"/>
            </p:cNvGraphicFramePr>
            <p:nvPr/>
          </p:nvGraphicFramePr>
          <p:xfrm>
            <a:off x="2641600" y="3238500"/>
            <a:ext cx="1854201" cy="1600200"/>
          </p:xfrm>
          <a:graphic>
            <a:graphicData uri="http://schemas.openxmlformats.org/presentationml/2006/ole">
              <p:oleObj spid="_x0000_s4121" name="Visio" r:id="rId4" imgW="4006367" imgH="3202747" progId="Visio.Drawing.11">
                <p:embed/>
              </p:oleObj>
            </a:graphicData>
          </a:graphic>
        </p:graphicFrame>
        <p:sp>
          <p:nvSpPr>
            <p:cNvPr id="81" name="TextBox 80"/>
            <p:cNvSpPr txBox="1"/>
            <p:nvPr/>
          </p:nvSpPr>
          <p:spPr>
            <a:xfrm>
              <a:off x="3081308" y="5181600"/>
              <a:ext cx="1122423" cy="9233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Pentagons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dirty="0" smtClean="0">
                  <a:solidFill>
                    <a:schemeClr val="tx1"/>
                  </a:solidFill>
                </a:rPr>
                <a:t>(n)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a≤ x ≤ b &amp; x &lt;y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Yes </a:t>
              </a:r>
              <a:r>
                <a:rPr lang="en-US" dirty="0" smtClean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19"/>
          <p:cNvGrpSpPr/>
          <p:nvPr/>
        </p:nvGrpSpPr>
        <p:grpSpPr>
          <a:xfrm>
            <a:off x="4597399" y="3468688"/>
            <a:ext cx="1879601" cy="3122791"/>
            <a:chOff x="4673600" y="3259138"/>
            <a:chExt cx="1879601" cy="3122791"/>
          </a:xfrm>
        </p:grpSpPr>
        <p:graphicFrame>
          <p:nvGraphicFramePr>
            <p:cNvPr id="89" name="Object 7"/>
            <p:cNvGraphicFramePr>
              <a:graphicFrameLocks noChangeAspect="1"/>
            </p:cNvGraphicFramePr>
            <p:nvPr/>
          </p:nvGraphicFramePr>
          <p:xfrm>
            <a:off x="4673600" y="3259138"/>
            <a:ext cx="1879601" cy="1558925"/>
          </p:xfrm>
          <a:graphic>
            <a:graphicData uri="http://schemas.openxmlformats.org/presentationml/2006/ole">
              <p:oleObj spid="_x0000_s4124" name="Visio" r:id="rId5" imgW="4006260" imgH="3118719" progId="Visio.Drawing.11">
                <p:embed/>
              </p:oleObj>
            </a:graphicData>
          </a:graphic>
        </p:graphicFrame>
        <p:sp>
          <p:nvSpPr>
            <p:cNvPr id="90" name="TextBox 89"/>
            <p:cNvSpPr txBox="1"/>
            <p:nvPr/>
          </p:nvSpPr>
          <p:spPr>
            <a:xfrm>
              <a:off x="5136070" y="5181600"/>
              <a:ext cx="12234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Octagons</a:t>
              </a:r>
            </a:p>
            <a:p>
              <a:pPr algn="ctr"/>
              <a:r>
                <a:rPr lang="en-US" dirty="0" smtClean="0"/>
                <a:t>O(n</a:t>
              </a:r>
              <a:r>
                <a:rPr lang="en-US" baseline="30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± x ± y ≤ a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pSp>
        <p:nvGrpSpPr>
          <p:cNvPr id="91" name="Group 20"/>
          <p:cNvGrpSpPr/>
          <p:nvPr/>
        </p:nvGrpSpPr>
        <p:grpSpPr>
          <a:xfrm>
            <a:off x="6629399" y="3445934"/>
            <a:ext cx="1905001" cy="3145545"/>
            <a:chOff x="6705600" y="3236384"/>
            <a:chExt cx="1905001" cy="3145545"/>
          </a:xfrm>
        </p:grpSpPr>
        <p:graphicFrame>
          <p:nvGraphicFramePr>
            <p:cNvPr id="92" name="Object 6"/>
            <p:cNvGraphicFramePr>
              <a:graphicFrameLocks noChangeAspect="1"/>
            </p:cNvGraphicFramePr>
            <p:nvPr/>
          </p:nvGraphicFramePr>
          <p:xfrm>
            <a:off x="6705600" y="3236384"/>
            <a:ext cx="1905001" cy="1565275"/>
          </p:xfrm>
          <a:graphic>
            <a:graphicData uri="http://schemas.openxmlformats.org/presentationml/2006/ole">
              <p:oleObj spid="_x0000_s4125" name="Visio" r:id="rId6" imgW="4006260" imgH="3130850" progId="Visio.Drawing.11">
                <p:embed/>
              </p:oleObj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7154124" y="5181600"/>
              <a:ext cx="11047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Polyhedra</a:t>
              </a:r>
            </a:p>
            <a:p>
              <a:pPr algn="ctr"/>
              <a:r>
                <a:rPr lang="en-US" dirty="0" smtClean="0"/>
                <a:t>O(2</a:t>
              </a:r>
              <a:r>
                <a:rPr lang="en-US" baseline="30000" dirty="0" smtClean="0"/>
                <a:t>n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l-GR" dirty="0" smtClean="0"/>
                <a:t>Σ</a:t>
              </a:r>
              <a:r>
                <a:rPr lang="en-US" dirty="0" smtClean="0"/>
                <a:t> </a:t>
              </a:r>
              <a:r>
                <a:rPr lang="en-US" dirty="0" err="1" smtClean="0"/>
                <a:t>a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 ≤ b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5943600" y="1752600"/>
          <a:ext cx="2011363" cy="1500188"/>
        </p:xfrm>
        <a:graphic>
          <a:graphicData uri="http://schemas.openxmlformats.org/presentationml/2006/ole">
            <p:oleObj spid="_x0000_s4126" name="Visio" r:id="rId7" imgW="4006260" imgH="2989053" progId="Visio.Drawing.11">
              <p:embed/>
            </p:oleObj>
          </a:graphicData>
        </a:graphic>
      </p:graphicFrame>
      <p:sp>
        <p:nvSpPr>
          <p:cNvPr id="96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5105400" cy="415498"/>
          </a:xfrm>
        </p:spPr>
        <p:txBody>
          <a:bodyPr/>
          <a:lstStyle/>
          <a:p>
            <a:r>
              <a:rPr lang="en-US" dirty="0" smtClean="0"/>
              <a:t>0 ≤ index &lt; </a:t>
            </a:r>
            <a:r>
              <a:rPr lang="en-US" dirty="0" err="1" smtClean="0"/>
              <a:t>array.Length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semantics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830997"/>
          </a:xfrm>
        </p:spPr>
        <p:txBody>
          <a:bodyPr/>
          <a:lstStyle/>
          <a:p>
            <a:r>
              <a:rPr lang="en-US" dirty="0" smtClean="0"/>
              <a:t>Galois connection induce an abstract semantics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581400"/>
            <a:ext cx="457200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p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ublic void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ForLoop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for(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= 0;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&lt; 100;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++) 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 ;     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5105400"/>
            <a:ext cx="4191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 = {0} ∪ { i+1 | </a:t>
            </a:r>
            <a:r>
              <a:rPr lang="en-US" sz="2400" dirty="0" err="1" smtClean="0"/>
              <a:t>i</a:t>
            </a:r>
            <a:r>
              <a:rPr lang="en-US" sz="2400" dirty="0" smtClean="0"/>
              <a:t> ∈ X,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100)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V="1">
            <a:off x="4629150" y="3829050"/>
            <a:ext cx="533400" cy="20193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3400" y="5943600"/>
            <a:ext cx="77724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 = </a:t>
            </a:r>
            <a:r>
              <a:rPr lang="en-US" sz="2400" dirty="0" smtClean="0"/>
              <a:t>[0, 0] ⊔ </a:t>
            </a:r>
            <a:r>
              <a:rPr lang="en-US" sz="2400" dirty="0" smtClean="0"/>
              <a:t>{ </a:t>
            </a:r>
            <a:r>
              <a:rPr lang="en-US" sz="2400" dirty="0" smtClean="0"/>
              <a:t>[a+1, b+1] </a:t>
            </a:r>
            <a:r>
              <a:rPr lang="en-US" sz="2400" dirty="0" smtClean="0"/>
              <a:t>| </a:t>
            </a:r>
            <a:r>
              <a:rPr lang="en-US" sz="2400" dirty="0" smtClean="0"/>
              <a:t>[a, b] </a:t>
            </a:r>
            <a:r>
              <a:rPr lang="en-US" sz="2400" dirty="0" smtClean="0"/>
              <a:t>∈ X, </a:t>
            </a:r>
            <a:r>
              <a:rPr lang="en-US" sz="2400" dirty="0" smtClean="0"/>
              <a:t>b </a:t>
            </a:r>
            <a:r>
              <a:rPr lang="en-US" sz="2400" dirty="0" smtClean="0"/>
              <a:t>&lt; 100)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 flipH="1" flipV="1">
            <a:off x="2533650" y="4819650"/>
            <a:ext cx="1219200" cy="10287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Computation???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819400"/>
            <a:ext cx="8380412" cy="26314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[0,0]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[0,0] ⊔ [1, 1] = [0, 1]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[0, 0] ⊔ [1, 2] = [0, 2]</a:t>
            </a:r>
          </a:p>
          <a:p>
            <a:pPr marL="514350" indent="-514350">
              <a:buNone/>
            </a:pPr>
            <a:r>
              <a:rPr lang="en-US" dirty="0" smtClean="0"/>
              <a:t>	….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99. [0, 0] ⊔ [1, 99] = [0, 99]  </a:t>
            </a:r>
            <a:endParaRPr lang="en-US" dirty="0"/>
          </a:p>
        </p:txBody>
      </p:sp>
      <p:pic>
        <p:nvPicPr>
          <p:cNvPr id="4" name="Picture 2" descr="C:\Users\logozzo\AppData\Local\Microsoft\Windows\Temporary Internet Files\Content.IE5\RUB5VM5E\MCPE07007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762000"/>
            <a:ext cx="1371600" cy="18826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2286000"/>
            <a:ext cx="77724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 = </a:t>
            </a:r>
            <a:r>
              <a:rPr lang="en-US" sz="2400" dirty="0" smtClean="0"/>
              <a:t>[0, 0] ⊔ </a:t>
            </a:r>
            <a:r>
              <a:rPr lang="en-US" sz="2400" dirty="0" smtClean="0"/>
              <a:t>{ </a:t>
            </a:r>
            <a:r>
              <a:rPr lang="en-US" sz="2400" dirty="0" smtClean="0"/>
              <a:t>[a+1, b+1] </a:t>
            </a:r>
            <a:r>
              <a:rPr lang="en-US" sz="2400" dirty="0" smtClean="0"/>
              <a:t>| </a:t>
            </a:r>
            <a:r>
              <a:rPr lang="en-US" sz="2400" dirty="0" smtClean="0"/>
              <a:t>[a, b] </a:t>
            </a:r>
            <a:r>
              <a:rPr lang="en-US" sz="2400" dirty="0" smtClean="0"/>
              <a:t>∈ X, </a:t>
            </a:r>
            <a:r>
              <a:rPr lang="en-US" sz="2400" dirty="0" smtClean="0"/>
              <a:t>b </a:t>
            </a:r>
            <a:r>
              <a:rPr lang="en-US" sz="2400" dirty="0" smtClean="0"/>
              <a:t>&lt; 100)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iterations…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238083"/>
          </a:xfrm>
        </p:spPr>
        <p:txBody>
          <a:bodyPr/>
          <a:lstStyle/>
          <a:p>
            <a:r>
              <a:rPr lang="en-US" dirty="0" smtClean="0"/>
              <a:t>In general ∞</a:t>
            </a:r>
          </a:p>
          <a:p>
            <a:pPr lvl="1"/>
            <a:r>
              <a:rPr lang="en-US" dirty="0" smtClean="0"/>
              <a:t>If the domain as infinite ascending chains</a:t>
            </a:r>
          </a:p>
          <a:p>
            <a:r>
              <a:rPr lang="en-US" dirty="0" smtClean="0"/>
              <a:t>We use a widening to extrapolate the result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Narrowing will refine it to [0, 100]</a:t>
            </a:r>
          </a:p>
          <a:p>
            <a:pPr lvl="1"/>
            <a:r>
              <a:rPr lang="en-US" dirty="0" smtClean="0"/>
              <a:t>(not in today’s talk </a:t>
            </a:r>
            <a:r>
              <a:rPr lang="en-US" dirty="0" smtClean="0">
                <a:sym typeface="Wingdings" pitchFamily="2" charset="2"/>
              </a:rPr>
              <a:t> 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4191000"/>
            <a:ext cx="8380412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2777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[0,0]</a:t>
            </a:r>
          </a:p>
          <a:p>
            <a:pPr marL="514350" marR="0" lvl="0" indent="-514350" algn="l" defTabSz="912777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[0,0] ⊔ [1, 1] = [0, 1]</a:t>
            </a:r>
          </a:p>
          <a:p>
            <a:pPr marL="514350" marR="0" lvl="0" indent="-514350" algn="l" defTabSz="912777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[0, 0] ∇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[1, 2] = [0,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+∞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28686"/>
          </a:xfrm>
        </p:spPr>
        <p:txBody>
          <a:bodyPr/>
          <a:lstStyle/>
          <a:p>
            <a:r>
              <a:rPr lang="en-US" dirty="0" smtClean="0"/>
              <a:t>Define the concrete semantics</a:t>
            </a:r>
          </a:p>
          <a:p>
            <a:r>
              <a:rPr lang="en-US" dirty="0" smtClean="0"/>
              <a:t>Define the abstract domain</a:t>
            </a:r>
          </a:p>
          <a:p>
            <a:pPr lvl="1"/>
            <a:r>
              <a:rPr lang="en-US" dirty="0" smtClean="0"/>
              <a:t>Elements, join, meet </a:t>
            </a:r>
          </a:p>
          <a:p>
            <a:r>
              <a:rPr lang="en-US" dirty="0" smtClean="0"/>
              <a:t>Design the transfer functions</a:t>
            </a:r>
          </a:p>
          <a:p>
            <a:pPr lvl="1"/>
            <a:r>
              <a:rPr lang="en-US" dirty="0" smtClean="0"/>
              <a:t>Basic statements semantics</a:t>
            </a:r>
          </a:p>
          <a:p>
            <a:r>
              <a:rPr lang="en-US" dirty="0" smtClean="0"/>
              <a:t>Design the widening </a:t>
            </a:r>
          </a:p>
          <a:p>
            <a:pPr lvl="1"/>
            <a:r>
              <a:rPr lang="en-US" dirty="0" smtClean="0"/>
              <a:t>Ensure convergence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big picture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7400" y="2362200"/>
            <a:ext cx="5410200" cy="4267200"/>
            <a:chOff x="2057400" y="1371600"/>
            <a:chExt cx="5029200" cy="5029200"/>
          </a:xfrm>
        </p:grpSpPr>
        <p:sp>
          <p:nvSpPr>
            <p:cNvPr id="48" name="Rectangle 47"/>
            <p:cNvSpPr/>
            <p:nvPr/>
          </p:nvSpPr>
          <p:spPr>
            <a:xfrm>
              <a:off x="2057400" y="6096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.NET Assembly Reader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57400" y="5715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 Extractor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57400" y="4953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Subroutines (method, finally, contracts)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57400" y="5334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MSIL+ (assert, assume, old, </a:t>
              </a:r>
              <a:r>
                <a:rPr lang="en-US" dirty="0" err="1" smtClean="0"/>
                <a:t>ldstack</a:t>
              </a:r>
              <a:r>
                <a:rPr lang="en-US" dirty="0" smtClean="0"/>
                <a:t>, …)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45720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 IL (stack eliminated)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57400" y="41910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Scalar program (heap eliminated)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7400" y="38100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Expression IL (expression recovery)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7400" y="3167743"/>
              <a:ext cx="2438400" cy="5660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Fix-point Engine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72000" y="25908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Abstract Domains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72000" y="13716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Proof-obligations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48200" y="1752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Non-null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67400" y="1752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Contracts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67400" y="2133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Pointers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48200" y="2133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Arrays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48200" y="2971800"/>
              <a:ext cx="11430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Numerical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7400" y="2971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Symbolic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67400" y="3352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57400" y="1371600"/>
              <a:ext cx="2438400" cy="11674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Abstract Interpreters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33600" y="1741714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Non-null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0" y="2156731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Arrays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32408" y="1741714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Pointers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32408" y="2156731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Strings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057400" y="3429000"/>
            <a:ext cx="2623127" cy="411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Inference Engine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Precise static analysis of 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813352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(Unlike usual analyses based on source code)</a:t>
            </a:r>
          </a:p>
          <a:p>
            <a:r>
              <a:rPr lang="en-US" dirty="0" smtClean="0"/>
              <a:t>Advantages</a:t>
            </a:r>
            <a:endParaRPr lang="en-US" dirty="0" smtClean="0"/>
          </a:p>
          <a:p>
            <a:pPr lvl="1"/>
            <a:r>
              <a:rPr lang="en-US" dirty="0" smtClean="0"/>
              <a:t>More faithful</a:t>
            </a:r>
          </a:p>
          <a:p>
            <a:pPr lvl="1"/>
            <a:r>
              <a:rPr lang="en-US" dirty="0" smtClean="0"/>
              <a:t>Exploit the work of the compiler</a:t>
            </a:r>
          </a:p>
          <a:p>
            <a:pPr lvl="2"/>
            <a:r>
              <a:rPr lang="en-US" dirty="0" smtClean="0"/>
              <a:t>Name resolution, type inference, generics, LINQ…</a:t>
            </a:r>
          </a:p>
          <a:p>
            <a:pPr lvl="1"/>
            <a:r>
              <a:rPr lang="en-US" dirty="0" smtClean="0"/>
              <a:t>Clear semantics of the instructions</a:t>
            </a:r>
          </a:p>
          <a:p>
            <a:pPr lvl="1"/>
            <a:r>
              <a:rPr lang="en-US" dirty="0" smtClean="0"/>
              <a:t>Bytecode does not change!</a:t>
            </a:r>
          </a:p>
          <a:p>
            <a:pPr lvl="2"/>
            <a:r>
              <a:rPr lang="en-US" dirty="0" smtClean="0"/>
              <a:t>Languages yes (ex. C# 2.0 → C# 3.0, …)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Drawbacks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739485"/>
          </a:xfrm>
        </p:spPr>
        <p:txBody>
          <a:bodyPr/>
          <a:lstStyle/>
          <a:p>
            <a:r>
              <a:rPr lang="en-US" dirty="0" smtClean="0"/>
              <a:t>Program structure is lost</a:t>
            </a:r>
          </a:p>
          <a:p>
            <a:pPr>
              <a:buNone/>
            </a:pPr>
            <a:r>
              <a:rPr lang="en-US" dirty="0" smtClean="0"/>
              <a:t>	With  x = [2, 3], y = [-1, 1] </a:t>
            </a:r>
          </a:p>
          <a:p>
            <a:pPr algn="ctr">
              <a:buNone/>
            </a:pPr>
            <a:r>
              <a:rPr lang="en-US" dirty="0" smtClean="0">
                <a:latin typeface="Consolas" pitchFamily="49" charset="0"/>
              </a:rPr>
              <a:t>z := (x + y) * y, and z =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dirty="0" smtClean="0"/>
              <a:t>, 4] </a:t>
            </a:r>
          </a:p>
          <a:p>
            <a:pPr>
              <a:buNone/>
            </a:pPr>
            <a:r>
              <a:rPr lang="en-US" dirty="0" smtClean="0"/>
              <a:t>	At low level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</a:t>
            </a:r>
            <a:r>
              <a:rPr lang="en-US" sz="2400" dirty="0" smtClean="0">
                <a:latin typeface="Consolas" pitchFamily="49" charset="0"/>
              </a:rPr>
              <a:t>t := x + y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	z := t * y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and z </a:t>
            </a:r>
            <a:r>
              <a:rPr lang="en-US" dirty="0" smtClean="0"/>
              <a:t>= [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dirty="0" smtClean="0"/>
              <a:t>, 4]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Expression recovery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739485"/>
          </a:xfrm>
        </p:spPr>
        <p:txBody>
          <a:bodyPr/>
          <a:lstStyle/>
          <a:p>
            <a:r>
              <a:rPr lang="en-US" dirty="0" smtClean="0"/>
              <a:t>Assume x + y ≤ 6</a:t>
            </a:r>
          </a:p>
          <a:p>
            <a:r>
              <a:rPr lang="en-US" dirty="0" smtClean="0"/>
              <a:t>High level: ok with Octagons</a:t>
            </a:r>
          </a:p>
          <a:p>
            <a:r>
              <a:rPr lang="en-US" dirty="0" smtClean="0"/>
              <a:t>Low level: problem!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Perform a lazy, backwards analysis</a:t>
            </a:r>
          </a:p>
          <a:p>
            <a:r>
              <a:rPr lang="en-US" dirty="0" smtClean="0"/>
              <a:t>Use a symbolic abstract domain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3733800"/>
            <a:ext cx="2438488" cy="14465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600" dirty="0" smtClean="0">
                <a:latin typeface="Consolas" pitchFamily="49" charset="0"/>
              </a:rPr>
              <a:t>t</a:t>
            </a:r>
            <a:r>
              <a:rPr lang="en-US" sz="2600" baseline="-25000" dirty="0" smtClean="0">
                <a:latin typeface="Consolas" pitchFamily="49" charset="0"/>
              </a:rPr>
              <a:t>1</a:t>
            </a:r>
            <a:r>
              <a:rPr lang="en-US" sz="2600" dirty="0" smtClean="0">
                <a:latin typeface="Consolas" pitchFamily="49" charset="0"/>
              </a:rPr>
              <a:t> := x – y</a:t>
            </a:r>
          </a:p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600" dirty="0" smtClean="0">
                <a:latin typeface="Consolas" pitchFamily="49" charset="0"/>
              </a:rPr>
              <a:t>t</a:t>
            </a:r>
            <a:r>
              <a:rPr lang="en-US" sz="2600" baseline="-25000" dirty="0" smtClean="0">
                <a:latin typeface="Consolas" pitchFamily="49" charset="0"/>
              </a:rPr>
              <a:t>2</a:t>
            </a:r>
            <a:r>
              <a:rPr lang="en-US" sz="2600" dirty="0" smtClean="0">
                <a:latin typeface="Consolas" pitchFamily="49" charset="0"/>
              </a:rPr>
              <a:t> := t</a:t>
            </a:r>
            <a:r>
              <a:rPr lang="en-US" sz="2600" baseline="-25000" dirty="0" smtClean="0">
                <a:latin typeface="Consolas" pitchFamily="49" charset="0"/>
              </a:rPr>
              <a:t>1</a:t>
            </a:r>
            <a:r>
              <a:rPr lang="en-US" sz="2600" dirty="0" smtClean="0">
                <a:latin typeface="Consolas" pitchFamily="49" charset="0"/>
              </a:rPr>
              <a:t> ≤ 6 </a:t>
            </a:r>
          </a:p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600" dirty="0" smtClean="0">
                <a:latin typeface="Consolas" pitchFamily="49" charset="0"/>
              </a:rPr>
              <a:t>assume t</a:t>
            </a:r>
            <a:r>
              <a:rPr lang="en-US" sz="2600" baseline="-25000" dirty="0" smtClean="0">
                <a:latin typeface="Consolas" pitchFamily="49" charset="0"/>
              </a:rPr>
              <a:t>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3400" y="4800600"/>
            <a:ext cx="82296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Precise handling of guards is fundamental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Propagate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b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!b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branches is not trivial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baseline="0" dirty="0" smtClean="0"/>
              <a:t>The symbolic domain alone is </a:t>
            </a:r>
            <a:r>
              <a:rPr lang="en-US" sz="26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enough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9888" y="2667000"/>
            <a:ext cx="2084225" cy="923330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/*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eval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 e */</a:t>
            </a:r>
          </a:p>
          <a:p>
            <a:r>
              <a:rPr lang="en-US" dirty="0" smtClean="0">
                <a:latin typeface="Consolas" pitchFamily="49" charset="0"/>
              </a:rPr>
              <a:t>b := res == 0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</a:rPr>
              <a:t>branch.true</a:t>
            </a:r>
            <a:r>
              <a:rPr lang="en-US" dirty="0" smtClean="0">
                <a:latin typeface="Consolas" pitchFamily="49" charset="0"/>
              </a:rPr>
              <a:t> b n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9800" y="3871255"/>
            <a:ext cx="733688" cy="3591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19800" y="3886200"/>
            <a:ext cx="969496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n: 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71904" y="4495800"/>
            <a:ext cx="400193" cy="3591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2"/>
            <a:endCxn id="40" idx="0"/>
          </p:cNvCxnSpPr>
          <p:nvPr/>
        </p:nvCxnSpPr>
        <p:spPr>
          <a:xfrm rot="5400000">
            <a:off x="3433861" y="2733114"/>
            <a:ext cx="280925" cy="1995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1" idx="0"/>
          </p:cNvCxnSpPr>
          <p:nvPr/>
        </p:nvCxnSpPr>
        <p:spPr>
          <a:xfrm rot="16200000" flipH="1">
            <a:off x="5390339" y="2771991"/>
            <a:ext cx="295870" cy="193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  <a:endCxn id="42" idx="0"/>
          </p:cNvCxnSpPr>
          <p:nvPr/>
        </p:nvCxnSpPr>
        <p:spPr>
          <a:xfrm rot="5400000">
            <a:off x="5418141" y="3409393"/>
            <a:ext cx="240268" cy="193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42" idx="0"/>
          </p:cNvCxnSpPr>
          <p:nvPr/>
        </p:nvCxnSpPr>
        <p:spPr>
          <a:xfrm rot="16200000" flipH="1">
            <a:off x="3441646" y="3365444"/>
            <a:ext cx="265353" cy="1995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Assert &amp; OOP : 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1523494"/>
          </a:xfrm>
        </p:spPr>
        <p:txBody>
          <a:bodyPr/>
          <a:lstStyle/>
          <a:p>
            <a:r>
              <a:rPr lang="en-US" dirty="0" smtClean="0"/>
              <a:t>Inheritance of preconditions, postconditions</a:t>
            </a:r>
          </a:p>
          <a:p>
            <a:r>
              <a:rPr lang="en-US" dirty="0" smtClean="0"/>
              <a:t>Specification of class invariants</a:t>
            </a:r>
          </a:p>
          <a:p>
            <a:r>
              <a:rPr lang="en-US" dirty="0" smtClean="0"/>
              <a:t>Contracts for interfaces, abstract methods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MSIL+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2590800"/>
            <a:ext cx="1830950" cy="64633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/*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eval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 e */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b := res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3771900"/>
            <a:ext cx="1197764" cy="64633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assume b</a:t>
            </a:r>
          </a:p>
          <a:p>
            <a:r>
              <a:rPr lang="en-US" dirty="0" smtClean="0"/>
              <a:t>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3771900"/>
            <a:ext cx="1596271" cy="64633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n: 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assume !b</a:t>
            </a:r>
          </a:p>
          <a:p>
            <a:r>
              <a:rPr lang="en-US" dirty="0" smtClean="0"/>
              <a:t>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724400"/>
            <a:ext cx="415498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5400000">
            <a:off x="3347295" y="2698519"/>
            <a:ext cx="534769" cy="16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rot="16200000" flipH="1">
            <a:off x="5085221" y="2572584"/>
            <a:ext cx="534769" cy="1863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rot="5400000">
            <a:off x="5188559" y="3628422"/>
            <a:ext cx="306169" cy="18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rot="16200000" flipH="1">
            <a:off x="3450631" y="3776281"/>
            <a:ext cx="306169" cy="159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3086100" y="3314700"/>
            <a:ext cx="685800" cy="3048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3810000" y="3124200"/>
            <a:ext cx="3124200" cy="762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Other issues with bytecode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7492"/>
          </a:xfrm>
        </p:spPr>
        <p:txBody>
          <a:bodyPr/>
          <a:lstStyle/>
          <a:p>
            <a:r>
              <a:rPr lang="en-US" dirty="0" smtClean="0"/>
              <a:t>Shortcuts in Boolean expressions</a:t>
            </a:r>
          </a:p>
          <a:p>
            <a:r>
              <a:rPr lang="en-US" dirty="0" smtClean="0"/>
              <a:t>Fixed statement in C#</a:t>
            </a:r>
          </a:p>
          <a:p>
            <a:r>
              <a:rPr lang="en-US" dirty="0" err="1" smtClean="0"/>
              <a:t>Narrowings</a:t>
            </a:r>
            <a:endParaRPr lang="en-US" dirty="0" smtClean="0"/>
          </a:p>
          <a:p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3340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F. Logozzo, M. Fähndrich: </a:t>
            </a:r>
            <a:r>
              <a:rPr lang="en-US" sz="2000" i="1" dirty="0" smtClean="0"/>
              <a:t>On the Relative Completeness of Bytecode Analysis Versus Source Code Analysis</a:t>
            </a:r>
            <a:r>
              <a:rPr lang="en-US" sz="2000" dirty="0" smtClean="0"/>
              <a:t>. CC’08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Chosing the abstract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2000" cy="3019288"/>
          </a:xfrm>
        </p:spPr>
        <p:txBody>
          <a:bodyPr/>
          <a:lstStyle/>
          <a:p>
            <a:r>
              <a:rPr lang="en-US" dirty="0" smtClean="0"/>
              <a:t>Generic abstract domains </a:t>
            </a:r>
            <a:r>
              <a:rPr lang="en-US" dirty="0" smtClean="0">
                <a:solidFill>
                  <a:srgbClr val="FF0000"/>
                </a:solidFill>
              </a:rPr>
              <a:t>do not do</a:t>
            </a:r>
            <a:r>
              <a:rPr lang="en-US" dirty="0" smtClean="0"/>
              <a:t> the job</a:t>
            </a:r>
          </a:p>
          <a:p>
            <a:pPr lvl="1"/>
            <a:r>
              <a:rPr lang="en-US" dirty="0" smtClean="0"/>
              <a:t>Tradeoff precision/cost</a:t>
            </a:r>
          </a:p>
          <a:p>
            <a:r>
              <a:rPr lang="en-US" dirty="0" smtClean="0"/>
              <a:t>Designed a set of new domains</a:t>
            </a:r>
          </a:p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Focused on the property of interest</a:t>
            </a:r>
          </a:p>
          <a:p>
            <a:pPr lvl="1"/>
            <a:r>
              <a:rPr lang="en-US" dirty="0" smtClean="0"/>
              <a:t>Extensible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Pentagons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924151"/>
          </a:xfrm>
        </p:spPr>
        <p:txBody>
          <a:bodyPr/>
          <a:lstStyle/>
          <a:p>
            <a:r>
              <a:rPr lang="en-US" dirty="0" smtClean="0"/>
              <a:t>Combine intervals and symbolic reasoning</a:t>
            </a:r>
          </a:p>
          <a:p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Efficient, precise numerical reasoning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No symbolic reasoning</a:t>
            </a:r>
          </a:p>
          <a:p>
            <a:r>
              <a:rPr lang="en-US" dirty="0" smtClean="0">
                <a:sym typeface="Wingdings" pitchFamily="2" charset="2"/>
              </a:rPr>
              <a:t>Combine them with strict bounds x &lt; 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Quickly discharge proof obligations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200400" y="5257800"/>
          <a:ext cx="2057400" cy="406400"/>
        </p:xfrm>
        <a:graphic>
          <a:graphicData uri="http://schemas.openxmlformats.org/presentationml/2006/ole">
            <p:oleObj spid="_x0000_s5122" name="Equation" r:id="rId3" imgW="1028520" imgH="20304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495800"/>
            <a:ext cx="8380412" cy="969496"/>
          </a:xfrm>
        </p:spPr>
        <p:txBody>
          <a:bodyPr/>
          <a:lstStyle/>
          <a:p>
            <a:r>
              <a:rPr lang="en-US" dirty="0" smtClean="0"/>
              <a:t>Intervals infer </a:t>
            </a:r>
            <a:r>
              <a:rPr lang="en-US" dirty="0" err="1" smtClean="0"/>
              <a:t>i</a:t>
            </a:r>
            <a:r>
              <a:rPr lang="en-US" dirty="0" smtClean="0"/>
              <a:t> ≥ 0</a:t>
            </a:r>
          </a:p>
          <a:p>
            <a:r>
              <a:rPr lang="en-US" dirty="0" smtClean="0"/>
              <a:t>Symbolic bounds propagate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a.Length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7432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for(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= 0;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&lt;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a.Length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;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++)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	a[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] = 0;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Join on Pentagons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969496"/>
          </a:xfrm>
        </p:spPr>
        <p:txBody>
          <a:bodyPr/>
          <a:lstStyle/>
          <a:p>
            <a:r>
              <a:rPr lang="en-US" dirty="0" smtClean="0"/>
              <a:t>Pair-wise join is too imprecise</a:t>
            </a:r>
          </a:p>
          <a:p>
            <a:r>
              <a:rPr lang="en-US" dirty="0" smtClean="0"/>
              <a:t>Full reduction introduces quadratic slowdown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3276600" y="36576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5029200" y="37338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" y="403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→[0,0] ,y→[1,1], ∅)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114800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{ x &lt; y })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876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⊔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257800"/>
            <a:ext cx="7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∅)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648200" y="5638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4800" y="5867400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 &lt; y}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410200"/>
            <a:ext cx="324319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Use lazy reduction!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352800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Life is more complex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Proving simple properties complex reasoning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83407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public virtual void </a:t>
            </a:r>
            <a:r>
              <a:rPr lang="en-US" sz="2400" dirty="0" err="1" smtClean="0">
                <a:latin typeface="Consolas" pitchFamily="49" charset="0"/>
              </a:rPr>
              <a:t>CopyTo</a:t>
            </a:r>
            <a:r>
              <a:rPr lang="en-US" sz="2400" dirty="0" smtClean="0">
                <a:latin typeface="Consolas" pitchFamily="49" charset="0"/>
              </a:rPr>
              <a:t>(object[] a,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base)</a:t>
            </a:r>
          </a:p>
          <a:p>
            <a:r>
              <a:rPr lang="en-US" sz="2400" dirty="0" smtClean="0">
                <a:latin typeface="Consolas" pitchFamily="49" charset="0"/>
              </a:rPr>
              <a:t>{ 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a.Length</a:t>
            </a:r>
            <a:r>
              <a:rPr lang="en-US" sz="2400" dirty="0" smtClean="0">
                <a:latin typeface="Consolas" pitchFamily="49" charset="0"/>
              </a:rPr>
              <a:t> - base &gt;= _size);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</a:p>
          <a:p>
            <a:r>
              <a:rPr lang="en-US" sz="2400" dirty="0" smtClean="0">
                <a:latin typeface="Consolas" pitchFamily="49" charset="0"/>
              </a:rPr>
              <a:t>  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_size;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objArray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[base +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</a:t>
            </a:r>
            <a:r>
              <a:rPr lang="en-US" sz="2400" dirty="0" smtClean="0">
                <a:latin typeface="Consolas" pitchFamily="49" charset="0"/>
              </a:rPr>
              <a:t> = …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Tree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4648200" cy="37245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in the hierarchy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precise the domain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fewer </a:t>
            </a:r>
            <a:r>
              <a:rPr lang="en-US" dirty="0" smtClean="0"/>
              <a:t>variables it tracks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0421" y="2837004"/>
            <a:ext cx="421591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6406952" y="2283454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5" idx="2"/>
          </p:cNvCxnSpPr>
          <p:nvPr/>
        </p:nvCxnSpPr>
        <p:spPr>
          <a:xfrm rot="5400000" flipH="1" flipV="1">
            <a:off x="5930373" y="2360426"/>
            <a:ext cx="507421" cy="44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47316" y="2975390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5" idx="4"/>
            <a:endCxn id="7" idx="3"/>
          </p:cNvCxnSpPr>
          <p:nvPr/>
        </p:nvCxnSpPr>
        <p:spPr>
          <a:xfrm rot="5400000" flipH="1" flipV="1">
            <a:off x="6195506" y="3107285"/>
            <a:ext cx="616975" cy="51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  <a:endCxn id="7" idx="7"/>
          </p:cNvCxnSpPr>
          <p:nvPr/>
        </p:nvCxnSpPr>
        <p:spPr>
          <a:xfrm rot="16200000" flipH="1">
            <a:off x="6333833" y="2505368"/>
            <a:ext cx="626699" cy="34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4535" y="5014493"/>
            <a:ext cx="557977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n-2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7573765" y="4507073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 rot="5400000" flipH="1" flipV="1">
            <a:off x="7160398" y="4601126"/>
            <a:ext cx="461290" cy="3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26228" y="5152879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7" idx="0"/>
            <a:endCxn id="13" idx="2"/>
          </p:cNvCxnSpPr>
          <p:nvPr/>
        </p:nvCxnSpPr>
        <p:spPr>
          <a:xfrm rot="5400000" flipH="1" flipV="1">
            <a:off x="7430613" y="5210816"/>
            <a:ext cx="507423" cy="48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5"/>
            <a:endCxn id="13" idx="7"/>
          </p:cNvCxnSpPr>
          <p:nvPr/>
        </p:nvCxnSpPr>
        <p:spPr>
          <a:xfrm rot="16200000" flipH="1">
            <a:off x="7529760" y="4699873"/>
            <a:ext cx="580569" cy="35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6"/>
            <a:endCxn id="18" idx="0"/>
          </p:cNvCxnSpPr>
          <p:nvPr/>
        </p:nvCxnSpPr>
        <p:spPr>
          <a:xfrm>
            <a:off x="8008294" y="5199008"/>
            <a:ext cx="350730" cy="59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3433" y="5706431"/>
            <a:ext cx="557977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48229" y="5798689"/>
            <a:ext cx="421591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cxnSp>
        <p:nvCxnSpPr>
          <p:cNvPr id="19" name="Straight Connector 18"/>
          <p:cNvCxnSpPr>
            <a:endCxn id="11" idx="1"/>
          </p:cNvCxnSpPr>
          <p:nvPr/>
        </p:nvCxnSpPr>
        <p:spPr>
          <a:xfrm rot="16200000" flipH="1">
            <a:off x="7149737" y="4084538"/>
            <a:ext cx="560730" cy="3113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6664821" y="3197854"/>
            <a:ext cx="685800" cy="381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0"/>
          </p:cNvCxnSpPr>
          <p:nvPr/>
        </p:nvCxnSpPr>
        <p:spPr>
          <a:xfrm rot="5400000" flipH="1" flipV="1">
            <a:off x="5664512" y="3625234"/>
            <a:ext cx="507418" cy="5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0"/>
          </p:cNvCxnSpPr>
          <p:nvPr/>
        </p:nvCxnSpPr>
        <p:spPr>
          <a:xfrm rot="16200000" flipH="1">
            <a:off x="6151811" y="3787063"/>
            <a:ext cx="599682" cy="33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8960" y="416247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423756" y="425473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6207621" y="3578854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</a:t>
            </a:r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533400" y="2971800"/>
            <a:ext cx="3124894" cy="2354792"/>
            <a:chOff x="919909" y="2434140"/>
            <a:chExt cx="2071361" cy="1566107"/>
          </a:xfrm>
        </p:grpSpPr>
        <p:sp>
          <p:nvSpPr>
            <p:cNvPr id="5" name="TextBox 4"/>
            <p:cNvSpPr txBox="1"/>
            <p:nvPr/>
          </p:nvSpPr>
          <p:spPr>
            <a:xfrm>
              <a:off x="919909" y="2952591"/>
              <a:ext cx="461365" cy="2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LinEq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670962" y="2434140"/>
              <a:ext cx="95644" cy="94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0"/>
              <a:endCxn id="6" idx="2"/>
            </p:cNvCxnSpPr>
            <p:nvPr/>
          </p:nvCxnSpPr>
          <p:spPr>
            <a:xfrm rot="5400000" flipH="1" flipV="1">
              <a:off x="1175117" y="2456747"/>
              <a:ext cx="471319" cy="520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081740" y="3093985"/>
              <a:ext cx="95644" cy="94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12" idx="0"/>
              <a:endCxn id="8" idx="2"/>
            </p:cNvCxnSpPr>
            <p:nvPr/>
          </p:nvCxnSpPr>
          <p:spPr>
            <a:xfrm rot="5400000" flipH="1" flipV="1">
              <a:off x="1479044" y="3151919"/>
              <a:ext cx="613497" cy="59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5"/>
              <a:endCxn id="8" idx="7"/>
            </p:cNvCxnSpPr>
            <p:nvPr/>
          </p:nvCxnSpPr>
          <p:spPr>
            <a:xfrm rot="16200000" flipH="1">
              <a:off x="1661394" y="2605806"/>
              <a:ext cx="593190" cy="410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6"/>
              <a:endCxn id="13" idx="0"/>
            </p:cNvCxnSpPr>
            <p:nvPr/>
          </p:nvCxnSpPr>
          <p:spPr>
            <a:xfrm>
              <a:off x="2177384" y="3141117"/>
              <a:ext cx="488487" cy="613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219316" y="3754615"/>
              <a:ext cx="541057" cy="2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LessEq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40471" y="3754615"/>
              <a:ext cx="650799" cy="2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Intervals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4400" y="2209800"/>
            <a:ext cx="3922242" cy="3798332"/>
            <a:chOff x="4724400" y="1676400"/>
            <a:chExt cx="3922242" cy="3798332"/>
          </a:xfrm>
        </p:grpSpPr>
        <p:sp>
          <p:nvSpPr>
            <p:cNvPr id="14" name="TextBox 13"/>
            <p:cNvSpPr txBox="1"/>
            <p:nvPr/>
          </p:nvSpPr>
          <p:spPr>
            <a:xfrm>
              <a:off x="4724400" y="3141741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 = z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133600"/>
              <a:ext cx="144290" cy="141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0"/>
              <a:endCxn id="15" idx="2"/>
            </p:cNvCxnSpPr>
            <p:nvPr/>
          </p:nvCxnSpPr>
          <p:spPr>
            <a:xfrm rot="5400000" flipH="1" flipV="1">
              <a:off x="4988446" y="2262787"/>
              <a:ext cx="937273" cy="820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400800" y="3505200"/>
              <a:ext cx="144290" cy="141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1" idx="0"/>
              <a:endCxn id="17" idx="2"/>
            </p:cNvCxnSpPr>
            <p:nvPr/>
          </p:nvCxnSpPr>
          <p:spPr>
            <a:xfrm rot="5400000" flipH="1" flipV="1">
              <a:off x="5559022" y="3505884"/>
              <a:ext cx="771593" cy="911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5"/>
              <a:endCxn id="17" idx="7"/>
            </p:cNvCxnSpPr>
            <p:nvPr/>
          </p:nvCxnSpPr>
          <p:spPr>
            <a:xfrm rot="16200000" flipH="1">
              <a:off x="5621570" y="2623567"/>
              <a:ext cx="1271379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6"/>
              <a:endCxn id="22" idx="0"/>
            </p:cNvCxnSpPr>
            <p:nvPr/>
          </p:nvCxnSpPr>
          <p:spPr>
            <a:xfrm>
              <a:off x="6545090" y="3576068"/>
              <a:ext cx="1136751" cy="1148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176091" y="4347661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≤ 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4200" y="4724400"/>
              <a:ext cx="149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== 2, t == 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24600" y="251460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 &lt; y ?</a:t>
              </a:r>
              <a:endParaRPr lang="en-US" i="1" dirty="0"/>
            </a:p>
          </p:txBody>
        </p:sp>
        <p:sp>
          <p:nvSpPr>
            <p:cNvPr id="24" name="Right Arrow 23"/>
            <p:cNvSpPr/>
            <p:nvPr/>
          </p:nvSpPr>
          <p:spPr>
            <a:xfrm rot="20401014">
              <a:off x="5609351" y="2835894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702958">
              <a:off x="4999751" y="2226293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 rot="8431129">
              <a:off x="5609351" y="3597894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20401014">
              <a:off x="6142751" y="3978894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86600" y="3505200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 &lt; y || x &lt; t ?</a:t>
              </a:r>
              <a:endParaRPr lang="en-US" i="1" dirty="0"/>
            </a:p>
          </p:txBody>
        </p:sp>
        <p:sp>
          <p:nvSpPr>
            <p:cNvPr id="29" name="Right Arrow 28"/>
            <p:cNvSpPr/>
            <p:nvPr/>
          </p:nvSpPr>
          <p:spPr>
            <a:xfrm rot="2932161">
              <a:off x="7430577" y="4126786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46769" y="510540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Ok! </a:t>
              </a:r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itchFamily="2" charset="2"/>
                </a:rPr>
                <a:t>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38800" y="167640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 &lt; z ?</a:t>
              </a:r>
              <a:endParaRPr lang="en-US" i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Contracts today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961084"/>
          </a:xfrm>
        </p:spPr>
        <p:txBody>
          <a:bodyPr/>
          <a:lstStyle/>
          <a:p>
            <a:r>
              <a:rPr lang="en-US" dirty="0" smtClean="0"/>
              <a:t>First class citizens in the language</a:t>
            </a:r>
          </a:p>
          <a:p>
            <a:pPr lvl="1"/>
            <a:r>
              <a:rPr lang="en-US" dirty="0" smtClean="0"/>
              <a:t>Ex. Eiffel, D …</a:t>
            </a:r>
          </a:p>
          <a:p>
            <a:pPr lvl="1"/>
            <a:r>
              <a:rPr lang="en-US" dirty="0" smtClean="0"/>
              <a:t>Non-standard languages, new compiler, …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Inside comments or as code annotation</a:t>
            </a:r>
          </a:p>
          <a:p>
            <a:pPr lvl="1"/>
            <a:r>
              <a:rPr lang="en-US" dirty="0" smtClean="0"/>
              <a:t>Ex. JML, Eclipse for non-null …</a:t>
            </a:r>
          </a:p>
          <a:p>
            <a:pPr lvl="1"/>
            <a:r>
              <a:rPr lang="en-US" dirty="0" smtClean="0"/>
              <a:t>Persistence?</a:t>
            </a:r>
          </a:p>
          <a:p>
            <a:pPr lvl="1"/>
            <a:r>
              <a:rPr lang="en-US" dirty="0" smtClean="0"/>
              <a:t>Need for serialization, parsing…</a:t>
            </a:r>
          </a:p>
          <a:p>
            <a:pPr lvl="1"/>
            <a:r>
              <a:rPr lang="en-US" dirty="0" smtClean="0"/>
              <a:t>Separate type checking, name resolution…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Unsafe memory accesses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smtClean="0"/>
              <a:t>NET</a:t>
            </a:r>
            <a:r>
              <a:rPr lang="en-US" dirty="0" smtClean="0"/>
              <a:t> </a:t>
            </a:r>
            <a:r>
              <a:rPr lang="en-US" dirty="0" smtClean="0"/>
              <a:t>allows for direct memory accesses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582" y="3200400"/>
            <a:ext cx="90204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unsafe </a:t>
            </a:r>
            <a:r>
              <a:rPr lang="en-US" sz="2400" dirty="0" smtClean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</a:rPr>
              <a:t>Contract.WritableBytes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) &gt;=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*</a:t>
            </a:r>
            <a:r>
              <a:rPr lang="en-US" sz="2400" dirty="0" err="1" smtClean="0">
                <a:latin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*(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ptr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</a:rPr>
              <a:t>= 0;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Checking buffer underflow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Use intervals to validate i≥0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32766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unsafe </a:t>
            </a:r>
            <a:r>
              <a:rPr lang="en-US" sz="2400" dirty="0" smtClean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</a:rPr>
              <a:t>Contract.WritableBytes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) &gt;=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*</a:t>
            </a:r>
            <a:r>
              <a:rPr lang="en-US" sz="2400" dirty="0" err="1" smtClean="0">
                <a:latin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*(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ptr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</a:rPr>
              <a:t>= 0;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Checking buffer overflow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Needs to validate WB(</a:t>
            </a:r>
            <a:r>
              <a:rPr lang="en-US" dirty="0" err="1" smtClean="0"/>
              <a:t>ptr</a:t>
            </a:r>
            <a:r>
              <a:rPr lang="en-US" dirty="0" smtClean="0"/>
              <a:t>) – 4* </a:t>
            </a:r>
            <a:r>
              <a:rPr lang="en-US" dirty="0" err="1" smtClean="0"/>
              <a:t>i</a:t>
            </a:r>
            <a:r>
              <a:rPr lang="en-US" dirty="0" smtClean="0"/>
              <a:t> ≥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32766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unsafe </a:t>
            </a:r>
            <a:r>
              <a:rPr lang="en-US" sz="2400" dirty="0" smtClean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</a:rPr>
              <a:t>Contract.WritableBytes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) &gt;=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*</a:t>
            </a:r>
            <a:r>
              <a:rPr lang="en-US" sz="2400" dirty="0" err="1" smtClean="0">
                <a:latin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*(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ptr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</a:rPr>
              <a:t>= 0;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Checking buffer overflow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191000"/>
            <a:ext cx="8380412" cy="914096"/>
          </a:xfrm>
        </p:spPr>
        <p:txBody>
          <a:bodyPr/>
          <a:lstStyle/>
          <a:p>
            <a:r>
              <a:rPr lang="en-US" dirty="0" smtClean="0"/>
              <a:t>New domain: Stripes</a:t>
            </a:r>
          </a:p>
          <a:p>
            <a:pPr lvl="1"/>
            <a:r>
              <a:rPr lang="en-US" dirty="0" smtClean="0"/>
              <a:t>Relations in the form of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wb</a:t>
            </a:r>
            <a:r>
              <a:rPr lang="en-US" dirty="0" smtClean="0">
                <a:latin typeface="Consolas" pitchFamily="49" charset="0"/>
              </a:rPr>
              <a:t> – </a:t>
            </a:r>
            <a:r>
              <a:rPr lang="en-US" i="1" dirty="0" smtClean="0">
                <a:latin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</a:rPr>
              <a:t>*(b + c) &gt; </a:t>
            </a:r>
            <a:r>
              <a:rPr lang="en-US" i="1" dirty="0" smtClean="0">
                <a:latin typeface="Consolas" pitchFamily="49" charset="0"/>
              </a:rPr>
              <a:t>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2362200"/>
            <a:ext cx="8077200" cy="1283732"/>
            <a:chOff x="762000" y="5193268"/>
            <a:chExt cx="8077200" cy="1283732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800100" y="56769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62000" y="5193268"/>
              <a:ext cx="4379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ptr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6172200"/>
              <a:ext cx="24384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base*</a:t>
              </a:r>
              <a:r>
                <a:rPr lang="en-CA" dirty="0" err="1" smtClean="0">
                  <a:solidFill>
                    <a:schemeClr val="tx1"/>
                  </a:solidFill>
                </a:rPr>
                <a:t>sizeof</a:t>
              </a:r>
              <a:r>
                <a:rPr lang="en-CA" dirty="0" smtClean="0">
                  <a:solidFill>
                    <a:schemeClr val="tx1"/>
                  </a:solidFill>
                </a:rPr>
                <a:t>(T)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6172200"/>
              <a:ext cx="17526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</a:t>
              </a:r>
              <a:r>
                <a:rPr lang="en-CA" dirty="0" smtClean="0"/>
                <a:t>ount*</a:t>
              </a:r>
              <a:r>
                <a:rPr lang="en-CA" dirty="0" err="1" smtClean="0"/>
                <a:t>sizeof</a:t>
              </a:r>
              <a:r>
                <a:rPr lang="en-CA" dirty="0" smtClean="0"/>
                <a:t>(T)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6172200"/>
              <a:ext cx="381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i="1" dirty="0" smtClean="0">
                  <a:latin typeface="Consolas" pitchFamily="49" charset="0"/>
                </a:rPr>
                <a:t>k</a:t>
              </a:r>
              <a:endParaRPr lang="en-US" i="1" dirty="0">
                <a:latin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5867400"/>
              <a:ext cx="4648200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 smtClean="0"/>
                <a:t>WritableBytes</a:t>
              </a:r>
              <a:r>
                <a:rPr lang="en-CA" dirty="0" smtClean="0"/>
                <a:t>(</a:t>
              </a:r>
              <a:r>
                <a:rPr lang="en-CA" dirty="0" err="1" smtClean="0"/>
                <a:t>ptr</a:t>
              </a:r>
              <a:r>
                <a:rPr lang="en-CA" dirty="0" smtClean="0"/>
                <a:t>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5867400"/>
              <a:ext cx="3429000" cy="304800"/>
            </a:xfrm>
            <a:prstGeom prst="rect">
              <a:avLst/>
            </a:prstGeom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9600" y="5791200"/>
            <a:ext cx="7924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P. Ferrara, F. Logozzo, M. Fähndrich: </a:t>
            </a:r>
            <a:r>
              <a:rPr lang="en-US" sz="2000" i="1" dirty="0" smtClean="0"/>
              <a:t>Safer Unsafe code in .NET</a:t>
            </a:r>
            <a:r>
              <a:rPr lang="en-US" sz="2000" dirty="0" smtClean="0"/>
              <a:t>. ACM OOPSLA’08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Caller 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495800"/>
            <a:ext cx="8380412" cy="1948226"/>
          </a:xfrm>
        </p:spPr>
        <p:txBody>
          <a:bodyPr/>
          <a:lstStyle/>
          <a:p>
            <a:r>
              <a:rPr lang="en-US" dirty="0" smtClean="0"/>
              <a:t>Use Linear Equalities </a:t>
            </a:r>
          </a:p>
          <a:p>
            <a:pPr lvl="1"/>
            <a:r>
              <a:rPr lang="en-US" dirty="0" smtClean="0"/>
              <a:t>Track </a:t>
            </a:r>
            <a:r>
              <a:rPr lang="en-US" sz="2800" dirty="0" smtClean="0">
                <a:latin typeface="Consolas" pitchFamily="49" charset="0"/>
              </a:rPr>
              <a:t>WB(</a:t>
            </a:r>
            <a:r>
              <a:rPr lang="en-US" sz="2800" dirty="0" err="1" smtClean="0">
                <a:latin typeface="Consolas" pitchFamily="49" charset="0"/>
              </a:rPr>
              <a:t>ptr</a:t>
            </a:r>
            <a:r>
              <a:rPr lang="en-US" sz="2800" dirty="0" smtClean="0">
                <a:latin typeface="Consolas" pitchFamily="49" charset="0"/>
              </a:rPr>
              <a:t>) = 4 * </a:t>
            </a:r>
            <a:r>
              <a:rPr lang="en-US" sz="2800" dirty="0" err="1" smtClean="0">
                <a:latin typeface="Consolas" pitchFamily="49" charset="0"/>
              </a:rPr>
              <a:t>a.Length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dirty="0" smtClean="0"/>
              <a:t>Check </a:t>
            </a:r>
            <a:r>
              <a:rPr lang="en-US" sz="2800" dirty="0" smtClean="0">
                <a:latin typeface="Consolas" pitchFamily="49" charset="0"/>
              </a:rPr>
              <a:t>WB(</a:t>
            </a:r>
            <a:r>
              <a:rPr lang="en-US" sz="2800" dirty="0" err="1" smtClean="0">
                <a:latin typeface="Consolas" pitchFamily="49" charset="0"/>
              </a:rPr>
              <a:t>ptr</a:t>
            </a:r>
            <a:r>
              <a:rPr lang="en-US" sz="2800" dirty="0" smtClean="0">
                <a:latin typeface="Consolas" pitchFamily="49" charset="0"/>
              </a:rPr>
              <a:t>) ≥ </a:t>
            </a:r>
            <a:r>
              <a:rPr lang="en-US" sz="2800" dirty="0" err="1" smtClean="0">
                <a:latin typeface="Consolas" pitchFamily="49" charset="0"/>
              </a:rPr>
              <a:t>sizeof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) * </a:t>
            </a:r>
            <a:r>
              <a:rPr lang="en-US" sz="2800" dirty="0" err="1" smtClean="0">
                <a:latin typeface="Consolas" pitchFamily="49" charset="0"/>
              </a:rPr>
              <a:t>len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sz="2800" dirty="0" smtClean="0"/>
              <a:t>Also for the </a:t>
            </a:r>
            <a:r>
              <a:rPr lang="en-US" sz="2800" dirty="0" smtClean="0">
                <a:latin typeface="Consolas" pitchFamily="49" charset="0"/>
              </a:rPr>
              <a:t>fixed</a:t>
            </a:r>
            <a:r>
              <a:rPr lang="en-US" sz="2800" dirty="0" smtClean="0"/>
              <a:t>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static unsafe void </a:t>
            </a:r>
            <a:r>
              <a:rPr lang="en-US" sz="2400" dirty="0" err="1" smtClean="0">
                <a:latin typeface="Consolas" pitchFamily="49" charset="0"/>
              </a:rPr>
              <a:t>FastInitToZero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[] a)</a:t>
            </a: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fixed(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 = a)</a:t>
            </a:r>
          </a:p>
          <a:p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{</a:t>
            </a:r>
          </a:p>
          <a:p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(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) a.Length);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969496"/>
          </a:xfrm>
        </p:spPr>
        <p:txBody>
          <a:bodyPr/>
          <a:lstStyle/>
          <a:p>
            <a:r>
              <a:rPr lang="en-US" dirty="0" smtClean="0"/>
              <a:t>Pentagons, Tree domain, Stripes… scale</a:t>
            </a:r>
          </a:p>
          <a:p>
            <a:r>
              <a:rPr lang="en-US" dirty="0" smtClean="0"/>
              <a:t>However, sometimes they are not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6576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void Append(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count) {</a:t>
            </a:r>
          </a:p>
          <a:p>
            <a:r>
              <a:rPr lang="en-US" sz="2000" dirty="0" smtClean="0">
                <a:latin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 &gt;= 2 * count); </a:t>
            </a:r>
          </a:p>
          <a:p>
            <a:r>
              <a:rPr lang="en-US" sz="2000" dirty="0" smtClean="0">
                <a:latin typeface="Consolas" pitchFamily="49" charset="0"/>
              </a:rPr>
              <a:t>    if (count + </a:t>
            </a:r>
            <a:r>
              <a:rPr lang="en-US" sz="2000" dirty="0" err="1" smtClean="0">
                <a:latin typeface="Consolas" pitchFamily="49" charset="0"/>
              </a:rPr>
              <a:t>ChunkLen</a:t>
            </a:r>
            <a:r>
              <a:rPr lang="en-US" sz="2000" dirty="0" smtClean="0">
                <a:latin typeface="Consolas" pitchFamily="49" charset="0"/>
              </a:rPr>
              <a:t> &gt; </a:t>
            </a:r>
            <a:r>
              <a:rPr lang="en-US" sz="2000" dirty="0" err="1" smtClean="0">
                <a:latin typeface="Consolas" pitchFamily="49" charset="0"/>
              </a:rPr>
              <a:t>ChunkChars.Length</a:t>
            </a:r>
            <a:r>
              <a:rPr lang="en-US" sz="2000" dirty="0" smtClean="0">
                <a:latin typeface="Consolas" pitchFamily="49" charset="0"/>
              </a:rPr>
              <a:t>)        </a:t>
            </a:r>
          </a:p>
          <a:p>
            <a:r>
              <a:rPr lang="en-US" sz="2000" dirty="0" smtClean="0">
                <a:latin typeface="Consolas" pitchFamily="49" charset="0"/>
              </a:rPr>
              <a:t>  	</a:t>
            </a:r>
            <a:r>
              <a:rPr lang="en-US" sz="2000" dirty="0" err="1" smtClean="0">
                <a:latin typeface="Consolas" pitchFamily="49" charset="0"/>
              </a:rPr>
              <a:t>CopyChars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ChunkChars.Length</a:t>
            </a:r>
            <a:r>
              <a:rPr lang="en-US" sz="2000" dirty="0" smtClean="0">
                <a:latin typeface="Consolas" pitchFamily="49" charset="0"/>
              </a:rPr>
              <a:t> - </a:t>
            </a:r>
            <a:r>
              <a:rPr lang="en-US" sz="2000" dirty="0" err="1" smtClean="0">
                <a:latin typeface="Consolas" pitchFamily="49" charset="0"/>
              </a:rPr>
              <a:t>ChunkLen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</a:rPr>
              <a:t>    // ... 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latin typeface="Consolas" pitchFamily="49" charset="0"/>
              </a:rPr>
              <a:t>  private void </a:t>
            </a:r>
            <a:r>
              <a:rPr lang="en-US" sz="2000" dirty="0" err="1" smtClean="0">
                <a:latin typeface="Consolas" pitchFamily="49" charset="0"/>
              </a:rPr>
              <a:t>CopyChars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len</a:t>
            </a:r>
            <a:r>
              <a:rPr lang="en-US" sz="2000" dirty="0" smtClean="0">
                <a:latin typeface="Consolas" pitchFamily="49" charset="0"/>
              </a:rPr>
              <a:t>) {</a:t>
            </a:r>
          </a:p>
          <a:p>
            <a:r>
              <a:rPr lang="en-US" sz="2000" dirty="0" smtClean="0">
                <a:latin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</a:rPr>
              <a:t>wb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</a:rPr>
              <a:t> &gt;= 2 *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sz="2000" dirty="0" smtClean="0">
                <a:latin typeface="Consolas" pitchFamily="49" charset="0"/>
              </a:rPr>
              <a:t>); </a:t>
            </a:r>
          </a:p>
          <a:p>
            <a:r>
              <a:rPr lang="en-US" sz="2000" dirty="0" smtClean="0">
                <a:latin typeface="Consolas" pitchFamily="49" charset="0"/>
              </a:rPr>
              <a:t>   // ...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28686"/>
          </a:xfrm>
        </p:spPr>
        <p:txBody>
          <a:bodyPr/>
          <a:lstStyle/>
          <a:p>
            <a:r>
              <a:rPr lang="en-US" dirty="0" smtClean="0"/>
              <a:t>Track arbitrary linear inequalities</a:t>
            </a:r>
          </a:p>
          <a:p>
            <a:pPr lvl="1"/>
            <a:r>
              <a:rPr lang="en-US" dirty="0" smtClean="0"/>
              <a:t>Like Polyhedra </a:t>
            </a:r>
          </a:p>
          <a:p>
            <a:r>
              <a:rPr lang="en-US" dirty="0" smtClean="0"/>
              <a:t>Very scalable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Hundreds of variables </a:t>
            </a:r>
          </a:p>
          <a:p>
            <a:r>
              <a:rPr lang="en-US" dirty="0" smtClean="0"/>
              <a:t>Drop some of the inference power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smtClean="0">
                <a:sym typeface="Wingdings" pitchFamily="2" charset="2"/>
              </a:rPr>
              <a:t>Use Hints to recover precision 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91200"/>
            <a:ext cx="7924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V. Laviron, F. Logozzo: </a:t>
            </a:r>
            <a:r>
              <a:rPr lang="en-US" sz="2000" i="1" dirty="0" smtClean="0"/>
              <a:t>Subpolyhedra: A (more) scalable approach to infer linear inequalities. </a:t>
            </a:r>
            <a:r>
              <a:rPr lang="en-US" sz="2000" dirty="0" smtClean="0"/>
              <a:t>VMCAI’09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370153"/>
          </a:xfrm>
        </p:spPr>
        <p:txBody>
          <a:bodyPr/>
          <a:lstStyle/>
          <a:p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≤ k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</a:t>
            </a:r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⋀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≤ k</a:t>
            </a:r>
          </a:p>
          <a:p>
            <a:r>
              <a:rPr lang="en-US" dirty="0" smtClean="0"/>
              <a:t>Reduced product of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Intervals</a:t>
            </a:r>
          </a:p>
          <a:p>
            <a:pPr lvl="2"/>
            <a:r>
              <a:rPr lang="en-US" dirty="0" smtClean="0"/>
              <a:t>Scalable, fast…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Linear Equalities</a:t>
            </a:r>
          </a:p>
          <a:p>
            <a:pPr lvl="2"/>
            <a:r>
              <a:rPr lang="en-US" dirty="0" smtClean="0"/>
              <a:t>Precise join, fast …</a:t>
            </a:r>
          </a:p>
          <a:p>
            <a:r>
              <a:rPr lang="en-US" dirty="0" smtClean="0"/>
              <a:t>Challenge: Have a precise Join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Naif Join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629275" y="2297113"/>
            <a:ext cx="1620464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&lt;= 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14027" y="2297113"/>
            <a:ext cx="1342324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077400" y="5105400"/>
            <a:ext cx="1401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alibri" pitchFamily="34" charset="0"/>
              </a:rPr>
              <a:t>assert x&lt;=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889519" y="3216987"/>
            <a:ext cx="2438400" cy="1338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4012361" y="3432572"/>
            <a:ext cx="2438400" cy="9072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77753" y="2819400"/>
            <a:ext cx="298524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5071" y="4191000"/>
            <a:ext cx="1160929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1854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deleted equalities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Templates, 2D Convex Hull, Annotations 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610600" cy="747897"/>
          </a:xfrm>
        </p:spPr>
        <p:txBody>
          <a:bodyPr/>
          <a:lstStyle/>
          <a:p>
            <a:r>
              <a:rPr smtClean="0"/>
              <a:t>Managed contracts </a:t>
            </a:r>
            <a:r>
              <a:rPr lang="en-US" dirty="0" smtClean="0">
                <a:sym typeface="Wingdings" pitchFamily="2" charset="2"/>
              </a:rPr>
              <a:t> 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84085"/>
          </a:xfrm>
        </p:spPr>
        <p:txBody>
          <a:bodyPr/>
          <a:lstStyle/>
          <a:p>
            <a:r>
              <a:rPr lang="en-US" dirty="0" smtClean="0"/>
              <a:t>Idea: Use the IL as contract representation</a:t>
            </a:r>
          </a:p>
          <a:p>
            <a:r>
              <a:rPr lang="en-US" dirty="0" smtClean="0"/>
              <a:t>Use static methods to a contract library</a:t>
            </a:r>
          </a:p>
          <a:p>
            <a:pPr lvl="1"/>
            <a:r>
              <a:rPr lang="en-US" dirty="0" smtClean="0"/>
              <a:t>Language agnostic: same for C#, VB, F# …</a:t>
            </a:r>
          </a:p>
          <a:p>
            <a:r>
              <a:rPr lang="en-US" dirty="0" smtClean="0"/>
              <a:t>Precondition: </a:t>
            </a:r>
            <a:r>
              <a:rPr lang="en-US" dirty="0" err="1" smtClean="0"/>
              <a:t>Contract.Requires</a:t>
            </a:r>
            <a:r>
              <a:rPr lang="en-US" dirty="0" smtClean="0"/>
              <a:t>(...)</a:t>
            </a:r>
          </a:p>
          <a:p>
            <a:r>
              <a:rPr lang="en-US" dirty="0" smtClean="0"/>
              <a:t>Postcondition: </a:t>
            </a:r>
            <a:r>
              <a:rPr lang="en-US" dirty="0" err="1" smtClean="0"/>
              <a:t>Contract.Ensures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Invariant: </a:t>
            </a:r>
            <a:r>
              <a:rPr lang="en-US" dirty="0" err="1" smtClean="0"/>
              <a:t>Contract.Invariant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74228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val="FF0000"/>
                </a:solidFill>
              </a:rPr>
              <a:t>x - y ==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763000" cy="244682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6000" y="327660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200" y="327660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7" y="608488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5" y="418767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9" y="442649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379888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6" y="379888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6" y="501808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10540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57200" y="3733800"/>
            <a:ext cx="2819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∞,</a:t>
            </a:r>
            <a:r>
              <a:rPr lang="en-US" dirty="0"/>
              <a:t>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: Join Step 5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124200" y="2209800"/>
            <a:ext cx="1622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assume y &gt;= 0 ;</a:t>
            </a:r>
          </a:p>
          <a:p>
            <a:r>
              <a:rPr lang="en-US">
                <a:latin typeface="Calibri" pitchFamily="34" charset="0"/>
              </a:rPr>
              <a:t>x = 0;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3352800" y="4191000"/>
            <a:ext cx="1169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while x &lt; y</a:t>
            </a:r>
          </a:p>
        </p:txBody>
      </p:sp>
      <p:cxnSp>
        <p:nvCxnSpPr>
          <p:cNvPr id="8" name="Shape 8"/>
          <p:cNvCxnSpPr>
            <a:stCxn id="13317" idx="2"/>
            <a:endCxn id="13318" idx="0"/>
          </p:cNvCxnSpPr>
          <p:nvPr/>
        </p:nvCxnSpPr>
        <p:spPr>
          <a:xfrm rot="16200000" flipH="1">
            <a:off x="3269457" y="3521869"/>
            <a:ext cx="1335087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3657600" y="6248400"/>
            <a:ext cx="57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x++;</a:t>
            </a:r>
          </a:p>
        </p:txBody>
      </p:sp>
      <p:cxnSp>
        <p:nvCxnSpPr>
          <p:cNvPr id="19" name="Elbow Connector 18"/>
          <p:cNvCxnSpPr>
            <a:stCxn id="13318" idx="2"/>
            <a:endCxn id="13320" idx="0"/>
          </p:cNvCxnSpPr>
          <p:nvPr/>
        </p:nvCxnSpPr>
        <p:spPr>
          <a:xfrm rot="16200000" flipH="1">
            <a:off x="3098801" y="5400675"/>
            <a:ext cx="1687512" cy="7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320" idx="3"/>
            <a:endCxn id="13318" idx="0"/>
          </p:cNvCxnSpPr>
          <p:nvPr/>
        </p:nvCxnSpPr>
        <p:spPr>
          <a:xfrm flipH="1" flipV="1">
            <a:off x="3938588" y="4191000"/>
            <a:ext cx="298450" cy="2241550"/>
          </a:xfrm>
          <a:prstGeom prst="bentConnector4">
            <a:avLst>
              <a:gd name="adj1" fmla="val -1259365"/>
              <a:gd name="adj2" fmla="val 132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TextBox 36"/>
          <p:cNvSpPr txBox="1">
            <a:spLocks noChangeArrowheads="1"/>
          </p:cNvSpPr>
          <p:nvPr/>
        </p:nvSpPr>
        <p:spPr bwMode="auto">
          <a:xfrm>
            <a:off x="1371600" y="6248400"/>
            <a:ext cx="1455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assert x == y ;</a:t>
            </a:r>
          </a:p>
        </p:txBody>
      </p:sp>
      <p:cxnSp>
        <p:nvCxnSpPr>
          <p:cNvPr id="39" name="Shape 38"/>
          <p:cNvCxnSpPr>
            <a:stCxn id="13318" idx="2"/>
            <a:endCxn id="13323" idx="0"/>
          </p:cNvCxnSpPr>
          <p:nvPr/>
        </p:nvCxnSpPr>
        <p:spPr>
          <a:xfrm rot="5400000">
            <a:off x="2175670" y="4485481"/>
            <a:ext cx="1687512" cy="1838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5800" y="28956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114800" y="4724400"/>
            <a:ext cx="3048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006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66800" y="4800600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14400" y="4800600"/>
            <a:ext cx="2438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8200" y="4800600"/>
            <a:ext cx="2514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51" grpId="0" animBg="1"/>
      <p:bldP spid="52" grpId="0" animBg="1"/>
      <p:bldP spid="54" grpId="0" animBg="1"/>
      <p:bldP spid="58" grpId="0" animBg="1"/>
      <p:bldP spid="58" grpId="1" animBg="1"/>
      <p:bldP spid="65" grpId="0" animBg="1"/>
      <p:bldP spid="63" grpId="0" animBg="1"/>
      <p:bldP spid="63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016484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Numerical instability</a:t>
            </a:r>
          </a:p>
          <a:p>
            <a:pPr lvl="1"/>
            <a:r>
              <a:rPr lang="en-US" dirty="0" smtClean="0"/>
              <a:t>Rounding errors</a:t>
            </a:r>
          </a:p>
          <a:p>
            <a:pPr lvl="1"/>
            <a:r>
              <a:rPr lang="en-US" dirty="0" smtClean="0"/>
              <a:t>Simplex too slow for our purposes</a:t>
            </a:r>
          </a:p>
          <a:p>
            <a:pPr lvl="2"/>
            <a:r>
              <a:rPr lang="en-US" dirty="0" smtClean="0"/>
              <a:t>Polynomial does not mean fast!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Basis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520690"/>
          </a:xfrm>
        </p:spPr>
        <p:txBody>
          <a:bodyPr/>
          <a:lstStyle/>
          <a:p>
            <a:r>
              <a:rPr lang="en-US" dirty="0" smtClean="0"/>
              <a:t>New reduction algorithms</a:t>
            </a:r>
          </a:p>
          <a:p>
            <a:pPr lvl="1"/>
            <a:r>
              <a:rPr lang="en-US" dirty="0" smtClean="0"/>
              <a:t>Based on static basis exploration</a:t>
            </a:r>
          </a:p>
          <a:p>
            <a:r>
              <a:rPr lang="en-US" dirty="0" smtClean="0"/>
              <a:t>Less concerned about numerical instability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Abstract </a:t>
            </a:r>
            <a:r>
              <a:rPr lang="en-US" dirty="0" smtClean="0"/>
              <a:t>when an error is detected</a:t>
            </a:r>
          </a:p>
          <a:p>
            <a:pPr lvl="1"/>
            <a:r>
              <a:rPr lang="en-US" dirty="0" smtClean="0"/>
              <a:t>E.g. In a row operation, delete the row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BitArray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352800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Refinements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074688"/>
          </a:xfrm>
        </p:spPr>
        <p:txBody>
          <a:bodyPr/>
          <a:lstStyle/>
          <a:p>
            <a:r>
              <a:rPr lang="en-US" dirty="0" smtClean="0"/>
              <a:t>Iterative refinement of the analysis</a:t>
            </a:r>
          </a:p>
          <a:p>
            <a:pPr lvl="1"/>
            <a:r>
              <a:rPr lang="en-US" dirty="0" smtClean="0"/>
              <a:t>Apply abstract domains in increasing precision</a:t>
            </a:r>
          </a:p>
          <a:p>
            <a:r>
              <a:rPr lang="en-US" dirty="0" smtClean="0"/>
              <a:t> Weakest precondition calculus</a:t>
            </a:r>
          </a:p>
          <a:p>
            <a:pPr lvl="1"/>
            <a:r>
              <a:rPr lang="en-US" dirty="0" smtClean="0"/>
              <a:t>Handle disjunctive postconditions</a:t>
            </a:r>
          </a:p>
          <a:p>
            <a:r>
              <a:rPr lang="en-US" dirty="0" smtClean="0"/>
              <a:t>To come: Loop invariants on demand</a:t>
            </a:r>
          </a:p>
          <a:p>
            <a:pPr lvl="1"/>
            <a:r>
              <a:rPr lang="en-US" dirty="0" smtClean="0"/>
              <a:t>Disjunctive loop invariants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943600"/>
            <a:ext cx="79248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K.R.M. Leino, F. Logozzo: </a:t>
            </a:r>
            <a:r>
              <a:rPr lang="en-US" sz="2000" i="1" dirty="0" smtClean="0"/>
              <a:t>Loop invariants on demand. </a:t>
            </a:r>
            <a:r>
              <a:rPr lang="en-US" sz="2000" dirty="0" smtClean="0"/>
              <a:t>APLAS’05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refinements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071884"/>
          </a:xfrm>
        </p:spPr>
        <p:txBody>
          <a:bodyPr/>
          <a:lstStyle/>
          <a:p>
            <a:r>
              <a:rPr lang="en-US" dirty="0" smtClean="0"/>
              <a:t>Iterative refinement of the analysis</a:t>
            </a:r>
          </a:p>
          <a:p>
            <a:pPr lvl="1"/>
            <a:r>
              <a:rPr lang="en-US" dirty="0" smtClean="0"/>
              <a:t>Apply abstract domains in increasing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Let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 … A</a:t>
            </a:r>
            <a:r>
              <a:rPr lang="en-US" baseline="-25000" dirty="0" smtClean="0"/>
              <a:t>n </a:t>
            </a:r>
            <a:r>
              <a:rPr lang="en-US" dirty="0" smtClean="0"/>
              <a:t>be abstract domains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latin typeface="Consolas" pitchFamily="49" charset="0"/>
              </a:rPr>
              <a:t>p</a:t>
            </a:r>
            <a:r>
              <a:rPr lang="en-US" dirty="0" smtClean="0"/>
              <a:t> a proof obligation</a:t>
            </a:r>
            <a:endParaRPr lang="en-US" dirty="0" smtClean="0"/>
          </a:p>
          <a:p>
            <a:r>
              <a:rPr lang="en-US" dirty="0" smtClean="0"/>
              <a:t>Discharge </a:t>
            </a:r>
            <a:r>
              <a:rPr lang="en-US" dirty="0" smtClean="0">
                <a:latin typeface="Consolas" pitchFamily="49" charset="0"/>
              </a:rPr>
              <a:t>p </a:t>
            </a:r>
            <a:r>
              <a:rPr lang="en-US" dirty="0" smtClean="0"/>
              <a:t>using </a:t>
            </a:r>
          </a:p>
          <a:p>
            <a:pPr marL="836599" lvl="1" indent="-514350">
              <a:buFont typeface="+mj-lt"/>
              <a:buAutoNum type="arabicPeriod"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</a:p>
          <a:p>
            <a:pPr marL="836599" lvl="1" indent="-514350">
              <a:buFont typeface="+mj-lt"/>
              <a:buAutoNum type="arabicPeriod"/>
            </a:pPr>
            <a:r>
              <a:rPr lang="en-US" dirty="0" smtClean="0"/>
              <a:t>A</a:t>
            </a:r>
            <a:r>
              <a:rPr lang="en-US" baseline="-25000" dirty="0" smtClean="0"/>
              <a:t>2</a:t>
            </a:r>
          </a:p>
          <a:p>
            <a:pPr marL="836599" lvl="1" indent="-514350">
              <a:buFont typeface="+mj-lt"/>
              <a:buAutoNum type="arabicPeriod"/>
            </a:pPr>
            <a:r>
              <a:rPr lang="en-US" baseline="-25000" dirty="0" smtClean="0"/>
              <a:t>…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Weakest preconditions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Discharge disjunctive proof obligations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276600" y="5715000"/>
            <a:ext cx="2514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Assert</a:t>
            </a:r>
            <a:r>
              <a:rPr kumimoji="0" lang="en-US" sz="29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</a:t>
            </a: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P || Q</a:t>
            </a: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81600" y="3429000"/>
            <a:ext cx="1143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900" dirty="0" smtClean="0">
                <a:solidFill>
                  <a:schemeClr val="tx1"/>
                </a:solidFill>
                <a:latin typeface="Segoe" pitchFamily="34" charset="0"/>
              </a:rPr>
              <a:t>S</a:t>
            </a:r>
            <a:r>
              <a:rPr lang="en-US" sz="2900" baseline="-25000" dirty="0" smtClean="0">
                <a:solidFill>
                  <a:schemeClr val="tx1"/>
                </a:solidFill>
                <a:latin typeface="Segoe" pitchFamily="34" charset="0"/>
              </a:rPr>
              <a:t>3</a:t>
            </a:r>
            <a:endParaRPr kumimoji="0" lang="en-US" sz="2900" b="0" i="0" u="none" strike="noStrike" cap="none" normalizeH="0" baseline="-2500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3429000"/>
            <a:ext cx="1143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900" dirty="0" smtClean="0">
                <a:solidFill>
                  <a:schemeClr val="tx1"/>
                </a:solidFill>
                <a:latin typeface="Segoe" pitchFamily="34" charset="0"/>
              </a:rPr>
              <a:t>S</a:t>
            </a:r>
            <a:r>
              <a:rPr lang="en-US" sz="2900" baseline="-25000" dirty="0" smtClean="0">
                <a:solidFill>
                  <a:schemeClr val="tx1"/>
                </a:solidFill>
                <a:latin typeface="Segoe" pitchFamily="34" charset="0"/>
              </a:rPr>
              <a:t>2</a:t>
            </a:r>
            <a:endParaRPr kumimoji="0" lang="en-US" sz="2900" b="0" i="0" u="none" strike="noStrike" cap="none" normalizeH="0" baseline="-2500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429000"/>
            <a:ext cx="1143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900" dirty="0" smtClean="0">
                <a:solidFill>
                  <a:schemeClr val="tx1"/>
                </a:solidFill>
                <a:latin typeface="Segoe" pitchFamily="34" charset="0"/>
              </a:rPr>
              <a:t>S</a:t>
            </a:r>
            <a:r>
              <a:rPr lang="en-US" sz="2900" baseline="-25000" dirty="0" smtClean="0">
                <a:solidFill>
                  <a:schemeClr val="tx1"/>
                </a:solidFill>
                <a:latin typeface="Segoe" pitchFamily="34" charset="0"/>
              </a:rPr>
              <a:t>1</a:t>
            </a:r>
            <a:endParaRPr kumimoji="0" lang="en-US" sz="2900" b="0" i="0" u="none" strike="noStrike" cap="none" normalizeH="0" baseline="-2500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86600" y="3429000"/>
            <a:ext cx="1143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900" dirty="0" smtClean="0">
                <a:solidFill>
                  <a:schemeClr val="tx1"/>
                </a:solidFill>
                <a:latin typeface="Segoe" pitchFamily="34" charset="0"/>
              </a:rPr>
              <a:t>S</a:t>
            </a:r>
            <a:r>
              <a:rPr lang="en-US" sz="2900" baseline="-25000" dirty="0" smtClean="0">
                <a:solidFill>
                  <a:schemeClr val="tx1"/>
                </a:solidFill>
                <a:latin typeface="Segoe" pitchFamily="34" charset="0"/>
              </a:rPr>
              <a:t>4</a:t>
            </a:r>
            <a:endParaRPr kumimoji="0" lang="en-US" sz="2900" b="0" i="0" u="none" strike="noStrike" cap="none" normalizeH="0" baseline="-2500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cxnSp>
        <p:nvCxnSpPr>
          <p:cNvPr id="10" name="Elbow Connector 9"/>
          <p:cNvCxnSpPr>
            <a:stCxn id="7" idx="2"/>
            <a:endCxn id="4" idx="0"/>
          </p:cNvCxnSpPr>
          <p:nvPr/>
        </p:nvCxnSpPr>
        <p:spPr bwMode="auto">
          <a:xfrm rot="16200000" flipH="1">
            <a:off x="2133600" y="3314700"/>
            <a:ext cx="1676400" cy="312420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1"/>
          <p:cNvCxnSpPr>
            <a:stCxn id="6" idx="2"/>
            <a:endCxn id="4" idx="0"/>
          </p:cNvCxnSpPr>
          <p:nvPr/>
        </p:nvCxnSpPr>
        <p:spPr bwMode="auto">
          <a:xfrm rot="16200000" flipH="1">
            <a:off x="3200400" y="4381500"/>
            <a:ext cx="1676400" cy="99060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Elbow Connector 13"/>
          <p:cNvCxnSpPr>
            <a:stCxn id="5" idx="2"/>
            <a:endCxn id="4" idx="0"/>
          </p:cNvCxnSpPr>
          <p:nvPr/>
        </p:nvCxnSpPr>
        <p:spPr bwMode="auto">
          <a:xfrm rot="5400000">
            <a:off x="4305300" y="4267200"/>
            <a:ext cx="1676400" cy="121920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stCxn id="8" idx="2"/>
            <a:endCxn id="4" idx="0"/>
          </p:cNvCxnSpPr>
          <p:nvPr/>
        </p:nvCxnSpPr>
        <p:spPr bwMode="auto">
          <a:xfrm rot="5400000">
            <a:off x="5257800" y="3314700"/>
            <a:ext cx="1676400" cy="312420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914400" y="4191000"/>
            <a:ext cx="1143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P || Q</a:t>
            </a: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971800" y="4191000"/>
            <a:ext cx="1143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P || Q</a:t>
            </a: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181600" y="4191000"/>
            <a:ext cx="1143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P || Q</a:t>
            </a: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086600" y="4191000"/>
            <a:ext cx="1143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P || Q</a:t>
            </a: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248400" y="2514600"/>
            <a:ext cx="2590800" cy="4213562"/>
            <a:chOff x="6553200" y="2667000"/>
            <a:chExt cx="2209800" cy="3908762"/>
          </a:xfrm>
        </p:grpSpPr>
        <p:sp>
          <p:nvSpPr>
            <p:cNvPr id="6" name="Rectangle 5"/>
            <p:cNvSpPr/>
            <p:nvPr/>
          </p:nvSpPr>
          <p:spPr>
            <a:xfrm>
              <a:off x="6657450" y="4137362"/>
              <a:ext cx="1953150" cy="2258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57450" y="3222962"/>
              <a:ext cx="1953150" cy="93496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57450" y="2841962"/>
              <a:ext cx="1953150" cy="35843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3200" y="2667000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</a:t>
            </a:r>
            <a:r>
              <a:rPr lang="en-US" dirty="0" smtClean="0"/>
              <a:t>a</a:t>
            </a:r>
            <a:r>
              <a:rPr smtClean="0"/>
              <a:t>nguage agnostic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ent Arrow 11"/>
          <p:cNvSpPr/>
          <p:nvPr/>
        </p:nvSpPr>
        <p:spPr bwMode="auto">
          <a:xfrm flipV="1">
            <a:off x="2667000" y="4419600"/>
            <a:ext cx="3200400" cy="190500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5486400"/>
            <a:ext cx="2363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Any standard</a:t>
            </a:r>
          </a:p>
          <a:p>
            <a:r>
              <a:rPr lang="en-US" sz="2800" dirty="0" err="1" smtClean="0">
                <a:latin typeface="Segoe" pitchFamily="34" charset="0"/>
              </a:rPr>
              <a:t>.Net</a:t>
            </a:r>
            <a:r>
              <a:rPr lang="en-US" sz="2800" dirty="0" smtClean="0">
                <a:latin typeface="Segoe" pitchFamily="34" charset="0"/>
              </a:rPr>
              <a:t> compiler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Weakest preconditions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352800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517886"/>
          </a:xfrm>
        </p:spPr>
        <p:txBody>
          <a:bodyPr/>
          <a:lstStyle/>
          <a:p>
            <a:r>
              <a:rPr lang="en-US" dirty="0" smtClean="0"/>
              <a:t>Reduce the annotation burden</a:t>
            </a:r>
          </a:p>
          <a:p>
            <a:r>
              <a:rPr lang="en-US" dirty="0" smtClean="0"/>
              <a:t>Infer preconditions and postcondition</a:t>
            </a:r>
          </a:p>
          <a:p>
            <a:pPr lvl="1"/>
            <a:r>
              <a:rPr lang="en-US" dirty="0" smtClean="0"/>
              <a:t>Construct an approximation of the call graph</a:t>
            </a:r>
          </a:p>
          <a:p>
            <a:pPr lvl="1"/>
            <a:r>
              <a:rPr lang="en-US" dirty="0" smtClean="0"/>
              <a:t>Bottom-up traversal</a:t>
            </a:r>
          </a:p>
          <a:p>
            <a:pPr lvl="1"/>
            <a:r>
              <a:rPr lang="en-US" dirty="0" smtClean="0"/>
              <a:t>Push unsatisfied proof obligations to the caller</a:t>
            </a:r>
          </a:p>
          <a:p>
            <a:pPr lvl="1"/>
            <a:r>
              <a:rPr lang="en-US" dirty="0" smtClean="0"/>
              <a:t>Propagate postconditions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of warnings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4440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Categorize the warnings</a:t>
            </a:r>
          </a:p>
          <a:p>
            <a:pPr lvl="1"/>
            <a:r>
              <a:rPr lang="en-US" dirty="0" smtClean="0"/>
              <a:t>Contract violation</a:t>
            </a:r>
          </a:p>
          <a:p>
            <a:pPr lvl="2"/>
            <a:r>
              <a:rPr lang="en-US" dirty="0" smtClean="0"/>
              <a:t>Precondition, postcondition, assert, invariants</a:t>
            </a:r>
          </a:p>
          <a:p>
            <a:pPr lvl="1"/>
            <a:r>
              <a:rPr lang="en-US" dirty="0" smtClean="0"/>
              <a:t>Non-null proof obligation …</a:t>
            </a:r>
          </a:p>
          <a:p>
            <a:pPr lvl="1"/>
            <a:r>
              <a:rPr lang="en-US" dirty="0" smtClean="0"/>
              <a:t>Bounds proof obligation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a reward </a:t>
            </a:r>
            <a:r>
              <a:rPr lang="en-US" i="1" dirty="0" smtClean="0"/>
              <a:t>r</a:t>
            </a:r>
            <a:r>
              <a:rPr lang="en-US" dirty="0" smtClean="0"/>
              <a:t> to each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Adjust </a:t>
            </a:r>
            <a:r>
              <a:rPr lang="en-US" i="1" dirty="0" smtClean="0"/>
              <a:t>r </a:t>
            </a:r>
            <a:r>
              <a:rPr lang="en-US" dirty="0" smtClean="0"/>
              <a:t>depending on the context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contexts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757952"/>
          </a:xfrm>
        </p:spPr>
        <p:txBody>
          <a:bodyPr/>
          <a:lstStyle/>
          <a:p>
            <a:r>
              <a:rPr lang="en-US" dirty="0" smtClean="0"/>
              <a:t>Reduce the score of a proof obligation if</a:t>
            </a:r>
          </a:p>
          <a:p>
            <a:pPr marL="836599" lvl="1" indent="-514350">
              <a:buFont typeface="+mj-lt"/>
              <a:buAutoNum type="arabicPeriod"/>
            </a:pPr>
            <a:r>
              <a:rPr lang="en-US" dirty="0" smtClean="0"/>
              <a:t>It can be discharged by a precondition</a:t>
            </a:r>
          </a:p>
          <a:p>
            <a:pPr marL="836599" lvl="1" indent="-514350">
              <a:buFont typeface="+mj-lt"/>
              <a:buAutoNum type="arabicPeriod"/>
            </a:pPr>
            <a:r>
              <a:rPr lang="en-US" dirty="0" smtClean="0"/>
              <a:t>It depends on a method return value</a:t>
            </a:r>
          </a:p>
          <a:p>
            <a:pPr marL="1120751" lvl="2" indent="-514350">
              <a:buFont typeface="Arial" pitchFamily="34" charset="0"/>
              <a:buChar char="•"/>
            </a:pPr>
            <a:r>
              <a:rPr lang="en-US" dirty="0" smtClean="0"/>
              <a:t>(missing postcondition?)</a:t>
            </a:r>
          </a:p>
          <a:p>
            <a:pPr marL="836599" lvl="1" indent="-514350">
              <a:buFont typeface="+mj-lt"/>
              <a:buAutoNum type="arabicPeriod"/>
            </a:pPr>
            <a:r>
              <a:rPr lang="en-US" dirty="0" smtClean="0"/>
              <a:t>It depends on the value of an array</a:t>
            </a:r>
          </a:p>
          <a:p>
            <a:pPr marL="1120751" lvl="2" indent="-514350">
              <a:buFont typeface="Arial" pitchFamily="34" charset="0"/>
              <a:buChar char="•"/>
            </a:pPr>
            <a:r>
              <a:rPr lang="en-US" dirty="0" smtClean="0"/>
              <a:t>(we do not handle array values yet)</a:t>
            </a:r>
          </a:p>
          <a:p>
            <a:pPr marL="836599" lvl="1" indent="-514350">
              <a:buFont typeface="+mj-lt"/>
              <a:buAutoNum type="arabicPeriod"/>
            </a:pPr>
            <a:r>
              <a:rPr lang="en-US" dirty="0" smtClean="0"/>
              <a:t>It is not understood by the abstract domains</a:t>
            </a:r>
          </a:p>
          <a:p>
            <a:pPr marL="1120751" lvl="2" indent="-514350">
              <a:buFont typeface="Arial" pitchFamily="34" charset="0"/>
              <a:buChar char="•"/>
            </a:pPr>
            <a:r>
              <a:rPr lang="en-US" dirty="0" smtClean="0"/>
              <a:t>E.g. quadratic forms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071884"/>
          </a:xfrm>
        </p:spPr>
        <p:txBody>
          <a:bodyPr/>
          <a:lstStyle/>
          <a:p>
            <a:r>
              <a:rPr lang="en-US" dirty="0" smtClean="0"/>
              <a:t>Language agnostic contracts</a:t>
            </a:r>
          </a:p>
          <a:p>
            <a:pPr lvl="1"/>
            <a:r>
              <a:rPr lang="en-US" dirty="0" smtClean="0"/>
              <a:t>Runtime and static checking</a:t>
            </a:r>
          </a:p>
          <a:p>
            <a:r>
              <a:rPr lang="en-US" dirty="0" smtClean="0"/>
              <a:t>Clousot</a:t>
            </a:r>
          </a:p>
          <a:p>
            <a:pPr lvl="1"/>
            <a:r>
              <a:rPr lang="en-US" dirty="0" smtClean="0"/>
              <a:t>Abstract interpretation based</a:t>
            </a:r>
          </a:p>
          <a:p>
            <a:pPr lvl="1"/>
            <a:r>
              <a:rPr lang="en-US" dirty="0" smtClean="0"/>
              <a:t>Scalable and Precise</a:t>
            </a:r>
          </a:p>
          <a:p>
            <a:pPr lvl="1"/>
            <a:r>
              <a:rPr lang="en-US" dirty="0" smtClean="0"/>
              <a:t>More predictable than automatic theorem provers</a:t>
            </a:r>
          </a:p>
          <a:p>
            <a:r>
              <a:rPr lang="en-US" dirty="0" smtClean="0"/>
              <a:t>Try it today at </a:t>
            </a:r>
          </a:p>
          <a:p>
            <a:pPr algn="ctr">
              <a:buNone/>
            </a:pPr>
            <a:r>
              <a:rPr lang="en-US" dirty="0" smtClean="0"/>
              <a:t>http://research.microsoft.com/downloads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05800" cy="3185487"/>
          </a:xfrm>
        </p:spPr>
        <p:txBody>
          <a:bodyPr/>
          <a:lstStyle/>
          <a:p>
            <a:r>
              <a:rPr lang="en-US" dirty="0" smtClean="0"/>
              <a:t>Produced by all the compilers</a:t>
            </a:r>
          </a:p>
          <a:p>
            <a:r>
              <a:rPr lang="en-US" dirty="0" smtClean="0"/>
              <a:t>Free: Types, </a:t>
            </a:r>
            <a:r>
              <a:rPr lang="en-US" dirty="0" err="1" smtClean="0"/>
              <a:t>intellisense</a:t>
            </a:r>
            <a:r>
              <a:rPr lang="en-US" dirty="0" smtClean="0"/>
              <a:t>, names resolution…</a:t>
            </a:r>
          </a:p>
          <a:p>
            <a:r>
              <a:rPr lang="en-US" dirty="0" smtClean="0"/>
              <a:t>Cross language</a:t>
            </a:r>
          </a:p>
          <a:p>
            <a:r>
              <a:rPr lang="en-US" dirty="0" smtClean="0"/>
              <a:t>Precise semantics</a:t>
            </a:r>
          </a:p>
          <a:p>
            <a:r>
              <a:rPr lang="en-US" dirty="0" smtClean="0"/>
              <a:t>Uniform format understood by our tools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waves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ThemeFrancesco</Template>
  <TotalTime>12966</TotalTime>
  <Words>4101</Words>
  <Application>Microsoft Office PowerPoint</Application>
  <PresentationFormat>On-screen Show (4:3)</PresentationFormat>
  <Paragraphs>951</Paragraphs>
  <Slides>84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7" baseType="lpstr">
      <vt:lpstr>1_Blue waves</vt:lpstr>
      <vt:lpstr>Visio</vt:lpstr>
      <vt:lpstr>Equation</vt:lpstr>
      <vt:lpstr>Contracts in .NET: Specification, dynamic and static checking </vt:lpstr>
      <vt:lpstr>Contracts?</vt:lpstr>
      <vt:lpstr>But we have Debug.Assert! </vt:lpstr>
      <vt:lpstr>But we have Debug.Assert! </vt:lpstr>
      <vt:lpstr>Assert &amp; OOP :  </vt:lpstr>
      <vt:lpstr>Contracts today </vt:lpstr>
      <vt:lpstr>Managed contracts  </vt:lpstr>
      <vt:lpstr>Language agnostic</vt:lpstr>
      <vt:lpstr>Advantages</vt:lpstr>
      <vt:lpstr>Static checking</vt:lpstr>
      <vt:lpstr>Slide 11</vt:lpstr>
      <vt:lpstr>Outline of the tutorial</vt:lpstr>
      <vt:lpstr>.NET Framework</vt:lpstr>
      <vt:lpstr>Common Language Runtime</vt:lpstr>
      <vt:lpstr>Language Independence</vt:lpstr>
      <vt:lpstr>Exercise!</vt:lpstr>
      <vt:lpstr>Preconditions</vt:lpstr>
      <vt:lpstr>Preconditions </vt:lpstr>
      <vt:lpstr>Hmmm… </vt:lpstr>
      <vt:lpstr>Side effects?</vt:lpstr>
      <vt:lpstr>Purity…</vt:lpstr>
      <vt:lpstr>Postconditions</vt:lpstr>
      <vt:lpstr>Result value?</vt:lpstr>
      <vt:lpstr>Question</vt:lpstr>
      <vt:lpstr>Old value?</vt:lpstr>
      <vt:lpstr>Quantifiers</vt:lpstr>
      <vt:lpstr>Class Invariant</vt:lpstr>
      <vt:lpstr>Interfaces</vt:lpstr>
      <vt:lpstr>Other</vt:lpstr>
      <vt:lpstr>Why not simply attributes?</vt:lpstr>
      <vt:lpstr>Runtime checking</vt:lpstr>
      <vt:lpstr>Binary rewriting</vt:lpstr>
      <vt:lpstr>Dynamic checking</vt:lpstr>
      <vt:lpstr>Next: Static checking</vt:lpstr>
      <vt:lpstr>Clousot</vt:lpstr>
      <vt:lpstr>Abstract Interpretation</vt:lpstr>
      <vt:lpstr>Crash course in Abs. Interp.</vt:lpstr>
      <vt:lpstr>Abstract domain: Example</vt:lpstr>
      <vt:lpstr>Galois connections </vt:lpstr>
      <vt:lpstr>Abstract domains</vt:lpstr>
      <vt:lpstr>Abstract semantics</vt:lpstr>
      <vt:lpstr>Fixpoint Computation???</vt:lpstr>
      <vt:lpstr>Too many iterations…</vt:lpstr>
      <vt:lpstr>To sum up</vt:lpstr>
      <vt:lpstr>The big picture</vt:lpstr>
      <vt:lpstr>Precise static analysis of IL</vt:lpstr>
      <vt:lpstr>Drawbacks</vt:lpstr>
      <vt:lpstr>Expression recovery</vt:lpstr>
      <vt:lpstr>If statements</vt:lpstr>
      <vt:lpstr>MSIL+</vt:lpstr>
      <vt:lpstr>Other issues with bytecode</vt:lpstr>
      <vt:lpstr>Chosing the abstract domain</vt:lpstr>
      <vt:lpstr>Pentagons</vt:lpstr>
      <vt:lpstr>Example</vt:lpstr>
      <vt:lpstr>Join on Pentagons</vt:lpstr>
      <vt:lpstr>Binary search!</vt:lpstr>
      <vt:lpstr>Life is more complex…</vt:lpstr>
      <vt:lpstr>Tree Domain</vt:lpstr>
      <vt:lpstr>Example</vt:lpstr>
      <vt:lpstr>Unsafe memory accesses</vt:lpstr>
      <vt:lpstr>Checking buffer underflow</vt:lpstr>
      <vt:lpstr>Checking buffer overflow</vt:lpstr>
      <vt:lpstr>Checking buffer overflow</vt:lpstr>
      <vt:lpstr>Caller checking</vt:lpstr>
      <vt:lpstr>Subpolyhedra</vt:lpstr>
      <vt:lpstr>Subpolyhedra</vt:lpstr>
      <vt:lpstr>Principle</vt:lpstr>
      <vt:lpstr>Naif Join</vt:lpstr>
      <vt:lpstr>Join algorithm : SubPolyhedra</vt:lpstr>
      <vt:lpstr>Example : Join Step 1</vt:lpstr>
      <vt:lpstr>Example: Join steps 2-3</vt:lpstr>
      <vt:lpstr>Example: Join Step 4</vt:lpstr>
      <vt:lpstr>Example : Join Step 5</vt:lpstr>
      <vt:lpstr>Critical operation: Reduction</vt:lpstr>
      <vt:lpstr>Basis exploration</vt:lpstr>
      <vt:lpstr>BitArray</vt:lpstr>
      <vt:lpstr>Refinements</vt:lpstr>
      <vt:lpstr>Iterative refinements</vt:lpstr>
      <vt:lpstr>Weakest preconditions</vt:lpstr>
      <vt:lpstr>Weakest preconditions</vt:lpstr>
      <vt:lpstr>Inference</vt:lpstr>
      <vt:lpstr>Ranking of warnings</vt:lpstr>
      <vt:lpstr>Warning contexts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checking of contracts in .Net via  Abstract Interpretation </dc:title>
  <dc:creator>Francesco Logozzo</dc:creator>
  <cp:lastModifiedBy>Francesco Logozzo</cp:lastModifiedBy>
  <cp:revision>73</cp:revision>
  <dcterms:created xsi:type="dcterms:W3CDTF">2006-08-16T00:00:00Z</dcterms:created>
  <dcterms:modified xsi:type="dcterms:W3CDTF">2009-02-16T11:38:08Z</dcterms:modified>
</cp:coreProperties>
</file>