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8" r:id="rId3"/>
    <p:sldMasterId id="2147483700" r:id="rId4"/>
  </p:sldMasterIdLst>
  <p:notesMasterIdLst>
    <p:notesMasterId r:id="rId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81" r:id="rId24"/>
    <p:sldId id="275" r:id="rId25"/>
    <p:sldId id="276" r:id="rId26"/>
    <p:sldId id="280" r:id="rId27"/>
    <p:sldId id="279" r:id="rId28"/>
    <p:sldId id="277" r:id="rId29"/>
    <p:sldId id="27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0" autoAdjust="0"/>
    <p:restoredTop sz="94660"/>
  </p:normalViewPr>
  <p:slideViewPr>
    <p:cSldViewPr>
      <p:cViewPr varScale="1">
        <p:scale>
          <a:sx n="92" d="100"/>
          <a:sy n="92" d="100"/>
        </p:scale>
        <p:origin x="-9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D4AF9-2C94-4705-99F8-1F01196FA313}" type="datetimeFigureOut">
              <a:rPr lang="en-US" smtClean="0"/>
              <a:t>3/24/2010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A6B11-DF90-4907-8CB3-0BC2549F5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08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A6B11-DF90-4907-8CB3-0BC2549F536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9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75020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2076450"/>
          </a:xfrm>
        </p:spPr>
        <p:txBody>
          <a:bodyPr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3"/>
              </a:buBlip>
              <a:defRPr/>
            </a:lvl2pPr>
            <a:lvl3pPr>
              <a:buFontTx/>
              <a:buBlip>
                <a:blip r:embed="rId3"/>
              </a:buBlip>
              <a:defRPr/>
            </a:lvl3pPr>
            <a:lvl4pPr>
              <a:buFontTx/>
              <a:buBlip>
                <a:blip r:embed="rId3"/>
              </a:buBlip>
              <a:defRPr/>
            </a:lvl4pPr>
            <a:lvl5pPr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7613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193899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762000"/>
            <a:ext cx="9144000" cy="5638800"/>
          </a:xfrm>
          <a:prstGeom prst="rect">
            <a:avLst/>
          </a:prstGeom>
          <a:gradFill>
            <a:gsLst>
              <a:gs pos="0">
                <a:srgbClr val="CCCCFF">
                  <a:alpha val="0"/>
                </a:srgbClr>
              </a:gs>
              <a:gs pos="17999">
                <a:schemeClr val="tx1">
                  <a:alpha val="78000"/>
                </a:schemeClr>
              </a:gs>
              <a:gs pos="36000">
                <a:schemeClr val="tx1"/>
              </a:gs>
              <a:gs pos="61000">
                <a:schemeClr val="tx1"/>
              </a:gs>
              <a:gs pos="82001">
                <a:schemeClr val="tx1">
                  <a:alpha val="84000"/>
                </a:schemeClr>
              </a:gs>
              <a:gs pos="100000">
                <a:srgbClr val="CCCCFF">
                  <a:alpha val="0"/>
                </a:srgbClr>
              </a:gs>
            </a:gsLst>
            <a:lin ang="16200000" scaled="0"/>
          </a:gra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 descr="MS--and-Research-logo-treat.png"/>
          <p:cNvPicPr>
            <a:picLocks noChangeAspect="1"/>
          </p:cNvPicPr>
          <p:nvPr/>
        </p:nvPicPr>
        <p:blipFill>
          <a:blip r:embed="rId2"/>
          <a:srcRect l="75000" b="88889"/>
          <a:stretch>
            <a:fillRect/>
          </a:stretch>
        </p:blipFill>
        <p:spPr>
          <a:xfrm>
            <a:off x="6858000" y="0"/>
            <a:ext cx="2286000" cy="762000"/>
          </a:xfrm>
          <a:prstGeom prst="rect">
            <a:avLst/>
          </a:prstGeom>
        </p:spPr>
      </p:pic>
      <p:pic>
        <p:nvPicPr>
          <p:cNvPr id="5" name="Picture 4" descr="MS--and-Research-logo-treat.png"/>
          <p:cNvPicPr>
            <a:picLocks noChangeAspect="1"/>
          </p:cNvPicPr>
          <p:nvPr/>
        </p:nvPicPr>
        <p:blipFill>
          <a:blip r:embed="rId2"/>
          <a:srcRect l="80833" t="88889"/>
          <a:stretch>
            <a:fillRect/>
          </a:stretch>
        </p:blipFill>
        <p:spPr>
          <a:xfrm>
            <a:off x="7391400" y="6096000"/>
            <a:ext cx="1752600" cy="762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Documents and Settings\sarahb\Desktop\DVD_ART34\Artwork_Imagery\Shapes\Lines\line drop shadow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lum/>
          </a:blip>
          <a:srcRect l="12500" b="-12538"/>
          <a:stretch>
            <a:fillRect/>
          </a:stretch>
        </p:blipFill>
        <p:spPr bwMode="auto">
          <a:xfrm>
            <a:off x="0" y="3398264"/>
            <a:ext cx="8001000" cy="2593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07848"/>
            <a:ext cx="8031427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344988"/>
            <a:ext cx="80311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bg2"/>
                </a:solidFill>
                <a:effectLst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28000">
                      <a:schemeClr val="accent5"/>
                    </a:gs>
                    <a:gs pos="62000">
                      <a:schemeClr val="accent2"/>
                    </a:gs>
                    <a:gs pos="88000">
                      <a:schemeClr val="bg2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pic>
        <p:nvPicPr>
          <p:cNvPr id="6" name="Picture 5" descr="MS-Research-logo.png"/>
          <p:cNvPicPr>
            <a:picLocks noChangeAspect="1"/>
          </p:cNvPicPr>
          <p:nvPr/>
        </p:nvPicPr>
        <p:blipFill>
          <a:blip r:embed="rId3">
            <a:lum bright="100000"/>
          </a:blip>
          <a:stretch>
            <a:fillRect/>
          </a:stretch>
        </p:blipFill>
        <p:spPr>
          <a:xfrm>
            <a:off x="7519239" y="6282881"/>
            <a:ext cx="1243761" cy="3465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4800600"/>
            <a:ext cx="9144000" cy="20574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Documents and Settings\sarahb\Desktop\DVD_ART34\Artwork_Imagery\Shapes\Lines\line drop shadow.png"/>
          <p:cNvPicPr>
            <a:picLocks noChangeAspect="1" noChangeArrowheads="1"/>
          </p:cNvPicPr>
          <p:nvPr/>
        </p:nvPicPr>
        <p:blipFill>
          <a:blip r:embed="rId2">
            <a:lum bright="100000"/>
          </a:blip>
          <a:srcRect l="12500" b="-12538"/>
          <a:stretch>
            <a:fillRect/>
          </a:stretch>
        </p:blipFill>
        <p:spPr bwMode="auto">
          <a:xfrm>
            <a:off x="0" y="3398264"/>
            <a:ext cx="8001000" cy="2593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04672"/>
            <a:ext cx="8031163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50" dirty="0">
                <a:ln w="3175">
                  <a:noFill/>
                </a:ln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344988"/>
            <a:ext cx="8031163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FontTx/>
              <a:buNone/>
              <a:defRPr lang="en-US" sz="3200" kern="1200" dirty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28000">
                      <a:schemeClr val="accent5"/>
                    </a:gs>
                    <a:gs pos="62000">
                      <a:schemeClr val="accent2"/>
                    </a:gs>
                    <a:gs pos="88000">
                      <a:schemeClr val="bg2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to…</a:t>
            </a:r>
          </a:p>
        </p:txBody>
      </p:sp>
      <p:pic>
        <p:nvPicPr>
          <p:cNvPr id="5" name="Picture 4" descr="MS-Research-logo.png"/>
          <p:cNvPicPr>
            <a:picLocks noChangeAspect="1"/>
          </p:cNvPicPr>
          <p:nvPr/>
        </p:nvPicPr>
        <p:blipFill>
          <a:blip r:embed="rId3">
            <a:lum bright="100000"/>
          </a:blip>
          <a:stretch>
            <a:fillRect/>
          </a:stretch>
        </p:blipFill>
        <p:spPr>
          <a:xfrm>
            <a:off x="7519239" y="6282881"/>
            <a:ext cx="1243761" cy="3465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762000"/>
            <a:ext cx="9144000" cy="5638800"/>
          </a:xfrm>
          <a:prstGeom prst="rect">
            <a:avLst/>
          </a:prstGeom>
          <a:gradFill>
            <a:gsLst>
              <a:gs pos="0">
                <a:srgbClr val="CCCCFF">
                  <a:alpha val="0"/>
                </a:srgbClr>
              </a:gs>
              <a:gs pos="17999">
                <a:schemeClr val="tx1">
                  <a:alpha val="78000"/>
                </a:schemeClr>
              </a:gs>
              <a:gs pos="36000">
                <a:schemeClr val="tx1"/>
              </a:gs>
              <a:gs pos="61000">
                <a:schemeClr val="tx1"/>
              </a:gs>
              <a:gs pos="82001">
                <a:schemeClr val="tx1">
                  <a:alpha val="84000"/>
                </a:schemeClr>
              </a:gs>
              <a:gs pos="100000">
                <a:srgbClr val="CCCCFF">
                  <a:alpha val="0"/>
                </a:srgbClr>
              </a:gs>
            </a:gsLst>
            <a:lin ang="16200000" scaled="0"/>
          </a:gra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pic>
        <p:nvPicPr>
          <p:cNvPr id="2" name="Picture 1" descr="MS--and-Research-logo-treat.png"/>
          <p:cNvPicPr>
            <a:picLocks noChangeAspect="1"/>
          </p:cNvPicPr>
          <p:nvPr/>
        </p:nvPicPr>
        <p:blipFill>
          <a:blip r:embed="rId2"/>
          <a:srcRect l="75000" b="88889"/>
          <a:stretch>
            <a:fillRect/>
          </a:stretch>
        </p:blipFill>
        <p:spPr>
          <a:xfrm>
            <a:off x="6858000" y="0"/>
            <a:ext cx="2286000" cy="762000"/>
          </a:xfrm>
          <a:prstGeom prst="rect">
            <a:avLst/>
          </a:prstGeom>
        </p:spPr>
      </p:pic>
      <p:pic>
        <p:nvPicPr>
          <p:cNvPr id="3" name="Picture 2" descr="MS--and-Research-logo-treat.png"/>
          <p:cNvPicPr>
            <a:picLocks noChangeAspect="1"/>
          </p:cNvPicPr>
          <p:nvPr/>
        </p:nvPicPr>
        <p:blipFill>
          <a:blip r:embed="rId2"/>
          <a:srcRect l="80833" t="88889"/>
          <a:stretch>
            <a:fillRect/>
          </a:stretch>
        </p:blipFill>
        <p:spPr>
          <a:xfrm>
            <a:off x="7391400" y="6096000"/>
            <a:ext cx="1752600" cy="762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193899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00054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819400" y="6627813"/>
            <a:ext cx="350520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algn="ctr" defTabSz="914363" rtl="0" eaLnBrk="1" latinLnBrk="0" hangingPunct="1">
              <a:defRPr lang="en-US" sz="1200" kern="1200" smtClean="0">
                <a:gradFill>
                  <a:gsLst>
                    <a:gs pos="3600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32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8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4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0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0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4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971800" y="6579834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>
                  <a:gsLst>
                    <a:gs pos="3600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3200" kern="1200">
          <a:solidFill>
            <a:schemeClr val="bg2"/>
          </a:solidFill>
          <a:effectLst/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800" kern="1200">
          <a:solidFill>
            <a:schemeClr val="bg2"/>
          </a:solidFill>
          <a:effectLst/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400" kern="1200">
          <a:solidFill>
            <a:schemeClr val="bg2"/>
          </a:solidFill>
          <a:effectLst/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400" kern="1200">
          <a:solidFill>
            <a:schemeClr val="bg2"/>
          </a:solidFill>
          <a:effectLst/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400" kern="1200">
          <a:solidFill>
            <a:schemeClr val="bg2"/>
          </a:solidFill>
          <a:effectLst/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4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ransition>
    <p:fade/>
  </p:transition>
  <p:hf sldNum="0"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RATA: </a:t>
            </a:r>
            <a:br>
              <a:rPr lang="en-US" sz="4400" dirty="0" smtClean="0"/>
            </a:br>
            <a:r>
              <a:rPr lang="en-US" sz="4400" dirty="0" smtClean="0"/>
              <a:t>Rapid Atomic Type Analysis by Abstract interpretation: Application to JavaScript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F. Logozzo</a:t>
            </a:r>
            <a:r>
              <a:rPr lang="en-US" dirty="0" smtClean="0"/>
              <a:t>, H. </a:t>
            </a:r>
            <a:r>
              <a:rPr lang="en-US" dirty="0" smtClean="0"/>
              <a:t>Venter</a:t>
            </a:r>
          </a:p>
          <a:p>
            <a:r>
              <a:rPr lang="en-US" sz="2800" dirty="0" err="1" smtClean="0"/>
              <a:t>RiSE</a:t>
            </a:r>
            <a:endParaRPr lang="en-US" sz="2800" dirty="0" smtClean="0"/>
          </a:p>
          <a:p>
            <a:r>
              <a:rPr lang="en-US" sz="2400" dirty="0" smtClean="0"/>
              <a:t>Microsoft Research, Redmond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365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877985"/>
          </a:xfrm>
        </p:spPr>
        <p:txBody>
          <a:bodyPr/>
          <a:lstStyle/>
          <a:p>
            <a:r>
              <a:rPr lang="en-US" dirty="0" smtClean="0"/>
              <a:t>Combination of 3 analyses</a:t>
            </a:r>
          </a:p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Interval analysis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 smtClean="0"/>
              <a:t>Which is the range of a variable?</a:t>
            </a:r>
            <a:r>
              <a:rPr lang="en-US" dirty="0" smtClean="0"/>
              <a:t>”</a:t>
            </a:r>
          </a:p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Kind analysis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 smtClean="0"/>
              <a:t>Does a variable assumes a fractional value?”</a:t>
            </a:r>
            <a:endParaRPr lang="en-US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Variation analysis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 smtClean="0"/>
              <a:t>Is the growth of a variables subsumed by another one?”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95684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657600"/>
            <a:ext cx="3023785" cy="274070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Interval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625608"/>
          </a:xfrm>
        </p:spPr>
        <p:txBody>
          <a:bodyPr/>
          <a:lstStyle/>
          <a:p>
            <a:r>
              <a:rPr lang="en-US" dirty="0" smtClean="0"/>
              <a:t>Abstract a set of values with an interval</a:t>
            </a:r>
          </a:p>
          <a:p>
            <a:pPr lvl="1"/>
            <a:r>
              <a:rPr lang="en-US" dirty="0" smtClean="0"/>
              <a:t>Slight variation of the original [CC77]</a:t>
            </a:r>
          </a:p>
          <a:p>
            <a:r>
              <a:rPr lang="en-US" dirty="0" smtClean="0"/>
              <a:t>Abstract elements</a:t>
            </a:r>
          </a:p>
          <a:p>
            <a:endParaRPr lang="en-US" dirty="0"/>
          </a:p>
          <a:p>
            <a:r>
              <a:rPr lang="en-US" dirty="0" smtClean="0"/>
              <a:t>Lattice </a:t>
            </a:r>
            <a:r>
              <a:rPr lang="en-US" dirty="0" smtClean="0"/>
              <a:t>structure </a:t>
            </a: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41171"/>
            <a:ext cx="6705600" cy="561474"/>
          </a:xfrm>
          <a:prstGeom prst="rect">
            <a:avLst/>
          </a:prstGeom>
          <a:pattFill prst="pct70">
            <a:fgClr>
              <a:schemeClr val="tx2">
                <a:lumMod val="2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5486400" y="6107316"/>
            <a:ext cx="2617280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0375" lvl="1" defTabSz="914363">
              <a:lnSpc>
                <a:spcPct val="90000"/>
              </a:lnSpc>
              <a:spcBef>
                <a:spcPct val="20000"/>
              </a:spcBef>
            </a:pPr>
            <a:r>
              <a:rPr lang="en-US" sz="14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sz="1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a’</a:t>
            </a: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sz="1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b’</a:t>
            </a:r>
          </a:p>
        </p:txBody>
      </p:sp>
    </p:spTree>
    <p:extLst>
      <p:ext uri="{BB962C8B-B14F-4D97-AF65-F5344CB8AC3E}">
        <p14:creationId xmlns:p14="http://schemas.microsoft.com/office/powerpoint/2010/main" val="22488699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</a:t>
            </a:r>
            <a:r>
              <a:rPr lang="en-US" dirty="0" smtClean="0"/>
              <a:t>to track more </a:t>
            </a:r>
            <a:r>
              <a:rPr lang="en-US" dirty="0" err="1" smtClean="0"/>
              <a:t>more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083921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variable assumes only integral values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Relations </a:t>
            </a:r>
            <a:r>
              <a:rPr lang="en-US" dirty="0" smtClean="0"/>
              <a:t>between variables</a:t>
            </a:r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4038600"/>
            <a:ext cx="3276600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bitsinbyte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(b)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 = 1, c = 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(m &lt; 0x100)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(b &amp; m)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c++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m &lt;&lt;= 1;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c;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57800" y="4522036"/>
            <a:ext cx="2108269" cy="120032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Normal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1, 512)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: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OpenRight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(0)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 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3962400" y="4648201"/>
            <a:ext cx="1295400" cy="474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66800" y="2062785"/>
            <a:ext cx="3276600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div(b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// …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m = 1 / 2;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	 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10498" y="2283318"/>
            <a:ext cx="1943101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not an Int32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2971800" y="2467984"/>
            <a:ext cx="2238698" cy="348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8520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1981200"/>
            <a:ext cx="4648200" cy="41440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182957"/>
          </a:xfrm>
        </p:spPr>
        <p:txBody>
          <a:bodyPr/>
          <a:lstStyle/>
          <a:p>
            <a:r>
              <a:rPr lang="en-US" dirty="0" smtClean="0"/>
              <a:t>Tracks fractional values</a:t>
            </a:r>
          </a:p>
          <a:p>
            <a:endParaRPr lang="en-US" dirty="0"/>
          </a:p>
          <a:p>
            <a:pPr lvl="1"/>
            <a:r>
              <a:rPr lang="en-US" dirty="0" smtClean="0"/>
              <a:t>Order: Subset inclusion</a:t>
            </a:r>
          </a:p>
          <a:p>
            <a:r>
              <a:rPr lang="en-US" dirty="0" smtClean="0"/>
              <a:t>Not interesting by itself</a:t>
            </a:r>
          </a:p>
          <a:p>
            <a:pPr lvl="1"/>
            <a:r>
              <a:rPr lang="en-US" i="1" dirty="0" smtClean="0"/>
              <a:t>i.e. </a:t>
            </a:r>
            <a:r>
              <a:rPr lang="en-US" dirty="0" smtClean="0"/>
              <a:t>Simple type analysis</a:t>
            </a:r>
          </a:p>
          <a:p>
            <a:r>
              <a:rPr lang="en-US" dirty="0" smtClean="0"/>
              <a:t>Powerful when combined with </a:t>
            </a:r>
            <a:r>
              <a:rPr lang="en-US" dirty="0" err="1" smtClean="0"/>
              <a:t>Intv</a:t>
            </a:r>
          </a:p>
          <a:p>
            <a:pPr lvl="1"/>
            <a:r>
              <a:rPr lang="en-US" dirty="0" smtClean="0"/>
              <a:t>Abstract Domain: </a:t>
            </a:r>
            <a:r>
              <a:rPr lang="en-US" dirty="0" err="1" smtClean="0"/>
              <a:t>Intv</a:t>
            </a:r>
            <a:r>
              <a:rPr lang="en-US" dirty="0" smtClean="0"/>
              <a:t> x Kind</a:t>
            </a:r>
          </a:p>
          <a:p>
            <a:pPr lvl="1"/>
            <a:r>
              <a:rPr lang="en-US" dirty="0" smtClean="0"/>
              <a:t>Example: </a:t>
            </a:r>
          </a:p>
          <a:p>
            <a:pPr marL="460375" lvl="1" indent="0">
              <a:buNone/>
            </a:pPr>
            <a:r>
              <a:rPr lang="en-US" sz="2400" dirty="0" smtClean="0"/>
              <a:t>   γ(〈 </a:t>
            </a:r>
            <a:r>
              <a:rPr lang="en-US" sz="2400" dirty="0" err="1" smtClean="0"/>
              <a:t>OpenRight</a:t>
            </a:r>
            <a:r>
              <a:rPr lang="en-US" sz="2400" dirty="0" smtClean="0"/>
              <a:t>(10), Int32 〉) </a:t>
            </a:r>
          </a:p>
          <a:p>
            <a:pPr marL="460375" lvl="1" indent="0">
              <a:buNone/>
            </a:pPr>
            <a:r>
              <a:rPr lang="en-US" sz="2400" dirty="0" smtClean="0"/>
              <a:t>= γ(〈 Normal(10, 2</a:t>
            </a:r>
            <a:r>
              <a:rPr lang="en-US" sz="2400" baseline="30000" dirty="0" smtClean="0"/>
              <a:t>31</a:t>
            </a:r>
            <a:r>
              <a:rPr lang="en-US" sz="2400" dirty="0" smtClean="0"/>
              <a:t>-1), Int32 〉) </a:t>
            </a:r>
          </a:p>
          <a:p>
            <a:pPr marL="460375" lvl="1" indent="0">
              <a:buNone/>
            </a:pPr>
            <a:r>
              <a:rPr lang="en-US" sz="2400" dirty="0" smtClean="0"/>
              <a:t>= {10, 11, … 2</a:t>
            </a:r>
            <a:r>
              <a:rPr lang="en-US" sz="2400" baseline="30000" dirty="0" smtClean="0"/>
              <a:t>31</a:t>
            </a:r>
            <a:r>
              <a:rPr lang="en-US" sz="2400" dirty="0" smtClean="0"/>
              <a:t>-1}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658673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1500" y="2133600"/>
            <a:ext cx="3124200" cy="25853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loopToN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(99999);</a:t>
            </a:r>
          </a:p>
          <a:p>
            <a:endParaRPr lang="en-US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loopToN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(n)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x = 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(x &lt; n)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x = x + 1;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667000" y="1810434"/>
            <a:ext cx="4782711" cy="1066800"/>
            <a:chOff x="2667000" y="1810434"/>
            <a:chExt cx="4782711" cy="1066800"/>
          </a:xfrm>
        </p:grpSpPr>
        <p:sp>
          <p:nvSpPr>
            <p:cNvPr id="6" name="TextBox 5"/>
            <p:cNvSpPr txBox="1"/>
            <p:nvPr/>
          </p:nvSpPr>
          <p:spPr>
            <a:xfrm>
              <a:off x="4511086" y="1810434"/>
              <a:ext cx="2938625" cy="64633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Analyze </a:t>
              </a:r>
              <a:r>
                <a:rPr lang="en-US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loopToN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with </a:t>
              </a:r>
            </a:p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 : </a:t>
              </a:r>
              <a:r>
                <a:rPr lang="en-US" dirty="0"/>
                <a:t>α ({9999</a:t>
              </a:r>
              <a:r>
                <a:rPr lang="en-US" dirty="0" smtClean="0"/>
                <a:t>}) = 〈 </a:t>
              </a:r>
              <a:r>
                <a:rPr lang="en-US" dirty="0"/>
                <a:t>⊤ , Int32 〉</a:t>
              </a:r>
              <a:endPara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2667000" y="2133600"/>
              <a:ext cx="1844086" cy="1384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3048000" y="2133600"/>
              <a:ext cx="1463086" cy="7436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758486" y="3103095"/>
            <a:ext cx="4925263" cy="646331"/>
            <a:chOff x="2758486" y="3103095"/>
            <a:chExt cx="49252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4511086" y="3103095"/>
              <a:ext cx="3172663" cy="64633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With widening infer</a:t>
              </a:r>
            </a:p>
            <a:p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: </a:t>
              </a:r>
              <a:r>
                <a:rPr lang="en-US" dirty="0"/>
                <a:t>〈 OpenRight(0), </a:t>
              </a:r>
              <a:r>
                <a:rPr lang="en-US" b="1" dirty="0" smtClean="0"/>
                <a:t>Float64</a:t>
              </a:r>
              <a:r>
                <a:rPr lang="en-US" dirty="0" smtClean="0"/>
                <a:t> </a:t>
              </a:r>
              <a:r>
                <a:rPr lang="en-US" dirty="0"/>
                <a:t>〉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2758486" y="3426261"/>
              <a:ext cx="1752600" cy="3231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819400" y="3749426"/>
            <a:ext cx="4595045" cy="1164105"/>
            <a:chOff x="2819400" y="3749426"/>
            <a:chExt cx="4595045" cy="1164105"/>
          </a:xfrm>
        </p:grpSpPr>
        <p:sp>
          <p:nvSpPr>
            <p:cNvPr id="20" name="TextBox 19"/>
            <p:cNvSpPr txBox="1"/>
            <p:nvPr/>
          </p:nvSpPr>
          <p:spPr>
            <a:xfrm>
              <a:off x="4511086" y="4267200"/>
              <a:ext cx="2903359" cy="64633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With narrowing refine</a:t>
              </a:r>
            </a:p>
            <a:p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: </a:t>
              </a:r>
              <a:r>
                <a:rPr lang="en-US" dirty="0"/>
                <a:t>〈 OpenRight(0), </a:t>
              </a:r>
              <a:r>
                <a:rPr lang="en-US" b="1" dirty="0" smtClean="0"/>
                <a:t>Int32</a:t>
              </a:r>
              <a:r>
                <a:rPr lang="en-US" dirty="0" smtClean="0"/>
                <a:t> </a:t>
              </a:r>
              <a:r>
                <a:rPr lang="en-US" dirty="0"/>
                <a:t>〉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 flipV="1">
              <a:off x="2819400" y="3749426"/>
              <a:ext cx="1691686" cy="8409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22035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9486" y="3962400"/>
            <a:ext cx="8675914" cy="1729704"/>
          </a:xfrm>
        </p:spPr>
        <p:txBody>
          <a:bodyPr/>
          <a:lstStyle/>
          <a:p>
            <a:r>
              <a:rPr lang="en-US" dirty="0" smtClean="0"/>
              <a:t>Intuition: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 smtClean="0"/>
              <a:t> cannot grow faster than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m</a:t>
            </a:r>
          </a:p>
          <a:p>
            <a:pPr lvl="1"/>
            <a:r>
              <a:rPr lang="en-US" dirty="0" smtClean="0">
                <a:latin typeface="+mj-lt"/>
                <a:cs typeface="Consolas" pitchFamily="49" charset="0"/>
              </a:rPr>
              <a:t>For each iteration:</a:t>
            </a:r>
          </a:p>
          <a:p>
            <a:pPr lvl="2"/>
            <a:r>
              <a:rPr lang="en-US" dirty="0" smtClean="0"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smtClean="0"/>
              <a:t> ≠ 0 and multiplied by 2</a:t>
            </a:r>
          </a:p>
          <a:p>
            <a:pPr lvl="2"/>
            <a:r>
              <a:rPr lang="en-US" dirty="0" smtClean="0">
                <a:latin typeface="Consolas" pitchFamily="49" charset="0"/>
                <a:cs typeface="Consolas" pitchFamily="49" charset="0"/>
              </a:rPr>
              <a:t>C </a:t>
            </a:r>
            <a:r>
              <a:rPr lang="en-US" dirty="0" smtClean="0">
                <a:latin typeface="+mj-lt"/>
                <a:cs typeface="Consolas" pitchFamily="49" charset="0"/>
              </a:rPr>
              <a:t>stable or incremented by one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3600" y="1219200"/>
            <a:ext cx="3276600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bitsinbyte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(b)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 = 1, c = 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(m &lt; 0x100)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(b &amp; m)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c++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m &lt;&lt;= 1;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c;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13652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solutions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099584"/>
          </a:xfrm>
        </p:spPr>
        <p:txBody>
          <a:bodyPr/>
          <a:lstStyle/>
          <a:p>
            <a:r>
              <a:rPr lang="en-US" dirty="0" smtClean="0"/>
              <a:t>Use Relational abstract domains</a:t>
            </a:r>
          </a:p>
          <a:p>
            <a:pPr lvl="1"/>
            <a:r>
              <a:rPr lang="en-US" dirty="0" smtClean="0"/>
              <a:t>Keep relation between variables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Pentagons (</a:t>
            </a:r>
            <a:r>
              <a:rPr lang="en-US" dirty="0"/>
              <a:t>x ∈ [a, b] ∧ x &lt; </a:t>
            </a:r>
            <a:r>
              <a:rPr lang="en-US" dirty="0" smtClean="0"/>
              <a:t>y)</a:t>
            </a:r>
          </a:p>
          <a:p>
            <a:pPr lvl="2"/>
            <a:r>
              <a:rPr lang="en-US" dirty="0" smtClean="0"/>
              <a:t>Octagons (</a:t>
            </a:r>
            <a:r>
              <a:rPr lang="en-US" dirty="0"/>
              <a:t>± x ± y ≤ </a:t>
            </a:r>
            <a:r>
              <a:rPr lang="en-US" i="1" dirty="0" smtClean="0"/>
              <a:t>k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…</a:t>
            </a:r>
          </a:p>
          <a:p>
            <a:r>
              <a:rPr lang="en-US" dirty="0" smtClean="0"/>
              <a:t>Problem: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 slow for runtime!</a:t>
            </a: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dirty="0" smtClean="0"/>
              <a:t>Super-linear complexity</a:t>
            </a:r>
          </a:p>
          <a:p>
            <a:pPr lvl="1"/>
            <a:r>
              <a:rPr lang="en-US" dirty="0" smtClean="0"/>
              <a:t>Inadmissible for JIT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26342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1865126"/>
          </a:xfrm>
        </p:spPr>
        <p:txBody>
          <a:bodyPr/>
          <a:lstStyle/>
          <a:p>
            <a:r>
              <a:rPr lang="en-US" dirty="0" smtClean="0"/>
              <a:t>For each loop, for each variable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x</a:t>
            </a:r>
          </a:p>
          <a:p>
            <a:pPr lvl="1"/>
            <a:r>
              <a:rPr lang="en-US" dirty="0" smtClean="0"/>
              <a:t>Compute the variation range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x</a:t>
            </a:r>
          </a:p>
          <a:p>
            <a:pPr lvl="2"/>
            <a:r>
              <a:rPr lang="en-US" dirty="0" smtClean="0">
                <a:latin typeface="+mj-lt"/>
                <a:cs typeface="Consolas" pitchFamily="49" charset="0"/>
              </a:rPr>
              <a:t>Doable in linear time</a:t>
            </a:r>
          </a:p>
          <a:p>
            <a:pPr lvl="1"/>
            <a:r>
              <a:rPr lang="en-US" dirty="0" smtClean="0">
                <a:latin typeface="+mj-lt"/>
                <a:cs typeface="Consolas" pitchFamily="49" charset="0"/>
              </a:rPr>
              <a:t>Example</a:t>
            </a:r>
            <a:endParaRPr lang="en-US" dirty="0">
              <a:latin typeface="+mj-lt"/>
              <a:cs typeface="Consolas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31072" y="3276600"/>
            <a:ext cx="3276600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bitsinbyte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(b)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 = 1, c = 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(m &lt; 0x100)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(b &amp; m)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c++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m &lt;&lt;= 1;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c;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9800" y="3886200"/>
            <a:ext cx="1587294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(m) : [1, </a:t>
            </a:r>
            <a:r>
              <a:rPr lang="en-US" dirty="0" smtClean="0"/>
              <a:t>+∞]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v(c)  : [0, 1]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v(b)  : [0, 0] 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3962400" y="4038600"/>
            <a:ext cx="2057400" cy="309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0441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Refinement Theorem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001000" cy="4438138"/>
          </a:xfrm>
        </p:spPr>
        <p:txBody>
          <a:bodyPr/>
          <a:lstStyle/>
          <a:p>
            <a:r>
              <a:rPr lang="en-US" dirty="0" smtClean="0"/>
              <a:t>Let </a:t>
            </a:r>
          </a:p>
          <a:p>
            <a:pPr lvl="1"/>
            <a:r>
              <a:rPr lang="en-US" dirty="0" smtClean="0"/>
              <a:t>σ</a:t>
            </a:r>
            <a:r>
              <a:rPr lang="en-US" baseline="-25000" dirty="0" smtClean="0"/>
              <a:t>0</a:t>
            </a:r>
            <a:r>
              <a:rPr lang="en-US" dirty="0" smtClean="0"/>
              <a:t> the </a:t>
            </a:r>
            <a:r>
              <a:rPr lang="en-US" dirty="0" smtClean="0"/>
              <a:t>abstract entry </a:t>
            </a:r>
            <a:r>
              <a:rPr lang="en-US" dirty="0" smtClean="0"/>
              <a:t>state of the loop</a:t>
            </a:r>
          </a:p>
          <a:p>
            <a:pPr lvl="1"/>
            <a:r>
              <a:rPr lang="en-US" dirty="0" smtClean="0"/>
              <a:t>σ the </a:t>
            </a:r>
            <a:r>
              <a:rPr lang="en-US" dirty="0" smtClean="0"/>
              <a:t>loop </a:t>
            </a:r>
            <a:r>
              <a:rPr lang="en-US" dirty="0" smtClean="0"/>
              <a:t>invariant</a:t>
            </a:r>
          </a:p>
          <a:p>
            <a:r>
              <a:rPr lang="en-US" dirty="0" smtClean="0"/>
              <a:t>If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/>
              <a:t> ≠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 smtClean="0"/>
              <a:t> and</a:t>
            </a:r>
          </a:p>
          <a:p>
            <a:pPr lvl="1"/>
            <a:r>
              <a:rPr lang="en-US" dirty="0" smtClean="0"/>
              <a:t>σ</a:t>
            </a:r>
            <a:r>
              <a:rPr lang="it-IT" baseline="-25000" dirty="0" smtClean="0"/>
              <a:t>0</a:t>
            </a:r>
            <a:r>
              <a:rPr lang="it-IT" dirty="0" smtClean="0"/>
              <a:t> ⊨ </a:t>
            </a:r>
            <a:r>
              <a:rPr lang="it-IT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it-IT" dirty="0" smtClean="0">
                <a:latin typeface="+mj-lt"/>
                <a:cs typeface="Consolas" pitchFamily="49" charset="0"/>
              </a:rPr>
              <a:t> &lt; </a:t>
            </a:r>
            <a:r>
              <a:rPr lang="it-IT" dirty="0" smtClean="0">
                <a:latin typeface="Consolas" pitchFamily="49" charset="0"/>
                <a:cs typeface="Consolas" pitchFamily="49" charset="0"/>
              </a:rPr>
              <a:t>y </a:t>
            </a:r>
          </a:p>
          <a:p>
            <a:pPr lvl="1"/>
            <a:r>
              <a:rPr lang="en-US" dirty="0" smtClean="0"/>
              <a:t>σ</a:t>
            </a:r>
            <a:r>
              <a:rPr lang="it-IT" dirty="0" smtClean="0"/>
              <a:t> ⊨ </a:t>
            </a:r>
            <a:r>
              <a:rPr lang="it-IT" dirty="0" smtClean="0">
                <a:latin typeface="Consolas" pitchFamily="49" charset="0"/>
                <a:cs typeface="Consolas" pitchFamily="49" charset="0"/>
              </a:rPr>
              <a:t>y</a:t>
            </a:r>
            <a:r>
              <a:rPr lang="it-IT" dirty="0" smtClean="0"/>
              <a:t> </a:t>
            </a:r>
            <a:r>
              <a:rPr lang="en-US" dirty="0" smtClean="0"/>
              <a:t>≤ </a:t>
            </a:r>
            <a:r>
              <a:rPr lang="en-US" i="1" dirty="0" smtClean="0"/>
              <a:t>b, b</a:t>
            </a:r>
            <a:r>
              <a:rPr lang="en-US" dirty="0" smtClean="0"/>
              <a:t>: Int32</a:t>
            </a:r>
            <a:endParaRPr lang="it-IT" i="1" dirty="0" smtClean="0"/>
          </a:p>
          <a:p>
            <a:pPr lvl="1"/>
            <a:r>
              <a:rPr lang="en-US" i="1" dirty="0" smtClean="0"/>
              <a:t>v</a:t>
            </a:r>
            <a:r>
              <a:rPr lang="it-IT" dirty="0" smtClean="0"/>
              <a:t> ⊨ </a:t>
            </a:r>
            <a:r>
              <a:rPr lang="it-IT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it-IT" dirty="0" smtClean="0"/>
              <a:t> &lt; </a:t>
            </a:r>
            <a:r>
              <a:rPr lang="it-IT" dirty="0" smtClean="0">
                <a:latin typeface="Consolas" pitchFamily="49" charset="0"/>
                <a:cs typeface="Consolas" pitchFamily="49" charset="0"/>
              </a:rPr>
              <a:t>y</a:t>
            </a:r>
          </a:p>
          <a:p>
            <a:r>
              <a:rPr lang="it-IT" dirty="0" smtClean="0">
                <a:cs typeface="Consolas" pitchFamily="49" charset="0"/>
              </a:rPr>
              <a:t>Then it is sound to refine </a:t>
            </a:r>
            <a:r>
              <a:rPr lang="en-US" dirty="0" smtClean="0"/>
              <a:t>σ with</a:t>
            </a:r>
          </a:p>
          <a:p>
            <a:pPr marL="0" indent="0">
              <a:buNone/>
            </a:pPr>
            <a:r>
              <a:rPr lang="en-US" dirty="0" smtClean="0"/>
              <a:t>    σ’(x) = σ[x ↦ σ (x) ⊓ 〈 </a:t>
            </a:r>
            <a:r>
              <a:rPr lang="en-US" dirty="0" err="1" smtClean="0"/>
              <a:t>OpenLeft</a:t>
            </a:r>
            <a:r>
              <a:rPr lang="en-US" dirty="0" smtClean="0"/>
              <a:t>(</a:t>
            </a:r>
            <a:r>
              <a:rPr lang="en-US" i="1" dirty="0" smtClean="0"/>
              <a:t>b</a:t>
            </a:r>
            <a:r>
              <a:rPr lang="en-US" dirty="0" smtClean="0"/>
              <a:t>), ⊤ 〉] </a:t>
            </a:r>
            <a:endParaRPr lang="en-US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7522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377423" y="3810000"/>
            <a:ext cx="8382000" cy="2000548"/>
          </a:xfrm>
        </p:spPr>
        <p:txBody>
          <a:bodyPr/>
          <a:lstStyle/>
          <a:p>
            <a:r>
              <a:rPr lang="en-US" dirty="0" smtClean="0"/>
              <a:t>Not the best upper bound for c</a:t>
            </a:r>
          </a:p>
          <a:p>
            <a:pPr lvl="1"/>
            <a:r>
              <a:rPr lang="en-US" dirty="0" smtClean="0"/>
              <a:t>Need more refined reasoning</a:t>
            </a:r>
          </a:p>
          <a:p>
            <a:r>
              <a:rPr lang="en-US" dirty="0" smtClean="0"/>
              <a:t>Good enough for our purposes</a:t>
            </a:r>
          </a:p>
          <a:p>
            <a:pPr lvl="1"/>
            <a:r>
              <a:rPr lang="en-US" dirty="0" smtClean="0"/>
              <a:t>Type specialization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295400"/>
            <a:ext cx="3276600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bitsinbyte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(b)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 = 1, c = 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(m &lt; 0x100)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(b &amp; m)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c++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m &lt;&lt;= 1;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c;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cxnSp>
        <p:nvCxnSpPr>
          <p:cNvPr id="6" name="Straight Arrow Connector 5"/>
          <p:cNvCxnSpPr>
            <a:stCxn id="8" idx="1"/>
          </p:cNvCxnSpPr>
          <p:nvPr/>
        </p:nvCxnSpPr>
        <p:spPr>
          <a:xfrm flipH="1" flipV="1">
            <a:off x="3276600" y="2198139"/>
            <a:ext cx="2133600" cy="1546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10200" y="1752600"/>
            <a:ext cx="3044423" cy="120032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US" dirty="0"/>
              <a:t>〈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Normal(1, 512), Int32</a:t>
            </a:r>
            <a:r>
              <a:rPr lang="en-US" dirty="0" smtClean="0"/>
              <a:t> </a:t>
            </a:r>
            <a:r>
              <a:rPr lang="en-US" dirty="0"/>
              <a:t>〉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: </a:t>
            </a:r>
            <a:r>
              <a:rPr lang="en-US" dirty="0"/>
              <a:t>〈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Normal(0, 512),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Int32</a:t>
            </a:r>
            <a:r>
              <a:rPr lang="en-US" dirty="0" smtClean="0"/>
              <a:t> </a:t>
            </a:r>
            <a:r>
              <a:rPr lang="en-US" dirty="0"/>
              <a:t>〉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 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2276671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979825"/>
          </a:xfrm>
        </p:spPr>
        <p:txBody>
          <a:bodyPr/>
          <a:lstStyle/>
          <a:p>
            <a:r>
              <a:rPr lang="en-US" dirty="0" smtClean="0"/>
              <a:t>JavaScript </a:t>
            </a:r>
          </a:p>
          <a:p>
            <a:pPr lvl="1"/>
            <a:r>
              <a:rPr lang="en-US" dirty="0" smtClean="0"/>
              <a:t>In every Web browser</a:t>
            </a:r>
          </a:p>
          <a:p>
            <a:pPr lvl="2"/>
            <a:r>
              <a:rPr lang="en-US" dirty="0" smtClean="0"/>
              <a:t>In every web </a:t>
            </a:r>
            <a:r>
              <a:rPr lang="en-US" dirty="0" smtClean="0"/>
              <a:t>page?</a:t>
            </a:r>
            <a:endParaRPr lang="en-US" dirty="0" smtClean="0"/>
          </a:p>
          <a:p>
            <a:pPr lvl="1"/>
            <a:r>
              <a:rPr lang="en-US" dirty="0" smtClean="0"/>
              <a:t>Large and </a:t>
            </a:r>
            <a:r>
              <a:rPr lang="en-US" dirty="0"/>
              <a:t>c</a:t>
            </a:r>
            <a:r>
              <a:rPr lang="en-US" dirty="0" smtClean="0"/>
              <a:t>omplex applications</a:t>
            </a:r>
          </a:p>
          <a:p>
            <a:pPr lvl="2"/>
            <a:r>
              <a:rPr lang="en-US" dirty="0" smtClean="0"/>
              <a:t>Microsoft Office Web </a:t>
            </a:r>
            <a:r>
              <a:rPr lang="en-US" dirty="0" smtClean="0"/>
              <a:t>Apps</a:t>
            </a:r>
          </a:p>
          <a:p>
            <a:pPr lvl="2"/>
            <a:r>
              <a:rPr lang="en-US" dirty="0" smtClean="0"/>
              <a:t>Facebook</a:t>
            </a:r>
            <a:endParaRPr lang="en-US" dirty="0" smtClean="0"/>
          </a:p>
          <a:p>
            <a:pPr lvl="2"/>
            <a:r>
              <a:rPr lang="en-US" dirty="0" smtClean="0"/>
              <a:t>Garmin Connect</a:t>
            </a:r>
          </a:p>
          <a:p>
            <a:pPr lvl="2"/>
            <a:r>
              <a:rPr lang="en-US" dirty="0" smtClean="0"/>
              <a:t>…</a:t>
            </a:r>
          </a:p>
          <a:p>
            <a:r>
              <a:rPr lang="en-US" dirty="0" smtClean="0"/>
              <a:t>Performance matters!</a:t>
            </a:r>
          </a:p>
          <a:p>
            <a:r>
              <a:rPr lang="en-US" dirty="0" smtClean="0"/>
              <a:t>Very dynamic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Cannot be statically compiled into efficient code</a:t>
            </a:r>
          </a:p>
        </p:txBody>
      </p:sp>
    </p:spTree>
    <p:extLst>
      <p:ext uri="{BB962C8B-B14F-4D97-AF65-F5344CB8AC3E}">
        <p14:creationId xmlns:p14="http://schemas.microsoft.com/office/powerpoint/2010/main" val="17369456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RATA 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099584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analysis at runtime!</a:t>
            </a:r>
          </a:p>
          <a:p>
            <a:r>
              <a:rPr lang="en-US" dirty="0" smtClean="0"/>
              <a:t>When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) is encountered at runtime</a:t>
            </a:r>
          </a:p>
          <a:p>
            <a:pPr lvl="1"/>
            <a:r>
              <a:rPr lang="en-US" dirty="0" smtClean="0"/>
              <a:t>Set up the initial state with </a:t>
            </a:r>
            <a:r>
              <a:rPr lang="en-US" dirty="0"/>
              <a:t>α</a:t>
            </a:r>
            <a:r>
              <a:rPr lang="en-US" dirty="0" smtClean="0"/>
              <a:t>({</a:t>
            </a:r>
            <a:r>
              <a:rPr lang="en-US" i="1" dirty="0" smtClean="0"/>
              <a:t>k</a:t>
            </a:r>
            <a:r>
              <a:rPr lang="en-US" dirty="0" smtClean="0"/>
              <a:t>})</a:t>
            </a:r>
          </a:p>
          <a:p>
            <a:pPr lvl="2"/>
            <a:r>
              <a:rPr lang="en-US" dirty="0" smtClean="0"/>
              <a:t>Ex. </a:t>
            </a:r>
            <a:r>
              <a:rPr lang="en-US" dirty="0"/>
              <a:t>α</a:t>
            </a:r>
            <a:r>
              <a:rPr lang="en-US" dirty="0" smtClean="0"/>
              <a:t>({123}) = </a:t>
            </a:r>
            <a:r>
              <a:rPr lang="en-US" dirty="0"/>
              <a:t>〈 Top, Int32 </a:t>
            </a:r>
            <a:r>
              <a:rPr lang="en-US" dirty="0" smtClean="0"/>
              <a:t>〉</a:t>
            </a:r>
          </a:p>
          <a:p>
            <a:pPr lvl="1"/>
            <a:r>
              <a:rPr lang="en-US" dirty="0" smtClean="0"/>
              <a:t>Run the analysis of the f body </a:t>
            </a:r>
          </a:p>
          <a:p>
            <a:pPr lvl="2"/>
            <a:r>
              <a:rPr lang="en-US" dirty="0" smtClean="0"/>
              <a:t>Infer an atomic type at each program point</a:t>
            </a:r>
          </a:p>
          <a:p>
            <a:pPr lvl="1"/>
            <a:r>
              <a:rPr lang="en-US" dirty="0" smtClean="0"/>
              <a:t>Join the abstract values ∀ program points</a:t>
            </a:r>
          </a:p>
          <a:p>
            <a:pPr lvl="2"/>
            <a:r>
              <a:rPr lang="en-US" dirty="0" smtClean="0"/>
              <a:t>Infer an atomic type for the whole method</a:t>
            </a:r>
          </a:p>
          <a:p>
            <a:pPr lvl="2"/>
            <a:r>
              <a:rPr lang="en-US" dirty="0" smtClean="0"/>
              <a:t>Abstraction to simplify code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5041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370427"/>
          </a:xfrm>
        </p:spPr>
        <p:txBody>
          <a:bodyPr/>
          <a:lstStyle/>
          <a:p>
            <a:r>
              <a:rPr lang="en-US" dirty="0" smtClean="0"/>
              <a:t>Implemented in a JavaScript interpreter</a:t>
            </a:r>
          </a:p>
          <a:p>
            <a:pPr lvl="1"/>
            <a:r>
              <a:rPr lang="en-US" dirty="0" smtClean="0"/>
              <a:t>Generates .NET bytecode on the </a:t>
            </a:r>
            <a:r>
              <a:rPr lang="en-US" dirty="0" smtClean="0"/>
              <a:t>fly</a:t>
            </a:r>
            <a:endParaRPr lang="en-US" dirty="0" smtClean="0"/>
          </a:p>
          <a:p>
            <a:r>
              <a:rPr lang="en-US" dirty="0" smtClean="0"/>
              <a:t>Compare </a:t>
            </a:r>
          </a:p>
          <a:p>
            <a:pPr lvl="1"/>
            <a:r>
              <a:rPr lang="en-US" dirty="0" smtClean="0"/>
              <a:t>Type inference for </a:t>
            </a:r>
            <a:r>
              <a:rPr lang="en-US" dirty="0" smtClean="0"/>
              <a:t>Float64</a:t>
            </a:r>
            <a:endParaRPr lang="en-US" dirty="0" smtClean="0"/>
          </a:p>
          <a:p>
            <a:pPr lvl="1"/>
            <a:r>
              <a:rPr lang="en-US" dirty="0" smtClean="0"/>
              <a:t>RATA</a:t>
            </a:r>
          </a:p>
          <a:p>
            <a:r>
              <a:rPr lang="en-US" dirty="0" smtClean="0"/>
              <a:t>RATA overhead is minimal</a:t>
            </a:r>
          </a:p>
          <a:p>
            <a:pPr lvl="1"/>
            <a:r>
              <a:rPr lang="en-US" dirty="0" smtClean="0"/>
              <a:t>Order of magnitude of the background noise</a:t>
            </a:r>
          </a:p>
          <a:p>
            <a:pPr lvl="1"/>
            <a:r>
              <a:rPr lang="en-US" dirty="0" smtClean="0"/>
              <a:t>So </a:t>
            </a:r>
            <a:r>
              <a:rPr lang="en-US" dirty="0" smtClean="0"/>
              <a:t>small that </a:t>
            </a:r>
            <a:r>
              <a:rPr lang="en-US" dirty="0" smtClean="0"/>
              <a:t>we cannot measure it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7485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on </a:t>
            </a:r>
            <a:r>
              <a:rPr lang="en-US" dirty="0" err="1" smtClean="0"/>
              <a:t>SunSpider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8486775" cy="59108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2" name="Explosion 1 2061"/>
          <p:cNvSpPr/>
          <p:nvPr/>
        </p:nvSpPr>
        <p:spPr bwMode="auto">
          <a:xfrm>
            <a:off x="4191000" y="1219200"/>
            <a:ext cx="3200400" cy="2743200"/>
          </a:xfrm>
          <a:prstGeom prst="irregularSeal1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Segoe" pitchFamily="34" charset="0"/>
              </a:rPr>
              <a:t>Infer almost all the </a:t>
            </a:r>
            <a:r>
              <a:rPr lang="en-US" sz="2400" dirty="0" smtClean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Segoe" pitchFamily="34" charset="0"/>
              </a:rPr>
              <a:t>Int32 locals</a:t>
            </a:r>
            <a:endParaRPr lang="en-US" sz="24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5473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Limitations: </a:t>
            </a:r>
            <a:r>
              <a:rPr lang="en-US" dirty="0" err="1" smtClean="0"/>
              <a:t>Globals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50601" y="3303803"/>
            <a:ext cx="2667000" cy="34163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6400"/>
                </a:solidFill>
                <a:latin typeface="Consolas"/>
              </a:rPr>
              <a:t>// </a:t>
            </a:r>
            <a:r>
              <a:rPr lang="en-US" dirty="0" smtClean="0">
                <a:solidFill>
                  <a:srgbClr val="006400"/>
                </a:solidFill>
                <a:latin typeface="Consolas"/>
              </a:rPr>
              <a:t>In global scope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(x &lt; 4)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foo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x = x + 1;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f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unction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foo()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x = “hello”;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6709" y="2020255"/>
            <a:ext cx="3567002" cy="83099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oo 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+mj-lt"/>
                <a:cs typeface="Consolas" pitchFamily="49" charset="0"/>
              </a:rPr>
              <a:t>may change 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 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+mj-lt"/>
                <a:cs typeface="Consolas" pitchFamily="49" charset="0"/>
              </a:rPr>
              <a:t>and </a:t>
            </a:r>
          </a:p>
          <a:p>
            <a:r>
              <a:rPr lang="en-US" sz="2400" dirty="0" smtClean="0">
                <a:solidFill>
                  <a:schemeClr val="tx1"/>
                </a:solidFill>
                <a:effectLst/>
                <a:latin typeface="+mj-lt"/>
                <a:cs typeface="Consolas" pitchFamily="49" charset="0"/>
              </a:rPr>
              <a:t>set to some other type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4800" y="1371600"/>
            <a:ext cx="2667000" cy="28623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6400"/>
                </a:solidFill>
                <a:latin typeface="Consolas"/>
              </a:rPr>
              <a:t>// </a:t>
            </a:r>
            <a:r>
              <a:rPr lang="en-US" dirty="0" smtClean="0">
                <a:solidFill>
                  <a:srgbClr val="006400"/>
                </a:solidFill>
                <a:latin typeface="Consolas"/>
              </a:rPr>
              <a:t>In global scope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f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unction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foo()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x = 111;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x = “hello”;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foo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782053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Limitations: Arrays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133600"/>
            <a:ext cx="4572000" cy="25853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Array(10);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zeroarray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(a);</a:t>
            </a:r>
          </a:p>
          <a:p>
            <a:endParaRPr lang="en-US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zeroarray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(x 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arr.length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[x] = 0; x = x + 1;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5900" y="1902767"/>
            <a:ext cx="3071675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 can be refined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3390900" y="2133600"/>
            <a:ext cx="1905000" cy="2308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4000" y="3048000"/>
            <a:ext cx="3663182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effectLst/>
                <a:latin typeface="+mj-lt"/>
                <a:cs typeface="Consolas" pitchFamily="49" charset="0"/>
              </a:rPr>
              <a:t>Length property in [0, 2</a:t>
            </a:r>
            <a:r>
              <a:rPr lang="en-US" sz="2400" baseline="30000" dirty="0" smtClean="0">
                <a:solidFill>
                  <a:schemeClr val="tx1"/>
                </a:solidFill>
                <a:effectLst/>
                <a:latin typeface="+mj-lt"/>
                <a:cs typeface="Consolas" pitchFamily="49" charset="0"/>
              </a:rPr>
              <a:t>32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+mj-lt"/>
                <a:cs typeface="Consolas" pitchFamily="49" charset="0"/>
              </a:rPr>
              <a:t>]</a:t>
            </a:r>
            <a:endParaRPr lang="en-US" sz="2400" dirty="0" smtClean="0"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>
            <a:off x="3657600" y="3278833"/>
            <a:ext cx="1676400" cy="389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3296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708981"/>
          </a:xfrm>
        </p:spPr>
        <p:txBody>
          <a:bodyPr/>
          <a:lstStyle/>
          <a:p>
            <a:r>
              <a:rPr lang="en-US" dirty="0" smtClean="0"/>
              <a:t>Enable more aggressive specializations</a:t>
            </a:r>
          </a:p>
          <a:p>
            <a:pPr lvl="1"/>
            <a:r>
              <a:rPr lang="en-US" dirty="0" smtClean="0"/>
              <a:t>More global analysis</a:t>
            </a:r>
            <a:endParaRPr lang="en-US" dirty="0" smtClean="0"/>
          </a:p>
          <a:p>
            <a:r>
              <a:rPr lang="en-US" dirty="0" smtClean="0"/>
              <a:t>Infer compound types</a:t>
            </a:r>
          </a:p>
          <a:p>
            <a:pPr lvl="1"/>
            <a:r>
              <a:rPr lang="en-US" dirty="0" smtClean="0"/>
              <a:t>Arrays</a:t>
            </a:r>
          </a:p>
          <a:p>
            <a:pPr lvl="2"/>
            <a:r>
              <a:rPr lang="en-US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/>
              <a:t> : Int32[]</a:t>
            </a:r>
          </a:p>
          <a:p>
            <a:pPr lvl="2"/>
            <a:r>
              <a:rPr lang="en-US" dirty="0" err="1" smtClean="0">
                <a:latin typeface="Consolas" pitchFamily="49" charset="0"/>
                <a:cs typeface="Consolas" pitchFamily="49" charset="0"/>
              </a:rPr>
              <a:t>x.length</a:t>
            </a:r>
            <a:r>
              <a:rPr lang="en-US" dirty="0" smtClean="0"/>
              <a:t> </a:t>
            </a:r>
            <a:r>
              <a:rPr lang="en-US" dirty="0" smtClean="0"/>
              <a:t>: Int32</a:t>
            </a:r>
          </a:p>
          <a:p>
            <a:pPr lvl="2"/>
            <a:r>
              <a:rPr lang="en-US" dirty="0" smtClean="0"/>
              <a:t>JavaScript allows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Array</a:t>
            </a:r>
            <a:r>
              <a:rPr lang="en-US" dirty="0" smtClean="0"/>
              <a:t> </a:t>
            </a:r>
            <a:r>
              <a:rPr lang="en-US" dirty="0" smtClean="0"/>
              <a:t>redefinition</a:t>
            </a:r>
          </a:p>
          <a:p>
            <a:pPr lvl="1"/>
            <a:r>
              <a:rPr lang="en-US" dirty="0" smtClean="0"/>
              <a:t>Data structures</a:t>
            </a:r>
          </a:p>
          <a:p>
            <a:r>
              <a:rPr lang="en-US" dirty="0" smtClean="0"/>
              <a:t>Can generalize it for verification?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050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339650"/>
          </a:xfrm>
        </p:spPr>
        <p:txBody>
          <a:bodyPr/>
          <a:lstStyle/>
          <a:p>
            <a:r>
              <a:rPr lang="en-US" dirty="0" smtClean="0"/>
              <a:t>RATA: Rapid type analysis with abstract interpretation</a:t>
            </a:r>
          </a:p>
          <a:p>
            <a:r>
              <a:rPr lang="en-US" dirty="0" smtClean="0"/>
              <a:t>Combination of 3 analyses</a:t>
            </a:r>
          </a:p>
          <a:p>
            <a:pPr lvl="1"/>
            <a:r>
              <a:rPr lang="en-US" dirty="0" smtClean="0"/>
              <a:t>Ranges</a:t>
            </a:r>
          </a:p>
          <a:p>
            <a:pPr lvl="1"/>
            <a:r>
              <a:rPr lang="en-US" dirty="0" smtClean="0"/>
              <a:t>Kinds</a:t>
            </a:r>
          </a:p>
          <a:p>
            <a:pPr lvl="1"/>
            <a:r>
              <a:rPr lang="en-US" dirty="0" smtClean="0"/>
              <a:t>Variation</a:t>
            </a:r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Up to 7.7x speed-up in industrial benchmarks</a:t>
            </a:r>
          </a:p>
          <a:p>
            <a:pPr lvl="1"/>
            <a:r>
              <a:rPr lang="en-US" dirty="0" smtClean="0"/>
              <a:t>Negligible analysis </a:t>
            </a:r>
            <a:r>
              <a:rPr lang="en-US" dirty="0" smtClean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34093254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in time compilation (JIT)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204228"/>
          </a:xfrm>
        </p:spPr>
        <p:txBody>
          <a:bodyPr/>
          <a:lstStyle/>
          <a:p>
            <a:r>
              <a:rPr lang="en-US" dirty="0" smtClean="0"/>
              <a:t>Fully interpreted solution: too slow!</a:t>
            </a:r>
          </a:p>
          <a:p>
            <a:r>
              <a:rPr lang="en-US" dirty="0" smtClean="0"/>
              <a:t>Modern implementations: use JIT</a:t>
            </a:r>
          </a:p>
          <a:p>
            <a:pPr lvl="1"/>
            <a:r>
              <a:rPr lang="en-US" dirty="0" smtClean="0"/>
              <a:t>When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/>
              <a:t> encountered at runtime</a:t>
            </a:r>
          </a:p>
          <a:p>
            <a:pPr lvl="2"/>
            <a:r>
              <a:rPr lang="en-US" dirty="0" smtClean="0"/>
              <a:t>Compile to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f’</a:t>
            </a:r>
            <a:r>
              <a:rPr lang="en-US" dirty="0" smtClean="0"/>
              <a:t> in assembly code</a:t>
            </a:r>
          </a:p>
          <a:p>
            <a:pPr lvl="2"/>
            <a:r>
              <a:rPr lang="en-US" dirty="0" smtClean="0"/>
              <a:t>Execute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f’</a:t>
            </a:r>
          </a:p>
          <a:p>
            <a:pPr lvl="1"/>
            <a:r>
              <a:rPr lang="en-US" dirty="0" smtClean="0"/>
              <a:t>Performance gain pays off extra-compilation</a:t>
            </a:r>
          </a:p>
          <a:p>
            <a:r>
              <a:rPr lang="en-US" dirty="0" smtClean="0"/>
              <a:t>Quality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f’</a:t>
            </a:r>
            <a:r>
              <a:rPr lang="en-US" dirty="0" smtClean="0"/>
              <a:t> code depends on available information</a:t>
            </a:r>
          </a:p>
          <a:p>
            <a:pPr lvl="1"/>
            <a:r>
              <a:rPr lang="en-US" dirty="0" smtClean="0"/>
              <a:t>Ex. Runtime values for type specialization</a:t>
            </a:r>
          </a:p>
        </p:txBody>
      </p:sp>
    </p:spTree>
    <p:extLst>
      <p:ext uri="{BB962C8B-B14F-4D97-AF65-F5344CB8AC3E}">
        <p14:creationId xmlns:p14="http://schemas.microsoft.com/office/powerpoint/2010/main" val="644769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No type info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4505" y="1117937"/>
            <a:ext cx="4363695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nestedLoops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i, j;</a:t>
            </a: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(i = 0; i &lt; 10000; i++)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(j = 0; j &lt; i; j++)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343400" y="1662222"/>
            <a:ext cx="3438718" cy="646331"/>
            <a:chOff x="4343400" y="1662222"/>
            <a:chExt cx="3438718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62600" y="1662222"/>
              <a:ext cx="2219518" cy="64633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JIT should generate</a:t>
              </a:r>
            </a:p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value wrappers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 flipV="1">
              <a:off x="4343400" y="1846888"/>
              <a:ext cx="1219200" cy="1385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1"/>
            </p:cNvCxnSpPr>
            <p:nvPr/>
          </p:nvCxnSpPr>
          <p:spPr>
            <a:xfrm flipH="1">
              <a:off x="4343400" y="1985388"/>
              <a:ext cx="1219200" cy="1590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66057" y="3669267"/>
            <a:ext cx="6618126" cy="1477328"/>
            <a:chOff x="566057" y="3669267"/>
            <a:chExt cx="6618126" cy="1477328"/>
          </a:xfrm>
        </p:grpSpPr>
        <p:sp>
          <p:nvSpPr>
            <p:cNvPr id="11" name="TextBox 10"/>
            <p:cNvSpPr txBox="1"/>
            <p:nvPr/>
          </p:nvSpPr>
          <p:spPr>
            <a:xfrm>
              <a:off x="566057" y="4261560"/>
              <a:ext cx="564578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i++</a:t>
              </a:r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00400" y="3669267"/>
              <a:ext cx="3983783" cy="14773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if(</a:t>
              </a:r>
              <a:r>
                <a:rPr lang="en-US" dirty="0" err="1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dirty="0" err="1" smtClean="0">
                  <a:latin typeface="Consolas" pitchFamily="49" charset="0"/>
                  <a:cs typeface="Consolas" pitchFamily="49" charset="0"/>
                </a:rPr>
                <a:t>.typeCode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 == Double)</a:t>
              </a:r>
            </a:p>
            <a:p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dirty="0" err="1" smtClean="0">
                  <a:latin typeface="Consolas" pitchFamily="49" charset="0"/>
                  <a:cs typeface="Consolas" pitchFamily="49" charset="0"/>
                </a:rPr>
                <a:t>var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err="1" smtClean="0">
                  <a:latin typeface="Consolas" pitchFamily="49" charset="0"/>
                  <a:cs typeface="Consolas" pitchFamily="49" charset="0"/>
                </a:rPr>
                <a:t>tmp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 = (Double) </a:t>
              </a:r>
              <a:r>
                <a:rPr lang="en-US" dirty="0" err="1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dirty="0" err="1" smtClean="0">
                  <a:latin typeface="Consolas" pitchFamily="49" charset="0"/>
                  <a:cs typeface="Consolas" pitchFamily="49" charset="0"/>
                </a:rPr>
                <a:t>.value</a:t>
              </a:r>
              <a:endParaRPr lang="en-US" dirty="0" smtClean="0">
                <a:latin typeface="Consolas" pitchFamily="49" charset="0"/>
                <a:cs typeface="Consolas" pitchFamily="49" charset="0"/>
              </a:endParaRPr>
            </a:p>
            <a:p>
              <a:r>
                <a:rPr lang="en-US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err="1" smtClean="0">
                  <a:latin typeface="Consolas" pitchFamily="49" charset="0"/>
                  <a:cs typeface="Consolas" pitchFamily="49" charset="0"/>
                </a:rPr>
                <a:t>i.value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 = (object) </a:t>
              </a:r>
              <a:r>
                <a:rPr lang="en-US" dirty="0" err="1" smtClean="0">
                  <a:latin typeface="Consolas" pitchFamily="49" charset="0"/>
                  <a:cs typeface="Consolas" pitchFamily="49" charset="0"/>
                </a:rPr>
                <a:t>tmp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 + 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1.0</a:t>
              </a:r>
              <a:endParaRPr lang="en-US" dirty="0" smtClean="0">
                <a:latin typeface="Consolas" pitchFamily="49" charset="0"/>
                <a:cs typeface="Consolas" pitchFamily="49" charset="0"/>
              </a:endParaRPr>
            </a:p>
            <a:p>
              <a:r>
                <a:rPr lang="en-US" dirty="0">
                  <a:latin typeface="Consolas" pitchFamily="49" charset="0"/>
                  <a:cs typeface="Consolas" pitchFamily="49" charset="0"/>
                </a:rPr>
                <a:t>e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lse</a:t>
              </a:r>
            </a:p>
            <a:p>
              <a:r>
                <a:rPr lang="en-US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 throw new </a:t>
              </a:r>
              <a:r>
                <a:rPr lang="en-US" dirty="0" err="1" smtClean="0">
                  <a:latin typeface="Consolas" pitchFamily="49" charset="0"/>
                  <a:cs typeface="Consolas" pitchFamily="49" charset="0"/>
                </a:rPr>
                <a:t>TypeException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()  </a:t>
              </a:r>
            </a:p>
          </p:txBody>
        </p:sp>
        <p:sp>
          <p:nvSpPr>
            <p:cNvPr id="13" name="Right Arrow 12"/>
            <p:cNvSpPr/>
            <p:nvPr/>
          </p:nvSpPr>
          <p:spPr bwMode="auto">
            <a:xfrm>
              <a:off x="1453981" y="4125294"/>
              <a:ext cx="1524000" cy="641865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JIT</a:t>
              </a:r>
            </a:p>
          </p:txBody>
        </p:sp>
      </p:grpSp>
      <p:sp>
        <p:nvSpPr>
          <p:cNvPr id="14" name="Explosion 1 13"/>
          <p:cNvSpPr/>
          <p:nvPr/>
        </p:nvSpPr>
        <p:spPr bwMode="auto">
          <a:xfrm>
            <a:off x="920581" y="4914900"/>
            <a:ext cx="2279819" cy="1752600"/>
          </a:xfrm>
          <a:prstGeom prst="irregularSeal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310 </a:t>
            </a:r>
            <a:r>
              <a:rPr lang="en-US" sz="24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ms</a:t>
            </a: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81400" y="5617811"/>
            <a:ext cx="5344733" cy="5232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Boxing/unboxing very expensive</a:t>
            </a:r>
          </a:p>
        </p:txBody>
      </p:sp>
    </p:spTree>
    <p:extLst>
      <p:ext uri="{BB962C8B-B14F-4D97-AF65-F5344CB8AC3E}">
        <p14:creationId xmlns:p14="http://schemas.microsoft.com/office/powerpoint/2010/main" val="9595701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Simple type inference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4505" y="1117937"/>
            <a:ext cx="4363695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nestedLoops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i, j;</a:t>
            </a: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(i = 0; i &lt; 10000; i++)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(j = 0; j &lt; i; j++)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343400" y="1662222"/>
            <a:ext cx="2596500" cy="646331"/>
            <a:chOff x="4343400" y="1662222"/>
            <a:chExt cx="259650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62600" y="1662222"/>
              <a:ext cx="1377300" cy="64633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Infer</a:t>
              </a:r>
            </a:p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i, j : Float64</a:t>
              </a: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343400" y="1846888"/>
              <a:ext cx="1219200" cy="1385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343400" y="1985388"/>
              <a:ext cx="1219200" cy="1590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855276" y="3799894"/>
            <a:ext cx="4227649" cy="923330"/>
            <a:chOff x="1855276" y="3799894"/>
            <a:chExt cx="4227649" cy="923330"/>
          </a:xfrm>
        </p:grpSpPr>
        <p:sp>
          <p:nvSpPr>
            <p:cNvPr id="8" name="TextBox 7"/>
            <p:cNvSpPr txBox="1"/>
            <p:nvPr/>
          </p:nvSpPr>
          <p:spPr>
            <a:xfrm>
              <a:off x="1855276" y="4076893"/>
              <a:ext cx="564578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i++</a:t>
              </a:r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05249" y="3799894"/>
              <a:ext cx="1577676" cy="92333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i : </a:t>
              </a:r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Float64</a:t>
              </a:r>
            </a:p>
            <a:p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…</a:t>
              </a:r>
            </a:p>
            <a:p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i = i + 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1.0</a:t>
              </a:r>
              <a:endParaRPr lang="en-US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ight Arrow 9"/>
            <p:cNvSpPr/>
            <p:nvPr/>
          </p:nvSpPr>
          <p:spPr bwMode="auto">
            <a:xfrm>
              <a:off x="2743200" y="3940627"/>
              <a:ext cx="1524000" cy="641865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JIT</a:t>
              </a:r>
            </a:p>
          </p:txBody>
        </p:sp>
      </p:grpSp>
      <p:sp>
        <p:nvSpPr>
          <p:cNvPr id="12" name="Explosion 1 11"/>
          <p:cNvSpPr/>
          <p:nvPr/>
        </p:nvSpPr>
        <p:spPr bwMode="auto">
          <a:xfrm>
            <a:off x="920581" y="4914900"/>
            <a:ext cx="2279819" cy="1752600"/>
          </a:xfrm>
          <a:prstGeom prst="irregularSeal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180 </a:t>
            </a:r>
            <a:r>
              <a:rPr lang="en-US" sz="24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ms</a:t>
            </a: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81400" y="5356201"/>
            <a:ext cx="4822154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Float64 still expensive</a:t>
            </a:r>
          </a:p>
        </p:txBody>
      </p:sp>
    </p:spTree>
    <p:extLst>
      <p:ext uri="{BB962C8B-B14F-4D97-AF65-F5344CB8AC3E}">
        <p14:creationId xmlns:p14="http://schemas.microsoft.com/office/powerpoint/2010/main" val="14265273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4505" y="1117937"/>
            <a:ext cx="4363695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nestedLoops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i, j;</a:t>
            </a: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(i = 0; i &lt; 10000; i++)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(j = 0; j &lt; i; j++)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05249" y="1114645"/>
            <a:ext cx="2794624" cy="1754326"/>
            <a:chOff x="4505249" y="1114645"/>
            <a:chExt cx="2794624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5845629" y="1114645"/>
              <a:ext cx="1454244" cy="1754326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Infer</a:t>
              </a:r>
            </a:p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 : [0, 10000]</a:t>
              </a:r>
            </a:p>
            <a:p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: [0,   9999]</a:t>
              </a:r>
            </a:p>
            <a:p>
              <a:endPara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Ergo </a:t>
              </a:r>
            </a:p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i, j : Int32 </a:t>
              </a: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505249" y="1794359"/>
              <a:ext cx="1340380" cy="1974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505249" y="1991808"/>
              <a:ext cx="1340380" cy="1417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855276" y="3799894"/>
            <a:ext cx="4101011" cy="923330"/>
            <a:chOff x="1855276" y="3799894"/>
            <a:chExt cx="4101011" cy="923330"/>
          </a:xfrm>
        </p:grpSpPr>
        <p:sp>
          <p:nvSpPr>
            <p:cNvPr id="8" name="TextBox 7"/>
            <p:cNvSpPr txBox="1"/>
            <p:nvPr/>
          </p:nvSpPr>
          <p:spPr>
            <a:xfrm>
              <a:off x="1855276" y="4076893"/>
              <a:ext cx="564578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i++</a:t>
              </a:r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05249" y="3799894"/>
              <a:ext cx="1451038" cy="92333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i : </a:t>
              </a:r>
              <a:r>
                <a:rPr lang="en-US" b="1" dirty="0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nt32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 </a:t>
              </a:r>
            </a:p>
            <a:p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…</a:t>
              </a:r>
            </a:p>
            <a:p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i = i + 1</a:t>
              </a:r>
            </a:p>
          </p:txBody>
        </p:sp>
        <p:sp>
          <p:nvSpPr>
            <p:cNvPr id="10" name="Right Arrow 9"/>
            <p:cNvSpPr/>
            <p:nvPr/>
          </p:nvSpPr>
          <p:spPr bwMode="auto">
            <a:xfrm>
              <a:off x="2743200" y="3940627"/>
              <a:ext cx="1524000" cy="641865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JIT</a:t>
              </a:r>
            </a:p>
          </p:txBody>
        </p:sp>
      </p:grpSp>
      <p:sp>
        <p:nvSpPr>
          <p:cNvPr id="11" name="Explosion 1 10"/>
          <p:cNvSpPr/>
          <p:nvPr/>
        </p:nvSpPr>
        <p:spPr bwMode="auto">
          <a:xfrm>
            <a:off x="920581" y="4914900"/>
            <a:ext cx="2279819" cy="1752600"/>
          </a:xfrm>
          <a:prstGeom prst="irregularSeal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31 </a:t>
            </a:r>
            <a:r>
              <a:rPr lang="en-US" sz="24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ms</a:t>
            </a: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81400" y="5356201"/>
            <a:ext cx="5440913" cy="5232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fast as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203210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numerical values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641271"/>
          </a:xfrm>
        </p:spPr>
        <p:txBody>
          <a:bodyPr/>
          <a:lstStyle/>
          <a:p>
            <a:r>
              <a:rPr lang="en-US" dirty="0" smtClean="0"/>
              <a:t>Only numerical type Float64</a:t>
            </a:r>
          </a:p>
          <a:p>
            <a:pPr lvl="1"/>
            <a:r>
              <a:rPr lang="en-US" dirty="0" smtClean="0"/>
              <a:t>64 bits IEEE 754 standard</a:t>
            </a:r>
          </a:p>
          <a:p>
            <a:pPr lvl="2"/>
            <a:r>
              <a:rPr lang="en-US" dirty="0" smtClean="0"/>
              <a:t>Exact representation for integers </a:t>
            </a:r>
            <a:r>
              <a:rPr lang="en-US" dirty="0">
                <a:effectLst/>
              </a:rPr>
              <a:t>∈</a:t>
            </a:r>
            <a:r>
              <a:rPr lang="en-US" dirty="0" smtClean="0"/>
              <a:t> [-2</a:t>
            </a:r>
            <a:r>
              <a:rPr lang="en-US" baseline="30000" dirty="0" smtClean="0"/>
              <a:t>53</a:t>
            </a:r>
            <a:r>
              <a:rPr lang="en-US" dirty="0" smtClean="0"/>
              <a:t>, 2</a:t>
            </a:r>
            <a:r>
              <a:rPr lang="en-US" baseline="30000" dirty="0" smtClean="0"/>
              <a:t>53</a:t>
            </a:r>
            <a:r>
              <a:rPr lang="en-US" dirty="0" smtClean="0"/>
              <a:t>]</a:t>
            </a:r>
            <a:endParaRPr lang="en-US" baseline="30000" dirty="0" smtClean="0"/>
          </a:p>
          <a:p>
            <a:pPr lvl="2"/>
            <a:r>
              <a:rPr lang="en-US" dirty="0" smtClean="0"/>
              <a:t>Special values for </a:t>
            </a:r>
            <a:r>
              <a:rPr lang="en-US" dirty="0" smtClean="0">
                <a:effectLst/>
              </a:rPr>
              <a:t>±∞, </a:t>
            </a:r>
            <a:r>
              <a:rPr lang="en-US" dirty="0" err="1"/>
              <a:t>NaN</a:t>
            </a:r>
            <a:r>
              <a:rPr lang="en-US" dirty="0"/>
              <a:t>,</a:t>
            </a:r>
            <a:r>
              <a:rPr lang="en-US" dirty="0" smtClean="0">
                <a:effectLst/>
              </a:rPr>
              <a:t> </a:t>
            </a:r>
          </a:p>
          <a:p>
            <a:pPr lvl="3"/>
            <a:r>
              <a:rPr lang="en-US" dirty="0" smtClean="0"/>
              <a:t>Ex. ∞ == 1/0, </a:t>
            </a:r>
            <a:r>
              <a:rPr lang="en-US" dirty="0" err="1" smtClean="0"/>
              <a:t>NaN</a:t>
            </a:r>
            <a:r>
              <a:rPr lang="en-US" dirty="0" smtClean="0"/>
              <a:t> == ∞/</a:t>
            </a:r>
            <a:r>
              <a:rPr lang="en-US" dirty="0"/>
              <a:t> ∞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Can specialize </a:t>
            </a:r>
            <a:r>
              <a:rPr lang="en-US" dirty="0" smtClean="0">
                <a:effectLst/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>
                <a:effectLst/>
              </a:rPr>
              <a:t>: Float64 to </a:t>
            </a:r>
            <a:r>
              <a:rPr lang="en-US" dirty="0" smtClean="0">
                <a:effectLst/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>
                <a:effectLst/>
              </a:rPr>
              <a:t>: Int32 if</a:t>
            </a:r>
          </a:p>
          <a:p>
            <a:pPr lvl="1"/>
            <a:r>
              <a:rPr lang="en-US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>
                <a:effectLst/>
              </a:rPr>
              <a:t> ∈</a:t>
            </a:r>
            <a:r>
              <a:rPr lang="en-US" dirty="0" smtClean="0"/>
              <a:t> </a:t>
            </a:r>
            <a:r>
              <a:rPr lang="en-US" dirty="0"/>
              <a:t>[-</a:t>
            </a:r>
            <a:r>
              <a:rPr lang="en-US" dirty="0" smtClean="0"/>
              <a:t>2</a:t>
            </a:r>
            <a:r>
              <a:rPr lang="en-US" baseline="30000" dirty="0" smtClean="0"/>
              <a:t>31</a:t>
            </a:r>
            <a:r>
              <a:rPr lang="en-US" dirty="0" smtClean="0"/>
              <a:t>, 2</a:t>
            </a:r>
            <a:r>
              <a:rPr lang="en-US" baseline="30000" dirty="0" smtClean="0"/>
              <a:t>31</a:t>
            </a:r>
            <a:r>
              <a:rPr lang="en-US" dirty="0" smtClean="0"/>
              <a:t>-1]</a:t>
            </a:r>
            <a:endParaRPr lang="en-US" dirty="0" smtClean="0">
              <a:effectLst/>
            </a:endParaRPr>
          </a:p>
          <a:p>
            <a:pPr lvl="1"/>
            <a:r>
              <a:rPr lang="en-US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/>
              <a:t> is never assigned a fractional value</a:t>
            </a:r>
          </a:p>
          <a:p>
            <a:pPr lvl="1"/>
            <a:r>
              <a:rPr lang="en-US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/>
              <a:t> is never assigned </a:t>
            </a:r>
            <a:r>
              <a:rPr lang="en-US" dirty="0" err="1" smtClean="0"/>
              <a:t>NaN</a:t>
            </a:r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RATA Goal: Enable the specialization</a:t>
            </a:r>
          </a:p>
        </p:txBody>
      </p:sp>
    </p:spTree>
    <p:extLst>
      <p:ext uri="{BB962C8B-B14F-4D97-AF65-F5344CB8AC3E}">
        <p14:creationId xmlns:p14="http://schemas.microsoft.com/office/powerpoint/2010/main" val="33516185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Should track values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3429000"/>
            <a:ext cx="8382000" cy="2542234"/>
          </a:xfrm>
        </p:spPr>
        <p:txBody>
          <a:bodyPr/>
          <a:lstStyle/>
          <a:p>
            <a:r>
              <a:rPr lang="en-US" dirty="0" smtClean="0"/>
              <a:t>Term-based type inference not enough</a:t>
            </a:r>
          </a:p>
          <a:p>
            <a:r>
              <a:rPr lang="en-US" dirty="0" smtClean="0"/>
              <a:t>Pattern-matching algorithms too rough</a:t>
            </a:r>
          </a:p>
          <a:p>
            <a:r>
              <a:rPr lang="en-US" dirty="0" smtClean="0"/>
              <a:t>Should track values</a:t>
            </a:r>
          </a:p>
          <a:p>
            <a:pPr lvl="1"/>
            <a:r>
              <a:rPr lang="en-US" dirty="0" smtClean="0"/>
              <a:t>Complex Loops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 interpretation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4505" y="1117937"/>
            <a:ext cx="5630067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bigNestedLoops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i, j;</a:t>
            </a: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(i = 0; </a:t>
            </a:r>
            <a:r>
              <a:rPr lang="nn-NO" b="1" dirty="0">
                <a:solidFill>
                  <a:prstClr val="black"/>
                </a:solidFill>
                <a:latin typeface="Consolas"/>
              </a:rPr>
              <a:t>i &lt; </a:t>
            </a:r>
            <a:r>
              <a:rPr lang="nn-NO" b="1" dirty="0" smtClean="0">
                <a:solidFill>
                  <a:prstClr val="black"/>
                </a:solidFill>
                <a:latin typeface="Consolas"/>
              </a:rPr>
              <a:t>10000000000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i++)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(j = 0; 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i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 &lt; 1000 &amp;&amp;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j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 i; j++)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0" y="914400"/>
            <a:ext cx="1326004" cy="203132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: [0, +</a:t>
            </a:r>
            <a:r>
              <a:rPr lang="en-US" dirty="0"/>
              <a:t>∞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[0,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1000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Ergo 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Float64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 : Int32 </a:t>
            </a: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 flipV="1">
            <a:off x="5105400" y="1828801"/>
            <a:ext cx="1752600" cy="101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1"/>
            <a:endCxn id="4" idx="3"/>
          </p:cNvCxnSpPr>
          <p:nvPr/>
        </p:nvCxnSpPr>
        <p:spPr>
          <a:xfrm flipH="1">
            <a:off x="5914572" y="1930063"/>
            <a:ext cx="943428" cy="203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5071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Interpretation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896451"/>
          </a:xfrm>
        </p:spPr>
        <p:txBody>
          <a:bodyPr/>
          <a:lstStyle/>
          <a:p>
            <a:r>
              <a:rPr lang="en-US" dirty="0" smtClean="0"/>
              <a:t>General theory of discrete approximations</a:t>
            </a:r>
          </a:p>
          <a:p>
            <a:r>
              <a:rPr lang="en-US" dirty="0" smtClean="0"/>
              <a:t>Concrete domain</a:t>
            </a:r>
          </a:p>
          <a:p>
            <a:pPr lvl="1"/>
            <a:r>
              <a:rPr lang="en-US" dirty="0" smtClean="0"/>
              <a:t>The most precise information on a program</a:t>
            </a:r>
          </a:p>
          <a:p>
            <a:r>
              <a:rPr lang="en-US" dirty="0" smtClean="0"/>
              <a:t>Abstract domain</a:t>
            </a:r>
          </a:p>
          <a:p>
            <a:pPr lvl="1"/>
            <a:r>
              <a:rPr lang="en-US" dirty="0" smtClean="0"/>
              <a:t>Keeps the information of interest</a:t>
            </a:r>
            <a:endParaRPr lang="en-US" dirty="0"/>
          </a:p>
          <a:p>
            <a:pPr lvl="1"/>
            <a:r>
              <a:rPr lang="en-US" dirty="0" smtClean="0"/>
              <a:t>Can be of infinite height</a:t>
            </a:r>
          </a:p>
          <a:p>
            <a:pPr lvl="2"/>
            <a:r>
              <a:rPr lang="en-US" dirty="0" smtClean="0"/>
              <a:t>Use widening/narrowing to ensure convergence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01258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-10159 Microsoft Research 2009">
  <a:themeElements>
    <a:clrScheme name="1-10159_Microsoft Research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EC423"/>
      </a:accent1>
      <a:accent2>
        <a:srgbClr val="4F90CC"/>
      </a:accent2>
      <a:accent3>
        <a:srgbClr val="F37735"/>
      </a:accent3>
      <a:accent4>
        <a:srgbClr val="71C267"/>
      </a:accent4>
      <a:accent5>
        <a:srgbClr val="3ED6E4"/>
      </a:accent5>
      <a:accent6>
        <a:srgbClr val="7D3DA1"/>
      </a:accent6>
      <a:hlink>
        <a:srgbClr val="F3EB4F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4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1-10070 Microsoft Research 2008">
  <a:themeElements>
    <a:clrScheme name="Custom 12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EC423"/>
      </a:accent1>
      <a:accent2>
        <a:srgbClr val="4F90CC"/>
      </a:accent2>
      <a:accent3>
        <a:srgbClr val="F37735"/>
      </a:accent3>
      <a:accent4>
        <a:srgbClr val="71C267"/>
      </a:accent4>
      <a:accent5>
        <a:srgbClr val="3ED6E4"/>
      </a:accent5>
      <a:accent6>
        <a:srgbClr val="7D3DA1"/>
      </a:accent6>
      <a:hlink>
        <a:srgbClr val="4F90CC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400" dirty="0" smtClean="0">
            <a:gradFill>
              <a:gsLst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effectLst>
              <a:outerShdw blurRad="50800" dist="38100" dir="2700000" algn="tl" rotWithShape="0">
                <a:schemeClr val="bg2">
                  <a:alpha val="40000"/>
                </a:scheme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chemeClr val="bg2"/>
            </a:solidFill>
            <a:effectLst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White with Courier font for code slides">
  <a:themeElements>
    <a:clrScheme name="1-10070 Microsoft Research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EC423"/>
      </a:accent1>
      <a:accent2>
        <a:srgbClr val="4F90CC"/>
      </a:accent2>
      <a:accent3>
        <a:srgbClr val="F37735"/>
      </a:accent3>
      <a:accent4>
        <a:srgbClr val="71C267"/>
      </a:accent4>
      <a:accent5>
        <a:srgbClr val="3ED6E4"/>
      </a:accent5>
      <a:accent6>
        <a:srgbClr val="7D3DA1"/>
      </a:accent6>
      <a:hlink>
        <a:srgbClr val="F3EB4F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Lezione 2</Template>
  <TotalTime>3150</TotalTime>
  <Words>1497</Words>
  <Application>Microsoft Office PowerPoint</Application>
  <PresentationFormat>On-screen Show (4:3)</PresentationFormat>
  <Paragraphs>331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1-10159 Microsoft Research 2009</vt:lpstr>
      <vt:lpstr>White with Courier font for code slides</vt:lpstr>
      <vt:lpstr>1-10070 Microsoft Research 2008</vt:lpstr>
      <vt:lpstr>1_White with Courier font for code slides</vt:lpstr>
      <vt:lpstr>RATA:  Rapid Atomic Type Analysis by Abstract interpretation: Application to JavaScript</vt:lpstr>
      <vt:lpstr>Motivation</vt:lpstr>
      <vt:lpstr>Just in time compilation (JIT)</vt:lpstr>
      <vt:lpstr>Example: No type info</vt:lpstr>
      <vt:lpstr>Example: Simple type inference</vt:lpstr>
      <vt:lpstr>Example: RATA</vt:lpstr>
      <vt:lpstr>JavaScript numerical values</vt:lpstr>
      <vt:lpstr>Should track values</vt:lpstr>
      <vt:lpstr>Abstract Interpretation</vt:lpstr>
      <vt:lpstr>RATA</vt:lpstr>
      <vt:lpstr>Interval analysis</vt:lpstr>
      <vt:lpstr>We need to track more more…</vt:lpstr>
      <vt:lpstr>Kinds</vt:lpstr>
      <vt:lpstr>Example</vt:lpstr>
      <vt:lpstr>Relational analysis</vt:lpstr>
      <vt:lpstr>Existing solutions</vt:lpstr>
      <vt:lpstr>Variation analysis</vt:lpstr>
      <vt:lpstr>Refinement Theorem</vt:lpstr>
      <vt:lpstr>Example</vt:lpstr>
      <vt:lpstr>RATA  Algorithm</vt:lpstr>
      <vt:lpstr>Experiments</vt:lpstr>
      <vt:lpstr>Results on SunSpider</vt:lpstr>
      <vt:lpstr>Limitations: Globals </vt:lpstr>
      <vt:lpstr>Limitations: Arrays</vt:lpstr>
      <vt:lpstr>Future work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RATA:  Rapid Atomic Type Analysis by Abstract interpretation: Application to JavaScript</dc:title>
  <dc:creator>Francesco Logozzo</dc:creator>
  <cp:lastModifiedBy>Francesco Logozzo</cp:lastModifiedBy>
  <cp:revision>87</cp:revision>
  <dcterms:created xsi:type="dcterms:W3CDTF">2006-08-16T00:00:00Z</dcterms:created>
  <dcterms:modified xsi:type="dcterms:W3CDTF">2010-03-25T12:02:21Z</dcterms:modified>
</cp:coreProperties>
</file>