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93" r:id="rId5"/>
    <p:sldId id="281" r:id="rId6"/>
    <p:sldId id="285" r:id="rId7"/>
    <p:sldId id="262" r:id="rId8"/>
    <p:sldId id="272" r:id="rId9"/>
    <p:sldId id="263" r:id="rId10"/>
    <p:sldId id="264" r:id="rId11"/>
    <p:sldId id="273" r:id="rId12"/>
    <p:sldId id="274" r:id="rId13"/>
    <p:sldId id="271" r:id="rId14"/>
    <p:sldId id="294" r:id="rId15"/>
    <p:sldId id="295" r:id="rId16"/>
    <p:sldId id="296" r:id="rId17"/>
    <p:sldId id="297" r:id="rId18"/>
    <p:sldId id="298" r:id="rId19"/>
    <p:sldId id="299" r:id="rId20"/>
    <p:sldId id="300" r:id="rId21"/>
    <p:sldId id="289" r:id="rId22"/>
    <p:sldId id="290" r:id="rId23"/>
    <p:sldId id="270" r:id="rId24"/>
    <p:sldId id="276" r:id="rId25"/>
    <p:sldId id="277" r:id="rId26"/>
    <p:sldId id="292" r:id="rId27"/>
    <p:sldId id="291" r:id="rId28"/>
    <p:sldId id="267" r:id="rId29"/>
    <p:sldId id="282" r:id="rId30"/>
    <p:sldId id="287" r:id="rId31"/>
    <p:sldId id="278" r:id="rId32"/>
    <p:sldId id="288" r:id="rId33"/>
    <p:sldId id="266" r:id="rId34"/>
    <p:sldId id="27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Grunkemeyer" initials="BMG"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22" autoAdjust="0"/>
  </p:normalViewPr>
  <p:slideViewPr>
    <p:cSldViewPr>
      <p:cViewPr varScale="1">
        <p:scale>
          <a:sx n="69" d="100"/>
          <a:sy n="69" d="100"/>
        </p:scale>
        <p:origin x="-108" y="-1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4-19T16:20:55.658" idx="3">
    <p:pos x="4838" y="2555"/>
    <p:text>Speculative, future stuff.  remove or move?</p:text>
  </p:cm>
  <p:cm authorId="0" dt="2010-04-19T16:26:18.247" idx="4">
    <p:pos x="3903" y="3564"/>
    <p:text>later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3-30T17:14:28.238" idx="2">
    <p:pos x="4597" y="1525"/>
    <p:text>Ping Kalpana about interpreting this number.  How does that compare with other DevLabs releases?  Is the 60% VSTS users interesting?
Joshua pointed out that the number of downloads doesn't tell you how successful people were with the release.</p:text>
  </p:cm>
  <p:cm authorId="0" dt="2010-04-19T16:30:11.802" idx="5">
    <p:pos x="1903" y="2204"/>
    <p:text>Not convincing.
Data from external people instead, like Ken Muse?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4-19T16:31:13.430" idx="6">
    <p:pos x="967" y="2116"/>
    <p:text>Did they devote chapters to this?</p:text>
  </p:cm>
  <p:cm authorId="0" dt="2010-04-19T16:33:18.391" idx="7">
    <p:pos x="1701" y="3016"/>
    <p:text>Ask Joshua if this matters to him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ACFFF-50B2-473E-A530-0D5790BF76B2}" type="datetimeFigureOut">
              <a:rPr lang="en-US" smtClean="0"/>
              <a:pPr/>
              <a:t>6/3/2010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71BC7-33CD-43AA-9B7E-63EF17B35626}" type="slidenum">
              <a:rPr lang="en-US" smtClean="0"/>
              <a:pPr/>
              <a:t>‹#›</a:t>
            </a:fld>
            <a:endParaRPr lang="en-US"/>
          </a:p>
        </p:txBody>
      </p:sp>
    </p:spTree>
    <p:extLst>
      <p:ext uri="{BB962C8B-B14F-4D97-AF65-F5344CB8AC3E}">
        <p14:creationId xmlns:p14="http://schemas.microsoft.com/office/powerpoint/2010/main" val="341764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codecontracts.info/?blogsub=confirming#subscribe-blog" TargetMode="External"/><Relationship Id="rId13" Type="http://schemas.openxmlformats.org/officeDocument/2006/relationships/hyperlink" Target="http://blogs.us.sogeti.com/ericswanson/2009/10/13/microsoft-code-contracts/" TargetMode="External"/><Relationship Id="rId3" Type="http://schemas.openxmlformats.org/officeDocument/2006/relationships/hyperlink" Target="http://blogs.msdn.com/davethompson/archive/2009/12/14/dynamic-xml-reader-with-c-and-net-4-0.aspx" TargetMode="External"/><Relationship Id="rId7" Type="http://schemas.openxmlformats.org/officeDocument/2006/relationships/hyperlink" Target="http://robertmccarter.wordpress.com/2010/02/05/code-contracts/" TargetMode="External"/><Relationship Id="rId12" Type="http://schemas.openxmlformats.org/officeDocument/2006/relationships/hyperlink" Target="http://social.msdn.microsoft.com/Forums/en-US/codecontracts/thread/786eb2d0-6dd4-479e-9a96-2c3c781d0d50" TargetMode="External"/><Relationship Id="rId2" Type="http://schemas.openxmlformats.org/officeDocument/2006/relationships/slide" Target="../slides/slide8.xml"/><Relationship Id="rId16" Type="http://schemas.openxmlformats.org/officeDocument/2006/relationships/hyperlink" Target="http://blogs.us.sogeti.com/ericswanson/2009/10/13/microsoft-code-contracts/#comment-424" TargetMode="External"/><Relationship Id="rId1" Type="http://schemas.openxmlformats.org/officeDocument/2006/relationships/notesMaster" Target="../notesMasters/notesMaster1.xml"/><Relationship Id="rId6" Type="http://schemas.openxmlformats.org/officeDocument/2006/relationships/hyperlink" Target="http://blog.dallen.info/?p=14" TargetMode="External"/><Relationship Id="rId11" Type="http://schemas.openxmlformats.org/officeDocument/2006/relationships/hyperlink" Target="http://dotnet.org.za/pieter/archive/2009/06/23/things-i-learned-last-week-2.aspx" TargetMode="External"/><Relationship Id="rId5" Type="http://schemas.openxmlformats.org/officeDocument/2006/relationships/hyperlink" Target="http://blog.dallen.info/?p=18" TargetMode="External"/><Relationship Id="rId15" Type="http://schemas.openxmlformats.org/officeDocument/2006/relationships/hyperlink" Target="http://blogs.us.sogeti.com/ericswanson" TargetMode="External"/><Relationship Id="rId10" Type="http://schemas.openxmlformats.org/officeDocument/2006/relationships/hyperlink" Target="http://www.infoq.com/news/2009/12/Code-Contracts-Review" TargetMode="External"/><Relationship Id="rId4" Type="http://schemas.openxmlformats.org/officeDocument/2006/relationships/hyperlink" Target="http://www.develop.com/tenfeaturesdotnet4" TargetMode="External"/><Relationship Id="rId9" Type="http://schemas.openxmlformats.org/officeDocument/2006/relationships/hyperlink" Target="http://social.msdn.microsoft.com/Forums/en-US/codecontracts/thread/c405b5f6-b62b-422f-a96f-60cd660b0c8c" TargetMode="External"/><Relationship Id="rId14" Type="http://schemas.openxmlformats.org/officeDocument/2006/relationships/hyperlink" Target="http://blogs.us.sogeti.com/ericswanson/2009/10/13/microsoft-code-contracts/#comment-41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allen.info/wordpress/?p=1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cs.iastate.edu/~leavens/JML/" TargetMode="External"/><Relationship Id="rId13" Type="http://schemas.openxmlformats.org/officeDocument/2006/relationships/hyperlink" Target="http://bugs.sun.com/top25_rfes.do" TargetMode="External"/><Relationship Id="rId3" Type="http://schemas.openxmlformats.org/officeDocument/2006/relationships/hyperlink" Target="http://www.jcp.org/en/jsr/detail?id=305" TargetMode="External"/><Relationship Id="rId7" Type="http://schemas.openxmlformats.org/officeDocument/2006/relationships/hyperlink" Target="http://secure.ucd.ie/products/opensource/ESCJava2/" TargetMode="External"/><Relationship Id="rId12" Type="http://schemas.openxmlformats.org/officeDocument/2006/relationships/hyperlink" Target="http://www.contract4j.org/contract4j"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javaconcurrencyinpractice.com/annotations/doc/index.html" TargetMode="External"/><Relationship Id="rId11" Type="http://schemas.openxmlformats.org/officeDocument/2006/relationships/hyperlink" Target="http://www.dms.at/kopi" TargetMode="External"/><Relationship Id="rId5" Type="http://schemas.openxmlformats.org/officeDocument/2006/relationships/hyperlink" Target="http://www.jetbrains.com/idea/features/i18n_support.html" TargetMode="External"/><Relationship Id="rId10" Type="http://schemas.openxmlformats.org/officeDocument/2006/relationships/hyperlink" Target="http://jcontractor.sourceforge.net/" TargetMode="External"/><Relationship Id="rId4" Type="http://schemas.openxmlformats.org/officeDocument/2006/relationships/hyperlink" Target="http://www.jetbrains.com/idea/documentation/howto.html" TargetMode="External"/><Relationship Id="rId9" Type="http://schemas.openxmlformats.org/officeDocument/2006/relationships/hyperlink" Target="http://www.javaworld.com/javaworld/jw-02-2001/jw-0216-cooltools.html" TargetMode="External"/><Relationship Id="rId14" Type="http://schemas.openxmlformats.org/officeDocument/2006/relationships/hyperlink" Target="http://bugs.sun.com/view_bug.do;jsessionid=b45e86aeddd98579e2292e0ee46b?bug_id=444938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http://research.microsoft.com/en-us/projects/pex/</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From Mike Barnett:  </a:t>
            </a:r>
            <a:r>
              <a:rPr lang="en-US" sz="1200" kern="1200" dirty="0" err="1" smtClean="0">
                <a:solidFill>
                  <a:schemeClr val="tx1"/>
                </a:solidFill>
                <a:latin typeface="+mn-lt"/>
                <a:ea typeface="+mn-ea"/>
                <a:cs typeface="+mn-cs"/>
              </a:rPr>
              <a:t>CCDocGen</a:t>
            </a:r>
            <a:r>
              <a:rPr lang="en-US" sz="1200" kern="1200" dirty="0" smtClean="0">
                <a:solidFill>
                  <a:schemeClr val="tx1"/>
                </a:solidFill>
                <a:latin typeface="+mn-lt"/>
                <a:ea typeface="+mn-ea"/>
                <a:cs typeface="+mn-cs"/>
              </a:rPr>
              <a:t> only enriches the xml file produced by the compiler (it creates one if there isn’t already one there). So the xml file contains new tags like &lt;requires&gt;. Then separate from that are some modified Sandcastle style sheets. If you replace the standard style sheets in Sandcastle with the modified ones and then run Sandcastle on the enriched xml files, you’ll get help files that look like MSDN pages but with contract sections.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Sandcastle is available on </a:t>
            </a:r>
            <a:r>
              <a:rPr lang="en-US" sz="1200" kern="1200" dirty="0" err="1" smtClean="0">
                <a:solidFill>
                  <a:schemeClr val="tx1"/>
                </a:solidFill>
                <a:latin typeface="+mn-lt"/>
                <a:ea typeface="+mn-ea"/>
                <a:cs typeface="+mn-cs"/>
              </a:rPr>
              <a:t>Codeplex</a:t>
            </a:r>
            <a:r>
              <a:rPr lang="en-US" sz="1200" kern="1200" dirty="0" smtClean="0">
                <a:solidFill>
                  <a:schemeClr val="tx1"/>
                </a:solidFill>
                <a:latin typeface="+mn-lt"/>
                <a:ea typeface="+mn-ea"/>
                <a:cs typeface="+mn-cs"/>
              </a:rPr>
              <a:t>, but I think only as binaries. Their style sheets are part of their distribution and so are also public (and free). The modified style sheets come in *</a:t>
            </a:r>
            <a:r>
              <a:rPr lang="en-US" sz="1200" b="1" kern="1200" dirty="0" smtClean="0">
                <a:solidFill>
                  <a:schemeClr val="tx1"/>
                </a:solidFill>
                <a:latin typeface="+mn-lt"/>
                <a:ea typeface="+mn-ea"/>
                <a:cs typeface="+mn-cs"/>
              </a:rPr>
              <a:t>our</a:t>
            </a:r>
            <a:r>
              <a:rPr lang="en-US" sz="1200" kern="1200" dirty="0" smtClean="0">
                <a:solidFill>
                  <a:schemeClr val="tx1"/>
                </a:solidFill>
                <a:latin typeface="+mn-lt"/>
                <a:ea typeface="+mn-ea"/>
                <a:cs typeface="+mn-cs"/>
              </a:rPr>
              <a:t>* distribution. I’ve repeatedly tried to get in touch with the Sandcastle people to see if they want to ship our style sheets as theirs, but they never answer my mail.</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more</a:t>
            </a:r>
            <a:r>
              <a:rPr lang="en-US" baseline="0" dirty="0" smtClean="0"/>
              <a:t> incremental option:</a:t>
            </a:r>
          </a:p>
          <a:p>
            <a:r>
              <a:rPr lang="en-US" baseline="0" dirty="0" smtClean="0"/>
              <a:t>Build </a:t>
            </a:r>
            <a:r>
              <a:rPr lang="en-US" baseline="0" dirty="0" err="1" smtClean="0"/>
              <a:t>CSDecl</a:t>
            </a:r>
            <a:r>
              <a:rPr lang="en-US" baseline="0" dirty="0" smtClean="0"/>
              <a:t> files with one set of #defines to get reference assemblies as-is today.</a:t>
            </a:r>
          </a:p>
          <a:p>
            <a:r>
              <a:rPr lang="en-US" baseline="0" dirty="0" smtClean="0"/>
              <a:t>Build </a:t>
            </a:r>
            <a:r>
              <a:rPr lang="en-US" baseline="0" dirty="0" err="1" smtClean="0"/>
              <a:t>CSDecl</a:t>
            </a:r>
            <a:r>
              <a:rPr lang="en-US" baseline="0" dirty="0" smtClean="0"/>
              <a:t> files with a second set of #defines to generate contract reference assemblies.</a:t>
            </a:r>
          </a:p>
          <a:p>
            <a:endParaRPr lang="en-US" baseline="0" dirty="0" smtClean="0"/>
          </a:p>
          <a:p>
            <a:r>
              <a:rPr lang="en-US" baseline="0" dirty="0" smtClean="0"/>
              <a:t>Plus: Gives a more incremental approach.  Does put code contracts in the Framework, owned by the Framework teams.</a:t>
            </a:r>
          </a:p>
          <a:p>
            <a:r>
              <a:rPr lang="en-US" baseline="0" dirty="0" smtClean="0"/>
              <a:t>Minus:  Still shipping two files, and need a ship vehicle for contract reference assemblies.</a:t>
            </a:r>
          </a:p>
        </p:txBody>
      </p:sp>
      <p:sp>
        <p:nvSpPr>
          <p:cNvPr id="4" name="Slide Number Placeholder 3"/>
          <p:cNvSpPr>
            <a:spLocks noGrp="1"/>
          </p:cNvSpPr>
          <p:nvPr>
            <p:ph type="sldNum" sz="quarter" idx="10"/>
          </p:nvPr>
        </p:nvSpPr>
        <p:spPr/>
        <p:txBody>
          <a:bodyPr/>
          <a:lstStyle/>
          <a:p>
            <a:fld id="{A1F71BC7-33CD-43AA-9B7E-63EF17B35626}"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Revisit first line</a:t>
            </a:r>
          </a:p>
          <a:p>
            <a:r>
              <a:rPr lang="en-US" dirty="0" smtClean="0"/>
              <a:t>Monetization?</a:t>
            </a:r>
          </a:p>
          <a:p>
            <a:endParaRPr lang="en-US" dirty="0" smtClean="0"/>
          </a:p>
          <a:p>
            <a:r>
              <a:rPr lang="en-US" dirty="0" smtClean="0"/>
              <a:t>Next slides:</a:t>
            </a:r>
            <a:r>
              <a:rPr lang="en-US" baseline="0" dirty="0" smtClean="0"/>
              <a:t>  What we shipped in Dev10</a:t>
            </a:r>
          </a:p>
          <a:p>
            <a:r>
              <a:rPr lang="en-US" baseline="0" dirty="0" smtClean="0"/>
              <a:t>Backup slides for most of the details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division-wide idea.</a:t>
            </a:r>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Tools are available both on </a:t>
            </a:r>
            <a:r>
              <a:rPr lang="en-US" dirty="0" err="1" smtClean="0"/>
              <a:t>DevLabs</a:t>
            </a:r>
            <a:r>
              <a:rPr lang="en-US" dirty="0" smtClean="0"/>
              <a:t> and on the Microsoft Research site for Code Contracts (http://research.microsoft.com/en-us/projects/contracts/).</a:t>
            </a:r>
          </a:p>
          <a:p>
            <a:r>
              <a:rPr lang="en-US" dirty="0" smtClean="0"/>
              <a:t>The MS</a:t>
            </a:r>
            <a:r>
              <a:rPr lang="en-US" baseline="0" dirty="0" smtClean="0"/>
              <a:t> Research site shows up first if you do a Bing search or Google for Code Contracts.  The </a:t>
            </a:r>
            <a:r>
              <a:rPr lang="en-US" baseline="0" dirty="0" err="1" smtClean="0"/>
              <a:t>DevLabs</a:t>
            </a:r>
            <a:r>
              <a:rPr lang="en-US" baseline="0" dirty="0" smtClean="0"/>
              <a:t> site is #2.</a:t>
            </a:r>
          </a:p>
          <a:p>
            <a:r>
              <a:rPr lang="en-US" baseline="0" dirty="0" smtClean="0"/>
              <a:t>Wikipedia article on Design By Contract points at the MSR site too.</a:t>
            </a:r>
            <a:endParaRPr lang="en-US" dirty="0" smtClean="0"/>
          </a:p>
          <a:p>
            <a:endParaRPr lang="en-US" dirty="0" smtClean="0"/>
          </a:p>
          <a:p>
            <a:r>
              <a:rPr lang="en-US" dirty="0" smtClean="0"/>
              <a:t>From Mike</a:t>
            </a:r>
            <a:r>
              <a:rPr lang="en-US" baseline="0" dirty="0" smtClean="0"/>
              <a:t> on Patterns &amp; Practices team: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 are marking up their existing validation methods with enough information (i.e., custom attributes and </a:t>
            </a:r>
            <a:r>
              <a:rPr lang="en-US" sz="1200" kern="1200" dirty="0" err="1" smtClean="0">
                <a:solidFill>
                  <a:schemeClr val="tx1"/>
                </a:solidFill>
                <a:latin typeface="+mn-lt"/>
                <a:ea typeface="+mn-ea"/>
                <a:cs typeface="+mn-cs"/>
              </a:rPr>
              <a:t>Contract.EndContractBlock</a:t>
            </a:r>
            <a:r>
              <a:rPr lang="en-US" sz="1200" kern="1200" dirty="0" smtClean="0">
                <a:solidFill>
                  <a:schemeClr val="tx1"/>
                </a:solidFill>
                <a:latin typeface="+mn-lt"/>
                <a:ea typeface="+mn-ea"/>
                <a:cs typeface="+mn-cs"/>
              </a:rPr>
              <a:t> markers) so that our tools see the calls to their </a:t>
            </a:r>
            <a:r>
              <a:rPr lang="en-US" sz="1200" kern="1200" dirty="0" err="1" smtClean="0">
                <a:solidFill>
                  <a:schemeClr val="tx1"/>
                </a:solidFill>
                <a:latin typeface="+mn-lt"/>
                <a:ea typeface="+mn-ea"/>
                <a:cs typeface="+mn-cs"/>
              </a:rPr>
              <a:t>validator</a:t>
            </a:r>
            <a:r>
              <a:rPr lang="en-US" sz="1200" kern="1200" dirty="0" smtClean="0">
                <a:solidFill>
                  <a:schemeClr val="tx1"/>
                </a:solidFill>
                <a:latin typeface="+mn-lt"/>
                <a:ea typeface="+mn-ea"/>
                <a:cs typeface="+mn-cs"/>
              </a:rPr>
              <a:t> methods as contracts. They will then ship their sources to their customers who can independently download our tools in order to use them on the code.</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 ship source (and only source) to their customers. Their sources contain a static class with methods like “</a:t>
            </a:r>
            <a:r>
              <a:rPr lang="en-US" sz="1200" kern="1200" dirty="0" err="1" smtClean="0">
                <a:solidFill>
                  <a:schemeClr val="tx1"/>
                </a:solidFill>
                <a:latin typeface="+mn-lt"/>
                <a:ea typeface="+mn-ea"/>
                <a:cs typeface="+mn-cs"/>
              </a:rPr>
              <a:t>RequiresIsNotNull</a:t>
            </a:r>
            <a:r>
              <a:rPr lang="en-US" sz="1200" kern="1200" dirty="0" smtClean="0">
                <a:solidFill>
                  <a:schemeClr val="tx1"/>
                </a:solidFill>
                <a:latin typeface="+mn-lt"/>
                <a:ea typeface="+mn-ea"/>
                <a:cs typeface="+mn-cs"/>
              </a:rPr>
              <a:t>” (not sure of the exact name). We’re testing out our new </a:t>
            </a:r>
            <a:r>
              <a:rPr lang="en-US" sz="1200" kern="1200" dirty="0" err="1" smtClean="0">
                <a:solidFill>
                  <a:schemeClr val="tx1"/>
                </a:solidFill>
                <a:latin typeface="+mn-lt"/>
                <a:ea typeface="+mn-ea"/>
                <a:cs typeface="+mn-cs"/>
              </a:rPr>
              <a:t>validator</a:t>
            </a:r>
            <a:r>
              <a:rPr lang="en-US" sz="1200" kern="1200" dirty="0" smtClean="0">
                <a:solidFill>
                  <a:schemeClr val="tx1"/>
                </a:solidFill>
                <a:latin typeface="+mn-lt"/>
                <a:ea typeface="+mn-ea"/>
                <a:cs typeface="+mn-cs"/>
              </a:rPr>
              <a:t> support on their code to see how easy we can make it for an existing codebase to adopt contracts. I believe we have modified just one of their samples, but it is their current sample for </a:t>
            </a:r>
            <a:r>
              <a:rPr lang="en-US" sz="1200" kern="1200" dirty="0" err="1" smtClean="0">
                <a:solidFill>
                  <a:schemeClr val="tx1"/>
                </a:solidFill>
                <a:latin typeface="+mn-lt"/>
                <a:ea typeface="+mn-ea"/>
                <a:cs typeface="+mn-cs"/>
              </a:rPr>
              <a:t>Sharepoint</a:t>
            </a:r>
            <a:r>
              <a:rPr lang="en-US" sz="1200" kern="1200" dirty="0" smtClean="0">
                <a:solidFill>
                  <a:schemeClr val="tx1"/>
                </a:solidFill>
                <a:latin typeface="+mn-lt"/>
                <a:ea typeface="+mn-ea"/>
                <a:cs typeface="+mn-cs"/>
              </a:rPr>
              <a:t>. My understanding is that they work on just one sample at a time --- whatever is hot at the moment.</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The flow on this slide should be that we’re building a community.  Don’t</a:t>
            </a:r>
            <a:r>
              <a:rPr lang="en-US" baseline="0" dirty="0" smtClean="0"/>
              <a:t> delve too much into the details.</a:t>
            </a:r>
          </a:p>
          <a:p>
            <a:endParaRPr lang="en-US" dirty="0" smtClean="0"/>
          </a:p>
          <a:p>
            <a:r>
              <a:rPr lang="en-US" sz="1200" kern="1200" baseline="0" dirty="0" smtClean="0">
                <a:solidFill>
                  <a:schemeClr val="tx1"/>
                </a:solidFill>
                <a:latin typeface="+mn-lt"/>
                <a:ea typeface="+mn-ea"/>
                <a:cs typeface="+mn-cs"/>
              </a:rPr>
              <a:t>Blogs:</a:t>
            </a:r>
          </a:p>
          <a:p>
            <a:r>
              <a:rPr lang="en-US" sz="1200" b="1" kern="1200" dirty="0" smtClean="0">
                <a:solidFill>
                  <a:schemeClr val="tx1"/>
                </a:solidFill>
                <a:latin typeface="+mn-lt"/>
                <a:ea typeface="+mn-ea"/>
                <a:cs typeface="+mn-cs"/>
              </a:rPr>
              <a:t>Press/blog coverage</a:t>
            </a:r>
            <a:endParaRPr lang="en-US" sz="1200" kern="1200" dirty="0" smtClean="0">
              <a:solidFill>
                <a:schemeClr val="tx1"/>
              </a:solidFill>
              <a:latin typeface="+mn-lt"/>
              <a:ea typeface="+mn-ea"/>
              <a:cs typeface="+mn-cs"/>
            </a:endParaRPr>
          </a:p>
          <a:p>
            <a:pPr lvl="0" fontAlgn="ctr"/>
            <a:r>
              <a:rPr lang="en-US" sz="1200" kern="1200" dirty="0" smtClean="0">
                <a:solidFill>
                  <a:schemeClr val="tx1"/>
                </a:solidFill>
                <a:latin typeface="+mn-lt"/>
                <a:ea typeface="+mn-ea"/>
                <a:cs typeface="+mn-cs"/>
              </a:rPr>
              <a:t>Positive</a:t>
            </a:r>
          </a:p>
          <a:p>
            <a:pPr lvl="1" fontAlgn="ctr"/>
            <a:r>
              <a:rPr lang="en-US" sz="1200" kern="1200" dirty="0" smtClean="0">
                <a:solidFill>
                  <a:schemeClr val="tx1"/>
                </a:solidFill>
                <a:latin typeface="+mn-lt"/>
                <a:ea typeface="+mn-ea"/>
                <a:cs typeface="+mn-cs"/>
              </a:rPr>
              <a:t>"Brilliant new feature" but no other mention: </a:t>
            </a:r>
            <a:r>
              <a:rPr lang="en-US" sz="1200" u="sng" kern="1200" dirty="0" smtClean="0">
                <a:solidFill>
                  <a:schemeClr val="tx1"/>
                </a:solidFill>
                <a:latin typeface="+mn-lt"/>
                <a:ea typeface="+mn-ea"/>
                <a:cs typeface="+mn-cs"/>
                <a:hlinkClick r:id="rId3"/>
              </a:rPr>
              <a:t>http://blogs.msdn.com/davethompson/archive/2009/12/14/dynamic-xml-reader-with-c-and-net-4-0.aspx</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Listed as #3 in "Ten Features in .NET 4.0 That Made Me Smile": </a:t>
            </a:r>
            <a:r>
              <a:rPr lang="en-US" sz="1200" u="sng" kern="1200" dirty="0" smtClean="0">
                <a:solidFill>
                  <a:schemeClr val="tx1"/>
                </a:solidFill>
                <a:latin typeface="+mn-lt"/>
                <a:ea typeface="+mn-ea"/>
                <a:cs typeface="+mn-cs"/>
                <a:hlinkClick r:id="rId4"/>
              </a:rPr>
              <a:t>http://www.develop.com/tenfeaturesdotnet4</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Anecdote about using contracts (with logging) to cut down the time to diagnose an error from 20-40 minutes to 5 minutes: </a:t>
            </a:r>
            <a:r>
              <a:rPr lang="en-US" sz="1200" u="sng" kern="1200" dirty="0" smtClean="0">
                <a:solidFill>
                  <a:schemeClr val="tx1"/>
                </a:solidFill>
                <a:latin typeface="+mn-lt"/>
                <a:ea typeface="+mn-ea"/>
                <a:cs typeface="+mn-cs"/>
                <a:hlinkClick r:id="rId5"/>
              </a:rPr>
              <a:t>http://blog.dallen.info/?p=18</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A programmer's decades-long experience with various design-by-contract systems: </a:t>
            </a:r>
            <a:r>
              <a:rPr lang="en-US" sz="1200" u="sng" kern="1200" dirty="0" smtClean="0">
                <a:solidFill>
                  <a:schemeClr val="tx1"/>
                </a:solidFill>
                <a:latin typeface="+mn-lt"/>
                <a:ea typeface="+mn-ea"/>
                <a:cs typeface="+mn-cs"/>
                <a:hlinkClick r:id="rId6"/>
              </a:rPr>
              <a:t>http://blog.dallen.info/?p=14</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8th-ranked session at 2009 PDC, with mostly positive comments ("I intend to use contracts in my </a:t>
            </a:r>
            <a:r>
              <a:rPr lang="en-US" sz="1200" kern="1200" dirty="0" err="1" smtClean="0">
                <a:solidFill>
                  <a:schemeClr val="tx1"/>
                </a:solidFill>
                <a:latin typeface="+mn-lt"/>
                <a:ea typeface="+mn-ea"/>
                <a:cs typeface="+mn-cs"/>
              </a:rPr>
              <a:t>organisation</a:t>
            </a:r>
            <a:r>
              <a:rPr lang="en-US" sz="1200" kern="1200" dirty="0" smtClean="0">
                <a:solidFill>
                  <a:schemeClr val="tx1"/>
                </a:solidFill>
                <a:latin typeface="+mn-lt"/>
                <a:ea typeface="+mn-ea"/>
                <a:cs typeface="+mn-cs"/>
              </a:rPr>
              <a:t>[sic]."), but a few skeptical ones ("The goals of these prototypes sound good, but if it looks like code but doesn't run like code, it's an error waiting to happen.")</a:t>
            </a:r>
          </a:p>
          <a:p>
            <a:pPr lvl="1" fontAlgn="ctr"/>
            <a:r>
              <a:rPr lang="en-US" sz="1200" kern="1200" dirty="0" smtClean="0">
                <a:solidFill>
                  <a:schemeClr val="tx1"/>
                </a:solidFill>
                <a:latin typeface="+mn-lt"/>
                <a:ea typeface="+mn-ea"/>
                <a:cs typeface="+mn-cs"/>
              </a:rPr>
              <a:t>Assessment of the feedback given to someone giving a talk on Stubs/Moles in the Belgium user group.  Included a few requests for more support for contracts (shipping in the box, etc.)</a:t>
            </a:r>
          </a:p>
          <a:p>
            <a:pPr lvl="1" fontAlgn="ctr"/>
            <a:r>
              <a:rPr lang="en-US" sz="1200" kern="1200" dirty="0" smtClean="0">
                <a:solidFill>
                  <a:schemeClr val="tx1"/>
                </a:solidFill>
                <a:latin typeface="+mn-lt"/>
                <a:ea typeface="+mn-ea"/>
                <a:cs typeface="+mn-cs"/>
              </a:rPr>
              <a:t>Bug report mail that mentions that it's good not just for finding bugs, but also for helping improve the structure of the code.</a:t>
            </a:r>
          </a:p>
          <a:p>
            <a:pPr lvl="1" fontAlgn="ctr"/>
            <a:r>
              <a:rPr lang="en-US" sz="1200" kern="1200" dirty="0" smtClean="0">
                <a:solidFill>
                  <a:schemeClr val="tx1"/>
                </a:solidFill>
                <a:latin typeface="+mn-lt"/>
                <a:ea typeface="+mn-ea"/>
                <a:cs typeface="+mn-cs"/>
              </a:rPr>
              <a:t>Forum post summarizing blog that says contracts can enhance quality and testability of legacy code.</a:t>
            </a:r>
          </a:p>
          <a:p>
            <a:pPr lvl="1" fontAlgn="ctr"/>
            <a:r>
              <a:rPr lang="en-US" sz="1200" kern="1200" dirty="0" smtClean="0">
                <a:solidFill>
                  <a:schemeClr val="tx1"/>
                </a:solidFill>
                <a:latin typeface="+mn-lt"/>
                <a:ea typeface="+mn-ea"/>
                <a:cs typeface="+mn-cs"/>
              </a:rPr>
              <a:t>Blog post that includes mention of a bug found and fixed, as well as details about suppressing warnings: </a:t>
            </a:r>
            <a:r>
              <a:rPr lang="en-US" sz="1200" u="sng" kern="1200" dirty="0" smtClean="0">
                <a:solidFill>
                  <a:schemeClr val="tx1"/>
                </a:solidFill>
                <a:latin typeface="+mn-lt"/>
                <a:ea typeface="+mn-ea"/>
                <a:cs typeface="+mn-cs"/>
                <a:hlinkClick r:id="rId7"/>
              </a:rPr>
              <a:t>http://robertmccarter.wordpress.com/2010/02/05/code-contracts/</a:t>
            </a:r>
            <a:r>
              <a:rPr lang="en-US" sz="1200" kern="1200" dirty="0" smtClean="0">
                <a:solidFill>
                  <a:schemeClr val="tx1"/>
                </a:solidFill>
                <a:latin typeface="+mn-lt"/>
                <a:ea typeface="+mn-ea"/>
                <a:cs typeface="+mn-cs"/>
              </a:rPr>
              <a:t> </a:t>
            </a:r>
          </a:p>
          <a:p>
            <a:pPr lvl="1" fontAlgn="ctr"/>
            <a:r>
              <a:rPr lang="en-US" sz="1200" kern="1200" dirty="0" smtClean="0">
                <a:solidFill>
                  <a:schemeClr val="tx1"/>
                </a:solidFill>
                <a:latin typeface="+mn-lt"/>
                <a:ea typeface="+mn-ea"/>
                <a:cs typeface="+mn-cs"/>
              </a:rPr>
              <a:t>Blog that devotes a lot of posts to code contracts: </a:t>
            </a:r>
            <a:r>
              <a:rPr lang="en-US" sz="1200" u="sng" kern="1200" dirty="0" smtClean="0">
                <a:solidFill>
                  <a:schemeClr val="tx1"/>
                </a:solidFill>
                <a:latin typeface="+mn-lt"/>
                <a:ea typeface="+mn-ea"/>
                <a:cs typeface="+mn-cs"/>
                <a:hlinkClick r:id="rId8"/>
              </a:rPr>
              <a:t>http://codecontracts.info/?blogsub=confirming#subscribe-blog</a:t>
            </a:r>
            <a:r>
              <a:rPr lang="en-US" sz="1200" kern="1200" dirty="0" smtClean="0">
                <a:solidFill>
                  <a:schemeClr val="tx1"/>
                </a:solidFill>
                <a:latin typeface="+mn-lt"/>
                <a:ea typeface="+mn-ea"/>
                <a:cs typeface="+mn-cs"/>
              </a:rPr>
              <a:t> </a:t>
            </a:r>
          </a:p>
          <a:p>
            <a:pPr lvl="1" fontAlgn="ctr"/>
            <a:r>
              <a:rPr lang="en-US" sz="1200" kern="1200" dirty="0" smtClean="0">
                <a:solidFill>
                  <a:schemeClr val="tx1"/>
                </a:solidFill>
                <a:latin typeface="+mn-lt"/>
                <a:ea typeface="+mn-ea"/>
                <a:cs typeface="+mn-cs"/>
              </a:rPr>
              <a:t>Forum Post: “Hello!  I just started playing around with code contracts, and I have to say they're the coolest thing to happen to .NET since generics at least.  I've been adding contract logic to my test library and it's already helped me find several bugs I've been overlooking for years.”</a:t>
            </a:r>
          </a:p>
          <a:p>
            <a:pPr lvl="2" fontAlgn="ctr"/>
            <a:r>
              <a:rPr lang="en-US" sz="1200" u="sng" kern="1200" dirty="0" smtClean="0">
                <a:solidFill>
                  <a:schemeClr val="tx1"/>
                </a:solidFill>
                <a:latin typeface="+mn-lt"/>
                <a:ea typeface="+mn-ea"/>
                <a:cs typeface="+mn-cs"/>
                <a:hlinkClick r:id="rId9"/>
              </a:rPr>
              <a:t>http://social.msdn.microsoft.com/Forums/en-US/codecontracts/thread/c405b5f6-b62b-422f-a96f-60cd660b0c8c</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Found some places where he might be reference null, and caught them before deploying on Azure, which is apparently difficult to debug.</a:t>
            </a:r>
          </a:p>
          <a:p>
            <a:pPr lvl="2" fontAlgn="ctr"/>
            <a:endParaRPr lang="en-US" sz="1200" kern="1200" dirty="0" smtClean="0">
              <a:solidFill>
                <a:schemeClr val="tx1"/>
              </a:solidFill>
              <a:latin typeface="+mn-lt"/>
              <a:ea typeface="+mn-ea"/>
              <a:cs typeface="+mn-cs"/>
            </a:endParaRPr>
          </a:p>
          <a:p>
            <a:pPr lvl="0" fontAlgn="ctr"/>
            <a:r>
              <a:rPr lang="en-US" sz="1200" kern="1200" dirty="0" smtClean="0">
                <a:solidFill>
                  <a:schemeClr val="tx1"/>
                </a:solidFill>
                <a:latin typeface="+mn-lt"/>
                <a:ea typeface="+mn-ea"/>
                <a:cs typeface="+mn-cs"/>
              </a:rPr>
              <a:t>Bug found with contracts:</a:t>
            </a:r>
          </a:p>
          <a:p>
            <a:pPr lvl="1" fontAlgn="ctr"/>
            <a:r>
              <a:rPr lang="en-US" sz="1200" kern="1200" dirty="0" smtClean="0">
                <a:solidFill>
                  <a:schemeClr val="tx1"/>
                </a:solidFill>
                <a:latin typeface="+mn-lt"/>
                <a:ea typeface="+mn-ea"/>
                <a:cs typeface="+mn-cs"/>
              </a:rPr>
              <a:t>Dev10 715860</a:t>
            </a:r>
          </a:p>
          <a:p>
            <a:pPr lvl="2" fontAlgn="ctr"/>
            <a:r>
              <a:rPr lang="en-US" sz="1200" kern="1200" dirty="0" smtClean="0">
                <a:solidFill>
                  <a:schemeClr val="tx1"/>
                </a:solidFill>
                <a:latin typeface="+mn-lt"/>
                <a:ea typeface="+mn-ea"/>
                <a:cs typeface="+mn-cs"/>
              </a:rPr>
              <a:t>Low-priority bug discovered with contract inheritance from an interface.  </a:t>
            </a:r>
            <a:r>
              <a:rPr lang="en-US" sz="1200" kern="1200" dirty="0" err="1" smtClean="0">
                <a:solidFill>
                  <a:schemeClr val="tx1"/>
                </a:solidFill>
                <a:latin typeface="+mn-lt"/>
                <a:ea typeface="+mn-ea"/>
                <a:cs typeface="+mn-cs"/>
              </a:rPr>
              <a:t>GenericAcl.SyncRoot</a:t>
            </a:r>
            <a:r>
              <a:rPr lang="en-US" sz="1200" kern="1200" dirty="0" smtClean="0">
                <a:solidFill>
                  <a:schemeClr val="tx1"/>
                </a:solidFill>
                <a:latin typeface="+mn-lt"/>
                <a:ea typeface="+mn-ea"/>
                <a:cs typeface="+mn-cs"/>
              </a:rPr>
              <a:t> was null.</a:t>
            </a:r>
          </a:p>
          <a:p>
            <a:pPr lvl="0" fontAlgn="ctr"/>
            <a:r>
              <a:rPr lang="en-US" sz="1200" kern="1200" dirty="0" smtClean="0">
                <a:solidFill>
                  <a:schemeClr val="tx1"/>
                </a:solidFill>
                <a:latin typeface="+mn-lt"/>
                <a:ea typeface="+mn-ea"/>
                <a:cs typeface="+mn-cs"/>
              </a:rPr>
              <a:t>Negative</a:t>
            </a:r>
          </a:p>
          <a:p>
            <a:pPr lvl="1" fontAlgn="ctr"/>
            <a:r>
              <a:rPr lang="en-US" sz="1200" kern="1200" dirty="0" smtClean="0">
                <a:solidFill>
                  <a:schemeClr val="tx1"/>
                </a:solidFill>
                <a:latin typeface="+mn-lt"/>
                <a:ea typeface="+mn-ea"/>
                <a:cs typeface="+mn-cs"/>
              </a:rPr>
              <a:t>"still shows a lot of initial promise" but contracts are "unusable in their current form".  Includes several examples of missing functionality the author would like to see, and says the problems could be overcome: </a:t>
            </a:r>
            <a:r>
              <a:rPr lang="en-US" sz="1200" u="sng" kern="1200" dirty="0" smtClean="0">
                <a:solidFill>
                  <a:schemeClr val="tx1"/>
                </a:solidFill>
                <a:latin typeface="+mn-lt"/>
                <a:ea typeface="+mn-ea"/>
                <a:cs typeface="+mn-cs"/>
                <a:hlinkClick r:id="rId10"/>
              </a:rPr>
              <a:t>http://www.infoq.com/news/2009/12/Code-Contracts-Review</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Blog post mentioning that they now use contracts, but cautions not to do everything the static analyzer suggests.</a:t>
            </a:r>
            <a:br>
              <a:rPr lang="en-US" sz="1200" kern="1200" dirty="0" smtClean="0">
                <a:solidFill>
                  <a:schemeClr val="tx1"/>
                </a:solidFill>
                <a:latin typeface="+mn-lt"/>
                <a:ea typeface="+mn-ea"/>
                <a:cs typeface="+mn-cs"/>
              </a:rPr>
            </a:br>
            <a:r>
              <a:rPr lang="en-US" sz="1200" u="sng" kern="1200" dirty="0" smtClean="0">
                <a:solidFill>
                  <a:schemeClr val="tx1"/>
                </a:solidFill>
                <a:latin typeface="+mn-lt"/>
                <a:ea typeface="+mn-ea"/>
                <a:cs typeface="+mn-cs"/>
                <a:hlinkClick r:id="rId11"/>
              </a:rPr>
              <a:t>Things </a:t>
            </a:r>
            <a:r>
              <a:rPr lang="en-US" sz="1400" u="sng" kern="1200" dirty="0" smtClean="0">
                <a:solidFill>
                  <a:schemeClr val="tx1"/>
                </a:solidFill>
                <a:latin typeface="+mn-lt"/>
                <a:ea typeface="+mn-ea"/>
                <a:cs typeface="+mn-cs"/>
                <a:hlinkClick r:id="rId11"/>
              </a:rPr>
              <a:t>I learned last week #2 - Peter's Software House</a:t>
            </a:r>
            <a:endParaRPr lang="en-US" sz="1200" kern="1200" dirty="0" smtClean="0">
              <a:solidFill>
                <a:schemeClr val="tx1"/>
              </a:solidFill>
              <a:latin typeface="+mn-lt"/>
              <a:ea typeface="+mn-ea"/>
              <a:cs typeface="+mn-cs"/>
            </a:endParaRPr>
          </a:p>
          <a:p>
            <a:pPr lvl="1" fontAlgn="ctr"/>
            <a:r>
              <a:rPr lang="en-US" sz="1200" kern="1200" dirty="0" smtClean="0">
                <a:solidFill>
                  <a:schemeClr val="tx1"/>
                </a:solidFill>
                <a:latin typeface="+mn-lt"/>
                <a:ea typeface="+mn-ea"/>
                <a:cs typeface="+mn-cs"/>
              </a:rPr>
              <a:t>Team that decided not to use contracts in Tuvalu after reviewing cost/benefit and priorities (not much more detail than that).</a:t>
            </a:r>
          </a:p>
          <a:p>
            <a:pPr lvl="2" fontAlgn="ctr"/>
            <a:r>
              <a:rPr lang="en-US" sz="1200" kern="1200" dirty="0" smtClean="0">
                <a:solidFill>
                  <a:schemeClr val="tx1"/>
                </a:solidFill>
                <a:latin typeface="+mn-lt"/>
                <a:ea typeface="+mn-ea"/>
                <a:cs typeface="+mn-cs"/>
              </a:rPr>
              <a:t>&lt;&lt;FW  No Code Contracts.msg&gt;&gt;</a:t>
            </a:r>
          </a:p>
          <a:p>
            <a:pPr lvl="1" fontAlgn="ctr"/>
            <a:r>
              <a:rPr lang="en-US" sz="1200" kern="1200" dirty="0" smtClean="0">
                <a:solidFill>
                  <a:schemeClr val="tx1"/>
                </a:solidFill>
                <a:latin typeface="+mn-lt"/>
                <a:ea typeface="+mn-ea"/>
                <a:cs typeface="+mn-cs"/>
              </a:rPr>
              <a:t>Request for the tools in VS</a:t>
            </a:r>
          </a:p>
          <a:p>
            <a:pPr lvl="2" fontAlgn="ctr"/>
            <a:r>
              <a:rPr lang="en-US" sz="1200" kern="1200" dirty="0" smtClean="0">
                <a:solidFill>
                  <a:schemeClr val="tx1"/>
                </a:solidFill>
                <a:latin typeface="+mn-lt"/>
                <a:ea typeface="+mn-ea"/>
                <a:cs typeface="+mn-cs"/>
              </a:rPr>
              <a:t>&lt;&lt;FW  Code Contracts &amp; VS 2010.msg&gt;&gt;</a:t>
            </a:r>
          </a:p>
          <a:p>
            <a:r>
              <a:rPr lang="en-US" sz="1200" kern="1200" dirty="0" smtClean="0">
                <a:solidFill>
                  <a:schemeClr val="tx1"/>
                </a:solidFill>
                <a:latin typeface="+mn-lt"/>
                <a:ea typeface="+mn-ea"/>
                <a:cs typeface="+mn-cs"/>
              </a:rPr>
              <a:t> </a:t>
            </a:r>
          </a:p>
          <a:p>
            <a:pPr lvl="0" fontAlgn="ctr"/>
            <a:r>
              <a:rPr lang="en-US" sz="1200" kern="1200" dirty="0" smtClean="0">
                <a:solidFill>
                  <a:schemeClr val="tx1"/>
                </a:solidFill>
                <a:latin typeface="+mn-lt"/>
                <a:ea typeface="+mn-ea"/>
                <a:cs typeface="+mn-cs"/>
              </a:rPr>
              <a:t>Neutral</a:t>
            </a:r>
          </a:p>
          <a:p>
            <a:pPr lvl="1" fontAlgn="ctr"/>
            <a:r>
              <a:rPr lang="en-US" sz="1200" kern="1200" dirty="0" smtClean="0">
                <a:solidFill>
                  <a:schemeClr val="tx1"/>
                </a:solidFill>
                <a:latin typeface="+mn-lt"/>
                <a:ea typeface="+mn-ea"/>
                <a:cs typeface="+mn-cs"/>
              </a:rPr>
              <a:t>Example of contract usage from the forums: someone uses it for ~150 assemblies in their build.  This was as part of an error report for the static analyzer, though.</a:t>
            </a:r>
          </a:p>
          <a:p>
            <a:pPr lvl="2" fontAlgn="ctr"/>
            <a:r>
              <a:rPr lang="en-US" sz="1200" u="sng" kern="1200" dirty="0" smtClean="0">
                <a:solidFill>
                  <a:schemeClr val="tx1"/>
                </a:solidFill>
                <a:latin typeface="+mn-lt"/>
                <a:ea typeface="+mn-ea"/>
                <a:cs typeface="+mn-cs"/>
                <a:hlinkClick r:id="rId12"/>
              </a:rPr>
              <a:t>http://social.msdn.microsoft.com/Forums/en-US/codecontracts/thread/786eb2d0-6dd4-479e-9a96-2c3c781d0d50</a:t>
            </a:r>
            <a:r>
              <a:rPr lang="en-US" sz="1200" kern="1200" dirty="0" smtClean="0">
                <a:solidFill>
                  <a:schemeClr val="tx1"/>
                </a:solidFill>
                <a:latin typeface="+mn-lt"/>
                <a:ea typeface="+mn-ea"/>
                <a:cs typeface="+mn-cs"/>
              </a:rPr>
              <a:t> </a:t>
            </a:r>
          </a:p>
          <a:p>
            <a:pPr lvl="0" fontAlgn="ctr"/>
            <a:endParaRPr lang="en-US" sz="1200" kern="1200" dirty="0" smtClean="0">
              <a:solidFill>
                <a:schemeClr val="tx1"/>
              </a:solidFill>
              <a:latin typeface="+mn-lt"/>
              <a:ea typeface="+mn-ea"/>
              <a:cs typeface="+mn-cs"/>
            </a:endParaRPr>
          </a:p>
          <a:p>
            <a:pPr lvl="0" fontAlgn="ctr"/>
            <a:endParaRPr lang="en-US" sz="1200" kern="1200" dirty="0" smtClean="0">
              <a:solidFill>
                <a:schemeClr val="tx1"/>
              </a:solidFill>
              <a:latin typeface="+mn-lt"/>
              <a:ea typeface="+mn-ea"/>
              <a:cs typeface="+mn-cs"/>
            </a:endParaRPr>
          </a:p>
          <a:p>
            <a:pPr lvl="0" fontAlgn="ctr"/>
            <a:r>
              <a:rPr lang="en-US" sz="1200" kern="1200" dirty="0" smtClean="0">
                <a:solidFill>
                  <a:schemeClr val="tx1"/>
                </a:solidFill>
                <a:latin typeface="+mn-lt"/>
                <a:ea typeface="+mn-ea"/>
                <a:cs typeface="+mn-cs"/>
              </a:rPr>
              <a:t>Books the mention contracts (details from Amazon)</a:t>
            </a:r>
          </a:p>
          <a:p>
            <a:r>
              <a:rPr lang="en-US" sz="1200" kern="1200" dirty="0" smtClean="0">
                <a:solidFill>
                  <a:schemeClr val="tx1"/>
                </a:solidFill>
                <a:latin typeface="+mn-lt"/>
                <a:ea typeface="+mn-ea"/>
                <a:cs typeface="+mn-cs"/>
              </a:rPr>
              <a:t>CLR via C#, Jeffrey Richter      20 (C# Rank)</a:t>
            </a:r>
          </a:p>
          <a:p>
            <a:r>
              <a:rPr lang="en-US" sz="1200" kern="1200" dirty="0" smtClean="0">
                <a:solidFill>
                  <a:schemeClr val="tx1"/>
                </a:solidFill>
                <a:latin typeface="+mn-lt"/>
                <a:ea typeface="+mn-ea"/>
                <a:cs typeface="+mn-cs"/>
              </a:rPr>
              <a:t>C# in Depth, Jon Skeet           32 (C# rank)</a:t>
            </a:r>
          </a:p>
          <a:p>
            <a:r>
              <a:rPr lang="en-US" sz="1200" kern="1200" dirty="0" smtClean="0">
                <a:solidFill>
                  <a:schemeClr val="tx1"/>
                </a:solidFill>
                <a:latin typeface="+mn-lt"/>
                <a:ea typeface="+mn-ea"/>
                <a:cs typeface="+mn-cs"/>
              </a:rPr>
              <a:t>C# in a Nutshell, Joe </a:t>
            </a:r>
            <a:r>
              <a:rPr lang="en-US" sz="1200" kern="1200" dirty="0" err="1" smtClean="0">
                <a:solidFill>
                  <a:schemeClr val="tx1"/>
                </a:solidFill>
                <a:latin typeface="+mn-lt"/>
                <a:ea typeface="+mn-ea"/>
                <a:cs typeface="+mn-cs"/>
              </a:rPr>
              <a:t>Albahari</a:t>
            </a:r>
            <a:r>
              <a:rPr lang="en-US" sz="1200" kern="1200" dirty="0" smtClean="0">
                <a:solidFill>
                  <a:schemeClr val="tx1"/>
                </a:solidFill>
                <a:latin typeface="+mn-lt"/>
                <a:ea typeface="+mn-ea"/>
                <a:cs typeface="+mn-cs"/>
              </a:rPr>
              <a:t>  23 (C# rank)</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r>
              <a:rPr lang="en-US" dirty="0" smtClean="0"/>
              <a:t>Introducing .NET 4 with Visual Studio 2010, Alex Mackey</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 Insiders Mails</a:t>
            </a:r>
          </a:p>
          <a:p>
            <a:pPr lvl="0" fontAlgn="ctr"/>
            <a:r>
              <a:rPr lang="en-US" sz="1200" kern="1200" dirty="0" smtClean="0">
                <a:solidFill>
                  <a:schemeClr val="tx1"/>
                </a:solidFill>
                <a:latin typeface="+mn-lt"/>
                <a:ea typeface="+mn-ea"/>
                <a:cs typeface="+mn-cs"/>
              </a:rPr>
              <a:t>* People looking forward to using them for non-null assertions, but doubting they'll be included in the languages: </a:t>
            </a:r>
          </a:p>
          <a:p>
            <a:pPr fontAlgn="ctr"/>
            <a:r>
              <a:rPr lang="en-US" sz="1200" kern="1200" dirty="0" smtClean="0">
                <a:solidFill>
                  <a:schemeClr val="tx1"/>
                </a:solidFill>
                <a:latin typeface="+mn-lt"/>
                <a:ea typeface="+mn-ea"/>
                <a:cs typeface="+mn-cs"/>
              </a:rPr>
              <a:t>* Discussion mentioning Code Contracts in terms of validation options.  Brings up that it can only validate things known at compile time, but are still useful.  Summary quote from Peter Ritchie "Contracts are good for *some* validation; but not all."  [Forked thread, including multiple mails.] </a:t>
            </a:r>
          </a:p>
          <a:p>
            <a:pPr lvl="0" fontAlgn="ctr"/>
            <a:r>
              <a:rPr lang="en-US" sz="1200" kern="1200" dirty="0" smtClean="0">
                <a:solidFill>
                  <a:schemeClr val="tx1"/>
                </a:solidFill>
                <a:latin typeface="+mn-lt"/>
                <a:ea typeface="+mn-ea"/>
                <a:cs typeface="+mn-cs"/>
              </a:rPr>
              <a:t>* Contract </a:t>
            </a:r>
            <a:r>
              <a:rPr lang="en-US" sz="1200" kern="1200" dirty="0" err="1" smtClean="0">
                <a:solidFill>
                  <a:schemeClr val="tx1"/>
                </a:solidFill>
                <a:latin typeface="+mn-lt"/>
                <a:ea typeface="+mn-ea"/>
                <a:cs typeface="+mn-cs"/>
              </a:rPr>
              <a:t>ObjectInvariants</a:t>
            </a:r>
            <a:r>
              <a:rPr lang="en-US" sz="1200" kern="1200" dirty="0" smtClean="0">
                <a:solidFill>
                  <a:schemeClr val="tx1"/>
                </a:solidFill>
                <a:latin typeface="+mn-lt"/>
                <a:ea typeface="+mn-ea"/>
                <a:cs typeface="+mn-cs"/>
              </a:rPr>
              <a:t> helping to make it easier to use auto-properties in C#.</a:t>
            </a:r>
          </a:p>
          <a:p>
            <a:pPr lvl="0" fontAlgn="ctr"/>
            <a:r>
              <a:rPr lang="en-US" sz="1200" kern="1200" dirty="0" smtClean="0">
                <a:solidFill>
                  <a:schemeClr val="tx1"/>
                </a:solidFill>
                <a:latin typeface="+mn-lt"/>
                <a:ea typeface="+mn-ea"/>
                <a:cs typeface="+mn-cs"/>
              </a:rPr>
              <a:t>* Examples of where syntactic sugar would be handy (</a:t>
            </a:r>
            <a:r>
              <a:rPr lang="en-US" sz="1200" kern="1200" dirty="0" err="1" smtClean="0">
                <a:solidFill>
                  <a:schemeClr val="tx1"/>
                </a:solidFill>
                <a:latin typeface="+mn-lt"/>
                <a:ea typeface="+mn-ea"/>
                <a:cs typeface="+mn-cs"/>
              </a:rPr>
              <a:t>autoproperties</a:t>
            </a:r>
            <a:r>
              <a:rPr lang="en-US" sz="1200" kern="1200" dirty="0" smtClean="0">
                <a:solidFill>
                  <a:schemeClr val="tx1"/>
                </a:solidFill>
                <a:latin typeface="+mn-lt"/>
                <a:ea typeface="+mn-ea"/>
                <a:cs typeface="+mn-cs"/>
              </a:rPr>
              <a:t>, interfaces)</a:t>
            </a:r>
          </a:p>
          <a:p>
            <a:pPr lvl="0" fontAlgn="ctr"/>
            <a:r>
              <a:rPr lang="en-US" sz="1200" kern="1200" dirty="0" smtClean="0">
                <a:solidFill>
                  <a:schemeClr val="tx1"/>
                </a:solidFill>
                <a:latin typeface="+mn-lt"/>
                <a:ea typeface="+mn-ea"/>
                <a:cs typeface="+mn-cs"/>
              </a:rPr>
              <a:t>* Request to expose some level of rewriting to users.</a:t>
            </a:r>
          </a:p>
          <a:p>
            <a:pPr lvl="0" fontAlgn="ctr"/>
            <a:r>
              <a:rPr lang="en-US" sz="1200" kern="1200" dirty="0" smtClean="0">
                <a:solidFill>
                  <a:schemeClr val="tx1"/>
                </a:solidFill>
                <a:latin typeface="+mn-lt"/>
                <a:ea typeface="+mn-ea"/>
                <a:cs typeface="+mn-cs"/>
              </a:rPr>
              <a:t>* Requests for some more predicates around whether an object is disposed</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Customer feedback on PDC presentation on Code Contracts &amp; </a:t>
            </a:r>
            <a:r>
              <a:rPr lang="en-US" sz="1200" kern="1200" baseline="0" dirty="0" err="1" smtClean="0">
                <a:solidFill>
                  <a:schemeClr val="tx1"/>
                </a:solidFill>
                <a:latin typeface="+mn-lt"/>
                <a:ea typeface="+mn-ea"/>
                <a:cs typeface="+mn-cs"/>
              </a:rPr>
              <a:t>Pex</a:t>
            </a:r>
            <a:r>
              <a:rPr lang="en-US" sz="1200" kern="1200" baseline="0" dirty="0" smtClean="0">
                <a:solidFill>
                  <a:schemeClr val="tx1"/>
                </a:solidFill>
                <a:latin typeface="+mn-lt"/>
                <a:ea typeface="+mn-ea"/>
                <a:cs typeface="+mn-cs"/>
              </a:rPr>
              <a:t>:</a:t>
            </a:r>
          </a:p>
          <a:p>
            <a:pPr lvl="0"/>
            <a:r>
              <a:rPr lang="en-US" sz="1200" kern="1200" dirty="0" smtClean="0">
                <a:solidFill>
                  <a:schemeClr val="tx1"/>
                </a:solidFill>
                <a:latin typeface="+mn-lt"/>
                <a:ea typeface="+mn-ea"/>
                <a:cs typeface="+mn-cs"/>
              </a:rPr>
              <a:t>The guys are really great. I like how they did the presentation and what they showed. </a:t>
            </a:r>
            <a:r>
              <a:rPr lang="en-US" sz="1200" kern="1200" dirty="0" err="1" smtClean="0">
                <a:solidFill>
                  <a:schemeClr val="tx1"/>
                </a:solidFill>
                <a:latin typeface="+mn-lt"/>
                <a:ea typeface="+mn-ea"/>
                <a:cs typeface="+mn-cs"/>
              </a:rPr>
              <a:t>Pex</a:t>
            </a:r>
            <a:r>
              <a:rPr lang="en-US" sz="1200" kern="1200" dirty="0" smtClean="0">
                <a:solidFill>
                  <a:schemeClr val="tx1"/>
                </a:solidFill>
                <a:latin typeface="+mn-lt"/>
                <a:ea typeface="+mn-ea"/>
                <a:cs typeface="+mn-cs"/>
              </a:rPr>
              <a:t> is crazy thing, I want this for C++ :)</a:t>
            </a:r>
          </a:p>
          <a:p>
            <a:pPr lvl="0"/>
            <a:r>
              <a:rPr lang="en-US" sz="1200" kern="1200" dirty="0" smtClean="0">
                <a:solidFill>
                  <a:schemeClr val="tx1"/>
                </a:solidFill>
                <a:latin typeface="+mn-lt"/>
                <a:ea typeface="+mn-ea"/>
                <a:cs typeface="+mn-cs"/>
              </a:rPr>
              <a:t> A very engaging presentation.  Both tools look very useful, and were presented very well.</a:t>
            </a:r>
          </a:p>
          <a:p>
            <a:pPr lvl="0"/>
            <a:r>
              <a:rPr lang="en-US" sz="1200" kern="1200" dirty="0" smtClean="0">
                <a:solidFill>
                  <a:schemeClr val="tx1"/>
                </a:solidFill>
                <a:latin typeface="+mn-lt"/>
                <a:ea typeface="+mn-ea"/>
                <a:cs typeface="+mn-cs"/>
              </a:rPr>
              <a:t> I really liked the content.  This was my first time hearing about the material but it seems like the tools could be a real asset in the developers toolbox.  I would </a:t>
            </a:r>
            <a:r>
              <a:rPr lang="en-US" sz="1200" kern="1200" dirty="0" err="1" smtClean="0">
                <a:solidFill>
                  <a:schemeClr val="tx1"/>
                </a:solidFill>
                <a:latin typeface="+mn-lt"/>
                <a:ea typeface="+mn-ea"/>
                <a:cs typeface="+mn-cs"/>
              </a:rPr>
              <a:t>definetly</a:t>
            </a:r>
            <a:r>
              <a:rPr lang="en-US" sz="1200" kern="1200" dirty="0" smtClean="0">
                <a:solidFill>
                  <a:schemeClr val="tx1"/>
                </a:solidFill>
                <a:latin typeface="+mn-lt"/>
                <a:ea typeface="+mn-ea"/>
                <a:cs typeface="+mn-cs"/>
              </a:rPr>
              <a:t> like to see Microsoft push these tools (or equivalent tools).</a:t>
            </a:r>
          </a:p>
          <a:p>
            <a:pPr lvl="0"/>
            <a:r>
              <a:rPr lang="en-US" sz="1200" kern="1200" dirty="0" smtClean="0">
                <a:solidFill>
                  <a:schemeClr val="tx1"/>
                </a:solidFill>
                <a:latin typeface="+mn-lt"/>
                <a:ea typeface="+mn-ea"/>
                <a:cs typeface="+mn-cs"/>
              </a:rPr>
              <a:t> Excellent job as a team delivering a clear message about contracts and </a:t>
            </a:r>
            <a:r>
              <a:rPr lang="en-US" sz="1200" kern="1200" dirty="0" err="1" smtClean="0">
                <a:solidFill>
                  <a:schemeClr val="tx1"/>
                </a:solidFill>
                <a:latin typeface="+mn-lt"/>
                <a:ea typeface="+mn-ea"/>
                <a:cs typeface="+mn-cs"/>
              </a:rPr>
              <a:t>Pex</a:t>
            </a:r>
            <a:r>
              <a:rPr lang="en-US" sz="1200" kern="1200" dirty="0" smtClean="0">
                <a:solidFill>
                  <a:schemeClr val="tx1"/>
                </a:solidFill>
                <a:latin typeface="+mn-lt"/>
                <a:ea typeface="+mn-ea"/>
                <a:cs typeface="+mn-cs"/>
              </a:rPr>
              <a:t>.  I do hope it ends up in Visual Studio</a:t>
            </a:r>
          </a:p>
          <a:p>
            <a:pPr lvl="0"/>
            <a:r>
              <a:rPr lang="en-US" sz="1200" kern="1200" dirty="0" smtClean="0">
                <a:solidFill>
                  <a:schemeClr val="tx1"/>
                </a:solidFill>
                <a:latin typeface="+mn-lt"/>
                <a:ea typeface="+mn-ea"/>
                <a:cs typeface="+mn-cs"/>
              </a:rPr>
              <a:t>The goals of these prototypes sound good, but if it looks like code but doesn't run like code, it's an error waiting to happen.</a:t>
            </a:r>
          </a:p>
          <a:p>
            <a:pPr lvl="0"/>
            <a:r>
              <a:rPr lang="en-US" sz="1200" kern="1200" dirty="0" smtClean="0">
                <a:solidFill>
                  <a:schemeClr val="tx1"/>
                </a:solidFill>
                <a:latin typeface="+mn-lt"/>
                <a:ea typeface="+mn-ea"/>
                <a:cs typeface="+mn-cs"/>
              </a:rPr>
              <a:t>I knew of </a:t>
            </a:r>
            <a:r>
              <a:rPr lang="en-US" sz="1200" kern="1200" dirty="0" err="1" smtClean="0">
                <a:solidFill>
                  <a:schemeClr val="tx1"/>
                </a:solidFill>
                <a:latin typeface="+mn-lt"/>
                <a:ea typeface="+mn-ea"/>
                <a:cs typeface="+mn-cs"/>
              </a:rPr>
              <a:t>Pex</a:t>
            </a:r>
            <a:r>
              <a:rPr lang="en-US" sz="1200" kern="1200" dirty="0" smtClean="0">
                <a:solidFill>
                  <a:schemeClr val="tx1"/>
                </a:solidFill>
                <a:latin typeface="+mn-lt"/>
                <a:ea typeface="+mn-ea"/>
                <a:cs typeface="+mn-cs"/>
              </a:rPr>
              <a:t> before coming in the session. I didn't learn much more, but the presentation was very convincing. Very intrigued by Moles, I would have liked to hear how they relate to mocks. The contracts part was really good, made me actually realize that there was more to it than </a:t>
            </a:r>
            <a:r>
              <a:rPr lang="en-US" sz="1200" kern="1200" dirty="0" err="1" smtClean="0">
                <a:solidFill>
                  <a:schemeClr val="tx1"/>
                </a:solidFill>
                <a:latin typeface="+mn-lt"/>
                <a:ea typeface="+mn-ea"/>
                <a:cs typeface="+mn-cs"/>
              </a:rPr>
              <a:t>debug.asserts</a:t>
            </a:r>
            <a:r>
              <a:rPr lang="en-US" sz="1200" kern="1200" dirty="0" smtClean="0">
                <a:solidFill>
                  <a:schemeClr val="tx1"/>
                </a:solidFill>
                <a:latin typeface="+mn-lt"/>
                <a:ea typeface="+mn-ea"/>
                <a:cs typeface="+mn-cs"/>
              </a:rPr>
              <a:t> in the code. Would have liked to hear more about its configuration (what exceptions are thrown when the contract is not satisfied), or at least see an example of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a:t>
            </a:r>
          </a:p>
          <a:p>
            <a:pPr lvl="0"/>
            <a:r>
              <a:rPr lang="en-US" sz="1200" kern="1200" dirty="0" smtClean="0">
                <a:solidFill>
                  <a:schemeClr val="tx1"/>
                </a:solidFill>
                <a:latin typeface="+mn-lt"/>
                <a:ea typeface="+mn-ea"/>
                <a:cs typeface="+mn-cs"/>
              </a:rPr>
              <a:t>Put PEX in the box!</a:t>
            </a:r>
          </a:p>
          <a:p>
            <a:pPr lvl="0"/>
            <a:r>
              <a:rPr lang="en-US" sz="1200" kern="1200" dirty="0" smtClean="0">
                <a:solidFill>
                  <a:schemeClr val="tx1"/>
                </a:solidFill>
                <a:latin typeface="+mn-lt"/>
                <a:ea typeface="+mn-ea"/>
                <a:cs typeface="+mn-cs"/>
              </a:rPr>
              <a:t>Great presentation. Very clear, interesting narrative and excellent examples. Note to Microsoft: add </a:t>
            </a:r>
            <a:r>
              <a:rPr lang="en-US" sz="1200" kern="1200" dirty="0" err="1" smtClean="0">
                <a:solidFill>
                  <a:schemeClr val="tx1"/>
                </a:solidFill>
                <a:latin typeface="+mn-lt"/>
                <a:ea typeface="+mn-ea"/>
                <a:cs typeface="+mn-cs"/>
              </a:rPr>
              <a:t>Pex</a:t>
            </a:r>
            <a:r>
              <a:rPr lang="en-US" sz="1200" kern="1200" dirty="0" smtClean="0">
                <a:solidFill>
                  <a:schemeClr val="tx1"/>
                </a:solidFill>
                <a:latin typeface="+mn-lt"/>
                <a:ea typeface="+mn-ea"/>
                <a:cs typeface="+mn-cs"/>
              </a:rPr>
              <a:t> to VS.</a:t>
            </a:r>
          </a:p>
          <a:p>
            <a:pPr lvl="0"/>
            <a:r>
              <a:rPr lang="en-US" sz="1200" kern="1200" dirty="0" smtClean="0">
                <a:solidFill>
                  <a:schemeClr val="tx1"/>
                </a:solidFill>
                <a:latin typeface="+mn-lt"/>
                <a:ea typeface="+mn-ea"/>
                <a:cs typeface="+mn-cs"/>
              </a:rPr>
              <a:t>Great session BUT could use a little less acting/</a:t>
            </a:r>
            <a:r>
              <a:rPr lang="en-US" sz="1200" kern="1200" dirty="0" err="1" smtClean="0">
                <a:solidFill>
                  <a:schemeClr val="tx1"/>
                </a:solidFill>
                <a:latin typeface="+mn-lt"/>
                <a:ea typeface="+mn-ea"/>
                <a:cs typeface="+mn-cs"/>
              </a:rPr>
              <a:t>schtick</a:t>
            </a:r>
            <a:r>
              <a:rPr lang="en-US" sz="1200" kern="1200" dirty="0" smtClean="0">
                <a:solidFill>
                  <a:schemeClr val="tx1"/>
                </a:solidFill>
                <a:latin typeface="+mn-lt"/>
                <a:ea typeface="+mn-ea"/>
                <a:cs typeface="+mn-cs"/>
              </a:rPr>
              <a:t> (viz. scripted conversation between presenters) in favor of straightforward conversation with the audience.</a:t>
            </a:r>
          </a:p>
          <a:p>
            <a:pPr lvl="0"/>
            <a:r>
              <a:rPr lang="en-US" sz="1200" kern="1200" dirty="0" smtClean="0">
                <a:solidFill>
                  <a:schemeClr val="tx1"/>
                </a:solidFill>
                <a:latin typeface="+mn-lt"/>
                <a:ea typeface="+mn-ea"/>
                <a:cs typeface="+mn-cs"/>
              </a:rPr>
              <a:t>I intend to use contracts in my </a:t>
            </a:r>
            <a:r>
              <a:rPr lang="en-US" sz="1200" kern="1200" dirty="0" err="1" smtClean="0">
                <a:solidFill>
                  <a:schemeClr val="tx1"/>
                </a:solidFill>
                <a:latin typeface="+mn-lt"/>
                <a:ea typeface="+mn-ea"/>
                <a:cs typeface="+mn-cs"/>
              </a:rPr>
              <a:t>organisation</a:t>
            </a:r>
            <a:r>
              <a:rPr lang="en-US" sz="1200" kern="1200" dirty="0" smtClean="0">
                <a:solidFill>
                  <a:schemeClr val="tx1"/>
                </a:solidFill>
                <a:latin typeface="+mn-lt"/>
                <a:ea typeface="+mn-ea"/>
                <a:cs typeface="+mn-cs"/>
              </a:rPr>
              <a:t>.</a:t>
            </a:r>
          </a:p>
          <a:p>
            <a:endParaRPr lang="en-US" dirty="0" smtClean="0"/>
          </a:p>
          <a:p>
            <a:endParaRPr lang="en-US" dirty="0" smtClean="0"/>
          </a:p>
          <a:p>
            <a:endParaRPr lang="en-US" dirty="0" smtClean="0"/>
          </a:p>
          <a:p>
            <a:endParaRPr lang="en-US" dirty="0" smtClean="0"/>
          </a:p>
          <a:p>
            <a:r>
              <a:rPr lang="en-US" sz="1200" kern="1200" dirty="0" smtClean="0">
                <a:solidFill>
                  <a:schemeClr val="tx1"/>
                </a:solidFill>
                <a:latin typeface="+mn-lt"/>
                <a:ea typeface="+mn-ea"/>
                <a:cs typeface="+mn-cs"/>
              </a:rPr>
              <a:t>Some more useful quotes from </a:t>
            </a:r>
            <a:r>
              <a:rPr lang="en-US" sz="1200" u="sng" kern="1200" dirty="0" smtClean="0">
                <a:solidFill>
                  <a:schemeClr val="tx1"/>
                </a:solidFill>
                <a:latin typeface="+mn-lt"/>
                <a:ea typeface="+mn-ea"/>
                <a:cs typeface="+mn-cs"/>
                <a:hlinkClick r:id="rId13"/>
              </a:rPr>
              <a:t>http://blogs.us.sogeti.com/ericswanson/2009/10/13/microsoft-code-contracts/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pPr lvl="0"/>
            <a:r>
              <a:rPr lang="en-US" sz="1200" kern="1200" dirty="0" smtClean="0">
                <a:solidFill>
                  <a:schemeClr val="tx1"/>
                </a:solidFill>
                <a:latin typeface="+mn-lt"/>
                <a:ea typeface="+mn-ea"/>
                <a:cs typeface="+mn-cs"/>
              </a:rPr>
              <a:t>3 </a:t>
            </a:r>
            <a:r>
              <a:rPr lang="en-US" sz="1200" i="1" kern="1200" dirty="0" smtClean="0">
                <a:solidFill>
                  <a:schemeClr val="tx1"/>
                </a:solidFill>
                <a:latin typeface="+mn-lt"/>
                <a:ea typeface="+mn-ea"/>
                <a:cs typeface="+mn-cs"/>
              </a:rPr>
              <a:t>David </a:t>
            </a:r>
            <a:r>
              <a:rPr lang="en-US" sz="1200" i="1" kern="1200" dirty="0" err="1" smtClean="0">
                <a:solidFill>
                  <a:schemeClr val="tx1"/>
                </a:solidFill>
                <a:latin typeface="+mn-lt"/>
                <a:ea typeface="+mn-ea"/>
                <a:cs typeface="+mn-cs"/>
              </a:rPr>
              <a:t>Kreth</a:t>
            </a:r>
            <a:r>
              <a:rPr lang="en-US" sz="1200" i="1" kern="1200" dirty="0" smtClean="0">
                <a:solidFill>
                  <a:schemeClr val="tx1"/>
                </a:solidFill>
                <a:latin typeface="+mn-lt"/>
                <a:ea typeface="+mn-ea"/>
                <a:cs typeface="+mn-cs"/>
              </a:rPr>
              <a:t> Allen</a:t>
            </a:r>
            <a:r>
              <a:rPr lang="en-US" sz="1200" kern="1200" dirty="0" smtClean="0">
                <a:solidFill>
                  <a:schemeClr val="tx1"/>
                </a:solidFill>
                <a:latin typeface="+mn-lt"/>
                <a:ea typeface="+mn-ea"/>
                <a:cs typeface="+mn-cs"/>
              </a:rPr>
              <a:t> Says: </a:t>
            </a:r>
            <a:br>
              <a:rPr lang="en-US" sz="1200" kern="1200" dirty="0" smtClean="0">
                <a:solidFill>
                  <a:schemeClr val="tx1"/>
                </a:solidFill>
                <a:latin typeface="+mn-lt"/>
                <a:ea typeface="+mn-ea"/>
                <a:cs typeface="+mn-cs"/>
              </a:rPr>
            </a:br>
            <a:r>
              <a:rPr lang="en-US" sz="1200" u="sng" kern="1200" dirty="0" smtClean="0">
                <a:solidFill>
                  <a:schemeClr val="tx1"/>
                </a:solidFill>
                <a:latin typeface="+mn-lt"/>
                <a:ea typeface="+mn-ea"/>
                <a:cs typeface="+mn-cs"/>
                <a:hlinkClick r:id="rId14"/>
              </a:rPr>
              <a:t>November 3rd, 2009 at: 8:18 pm</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Have you used code contracts for any of your commercial work? I’ve been using it for many years. I first learned of Design by Contract with Eiffel. Then I wrote a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framework. Then I adopted a home-grown library written by Robert McFarland for C#. Now I use Microsoft Code Contracts in C#. </a:t>
            </a:r>
          </a:p>
          <a:p>
            <a:r>
              <a:rPr lang="en-US" sz="1200" kern="1200" dirty="0" smtClean="0">
                <a:solidFill>
                  <a:schemeClr val="tx1"/>
                </a:solidFill>
                <a:latin typeface="+mn-lt"/>
                <a:ea typeface="+mn-ea"/>
                <a:cs typeface="+mn-cs"/>
              </a:rPr>
              <a:t>But I find most developers have no idea of it, nor the benefits it can bring. You obviously have an interest. And I wondered whether you have introduced contract code for any of your clients.</a:t>
            </a:r>
          </a:p>
          <a:p>
            <a:r>
              <a:rPr lang="en-US" sz="1200" kern="1200" dirty="0" smtClean="0">
                <a:solidFill>
                  <a:schemeClr val="tx1"/>
                </a:solidFill>
                <a:latin typeface="+mn-lt"/>
                <a:ea typeface="+mn-ea"/>
                <a:cs typeface="+mn-cs"/>
              </a:rPr>
              <a:t>Thanks</a:t>
            </a:r>
          </a:p>
          <a:p>
            <a:pPr lvl="0"/>
            <a:r>
              <a:rPr lang="en-US" sz="1200" kern="1200" dirty="0" smtClean="0">
                <a:solidFill>
                  <a:schemeClr val="tx1"/>
                </a:solidFill>
                <a:latin typeface="+mn-lt"/>
                <a:ea typeface="+mn-ea"/>
                <a:cs typeface="+mn-cs"/>
              </a:rPr>
              <a:t>4 </a:t>
            </a:r>
            <a:r>
              <a:rPr lang="en-US" sz="1200" i="1" u="sng" kern="1200" dirty="0" smtClean="0">
                <a:solidFill>
                  <a:schemeClr val="tx1"/>
                </a:solidFill>
                <a:latin typeface="+mn-lt"/>
                <a:ea typeface="+mn-ea"/>
                <a:cs typeface="+mn-cs"/>
                <a:hlinkClick r:id="rId15"/>
              </a:rPr>
              <a:t>Eric Swanson</a:t>
            </a:r>
            <a:r>
              <a:rPr lang="en-US" sz="1200" kern="1200" dirty="0" smtClean="0">
                <a:solidFill>
                  <a:schemeClr val="tx1"/>
                </a:solidFill>
                <a:latin typeface="+mn-lt"/>
                <a:ea typeface="+mn-ea"/>
                <a:cs typeface="+mn-cs"/>
              </a:rPr>
              <a:t> Says: </a:t>
            </a:r>
            <a:br>
              <a:rPr lang="en-US" sz="1200" kern="1200" dirty="0" smtClean="0">
                <a:solidFill>
                  <a:schemeClr val="tx1"/>
                </a:solidFill>
                <a:latin typeface="+mn-lt"/>
                <a:ea typeface="+mn-ea"/>
                <a:cs typeface="+mn-cs"/>
              </a:rPr>
            </a:br>
            <a:r>
              <a:rPr lang="en-US" sz="1200" u="sng" kern="1200" dirty="0" smtClean="0">
                <a:solidFill>
                  <a:schemeClr val="tx1"/>
                </a:solidFill>
                <a:latin typeface="+mn-lt"/>
                <a:ea typeface="+mn-ea"/>
                <a:cs typeface="+mn-cs"/>
                <a:hlinkClick r:id="rId16"/>
              </a:rPr>
              <a:t>November 4th, 2009 at: 8:00 am</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David - Yes, I began using the library commercially once it was made ‘official’ through the planned release of .NET 4 as well as through </a:t>
            </a:r>
            <a:r>
              <a:rPr lang="en-US" sz="1200" kern="1200" dirty="0" err="1" smtClean="0">
                <a:solidFill>
                  <a:schemeClr val="tx1"/>
                </a:solidFill>
                <a:latin typeface="+mn-lt"/>
                <a:ea typeface="+mn-ea"/>
                <a:cs typeface="+mn-cs"/>
              </a:rPr>
              <a:t>DevLabs</a:t>
            </a:r>
            <a:r>
              <a:rPr lang="en-US" sz="1200" kern="1200" dirty="0" smtClean="0">
                <a:solidFill>
                  <a:schemeClr val="tx1"/>
                </a:solidFill>
                <a:latin typeface="+mn-lt"/>
                <a:ea typeface="+mn-ea"/>
                <a:cs typeface="+mn-cs"/>
              </a:rPr>
              <a:t>. I will usually attempt to be ‘familiar’ with the ideas floating in the community, like Spec# in the Research dept, and only make a more concentrated effort to utilize technology when adoption reaches a threshold of community awareness. I don’t use a hard-and-fast rule for determining this point.</a:t>
            </a:r>
          </a:p>
          <a:p>
            <a:r>
              <a:rPr lang="en-US" sz="1200" kern="1200" dirty="0" smtClean="0">
                <a:solidFill>
                  <a:schemeClr val="tx1"/>
                </a:solidFill>
                <a:latin typeface="+mn-lt"/>
                <a:ea typeface="+mn-ea"/>
                <a:cs typeface="+mn-cs"/>
              </a:rPr>
              <a:t>I agree. Most developers don’t know about it and will not care for it until they can embrace the principles behind it. Most of the time, it’s challenging to simply get developers to reuse code from their peers, embrace TDD and Continuous Integration, or simply to use quality parameter and variable validation and basic logging and tracing…</a:t>
            </a:r>
          </a:p>
          <a:p>
            <a:r>
              <a:rPr lang="en-US" sz="1200" kern="1200" dirty="0" smtClean="0">
                <a:solidFill>
                  <a:schemeClr val="tx1"/>
                </a:solidFill>
                <a:latin typeface="+mn-lt"/>
                <a:ea typeface="+mn-ea"/>
                <a:cs typeface="+mn-cs"/>
              </a:rPr>
              <a:t>Oh, and throw a curve ball in the mix: Dynamic Languages will arrive in .NET 4.0, so you can throw principles right out the window for a lot of developers out there. Fortunately, I think the dynamic language community will continue to push very hard on TDD, continuous integration, and behavior-driven development. But, unless enforced, we can all plan to fix more bugs in sloppy code. For those who took offense to these statements, I will point out: I am an advocate for dynamic languages with the right processes in place to ensure quality deliverables. They can be a great time saver; I just don’t want the time saved to translate into bugs.</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Customers</a:t>
            </a:r>
            <a:r>
              <a:rPr lang="en-US" baseline="0" dirty="0" smtClean="0"/>
              <a:t> w/ Feedback:</a:t>
            </a:r>
          </a:p>
          <a:p>
            <a:r>
              <a:rPr lang="en-US" sz="1200" kern="1200" dirty="0" smtClean="0">
                <a:solidFill>
                  <a:schemeClr val="tx1"/>
                </a:solidFill>
                <a:latin typeface="+mn-lt"/>
                <a:ea typeface="+mn-ea"/>
                <a:cs typeface="+mn-cs"/>
              </a:rPr>
              <a:t>Christos </a:t>
            </a:r>
            <a:r>
              <a:rPr lang="en-US" sz="1200" kern="1200" dirty="0" err="1" smtClean="0">
                <a:solidFill>
                  <a:schemeClr val="tx1"/>
                </a:solidFill>
                <a:latin typeface="+mn-lt"/>
                <a:ea typeface="+mn-ea"/>
                <a:cs typeface="+mn-cs"/>
              </a:rPr>
              <a:t>Gkantsidis</a:t>
            </a:r>
            <a:r>
              <a:rPr lang="en-US" sz="1200" kern="1200" dirty="0" smtClean="0">
                <a:solidFill>
                  <a:schemeClr val="tx1"/>
                </a:solidFill>
                <a:latin typeface="+mn-lt"/>
                <a:ea typeface="+mn-ea"/>
                <a:cs typeface="+mn-cs"/>
              </a:rPr>
              <a:t> – email to Manuel reporting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stack overflow exception, and asking</a:t>
            </a:r>
            <a:r>
              <a:rPr lang="en-US" sz="1200" kern="1200" baseline="0" dirty="0" smtClean="0">
                <a:solidFill>
                  <a:schemeClr val="tx1"/>
                </a:solidFill>
                <a:latin typeface="+mn-lt"/>
                <a:ea typeface="+mn-ea"/>
                <a:cs typeface="+mn-cs"/>
              </a:rPr>
              <a:t> why the static checker was complaining about his code (he had an off by one bug that he missed, but our tool didn’t).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Andrew Arnott:</a:t>
            </a:r>
          </a:p>
          <a:p>
            <a:r>
              <a:rPr lang="en-US" sz="1200" kern="1200" dirty="0" smtClean="0">
                <a:solidFill>
                  <a:schemeClr val="tx1"/>
                </a:solidFill>
                <a:latin typeface="+mn-lt"/>
                <a:ea typeface="+mn-ea"/>
                <a:cs typeface="+mn-cs"/>
              </a:rPr>
              <a:t>I know you were asking me for details on my prior successfully launched project that uses Code Contracts, and I’m afraid I didn’t keep copious notes enough to give you a full report.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But I’m using Code Contracts for several new projects (in the same solution) and depend on that Code </a:t>
            </a:r>
            <a:r>
              <a:rPr lang="en-US" sz="1200" kern="1200" dirty="0" err="1" smtClean="0">
                <a:solidFill>
                  <a:schemeClr val="tx1"/>
                </a:solidFill>
                <a:latin typeface="+mn-lt"/>
                <a:ea typeface="+mn-ea"/>
                <a:cs typeface="+mn-cs"/>
              </a:rPr>
              <a:t>Contract’d</a:t>
            </a:r>
            <a:r>
              <a:rPr lang="en-US" sz="1200" kern="1200" dirty="0" smtClean="0">
                <a:solidFill>
                  <a:schemeClr val="tx1"/>
                </a:solidFill>
                <a:latin typeface="+mn-lt"/>
                <a:ea typeface="+mn-ea"/>
                <a:cs typeface="+mn-cs"/>
              </a:rPr>
              <a:t> project that I released before.  And I’m very pleased to say that in just the few days of development that I’m in so far, I’ve had the static checker turned on, and it has pointed out several “you might be dereferencing null” points in my code for scenarios I hadn’t thought of.  This was code that was going to execute on an Azure web server, where debugging is not an option and collecting diagnostic traces is harder than a typical web server.  So I was very grateful to have those bugs found and eliminated </a:t>
            </a:r>
            <a:r>
              <a:rPr lang="en-US" sz="1200" i="1" kern="1200" dirty="0" smtClean="0">
                <a:solidFill>
                  <a:schemeClr val="tx1"/>
                </a:solidFill>
                <a:latin typeface="+mn-lt"/>
                <a:ea typeface="+mn-ea"/>
                <a:cs typeface="+mn-cs"/>
              </a:rPr>
              <a:t>before</a:t>
            </a:r>
            <a:r>
              <a:rPr lang="en-US" sz="1200" kern="1200" dirty="0" smtClean="0">
                <a:solidFill>
                  <a:schemeClr val="tx1"/>
                </a:solidFill>
                <a:latin typeface="+mn-lt"/>
                <a:ea typeface="+mn-ea"/>
                <a:cs typeface="+mn-cs"/>
              </a:rPr>
              <a:t> ever going live with the code or even writing any tests.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Code Contracts are awesome!</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External </a:t>
            </a:r>
            <a:r>
              <a:rPr lang="en-US" sz="1200" kern="1200" baseline="0" dirty="0" smtClean="0">
                <a:solidFill>
                  <a:schemeClr val="tx1"/>
                </a:solidFill>
                <a:latin typeface="+mn-lt"/>
                <a:ea typeface="+mn-ea"/>
                <a:cs typeface="+mn-cs"/>
              </a:rPr>
              <a:t>customer</a:t>
            </a:r>
            <a:r>
              <a:rPr lang="en-US" sz="1200" kern="1200" dirty="0" smtClean="0">
                <a:solidFill>
                  <a:schemeClr val="tx1"/>
                </a:solidFill>
                <a:latin typeface="+mn-lt"/>
                <a:ea typeface="+mn-ea"/>
                <a:cs typeface="+mn-cs"/>
              </a:rPr>
              <a:t>: Contracts saved about 2 hours of diagnosis time in a week.  </a:t>
            </a:r>
            <a:r>
              <a:rPr lang="en-US" sz="1200" u="sng" kern="1200" dirty="0" smtClean="0">
                <a:solidFill>
                  <a:schemeClr val="tx1"/>
                </a:solidFill>
                <a:latin typeface="+mn-lt"/>
                <a:ea typeface="+mn-ea"/>
                <a:cs typeface="+mn-cs"/>
                <a:hlinkClick r:id="rId3"/>
              </a:rPr>
              <a:t>http://dallen.info/wordpress/?p=18</a:t>
            </a:r>
            <a:endParaRPr lang="en-US" sz="1200" u="sng"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Ken Muse [mailto:ken.muse@ecoinsight.com]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Sent:</a:t>
            </a:r>
            <a:r>
              <a:rPr lang="en-US" sz="1200" kern="1200" dirty="0" smtClean="0">
                <a:solidFill>
                  <a:schemeClr val="tx1"/>
                </a:solidFill>
                <a:latin typeface="+mn-lt"/>
                <a:ea typeface="+mn-ea"/>
                <a:cs typeface="+mn-cs"/>
              </a:rPr>
              <a:t> Monday, March 01, 2010 8:16 PM</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To:</a:t>
            </a:r>
            <a:r>
              <a:rPr lang="en-US" sz="1200" kern="1200" dirty="0" smtClean="0">
                <a:solidFill>
                  <a:schemeClr val="tx1"/>
                </a:solidFill>
                <a:latin typeface="+mn-lt"/>
                <a:ea typeface="+mn-ea"/>
                <a:cs typeface="+mn-cs"/>
              </a:rPr>
              <a:t> Mike Barnett</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Subject:</a:t>
            </a:r>
            <a:r>
              <a:rPr lang="en-US" sz="1200" kern="1200" dirty="0" smtClean="0">
                <a:solidFill>
                  <a:schemeClr val="tx1"/>
                </a:solidFill>
                <a:latin typeface="+mn-lt"/>
                <a:ea typeface="+mn-ea"/>
                <a:cs typeface="+mn-cs"/>
              </a:rPr>
              <a:t> RE: VS 2010 RC: Two more bugs logged (537620, 537623)</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Please feel free to share it.  The four most valuable features in VS 2010 so far have been the new TPL/PLINQ features, a working Entity Framework, MEF, and Code Contracts. At this point, as a supported project or not, I cannot imagine our team coding without it. All issues notwithstanding, Code Contracts has saved us many man hours in just a few short months. With the number of issues it has detected, we were all willing to deal with the performance of a heavy static analysis.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Please communicate my comments to your team along with my thanks – their efforts have resulted in an invaluable asset.</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As far as code contracts</a:t>
            </a:r>
            <a:r>
              <a:rPr lang="en-US" sz="1200" kern="1200" dirty="0" smtClean="0">
                <a:solidFill>
                  <a:schemeClr val="tx1"/>
                </a:solidFill>
                <a:latin typeface="+mn-lt"/>
                <a:ea typeface="+mn-ea"/>
                <a:cs typeface="+mn-cs"/>
              </a:rPr>
              <a:t> – love it. The project is a rather unique one. It’s a cloud application with a Silverlight front-end. You can read an overview on the ecoInsight.com web site. Interestingly, most of the team are ex-SAP guys (so the inclination was naturally biased to Java + Oracle), but the features in the NET 4 platform were so compelling that you can see where we ended up. With the recent addition of Code Contracts (and a few tweaks on the project settings so let us get pack some compiled-time performance), we’ve found the platform even more powerful and the code much more maintainable. We’re just starting with Contracts, but they are now invaluable. A few weeks ago we began adding them into the Silverlight component and managed to catch numerous bugs that had remained hidden for months.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most recent build was a night-and-day difference in every way from the previous versions … and we’re eagerly awaiting the next build. That last one seemed to solved a number of issues we were seeing (although dealing with </a:t>
            </a:r>
            <a:r>
              <a:rPr lang="en-US" sz="1200" kern="1200" dirty="0" err="1" smtClean="0">
                <a:solidFill>
                  <a:schemeClr val="tx1"/>
                </a:solidFill>
                <a:latin typeface="+mn-lt"/>
                <a:ea typeface="+mn-ea"/>
                <a:cs typeface="+mn-cs"/>
              </a:rPr>
              <a:t>nullable</a:t>
            </a:r>
            <a:r>
              <a:rPr lang="en-US" sz="1200" kern="1200" dirty="0" smtClean="0">
                <a:solidFill>
                  <a:schemeClr val="tx1"/>
                </a:solidFill>
                <a:latin typeface="+mn-lt"/>
                <a:ea typeface="+mn-ea"/>
                <a:cs typeface="+mn-cs"/>
              </a:rPr>
              <a:t> values – for example, a value that is either null or between </a:t>
            </a:r>
            <a:r>
              <a:rPr lang="en-US" sz="1200" b="1" i="1" kern="1200" dirty="0" smtClean="0">
                <a:solidFill>
                  <a:schemeClr val="tx1"/>
                </a:solidFill>
                <a:latin typeface="+mn-lt"/>
                <a:ea typeface="+mn-ea"/>
                <a:cs typeface="+mn-cs"/>
              </a:rPr>
              <a:t>x</a:t>
            </a:r>
            <a:r>
              <a:rPr lang="en-US" sz="1200" kern="1200" dirty="0" smtClean="0">
                <a:solidFill>
                  <a:schemeClr val="tx1"/>
                </a:solidFill>
                <a:latin typeface="+mn-lt"/>
                <a:ea typeface="+mn-ea"/>
                <a:cs typeface="+mn-cs"/>
              </a:rPr>
              <a:t> and </a:t>
            </a:r>
            <a:r>
              <a:rPr lang="en-US" sz="1200" b="1" i="1" kern="1200" dirty="0" smtClean="0">
                <a:solidFill>
                  <a:schemeClr val="tx1"/>
                </a:solidFill>
                <a:latin typeface="+mn-lt"/>
                <a:ea typeface="+mn-ea"/>
                <a:cs typeface="+mn-cs"/>
              </a:rPr>
              <a:t>y </a:t>
            </a:r>
            <a:r>
              <a:rPr lang="en-US" sz="1200" kern="1200" dirty="0" smtClean="0">
                <a:solidFill>
                  <a:schemeClr val="tx1"/>
                </a:solidFill>
                <a:latin typeface="+mn-lt"/>
                <a:ea typeface="+mn-ea"/>
                <a:cs typeface="+mn-cs"/>
              </a:rPr>
              <a:t>– or recognizing that </a:t>
            </a:r>
            <a:r>
              <a:rPr lang="en-US" sz="1200" kern="1200" dirty="0" err="1" smtClean="0">
                <a:solidFill>
                  <a:schemeClr val="tx1"/>
                </a:solidFill>
                <a:latin typeface="+mn-lt"/>
                <a:ea typeface="+mn-ea"/>
                <a:cs typeface="+mn-cs"/>
              </a:rPr>
              <a:t>Guid.NewGuid</a:t>
            </a:r>
            <a:r>
              <a:rPr lang="en-US" sz="1200" kern="1200" dirty="0" smtClean="0">
                <a:solidFill>
                  <a:schemeClr val="tx1"/>
                </a:solidFill>
                <a:latin typeface="+mn-lt"/>
                <a:ea typeface="+mn-ea"/>
                <a:cs typeface="+mn-cs"/>
              </a:rPr>
              <a:t>() will never be </a:t>
            </a:r>
            <a:r>
              <a:rPr lang="en-US" sz="1200" kern="1200" dirty="0" err="1" smtClean="0">
                <a:solidFill>
                  <a:schemeClr val="tx1"/>
                </a:solidFill>
                <a:latin typeface="+mn-lt"/>
                <a:ea typeface="+mn-ea"/>
                <a:cs typeface="+mn-cs"/>
              </a:rPr>
              <a:t>Guid.Empty</a:t>
            </a:r>
            <a:r>
              <a:rPr lang="en-US" sz="1200" kern="1200" dirty="0" smtClean="0">
                <a:solidFill>
                  <a:schemeClr val="tx1"/>
                </a:solidFill>
                <a:latin typeface="+mn-lt"/>
                <a:ea typeface="+mn-ea"/>
                <a:cs typeface="+mn-cs"/>
              </a:rPr>
              <a:t> are still quite tough).We started with a few components of our new project migrating to code contracts. It caught dozens of new bugs and gave clarity to the intentions of the interfaces, preventing several misunderstandings that we had seen previously. We’re slowly trying to find patterns for ways to better handle validation and to validate objects, especially DTOs coming through web service calls. The new T4 features in Entity Framework allowed us to customize the code generation to be contracted (now THAT was a </a:t>
            </a:r>
            <a:r>
              <a:rPr lang="en-US" sz="1200" kern="1200" dirty="0" err="1" smtClean="0">
                <a:solidFill>
                  <a:schemeClr val="tx1"/>
                </a:solidFill>
                <a:latin typeface="+mn-lt"/>
                <a:ea typeface="+mn-ea"/>
                <a:cs typeface="+mn-cs"/>
              </a:rPr>
              <a:t>heckuva</a:t>
            </a:r>
            <a:r>
              <a:rPr lang="en-US" sz="1200" kern="1200" dirty="0" smtClean="0">
                <a:solidFill>
                  <a:schemeClr val="tx1"/>
                </a:solidFill>
                <a:latin typeface="+mn-lt"/>
                <a:ea typeface="+mn-ea"/>
                <a:cs typeface="+mn-cs"/>
              </a:rPr>
              <a:t> task back during Beta 2 and using the November contracts!). Validation during initialization is still a challenge, but we’re finding our way. It’s interesting watching patterns develop in this area.</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PEX. Enough said. We’ve helped that team kill a few bugs and they’ve given us a project that has killed far more. PEX + Code Contracts is one of the most impressive combinations of tools I’ve seen yet. Can’t wait for that one to hit “maturity”.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Code Analysis is the tough part to work around. Seems like that still doesn’t quite play as well with Code Contracts as it could. I’ve found several ways to work around this and a few patterns that I’ve worked on will hopefully allow us to eliminate the majority of the problems. The place where it has the biggest issues seems to be in the fact that it finds things in the rewritten code that it tends to frown on – the use of “String” instead of “string”, some formatting that does not use Globalization classes during string formatting, the number of classes in some of the generated namespaces is small enough to trigger a warning that it should be merged with another namespace. I think most of these could be eliminated if Code Analysis ignored the </a:t>
            </a:r>
            <a:r>
              <a:rPr lang="en-US" sz="1200" kern="1200" dirty="0" err="1" smtClean="0">
                <a:solidFill>
                  <a:schemeClr val="tx1"/>
                </a:solidFill>
                <a:latin typeface="+mn-lt"/>
                <a:ea typeface="+mn-ea"/>
                <a:cs typeface="+mn-cs"/>
              </a:rPr>
              <a:t>System.Diagnostics</a:t>
            </a:r>
            <a:r>
              <a:rPr lang="en-US" sz="1200" kern="1200" dirty="0" smtClean="0">
                <a:solidFill>
                  <a:schemeClr val="tx1"/>
                </a:solidFill>
                <a:latin typeface="+mn-lt"/>
                <a:ea typeface="+mn-ea"/>
                <a:cs typeface="+mn-cs"/>
              </a:rPr>
              <a:t> rewrites. In the mean time, I just add </a:t>
            </a:r>
            <a:r>
              <a:rPr lang="en-US" sz="1200" kern="1200" dirty="0" err="1" smtClean="0">
                <a:solidFill>
                  <a:schemeClr val="tx1"/>
                </a:solidFill>
                <a:latin typeface="+mn-lt"/>
                <a:ea typeface="+mn-ea"/>
                <a:cs typeface="+mn-cs"/>
              </a:rPr>
              <a:t>GlobalSuppressions</a:t>
            </a:r>
            <a:r>
              <a:rPr lang="en-US" sz="1200" kern="1200" dirty="0" smtClean="0">
                <a:solidFill>
                  <a:schemeClr val="tx1"/>
                </a:solidFill>
                <a:latin typeface="+mn-lt"/>
                <a:ea typeface="+mn-ea"/>
                <a:cs typeface="+mn-cs"/>
              </a:rPr>
              <a:t>  entries.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Thanks for what is one of the most useful additions to our coding arsenal to date. Thanks for the suggestions for reporting identified issues and  suggestions on contributing to the discussions.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“Hello!  I just started playing around with code contracts, and I have to say they're the coolest thing to happen to .NET since generics at least.  I've been adding contract logic to my test library and it's already helped me find several bugs I've been overlooking for years.”</a:t>
            </a:r>
          </a:p>
          <a:p>
            <a:endParaRPr lang="en-US" dirty="0" smtClean="0"/>
          </a:p>
          <a:p>
            <a:r>
              <a:rPr lang="en-GB" dirty="0" smtClean="0"/>
              <a:t>“very good job with Code Contracts! It is very useful not only in preventing bugs, but also improving the structure of the code.”</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is Code Contracts on </a:t>
            </a:r>
            <a:r>
              <a:rPr lang="en-US" dirty="0" err="1" smtClean="0"/>
              <a:t>DevLabs</a:t>
            </a:r>
            <a:r>
              <a:rPr lang="en-US" dirty="0" smtClean="0"/>
              <a:t>?”</a:t>
            </a:r>
          </a:p>
          <a:p>
            <a:r>
              <a:rPr lang="en-US" dirty="0" smtClean="0"/>
              <a:t>http://social.msdn.microsoft.com/Forums/en-US/codecontracts/thread/fd79d9e2-d11a-47b7-a704-277bac483315</a:t>
            </a:r>
          </a:p>
          <a:p>
            <a:endParaRPr lang="en-US" dirty="0" smtClean="0"/>
          </a:p>
          <a:p>
            <a:r>
              <a:rPr lang="en-US" dirty="0" smtClean="0"/>
              <a:t>Connect</a:t>
            </a:r>
            <a:r>
              <a:rPr lang="en-US" baseline="0" dirty="0" smtClean="0"/>
              <a:t> issue: “Make data contract static checking available in Profession Edition”</a:t>
            </a:r>
          </a:p>
          <a:p>
            <a:r>
              <a:rPr lang="en-US" dirty="0" smtClean="0"/>
              <a:t>https://connect.microsoft.com/VisualStudio/feedback/details/481327/make-data-contract-static-checking-available-in-professional-edition</a:t>
            </a:r>
          </a:p>
          <a:p>
            <a:endParaRPr lang="en-US" dirty="0" smtClean="0"/>
          </a:p>
          <a:p>
            <a:r>
              <a:rPr lang="en-US" dirty="0" smtClean="0"/>
              <a:t>Connect issue:</a:t>
            </a:r>
            <a:r>
              <a:rPr lang="en-US" baseline="0" dirty="0" smtClean="0"/>
              <a:t> “Make Code Contracts tools available without Visual Studio”   [861203]</a:t>
            </a:r>
          </a:p>
          <a:p>
            <a:r>
              <a:rPr lang="en-US" baseline="0" dirty="0" smtClean="0"/>
              <a:t>This bug is all about making the tools installable on machines that don’t have VS.</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Runtime checking &amp; annotation w/ contracts still adds a lot of value, regardless of the value of the static checker.</a:t>
            </a:r>
          </a:p>
          <a:p>
            <a:r>
              <a:rPr lang="en-US" dirty="0" err="1" smtClean="0"/>
              <a:t>FxCop</a:t>
            </a:r>
            <a:r>
              <a:rPr lang="en-US" dirty="0" smtClean="0"/>
              <a:t> rules?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Interest in contracts on Windows Phone 7</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kern="1200" dirty="0" smtClean="0">
                <a:solidFill>
                  <a:schemeClr val="tx1"/>
                </a:solidFill>
                <a:latin typeface="+mn-lt"/>
                <a:ea typeface="+mn-ea"/>
                <a:cs typeface="+mn-cs"/>
              </a:rPr>
              <a:t>Java’s Top 25 Requests</a:t>
            </a:r>
            <a:r>
              <a:rPr lang="en-US" sz="1200" b="0" kern="1200" baseline="0" dirty="0" smtClean="0">
                <a:solidFill>
                  <a:schemeClr val="tx1"/>
                </a:solidFill>
                <a:latin typeface="+mn-lt"/>
                <a:ea typeface="+mn-ea"/>
                <a:cs typeface="+mn-cs"/>
              </a:rPr>
              <a:t> for Enhancement:  http://bugs.sun.com/top25_rfes.do</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Java Community Process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Java Community voted to develop a spec for non-null annotations.  Other annotations:  Check the return value (IE, you don’t call </a:t>
            </a:r>
            <a:r>
              <a:rPr lang="en-US" sz="1200" kern="1200" dirty="0" err="1" smtClean="0">
                <a:solidFill>
                  <a:schemeClr val="tx1"/>
                </a:solidFill>
                <a:latin typeface="+mn-lt"/>
                <a:ea typeface="+mn-ea"/>
                <a:cs typeface="+mn-cs"/>
              </a:rPr>
              <a:t>String.ToLower</a:t>
            </a:r>
            <a:r>
              <a:rPr lang="en-US" sz="1200" kern="1200" dirty="0" smtClean="0">
                <a:solidFill>
                  <a:schemeClr val="tx1"/>
                </a:solidFill>
                <a:latin typeface="+mn-lt"/>
                <a:ea typeface="+mn-ea"/>
                <a:cs typeface="+mn-cs"/>
              </a:rPr>
              <a:t> to ignore the return value), Taint annotations (to check for SQL injection &amp; cross-site scripting problems), concurrency annotations (nothing concrete, but they’d start with the CMU Fluid project for inspiration).  </a:t>
            </a:r>
          </a:p>
          <a:p>
            <a:r>
              <a:rPr lang="en-US" sz="1200" kern="1200" dirty="0" smtClean="0">
                <a:solidFill>
                  <a:schemeClr val="tx1"/>
                </a:solidFill>
                <a:latin typeface="+mn-lt"/>
                <a:ea typeface="+mn-ea"/>
                <a:cs typeface="+mn-cs"/>
              </a:rPr>
              <a:t>Bad uses of a contract infrastructure they’re suggesting:  attributing strings as localizable, </a:t>
            </a:r>
          </a:p>
          <a:p>
            <a:r>
              <a:rPr lang="en-US" sz="1200" u="sng" kern="1200" dirty="0" smtClean="0">
                <a:solidFill>
                  <a:schemeClr val="tx1"/>
                </a:solidFill>
                <a:latin typeface="+mn-lt"/>
                <a:ea typeface="+mn-ea"/>
                <a:cs typeface="+mn-cs"/>
                <a:hlinkClick r:id="rId3"/>
              </a:rPr>
              <a:t>http://www.jcp.org/en/jsr/detail?id=305</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FindBugs</a:t>
            </a:r>
            <a:r>
              <a:rPr lang="en-US" sz="1200" kern="1200" dirty="0" smtClean="0">
                <a:solidFill>
                  <a:schemeClr val="tx1"/>
                </a:solidFill>
                <a:latin typeface="+mn-lt"/>
                <a:ea typeface="+mn-ea"/>
                <a:cs typeface="+mn-cs"/>
              </a:rPr>
              <a:t> is like </a:t>
            </a:r>
            <a:r>
              <a:rPr lang="en-US" sz="1200" kern="1200" dirty="0" err="1" smtClean="0">
                <a:solidFill>
                  <a:schemeClr val="tx1"/>
                </a:solidFill>
                <a:latin typeface="+mn-lt"/>
                <a:ea typeface="+mn-ea"/>
                <a:cs typeface="+mn-cs"/>
              </a:rPr>
              <a:t>FxCop</a:t>
            </a:r>
            <a:r>
              <a:rPr lang="en-US" sz="1200" kern="1200" dirty="0" smtClean="0">
                <a:solidFill>
                  <a:schemeClr val="tx1"/>
                </a:solidFill>
                <a:latin typeface="+mn-lt"/>
                <a:ea typeface="+mn-ea"/>
                <a:cs typeface="+mn-cs"/>
              </a:rPr>
              <a:t> for Java, finding correctness bugs, bad practices, “dodgy bugs”, etc.</a:t>
            </a:r>
          </a:p>
          <a:p>
            <a:r>
              <a:rPr lang="en-US" sz="1200" b="1" kern="1200" dirty="0" smtClean="0">
                <a:solidFill>
                  <a:schemeClr val="tx1"/>
                </a:solidFill>
                <a:latin typeface="+mn-lt"/>
                <a:ea typeface="+mn-ea"/>
                <a:cs typeface="+mn-cs"/>
              </a:rPr>
              <a:t>There is considerable interest in the Java community in developing reliable software and in using tools to assist in that process. One such tool, </a:t>
            </a:r>
            <a:r>
              <a:rPr lang="en-US" sz="1200" b="1" kern="1200" dirty="0" err="1" smtClean="0">
                <a:solidFill>
                  <a:schemeClr val="tx1"/>
                </a:solidFill>
                <a:latin typeface="+mn-lt"/>
                <a:ea typeface="+mn-ea"/>
                <a:cs typeface="+mn-cs"/>
              </a:rPr>
              <a:t>FindBugs</a:t>
            </a:r>
            <a:r>
              <a:rPr lang="en-US" sz="1200" b="1" kern="1200" dirty="0" smtClean="0">
                <a:solidFill>
                  <a:schemeClr val="tx1"/>
                </a:solidFill>
                <a:latin typeface="+mn-lt"/>
                <a:ea typeface="+mn-ea"/>
                <a:cs typeface="+mn-cs"/>
              </a:rPr>
              <a:t>, has been downloaded more than 700,000 times and is used in many companies. Making such tools more effective will require standard annotations to denote developer intentions and constraints that are not easily determined by automatic techniques.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Existing work on Java annotations for defect detection tools: </a:t>
            </a:r>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Findbugs</a:t>
            </a:r>
            <a:r>
              <a:rPr lang="en-US" sz="1200" b="1" kern="1200" dirty="0" smtClean="0">
                <a:solidFill>
                  <a:schemeClr val="tx1"/>
                </a:solidFill>
                <a:latin typeface="+mn-lt"/>
                <a:ea typeface="+mn-ea"/>
                <a:cs typeface="+mn-cs"/>
              </a:rPr>
              <a:t> annotations (</a:t>
            </a:r>
            <a:r>
              <a:rPr lang="en-US" sz="1200" b="1" kern="1200" dirty="0" err="1" smtClean="0">
                <a:solidFill>
                  <a:schemeClr val="tx1"/>
                </a:solidFill>
                <a:latin typeface="+mn-lt"/>
                <a:ea typeface="+mn-ea"/>
                <a:cs typeface="+mn-cs"/>
              </a:rPr>
              <a:t>edu.umd.cs.findbugs.annotations</a:t>
            </a:r>
            <a:r>
              <a:rPr lang="en-US" sz="1200" b="1" kern="1200" dirty="0" smtClean="0">
                <a:solidFill>
                  <a:schemeClr val="tx1"/>
                </a:solidFill>
                <a:latin typeface="+mn-lt"/>
                <a:ea typeface="+mn-ea"/>
                <a:cs typeface="+mn-cs"/>
              </a:rPr>
              <a:t> package) </a:t>
            </a:r>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IntelliJ</a:t>
            </a:r>
            <a:r>
              <a:rPr lang="en-US" sz="1200" b="1" kern="1200" dirty="0" smtClean="0">
                <a:solidFill>
                  <a:schemeClr val="tx1"/>
                </a:solidFill>
                <a:latin typeface="+mn-lt"/>
                <a:ea typeface="+mn-ea"/>
                <a:cs typeface="+mn-cs"/>
              </a:rPr>
              <a:t> annotations for </a:t>
            </a:r>
            <a:r>
              <a:rPr lang="en-US" sz="1200" b="1" kern="1200" dirty="0" err="1" smtClean="0">
                <a:solidFill>
                  <a:schemeClr val="tx1"/>
                </a:solidFill>
                <a:latin typeface="+mn-lt"/>
                <a:ea typeface="+mn-ea"/>
                <a:cs typeface="+mn-cs"/>
              </a:rPr>
              <a:t>nullness</a:t>
            </a:r>
            <a:r>
              <a:rPr lang="en-US" sz="1200" b="1" kern="1200" dirty="0" smtClean="0">
                <a:solidFill>
                  <a:schemeClr val="tx1"/>
                </a:solidFill>
                <a:latin typeface="+mn-lt"/>
                <a:ea typeface="+mn-ea"/>
                <a:cs typeface="+mn-cs"/>
              </a:rPr>
              <a:t> (</a:t>
            </a:r>
            <a:r>
              <a:rPr lang="en-US" sz="1200" b="1" u="sng" kern="1200" dirty="0" smtClean="0">
                <a:solidFill>
                  <a:schemeClr val="tx1"/>
                </a:solidFill>
                <a:latin typeface="+mn-lt"/>
                <a:ea typeface="+mn-ea"/>
                <a:cs typeface="+mn-cs"/>
                <a:hlinkClick r:id="rId4"/>
              </a:rPr>
              <a:t> http://www.jetbrains.com/idea/documentation/howto.html</a:t>
            </a:r>
            <a:r>
              <a:rPr lang="en-US" sz="1200" b="1" kern="1200" dirty="0" smtClean="0">
                <a:solidFill>
                  <a:schemeClr val="tx1"/>
                </a:solidFill>
                <a:latin typeface="+mn-lt"/>
                <a:ea typeface="+mn-ea"/>
                <a:cs typeface="+mn-cs"/>
              </a:rPr>
              <a:t>)</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and internationalization support (</a:t>
            </a:r>
            <a:r>
              <a:rPr lang="en-US" sz="1200" b="1" u="sng" kern="1200" dirty="0" smtClean="0">
                <a:solidFill>
                  <a:schemeClr val="tx1"/>
                </a:solidFill>
                <a:latin typeface="+mn-lt"/>
                <a:ea typeface="+mn-ea"/>
                <a:cs typeface="+mn-cs"/>
                <a:hlinkClick r:id="rId5"/>
              </a:rPr>
              <a:t> http://www.jetbrains.com/idea/features/i18n_support.html</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Concurrency annotations for Java Concurrency in Practice</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a:t>
            </a:r>
            <a:r>
              <a:rPr lang="en-US" sz="1200" b="1" u="sng" kern="1200" dirty="0" smtClean="0">
                <a:solidFill>
                  <a:schemeClr val="tx1"/>
                </a:solidFill>
                <a:latin typeface="+mn-lt"/>
                <a:ea typeface="+mn-ea"/>
                <a:cs typeface="+mn-cs"/>
                <a:hlinkClick r:id="rId6"/>
              </a:rPr>
              <a:t> http://www.javaconcurrencyinpractice.com/annotations/doc/index.html</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There is lots of work on performing static analysis for defect detection (for example, see ), that might suggest things that would be useful.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ESC/Java2 and Java Modeling language (JML) are examples of annotations facilities for showing correctness properties of Java programs. These technologies do not use the annotation technology offered in Java SE 5, and generally impose a higher annotation burden that we would be looking to impose. However, we will consider how their ideas might be adopted.</a:t>
            </a:r>
            <a:br>
              <a:rPr lang="en-US" sz="1200" b="1" kern="1200" dirty="0" smtClean="0">
                <a:solidFill>
                  <a:schemeClr val="tx1"/>
                </a:solidFill>
                <a:latin typeface="+mn-lt"/>
                <a:ea typeface="+mn-ea"/>
                <a:cs typeface="+mn-cs"/>
              </a:rPr>
            </a:br>
            <a:r>
              <a:rPr lang="en-US" sz="1200" b="1" u="sng" kern="1200" dirty="0" smtClean="0">
                <a:solidFill>
                  <a:schemeClr val="tx1"/>
                </a:solidFill>
                <a:latin typeface="+mn-lt"/>
                <a:ea typeface="+mn-ea"/>
                <a:cs typeface="+mn-cs"/>
                <a:hlinkClick r:id="rId7"/>
              </a:rPr>
              <a:t>http://secure.ucd.ie/products/opensource/ESCJava2/</a:t>
            </a:r>
            <a:r>
              <a:rPr lang="en-US" sz="1200" b="1" kern="1200" dirty="0" smtClean="0">
                <a:solidFill>
                  <a:schemeClr val="tx1"/>
                </a:solidFill>
                <a:latin typeface="+mn-lt"/>
                <a:ea typeface="+mn-ea"/>
                <a:cs typeface="+mn-cs"/>
              </a:rPr>
              <a:t> </a:t>
            </a:r>
            <a:r>
              <a:rPr lang="en-US" sz="1200" b="1" u="sng" kern="1200" dirty="0" smtClean="0">
                <a:solidFill>
                  <a:schemeClr val="tx1"/>
                </a:solidFill>
                <a:latin typeface="+mn-lt"/>
                <a:ea typeface="+mn-ea"/>
                <a:cs typeface="+mn-cs"/>
                <a:hlinkClick r:id="rId8"/>
              </a:rPr>
              <a:t>http://www.cs.iastate.edu/~leavens/JML/</a:t>
            </a:r>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iContract</a:t>
            </a:r>
            <a:r>
              <a:rPr lang="en-US" sz="1200"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hlinkClick r:id="rId9"/>
              </a:rPr>
              <a:t>http://www.javaworld.com/javaworld/jw-02-2001/jw-0216-cooltools.html</a:t>
            </a:r>
            <a:r>
              <a:rPr lang="en-US" sz="1200" kern="1200" dirty="0" smtClean="0">
                <a:solidFill>
                  <a:schemeClr val="tx1"/>
                </a:solidFill>
                <a:latin typeface="+mn-lt"/>
                <a:ea typeface="+mn-ea"/>
                <a:cs typeface="+mn-cs"/>
              </a:rPr>
              <a:t>   Uses </a:t>
            </a:r>
            <a:r>
              <a:rPr lang="en-US" sz="1200" kern="1200" dirty="0" err="1" smtClean="0">
                <a:solidFill>
                  <a:schemeClr val="tx1"/>
                </a:solidFill>
                <a:latin typeface="+mn-lt"/>
                <a:ea typeface="+mn-ea"/>
                <a:cs typeface="+mn-cs"/>
              </a:rPr>
              <a:t>Javadoc</a:t>
            </a:r>
            <a:r>
              <a:rPr lang="en-US" sz="1200" kern="1200" dirty="0" smtClean="0">
                <a:solidFill>
                  <a:schemeClr val="tx1"/>
                </a:solidFill>
                <a:latin typeface="+mn-lt"/>
                <a:ea typeface="+mn-ea"/>
                <a:cs typeface="+mn-cs"/>
              </a:rPr>
              <a:t> comments &amp; </a:t>
            </a:r>
            <a:r>
              <a:rPr lang="en-US" sz="1200" kern="1200" dirty="0" err="1" smtClean="0">
                <a:solidFill>
                  <a:schemeClr val="tx1"/>
                </a:solidFill>
                <a:latin typeface="+mn-lt"/>
                <a:ea typeface="+mn-ea"/>
                <a:cs typeface="+mn-cs"/>
              </a:rPr>
              <a:t>instrumenting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for what we’ve built.  From Feb 2001.  Apparently out of business by 2005.</a:t>
            </a:r>
          </a:p>
          <a:p>
            <a:r>
              <a:rPr lang="en-US" sz="1200" kern="1200" dirty="0" smtClean="0">
                <a:solidFill>
                  <a:schemeClr val="tx1"/>
                </a:solidFill>
                <a:latin typeface="+mn-lt"/>
                <a:ea typeface="+mn-ea"/>
                <a:cs typeface="+mn-cs"/>
              </a:rPr>
              <a:t>[About Design By Contract being added to Java]  This feature would really put Java in a new league. We struggled for more than a year with </a:t>
            </a:r>
            <a:r>
              <a:rPr lang="en-US" sz="1200" kern="1200" dirty="0" err="1" smtClean="0">
                <a:solidFill>
                  <a:schemeClr val="tx1"/>
                </a:solidFill>
                <a:latin typeface="+mn-lt"/>
                <a:ea typeface="+mn-ea"/>
                <a:cs typeface="+mn-cs"/>
              </a:rPr>
              <a:t>iContract</a:t>
            </a:r>
            <a:r>
              <a:rPr lang="en-US" sz="1200" kern="1200" dirty="0" smtClean="0">
                <a:solidFill>
                  <a:schemeClr val="tx1"/>
                </a:solidFill>
                <a:latin typeface="+mn-lt"/>
                <a:ea typeface="+mn-ea"/>
                <a:cs typeface="+mn-cs"/>
              </a:rPr>
              <a:t> before its inadequate implementation forced us to drop it - but we still define our pre/post/invariants as it's very effective code documentation, even if the contracts can't be executed at the moment, and we live in hope....</a:t>
            </a:r>
          </a:p>
          <a:p>
            <a:r>
              <a:rPr lang="en-US" sz="1200" kern="1200" dirty="0" err="1" smtClean="0">
                <a:solidFill>
                  <a:schemeClr val="tx1"/>
                </a:solidFill>
                <a:latin typeface="+mn-lt"/>
                <a:ea typeface="+mn-ea"/>
                <a:cs typeface="+mn-cs"/>
              </a:rPr>
              <a:t>jContractor</a:t>
            </a:r>
            <a:r>
              <a:rPr lang="en-US" sz="1200"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hlinkClick r:id="rId10"/>
              </a:rPr>
              <a:t>http://jcontractor.sourceforge.net/</a:t>
            </a:r>
            <a:r>
              <a:rPr lang="en-US" sz="1200" kern="1200" dirty="0" smtClean="0">
                <a:solidFill>
                  <a:schemeClr val="tx1"/>
                </a:solidFill>
                <a:latin typeface="+mn-lt"/>
                <a:ea typeface="+mn-ea"/>
                <a:cs typeface="+mn-cs"/>
              </a:rPr>
              <a:t>    - sounds like what we built!  (minus quantifiers)</a:t>
            </a:r>
          </a:p>
          <a:p>
            <a:r>
              <a:rPr lang="en-US" sz="1200" kern="1200" dirty="0" smtClean="0">
                <a:solidFill>
                  <a:schemeClr val="tx1"/>
                </a:solidFill>
                <a:latin typeface="+mn-lt"/>
                <a:ea typeface="+mn-ea"/>
                <a:cs typeface="+mn-cs"/>
              </a:rPr>
              <a:t>KJC – another java compiler, part of the GNU Kopi project.  </a:t>
            </a:r>
            <a:r>
              <a:rPr lang="en-US" sz="1200" u="sng" kern="1200" dirty="0" smtClean="0">
                <a:solidFill>
                  <a:schemeClr val="tx1"/>
                </a:solidFill>
                <a:latin typeface="+mn-lt"/>
                <a:ea typeface="+mn-ea"/>
                <a:cs typeface="+mn-cs"/>
                <a:hlinkClick r:id="rId11"/>
              </a:rPr>
              <a:t>www.dms.at/kopi</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hlinkClick r:id="rId12"/>
              </a:rPr>
              <a:t>http://www.contract4j.org/contract4j</a:t>
            </a:r>
            <a:r>
              <a:rPr lang="en-US" sz="1200" kern="1200" dirty="0" smtClean="0">
                <a:solidFill>
                  <a:schemeClr val="tx1"/>
                </a:solidFill>
                <a:latin typeface="+mn-lt"/>
                <a:ea typeface="+mn-ea"/>
                <a:cs typeface="+mn-cs"/>
              </a:rPr>
              <a:t>   Contract4J uses </a:t>
            </a:r>
            <a:r>
              <a:rPr lang="en-US" sz="1200" kern="1200" dirty="0" err="1" smtClean="0">
                <a:solidFill>
                  <a:schemeClr val="tx1"/>
                </a:solidFill>
                <a:latin typeface="+mn-lt"/>
                <a:ea typeface="+mn-ea"/>
                <a:cs typeface="+mn-cs"/>
              </a:rPr>
              <a:t>AspectJ’s</a:t>
            </a:r>
            <a:r>
              <a:rPr lang="en-US" sz="1200" kern="1200" dirty="0" smtClean="0">
                <a:solidFill>
                  <a:schemeClr val="tx1"/>
                </a:solidFill>
                <a:latin typeface="+mn-lt"/>
                <a:ea typeface="+mn-ea"/>
                <a:cs typeface="+mn-cs"/>
              </a:rPr>
              <a:t> “weaver”.  Circa 2006.</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Most feedback was around 2003.  Some people thought aspect-oriented programming (</a:t>
            </a:r>
            <a:r>
              <a:rPr lang="en-US" sz="1200" kern="1200" dirty="0" err="1" smtClean="0">
                <a:solidFill>
                  <a:schemeClr val="tx1"/>
                </a:solidFill>
                <a:latin typeface="+mn-lt"/>
                <a:ea typeface="+mn-ea"/>
                <a:cs typeface="+mn-cs"/>
              </a:rPr>
              <a:t>AspectJ</a:t>
            </a:r>
            <a:r>
              <a:rPr lang="en-US" sz="1200" kern="1200" dirty="0" smtClean="0">
                <a:solidFill>
                  <a:schemeClr val="tx1"/>
                </a:solidFill>
                <a:latin typeface="+mn-lt"/>
                <a:ea typeface="+mn-ea"/>
                <a:cs typeface="+mn-cs"/>
              </a:rPr>
              <a:t>) was the holy grail to really go after, and so withdrew support for contracts.  Others thought contracts could be expressed just fine via assertions (Java’s assert keyword), but then turned around and wanted static analysis for their contracts.  </a:t>
            </a:r>
            <a:r>
              <a:rPr lang="en-US" sz="1200" kern="1200" dirty="0" err="1" smtClean="0">
                <a:solidFill>
                  <a:schemeClr val="tx1"/>
                </a:solidFill>
                <a:latin typeface="+mn-lt"/>
                <a:ea typeface="+mn-ea"/>
                <a:cs typeface="+mn-cs"/>
              </a:rPr>
              <a:t>Metaprogramming</a:t>
            </a:r>
            <a:r>
              <a:rPr lang="en-US" sz="1200" kern="1200" dirty="0" smtClean="0">
                <a:solidFill>
                  <a:schemeClr val="tx1"/>
                </a:solidFill>
                <a:latin typeface="+mn-lt"/>
                <a:ea typeface="+mn-ea"/>
                <a:cs typeface="+mn-cs"/>
              </a:rPr>
              <a:t> in Java might allow users the opportunity to build their own design-by-contracts feature.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It would be quite hard to get invariants/</a:t>
            </a:r>
            <a:r>
              <a:rPr lang="en-US" sz="1200" kern="1200" dirty="0" err="1" smtClean="0">
                <a:solidFill>
                  <a:schemeClr val="tx1"/>
                </a:solidFill>
                <a:latin typeface="+mn-lt"/>
                <a:ea typeface="+mn-ea"/>
                <a:cs typeface="+mn-cs"/>
              </a:rPr>
              <a:t>postconditions</a:t>
            </a:r>
            <a:r>
              <a:rPr lang="en-US" sz="1200" kern="1200" dirty="0" smtClean="0">
                <a:solidFill>
                  <a:schemeClr val="tx1"/>
                </a:solidFill>
                <a:latin typeface="+mn-lt"/>
                <a:ea typeface="+mn-ea"/>
                <a:cs typeface="+mn-cs"/>
              </a:rPr>
              <a:t> done correctly with </a:t>
            </a:r>
            <a:r>
              <a:rPr lang="en-US" sz="1200" kern="1200" dirty="0" err="1" smtClean="0">
                <a:solidFill>
                  <a:schemeClr val="tx1"/>
                </a:solidFill>
                <a:latin typeface="+mn-lt"/>
                <a:ea typeface="+mn-ea"/>
                <a:cs typeface="+mn-cs"/>
              </a:rPr>
              <a:t>AspectJ</a:t>
            </a:r>
            <a:r>
              <a:rPr lang="en-US" sz="1200" kern="1200" dirty="0" smtClean="0">
                <a:solidFill>
                  <a:schemeClr val="tx1"/>
                </a:solidFill>
                <a:latin typeface="+mn-lt"/>
                <a:ea typeface="+mn-ea"/>
                <a:cs typeface="+mn-cs"/>
              </a:rPr>
              <a:t>. While preconditions could be argued to be placed in separate file, as a kind of external contract documentation, probably </a:t>
            </a:r>
            <a:r>
              <a:rPr lang="en-US" sz="1200" kern="1200" dirty="0" err="1" smtClean="0">
                <a:solidFill>
                  <a:schemeClr val="tx1"/>
                </a:solidFill>
                <a:latin typeface="+mn-lt"/>
                <a:ea typeface="+mn-ea"/>
                <a:cs typeface="+mn-cs"/>
              </a:rPr>
              <a:t>postconditions</a:t>
            </a:r>
            <a:r>
              <a:rPr lang="en-US" sz="1200" kern="1200" dirty="0" smtClean="0">
                <a:solidFill>
                  <a:schemeClr val="tx1"/>
                </a:solidFill>
                <a:latin typeface="+mn-lt"/>
                <a:ea typeface="+mn-ea"/>
                <a:cs typeface="+mn-cs"/>
              </a:rPr>
              <a:t> and for sure invariants fit only inside the class you are checking. You mainly use invariants to </a:t>
            </a:r>
            <a:r>
              <a:rPr lang="en-US" sz="1200" kern="1200" dirty="0" err="1" smtClean="0">
                <a:solidFill>
                  <a:schemeClr val="tx1"/>
                </a:solidFill>
                <a:latin typeface="+mn-lt"/>
                <a:ea typeface="+mn-ea"/>
                <a:cs typeface="+mn-cs"/>
              </a:rPr>
              <a:t>doublecheck</a:t>
            </a:r>
            <a:r>
              <a:rPr lang="en-US" sz="1200" kern="1200" dirty="0" smtClean="0">
                <a:solidFill>
                  <a:schemeClr val="tx1"/>
                </a:solidFill>
                <a:latin typeface="+mn-lt"/>
                <a:ea typeface="+mn-ea"/>
                <a:cs typeface="+mn-cs"/>
              </a:rPr>
              <a:t> constraints given by your specific implementation - it doesn't really fit to be placed in another file.</a:t>
            </a:r>
          </a:p>
          <a:p>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AspectJ</a:t>
            </a:r>
            <a:r>
              <a:rPr lang="en-US" sz="1200" kern="1200" dirty="0" smtClean="0">
                <a:solidFill>
                  <a:schemeClr val="tx1"/>
                </a:solidFill>
                <a:latin typeface="+mn-lt"/>
                <a:ea typeface="+mn-ea"/>
                <a:cs typeface="+mn-cs"/>
              </a:rPr>
              <a:t> compiler/runtime could certainly be used as a seed for DBC framework - most of tools to get it working are already there. But I don't think that you can just easily map </a:t>
            </a:r>
            <a:r>
              <a:rPr lang="en-US" sz="1200" kern="1200" dirty="0" err="1" smtClean="0">
                <a:solidFill>
                  <a:schemeClr val="tx1"/>
                </a:solidFill>
                <a:latin typeface="+mn-lt"/>
                <a:ea typeface="+mn-ea"/>
                <a:cs typeface="+mn-cs"/>
              </a:rPr>
              <a:t>AspetcJ</a:t>
            </a:r>
            <a:r>
              <a:rPr lang="en-US" sz="1200" kern="1200" dirty="0" smtClean="0">
                <a:solidFill>
                  <a:schemeClr val="tx1"/>
                </a:solidFill>
                <a:latin typeface="+mn-lt"/>
                <a:ea typeface="+mn-ea"/>
                <a:cs typeface="+mn-cs"/>
              </a:rPr>
              <a:t> constructs to DBC 1 to 1 in elegant way.</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Sun Requests for Enhancement (a prelude to the Java Community Process)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Design-by-contract support is THE top request for enhancement to Java.  Sun chose to defer this for a future release.</a:t>
            </a:r>
          </a:p>
          <a:p>
            <a:r>
              <a:rPr lang="en-US" sz="1200" kern="1200" dirty="0" smtClean="0">
                <a:solidFill>
                  <a:schemeClr val="tx1"/>
                </a:solidFill>
                <a:latin typeface="+mn-lt"/>
                <a:ea typeface="+mn-ea"/>
                <a:cs typeface="+mn-cs"/>
              </a:rPr>
              <a:t>Top RFE’s:  </a:t>
            </a:r>
            <a:r>
              <a:rPr lang="en-US" sz="1200" u="sng" kern="1200" dirty="0" smtClean="0">
                <a:solidFill>
                  <a:schemeClr val="tx1"/>
                </a:solidFill>
                <a:latin typeface="+mn-lt"/>
                <a:ea typeface="+mn-ea"/>
                <a:cs typeface="+mn-cs"/>
                <a:hlinkClick r:id="rId13"/>
              </a:rPr>
              <a:t>http://bugs.sun.com/top25_rfes.do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Design By Contract:  </a:t>
            </a:r>
            <a:r>
              <a:rPr lang="en-US" sz="1200" u="sng" kern="1200" dirty="0" smtClean="0">
                <a:solidFill>
                  <a:schemeClr val="tx1"/>
                </a:solidFill>
                <a:latin typeface="+mn-lt"/>
                <a:ea typeface="+mn-ea"/>
                <a:cs typeface="+mn-cs"/>
                <a:hlinkClick r:id="rId14"/>
              </a:rPr>
              <a:t>http://bugs.sun.com/view_bug.do;jsessionid=b45e86aeddd98579e2292e0ee46b?bug_id=4449383</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If either Java or C# offered even partial compile-time</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guarantee of semantics, or automated runtime-test</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verification of contracts, that would give their respective</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architecture a huge push towards predictability/reliability.</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If C#/</a:t>
            </a:r>
            <a:r>
              <a:rPr lang="en-US" sz="1200" i="1" kern="1200" dirty="0" err="1" smtClean="0">
                <a:solidFill>
                  <a:schemeClr val="tx1"/>
                </a:solidFill>
                <a:latin typeface="+mn-lt"/>
                <a:ea typeface="+mn-ea"/>
                <a:cs typeface="+mn-cs"/>
              </a:rPr>
              <a:t>.Net</a:t>
            </a:r>
            <a:r>
              <a:rPr lang="en-US" sz="1200" i="1" kern="1200" dirty="0" smtClean="0">
                <a:solidFill>
                  <a:schemeClr val="tx1"/>
                </a:solidFill>
                <a:latin typeface="+mn-lt"/>
                <a:ea typeface="+mn-ea"/>
                <a:cs typeface="+mn-cs"/>
              </a:rPr>
              <a:t> ever stacked up or above Java/J2EE in these terms</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of predictability and reliability, then I'd see no</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(technical) point to stick to a Java/J2EE paradigm.</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And…</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 would also like to see this feature in Java's core. I've used the design by contract approach for a while in my Computers Science Master, using JML, and I've found that it simplifies the debugging of the program, and decreases the need to make test cases for yourself, as there are tools that, based on the contract of the methods/classes, executes automatic tests.</a:t>
            </a:r>
            <a:endParaRPr lang="en-US"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 also think that this is one feature that will start kicking C# out.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I'd get a lot more value from DBC in my own code, where I</a:t>
            </a:r>
          </a:p>
          <a:p>
            <a:r>
              <a:rPr lang="en-US" sz="1200" kern="1200" dirty="0" smtClean="0">
                <a:solidFill>
                  <a:schemeClr val="tx1"/>
                </a:solidFill>
                <a:latin typeface="+mn-lt"/>
                <a:ea typeface="+mn-ea"/>
                <a:cs typeface="+mn-cs"/>
              </a:rPr>
              <a:t>don't have a team of fifty testers working round-the-clock</a:t>
            </a:r>
          </a:p>
          <a:p>
            <a:r>
              <a:rPr lang="en-US" sz="1200" kern="1200" dirty="0" smtClean="0">
                <a:solidFill>
                  <a:schemeClr val="tx1"/>
                </a:solidFill>
                <a:latin typeface="+mn-lt"/>
                <a:ea typeface="+mn-ea"/>
                <a:cs typeface="+mn-cs"/>
              </a:rPr>
              <a:t>to make sure it works.  There's absolutely no reason to </a:t>
            </a:r>
          </a:p>
          <a:p>
            <a:r>
              <a:rPr lang="en-US" sz="1200" kern="1200" dirty="0" smtClean="0">
                <a:solidFill>
                  <a:schemeClr val="tx1"/>
                </a:solidFill>
                <a:latin typeface="+mn-lt"/>
                <a:ea typeface="+mn-ea"/>
                <a:cs typeface="+mn-cs"/>
              </a:rPr>
              <a:t>think that it's too late to add it, and unlike most of you</a:t>
            </a:r>
          </a:p>
          <a:p>
            <a:r>
              <a:rPr lang="en-US" sz="1200" kern="1200" dirty="0" smtClean="0">
                <a:solidFill>
                  <a:schemeClr val="tx1"/>
                </a:solidFill>
                <a:latin typeface="+mn-lt"/>
                <a:ea typeface="+mn-ea"/>
                <a:cs typeface="+mn-cs"/>
              </a:rPr>
              <a:t>I'm actually glad it hasn't been added yet.  DBC exists in</a:t>
            </a:r>
          </a:p>
          <a:p>
            <a:r>
              <a:rPr lang="en-US" sz="1200" kern="1200" dirty="0" smtClean="0">
                <a:solidFill>
                  <a:schemeClr val="tx1"/>
                </a:solidFill>
                <a:latin typeface="+mn-lt"/>
                <a:ea typeface="+mn-ea"/>
                <a:cs typeface="+mn-cs"/>
              </a:rPr>
              <a:t>something like six or seven different third-party tools</a:t>
            </a:r>
          </a:p>
          <a:p>
            <a:r>
              <a:rPr lang="en-US" sz="1200" kern="1200" dirty="0" smtClean="0">
                <a:solidFill>
                  <a:schemeClr val="tx1"/>
                </a:solidFill>
                <a:latin typeface="+mn-lt"/>
                <a:ea typeface="+mn-ea"/>
                <a:cs typeface="+mn-cs"/>
              </a:rPr>
              <a:t>right now, and they all do it differently and frankly I feel</a:t>
            </a:r>
          </a:p>
          <a:p>
            <a:r>
              <a:rPr lang="en-US" sz="1200" kern="1200" dirty="0" smtClean="0">
                <a:solidFill>
                  <a:schemeClr val="tx1"/>
                </a:solidFill>
                <a:latin typeface="+mn-lt"/>
                <a:ea typeface="+mn-ea"/>
                <a:cs typeface="+mn-cs"/>
              </a:rPr>
              <a:t>that none of them have it quite right.  If six or seven </a:t>
            </a:r>
          </a:p>
          <a:p>
            <a:r>
              <a:rPr lang="en-US" sz="1200" kern="1200" dirty="0" smtClean="0">
                <a:solidFill>
                  <a:schemeClr val="tx1"/>
                </a:solidFill>
                <a:latin typeface="+mn-lt"/>
                <a:ea typeface="+mn-ea"/>
                <a:cs typeface="+mn-cs"/>
              </a:rPr>
              <a:t>different people can do it six or seven different ways,</a:t>
            </a:r>
          </a:p>
          <a:p>
            <a:r>
              <a:rPr lang="en-US" sz="1200" kern="1200" dirty="0" smtClean="0">
                <a:solidFill>
                  <a:schemeClr val="tx1"/>
                </a:solidFill>
                <a:latin typeface="+mn-lt"/>
                <a:ea typeface="+mn-ea"/>
                <a:cs typeface="+mn-cs"/>
              </a:rPr>
              <a:t>and I'm not completely happy with any of them, perhaps </a:t>
            </a:r>
          </a:p>
          <a:p>
            <a:r>
              <a:rPr lang="en-US" sz="1200" kern="1200" dirty="0" smtClean="0">
                <a:solidFill>
                  <a:schemeClr val="tx1"/>
                </a:solidFill>
                <a:latin typeface="+mn-lt"/>
                <a:ea typeface="+mn-ea"/>
                <a:cs typeface="+mn-cs"/>
              </a:rPr>
              <a:t>that's an indication that we should let the designs</a:t>
            </a:r>
          </a:p>
          <a:p>
            <a:r>
              <a:rPr lang="en-US" sz="1200" kern="1200" dirty="0" smtClean="0">
                <a:solidFill>
                  <a:schemeClr val="tx1"/>
                </a:solidFill>
                <a:latin typeface="+mn-lt"/>
                <a:ea typeface="+mn-ea"/>
                <a:cs typeface="+mn-cs"/>
              </a:rPr>
              <a:t>gel a little while until we can agree on one of them that</a:t>
            </a:r>
          </a:p>
          <a:p>
            <a:r>
              <a:rPr lang="en-US" sz="1200" kern="1200" dirty="0" smtClean="0">
                <a:solidFill>
                  <a:schemeClr val="tx1"/>
                </a:solidFill>
                <a:latin typeface="+mn-lt"/>
                <a:ea typeface="+mn-ea"/>
                <a:cs typeface="+mn-cs"/>
              </a:rPr>
              <a:t>"feels right".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 think that this is a feature that will satisfy the needs of many of the </a:t>
            </a:r>
            <a:r>
              <a:rPr lang="en-US" sz="1200" kern="1200" dirty="0" err="1" smtClean="0">
                <a:solidFill>
                  <a:schemeClr val="tx1"/>
                </a:solidFill>
                <a:latin typeface="+mn-lt"/>
                <a:ea typeface="+mn-ea"/>
                <a:cs typeface="+mn-cs"/>
              </a:rPr>
              <a:t>JUnit</a:t>
            </a:r>
            <a:r>
              <a:rPr lang="en-US" sz="1200" kern="1200" dirty="0" smtClean="0">
                <a:solidFill>
                  <a:schemeClr val="tx1"/>
                </a:solidFill>
                <a:latin typeface="+mn-lt"/>
                <a:ea typeface="+mn-ea"/>
                <a:cs typeface="+mn-cs"/>
              </a:rPr>
              <a:t> users, because we could run automated tests on the classes based solely on its contract.</a:t>
            </a:r>
          </a:p>
          <a:p>
            <a:endParaRPr lang="en-US" dirty="0"/>
          </a:p>
        </p:txBody>
      </p:sp>
      <p:sp>
        <p:nvSpPr>
          <p:cNvPr id="4" name="Slide Number Placeholder 3"/>
          <p:cNvSpPr>
            <a:spLocks noGrp="1"/>
          </p:cNvSpPr>
          <p:nvPr>
            <p:ph type="sldNum" sz="quarter" idx="10"/>
          </p:nvPr>
        </p:nvSpPr>
        <p:spPr/>
        <p:txBody>
          <a:bodyPr/>
          <a:lstStyle/>
          <a:p>
            <a:fld id="{A1F71BC7-33CD-43AA-9B7E-63EF17B35626}"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6A13BC-6083-4528-8B92-2630AD98CCF4}" type="datetimeFigureOut">
              <a:rPr lang="en-US" smtClean="0"/>
              <a:pPr/>
              <a:t>6/3/2010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13BC-6083-4528-8B92-2630AD98CCF4}" type="datetimeFigureOut">
              <a:rPr lang="en-US" smtClean="0"/>
              <a:pPr/>
              <a:t>6/3/2010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13BC-6083-4528-8B92-2630AD98CCF4}" type="datetimeFigureOut">
              <a:rPr lang="en-US" smtClean="0"/>
              <a:pPr/>
              <a:t>6/3/2010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A13BC-6083-4528-8B92-2630AD98CCF4}" type="datetimeFigureOut">
              <a:rPr lang="en-US" smtClean="0"/>
              <a:pPr/>
              <a:t>6/3/2010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A13BC-6083-4528-8B92-2630AD98CCF4}" type="datetimeFigureOut">
              <a:rPr lang="en-US" smtClean="0"/>
              <a:pPr/>
              <a:t>6/3/2010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6A13BC-6083-4528-8B92-2630AD98CCF4}" type="datetimeFigureOut">
              <a:rPr lang="en-US" smtClean="0"/>
              <a:pPr/>
              <a:t>6/3/2010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6A13BC-6083-4528-8B92-2630AD98CCF4}" type="datetimeFigureOut">
              <a:rPr lang="en-US" smtClean="0"/>
              <a:pPr/>
              <a:t>6/3/2010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6A13BC-6083-4528-8B92-2630AD98CCF4}" type="datetimeFigureOut">
              <a:rPr lang="en-US" smtClean="0"/>
              <a:pPr/>
              <a:t>6/3/2010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A13BC-6083-4528-8B92-2630AD98CCF4}" type="datetimeFigureOut">
              <a:rPr lang="en-US" smtClean="0"/>
              <a:pPr/>
              <a:t>6/3/2010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A13BC-6083-4528-8B92-2630AD98CCF4}" type="datetimeFigureOut">
              <a:rPr lang="en-US" smtClean="0"/>
              <a:pPr/>
              <a:t>6/3/2010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A13BC-6083-4528-8B92-2630AD98CCF4}" type="datetimeFigureOut">
              <a:rPr lang="en-US" smtClean="0"/>
              <a:pPr/>
              <a:t>6/3/2010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E4FA-5C9F-49A1-BA3F-1EFEBF88DD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A13BC-6083-4528-8B92-2630AD98CCF4}" type="datetimeFigureOut">
              <a:rPr lang="en-US" smtClean="0"/>
              <a:pPr/>
              <a:t>6/3/2010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DE4FA-5C9F-49A1-BA3F-1EFEBF88D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foq.com/news/2009/12/Code-Contracts-Re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javaworld.com/javaworld/jw-02-2001/jw-0216-cooltools.html" TargetMode="External"/><Relationship Id="rId3" Type="http://schemas.openxmlformats.org/officeDocument/2006/relationships/hyperlink" Target="http://bugs.sun.com/top25_rfes.do" TargetMode="External"/><Relationship Id="rId7" Type="http://schemas.openxmlformats.org/officeDocument/2006/relationships/hyperlink" Target="http://www.contract4j.org/contract4j"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jcontractor.sourceforge.net/" TargetMode="External"/><Relationship Id="rId11" Type="http://schemas.openxmlformats.org/officeDocument/2006/relationships/hyperlink" Target="http://validationaspects.codeplex.com/" TargetMode="External"/><Relationship Id="rId5" Type="http://schemas.openxmlformats.org/officeDocument/2006/relationships/hyperlink" Target="http://secure.ucd.ie/products/opensource/ESCJava2/" TargetMode="External"/><Relationship Id="rId10" Type="http://schemas.openxmlformats.org/officeDocument/2006/relationships/hyperlink" Target="http://www.javaconcurrencyinpractice.com/annotations/doc/index.html" TargetMode="External"/><Relationship Id="rId4" Type="http://schemas.openxmlformats.org/officeDocument/2006/relationships/hyperlink" Target="http://www.eecs.ucf.edu/~leavens/JML/" TargetMode="External"/><Relationship Id="rId9" Type="http://schemas.openxmlformats.org/officeDocument/2006/relationships/hyperlink" Target="http://www.dms.at/kop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esearch.microsoft.com/en-us/projects/contracts/" TargetMode="External"/><Relationship Id="rId2" Type="http://schemas.openxmlformats.org/officeDocument/2006/relationships/hyperlink" Target="http://msdn.microsoft.com/en-us/devlabs/dd491992.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decontracts.info/2010/01/17/code-contracts-are-a-great-tool-to-enhance-quality-and-testability-of-legacy-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hyperlink" Target="http://robertmccarter.wordpress.com/2010/02/05/code-contrac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Code Contracts: Usage, Value, and Future</a:t>
            </a:r>
            <a:endParaRPr lang="en-US" dirty="0"/>
          </a:p>
        </p:txBody>
      </p:sp>
      <p:sp>
        <p:nvSpPr>
          <p:cNvPr id="3" name="Subtitle 2"/>
          <p:cNvSpPr>
            <a:spLocks noGrp="1"/>
          </p:cNvSpPr>
          <p:nvPr>
            <p:ph type="subTitle" idx="1"/>
          </p:nvPr>
        </p:nvSpPr>
        <p:spPr/>
        <p:txBody>
          <a:bodyPr>
            <a:normAutofit/>
          </a:bodyPr>
          <a:lstStyle/>
          <a:p>
            <a:r>
              <a:rPr lang="en-US" dirty="0" smtClean="0"/>
              <a:t>Brian Grunkemeyer</a:t>
            </a:r>
          </a:p>
          <a:p>
            <a:r>
              <a:rPr lang="en-US" sz="2400" dirty="0"/>
              <a:t>April 22</a:t>
            </a:r>
            <a:r>
              <a:rPr lang="en-US" sz="2400" baseline="30000" dirty="0"/>
              <a:t>nd</a:t>
            </a:r>
            <a:r>
              <a:rPr lang="en-US" sz="2400" dirty="0"/>
              <a:t>, 2010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Customer Issues – Ship Vehicle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Tools must ship in Visual Studio</a:t>
            </a:r>
          </a:p>
          <a:p>
            <a:pPr lvl="1"/>
            <a:r>
              <a:rPr lang="en-US" dirty="0" smtClean="0"/>
              <a:t>Concern over future and licensing</a:t>
            </a:r>
          </a:p>
          <a:p>
            <a:pPr lvl="1"/>
            <a:r>
              <a:rPr lang="en-US" sz="2000" dirty="0" smtClean="0"/>
              <a:t>“we strongly believe that that the Code Contracts projects should be released as a "real" project”</a:t>
            </a:r>
          </a:p>
          <a:p>
            <a:pPr lvl="1"/>
            <a:r>
              <a:rPr lang="en-US" sz="2200" dirty="0" smtClean="0"/>
              <a:t>“I don’t understand why something so fundamental like Code Contracts does not ship with Visual Studio. VS Ultimate is full of c…. but I was amazed to not find the Contracts.”</a:t>
            </a:r>
          </a:p>
          <a:p>
            <a:pPr lvl="1"/>
            <a:r>
              <a:rPr lang="en-US" sz="1900" dirty="0" smtClean="0"/>
              <a:t>“We use Code Contracts in production and would like to statically check it.”</a:t>
            </a:r>
          </a:p>
          <a:p>
            <a:pPr lvl="1"/>
            <a:r>
              <a:rPr lang="en-US" sz="1600" dirty="0" smtClean="0"/>
              <a:t>“Note to Microsoft: add </a:t>
            </a:r>
            <a:r>
              <a:rPr lang="en-US" sz="1600" dirty="0" err="1" smtClean="0"/>
              <a:t>Pex</a:t>
            </a:r>
            <a:r>
              <a:rPr lang="en-US" sz="1600" dirty="0" smtClean="0"/>
              <a:t> to VS.”</a:t>
            </a:r>
          </a:p>
          <a:p>
            <a:r>
              <a:rPr lang="en-US" dirty="0" smtClean="0"/>
              <a:t>Want static checking available for VS Professional Edition users</a:t>
            </a:r>
          </a:p>
          <a:p>
            <a:pPr lvl="1"/>
            <a:r>
              <a:rPr lang="en-US" dirty="0" smtClean="0"/>
              <a:t>Connect issue has 125 votes for enabling static checker for non-VS Premium users</a:t>
            </a:r>
          </a:p>
          <a:p>
            <a:pPr>
              <a:buNone/>
            </a:pPr>
            <a:endParaRPr lang="en-US" dirty="0"/>
          </a:p>
          <a:p>
            <a:endParaRPr lang="en-US" sz="20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Issues – Depth &amp; Quality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Not used enough in the Framework</a:t>
            </a:r>
          </a:p>
          <a:p>
            <a:pPr lvl="1"/>
            <a:r>
              <a:rPr lang="en-US" dirty="0" smtClean="0"/>
              <a:t>Many requests for additional </a:t>
            </a:r>
            <a:r>
              <a:rPr lang="en-US" dirty="0" err="1" smtClean="0"/>
              <a:t>postconditions</a:t>
            </a:r>
            <a:r>
              <a:rPr lang="en-US" dirty="0" smtClean="0"/>
              <a:t> &amp; purity annotations</a:t>
            </a:r>
          </a:p>
          <a:p>
            <a:pPr>
              <a:buNone/>
            </a:pPr>
            <a:endParaRPr lang="en-US" dirty="0" smtClean="0"/>
          </a:p>
          <a:p>
            <a:r>
              <a:rPr lang="en-US" dirty="0" smtClean="0"/>
              <a:t>Static checker needs to get better</a:t>
            </a:r>
          </a:p>
          <a:p>
            <a:pPr lvl="1"/>
            <a:r>
              <a:rPr lang="en-US" dirty="0" smtClean="0"/>
              <a:t>“Signal to noise ratio is too low” – MEF team</a:t>
            </a:r>
          </a:p>
          <a:p>
            <a:pPr lvl="1"/>
            <a:r>
              <a:rPr lang="en-US" dirty="0" smtClean="0"/>
              <a:t>“Still shows a lot of initial promise” but “unusable in their current form”  (Dec 2009)</a:t>
            </a:r>
          </a:p>
          <a:p>
            <a:pPr lvl="2"/>
            <a:r>
              <a:rPr lang="en-US" dirty="0" smtClean="0">
                <a:hlinkClick r:id="rId3"/>
              </a:rPr>
              <a:t>Code Contracts are Making Slow Progress</a:t>
            </a:r>
            <a:endParaRPr lang="en-US" dirty="0" smtClean="0"/>
          </a:p>
          <a:p>
            <a:pPr lvl="1"/>
            <a:r>
              <a:rPr lang="en-US" dirty="0" smtClean="0"/>
              <a:t>Some issues addressed in current releases, and the author is re-evaluating</a:t>
            </a:r>
          </a:p>
          <a:p>
            <a:pPr lvl="1"/>
            <a:endParaRPr lang="en-US" dirty="0" smtClean="0"/>
          </a:p>
          <a:p>
            <a:r>
              <a:rPr lang="en-US" dirty="0" smtClean="0"/>
              <a:t>Some bugs in the tools</a:t>
            </a:r>
          </a:p>
          <a:p>
            <a:pPr lvl="1"/>
            <a:r>
              <a:rPr lang="en-US" dirty="0" smtClean="0"/>
              <a:t>Often obscure corner cases.  A few crashes.</a:t>
            </a:r>
          </a:p>
          <a:p>
            <a:pPr lvl="1"/>
            <a:r>
              <a:rPr lang="en-US" dirty="0" smtClean="0"/>
              <a:t>Rewritten code hurt code coverage numbers – fixed.</a:t>
            </a:r>
          </a:p>
          <a:p>
            <a:pPr lvl="1"/>
            <a:r>
              <a:rPr lang="en-US" dirty="0" smtClean="0"/>
              <a:t>“fantastic tool by the way (a little ways to go on the finishing touches).”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Competition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Java</a:t>
            </a:r>
          </a:p>
          <a:p>
            <a:r>
              <a:rPr lang="en-US" dirty="0" smtClean="0"/>
              <a:t>Design by Contracts is THE top </a:t>
            </a:r>
            <a:r>
              <a:rPr lang="en-US" dirty="0" smtClean="0">
                <a:hlinkClick r:id="rId3"/>
              </a:rPr>
              <a:t>Request for Enhancement</a:t>
            </a:r>
            <a:endParaRPr lang="en-US" dirty="0" smtClean="0"/>
          </a:p>
          <a:p>
            <a:r>
              <a:rPr lang="en-US" dirty="0" smtClean="0">
                <a:hlinkClick r:id="rId4"/>
              </a:rPr>
              <a:t>Java Modeling Language (JML)</a:t>
            </a:r>
            <a:r>
              <a:rPr lang="en-US" dirty="0" smtClean="0"/>
              <a:t> – Design by Contracts</a:t>
            </a:r>
          </a:p>
          <a:p>
            <a:pPr lvl="1"/>
            <a:r>
              <a:rPr lang="en-US" dirty="0" smtClean="0"/>
              <a:t> </a:t>
            </a:r>
            <a:r>
              <a:rPr lang="en-US" dirty="0" smtClean="0">
                <a:hlinkClick r:id="rId5"/>
              </a:rPr>
              <a:t>ESC/Java2</a:t>
            </a:r>
            <a:endParaRPr lang="en-US" dirty="0" smtClean="0"/>
          </a:p>
          <a:p>
            <a:r>
              <a:rPr lang="en-US" dirty="0" err="1" smtClean="0">
                <a:hlinkClick r:id="rId6"/>
              </a:rPr>
              <a:t>jContractor</a:t>
            </a:r>
            <a:r>
              <a:rPr lang="en-US" dirty="0" smtClean="0"/>
              <a:t>, </a:t>
            </a:r>
            <a:r>
              <a:rPr lang="en-US" dirty="0" err="1" smtClean="0"/>
              <a:t>AspectJ</a:t>
            </a:r>
            <a:r>
              <a:rPr lang="en-US" dirty="0" smtClean="0"/>
              <a:t>, </a:t>
            </a:r>
            <a:r>
              <a:rPr lang="en-US" dirty="0" smtClean="0">
                <a:hlinkClick r:id="rId7"/>
              </a:rPr>
              <a:t>Contract4J</a:t>
            </a:r>
            <a:r>
              <a:rPr lang="en-US" dirty="0" smtClean="0"/>
              <a:t>, </a:t>
            </a:r>
            <a:r>
              <a:rPr lang="en-US" dirty="0" err="1" smtClean="0">
                <a:hlinkClick r:id="rId8"/>
              </a:rPr>
              <a:t>iContract</a:t>
            </a:r>
            <a:r>
              <a:rPr lang="en-US" dirty="0" smtClean="0"/>
              <a:t>, </a:t>
            </a:r>
            <a:r>
              <a:rPr lang="en-US" dirty="0" smtClean="0">
                <a:hlinkClick r:id="rId9"/>
              </a:rPr>
              <a:t>KJC</a:t>
            </a:r>
            <a:r>
              <a:rPr lang="en-US" dirty="0" smtClean="0"/>
              <a:t>, </a:t>
            </a:r>
            <a:r>
              <a:rPr lang="en-US" dirty="0" err="1" smtClean="0"/>
              <a:t>IntelliJ</a:t>
            </a:r>
            <a:endParaRPr lang="en-US" dirty="0" smtClean="0"/>
          </a:p>
          <a:p>
            <a:r>
              <a:rPr lang="en-US" dirty="0" err="1" smtClean="0"/>
              <a:t>FindBugs</a:t>
            </a:r>
            <a:r>
              <a:rPr lang="en-US" dirty="0" smtClean="0"/>
              <a:t> annotations  (like </a:t>
            </a:r>
            <a:r>
              <a:rPr lang="en-US" dirty="0" err="1" smtClean="0"/>
              <a:t>FxCop</a:t>
            </a:r>
            <a:r>
              <a:rPr lang="en-US" dirty="0" smtClean="0"/>
              <a:t>  700K users)</a:t>
            </a:r>
          </a:p>
          <a:p>
            <a:r>
              <a:rPr lang="en-US" dirty="0" smtClean="0">
                <a:hlinkClick r:id="rId10"/>
              </a:rPr>
              <a:t>Concurrency Annotations for Java</a:t>
            </a:r>
            <a:endParaRPr lang="en-US" dirty="0" smtClean="0"/>
          </a:p>
          <a:p>
            <a:pPr lvl="1"/>
            <a:endParaRPr lang="en-US" dirty="0" smtClean="0"/>
          </a:p>
          <a:p>
            <a:pPr>
              <a:buNone/>
            </a:pPr>
            <a:r>
              <a:rPr lang="en-US" dirty="0" smtClean="0"/>
              <a:t>Validation Aspects (for .NET)</a:t>
            </a:r>
          </a:p>
          <a:p>
            <a:r>
              <a:rPr lang="en-US" dirty="0" smtClean="0"/>
              <a:t>Uses attributes &amp; lambda functions for similar results</a:t>
            </a:r>
          </a:p>
          <a:p>
            <a:r>
              <a:rPr lang="en-US" dirty="0" smtClean="0">
                <a:hlinkClick r:id="rId11"/>
              </a:rPr>
              <a:t>http://validationaspects.codeplex.com/</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Dev11 Roadmap and Asks</a:t>
            </a:r>
            <a:endParaRPr lang="en-US" dirty="0"/>
          </a:p>
        </p:txBody>
      </p:sp>
      <p:sp>
        <p:nvSpPr>
          <p:cNvPr id="3" name="Content Placeholder 2"/>
          <p:cNvSpPr>
            <a:spLocks noGrp="1"/>
          </p:cNvSpPr>
          <p:nvPr>
            <p:ph idx="1"/>
          </p:nvPr>
        </p:nvSpPr>
        <p:spPr/>
        <p:txBody>
          <a:bodyPr>
            <a:normAutofit/>
          </a:bodyPr>
          <a:lstStyle/>
          <a:p>
            <a:r>
              <a:rPr lang="en-US" dirty="0" smtClean="0"/>
              <a:t>Ship the tools in an official release</a:t>
            </a:r>
          </a:p>
          <a:p>
            <a:pPr lvl="1"/>
            <a:r>
              <a:rPr lang="en-US" dirty="0" smtClean="0"/>
              <a:t>(VS, SDK, etc.)</a:t>
            </a:r>
          </a:p>
          <a:p>
            <a:r>
              <a:rPr lang="en-US" dirty="0" smtClean="0"/>
              <a:t>.NET Framework needs more preconditions &amp; </a:t>
            </a:r>
            <a:r>
              <a:rPr lang="en-US" dirty="0" err="1" smtClean="0"/>
              <a:t>postconditions</a:t>
            </a:r>
            <a:endParaRPr lang="en-US" dirty="0" smtClean="0"/>
          </a:p>
          <a:p>
            <a:r>
              <a:rPr lang="en-US" dirty="0" smtClean="0"/>
              <a:t>BCL &amp; MSR collaborate on more depth</a:t>
            </a:r>
          </a:p>
          <a:p>
            <a:pPr lvl="1"/>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Property Pane</a:t>
            </a:r>
            <a:endParaRPr lang="en-US" sz="2400" dirty="0"/>
          </a:p>
        </p:txBody>
      </p:sp>
      <p:sp>
        <p:nvSpPr>
          <p:cNvPr id="19" name="Can 18"/>
          <p:cNvSpPr/>
          <p:nvPr/>
        </p:nvSpPr>
        <p:spPr>
          <a:xfrm>
            <a:off x="573677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XML Docs</a:t>
            </a:r>
            <a:endParaRPr lang="en-US" sz="2400" dirty="0"/>
          </a:p>
        </p:txBody>
      </p:sp>
      <p:sp>
        <p:nvSpPr>
          <p:cNvPr id="20" name="Can 19"/>
          <p:cNvSpPr/>
          <p:nvPr/>
        </p:nvSpPr>
        <p:spPr>
          <a:xfrm>
            <a:off x="671648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Visualization</a:t>
            </a:r>
            <a:endParaRPr lang="en-US" sz="2400" dirty="0"/>
          </a:p>
        </p:txBody>
      </p:sp>
      <p:sp>
        <p:nvSpPr>
          <p:cNvPr id="21" name="Can 20"/>
          <p:cNvSpPr/>
          <p:nvPr/>
        </p:nvSpPr>
        <p:spPr>
          <a:xfrm>
            <a:off x="7696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457200"/>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spTree>
    <p:extLst>
      <p:ext uri="{BB962C8B-B14F-4D97-AF65-F5344CB8AC3E}">
        <p14:creationId xmlns:p14="http://schemas.microsoft.com/office/powerpoint/2010/main" val="1849320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b="1" dirty="0" smtClean="0"/>
              <a:t>Property Pane</a:t>
            </a:r>
            <a:endParaRPr lang="en-US" sz="2400" b="1" dirty="0"/>
          </a:p>
        </p:txBody>
      </p:sp>
      <p:sp>
        <p:nvSpPr>
          <p:cNvPr id="19" name="Can 18"/>
          <p:cNvSpPr/>
          <p:nvPr/>
        </p:nvSpPr>
        <p:spPr>
          <a:xfrm>
            <a:off x="573677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XML Docs</a:t>
            </a:r>
            <a:endParaRPr lang="en-US" sz="2400" dirty="0"/>
          </a:p>
        </p:txBody>
      </p:sp>
      <p:sp>
        <p:nvSpPr>
          <p:cNvPr id="20" name="Can 19"/>
          <p:cNvSpPr/>
          <p:nvPr/>
        </p:nvSpPr>
        <p:spPr>
          <a:xfrm>
            <a:off x="671648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Visualization</a:t>
            </a:r>
            <a:endParaRPr lang="en-US" sz="2400" dirty="0"/>
          </a:p>
        </p:txBody>
      </p:sp>
      <p:sp>
        <p:nvSpPr>
          <p:cNvPr id="21" name="Can 20"/>
          <p:cNvSpPr/>
          <p:nvPr/>
        </p:nvSpPr>
        <p:spPr>
          <a:xfrm>
            <a:off x="7696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457200"/>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8673"/>
            <a:ext cx="8218498" cy="6048909"/>
          </a:xfrm>
          <a:prstGeom prst="rect">
            <a:avLst/>
          </a:prstGeom>
        </p:spPr>
      </p:pic>
    </p:spTree>
    <p:extLst>
      <p:ext uri="{BB962C8B-B14F-4D97-AF65-F5344CB8AC3E}">
        <p14:creationId xmlns:p14="http://schemas.microsoft.com/office/powerpoint/2010/main" val="3233504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Property Pane</a:t>
            </a:r>
            <a:endParaRPr lang="en-US" sz="2400" dirty="0"/>
          </a:p>
        </p:txBody>
      </p:sp>
      <p:sp>
        <p:nvSpPr>
          <p:cNvPr id="19" name="Can 18"/>
          <p:cNvSpPr/>
          <p:nvPr/>
        </p:nvSpPr>
        <p:spPr>
          <a:xfrm>
            <a:off x="573677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b="1" dirty="0" smtClean="0"/>
              <a:t>Contract XML Docs</a:t>
            </a:r>
            <a:endParaRPr lang="en-US" sz="2400" b="1" dirty="0"/>
          </a:p>
        </p:txBody>
      </p:sp>
      <p:sp>
        <p:nvSpPr>
          <p:cNvPr id="20" name="Can 19"/>
          <p:cNvSpPr/>
          <p:nvPr/>
        </p:nvSpPr>
        <p:spPr>
          <a:xfrm>
            <a:off x="671648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Visualization</a:t>
            </a:r>
            <a:endParaRPr lang="en-US" sz="2400" dirty="0"/>
          </a:p>
        </p:txBody>
      </p:sp>
      <p:sp>
        <p:nvSpPr>
          <p:cNvPr id="21" name="Can 20"/>
          <p:cNvSpPr/>
          <p:nvPr/>
        </p:nvSpPr>
        <p:spPr>
          <a:xfrm>
            <a:off x="7696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457200"/>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grpSp>
        <p:nvGrpSpPr>
          <p:cNvPr id="7" name="Group 6"/>
          <p:cNvGrpSpPr/>
          <p:nvPr/>
        </p:nvGrpSpPr>
        <p:grpSpPr>
          <a:xfrm>
            <a:off x="189943" y="1209368"/>
            <a:ext cx="5534635" cy="6096000"/>
            <a:chOff x="202135" y="381000"/>
            <a:chExt cx="5534635" cy="609600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35" y="381000"/>
              <a:ext cx="4917486" cy="6096000"/>
            </a:xfrm>
            <a:prstGeom prst="rect">
              <a:avLst/>
            </a:prstGeom>
          </p:spPr>
        </p:pic>
        <p:cxnSp>
          <p:nvCxnSpPr>
            <p:cNvPr id="4" name="Straight Connector 3"/>
            <p:cNvCxnSpPr>
              <a:endCxn id="19" idx="2"/>
            </p:cNvCxnSpPr>
            <p:nvPr/>
          </p:nvCxnSpPr>
          <p:spPr>
            <a:xfrm flipV="1">
              <a:off x="5119621" y="2923868"/>
              <a:ext cx="617149" cy="505132"/>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91025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Property Pane</a:t>
            </a:r>
            <a:endParaRPr lang="en-US" sz="2400" dirty="0"/>
          </a:p>
        </p:txBody>
      </p:sp>
      <p:sp>
        <p:nvSpPr>
          <p:cNvPr id="19" name="Can 18"/>
          <p:cNvSpPr/>
          <p:nvPr/>
        </p:nvSpPr>
        <p:spPr>
          <a:xfrm>
            <a:off x="573677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XML Docs</a:t>
            </a:r>
            <a:endParaRPr lang="en-US" sz="2400" dirty="0"/>
          </a:p>
        </p:txBody>
      </p:sp>
      <p:sp>
        <p:nvSpPr>
          <p:cNvPr id="20" name="Can 19"/>
          <p:cNvSpPr/>
          <p:nvPr/>
        </p:nvSpPr>
        <p:spPr>
          <a:xfrm>
            <a:off x="671648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b="1" dirty="0" smtClean="0"/>
              <a:t>Contract Visualization</a:t>
            </a:r>
            <a:endParaRPr lang="en-US" sz="2400" b="1" dirty="0"/>
          </a:p>
        </p:txBody>
      </p:sp>
      <p:sp>
        <p:nvSpPr>
          <p:cNvPr id="21" name="Can 20"/>
          <p:cNvSpPr/>
          <p:nvPr/>
        </p:nvSpPr>
        <p:spPr>
          <a:xfrm>
            <a:off x="7696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457200"/>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30" y="459560"/>
            <a:ext cx="8153942" cy="5605835"/>
          </a:xfrm>
          <a:prstGeom prst="rect">
            <a:avLst/>
          </a:prstGeom>
        </p:spPr>
      </p:pic>
    </p:spTree>
    <p:extLst>
      <p:ext uri="{BB962C8B-B14F-4D97-AF65-F5344CB8AC3E}">
        <p14:creationId xmlns:p14="http://schemas.microsoft.com/office/powerpoint/2010/main" val="2747028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Property Pane</a:t>
            </a:r>
            <a:endParaRPr lang="en-US" sz="2400" dirty="0"/>
          </a:p>
        </p:txBody>
      </p:sp>
      <p:sp>
        <p:nvSpPr>
          <p:cNvPr id="19" name="Can 18"/>
          <p:cNvSpPr/>
          <p:nvPr/>
        </p:nvSpPr>
        <p:spPr>
          <a:xfrm>
            <a:off x="573677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XML Docs</a:t>
            </a:r>
            <a:endParaRPr lang="en-US" sz="2400" dirty="0"/>
          </a:p>
        </p:txBody>
      </p:sp>
      <p:sp>
        <p:nvSpPr>
          <p:cNvPr id="20" name="Can 19"/>
          <p:cNvSpPr/>
          <p:nvPr/>
        </p:nvSpPr>
        <p:spPr>
          <a:xfrm>
            <a:off x="671648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Visualization</a:t>
            </a:r>
            <a:endParaRPr lang="en-US" sz="2400" dirty="0"/>
          </a:p>
        </p:txBody>
      </p:sp>
      <p:sp>
        <p:nvSpPr>
          <p:cNvPr id="21" name="Can 20"/>
          <p:cNvSpPr/>
          <p:nvPr/>
        </p:nvSpPr>
        <p:spPr>
          <a:xfrm>
            <a:off x="7696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457200"/>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sp>
        <p:nvSpPr>
          <p:cNvPr id="23" name="Left Brace 22"/>
          <p:cNvSpPr/>
          <p:nvPr/>
        </p:nvSpPr>
        <p:spPr>
          <a:xfrm rot="16200000">
            <a:off x="1066186" y="4743450"/>
            <a:ext cx="228600" cy="6477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Left Brace 23"/>
          <p:cNvSpPr/>
          <p:nvPr/>
        </p:nvSpPr>
        <p:spPr>
          <a:xfrm rot="16200000">
            <a:off x="4972050" y="1771650"/>
            <a:ext cx="228600" cy="65913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p:cNvSpPr txBox="1"/>
          <p:nvPr/>
        </p:nvSpPr>
        <p:spPr>
          <a:xfrm>
            <a:off x="838200" y="5410200"/>
            <a:ext cx="682303" cy="646331"/>
          </a:xfrm>
          <a:prstGeom prst="rect">
            <a:avLst/>
          </a:prstGeom>
          <a:noFill/>
        </p:spPr>
        <p:txBody>
          <a:bodyPr wrap="none" rtlCol="0">
            <a:spAutoFit/>
          </a:bodyPr>
          <a:lstStyle/>
          <a:p>
            <a:pPr algn="ctr"/>
            <a:r>
              <a:rPr lang="en-US" dirty="0" smtClean="0"/>
              <a:t>BCL</a:t>
            </a:r>
            <a:br>
              <a:rPr lang="en-US" dirty="0" smtClean="0"/>
            </a:br>
            <a:r>
              <a:rPr lang="en-US" dirty="0" smtClean="0"/>
              <a:t>owns</a:t>
            </a:r>
            <a:endParaRPr lang="en-US" dirty="0"/>
          </a:p>
        </p:txBody>
      </p:sp>
      <p:sp>
        <p:nvSpPr>
          <p:cNvPr id="26" name="TextBox 25"/>
          <p:cNvSpPr txBox="1"/>
          <p:nvPr/>
        </p:nvSpPr>
        <p:spPr>
          <a:xfrm>
            <a:off x="4569734" y="5407742"/>
            <a:ext cx="1033232" cy="646331"/>
          </a:xfrm>
          <a:prstGeom prst="rect">
            <a:avLst/>
          </a:prstGeom>
          <a:noFill/>
        </p:spPr>
        <p:txBody>
          <a:bodyPr wrap="none" rtlCol="0">
            <a:spAutoFit/>
          </a:bodyPr>
          <a:lstStyle/>
          <a:p>
            <a:pPr algn="ctr"/>
            <a:r>
              <a:rPr lang="en-US" dirty="0" smtClean="0"/>
              <a:t>Research</a:t>
            </a:r>
            <a:br>
              <a:rPr lang="en-US" dirty="0" smtClean="0"/>
            </a:br>
            <a:r>
              <a:rPr lang="en-US" dirty="0" smtClean="0"/>
              <a:t>owns</a:t>
            </a:r>
            <a:endParaRPr lang="en-US" dirty="0"/>
          </a:p>
        </p:txBody>
      </p:sp>
      <p:sp>
        <p:nvSpPr>
          <p:cNvPr id="27" name="TextBox 26"/>
          <p:cNvSpPr txBox="1"/>
          <p:nvPr/>
        </p:nvSpPr>
        <p:spPr>
          <a:xfrm>
            <a:off x="7457768" y="609600"/>
            <a:ext cx="889282" cy="461665"/>
          </a:xfrm>
          <a:prstGeom prst="rect">
            <a:avLst/>
          </a:prstGeom>
          <a:noFill/>
        </p:spPr>
        <p:txBody>
          <a:bodyPr wrap="none" rtlCol="0">
            <a:spAutoFit/>
          </a:bodyPr>
          <a:lstStyle/>
          <a:p>
            <a:r>
              <a:rPr lang="en-US" sz="2400" dirty="0" smtClean="0"/>
              <a:t>today</a:t>
            </a:r>
            <a:endParaRPr lang="en-US" sz="2400" dirty="0"/>
          </a:p>
        </p:txBody>
      </p:sp>
    </p:spTree>
    <p:extLst>
      <p:ext uri="{BB962C8B-B14F-4D97-AF65-F5344CB8AC3E}">
        <p14:creationId xmlns:p14="http://schemas.microsoft.com/office/powerpoint/2010/main" val="3999327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p:cNvSpPr/>
          <p:nvPr/>
        </p:nvSpPr>
        <p:spPr>
          <a:xfrm>
            <a:off x="838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Authoring of Contracts</a:t>
            </a:r>
            <a:endParaRPr lang="en-US" sz="2400" dirty="0"/>
          </a:p>
        </p:txBody>
      </p:sp>
      <p:sp>
        <p:nvSpPr>
          <p:cNvPr id="15" name="Can 14"/>
          <p:cNvSpPr/>
          <p:nvPr/>
        </p:nvSpPr>
        <p:spPr>
          <a:xfrm>
            <a:off x="181791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Build scripts</a:t>
            </a:r>
            <a:endParaRPr lang="en-US" sz="2400" dirty="0"/>
          </a:p>
        </p:txBody>
      </p:sp>
      <p:sp>
        <p:nvSpPr>
          <p:cNvPr id="16" name="Can 15"/>
          <p:cNvSpPr/>
          <p:nvPr/>
        </p:nvSpPr>
        <p:spPr>
          <a:xfrm>
            <a:off x="2797628"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Rewriter</a:t>
            </a:r>
            <a:endParaRPr lang="en-US" sz="2400" dirty="0"/>
          </a:p>
        </p:txBody>
      </p:sp>
      <p:sp>
        <p:nvSpPr>
          <p:cNvPr id="17" name="Can 16"/>
          <p:cNvSpPr/>
          <p:nvPr/>
        </p:nvSpPr>
        <p:spPr>
          <a:xfrm>
            <a:off x="3777342"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Reference Assemblies</a:t>
            </a:r>
            <a:endParaRPr lang="en-US" sz="2400" dirty="0"/>
          </a:p>
        </p:txBody>
      </p:sp>
      <p:sp>
        <p:nvSpPr>
          <p:cNvPr id="18" name="Can 17"/>
          <p:cNvSpPr/>
          <p:nvPr/>
        </p:nvSpPr>
        <p:spPr>
          <a:xfrm>
            <a:off x="4757056"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Property Pane</a:t>
            </a:r>
            <a:endParaRPr lang="en-US" sz="2400" dirty="0"/>
          </a:p>
        </p:txBody>
      </p:sp>
      <p:sp>
        <p:nvSpPr>
          <p:cNvPr id="19" name="Can 18"/>
          <p:cNvSpPr/>
          <p:nvPr/>
        </p:nvSpPr>
        <p:spPr>
          <a:xfrm>
            <a:off x="573677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XML Docs</a:t>
            </a:r>
            <a:endParaRPr lang="en-US" sz="2400" dirty="0"/>
          </a:p>
        </p:txBody>
      </p:sp>
      <p:sp>
        <p:nvSpPr>
          <p:cNvPr id="20" name="Can 19"/>
          <p:cNvSpPr/>
          <p:nvPr/>
        </p:nvSpPr>
        <p:spPr>
          <a:xfrm>
            <a:off x="6716484"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Contract Visualization</a:t>
            </a:r>
            <a:endParaRPr lang="en-US" sz="2400" dirty="0"/>
          </a:p>
        </p:txBody>
      </p:sp>
      <p:sp>
        <p:nvSpPr>
          <p:cNvPr id="21" name="Can 20"/>
          <p:cNvSpPr/>
          <p:nvPr/>
        </p:nvSpPr>
        <p:spPr>
          <a:xfrm>
            <a:off x="7696200" y="1209368"/>
            <a:ext cx="685800" cy="3429000"/>
          </a:xfrm>
          <a:prstGeom prst="can">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sz="2400" dirty="0" smtClean="0"/>
              <a:t>Static Checker</a:t>
            </a:r>
            <a:endParaRPr lang="en-US" sz="2400" dirty="0"/>
          </a:p>
        </p:txBody>
      </p:sp>
      <p:sp>
        <p:nvSpPr>
          <p:cNvPr id="22" name="Cube 21"/>
          <p:cNvSpPr/>
          <p:nvPr/>
        </p:nvSpPr>
        <p:spPr>
          <a:xfrm>
            <a:off x="798872" y="457200"/>
            <a:ext cx="7772400" cy="83820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smtClean="0"/>
              <a:t>Code Contracts</a:t>
            </a:r>
            <a:endParaRPr lang="en-US" sz="3600" dirty="0"/>
          </a:p>
        </p:txBody>
      </p:sp>
      <p:sp>
        <p:nvSpPr>
          <p:cNvPr id="23" name="Left Brace 22"/>
          <p:cNvSpPr/>
          <p:nvPr/>
        </p:nvSpPr>
        <p:spPr>
          <a:xfrm rot="16200000">
            <a:off x="2545589" y="3264047"/>
            <a:ext cx="228600" cy="3606506"/>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Left Brace 23"/>
          <p:cNvSpPr/>
          <p:nvPr/>
        </p:nvSpPr>
        <p:spPr>
          <a:xfrm rot="16200000">
            <a:off x="7924800" y="4724400"/>
            <a:ext cx="228600" cy="6858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p:cNvSpPr txBox="1"/>
          <p:nvPr/>
        </p:nvSpPr>
        <p:spPr>
          <a:xfrm>
            <a:off x="2328825" y="5410200"/>
            <a:ext cx="682303" cy="646331"/>
          </a:xfrm>
          <a:prstGeom prst="rect">
            <a:avLst/>
          </a:prstGeom>
          <a:noFill/>
        </p:spPr>
        <p:txBody>
          <a:bodyPr wrap="none" rtlCol="0">
            <a:spAutoFit/>
          </a:bodyPr>
          <a:lstStyle/>
          <a:p>
            <a:pPr algn="ctr"/>
            <a:r>
              <a:rPr lang="en-US" dirty="0" smtClean="0"/>
              <a:t>BCL</a:t>
            </a:r>
            <a:br>
              <a:rPr lang="en-US" dirty="0" smtClean="0"/>
            </a:br>
            <a:r>
              <a:rPr lang="en-US" dirty="0" smtClean="0"/>
              <a:t>owns</a:t>
            </a:r>
            <a:endParaRPr lang="en-US" dirty="0"/>
          </a:p>
        </p:txBody>
      </p:sp>
      <p:sp>
        <p:nvSpPr>
          <p:cNvPr id="26" name="TextBox 25"/>
          <p:cNvSpPr txBox="1"/>
          <p:nvPr/>
        </p:nvSpPr>
        <p:spPr>
          <a:xfrm>
            <a:off x="7533968" y="5407742"/>
            <a:ext cx="1033232" cy="646331"/>
          </a:xfrm>
          <a:prstGeom prst="rect">
            <a:avLst/>
          </a:prstGeom>
          <a:noFill/>
        </p:spPr>
        <p:txBody>
          <a:bodyPr wrap="none" rtlCol="0">
            <a:spAutoFit/>
          </a:bodyPr>
          <a:lstStyle/>
          <a:p>
            <a:pPr algn="ctr"/>
            <a:r>
              <a:rPr lang="en-US" dirty="0" smtClean="0"/>
              <a:t>Research</a:t>
            </a:r>
            <a:br>
              <a:rPr lang="en-US" dirty="0" smtClean="0"/>
            </a:br>
            <a:r>
              <a:rPr lang="en-US" dirty="0" smtClean="0"/>
              <a:t>owns</a:t>
            </a:r>
            <a:endParaRPr lang="en-US" dirty="0"/>
          </a:p>
        </p:txBody>
      </p:sp>
      <p:sp>
        <p:nvSpPr>
          <p:cNvPr id="27" name="Left Brace 26"/>
          <p:cNvSpPr/>
          <p:nvPr/>
        </p:nvSpPr>
        <p:spPr>
          <a:xfrm rot="16200000">
            <a:off x="5965370" y="3744686"/>
            <a:ext cx="228600" cy="2645228"/>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386579" y="5410200"/>
            <a:ext cx="1398140" cy="646331"/>
          </a:xfrm>
          <a:prstGeom prst="rect">
            <a:avLst/>
          </a:prstGeom>
          <a:noFill/>
        </p:spPr>
        <p:txBody>
          <a:bodyPr wrap="none" rtlCol="0">
            <a:spAutoFit/>
          </a:bodyPr>
          <a:lstStyle/>
          <a:p>
            <a:pPr algn="ctr"/>
            <a:r>
              <a:rPr lang="en-US" dirty="0" smtClean="0"/>
              <a:t>Visual Studio</a:t>
            </a:r>
            <a:br>
              <a:rPr lang="en-US" dirty="0" smtClean="0"/>
            </a:br>
            <a:r>
              <a:rPr lang="en-US" dirty="0" smtClean="0"/>
              <a:t>owns</a:t>
            </a:r>
            <a:endParaRPr lang="en-US" dirty="0"/>
          </a:p>
        </p:txBody>
      </p:sp>
      <p:sp>
        <p:nvSpPr>
          <p:cNvPr id="29" name="TextBox 28"/>
          <p:cNvSpPr txBox="1"/>
          <p:nvPr/>
        </p:nvSpPr>
        <p:spPr>
          <a:xfrm>
            <a:off x="6400800" y="609600"/>
            <a:ext cx="2052934" cy="461665"/>
          </a:xfrm>
          <a:prstGeom prst="rect">
            <a:avLst/>
          </a:prstGeom>
          <a:noFill/>
        </p:spPr>
        <p:txBody>
          <a:bodyPr wrap="none" rtlCol="0">
            <a:spAutoFit/>
          </a:bodyPr>
          <a:lstStyle/>
          <a:p>
            <a:r>
              <a:rPr lang="en-US" sz="2400" dirty="0"/>
              <a:t>p</a:t>
            </a:r>
            <a:r>
              <a:rPr lang="en-US" sz="2400" dirty="0" smtClean="0"/>
              <a:t>ossible future</a:t>
            </a:r>
            <a:endParaRPr lang="en-US" sz="2400" dirty="0"/>
          </a:p>
        </p:txBody>
      </p:sp>
    </p:spTree>
    <p:extLst>
      <p:ext uri="{BB962C8B-B14F-4D97-AF65-F5344CB8AC3E}">
        <p14:creationId xmlns:p14="http://schemas.microsoft.com/office/powerpoint/2010/main" val="7272647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Where are we now?</a:t>
            </a:r>
          </a:p>
          <a:p>
            <a:pPr lvl="1"/>
            <a:r>
              <a:rPr lang="en-US" dirty="0" smtClean="0"/>
              <a:t>Dev10 Customers &amp; Feedback</a:t>
            </a:r>
          </a:p>
          <a:p>
            <a:r>
              <a:rPr lang="en-US" dirty="0" smtClean="0"/>
              <a:t>Dev 11 Roadmap</a:t>
            </a:r>
          </a:p>
          <a:p>
            <a:pPr lvl="1"/>
            <a:r>
              <a:rPr lang="en-US" dirty="0" smtClean="0"/>
              <a:t>Tools – ownership and future</a:t>
            </a:r>
          </a:p>
          <a:p>
            <a:pPr lvl="1"/>
            <a:r>
              <a:rPr lang="en-US" dirty="0" smtClean="0"/>
              <a:t>.NET Framework adoption</a:t>
            </a:r>
          </a:p>
          <a:p>
            <a:pPr lvl="1"/>
            <a:r>
              <a:rPr lang="en-US" dirty="0" smtClean="0"/>
              <a:t>Solving problems for </a:t>
            </a:r>
            <a:r>
              <a:rPr lang="en-US" dirty="0" err="1" smtClean="0"/>
              <a:t>DevDiv</a:t>
            </a:r>
            <a:endParaRPr lang="en-US" dirty="0" smtClean="0"/>
          </a:p>
          <a:p>
            <a:r>
              <a:rPr lang="en-US" dirty="0" smtClean="0"/>
              <a:t>Asks</a:t>
            </a:r>
          </a:p>
          <a:p>
            <a:pPr lvl="1"/>
            <a:r>
              <a:rPr lang="en-US" dirty="0" smtClean="0"/>
              <a:t>Tool ship vehicle</a:t>
            </a:r>
          </a:p>
          <a:p>
            <a:pPr lvl="1"/>
            <a:r>
              <a:rPr lang="en-US" dirty="0" smtClean="0"/>
              <a:t>More Depth in libraries &amp; tools</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Propositions for CLR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514350" indent="-514350">
              <a:buFont typeface="+mj-lt"/>
              <a:buAutoNum type="arabicPeriod"/>
            </a:pPr>
            <a:r>
              <a:rPr lang="en-US" dirty="0" smtClean="0"/>
              <a:t>Consistency checking among frameworks</a:t>
            </a:r>
            <a:br>
              <a:rPr lang="en-US" dirty="0" smtClean="0"/>
            </a:br>
            <a:r>
              <a:rPr lang="en-US" dirty="0" smtClean="0"/>
              <a:t>(desktop, </a:t>
            </a:r>
            <a:r>
              <a:rPr lang="en-US" dirty="0" err="1" smtClean="0"/>
              <a:t>silverlight</a:t>
            </a:r>
            <a:r>
              <a:rPr lang="en-US" dirty="0" smtClean="0"/>
              <a:t>, compact, phone, …)</a:t>
            </a:r>
          </a:p>
          <a:p>
            <a:pPr lvl="1"/>
            <a:r>
              <a:rPr lang="en-US" dirty="0" smtClean="0"/>
              <a:t>Work item: annotate public APIs with more contracts</a:t>
            </a:r>
          </a:p>
          <a:p>
            <a:pPr lvl="1"/>
            <a:r>
              <a:rPr lang="en-US" dirty="0" smtClean="0"/>
              <a:t>Benefit: Discover platform inconsistencies early</a:t>
            </a:r>
          </a:p>
          <a:p>
            <a:pPr lvl="1"/>
            <a:r>
              <a:rPr lang="en-US" dirty="0" smtClean="0"/>
              <a:t>Additional benefit: Increase customer satisfaction</a:t>
            </a:r>
          </a:p>
          <a:p>
            <a:pPr lvl="2"/>
            <a:r>
              <a:rPr lang="en-US" dirty="0" smtClean="0"/>
              <a:t>More precise documentation</a:t>
            </a:r>
          </a:p>
          <a:p>
            <a:pPr lvl="2"/>
            <a:r>
              <a:rPr lang="en-US" dirty="0" smtClean="0"/>
              <a:t>Contract tools work better</a:t>
            </a:r>
          </a:p>
          <a:p>
            <a:pPr marL="514350" indent="-514350">
              <a:buFont typeface="+mj-lt"/>
              <a:buAutoNum type="arabicPeriod"/>
            </a:pPr>
            <a:r>
              <a:rPr lang="en-US" dirty="0" smtClean="0">
                <a:solidFill>
                  <a:schemeClr val="bg1">
                    <a:lumMod val="50000"/>
                  </a:schemeClr>
                </a:solidFill>
              </a:rPr>
              <a:t>Optimizing parameter validations</a:t>
            </a:r>
          </a:p>
          <a:p>
            <a:pPr lvl="1"/>
            <a:r>
              <a:rPr lang="en-US" dirty="0" smtClean="0">
                <a:solidFill>
                  <a:schemeClr val="bg1">
                    <a:lumMod val="50000"/>
                  </a:schemeClr>
                </a:solidFill>
              </a:rPr>
              <a:t>Concerted effort to reduce redundant validations</a:t>
            </a:r>
          </a:p>
          <a:p>
            <a:pPr marL="514350" indent="-514350">
              <a:buFont typeface="+mj-lt"/>
              <a:buAutoNum type="arabicPeriod"/>
            </a:pPr>
            <a:r>
              <a:rPr lang="en-US" dirty="0" smtClean="0">
                <a:solidFill>
                  <a:schemeClr val="bg1">
                    <a:lumMod val="50000"/>
                  </a:schemeClr>
                </a:solidFill>
              </a:rPr>
              <a:t>Unsafe code verification</a:t>
            </a:r>
          </a:p>
          <a:p>
            <a:pPr lvl="1"/>
            <a:r>
              <a:rPr lang="en-US" dirty="0" smtClean="0">
                <a:solidFill>
                  <a:schemeClr val="bg1">
                    <a:lumMod val="50000"/>
                  </a:schemeClr>
                </a:solidFill>
              </a:rPr>
              <a:t>Check memory safety of critical unsafe code</a:t>
            </a:r>
            <a:endParaRPr lang="en-US" dirty="0">
              <a:solidFill>
                <a:schemeClr val="bg1">
                  <a:lumMod val="50000"/>
                </a:schemeClr>
              </a:solidFill>
            </a:endParaRPr>
          </a:p>
        </p:txBody>
      </p:sp>
    </p:spTree>
    <p:extLst>
      <p:ext uri="{BB962C8B-B14F-4D97-AF65-F5344CB8AC3E}">
        <p14:creationId xmlns:p14="http://schemas.microsoft.com/office/powerpoint/2010/main" val="2702847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We Need a Ship Vehicle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MSR does not want to continue owning all the tools.</a:t>
            </a:r>
          </a:p>
          <a:p>
            <a:pPr>
              <a:buNone/>
            </a:pPr>
            <a:endParaRPr lang="en-US" dirty="0" smtClean="0"/>
          </a:p>
          <a:p>
            <a:pPr>
              <a:buNone/>
            </a:pPr>
            <a:r>
              <a:rPr lang="en-US" dirty="0" smtClean="0"/>
              <a:t>Should tools ship in the Windows Platform SDK, VS, </a:t>
            </a:r>
            <a:r>
              <a:rPr lang="en-US" dirty="0" err="1" smtClean="0"/>
              <a:t>CodePlex</a:t>
            </a:r>
            <a:r>
              <a:rPr lang="en-US" dirty="0" smtClean="0"/>
              <a:t>, </a:t>
            </a:r>
            <a:r>
              <a:rPr lang="en-US" dirty="0" err="1" smtClean="0"/>
              <a:t>DevLabs</a:t>
            </a:r>
            <a:r>
              <a:rPr lang="en-US" dirty="0" smtClean="0"/>
              <a:t>, or an MSR site?</a:t>
            </a:r>
          </a:p>
          <a:p>
            <a:pPr>
              <a:buNone/>
            </a:pPr>
            <a:r>
              <a:rPr lang="en-US" dirty="0" smtClean="0"/>
              <a:t>       Currently: On </a:t>
            </a:r>
            <a:r>
              <a:rPr lang="en-US" dirty="0" err="1" smtClean="0"/>
              <a:t>DevLabs</a:t>
            </a:r>
            <a:endParaRPr lang="en-US" dirty="0" smtClean="0"/>
          </a:p>
          <a:p>
            <a:pPr>
              <a:buNone/>
            </a:pPr>
            <a:r>
              <a:rPr lang="en-US" dirty="0" smtClean="0"/>
              <a:t>	Recommendation: Ship all tools in the Windows Platform SDK</a:t>
            </a:r>
          </a:p>
          <a:p>
            <a:pPr>
              <a:buNone/>
            </a:pPr>
            <a:endParaRPr lang="en-US" dirty="0" smtClean="0"/>
          </a:p>
          <a:p>
            <a:pPr>
              <a:buNone/>
            </a:pPr>
            <a:r>
              <a:rPr lang="en-US" dirty="0" smtClean="0"/>
              <a:t>What license restrictions?</a:t>
            </a:r>
          </a:p>
          <a:p>
            <a:pPr>
              <a:buNone/>
            </a:pPr>
            <a:r>
              <a:rPr lang="en-US" dirty="0" smtClean="0"/>
              <a:t>       Currently: static checker only available to VS Premium users</a:t>
            </a:r>
          </a:p>
          <a:p>
            <a:pPr>
              <a:buNone/>
            </a:pPr>
            <a:r>
              <a:rPr lang="en-US" dirty="0" smtClean="0"/>
              <a:t>	Recommendation:  Review this w/ business leaders</a:t>
            </a:r>
          </a:p>
          <a:p>
            <a:pPr>
              <a:buNone/>
            </a:pPr>
            <a:endParaRPr lang="en-US" dirty="0" smtClean="0"/>
          </a:p>
          <a:p>
            <a:pPr>
              <a:buNone/>
            </a:pPr>
            <a:r>
              <a:rPr lang="en-US" dirty="0" smtClean="0"/>
              <a:t>Ownership of tools</a:t>
            </a:r>
          </a:p>
          <a:p>
            <a:r>
              <a:rPr lang="en-US" dirty="0" smtClean="0"/>
              <a:t>VS Static Analysis team may be interested in the static analyzer, but isn’t resourced to own it right now</a:t>
            </a:r>
          </a:p>
          <a:p>
            <a:r>
              <a:rPr lang="en-US" dirty="0" smtClean="0"/>
              <a:t>Code contract binary rewriter is currently owned by MSR.  Could be owned by CLR</a:t>
            </a:r>
          </a:p>
          <a:p>
            <a:pPr marL="342900" lvl="1" indent="-342900">
              <a:buNone/>
            </a:pPr>
            <a:endParaRPr lang="en-US" dirty="0" smtClean="0"/>
          </a:p>
          <a:p>
            <a:pPr marL="342900" lvl="1" indent="-342900">
              <a:buNone/>
            </a:pPr>
            <a:r>
              <a:rPr lang="en-US" sz="3800" dirty="0" smtClean="0"/>
              <a:t>Contract reference assemblies owned by .NET FX teams</a:t>
            </a:r>
          </a:p>
          <a:p>
            <a:pPr marL="342900" lvl="1" indent="-342900">
              <a:buNone/>
            </a:pPr>
            <a:r>
              <a:rPr lang="en-US" sz="3800" dirty="0" smtClean="0"/>
              <a:t>	Shipped in .NET Framework </a:t>
            </a:r>
            <a:r>
              <a:rPr lang="en-US" sz="3800" dirty="0" err="1" smtClean="0"/>
              <a:t>Multitargeting</a:t>
            </a:r>
            <a:r>
              <a:rPr lang="en-US" sz="3800" dirty="0" smtClean="0"/>
              <a:t> packs for VS?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Depth - Feature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 Framework needs more preconditions &amp; </a:t>
            </a:r>
            <a:r>
              <a:rPr lang="en-US" dirty="0" err="1" smtClean="0"/>
              <a:t>postconditions</a:t>
            </a:r>
            <a:endParaRPr lang="en-US" dirty="0" smtClean="0"/>
          </a:p>
          <a:p>
            <a:pPr lvl="1"/>
            <a:r>
              <a:rPr lang="en-US" dirty="0" smtClean="0"/>
              <a:t>Need to increase internal adoption by .NET FX teams</a:t>
            </a:r>
          </a:p>
          <a:p>
            <a:pPr lvl="1"/>
            <a:r>
              <a:rPr lang="en-US" dirty="0" smtClean="0"/>
              <a:t>Tool to identify legacy preconditions</a:t>
            </a:r>
          </a:p>
          <a:p>
            <a:pPr lvl="1"/>
            <a:r>
              <a:rPr lang="en-US" dirty="0" err="1" smtClean="0"/>
              <a:t>Postconditions</a:t>
            </a:r>
            <a:r>
              <a:rPr lang="en-US" dirty="0" smtClean="0"/>
              <a:t> added in high-value areas</a:t>
            </a:r>
          </a:p>
          <a:p>
            <a:pPr lvl="1">
              <a:buNone/>
            </a:pPr>
            <a:endParaRPr lang="en-US" dirty="0" smtClean="0"/>
          </a:p>
          <a:p>
            <a:r>
              <a:rPr lang="en-US" dirty="0" smtClean="0"/>
              <a:t>BCL &amp; MSR collaborate on deeper representation</a:t>
            </a:r>
          </a:p>
          <a:p>
            <a:pPr lvl="1"/>
            <a:r>
              <a:rPr lang="en-US" dirty="0" smtClean="0"/>
              <a:t>Threading issues</a:t>
            </a:r>
          </a:p>
          <a:p>
            <a:pPr lvl="1"/>
            <a:r>
              <a:rPr lang="en-US" dirty="0"/>
              <a:t>Model </a:t>
            </a:r>
            <a:r>
              <a:rPr lang="en-US" dirty="0" smtClean="0"/>
              <a:t>variables</a:t>
            </a:r>
          </a:p>
          <a:p>
            <a:pPr lvl="1"/>
            <a:r>
              <a:rPr lang="en-US" dirty="0" smtClean="0"/>
              <a:t>Building blocks for future innovation</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Dev11 Development Tasks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Find new home for tools  [P0]</a:t>
            </a:r>
          </a:p>
          <a:p>
            <a:pPr lvl="1"/>
            <a:r>
              <a:rPr lang="en-US" dirty="0"/>
              <a:t>2</a:t>
            </a:r>
            <a:r>
              <a:rPr lang="en-US" dirty="0" smtClean="0"/>
              <a:t> weeks</a:t>
            </a:r>
          </a:p>
          <a:p>
            <a:r>
              <a:rPr lang="en-US" dirty="0" err="1" smtClean="0"/>
              <a:t>CCRewrite</a:t>
            </a:r>
            <a:r>
              <a:rPr lang="en-US" dirty="0" smtClean="0"/>
              <a:t> to be ported to CCI 2  [P1]</a:t>
            </a:r>
          </a:p>
          <a:p>
            <a:pPr lvl="1"/>
            <a:r>
              <a:rPr lang="en-US" i="1" dirty="0" smtClean="0">
                <a:solidFill>
                  <a:srgbClr val="FF0000"/>
                </a:solidFill>
              </a:rPr>
              <a:t>n</a:t>
            </a:r>
            <a:r>
              <a:rPr lang="en-US" dirty="0" smtClean="0"/>
              <a:t> weeks, done by MSR</a:t>
            </a:r>
          </a:p>
          <a:p>
            <a:r>
              <a:rPr lang="en-US" dirty="0" smtClean="0"/>
              <a:t>Productizing </a:t>
            </a:r>
            <a:r>
              <a:rPr lang="en-US" dirty="0" err="1" smtClean="0"/>
              <a:t>CCRewrite</a:t>
            </a:r>
            <a:r>
              <a:rPr lang="en-US" dirty="0" smtClean="0"/>
              <a:t> [P1]</a:t>
            </a:r>
          </a:p>
          <a:p>
            <a:pPr lvl="1"/>
            <a:r>
              <a:rPr lang="en-US" dirty="0" smtClean="0"/>
              <a:t>3 weeks test, 2 weeks </a:t>
            </a:r>
            <a:r>
              <a:rPr lang="en-US" dirty="0" err="1" smtClean="0"/>
              <a:t>dev</a:t>
            </a:r>
            <a:endParaRPr lang="en-US" dirty="0" smtClean="0"/>
          </a:p>
          <a:p>
            <a:r>
              <a:rPr lang="en-US" dirty="0" smtClean="0"/>
              <a:t>MSR shifts to shipping contracts from product code  [P1]</a:t>
            </a:r>
          </a:p>
          <a:p>
            <a:pPr lvl="1"/>
            <a:r>
              <a:rPr lang="en-US" dirty="0" smtClean="0"/>
              <a:t>Could be driven from either </a:t>
            </a:r>
            <a:r>
              <a:rPr lang="en-US" dirty="0" err="1" smtClean="0"/>
              <a:t>CSDecl</a:t>
            </a:r>
            <a:r>
              <a:rPr lang="en-US" dirty="0" smtClean="0"/>
              <a:t> or retail binaries</a:t>
            </a:r>
          </a:p>
          <a:p>
            <a:pPr lvl="1"/>
            <a:r>
              <a:rPr lang="en-US" dirty="0" smtClean="0"/>
              <a:t>1 week of plumbing, plus 1-2 weeks of copying contracts</a:t>
            </a:r>
          </a:p>
          <a:p>
            <a:r>
              <a:rPr lang="en-US" dirty="0"/>
              <a:t>CLR adds code contracts to portable library subset [</a:t>
            </a:r>
            <a:r>
              <a:rPr lang="en-US" dirty="0" smtClean="0"/>
              <a:t>P2]</a:t>
            </a:r>
            <a:endParaRPr lang="en-US" dirty="0"/>
          </a:p>
          <a:p>
            <a:pPr lvl="1"/>
            <a:r>
              <a:rPr lang="en-US" dirty="0"/>
              <a:t>Contract types should be added to .NET CF</a:t>
            </a:r>
          </a:p>
          <a:p>
            <a:pPr lvl="1"/>
            <a:r>
              <a:rPr lang="en-US" dirty="0"/>
              <a:t>2 weeks, not </a:t>
            </a:r>
            <a:r>
              <a:rPr lang="en-US" dirty="0" smtClean="0"/>
              <a:t>scheduled</a:t>
            </a:r>
          </a:p>
          <a:p>
            <a:r>
              <a:rPr lang="en-US" dirty="0" smtClean="0"/>
              <a:t>BCL will need to add some </a:t>
            </a:r>
            <a:r>
              <a:rPr lang="en-US" dirty="0" err="1" smtClean="0"/>
              <a:t>postconditions</a:t>
            </a:r>
            <a:r>
              <a:rPr lang="en-US" dirty="0" smtClean="0"/>
              <a:t>   [P2]</a:t>
            </a:r>
          </a:p>
          <a:p>
            <a:pPr lvl="1"/>
            <a:r>
              <a:rPr lang="en-US" dirty="0" smtClean="0"/>
              <a:t>1-2 weeks</a:t>
            </a:r>
          </a:p>
          <a:p>
            <a:pPr lvl="1">
              <a:buNone/>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dirty="0" smtClean="0"/>
              <a:t>codconfb@microsoft.com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FX Problem: Cross-SKU Compatibility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.NET FX has multiple implementations</a:t>
            </a:r>
          </a:p>
          <a:p>
            <a:r>
              <a:rPr lang="en-US" dirty="0" smtClean="0"/>
              <a:t>No compatibility guarantee today across versions</a:t>
            </a:r>
          </a:p>
          <a:p>
            <a:r>
              <a:rPr lang="en-US" dirty="0" smtClean="0"/>
              <a:t>Implementations up-stack may live in two different source trees, and in different files</a:t>
            </a:r>
          </a:p>
          <a:p>
            <a:pPr lvl="1"/>
            <a:r>
              <a:rPr lang="en-US" dirty="0" smtClean="0"/>
              <a:t>NCL has two SL + one desktop implementations</a:t>
            </a:r>
          </a:p>
          <a:p>
            <a:pPr>
              <a:buNone/>
            </a:pPr>
            <a:endParaRPr lang="en-US" dirty="0" smtClean="0"/>
          </a:p>
          <a:p>
            <a:pPr>
              <a:buNone/>
            </a:pPr>
            <a:r>
              <a:rPr lang="en-US" dirty="0" smtClean="0"/>
              <a:t>Solution: Compare preconditions &amp; </a:t>
            </a:r>
            <a:r>
              <a:rPr lang="en-US" dirty="0" err="1" smtClean="0"/>
              <a:t>postconditions</a:t>
            </a:r>
            <a:r>
              <a:rPr lang="en-US" dirty="0" smtClean="0"/>
              <a:t> across profiles</a:t>
            </a:r>
          </a:p>
          <a:p>
            <a:pPr>
              <a:buNone/>
            </a:pPr>
            <a:r>
              <a:rPr lang="en-US" dirty="0" smtClean="0"/>
              <a:t>	Can instrument SL implementations with contracts, then run existing tests to look for behavioral differences</a:t>
            </a:r>
          </a:p>
          <a:p>
            <a:pPr lvl="1"/>
            <a:r>
              <a:rPr lang="en-US" dirty="0" smtClean="0"/>
              <a:t>Needs a source of contracts, such as Dev11 sources, MSR contracts, or potentially Portable Library Subset</a:t>
            </a:r>
          </a:p>
          <a:p>
            <a:pPr lvl="1"/>
            <a:r>
              <a:rPr lang="en-US" dirty="0" smtClean="0"/>
              <a:t>Needs some tooling</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Research &amp; Development</a:t>
            </a:r>
            <a:endParaRPr lang="en-US" dirty="0"/>
          </a:p>
        </p:txBody>
      </p:sp>
      <p:sp>
        <p:nvSpPr>
          <p:cNvPr id="3" name="Content Placeholder 2"/>
          <p:cNvSpPr>
            <a:spLocks noGrp="1"/>
          </p:cNvSpPr>
          <p:nvPr>
            <p:ph idx="1"/>
          </p:nvPr>
        </p:nvSpPr>
        <p:spPr/>
        <p:txBody>
          <a:bodyPr>
            <a:normAutofit fontScale="92500" lnSpcReduction="20000"/>
          </a:bodyPr>
          <a:lstStyle/>
          <a:p>
            <a:pPr lvl="2">
              <a:buNone/>
            </a:pPr>
            <a:endParaRPr lang="en-US" dirty="0" smtClean="0"/>
          </a:p>
          <a:p>
            <a:pPr>
              <a:buNone/>
            </a:pPr>
            <a:r>
              <a:rPr lang="en-US" dirty="0" smtClean="0"/>
              <a:t>Threading [Dev11?]</a:t>
            </a:r>
          </a:p>
          <a:p>
            <a:r>
              <a:rPr lang="en-US" dirty="0" smtClean="0"/>
              <a:t>Some </a:t>
            </a:r>
            <a:r>
              <a:rPr lang="en-US" dirty="0" err="1" smtClean="0"/>
              <a:t>Postconditions</a:t>
            </a:r>
            <a:r>
              <a:rPr lang="en-US" dirty="0" smtClean="0"/>
              <a:t> are only valid if evaluated under locks</a:t>
            </a:r>
          </a:p>
          <a:p>
            <a:pPr>
              <a:buNone/>
            </a:pPr>
            <a:r>
              <a:rPr lang="en-US" sz="2300" dirty="0" smtClean="0">
                <a:latin typeface="Lucida Console" pitchFamily="49" charset="0"/>
              </a:rPr>
              <a:t>   </a:t>
            </a:r>
            <a:r>
              <a:rPr lang="en-US" sz="1900" dirty="0" err="1" smtClean="0"/>
              <a:t>Monitor.IsLockHeld</a:t>
            </a:r>
            <a:r>
              <a:rPr lang="en-US" sz="1900" dirty="0" smtClean="0"/>
              <a:t>(this) =&gt; (</a:t>
            </a:r>
            <a:r>
              <a:rPr lang="en-US" sz="1900" dirty="0" err="1" smtClean="0"/>
              <a:t>this.Count</a:t>
            </a:r>
            <a:r>
              <a:rPr lang="en-US" sz="1900" dirty="0" smtClean="0"/>
              <a:t> == </a:t>
            </a:r>
            <a:r>
              <a:rPr lang="en-US" sz="1900" dirty="0" err="1" smtClean="0"/>
              <a:t>Contract.OldValue</a:t>
            </a:r>
            <a:r>
              <a:rPr lang="en-US" sz="1900" dirty="0" smtClean="0"/>
              <a:t>(</a:t>
            </a:r>
            <a:r>
              <a:rPr lang="en-US" sz="1900" dirty="0" err="1" smtClean="0"/>
              <a:t>this.Count</a:t>
            </a:r>
            <a:r>
              <a:rPr lang="en-US" sz="1900" dirty="0" smtClean="0"/>
              <a:t>) + 1)</a:t>
            </a:r>
          </a:p>
          <a:p>
            <a:pPr lvl="1">
              <a:buNone/>
            </a:pPr>
            <a:endParaRPr lang="en-US" sz="2100" dirty="0" smtClean="0"/>
          </a:p>
          <a:p>
            <a:pPr>
              <a:buNone/>
            </a:pPr>
            <a:r>
              <a:rPr lang="en-US" dirty="0" smtClean="0"/>
              <a:t>Unsafe code [Dev11?]</a:t>
            </a:r>
          </a:p>
          <a:p>
            <a:r>
              <a:rPr lang="en-US" dirty="0" smtClean="0"/>
              <a:t>Code contracts can be a managed SAL</a:t>
            </a:r>
          </a:p>
          <a:p>
            <a:r>
              <a:rPr lang="en-US" dirty="0" smtClean="0"/>
              <a:t>Working prototype for over a year – need some methods in the BCL &amp; some thorough practical experience</a:t>
            </a:r>
            <a:endParaRPr lang="en-US" sz="21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Research &amp; Development Ideas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Model variables [Dev11?]</a:t>
            </a:r>
          </a:p>
          <a:p>
            <a:r>
              <a:rPr lang="en-US" dirty="0" smtClean="0"/>
              <a:t>No predicate for whether an instance has been disposed</a:t>
            </a:r>
          </a:p>
          <a:p>
            <a:endParaRPr lang="en-US" dirty="0" smtClean="0"/>
          </a:p>
          <a:p>
            <a:pPr>
              <a:buNone/>
            </a:pPr>
            <a:r>
              <a:rPr lang="en-US" dirty="0" smtClean="0"/>
              <a:t>Tracking a method’s thrown exceptions  [Dev11?]</a:t>
            </a:r>
          </a:p>
          <a:p>
            <a:r>
              <a:rPr lang="en-US" dirty="0" err="1" smtClean="0"/>
              <a:t>Contract.Throws</a:t>
            </a:r>
            <a:r>
              <a:rPr lang="en-US" dirty="0" smtClean="0"/>
              <a:t>&lt;</a:t>
            </a:r>
            <a:r>
              <a:rPr lang="en-US" dirty="0" err="1" smtClean="0"/>
              <a:t>ArgumentException</a:t>
            </a:r>
            <a:r>
              <a:rPr lang="en-US" dirty="0" smtClean="0"/>
              <a:t>&gt;()</a:t>
            </a:r>
          </a:p>
          <a:p>
            <a:r>
              <a:rPr lang="en-US" dirty="0" smtClean="0"/>
              <a:t>For documentation purposes - not all of Java’s checked exceptions model</a:t>
            </a:r>
          </a:p>
          <a:p>
            <a:pPr>
              <a:buNone/>
            </a:pPr>
            <a:endParaRPr lang="en-US" dirty="0" smtClean="0"/>
          </a:p>
          <a:p>
            <a:pPr>
              <a:buNone/>
            </a:pPr>
            <a:r>
              <a:rPr lang="en-US" dirty="0" smtClean="0"/>
              <a:t>Language integration (syntactic sugar)   [Dev12]</a:t>
            </a:r>
          </a:p>
          <a:p>
            <a:pPr>
              <a:buNone/>
            </a:pPr>
            <a:r>
              <a:rPr lang="en-US" dirty="0" err="1" smtClean="0"/>
              <a:t>FxCop</a:t>
            </a:r>
            <a:r>
              <a:rPr lang="en-US" dirty="0" smtClean="0"/>
              <a:t> rules to suggest preconditions &amp; </a:t>
            </a:r>
            <a:r>
              <a:rPr lang="en-US" dirty="0" err="1" smtClean="0"/>
              <a:t>postconditions</a:t>
            </a:r>
            <a:r>
              <a:rPr lang="en-US" dirty="0" smtClean="0"/>
              <a:t>  [Dev11?]</a:t>
            </a:r>
          </a:p>
          <a:p>
            <a:pPr>
              <a:buNone/>
            </a:pPr>
            <a:r>
              <a:rPr lang="en-US" dirty="0" err="1" smtClean="0"/>
              <a:t>FxCop</a:t>
            </a:r>
            <a:r>
              <a:rPr lang="en-US" dirty="0" smtClean="0"/>
              <a:t> rules to identify internal classes that look like Code Contracts, and tell them to use ours (to improve performance, reduce complexity and working set) [Dev11?]</a:t>
            </a:r>
          </a:p>
          <a:p>
            <a:pPr>
              <a:buNone/>
            </a:pPr>
            <a:r>
              <a:rPr lang="en-US" dirty="0" smtClean="0"/>
              <a:t>Rico </a:t>
            </a:r>
            <a:r>
              <a:rPr lang="en-US" dirty="0" err="1" smtClean="0"/>
              <a:t>Mariani’s</a:t>
            </a:r>
            <a:r>
              <a:rPr lang="en-US" dirty="0" smtClean="0"/>
              <a:t> Performance Categories idea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Contracts Details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Runtime checking – Asserts on steroids</a:t>
            </a:r>
          </a:p>
          <a:p>
            <a:r>
              <a:rPr lang="en-US" dirty="0" smtClean="0"/>
              <a:t>Applies to subclasses &amp; interfaces</a:t>
            </a:r>
          </a:p>
          <a:p>
            <a:r>
              <a:rPr lang="en-US" dirty="0" smtClean="0"/>
              <a:t>Value proportional to your code coverage</a:t>
            </a:r>
          </a:p>
          <a:p>
            <a:pPr>
              <a:buNone/>
            </a:pPr>
            <a:endParaRPr lang="en-US" dirty="0" smtClean="0"/>
          </a:p>
          <a:p>
            <a:pPr>
              <a:buNone/>
            </a:pPr>
            <a:r>
              <a:rPr lang="en-US" dirty="0" smtClean="0"/>
              <a:t>Static checking – Finds bugs at build time</a:t>
            </a:r>
          </a:p>
          <a:p>
            <a:r>
              <a:rPr lang="en-US" dirty="0" smtClean="0"/>
              <a:t>Bugs are much cheaper to find</a:t>
            </a:r>
          </a:p>
          <a:p>
            <a:r>
              <a:rPr lang="en-US" dirty="0" smtClean="0"/>
              <a:t>Value proportional to quality of library annotations and our static checker</a:t>
            </a:r>
          </a:p>
          <a:p>
            <a:endParaRPr lang="en-US" dirty="0" smtClean="0"/>
          </a:p>
          <a:p>
            <a:pPr>
              <a:buNone/>
            </a:pPr>
            <a:r>
              <a:rPr lang="en-US" dirty="0" smtClean="0"/>
              <a:t>Consists of:</a:t>
            </a:r>
          </a:p>
          <a:p>
            <a:r>
              <a:rPr lang="en-US" dirty="0" smtClean="0"/>
              <a:t>Preconditions &amp; </a:t>
            </a:r>
            <a:r>
              <a:rPr lang="en-US" dirty="0" err="1" smtClean="0"/>
              <a:t>postconditions</a:t>
            </a:r>
            <a:r>
              <a:rPr lang="en-US" dirty="0" smtClean="0"/>
              <a:t> at method boundaries</a:t>
            </a:r>
          </a:p>
          <a:p>
            <a:r>
              <a:rPr lang="en-US" dirty="0" smtClean="0"/>
              <a:t>Assertions and assumptions within method bodies</a:t>
            </a:r>
          </a:p>
          <a:p>
            <a:r>
              <a:rPr lang="en-US" dirty="0" smtClean="0"/>
              <a:t>Representation of return values &amp; “old” values of properties</a:t>
            </a:r>
          </a:p>
          <a:p>
            <a:r>
              <a:rPr lang="en-US" dirty="0" smtClean="0"/>
              <a:t>Quantifiers:  </a:t>
            </a:r>
            <a:r>
              <a:rPr lang="en-US" dirty="0" err="1" smtClean="0"/>
              <a:t>Contract.ForAll</a:t>
            </a:r>
            <a:r>
              <a:rPr lang="en-US" dirty="0" smtClean="0"/>
              <a:t>(0, </a:t>
            </a:r>
            <a:r>
              <a:rPr lang="en-US" dirty="0" err="1" smtClean="0"/>
              <a:t>array.Length</a:t>
            </a:r>
            <a:r>
              <a:rPr lang="en-US" dirty="0" smtClean="0"/>
              <a:t>, </a:t>
            </a:r>
            <a:r>
              <a:rPr lang="en-US" dirty="0" err="1" smtClean="0"/>
              <a:t>i</a:t>
            </a:r>
            <a:r>
              <a:rPr lang="en-US" dirty="0" smtClean="0"/>
              <a:t> =&gt; array[</a:t>
            </a:r>
            <a:r>
              <a:rPr lang="en-US" dirty="0" err="1" smtClean="0"/>
              <a:t>i</a:t>
            </a:r>
            <a:r>
              <a:rPr lang="en-US" dirty="0" smtClean="0"/>
              <a:t>] != null);</a:t>
            </a:r>
          </a:p>
          <a:p>
            <a:r>
              <a:rPr lang="en-US" dirty="0" smtClean="0"/>
              <a:t>Contracts on interfaces &amp; abstract base classes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Code Contracts?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Expressing correct, intended behavior of code</a:t>
            </a:r>
          </a:p>
          <a:p>
            <a:r>
              <a:rPr lang="en-US" dirty="0" smtClean="0"/>
              <a:t>Preconditions for a method’s callers</a:t>
            </a:r>
          </a:p>
          <a:p>
            <a:r>
              <a:rPr lang="en-US" dirty="0" err="1" smtClean="0"/>
              <a:t>Postconditions</a:t>
            </a:r>
            <a:r>
              <a:rPr lang="en-US" dirty="0" smtClean="0"/>
              <a:t> for a method’s return value</a:t>
            </a:r>
          </a:p>
          <a:p>
            <a:r>
              <a:rPr lang="en-US" dirty="0" smtClean="0"/>
              <a:t>Invariants for objects</a:t>
            </a:r>
          </a:p>
          <a:p>
            <a:pPr>
              <a:buNone/>
            </a:pPr>
            <a:endParaRPr lang="en-US" dirty="0" smtClean="0"/>
          </a:p>
          <a:p>
            <a:pPr>
              <a:buNone/>
            </a:pPr>
            <a:r>
              <a:rPr lang="en-US" dirty="0" smtClean="0"/>
              <a:t>Specifications live in code</a:t>
            </a:r>
          </a:p>
          <a:p>
            <a:pPr>
              <a:buNone/>
            </a:pPr>
            <a:r>
              <a:rPr lang="en-US" dirty="0" smtClean="0"/>
              <a:t>Helps development, testing, and documentation</a:t>
            </a:r>
          </a:p>
          <a:p>
            <a:pPr>
              <a:buNone/>
            </a:pPr>
            <a:endParaRPr lang="en-US" dirty="0" smtClean="0"/>
          </a:p>
          <a:p>
            <a:pPr>
              <a:buNone/>
            </a:pPr>
            <a:r>
              <a:rPr lang="en-US" dirty="0" smtClean="0"/>
              <a:t>Contracts find problems in two ways:</a:t>
            </a:r>
          </a:p>
          <a:p>
            <a:r>
              <a:rPr lang="en-US" dirty="0" smtClean="0"/>
              <a:t>Runtime checking – Asserts on steroids</a:t>
            </a:r>
          </a:p>
          <a:p>
            <a:r>
              <a:rPr lang="en-US" dirty="0" smtClean="0"/>
              <a:t>Static checking – Finds bugs at build time</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Productizing the 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Finding a non-</a:t>
            </a:r>
            <a:r>
              <a:rPr lang="en-US" dirty="0" err="1" smtClean="0"/>
              <a:t>DevLabs</a:t>
            </a:r>
            <a:r>
              <a:rPr lang="en-US" dirty="0" smtClean="0"/>
              <a:t> ship vehicle is Pri0 for Dev11</a:t>
            </a:r>
          </a:p>
          <a:p>
            <a:pPr lvl="1"/>
            <a:r>
              <a:rPr lang="en-US" dirty="0" err="1" smtClean="0"/>
              <a:t>CodePlex</a:t>
            </a:r>
            <a:r>
              <a:rPr lang="en-US" dirty="0" smtClean="0"/>
              <a:t>, .NET Framework SDK, VS Static Analysis team</a:t>
            </a:r>
          </a:p>
          <a:p>
            <a:r>
              <a:rPr lang="en-US" dirty="0" smtClean="0"/>
              <a:t>Testing - Tools have been used by many teams, but not formally tested</a:t>
            </a:r>
          </a:p>
          <a:p>
            <a:pPr lvl="1"/>
            <a:r>
              <a:rPr lang="en-US" dirty="0" smtClean="0"/>
              <a:t>Vipul did some usage testing</a:t>
            </a:r>
          </a:p>
          <a:p>
            <a:pPr lvl="1"/>
            <a:r>
              <a:rPr lang="en-US" dirty="0" err="1" smtClean="0"/>
              <a:t>Roundtripping</a:t>
            </a:r>
            <a:r>
              <a:rPr lang="en-US" dirty="0" smtClean="0"/>
              <a:t> binaries through CCI 2 unveiled numerous issues in Dev10, and the CLR Test Team contributed significantly</a:t>
            </a:r>
          </a:p>
          <a:p>
            <a:pPr lvl="1"/>
            <a:r>
              <a:rPr lang="en-US" dirty="0" err="1" smtClean="0"/>
              <a:t>CCRewrite</a:t>
            </a:r>
            <a:r>
              <a:rPr lang="en-US" dirty="0" smtClean="0"/>
              <a:t> runs every day on checked &amp; debug builds of some of our bigger libraries</a:t>
            </a:r>
          </a:p>
          <a:p>
            <a:r>
              <a:rPr lang="en-US" dirty="0" smtClean="0"/>
              <a:t>Localization</a:t>
            </a:r>
          </a:p>
          <a:p>
            <a:r>
              <a:rPr lang="en-US" dirty="0" err="1" smtClean="0"/>
              <a:t>CCRewrite</a:t>
            </a:r>
            <a:r>
              <a:rPr lang="en-US" dirty="0" smtClean="0"/>
              <a:t> currently depends on CCI 1</a:t>
            </a:r>
          </a:p>
          <a:p>
            <a:pPr lvl="1"/>
            <a:r>
              <a:rPr lang="en-US" dirty="0" smtClean="0"/>
              <a:t>CCI 2 is better tested.  CLR team has higher confidence in CCI 2</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Tools Available on </a:t>
            </a:r>
            <a:r>
              <a:rPr lang="en-US" dirty="0" err="1" smtClean="0"/>
              <a:t>DevLabs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CCRewrite</a:t>
            </a:r>
            <a:r>
              <a:rPr lang="en-US" dirty="0" smtClean="0"/>
              <a:t> – binary rewriter</a:t>
            </a:r>
          </a:p>
          <a:p>
            <a:r>
              <a:rPr lang="en-US" dirty="0" err="1" smtClean="0"/>
              <a:t>CCCheck</a:t>
            </a:r>
            <a:r>
              <a:rPr lang="en-US" dirty="0" smtClean="0"/>
              <a:t> – static checker, for premium clients</a:t>
            </a:r>
          </a:p>
          <a:p>
            <a:r>
              <a:rPr lang="en-US" dirty="0" err="1" smtClean="0"/>
              <a:t>CCRefGen</a:t>
            </a:r>
            <a:r>
              <a:rPr lang="en-US" dirty="0" smtClean="0"/>
              <a:t> – Contracts reference assembly generator</a:t>
            </a:r>
          </a:p>
          <a:p>
            <a:r>
              <a:rPr lang="en-US" dirty="0" err="1" smtClean="0"/>
              <a:t>CCDocGen</a:t>
            </a:r>
            <a:r>
              <a:rPr lang="en-US" dirty="0" smtClean="0"/>
              <a:t> – documentation generator</a:t>
            </a:r>
          </a:p>
          <a:p>
            <a:pPr lvl="1"/>
            <a:r>
              <a:rPr lang="en-US" dirty="0" smtClean="0"/>
              <a:t>Sandcastle style sheets to display code contracts</a:t>
            </a:r>
            <a:endParaRPr lang="en-US" dirty="0"/>
          </a:p>
          <a:p>
            <a:r>
              <a:rPr lang="en-US" dirty="0" smtClean="0"/>
              <a:t>Visual Studio Add-In</a:t>
            </a:r>
          </a:p>
          <a:p>
            <a:pPr lvl="1"/>
            <a:r>
              <a:rPr lang="en-US" dirty="0" smtClean="0"/>
              <a:t>Tab in project settings</a:t>
            </a:r>
          </a:p>
          <a:p>
            <a:pPr lvl="1"/>
            <a:r>
              <a:rPr lang="en-US" dirty="0" smtClean="0"/>
              <a:t>Shortcuts for typing contracts in source</a:t>
            </a:r>
          </a:p>
          <a:p>
            <a:pPr>
              <a:buNone/>
            </a:pPr>
            <a:endParaRPr lang="en-US" dirty="0" smtClean="0"/>
          </a:p>
          <a:p>
            <a:pPr>
              <a:buNone/>
            </a:pPr>
            <a:r>
              <a:rPr lang="en-US" dirty="0" smtClean="0"/>
              <a:t>Size of tools: 325 kb</a:t>
            </a:r>
            <a:endParaRPr lang="en-US" dirty="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we don’t invest any more…</a:t>
            </a:r>
            <a:endParaRPr lang="en-US" dirty="0"/>
          </a:p>
        </p:txBody>
      </p:sp>
      <p:sp>
        <p:nvSpPr>
          <p:cNvPr id="3" name="Content Placeholder 2"/>
          <p:cNvSpPr>
            <a:spLocks noGrp="1"/>
          </p:cNvSpPr>
          <p:nvPr>
            <p:ph idx="1"/>
          </p:nvPr>
        </p:nvSpPr>
        <p:spPr/>
        <p:txBody>
          <a:bodyPr/>
          <a:lstStyle/>
          <a:p>
            <a:pPr>
              <a:buNone/>
            </a:pPr>
            <a:r>
              <a:rPr lang="en-US" dirty="0" smtClean="0"/>
              <a:t>From Wolfram Schulte:</a:t>
            </a:r>
          </a:p>
          <a:p>
            <a:r>
              <a:rPr lang="en-US" dirty="0" smtClean="0"/>
              <a:t>we make all tools available free for commercial use as part of a </a:t>
            </a:r>
            <a:r>
              <a:rPr lang="en-US" dirty="0" err="1" smtClean="0"/>
              <a:t>CodePlex</a:t>
            </a:r>
            <a:r>
              <a:rPr lang="en-US" dirty="0" smtClean="0"/>
              <a:t> download – it doesn’t make sense to keep the project in-house if here is real demand. </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 &amp; Development</a:t>
            </a:r>
            <a:endParaRPr lang="en-US" dirty="0"/>
          </a:p>
        </p:txBody>
      </p:sp>
      <p:sp>
        <p:nvSpPr>
          <p:cNvPr id="3" name="Content Placeholder 2"/>
          <p:cNvSpPr>
            <a:spLocks noGrp="1"/>
          </p:cNvSpPr>
          <p:nvPr>
            <p:ph idx="1"/>
          </p:nvPr>
        </p:nvSpPr>
        <p:spPr>
          <a:xfrm>
            <a:off x="457200" y="1600201"/>
            <a:ext cx="8229600" cy="2362200"/>
          </a:xfrm>
        </p:spPr>
        <p:txBody>
          <a:bodyPr>
            <a:normAutofit/>
          </a:bodyPr>
          <a:lstStyle/>
          <a:p>
            <a:pPr>
              <a:buNone/>
            </a:pPr>
            <a:r>
              <a:rPr lang="en-US" sz="2400" dirty="0" smtClean="0"/>
              <a:t>Just one possibility…    Integration with </a:t>
            </a:r>
            <a:r>
              <a:rPr lang="en-US" sz="2400" dirty="0" err="1" smtClean="0"/>
              <a:t>CSDecl</a:t>
            </a:r>
            <a:endParaRPr lang="en-US" sz="2400" dirty="0" smtClean="0"/>
          </a:p>
          <a:p>
            <a:r>
              <a:rPr lang="en-US" sz="2400" dirty="0" smtClean="0"/>
              <a:t>Specify behavior in one spot, for verification and/or injection into all .NET Framework profiles &amp; flavors</a:t>
            </a:r>
          </a:p>
          <a:p>
            <a:r>
              <a:rPr lang="en-US" sz="2400" dirty="0" smtClean="0"/>
              <a:t>Reference assemblies are generated from </a:t>
            </a:r>
            <a:r>
              <a:rPr lang="en-US" sz="2400" dirty="0" err="1" smtClean="0"/>
              <a:t>CSDecl</a:t>
            </a:r>
            <a:r>
              <a:rPr lang="en-US" sz="2400" dirty="0" smtClean="0"/>
              <a:t> </a:t>
            </a:r>
            <a:r>
              <a:rPr lang="en-US" sz="2400" dirty="0" smtClean="0">
                <a:sym typeface="Wingdings" pitchFamily="2" charset="2"/>
              </a:rPr>
              <a:t> </a:t>
            </a:r>
            <a:r>
              <a:rPr lang="en-US" sz="2400" dirty="0" smtClean="0"/>
              <a:t>they become the official distribution mechanism for code contracts</a:t>
            </a:r>
          </a:p>
          <a:p>
            <a:endParaRPr lang="en-US" dirty="0"/>
          </a:p>
          <a:p>
            <a:endParaRPr lang="en-US" dirty="0" smtClean="0"/>
          </a:p>
          <a:p>
            <a:endParaRPr lang="en-US" dirty="0"/>
          </a:p>
          <a:p>
            <a:endParaRPr lang="en-US" dirty="0" smtClean="0"/>
          </a:p>
          <a:p>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p:txBody>
      </p:sp>
      <p:sp>
        <p:nvSpPr>
          <p:cNvPr id="4" name="Rounded Rectangle 3"/>
          <p:cNvSpPr/>
          <p:nvPr/>
        </p:nvSpPr>
        <p:spPr>
          <a:xfrm>
            <a:off x="914400" y="5334000"/>
            <a:ext cx="1295400" cy="1066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CSDecl</a:t>
            </a:r>
            <a:endParaRPr lang="en-US" dirty="0"/>
          </a:p>
          <a:p>
            <a:pPr algn="ctr"/>
            <a:r>
              <a:rPr lang="en-US" dirty="0" smtClean="0"/>
              <a:t>File with Contracts</a:t>
            </a:r>
            <a:endParaRPr lang="en-US" dirty="0"/>
          </a:p>
        </p:txBody>
      </p:sp>
      <p:sp>
        <p:nvSpPr>
          <p:cNvPr id="5" name="Rounded Rectangle 4"/>
          <p:cNvSpPr/>
          <p:nvPr/>
        </p:nvSpPr>
        <p:spPr>
          <a:xfrm>
            <a:off x="990600" y="4191000"/>
            <a:ext cx="990600"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Source</a:t>
            </a:r>
          </a:p>
          <a:p>
            <a:pPr algn="ctr"/>
            <a:r>
              <a:rPr lang="en-US" dirty="0" smtClean="0"/>
              <a:t>Code</a:t>
            </a:r>
          </a:p>
        </p:txBody>
      </p:sp>
      <p:sp>
        <p:nvSpPr>
          <p:cNvPr id="6" name="Rounded Rectangle 5"/>
          <p:cNvSpPr/>
          <p:nvPr/>
        </p:nvSpPr>
        <p:spPr>
          <a:xfrm>
            <a:off x="2819400" y="4114800"/>
            <a:ext cx="12954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Assembly without contracts</a:t>
            </a:r>
            <a:endParaRPr lang="en-US" dirty="0"/>
          </a:p>
        </p:txBody>
      </p:sp>
      <p:sp>
        <p:nvSpPr>
          <p:cNvPr id="7" name="Rounded Rectangle 6"/>
          <p:cNvSpPr/>
          <p:nvPr/>
        </p:nvSpPr>
        <p:spPr>
          <a:xfrm>
            <a:off x="2819400" y="5410200"/>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Assembly with Contracts</a:t>
            </a:r>
            <a:endParaRPr lang="en-US" dirty="0"/>
          </a:p>
        </p:txBody>
      </p:sp>
      <p:cxnSp>
        <p:nvCxnSpPr>
          <p:cNvPr id="9" name="Straight Arrow Connector 8"/>
          <p:cNvCxnSpPr>
            <a:stCxn id="5" idx="3"/>
            <a:endCxn id="6" idx="1"/>
          </p:cNvCxnSpPr>
          <p:nvPr/>
        </p:nvCxnSpPr>
        <p:spPr>
          <a:xfrm>
            <a:off x="1981200" y="4572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7" idx="1"/>
          </p:cNvCxnSpPr>
          <p:nvPr/>
        </p:nvCxnSpPr>
        <p:spPr>
          <a:xfrm>
            <a:off x="2209800" y="5867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867400" y="4114800"/>
            <a:ext cx="3124200" cy="2209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arenR"/>
            </a:pPr>
            <a:r>
              <a:rPr lang="en-US" dirty="0" smtClean="0"/>
              <a:t>Compile source w/ CSC</a:t>
            </a:r>
          </a:p>
          <a:p>
            <a:pPr marL="342900" indent="-342900">
              <a:buFontTx/>
              <a:buAutoNum type="arabicParenR"/>
            </a:pPr>
            <a:r>
              <a:rPr lang="en-US" dirty="0" smtClean="0"/>
              <a:t>Compile  </a:t>
            </a:r>
            <a:r>
              <a:rPr lang="en-US" dirty="0" err="1" smtClean="0"/>
              <a:t>CSDecl</a:t>
            </a:r>
            <a:r>
              <a:rPr lang="en-US" dirty="0" smtClean="0"/>
              <a:t> files w/ CSC.</a:t>
            </a:r>
          </a:p>
          <a:p>
            <a:r>
              <a:rPr lang="en-US" dirty="0" smtClean="0"/>
              <a:t>3)   Rewrite retail binary to include code contracts from the reference assemblies</a:t>
            </a:r>
          </a:p>
        </p:txBody>
      </p:sp>
      <p:cxnSp>
        <p:nvCxnSpPr>
          <p:cNvPr id="16" name="Straight Arrow Connector 15"/>
          <p:cNvCxnSpPr>
            <a:stCxn id="7" idx="0"/>
            <a:endCxn id="19" idx="1"/>
          </p:cNvCxnSpPr>
          <p:nvPr/>
        </p:nvCxnSpPr>
        <p:spPr>
          <a:xfrm rot="5400000" flipH="1" flipV="1">
            <a:off x="3714750" y="4629150"/>
            <a:ext cx="838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495800" y="4114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 binary</a:t>
            </a:r>
            <a:endParaRPr lang="en-US" dirty="0"/>
          </a:p>
        </p:txBody>
      </p:sp>
      <p:cxnSp>
        <p:nvCxnSpPr>
          <p:cNvPr id="28" name="Straight Arrow Connector 27"/>
          <p:cNvCxnSpPr>
            <a:stCxn id="6" idx="3"/>
            <a:endCxn id="19" idx="1"/>
          </p:cNvCxnSpPr>
          <p:nvPr/>
        </p:nvCxnSpPr>
        <p:spPr>
          <a:xfrm>
            <a:off x="4114800" y="4572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Ancillary Benefits</a:t>
            </a:r>
            <a:endParaRPr lang="en-US" dirty="0"/>
          </a:p>
        </p:txBody>
      </p:sp>
      <p:sp>
        <p:nvSpPr>
          <p:cNvPr id="3" name="Content Placeholder 2"/>
          <p:cNvSpPr>
            <a:spLocks noGrp="1"/>
          </p:cNvSpPr>
          <p:nvPr>
            <p:ph idx="1"/>
          </p:nvPr>
        </p:nvSpPr>
        <p:spPr/>
        <p:txBody>
          <a:bodyPr/>
          <a:lstStyle/>
          <a:p>
            <a:r>
              <a:rPr lang="en-US" dirty="0" smtClean="0"/>
              <a:t>Advanced our confidence in CCI</a:t>
            </a:r>
          </a:p>
          <a:p>
            <a:pPr lvl="1"/>
            <a:r>
              <a:rPr lang="en-US" dirty="0" smtClean="0"/>
              <a:t>Allowed us to build other managed tools quickly</a:t>
            </a:r>
          </a:p>
          <a:p>
            <a:pPr lvl="1"/>
            <a:r>
              <a:rPr lang="en-US" dirty="0" err="1" smtClean="0"/>
              <a:t>RefAsmGen</a:t>
            </a:r>
            <a:r>
              <a:rPr lang="en-US" dirty="0" smtClean="0"/>
              <a:t>, Shrink, some targeted patching work</a:t>
            </a:r>
          </a:p>
          <a:p>
            <a:pPr lvl="1"/>
            <a:r>
              <a:rPr lang="en-US" dirty="0" smtClean="0"/>
              <a:t>Testing round tripping through CCI 2 improved the infrastructure for all of these tools</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5201264"/>
            <a:ext cx="3124200" cy="2667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 name="Rectangle 6"/>
          <p:cNvSpPr/>
          <p:nvPr/>
        </p:nvSpPr>
        <p:spPr>
          <a:xfrm>
            <a:off x="1066800" y="5676900"/>
            <a:ext cx="7467600" cy="4953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Rectangle 4"/>
          <p:cNvSpPr/>
          <p:nvPr/>
        </p:nvSpPr>
        <p:spPr>
          <a:xfrm>
            <a:off x="1524000" y="3896032"/>
            <a:ext cx="6096000" cy="5334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533400" y="1371600"/>
            <a:ext cx="8229600" cy="5257800"/>
          </a:xfrm>
        </p:spPr>
        <p:txBody>
          <a:bodyPr>
            <a:normAutofit fontScale="85000" lnSpcReduction="20000"/>
          </a:bodyPr>
          <a:lstStyle/>
          <a:p>
            <a:r>
              <a:rPr lang="en-US" dirty="0" smtClean="0"/>
              <a:t>Preconditions describing caller’s obligations</a:t>
            </a:r>
          </a:p>
          <a:p>
            <a:pPr lvl="1"/>
            <a:r>
              <a:rPr lang="en-US" dirty="0" smtClean="0"/>
              <a:t>Different forms for performance, compatibility &amp; risk mitigation</a:t>
            </a:r>
          </a:p>
          <a:p>
            <a:r>
              <a:rPr lang="en-US" dirty="0" err="1" smtClean="0"/>
              <a:t>Postconditions</a:t>
            </a:r>
            <a:r>
              <a:rPr lang="en-US" dirty="0" smtClean="0"/>
              <a:t> specifying return values &amp; side effects</a:t>
            </a:r>
          </a:p>
          <a:p>
            <a:r>
              <a:rPr lang="en-US" dirty="0" smtClean="0"/>
              <a:t>Other features not shown: invariants, quantifiers, etc.</a:t>
            </a:r>
          </a:p>
          <a:p>
            <a:endParaRPr lang="en-US" sz="1700" dirty="0" smtClean="0"/>
          </a:p>
          <a:p>
            <a:pPr>
              <a:buNone/>
            </a:pPr>
            <a:r>
              <a:rPr lang="en-US" sz="1800" dirty="0" smtClean="0">
                <a:latin typeface="Lucida Console" pitchFamily="49" charset="0"/>
              </a:rPr>
              <a:t>  public </a:t>
            </a:r>
            <a:r>
              <a:rPr lang="en-US" sz="1800" dirty="0">
                <a:latin typeface="Lucida Console" pitchFamily="49" charset="0"/>
              </a:rPr>
              <a:t>sealed class String </a:t>
            </a:r>
            <a:r>
              <a:rPr lang="en-US" sz="1800" dirty="0" smtClean="0">
                <a:latin typeface="Lucida Console" pitchFamily="49" charset="0"/>
              </a:rPr>
              <a:t>{</a:t>
            </a:r>
          </a:p>
          <a:p>
            <a:pPr>
              <a:buNone/>
            </a:pPr>
            <a:r>
              <a:rPr lang="en-US" sz="1800" dirty="0" smtClean="0">
                <a:latin typeface="Lucida Console" pitchFamily="49" charset="0"/>
              </a:rPr>
              <a:t>      public String </a:t>
            </a:r>
            <a:r>
              <a:rPr lang="en-US" sz="1800" dirty="0" err="1" smtClean="0">
                <a:latin typeface="Lucida Console" pitchFamily="49" charset="0"/>
              </a:rPr>
              <a:t>ToUpper</a:t>
            </a:r>
            <a:r>
              <a:rPr lang="en-US" sz="1800" dirty="0" smtClean="0">
                <a:latin typeface="Lucida Console" pitchFamily="49" charset="0"/>
              </a:rPr>
              <a:t>(</a:t>
            </a:r>
            <a:r>
              <a:rPr lang="en-US" sz="1800" dirty="0" err="1" smtClean="0">
                <a:latin typeface="Lucida Console" pitchFamily="49" charset="0"/>
              </a:rPr>
              <a:t>CultureInfo</a:t>
            </a:r>
            <a:r>
              <a:rPr lang="en-US" sz="1800" dirty="0" smtClean="0">
                <a:latin typeface="Lucida Console" pitchFamily="49" charset="0"/>
              </a:rPr>
              <a:t> culture) {</a:t>
            </a:r>
          </a:p>
          <a:p>
            <a:pPr>
              <a:buNone/>
            </a:pPr>
            <a:r>
              <a:rPr lang="en-US" sz="1800" dirty="0" smtClean="0">
                <a:latin typeface="Lucida Console" pitchFamily="49" charset="0"/>
              </a:rPr>
              <a:t>         </a:t>
            </a:r>
            <a:r>
              <a:rPr lang="en-US" sz="1800" dirty="0" err="1" smtClean="0">
                <a:solidFill>
                  <a:srgbClr val="7030A0"/>
                </a:solidFill>
                <a:latin typeface="Lucida Console" pitchFamily="49" charset="0"/>
              </a:rPr>
              <a:t>Requires.NotNull</a:t>
            </a:r>
            <a:r>
              <a:rPr lang="en-US" sz="1800" dirty="0" smtClean="0">
                <a:solidFill>
                  <a:srgbClr val="7030A0"/>
                </a:solidFill>
                <a:latin typeface="Lucida Console" pitchFamily="49" charset="0"/>
              </a:rPr>
              <a:t>(culture, “culture”);</a:t>
            </a:r>
          </a:p>
          <a:p>
            <a:pPr>
              <a:buNone/>
            </a:pPr>
            <a:r>
              <a:rPr lang="en-US" sz="1800" dirty="0" smtClean="0">
                <a:latin typeface="Lucida Console" pitchFamily="49" charset="0"/>
              </a:rPr>
              <a:t>         </a:t>
            </a:r>
            <a:r>
              <a:rPr lang="en-US" sz="1800" dirty="0" err="1" smtClean="0">
                <a:solidFill>
                  <a:srgbClr val="00B050"/>
                </a:solidFill>
                <a:latin typeface="Lucida Console" pitchFamily="49" charset="0"/>
              </a:rPr>
              <a:t>Contract.Ensures</a:t>
            </a:r>
            <a:r>
              <a:rPr lang="en-US" sz="1800" dirty="0" smtClean="0">
                <a:solidFill>
                  <a:srgbClr val="00B050"/>
                </a:solidFill>
                <a:latin typeface="Lucida Console" pitchFamily="49" charset="0"/>
              </a:rPr>
              <a:t>(</a:t>
            </a:r>
            <a:r>
              <a:rPr lang="en-US" sz="1800" dirty="0" err="1" smtClean="0">
                <a:solidFill>
                  <a:srgbClr val="00B050"/>
                </a:solidFill>
                <a:latin typeface="Lucida Console" pitchFamily="49" charset="0"/>
              </a:rPr>
              <a:t>Contract.Result</a:t>
            </a:r>
            <a:r>
              <a:rPr lang="en-US" sz="1800" dirty="0" smtClean="0">
                <a:solidFill>
                  <a:srgbClr val="00B050"/>
                </a:solidFill>
                <a:latin typeface="Lucida Console" pitchFamily="49" charset="0"/>
              </a:rPr>
              <a:t>&lt;String&gt;() != null);</a:t>
            </a:r>
            <a:br>
              <a:rPr lang="en-US" sz="1800" dirty="0" smtClean="0">
                <a:solidFill>
                  <a:srgbClr val="00B050"/>
                </a:solidFill>
                <a:latin typeface="Lucida Console" pitchFamily="49" charset="0"/>
              </a:rPr>
            </a:br>
            <a:endParaRPr lang="en-US" sz="1800" dirty="0" smtClean="0">
              <a:solidFill>
                <a:schemeClr val="accent6">
                  <a:lumMod val="50000"/>
                </a:schemeClr>
              </a:solidFill>
              <a:latin typeface="Lucida Console" pitchFamily="49" charset="0"/>
            </a:endParaRPr>
          </a:p>
          <a:p>
            <a:pPr>
              <a:buNone/>
            </a:pPr>
            <a:r>
              <a:rPr lang="en-US" sz="1800" dirty="0" smtClean="0">
                <a:latin typeface="Lucida Console" pitchFamily="49" charset="0"/>
              </a:rPr>
              <a:t>         return </a:t>
            </a:r>
            <a:r>
              <a:rPr lang="en-US" sz="1800" dirty="0" err="1" smtClean="0">
                <a:latin typeface="Lucida Console" pitchFamily="49" charset="0"/>
              </a:rPr>
              <a:t>culture.TextInfo.ToUpper</a:t>
            </a:r>
            <a:r>
              <a:rPr lang="en-US" sz="1800" dirty="0" smtClean="0">
                <a:latin typeface="Lucida Console" pitchFamily="49" charset="0"/>
              </a:rPr>
              <a:t>(this);</a:t>
            </a:r>
          </a:p>
          <a:p>
            <a:pPr>
              <a:buNone/>
            </a:pPr>
            <a:r>
              <a:rPr lang="en-US" sz="1800" dirty="0" smtClean="0">
                <a:latin typeface="Lucida Console" pitchFamily="49" charset="0"/>
              </a:rPr>
              <a:t>      }</a:t>
            </a:r>
          </a:p>
          <a:p>
            <a:pPr>
              <a:buNone/>
            </a:pPr>
            <a:endParaRPr lang="en-US" sz="1800" dirty="0" smtClean="0">
              <a:latin typeface="Lucida Console" pitchFamily="49" charset="0"/>
            </a:endParaRPr>
          </a:p>
          <a:p>
            <a:pPr>
              <a:buNone/>
            </a:pPr>
            <a:r>
              <a:rPr lang="en-US" sz="1800" dirty="0">
                <a:latin typeface="Lucida Console" pitchFamily="49" charset="0"/>
              </a:rPr>
              <a:t> </a:t>
            </a:r>
            <a:r>
              <a:rPr lang="en-US" sz="1800" dirty="0" smtClean="0">
                <a:latin typeface="Lucida Console" pitchFamily="49" charset="0"/>
              </a:rPr>
              <a:t> [</a:t>
            </a:r>
            <a:r>
              <a:rPr lang="en-US" sz="1800" dirty="0" err="1" smtClean="0">
                <a:latin typeface="Lucida Console" pitchFamily="49" charset="0"/>
              </a:rPr>
              <a:t>ContractArgumentValidator</a:t>
            </a:r>
            <a:r>
              <a:rPr lang="en-US" sz="1800" dirty="0" smtClean="0">
                <a:latin typeface="Lucida Console" pitchFamily="49" charset="0"/>
              </a:rPr>
              <a:t>]</a:t>
            </a:r>
          </a:p>
          <a:p>
            <a:pPr>
              <a:buNone/>
            </a:pPr>
            <a:r>
              <a:rPr lang="en-US" sz="1800" dirty="0">
                <a:latin typeface="Lucida Console" pitchFamily="49" charset="0"/>
              </a:rPr>
              <a:t> </a:t>
            </a:r>
            <a:r>
              <a:rPr lang="en-US" sz="1800" dirty="0" smtClean="0">
                <a:latin typeface="Lucida Console" pitchFamily="49" charset="0"/>
              </a:rPr>
              <a:t> static void </a:t>
            </a:r>
            <a:r>
              <a:rPr lang="en-US" sz="1800" dirty="0" err="1" smtClean="0">
                <a:latin typeface="Lucida Console" pitchFamily="49" charset="0"/>
              </a:rPr>
              <a:t>NotNull</a:t>
            </a:r>
            <a:r>
              <a:rPr lang="en-US" sz="1800" dirty="0" smtClean="0">
                <a:latin typeface="Lucida Console" pitchFamily="49" charset="0"/>
              </a:rPr>
              <a:t>(object argument, string name) {</a:t>
            </a:r>
          </a:p>
          <a:p>
            <a:pPr>
              <a:buNone/>
            </a:pPr>
            <a:r>
              <a:rPr lang="en-US" sz="1800" dirty="0" smtClean="0">
                <a:solidFill>
                  <a:srgbClr val="7030A0"/>
                </a:solidFill>
                <a:latin typeface="Lucida Console" pitchFamily="49" charset="0"/>
              </a:rPr>
              <a:t>    if </a:t>
            </a:r>
            <a:r>
              <a:rPr lang="en-US" sz="1800" dirty="0">
                <a:solidFill>
                  <a:srgbClr val="7030A0"/>
                </a:solidFill>
                <a:latin typeface="Lucida Console" pitchFamily="49" charset="0"/>
              </a:rPr>
              <a:t>(culture==</a:t>
            </a:r>
            <a:r>
              <a:rPr lang="en-US" sz="1800" dirty="0" smtClean="0">
                <a:solidFill>
                  <a:srgbClr val="7030A0"/>
                </a:solidFill>
                <a:latin typeface="Lucida Console" pitchFamily="49" charset="0"/>
              </a:rPr>
              <a:t>null) throw </a:t>
            </a:r>
            <a:r>
              <a:rPr lang="en-US" sz="1800" dirty="0">
                <a:solidFill>
                  <a:srgbClr val="7030A0"/>
                </a:solidFill>
                <a:latin typeface="Lucida Console" pitchFamily="49" charset="0"/>
              </a:rPr>
              <a:t>new </a:t>
            </a:r>
            <a:r>
              <a:rPr lang="en-US" sz="1800" dirty="0" err="1">
                <a:solidFill>
                  <a:srgbClr val="7030A0"/>
                </a:solidFill>
                <a:latin typeface="Lucida Console" pitchFamily="49" charset="0"/>
              </a:rPr>
              <a:t>ArgumentNullException</a:t>
            </a:r>
            <a:r>
              <a:rPr lang="en-US" sz="1800" dirty="0">
                <a:solidFill>
                  <a:srgbClr val="7030A0"/>
                </a:solidFill>
                <a:latin typeface="Lucida Console" pitchFamily="49" charset="0"/>
              </a:rPr>
              <a:t>("</a:t>
            </a:r>
            <a:r>
              <a:rPr lang="en-US" sz="1800" dirty="0" smtClean="0">
                <a:solidFill>
                  <a:srgbClr val="7030A0"/>
                </a:solidFill>
                <a:latin typeface="Lucida Console" pitchFamily="49" charset="0"/>
              </a:rPr>
              <a:t>culture“, …);</a:t>
            </a:r>
            <a:endParaRPr lang="en-US" sz="1800" dirty="0">
              <a:solidFill>
                <a:srgbClr val="7030A0"/>
              </a:solidFill>
              <a:latin typeface="Lucida Console" pitchFamily="49" charset="0"/>
            </a:endParaRPr>
          </a:p>
          <a:p>
            <a:pPr>
              <a:buNone/>
            </a:pPr>
            <a:r>
              <a:rPr lang="en-US" sz="1800" dirty="0" smtClean="0">
                <a:solidFill>
                  <a:srgbClr val="7030A0"/>
                </a:solidFill>
                <a:latin typeface="Lucida Console" pitchFamily="49" charset="0"/>
              </a:rPr>
              <a:t>    </a:t>
            </a:r>
            <a:r>
              <a:rPr lang="en-US" sz="1800" dirty="0" err="1" smtClean="0">
                <a:latin typeface="Lucida Console" pitchFamily="49" charset="0"/>
              </a:rPr>
              <a:t>Contract.EndContractBlock</a:t>
            </a:r>
            <a:r>
              <a:rPr lang="en-US" sz="1800" dirty="0" smtClean="0">
                <a:latin typeface="Lucida Console" pitchFamily="49" charset="0"/>
              </a:rPr>
              <a:t>();</a:t>
            </a:r>
            <a:endParaRPr lang="en-US" sz="1800" dirty="0">
              <a:latin typeface="Lucida Console" pitchFamily="49" charset="0"/>
            </a:endParaRPr>
          </a:p>
          <a:p>
            <a:pPr>
              <a:buNone/>
            </a:pPr>
            <a:r>
              <a:rPr lang="en-US" sz="1800" dirty="0" smtClean="0">
                <a:latin typeface="Lucida Console" pitchFamily="49" charset="0"/>
              </a:rPr>
              <a:t>  }</a:t>
            </a:r>
            <a:endParaRPr lang="en-US" sz="1800" dirty="0" smtClean="0"/>
          </a:p>
          <a:p>
            <a:pPr>
              <a:buNone/>
            </a:pPr>
            <a:endParaRPr lang="en-US" sz="1200" dirty="0" smtClean="0">
              <a:latin typeface="Lucida Console" pitchFamily="49" charset="0"/>
            </a:endParaRPr>
          </a:p>
        </p:txBody>
      </p:sp>
      <p:sp>
        <p:nvSpPr>
          <p:cNvPr id="2" name="Title 1"/>
          <p:cNvSpPr>
            <a:spLocks noGrp="1"/>
          </p:cNvSpPr>
          <p:nvPr>
            <p:ph type="title"/>
          </p:nvPr>
        </p:nvSpPr>
        <p:spPr/>
        <p:txBody>
          <a:bodyPr>
            <a:normAutofit/>
          </a:bodyPr>
          <a:lstStyle/>
          <a:p>
            <a:r>
              <a:rPr lang="en-US" dirty="0" smtClean="0"/>
              <a:t>Brief Example</a:t>
            </a:r>
            <a:endParaRPr lang="en-US" dirty="0"/>
          </a:p>
        </p:txBody>
      </p:sp>
    </p:spTree>
    <p:extLst>
      <p:ext uri="{BB962C8B-B14F-4D97-AF65-F5344CB8AC3E}">
        <p14:creationId xmlns:p14="http://schemas.microsoft.com/office/powerpoint/2010/main" val="1017084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Code Contracts?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End users win:</a:t>
            </a:r>
          </a:p>
          <a:p>
            <a:r>
              <a:rPr lang="en-US" dirty="0" smtClean="0"/>
              <a:t>Better quality software</a:t>
            </a:r>
          </a:p>
          <a:p>
            <a:pPr>
              <a:buNone/>
            </a:pPr>
            <a:endParaRPr lang="en-US" dirty="0" smtClean="0"/>
          </a:p>
          <a:p>
            <a:pPr>
              <a:buNone/>
            </a:pPr>
            <a:r>
              <a:rPr lang="en-US" dirty="0" smtClean="0"/>
              <a:t>Developers win:</a:t>
            </a:r>
          </a:p>
          <a:p>
            <a:r>
              <a:rPr lang="en-US" dirty="0" smtClean="0"/>
              <a:t>Find more bugs faster =&gt; saves time &amp; money</a:t>
            </a:r>
          </a:p>
          <a:p>
            <a:r>
              <a:rPr lang="en-US" dirty="0" smtClean="0"/>
              <a:t>More rigorous developer mindset =&gt; better quality software</a:t>
            </a:r>
          </a:p>
          <a:p>
            <a:r>
              <a:rPr lang="en-US" dirty="0" smtClean="0"/>
              <a:t>Documentation covers some API behavior</a:t>
            </a:r>
          </a:p>
          <a:p>
            <a:endParaRPr lang="en-US" dirty="0" smtClean="0"/>
          </a:p>
          <a:p>
            <a:pPr>
              <a:buNone/>
            </a:pPr>
            <a:r>
              <a:rPr lang="en-US" dirty="0" smtClean="0"/>
              <a:t>.NET Framework wins:</a:t>
            </a:r>
          </a:p>
          <a:p>
            <a:r>
              <a:rPr lang="en-US" dirty="0" smtClean="0"/>
              <a:t>Behavioral contracts on API’s =&gt; FX </a:t>
            </a:r>
            <a:r>
              <a:rPr lang="en-US" dirty="0" err="1" smtClean="0"/>
              <a:t>Compat</a:t>
            </a:r>
            <a:r>
              <a:rPr lang="en-US" dirty="0" smtClean="0"/>
              <a:t> across code bases &amp; versions</a:t>
            </a:r>
          </a:p>
          <a:p>
            <a:r>
              <a:rPr lang="en-US" dirty="0" smtClean="0"/>
              <a:t>Building block for future platform innovations</a:t>
            </a:r>
          </a:p>
          <a:p>
            <a:r>
              <a:rPr lang="en-US" dirty="0" smtClean="0"/>
              <a:t>Feature parity with competition (</a:t>
            </a:r>
            <a:r>
              <a:rPr lang="en-US" dirty="0" err="1" smtClean="0"/>
              <a:t>ie</a:t>
            </a:r>
            <a:r>
              <a:rPr lang="en-US" dirty="0" smtClean="0"/>
              <a:t>, Java Modeling Language)</a:t>
            </a:r>
          </a:p>
          <a:p>
            <a:pPr lvl="1">
              <a:buNone/>
            </a:pPr>
            <a:endParaRPr lang="en-US" dirty="0" smtClean="0"/>
          </a:p>
          <a:p>
            <a:pPr>
              <a:buNone/>
            </a:pPr>
            <a:r>
              <a:rPr lang="en-US" dirty="0" smtClean="0"/>
              <a:t>Microsoft wins:</a:t>
            </a:r>
          </a:p>
          <a:p>
            <a:r>
              <a:rPr lang="en-US" dirty="0" smtClean="0"/>
              <a:t>Stronger .NET platform &amp; more compelling Visual Studio testing offerings</a:t>
            </a:r>
          </a:p>
          <a:p>
            <a:r>
              <a:rPr lang="en-US" dirty="0" smtClean="0"/>
              <a:t>Static checking only available for VS Premium users [ </a:t>
            </a:r>
            <a:r>
              <a:rPr lang="en-US" dirty="0" smtClean="0">
                <a:solidFill>
                  <a:srgbClr val="00B050"/>
                </a:solidFill>
              </a:rPr>
              <a:t>$</a:t>
            </a:r>
            <a:r>
              <a:rPr lang="en-US" dirty="0" smtClean="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in Dev10 and Silverlight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 FX 4 and Silverlight 4 include Contract class &amp; related types</a:t>
            </a:r>
          </a:p>
          <a:p>
            <a:r>
              <a:rPr lang="en-US" dirty="0" smtClean="0"/>
              <a:t>Code Contract tools</a:t>
            </a:r>
          </a:p>
          <a:p>
            <a:pPr lvl="1"/>
            <a:r>
              <a:rPr lang="en-US" dirty="0"/>
              <a:t>4</a:t>
            </a:r>
            <a:r>
              <a:rPr lang="en-US" dirty="0" smtClean="0"/>
              <a:t> tools with samples &amp; documentation</a:t>
            </a:r>
          </a:p>
          <a:p>
            <a:pPr lvl="1"/>
            <a:r>
              <a:rPr lang="en-US" dirty="0" smtClean="0"/>
              <a:t>Shipping on </a:t>
            </a:r>
            <a:r>
              <a:rPr lang="en-US" dirty="0" err="1">
                <a:hlinkClick r:id="rId2"/>
              </a:rPr>
              <a:t>DevLabs</a:t>
            </a:r>
            <a:r>
              <a:rPr lang="en-US" dirty="0" smtClean="0"/>
              <a:t> &amp; </a:t>
            </a:r>
            <a:r>
              <a:rPr lang="en-US" dirty="0" smtClean="0">
                <a:hlinkClick r:id="rId3"/>
              </a:rPr>
              <a:t>MS Research</a:t>
            </a:r>
            <a:endParaRPr lang="en-US" dirty="0" smtClean="0"/>
          </a:p>
          <a:p>
            <a:pPr lvl="1"/>
            <a:r>
              <a:rPr lang="en-US" dirty="0" smtClean="0"/>
              <a:t>Static checker limited to our VS Premium customers</a:t>
            </a:r>
          </a:p>
          <a:p>
            <a:r>
              <a:rPr lang="en-US" dirty="0" smtClean="0"/>
              <a:t>Increases the value of other test tools</a:t>
            </a:r>
          </a:p>
          <a:p>
            <a:pPr lvl="1"/>
            <a:r>
              <a:rPr lang="en-US" dirty="0" err="1" smtClean="0"/>
              <a:t>Pex</a:t>
            </a:r>
            <a:r>
              <a:rPr lang="en-US" dirty="0" smtClean="0"/>
              <a:t> (a VS Power Tool) gives you good code coverage, but knows nothing about correctness.  Contracts fill in the correctness part.</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 10 Adoption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Downloaded from </a:t>
            </a:r>
            <a:r>
              <a:rPr lang="en-US" dirty="0" err="1" smtClean="0"/>
              <a:t>DevLabs</a:t>
            </a:r>
            <a:r>
              <a:rPr lang="en-US" dirty="0" smtClean="0"/>
              <a:t> by 15,200 customers</a:t>
            </a:r>
          </a:p>
          <a:p>
            <a:r>
              <a:rPr lang="en-US" dirty="0" smtClean="0"/>
              <a:t>Feb 2009 to end of Feb 2010</a:t>
            </a:r>
          </a:p>
          <a:p>
            <a:r>
              <a:rPr lang="en-US" dirty="0" smtClean="0"/>
              <a:t>60% were VS Premium downloads, 40% standard</a:t>
            </a:r>
            <a:endParaRPr lang="en-US" dirty="0" smtClean="0">
              <a:solidFill>
                <a:srgbClr val="FF0000"/>
              </a:solidFill>
            </a:endParaRPr>
          </a:p>
          <a:p>
            <a:pPr>
              <a:buNone/>
            </a:pPr>
            <a:r>
              <a:rPr lang="en-US" dirty="0" smtClean="0"/>
              <a:t>Downloaded from MS Research 6,500 times</a:t>
            </a:r>
          </a:p>
          <a:p>
            <a:pPr>
              <a:buNone/>
            </a:pPr>
            <a:endParaRPr lang="en-US" dirty="0" smtClean="0"/>
          </a:p>
          <a:p>
            <a:pPr>
              <a:buNone/>
            </a:pPr>
            <a:r>
              <a:rPr lang="en-US" dirty="0" smtClean="0"/>
              <a:t>Microsoft Partners</a:t>
            </a:r>
          </a:p>
          <a:p>
            <a:r>
              <a:rPr lang="en-US" dirty="0" smtClean="0"/>
              <a:t>Optic team (Chris Martinez)</a:t>
            </a:r>
          </a:p>
          <a:p>
            <a:r>
              <a:rPr lang="en-US" dirty="0" smtClean="0"/>
              <a:t>Patterns &amp; Practices Team</a:t>
            </a:r>
          </a:p>
          <a:p>
            <a:r>
              <a:rPr lang="en-US" dirty="0" err="1" smtClean="0"/>
              <a:t>Pex</a:t>
            </a:r>
            <a:r>
              <a:rPr lang="en-US" dirty="0" smtClean="0"/>
              <a:t> (Testing tool to improve code coverage)</a:t>
            </a:r>
          </a:p>
          <a:p>
            <a:r>
              <a:rPr lang="en-US" dirty="0" smtClean="0"/>
              <a:t>Andrew </a:t>
            </a:r>
            <a:r>
              <a:rPr lang="en-US" dirty="0" err="1" smtClean="0"/>
              <a:t>Arnott’s</a:t>
            </a:r>
            <a:r>
              <a:rPr lang="en-US" dirty="0" smtClean="0"/>
              <a:t> </a:t>
            </a:r>
            <a:r>
              <a:rPr lang="en-US" dirty="0" err="1" smtClean="0"/>
              <a:t>DotNetOpenAuth</a:t>
            </a:r>
            <a:r>
              <a:rPr lang="en-US" dirty="0" smtClean="0"/>
              <a:t> tool</a:t>
            </a:r>
          </a:p>
          <a:p>
            <a:r>
              <a:rPr lang="en-US" dirty="0" smtClean="0"/>
              <a:t>Midori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 &amp; Blog Coverage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Blogs</a:t>
            </a:r>
          </a:p>
          <a:p>
            <a:r>
              <a:rPr lang="en-US" dirty="0" smtClean="0"/>
              <a:t>CodeContracts.info taken by an enthusiastic software tester</a:t>
            </a:r>
          </a:p>
          <a:p>
            <a:pPr lvl="1"/>
            <a:r>
              <a:rPr lang="en-US" dirty="0" smtClean="0">
                <a:hlinkClick r:id="rId3"/>
              </a:rPr>
              <a:t>Code Contracts Enhance Quality and Testability of Legacy Code</a:t>
            </a:r>
            <a:endParaRPr lang="en-US" dirty="0" smtClean="0"/>
          </a:p>
          <a:p>
            <a:r>
              <a:rPr lang="en-US" dirty="0" smtClean="0"/>
              <a:t>#3 on “Ten Features in .NET 4.0 That Made Me Smile”</a:t>
            </a:r>
          </a:p>
          <a:p>
            <a:r>
              <a:rPr lang="en-US" dirty="0" smtClean="0"/>
              <a:t>Static checker gets some warm reviews as well</a:t>
            </a:r>
          </a:p>
          <a:p>
            <a:pPr lvl="1"/>
            <a:r>
              <a:rPr lang="en-US" dirty="0" smtClean="0"/>
              <a:t>“Even more amazing is that the static checker sometimes makes suggestions as to what pre-conditions I should include!  So the static checker is really helping to make my code more robust.”</a:t>
            </a:r>
          </a:p>
          <a:p>
            <a:pPr lvl="1"/>
            <a:r>
              <a:rPr lang="en-US" dirty="0" smtClean="0">
                <a:hlinkClick r:id="rId4"/>
              </a:rPr>
              <a:t>Code Contracts – suppressing warnings</a:t>
            </a:r>
            <a:endParaRPr lang="en-US" dirty="0" smtClean="0"/>
          </a:p>
          <a:p>
            <a:pPr lvl="1"/>
            <a:endParaRPr lang="en-US" dirty="0" smtClean="0"/>
          </a:p>
          <a:p>
            <a:pPr>
              <a:buNone/>
            </a:pPr>
            <a:r>
              <a:rPr lang="en-US" dirty="0" smtClean="0"/>
              <a:t>Books</a:t>
            </a:r>
          </a:p>
          <a:p>
            <a:r>
              <a:rPr lang="en-US" dirty="0" smtClean="0"/>
              <a:t>CLR via C#, Jeffrey Richter</a:t>
            </a:r>
          </a:p>
          <a:p>
            <a:r>
              <a:rPr lang="en-US" dirty="0" smtClean="0"/>
              <a:t>C# In Depth, Jon Skeet</a:t>
            </a:r>
          </a:p>
          <a:p>
            <a:r>
              <a:rPr lang="en-US" dirty="0" smtClean="0"/>
              <a:t>C# in a Nutshell, Joe </a:t>
            </a:r>
            <a:r>
              <a:rPr lang="en-US" dirty="0" err="1" smtClean="0"/>
              <a:t>Albahari</a:t>
            </a:r>
            <a:endParaRPr lang="en-US" dirty="0" smtClean="0"/>
          </a:p>
          <a:p>
            <a:r>
              <a:rPr lang="en-US" dirty="0" smtClean="0"/>
              <a:t>Introducing .NET 4 with Visual Studio 2010, Alex Mackey</a:t>
            </a:r>
          </a:p>
          <a:p>
            <a:pPr>
              <a:buNone/>
            </a:pPr>
            <a:endParaRPr lang="en-US" dirty="0" smtClean="0"/>
          </a:p>
          <a:p>
            <a:pPr>
              <a:buNone/>
            </a:pPr>
            <a:r>
              <a:rPr lang="en-US" dirty="0" smtClean="0"/>
              <a:t>Potential for academic adoption:   Bertrand Meyer may rewrite his intro to programming book in C# if/when contracts become truly first class</a:t>
            </a:r>
          </a:p>
          <a:p>
            <a:endParaRPr lang="en-US" dirty="0" smtClean="0"/>
          </a:p>
          <a:p>
            <a:pPr>
              <a:buNone/>
            </a:pPr>
            <a:r>
              <a:rPr lang="en-US" dirty="0" smtClean="0"/>
              <a:t>Code Contracts &amp; </a:t>
            </a:r>
            <a:r>
              <a:rPr lang="en-US" dirty="0" err="1" smtClean="0"/>
              <a:t>Pex</a:t>
            </a:r>
            <a:r>
              <a:rPr lang="en-US" dirty="0" smtClean="0"/>
              <a:t> PDC talk was the 8</a:t>
            </a:r>
            <a:r>
              <a:rPr lang="en-US" baseline="30000" dirty="0" smtClean="0"/>
              <a:t>th</a:t>
            </a:r>
            <a:r>
              <a:rPr lang="en-US" dirty="0" smtClean="0"/>
              <a:t> best ranked talk in 2009.  They were #1 in 2008.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Customer Feedback (the positive)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3400" dirty="0" smtClean="0"/>
              <a:t>Time Savings</a:t>
            </a:r>
          </a:p>
          <a:p>
            <a:r>
              <a:rPr lang="en-US" sz="3300" dirty="0" smtClean="0"/>
              <a:t>Static checking on </a:t>
            </a:r>
            <a:r>
              <a:rPr lang="en-US" sz="3300" dirty="0" err="1" smtClean="0"/>
              <a:t>dev’s</a:t>
            </a:r>
            <a:r>
              <a:rPr lang="en-US" sz="3300" dirty="0" smtClean="0"/>
              <a:t> machine is vastly better than analyzing crashes on hard-to-debug production machines</a:t>
            </a:r>
          </a:p>
          <a:p>
            <a:r>
              <a:rPr lang="en-US" sz="3300" dirty="0" smtClean="0"/>
              <a:t>Time goes from 20-40 minutes down to 5 minutes.  Another estimate: saves 2 hrs/week</a:t>
            </a:r>
          </a:p>
          <a:p>
            <a:endParaRPr lang="en-US" sz="3400" dirty="0" smtClean="0"/>
          </a:p>
          <a:p>
            <a:pPr>
              <a:buNone/>
            </a:pPr>
            <a:r>
              <a:rPr lang="en-US" sz="3400" dirty="0" smtClean="0"/>
              <a:t>Finds Bugs</a:t>
            </a:r>
          </a:p>
          <a:p>
            <a:r>
              <a:rPr lang="en-US" sz="3300" dirty="0" smtClean="0"/>
              <a:t>Obscure problems are easier to find</a:t>
            </a:r>
          </a:p>
          <a:p>
            <a:endParaRPr lang="en-US" sz="3400" dirty="0" smtClean="0"/>
          </a:p>
          <a:p>
            <a:pPr>
              <a:buNone/>
            </a:pPr>
            <a:r>
              <a:rPr lang="en-US" sz="3400" dirty="0" smtClean="0"/>
              <a:t>Improved Code Quality</a:t>
            </a:r>
          </a:p>
          <a:p>
            <a:r>
              <a:rPr lang="en-GB" sz="3300" dirty="0" smtClean="0"/>
              <a:t>Incremental adoption in poor quality code greatly helps testing, so you can improve the code</a:t>
            </a:r>
          </a:p>
          <a:p>
            <a:r>
              <a:rPr lang="en-GB" sz="3300" dirty="0" smtClean="0"/>
              <a:t>Code is much more maintainable</a:t>
            </a:r>
          </a:p>
          <a:p>
            <a:endParaRPr lang="en-US" sz="3400" dirty="0" smtClean="0"/>
          </a:p>
          <a:p>
            <a:pPr>
              <a:buNone/>
            </a:pPr>
            <a:r>
              <a:rPr lang="en-US" sz="2900" dirty="0" smtClean="0"/>
              <a:t>“they're the coolest thing to happen to .NET since generics at least.  [I]</a:t>
            </a:r>
            <a:r>
              <a:rPr lang="en-US" sz="2900" dirty="0" err="1" smtClean="0"/>
              <a:t>t's</a:t>
            </a:r>
            <a:r>
              <a:rPr lang="en-US" sz="2900" dirty="0" smtClean="0"/>
              <a:t> already helped me find several bugs I've been overlooking for years.”</a:t>
            </a:r>
          </a:p>
          <a:p>
            <a:pPr>
              <a:buNone/>
            </a:pPr>
            <a:r>
              <a:rPr lang="en-US" sz="2900" dirty="0" smtClean="0"/>
              <a:t>“It caught dozens of new bugs and gave clarity to the intentions of the interfaces, preventing several misunderstandings”</a:t>
            </a:r>
          </a:p>
          <a:p>
            <a:pPr>
              <a:buNone/>
            </a:pPr>
            <a:r>
              <a:rPr lang="en-US" sz="2900" dirty="0" smtClean="0"/>
              <a:t>“I cannot imagine our team coding without it…  Code Contracts has saved us many man hours in just a few short months.”</a:t>
            </a:r>
          </a:p>
          <a:p>
            <a:pPr>
              <a:buNone/>
            </a:pPr>
            <a:r>
              <a:rPr lang="en-GB" sz="2900" dirty="0" smtClean="0"/>
              <a:t>“It is very useful not only in preventing bugs, but also improving the structure of the code.”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7880</TotalTime>
  <Words>2769</Words>
  <Application>Microsoft Office PowerPoint</Application>
  <PresentationFormat>On-screen Show (4:3)</PresentationFormat>
  <Paragraphs>589</Paragraphs>
  <Slides>34</Slides>
  <Notes>12</Notes>
  <HiddenSlides>4</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Code Contracts: Usage, Value, and Future</vt:lpstr>
      <vt:lpstr>Agenda</vt:lpstr>
      <vt:lpstr>What are Code Contracts?</vt:lpstr>
      <vt:lpstr>Brief Example</vt:lpstr>
      <vt:lpstr>Why Code Contracts?</vt:lpstr>
      <vt:lpstr>Contracts in Dev10 and Silverlight</vt:lpstr>
      <vt:lpstr>Dev 10 Adoption</vt:lpstr>
      <vt:lpstr>Press &amp; Blog Coverage</vt:lpstr>
      <vt:lpstr>Top Customer Feedback (the positive)</vt:lpstr>
      <vt:lpstr>Customer Issues – Ship Vehicle</vt:lpstr>
      <vt:lpstr>Customer Issues – Depth &amp; Quality</vt:lpstr>
      <vt:lpstr>Competition</vt:lpstr>
      <vt:lpstr>Dev11 Roadmap and Asks</vt:lpstr>
      <vt:lpstr>PowerPoint Presentation</vt:lpstr>
      <vt:lpstr>PowerPoint Presentation</vt:lpstr>
      <vt:lpstr>PowerPoint Presentation</vt:lpstr>
      <vt:lpstr>PowerPoint Presentation</vt:lpstr>
      <vt:lpstr>PowerPoint Presentation</vt:lpstr>
      <vt:lpstr>PowerPoint Presentation</vt:lpstr>
      <vt:lpstr>Value Propositions for CLR</vt:lpstr>
      <vt:lpstr> We Need a Ship Vehicle</vt:lpstr>
      <vt:lpstr>More Depth - Feature Work</vt:lpstr>
      <vt:lpstr>Dev11 Development Tasks</vt:lpstr>
      <vt:lpstr>Questions?</vt:lpstr>
      <vt:lpstr>Appendix</vt:lpstr>
      <vt:lpstr>.NET FX Problem: Cross-SKU Compatibility</vt:lpstr>
      <vt:lpstr>Future Research &amp; Development</vt:lpstr>
      <vt:lpstr>Future Research &amp; Development Ideas</vt:lpstr>
      <vt:lpstr>Code Contracts Details</vt:lpstr>
      <vt:lpstr>Productizing the Tools</vt:lpstr>
      <vt:lpstr>Tools Available on DevLabs</vt:lpstr>
      <vt:lpstr>If we don’t invest any more…</vt:lpstr>
      <vt:lpstr>Future Research &amp; Development</vt:lpstr>
      <vt:lpstr>Ancillary Benefits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Contracts: Usage, Values, and Future</dc:title>
  <dc:creator>Brian Grunkemeyer</dc:creator>
  <cp:lastModifiedBy>Manuel Fahndrich</cp:lastModifiedBy>
  <cp:revision>301</cp:revision>
  <dcterms:created xsi:type="dcterms:W3CDTF">2010-03-24T22:26:48Z</dcterms:created>
  <dcterms:modified xsi:type="dcterms:W3CDTF">2010-06-03T19:02:32Z</dcterms:modified>
</cp:coreProperties>
</file>