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7" r:id="rId4"/>
  </p:sldMasterIdLst>
  <p:notesMasterIdLst>
    <p:notesMasterId r:id="rId65"/>
  </p:notesMasterIdLst>
  <p:sldIdLst>
    <p:sldId id="256" r:id="rId5"/>
    <p:sldId id="257" r:id="rId6"/>
    <p:sldId id="258" r:id="rId7"/>
    <p:sldId id="266" r:id="rId8"/>
    <p:sldId id="259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325" r:id="rId17"/>
    <p:sldId id="271" r:id="rId18"/>
    <p:sldId id="281" r:id="rId19"/>
    <p:sldId id="273" r:id="rId20"/>
    <p:sldId id="275" r:id="rId21"/>
    <p:sldId id="276" r:id="rId22"/>
    <p:sldId id="274" r:id="rId23"/>
    <p:sldId id="277" r:id="rId24"/>
    <p:sldId id="283" r:id="rId25"/>
    <p:sldId id="284" r:id="rId26"/>
    <p:sldId id="282" r:id="rId27"/>
    <p:sldId id="279" r:id="rId28"/>
    <p:sldId id="280" r:id="rId29"/>
    <p:sldId id="285" r:id="rId30"/>
    <p:sldId id="287" r:id="rId31"/>
    <p:sldId id="269" r:id="rId32"/>
    <p:sldId id="288" r:id="rId33"/>
    <p:sldId id="289" r:id="rId34"/>
    <p:sldId id="291" r:id="rId35"/>
    <p:sldId id="293" r:id="rId36"/>
    <p:sldId id="294" r:id="rId37"/>
    <p:sldId id="295" r:id="rId38"/>
    <p:sldId id="270" r:id="rId39"/>
    <p:sldId id="296" r:id="rId40"/>
    <p:sldId id="309" r:id="rId41"/>
    <p:sldId id="299" r:id="rId42"/>
    <p:sldId id="301" r:id="rId43"/>
    <p:sldId id="306" r:id="rId44"/>
    <p:sldId id="298" r:id="rId45"/>
    <p:sldId id="305" r:id="rId46"/>
    <p:sldId id="303" r:id="rId47"/>
    <p:sldId id="310" r:id="rId48"/>
    <p:sldId id="307" r:id="rId49"/>
    <p:sldId id="311" r:id="rId50"/>
    <p:sldId id="308" r:id="rId51"/>
    <p:sldId id="314" r:id="rId52"/>
    <p:sldId id="315" r:id="rId53"/>
    <p:sldId id="316" r:id="rId54"/>
    <p:sldId id="317" r:id="rId55"/>
    <p:sldId id="318" r:id="rId56"/>
    <p:sldId id="319" r:id="rId57"/>
    <p:sldId id="312" r:id="rId58"/>
    <p:sldId id="321" r:id="rId59"/>
    <p:sldId id="320" r:id="rId60"/>
    <p:sldId id="323" r:id="rId61"/>
    <p:sldId id="322" r:id="rId62"/>
    <p:sldId id="324" r:id="rId63"/>
    <p:sldId id="32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ahndrich" initials="MaF" lastIdx="1" clrIdx="0"/>
  <p:cmAuthor id="1" name="Francesco Logozzo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18" autoAdjust="0"/>
  </p:normalViewPr>
  <p:slideViewPr>
    <p:cSldViewPr>
      <p:cViewPr varScale="1">
        <p:scale>
          <a:sx n="81" d="100"/>
          <a:sy n="81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Abstract Domain AD1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Abstract Domain AD2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Abstract Domain AD3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76828D15-D586-4535-8E51-12749DA77B93}" type="presOf" srcId="{45CDB158-9183-4F7E-AA8B-F35D03E8F65E}" destId="{EA843238-46EC-4F84-BBA1-C0125D5280AE}" srcOrd="0" destOrd="0" presId="urn:microsoft.com/office/officeart/2005/8/layout/chevron1"/>
    <dgm:cxn modelId="{34C84A61-7C85-40B3-B71A-D2B5DE1A54AB}" type="presOf" srcId="{32536936-1D40-4309-80BE-820BFC33DF9C}" destId="{04952440-E309-45D0-859F-A89007681871}" srcOrd="0" destOrd="0" presId="urn:microsoft.com/office/officeart/2005/8/layout/chevron1"/>
    <dgm:cxn modelId="{2B462081-E559-4424-9836-60C270D33967}" type="presOf" srcId="{89625B92-48F7-440F-949A-E1AF22FBC62F}" destId="{D3206E9F-9034-4A19-8731-54477033F04B}" srcOrd="0" destOrd="0" presId="urn:microsoft.com/office/officeart/2005/8/layout/chevron1"/>
    <dgm:cxn modelId="{5FB38780-08CA-4D18-96EF-A1C2890AD7B0}" type="presOf" srcId="{D1ACE967-BFFE-4C60-A023-4B02EB6DF90D}" destId="{9EDF2B1B-ACE9-4482-A402-2C53B84739CE}" srcOrd="0" destOrd="0" presId="urn:microsoft.com/office/officeart/2005/8/layout/chevron1"/>
    <dgm:cxn modelId="{A547A2CA-A201-44E2-BE79-7162B679805D}" type="presParOf" srcId="{EA843238-46EC-4F84-BBA1-C0125D5280AE}" destId="{04952440-E309-45D0-859F-A89007681871}" srcOrd="0" destOrd="0" presId="urn:microsoft.com/office/officeart/2005/8/layout/chevron1"/>
    <dgm:cxn modelId="{79D73608-7C2E-49F7-B1FD-DA81ACCDD1A4}" type="presParOf" srcId="{EA843238-46EC-4F84-BBA1-C0125D5280AE}" destId="{CD4C568D-2130-4184-AB3D-4E4AC8B3B6B4}" srcOrd="1" destOrd="0" presId="urn:microsoft.com/office/officeart/2005/8/layout/chevron1"/>
    <dgm:cxn modelId="{692C8909-F36C-4FAE-9036-3D32E40DAF74}" type="presParOf" srcId="{EA843238-46EC-4F84-BBA1-C0125D5280AE}" destId="{D3206E9F-9034-4A19-8731-54477033F04B}" srcOrd="2" destOrd="0" presId="urn:microsoft.com/office/officeart/2005/8/layout/chevron1"/>
    <dgm:cxn modelId="{F049FD5D-9DC6-4CCD-B01C-89D0925A027E}" type="presParOf" srcId="{EA843238-46EC-4F84-BBA1-C0125D5280AE}" destId="{53A6862E-933F-45C5-BC22-D2162070DA81}" srcOrd="3" destOrd="0" presId="urn:microsoft.com/office/officeart/2005/8/layout/chevron1"/>
    <dgm:cxn modelId="{67B4C792-EC0C-4A33-BDB8-70B4EA186C91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808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AD1</a:t>
          </a:r>
          <a:endParaRPr lang="en-US" sz="1800" kern="1200" dirty="0"/>
        </a:p>
      </dsp:txBody>
      <dsp:txXfrm>
        <a:off x="442421" y="359486"/>
        <a:ext cx="1321839" cy="881226"/>
      </dsp:txXfrm>
    </dsp:sp>
    <dsp:sp modelId="{D3206E9F-9034-4A19-8731-54477033F04B}">
      <dsp:nvSpPr>
        <dsp:cNvPr id="0" name=""/>
        <dsp:cNvSpPr/>
      </dsp:nvSpPr>
      <dsp:spPr>
        <a:xfrm>
          <a:off x="1984567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AD2</a:t>
          </a:r>
          <a:endParaRPr lang="en-US" sz="1800" kern="1200" dirty="0"/>
        </a:p>
      </dsp:txBody>
      <dsp:txXfrm>
        <a:off x="2425180" y="359486"/>
        <a:ext cx="1321839" cy="881226"/>
      </dsp:txXfrm>
    </dsp:sp>
    <dsp:sp modelId="{9EDF2B1B-ACE9-4482-A402-2C53B84739CE}">
      <dsp:nvSpPr>
        <dsp:cNvPr id="0" name=""/>
        <dsp:cNvSpPr/>
      </dsp:nvSpPr>
      <dsp:spPr>
        <a:xfrm>
          <a:off x="3967326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AD3</a:t>
          </a:r>
          <a:endParaRPr lang="en-US" sz="1800" kern="1200" dirty="0"/>
        </a:p>
      </dsp:txBody>
      <dsp:txXfrm>
        <a:off x="4407939" y="359486"/>
        <a:ext cx="1321839" cy="8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74C7-7C1E-4EDE-8CAC-74E7C5B90DBA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116D-2169-4A14-B058-D39C91E5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choices here:</a:t>
            </a:r>
          </a:p>
          <a:p>
            <a:r>
              <a:rPr lang="en-US" dirty="0" smtClean="0"/>
              <a:t>Pre:</a:t>
            </a:r>
            <a:r>
              <a:rPr lang="en-US" baseline="0" dirty="0" smtClean="0"/>
              <a:t> true</a:t>
            </a:r>
          </a:p>
          <a:p>
            <a:r>
              <a:rPr lang="en-US" baseline="0" dirty="0" smtClean="0"/>
              <a:t>Post: x &gt;= 0 || x ==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Pre: x !=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Post: x &gt;=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116D-2169-4A14-B058-D39C91E502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</a:p>
          <a:p>
            <a:r>
              <a:rPr lang="en-US" dirty="0" smtClean="0"/>
              <a:t>True</a:t>
            </a:r>
            <a:r>
              <a:rPr lang="en-US" baseline="0" dirty="0" smtClean="0"/>
              <a:t> (always valid, if reached)</a:t>
            </a:r>
          </a:p>
          <a:p>
            <a:r>
              <a:rPr lang="en-US" baseline="0" dirty="0" smtClean="0"/>
              <a:t>Top (I do not know, can be true, can be false, can be unreached)</a:t>
            </a:r>
          </a:p>
          <a:p>
            <a:r>
              <a:rPr lang="en-US" dirty="0" smtClean="0"/>
              <a:t>False (always</a:t>
            </a:r>
            <a:r>
              <a:rPr lang="en-US" baseline="0" dirty="0" smtClean="0"/>
              <a:t> invalid, if reached)</a:t>
            </a:r>
          </a:p>
          <a:p>
            <a:r>
              <a:rPr lang="en-US" baseline="0" dirty="0" smtClean="0"/>
              <a:t>Bottom (never reached)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116D-2169-4A14-B058-D39C91E502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3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9E990-07A9-4CCC-97CB-4C5A387256C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contracts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23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contracts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681913" cy="46166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Mike Barnett</a:t>
            </a:r>
          </a:p>
          <a:p>
            <a:r>
              <a:rPr lang="en-US" dirty="0" smtClean="0"/>
              <a:t>Manuel Fahndrich</a:t>
            </a:r>
          </a:p>
          <a:p>
            <a:r>
              <a:rPr lang="en-US" i="1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37500">
                      <a:srgbClr val="FFE8A9"/>
                    </a:gs>
                    <a:gs pos="25000">
                      <a:srgbClr val="FFE69D"/>
                    </a:gs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</a:rPr>
              <a:t>Francesco Logozzo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19800"/>
            <a:ext cx="1943297" cy="7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62362" y="5181600"/>
            <a:ext cx="4747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hlinkClick r:id="rId3"/>
              </a:rPr>
              <a:t>http://research.microsoft.com/contracts</a:t>
            </a:r>
            <a:r>
              <a:rPr lang="en-US" sz="2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Contracts are static method calls</a:t>
            </a:r>
          </a:p>
          <a:p>
            <a:pPr lvl="1"/>
            <a:r>
              <a:rPr lang="en-US" dirty="0" smtClean="0"/>
              <a:t>Conditions are Boolean expressions</a:t>
            </a:r>
          </a:p>
          <a:p>
            <a:pPr lvl="1"/>
            <a:r>
              <a:rPr lang="en-US" dirty="0" smtClean="0"/>
              <a:t>Shared among .NET Language</a:t>
            </a:r>
          </a:p>
          <a:p>
            <a:r>
              <a:rPr lang="en-US" dirty="0" smtClean="0"/>
              <a:t>Compiler transparent </a:t>
            </a:r>
          </a:p>
          <a:p>
            <a:pPr lvl="1"/>
            <a:r>
              <a:rPr lang="en-US" dirty="0" smtClean="0"/>
              <a:t>Use your usual compiler!</a:t>
            </a:r>
          </a:p>
          <a:p>
            <a:r>
              <a:rPr lang="en-US" dirty="0" smtClean="0"/>
              <a:t>Language agnostic</a:t>
            </a:r>
          </a:p>
          <a:p>
            <a:pPr lvl="1"/>
            <a:r>
              <a:rPr lang="en-US" dirty="0" smtClean="0"/>
              <a:t>Write contracts in your favorite language!</a:t>
            </a:r>
          </a:p>
          <a:p>
            <a:r>
              <a:rPr lang="en-US" dirty="0" smtClean="0"/>
              <a:t>Leverage IDE support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, squiggles, debugger …</a:t>
            </a:r>
          </a:p>
          <a:p>
            <a:pPr marL="4603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7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also…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A standard serialization format: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smtClean="0"/>
              <a:t>Produced “for free” by the compiler</a:t>
            </a:r>
          </a:p>
          <a:p>
            <a:r>
              <a:rPr lang="en-US" dirty="0"/>
              <a:t>No semantic ambiguity</a:t>
            </a:r>
          </a:p>
          <a:p>
            <a:pPr lvl="1"/>
            <a:r>
              <a:rPr lang="en-US" dirty="0"/>
              <a:t>Semantics given by the compiler and the </a:t>
            </a:r>
            <a:r>
              <a:rPr lang="en-US" dirty="0" smtClean="0"/>
              <a:t>IL</a:t>
            </a:r>
          </a:p>
          <a:p>
            <a:r>
              <a:rPr lang="en-US" dirty="0" smtClean="0"/>
              <a:t>Uniform across tools</a:t>
            </a:r>
          </a:p>
          <a:p>
            <a:pPr lvl="1"/>
            <a:r>
              <a:rPr lang="en-US" dirty="0" smtClean="0"/>
              <a:t>Contracts persisted as IL and Metadata</a:t>
            </a:r>
          </a:p>
          <a:p>
            <a:r>
              <a:rPr lang="en-US" dirty="0" smtClean="0"/>
              <a:t>Very expressive</a:t>
            </a:r>
          </a:p>
          <a:p>
            <a:pPr lvl="1"/>
            <a:r>
              <a:rPr lang="en-US" dirty="0" smtClean="0"/>
              <a:t>Boolean expressions in the language</a:t>
            </a:r>
          </a:p>
          <a:p>
            <a:r>
              <a:rPr lang="en-US" dirty="0" smtClean="0"/>
              <a:t>Executable</a:t>
            </a:r>
          </a:p>
          <a:p>
            <a:pPr lvl="1"/>
            <a:r>
              <a:rPr lang="en-US" dirty="0" smtClean="0"/>
              <a:t>(stay tuned…)</a:t>
            </a:r>
          </a:p>
        </p:txBody>
      </p:sp>
    </p:spTree>
    <p:extLst>
      <p:ext uri="{BB962C8B-B14F-4D97-AF65-F5344CB8AC3E}">
        <p14:creationId xmlns:p14="http://schemas.microsoft.com/office/powerpoint/2010/main" val="579720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The Language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6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/>
              <a:t>Why</a:t>
            </a:r>
            <a:r>
              <a:rPr lang="en-US"/>
              <a:t> not use </a:t>
            </a:r>
            <a:r>
              <a:rPr lang="en-US">
                <a:latin typeface="Consolas" pitchFamily="49" charset="0"/>
                <a:cs typeface="Consolas" pitchFamily="49" charset="0"/>
              </a:rPr>
              <a:t>assert</a:t>
            </a:r>
            <a:r>
              <a:rPr lang="en-US"/>
              <a:t>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/>
              <a:t>No documentation</a:t>
            </a:r>
          </a:p>
          <a:p>
            <a:pPr lvl="1"/>
            <a:r>
              <a:rPr lang="en-US" dirty="0"/>
              <a:t>Not visible to the caller, intent not clear</a:t>
            </a:r>
          </a:p>
          <a:p>
            <a:r>
              <a:rPr lang="en-US" dirty="0"/>
              <a:t>Feasible, but code duplication for</a:t>
            </a:r>
          </a:p>
          <a:p>
            <a:pPr lvl="1"/>
            <a:r>
              <a:rPr lang="en-US" dirty="0"/>
              <a:t>Returned values</a:t>
            </a:r>
          </a:p>
          <a:p>
            <a:pPr lvl="1"/>
            <a:r>
              <a:rPr lang="en-US" dirty="0"/>
              <a:t>Object invariants</a:t>
            </a:r>
          </a:p>
          <a:p>
            <a:r>
              <a:rPr lang="en-US" dirty="0"/>
              <a:t>No inheritance</a:t>
            </a:r>
          </a:p>
          <a:p>
            <a:r>
              <a:rPr lang="en-US" dirty="0"/>
              <a:t>How </a:t>
            </a:r>
            <a:r>
              <a:rPr lang="en-US" dirty="0" smtClean="0"/>
              <a:t>can you </a:t>
            </a:r>
            <a:r>
              <a:rPr lang="en-US" dirty="0"/>
              <a:t>write assert for </a:t>
            </a:r>
          </a:p>
          <a:p>
            <a:pPr lvl="1"/>
            <a:r>
              <a:rPr lang="en-US" dirty="0"/>
              <a:t>Interfaces?</a:t>
            </a:r>
          </a:p>
          <a:p>
            <a:pPr lvl="1"/>
            <a:r>
              <a:rPr lang="en-US" dirty="0"/>
              <a:t>Abstract methods?</a:t>
            </a:r>
          </a:p>
        </p:txBody>
      </p:sp>
    </p:spTree>
    <p:extLst>
      <p:ext uri="{BB962C8B-B14F-4D97-AF65-F5344CB8AC3E}">
        <p14:creationId xmlns:p14="http://schemas.microsoft.com/office/powerpoint/2010/main" val="1082139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514600"/>
            <a:ext cx="8382000" cy="2948499"/>
          </a:xfrm>
        </p:spPr>
        <p:txBody>
          <a:bodyPr/>
          <a:lstStyle/>
          <a:p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  <a:cs typeface="Consolas" pitchFamily="49" charset="0"/>
              </a:rPr>
              <a:t>must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/>
              <a:t>be true at the entry of the method</a:t>
            </a:r>
          </a:p>
          <a:p>
            <a:pPr lvl="1"/>
            <a:r>
              <a:rPr lang="en-US" dirty="0"/>
              <a:t>only contain pure members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reference members as visible as the method</a:t>
            </a:r>
            <a:endParaRPr lang="en-US" dirty="0"/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Requires is conditionally 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67818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Requires(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condition)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19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87054"/>
          </a:xfrm>
        </p:spPr>
        <p:txBody>
          <a:bodyPr/>
          <a:lstStyle/>
          <a:p>
            <a:r>
              <a:rPr lang="en-US" dirty="0" smtClean="0"/>
              <a:t>All Contracts API are conditionally defined</a:t>
            </a:r>
          </a:p>
          <a:p>
            <a:pPr lvl="1"/>
            <a:r>
              <a:rPr lang="en-US" dirty="0" smtClean="0"/>
              <a:t>Enable different Debug/Release scenarios</a:t>
            </a:r>
          </a:p>
          <a:p>
            <a:r>
              <a:rPr lang="en-US" dirty="0" smtClean="0"/>
              <a:t>All the conditions in contracts must be pure</a:t>
            </a:r>
          </a:p>
          <a:p>
            <a:pPr lvl="1"/>
            <a:r>
              <a:rPr lang="en-US" dirty="0" smtClean="0"/>
              <a:t>Purity: No observable side effects</a:t>
            </a:r>
          </a:p>
          <a:p>
            <a:pPr lvl="1"/>
            <a:r>
              <a:rPr lang="en-US" dirty="0" smtClean="0"/>
              <a:t>Either a pure mathematical expression</a:t>
            </a:r>
          </a:p>
          <a:p>
            <a:pPr lvl="2"/>
            <a:r>
              <a:rPr lang="en-US" dirty="0" smtClean="0"/>
              <a:t>+, - , &lt;&lt; …</a:t>
            </a:r>
          </a:p>
          <a:p>
            <a:pPr lvl="1"/>
            <a:r>
              <a:rPr lang="en-US" dirty="0" smtClean="0"/>
              <a:t>Or call to a method annotated with [Pure]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01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819400"/>
            <a:ext cx="8382000" cy="3422475"/>
          </a:xfrm>
        </p:spPr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condition </a:t>
            </a:r>
            <a:r>
              <a:rPr lang="en-US" smtClean="0">
                <a:latin typeface="+mj-lt"/>
                <a:cs typeface="Consolas" pitchFamily="49" charset="0"/>
              </a:rPr>
              <a:t>must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/>
              <a:t>be true at the normal exit of the method</a:t>
            </a:r>
          </a:p>
          <a:p>
            <a:r>
              <a:rPr lang="en-US" dirty="0"/>
              <a:t>The call to ensures appears before any code</a:t>
            </a:r>
          </a:p>
          <a:p>
            <a:pPr lvl="1"/>
            <a:r>
              <a:rPr lang="en-US" dirty="0"/>
              <a:t>Runtime checking enforced by rewriter</a:t>
            </a:r>
          </a:p>
          <a:p>
            <a:r>
              <a:rPr lang="en-US" dirty="0"/>
              <a:t>What about </a:t>
            </a:r>
          </a:p>
          <a:p>
            <a:pPr lvl="1"/>
            <a:r>
              <a:rPr lang="en-US" dirty="0"/>
              <a:t>The return value? </a:t>
            </a:r>
          </a:p>
          <a:p>
            <a:pPr lvl="1"/>
            <a:r>
              <a:rPr lang="en-US" dirty="0"/>
              <a:t>The old value?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67818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Ensures(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condition)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4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and Old values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733800"/>
            <a:ext cx="8382000" cy="2000548"/>
          </a:xfrm>
        </p:spPr>
        <p:txBody>
          <a:bodyPr/>
          <a:lstStyle/>
          <a:p>
            <a:r>
              <a:rPr lang="en-US" dirty="0" smtClean="0"/>
              <a:t>Essentially placeholders</a:t>
            </a:r>
          </a:p>
          <a:p>
            <a:pPr lvl="1"/>
            <a:r>
              <a:rPr lang="en-US" dirty="0" smtClean="0"/>
              <a:t>No way to express them in C#/VB/F# …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sz="3200" dirty="0" smtClean="0"/>
              <a:t>Why generics?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219200"/>
            <a:ext cx="7467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 Return&lt;T&gt;() { return default(T);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OldValue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&lt;T&gt;(T v) { return default(T);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3074" name="Picture 2" descr="C:\Users\logozzo\AppData\Local\Microsoft\Windows\Temporary Internet Files\Content.IE5\KPC526M1\MM90028274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00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49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1932837"/>
          </a:xfrm>
        </p:spPr>
        <p:txBody>
          <a:bodyPr/>
          <a:lstStyle/>
          <a:p>
            <a:r>
              <a:rPr lang="en-US" dirty="0" smtClean="0"/>
              <a:t>Condition valid in the stable states</a:t>
            </a:r>
          </a:p>
          <a:p>
            <a:r>
              <a:rPr lang="en-US" dirty="0" smtClean="0"/>
              <a:t>Specification:</a:t>
            </a:r>
          </a:p>
          <a:p>
            <a:pPr lvl="1"/>
            <a:r>
              <a:rPr lang="en-US" dirty="0" smtClean="0"/>
              <a:t>Mark a method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Express conditions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962400"/>
            <a:ext cx="70104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ContractInvariantMethod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ObjectInvariant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.values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&gt;= 0);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.values.Length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60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58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80789"/>
          </a:xfrm>
        </p:spPr>
        <p:txBody>
          <a:bodyPr/>
          <a:lstStyle/>
          <a:p>
            <a:r>
              <a:rPr lang="en-US" dirty="0"/>
              <a:t>Writing specifications</a:t>
            </a:r>
          </a:p>
          <a:p>
            <a:pPr lvl="1"/>
            <a:r>
              <a:rPr lang="en-US"/>
              <a:t>What </a:t>
            </a:r>
            <a:r>
              <a:rPr lang="en-US" dirty="0"/>
              <a:t>is</a:t>
            </a:r>
            <a:r>
              <a:rPr lang="en-US"/>
              <a:t> my program </a:t>
            </a:r>
            <a:r>
              <a:rPr lang="en-US" smtClean="0"/>
              <a:t>supposed </a:t>
            </a:r>
            <a:r>
              <a:rPr lang="en-US" dirty="0"/>
              <a:t>to do?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Runtime checking</a:t>
            </a:r>
          </a:p>
          <a:p>
            <a:pPr lvl="1"/>
            <a:r>
              <a:rPr lang="en-US" dirty="0"/>
              <a:t>Static checking</a:t>
            </a:r>
          </a:p>
        </p:txBody>
      </p:sp>
    </p:spTree>
    <p:extLst>
      <p:ext uri="{BB962C8B-B14F-4D97-AF65-F5344CB8AC3E}">
        <p14:creationId xmlns:p14="http://schemas.microsoft.com/office/powerpoint/2010/main" val="4284391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abstract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9715"/>
          </a:xfrm>
        </p:spPr>
        <p:txBody>
          <a:bodyPr/>
          <a:lstStyle/>
          <a:p>
            <a:r>
              <a:rPr lang="en-US" dirty="0"/>
              <a:t>Method calls are nice, but …</a:t>
            </a:r>
          </a:p>
          <a:p>
            <a:r>
              <a:rPr lang="en-US" dirty="0"/>
              <a:t>Interfaces and abstract methods cannot contain code!</a:t>
            </a:r>
          </a:p>
          <a:p>
            <a:r>
              <a:rPr lang="en-US" dirty="0"/>
              <a:t>Where should I stick the contracts?</a:t>
            </a:r>
          </a:p>
          <a:p>
            <a:r>
              <a:rPr lang="en-US" dirty="0"/>
              <a:t>Ideas?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Btw</a:t>
            </a:r>
            <a:r>
              <a:rPr lang="en-US"/>
              <a:t>: </a:t>
            </a:r>
            <a:r>
              <a:rPr lang="en-US" smtClean="0"/>
              <a:t>no </a:t>
            </a:r>
            <a:r>
              <a:rPr lang="en-US" dirty="0"/>
              <a:t>contracts for interfaces and abstract methods is not a valid answer ;-)</a:t>
            </a:r>
          </a:p>
        </p:txBody>
      </p:sp>
      <p:pic>
        <p:nvPicPr>
          <p:cNvPr id="2050" name="Picture 2" descr="C:\Users\logozzo\AppData\Local\Microsoft\Windows\Temporary Internet Files\Content.IE5\UWGHQCK6\MC9000787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1965325"/>
            <a:ext cx="162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44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for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/>
              <a:t>Create a class implementing the interface</a:t>
            </a:r>
          </a:p>
          <a:p>
            <a:pPr lvl="1"/>
            <a:r>
              <a:rPr lang="en-US" dirty="0" smtClean="0"/>
              <a:t>Make it abstract </a:t>
            </a:r>
          </a:p>
          <a:p>
            <a:r>
              <a:rPr lang="en-US" dirty="0" smtClean="0"/>
              <a:t>Link it to the interface via a pair of attributes</a:t>
            </a:r>
          </a:p>
          <a:p>
            <a:pPr lvl="1"/>
            <a:r>
              <a:rPr lang="en-US" dirty="0" smtClean="0"/>
              <a:t>In the interface: </a:t>
            </a:r>
            <a:r>
              <a:rPr lang="en-US" dirty="0" err="1" smtClean="0"/>
              <a:t>ContractClass</a:t>
            </a:r>
            <a:endParaRPr lang="en-US" dirty="0"/>
          </a:p>
          <a:p>
            <a:pPr lvl="2"/>
            <a:r>
              <a:rPr lang="en-US" dirty="0" smtClean="0"/>
              <a:t>“Which class has my contracts?”</a:t>
            </a:r>
          </a:p>
          <a:p>
            <a:pPr lvl="1"/>
            <a:r>
              <a:rPr lang="en-US" dirty="0" smtClean="0"/>
              <a:t>In the implementation: </a:t>
            </a:r>
            <a:r>
              <a:rPr lang="en-US" dirty="0" err="1" smtClean="0"/>
              <a:t>ContractClassFor</a:t>
            </a:r>
            <a:endParaRPr lang="en-US" dirty="0" smtClean="0"/>
          </a:p>
          <a:p>
            <a:pPr lvl="2"/>
            <a:r>
              <a:rPr lang="en-US" dirty="0" smtClean="0"/>
              <a:t>“Which interface I am defining the contracts for?”</a:t>
            </a:r>
          </a:p>
          <a:p>
            <a:r>
              <a:rPr lang="en-US" dirty="0" smtClean="0"/>
              <a:t>Abstract classes are similar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2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270000"/>
            <a:ext cx="7924800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ICounterContracts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ICounter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ContractClassFor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ICounter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ICounterContracts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ICounter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ICounter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.Incr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 &lt;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.MaxValue);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== i+1);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5486400"/>
            <a:ext cx="3429000" cy="914400"/>
          </a:xfrm>
          <a:prstGeom prst="wedgeRoundRectCallout">
            <a:avLst>
              <a:gd name="adj1" fmla="val -89277"/>
              <a:gd name="adj2" fmla="val -708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Question: Why?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4191000" y="1904999"/>
            <a:ext cx="1143000" cy="685800"/>
          </a:xfrm>
          <a:prstGeom prst="curvedConnector3">
            <a:avLst/>
          </a:prstGeom>
          <a:ln cmpd="sng"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02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Support only runtime checkable ones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Existential quantification is similar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040" y="2245359"/>
            <a:ext cx="86868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ForAll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from,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to,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Predicate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pred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ForAll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c,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Predicate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pred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11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Requires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4979825"/>
          </a:xfrm>
        </p:spPr>
        <p:txBody>
          <a:bodyPr/>
          <a:lstStyle/>
          <a:p>
            <a:r>
              <a:rPr lang="en-US" dirty="0" smtClean="0"/>
              <a:t>Argument validation as legacy precondition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Dummy method to delimit it</a:t>
            </a:r>
          </a:p>
          <a:p>
            <a:pPr lvl="1"/>
            <a:r>
              <a:rPr lang="en-US" dirty="0" smtClean="0"/>
              <a:t>Minimal code change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if(!e) throw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60375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effectLst/>
              </a:rPr>
              <a:t>≡</a:t>
            </a:r>
            <a:r>
              <a:rPr lang="en-US" dirty="0" smtClean="0"/>
              <a:t> </a:t>
            </a:r>
          </a:p>
          <a:p>
            <a:pPr marL="460375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dirty="0" smtClean="0"/>
              <a:t>(e)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1905000"/>
            <a:ext cx="52578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==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.MinValue)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OverflowException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.EndContractBlock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Validators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5105400"/>
            <a:ext cx="8382000" cy="917174"/>
          </a:xfrm>
        </p:spPr>
        <p:txBody>
          <a:bodyPr/>
          <a:lstStyle/>
          <a:p>
            <a:r>
              <a:rPr lang="en-US" dirty="0" smtClean="0"/>
              <a:t>Quick start-up for legacy validation code</a:t>
            </a:r>
          </a:p>
          <a:p>
            <a:pPr lvl="1"/>
            <a:r>
              <a:rPr lang="en-US" dirty="0" smtClean="0"/>
              <a:t>Check treated as precondition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1513490"/>
            <a:ext cx="7772400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ContractArgumentValidator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CheckInRange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min,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min || x &gt; max)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OverflowException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.EndContractBlock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CheckInRange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(x,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.MinValue+1,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.MaxValue);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1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686800" cy="664797"/>
          </a:xfrm>
        </p:spPr>
        <p:txBody>
          <a:bodyPr/>
          <a:lstStyle/>
          <a:p>
            <a:r>
              <a:rPr lang="en-US" dirty="0" smtClean="0"/>
              <a:t>More in the Contracts namespace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Assert/Assume</a:t>
            </a:r>
          </a:p>
          <a:p>
            <a:pPr lvl="1"/>
            <a:r>
              <a:rPr lang="en-US" dirty="0" smtClean="0"/>
              <a:t>Both checked at runtime</a:t>
            </a:r>
          </a:p>
          <a:p>
            <a:pPr lvl="1"/>
            <a:r>
              <a:rPr lang="en-US" dirty="0" smtClean="0"/>
              <a:t>Assert checked statically</a:t>
            </a:r>
          </a:p>
          <a:p>
            <a:pPr lvl="1"/>
            <a:r>
              <a:rPr lang="en-US" dirty="0" smtClean="0"/>
              <a:t>Assume “believed” by the static checker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EnsuresOnThrow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Postcondition for exceptions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Requires&lt;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TExc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b)</a:t>
            </a:r>
          </a:p>
          <a:p>
            <a:pPr lvl="1"/>
            <a:r>
              <a:rPr lang="en-US" dirty="0" smtClean="0"/>
              <a:t>To throw a particular exception on failure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ValueAtReturn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&lt;T&gt;(out T v)</a:t>
            </a:r>
          </a:p>
          <a:p>
            <a:pPr lvl="1"/>
            <a:r>
              <a:rPr lang="en-US" dirty="0" smtClean="0"/>
              <a:t>To deal with out/ref parameter</a:t>
            </a:r>
          </a:p>
        </p:txBody>
      </p:sp>
    </p:spTree>
    <p:extLst>
      <p:ext uri="{BB962C8B-B14F-4D97-AF65-F5344CB8AC3E}">
        <p14:creationId xmlns:p14="http://schemas.microsoft.com/office/powerpoint/2010/main" val="3755609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763000" cy="4641271"/>
          </a:xfrm>
        </p:spPr>
        <p:txBody>
          <a:bodyPr/>
          <a:lstStyle/>
          <a:p>
            <a:r>
              <a:rPr lang="en-US" dirty="0"/>
              <a:t>The contract language is easily extensible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smtClean="0">
                <a:latin typeface="Consolas" pitchFamily="49" charset="0"/>
                <a:cs typeface="Consolas" pitchFamily="49" charset="0"/>
              </a:rPr>
              <a:t>Contract.WritableBytes</a:t>
            </a:r>
            <a:r>
              <a:rPr lang="en-US" smtClean="0"/>
              <a:t>(p) </a:t>
            </a:r>
            <a:r>
              <a:rPr lang="en-US" dirty="0"/>
              <a:t>&gt;= 16</a:t>
            </a:r>
          </a:p>
          <a:p>
            <a:pPr lvl="2"/>
            <a:r>
              <a:rPr lang="en-US" dirty="0"/>
              <a:t>To specify the bytes </a:t>
            </a:r>
            <a:r>
              <a:rPr lang="en-US"/>
              <a:t>allocated </a:t>
            </a:r>
            <a:r>
              <a:rPr lang="en-US" dirty="0"/>
              <a:t>at</a:t>
            </a:r>
            <a:r>
              <a:rPr lang="en-US"/>
              <a:t> pointer </a:t>
            </a:r>
            <a:r>
              <a:rPr lang="en-US" smtClean="0"/>
              <a:t>p</a:t>
            </a:r>
            <a:endParaRPr lang="en-US" dirty="0"/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ProtectedBy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&lt;T&gt;(ref 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p,object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lock)</a:t>
            </a:r>
          </a:p>
          <a:p>
            <a:pPr lvl="2"/>
            <a:r>
              <a:rPr lang="en-US" dirty="0"/>
              <a:t>To specify p is locked by lock</a:t>
            </a:r>
          </a:p>
          <a:p>
            <a:pPr lvl="1"/>
            <a:r>
              <a:rPr lang="en-US" dirty="0"/>
              <a:t>… (</a:t>
            </a:r>
            <a:r>
              <a:rPr lang="en-US"/>
              <a:t>your idea </a:t>
            </a:r>
            <a:r>
              <a:rPr lang="en-US" smtClean="0"/>
              <a:t>here</a:t>
            </a:r>
            <a:r>
              <a:rPr lang="en-US" dirty="0"/>
              <a:t>) …</a:t>
            </a:r>
          </a:p>
          <a:p>
            <a:r>
              <a:rPr lang="en-US" dirty="0"/>
              <a:t>Question: What about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Contract.Implies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(a, b) </a:t>
            </a:r>
            <a:r>
              <a:rPr lang="en-US" dirty="0"/>
              <a:t>?</a:t>
            </a:r>
          </a:p>
          <a:p>
            <a:pPr marL="460375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7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The runtime checker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1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runtime checker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en-US" dirty="0" smtClean="0"/>
              <a:t>Enables</a:t>
            </a:r>
          </a:p>
          <a:p>
            <a:pPr lvl="1"/>
            <a:r>
              <a:rPr lang="en-US" dirty="0" smtClean="0"/>
              <a:t>Checking of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Inheritance of contracts</a:t>
            </a:r>
          </a:p>
          <a:p>
            <a:pPr lvl="2"/>
            <a:r>
              <a:rPr lang="en-US" dirty="0" smtClean="0"/>
              <a:t>Overridden methods and interfaces</a:t>
            </a:r>
          </a:p>
          <a:p>
            <a:pPr lvl="1"/>
            <a:r>
              <a:rPr lang="en-US" dirty="0" smtClean="0"/>
              <a:t>Call-site checking</a:t>
            </a:r>
          </a:p>
          <a:p>
            <a:pPr lvl="2"/>
            <a:r>
              <a:rPr lang="en-US" dirty="0"/>
              <a:t>Contract reference </a:t>
            </a:r>
            <a:r>
              <a:rPr lang="en-US" dirty="0" smtClean="0"/>
              <a:t>assemblies</a:t>
            </a:r>
          </a:p>
          <a:p>
            <a:pPr lvl="1"/>
            <a:r>
              <a:rPr lang="en-US" dirty="0" smtClean="0"/>
              <a:t>Source text extraction</a:t>
            </a:r>
          </a:p>
          <a:p>
            <a:pPr lvl="1"/>
            <a:r>
              <a:rPr lang="en-US" dirty="0" smtClean="0"/>
              <a:t>Integration with the debugger</a:t>
            </a:r>
          </a:p>
          <a:p>
            <a:r>
              <a:rPr lang="en-US" dirty="0" smtClean="0"/>
              <a:t>Performs binary rewriting</a:t>
            </a:r>
          </a:p>
          <a:p>
            <a:pPr lvl="1"/>
            <a:r>
              <a:rPr lang="en-US" dirty="0" smtClean="0"/>
              <a:t>No need for compiler changes!</a:t>
            </a:r>
          </a:p>
        </p:txBody>
      </p:sp>
    </p:spTree>
    <p:extLst>
      <p:ext uri="{BB962C8B-B14F-4D97-AF65-F5344CB8AC3E}">
        <p14:creationId xmlns:p14="http://schemas.microsoft.com/office/powerpoint/2010/main" val="1069192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via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What I expect from the caller?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A non-null parameter</a:t>
            </a:r>
          </a:p>
          <a:p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What I ensure to the caller?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The returned value is non-negative </a:t>
            </a:r>
          </a:p>
          <a:p>
            <a:r>
              <a:rPr lang="en-US" dirty="0" smtClean="0"/>
              <a:t>Object Invariant</a:t>
            </a:r>
          </a:p>
          <a:p>
            <a:pPr lvl="1"/>
            <a:r>
              <a:rPr lang="en-US" dirty="0" smtClean="0"/>
              <a:t>What holds in the stable states of an object?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This field is non-null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4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52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89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  <p:extLst>
      <p:ext uri="{BB962C8B-B14F-4D97-AF65-F5344CB8AC3E}">
        <p14:creationId xmlns:p14="http://schemas.microsoft.com/office/powerpoint/2010/main" val="15371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1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The static checker </a:t>
            </a:r>
            <a:br>
              <a:rPr lang="en-US" dirty="0" smtClean="0"/>
            </a:br>
            <a:r>
              <a:rPr lang="en-US" dirty="0" smtClean="0"/>
              <a:t>(codename Clousot)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logozzo\AppData\Local\Microsoft\Windows\Temporary Internet Files\Content.IE5\KPC526M1\MC9004344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1908175" cy="258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08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Goal: Prove contracts at static time</a:t>
            </a:r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Loop invariants inference</a:t>
            </a:r>
          </a:p>
          <a:p>
            <a:pPr lvl="1"/>
            <a:r>
              <a:rPr lang="en-US" dirty="0" smtClean="0"/>
              <a:t>Tunable</a:t>
            </a:r>
          </a:p>
          <a:p>
            <a:r>
              <a:rPr lang="en-US" dirty="0" smtClean="0"/>
              <a:t>Focuses on properties of interest</a:t>
            </a:r>
          </a:p>
          <a:p>
            <a:pPr lvl="1"/>
            <a:r>
              <a:rPr lang="en-US" dirty="0" smtClean="0"/>
              <a:t>Non-null</a:t>
            </a:r>
          </a:p>
          <a:p>
            <a:pPr lvl="1"/>
            <a:r>
              <a:rPr lang="en-US" dirty="0" smtClean="0"/>
              <a:t>Linear inequalities</a:t>
            </a:r>
          </a:p>
          <a:p>
            <a:pPr lvl="1"/>
            <a:r>
              <a:rPr lang="en-US" dirty="0" smtClean="0"/>
              <a:t>Array/Collections contents</a:t>
            </a:r>
          </a:p>
          <a:p>
            <a:r>
              <a:rPr lang="en-US" dirty="0" smtClean="0"/>
              <a:t>Optimistic hypotheses for aliasing</a:t>
            </a:r>
          </a:p>
          <a:p>
            <a:pPr lvl="1"/>
            <a:r>
              <a:rPr lang="en-US" dirty="0" smtClean="0"/>
              <a:t>Conservative otherwise</a:t>
            </a:r>
          </a:p>
        </p:txBody>
      </p:sp>
    </p:spTree>
    <p:extLst>
      <p:ext uri="{BB962C8B-B14F-4D97-AF65-F5344CB8AC3E}">
        <p14:creationId xmlns:p14="http://schemas.microsoft.com/office/powerpoint/2010/main" val="2125811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56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algorithm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/>
              <a:t>For each assembly, class, method 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Collect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What should I prove?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Run the analyses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Discover </a:t>
            </a:r>
            <a:r>
              <a:rPr lang="en-US"/>
              <a:t>facts about </a:t>
            </a:r>
            <a:r>
              <a:rPr lang="en-US" smtClean="0"/>
              <a:t>the </a:t>
            </a:r>
            <a:r>
              <a:rPr lang="en-US" dirty="0"/>
              <a:t>program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Discharge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Using the inferred facts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On failure, use a more refined analysis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Otherwise, report warning</a:t>
            </a:r>
          </a:p>
        </p:txBody>
      </p:sp>
    </p:spTree>
    <p:extLst>
      <p:ext uri="{BB962C8B-B14F-4D97-AF65-F5344CB8AC3E}">
        <p14:creationId xmlns:p14="http://schemas.microsoft.com/office/powerpoint/2010/main" val="336608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610600" cy="5656933"/>
          </a:xfrm>
        </p:spPr>
        <p:txBody>
          <a:bodyPr/>
          <a:lstStyle/>
          <a:p>
            <a:r>
              <a:rPr lang="en-US" dirty="0"/>
              <a:t>Implicit</a:t>
            </a:r>
          </a:p>
          <a:p>
            <a:pPr lvl="1"/>
            <a:r>
              <a:rPr lang="en-US" dirty="0" err="1"/>
              <a:t>NonNull</a:t>
            </a:r>
            <a:r>
              <a:rPr lang="en-US" dirty="0"/>
              <a:t> checking</a:t>
            </a:r>
          </a:p>
          <a:p>
            <a:pPr lvl="1"/>
            <a:r>
              <a:rPr lang="en-US" dirty="0"/>
              <a:t>Bounds checking</a:t>
            </a:r>
          </a:p>
          <a:p>
            <a:pPr lvl="1"/>
            <a:r>
              <a:rPr lang="en-US" dirty="0"/>
              <a:t>Divisions by zero, overflows, float comparisons</a:t>
            </a:r>
          </a:p>
          <a:p>
            <a:r>
              <a:rPr lang="en-US" dirty="0" smtClean="0"/>
              <a:t>Explicit </a:t>
            </a:r>
            <a:endParaRPr lang="en-US" dirty="0"/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When calling a method, its precondition</a:t>
            </a:r>
          </a:p>
          <a:p>
            <a:pPr lvl="1"/>
            <a:r>
              <a:rPr lang="en-US" dirty="0"/>
              <a:t>When returning from a method</a:t>
            </a:r>
          </a:p>
          <a:p>
            <a:pPr lvl="2"/>
            <a:r>
              <a:rPr lang="en-US" dirty="0" smtClean="0"/>
              <a:t>its </a:t>
            </a:r>
            <a:r>
              <a:rPr lang="en-US" dirty="0" err="1"/>
              <a:t>postcondition</a:t>
            </a:r>
            <a:endParaRPr lang="en-US" dirty="0"/>
          </a:p>
          <a:p>
            <a:pPr lvl="2"/>
            <a:r>
              <a:rPr lang="en-US" dirty="0"/>
              <a:t>its object invariant</a:t>
            </a:r>
          </a:p>
          <a:p>
            <a:r>
              <a:rPr lang="en-US" dirty="0"/>
              <a:t>GUI option to focus only on explicit ones</a:t>
            </a:r>
          </a:p>
          <a:p>
            <a:pPr lvl="1"/>
            <a:r>
              <a:rPr lang="en-US" dirty="0"/>
              <a:t>Reduce noise </a:t>
            </a:r>
          </a:p>
        </p:txBody>
      </p:sp>
    </p:spTree>
    <p:extLst>
      <p:ext uri="{BB962C8B-B14F-4D97-AF65-F5344CB8AC3E}">
        <p14:creationId xmlns:p14="http://schemas.microsoft.com/office/powerpoint/2010/main" val="69150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Specify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191000"/>
            <a:ext cx="8382000" cy="984885"/>
          </a:xfrm>
        </p:spPr>
        <p:txBody>
          <a:bodyPr/>
          <a:lstStyle/>
          <a:p>
            <a:r>
              <a:rPr lang="en-US" dirty="0"/>
              <a:t>Precondition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Postcondition?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3429" y="1371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 bwMode="auto">
          <a:xfrm>
            <a:off x="4918529" y="2743200"/>
            <a:ext cx="3733800" cy="25146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Little reminder: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-(-2</a:t>
            </a:r>
            <a:r>
              <a:rPr lang="en-US" sz="2400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)==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-2</a:t>
            </a:r>
            <a:r>
              <a:rPr lang="en-US" sz="24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18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bytecode</a:t>
            </a:r>
            <a:r>
              <a:rPr lang="en-US" dirty="0" smtClean="0"/>
              <a:t>, extract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transformations: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De-Stack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CFG Construction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De-heap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Expression recovery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Analyses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Non-null, numerical, containers, buffers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Inference propagation</a:t>
            </a:r>
          </a:p>
        </p:txBody>
      </p:sp>
    </p:spTree>
    <p:extLst>
      <p:ext uri="{BB962C8B-B14F-4D97-AF65-F5344CB8AC3E}">
        <p14:creationId xmlns:p14="http://schemas.microsoft.com/office/powerpoint/2010/main" val="460814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 [CC77]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30581"/>
          </a:xfrm>
        </p:spPr>
        <p:txBody>
          <a:bodyPr/>
          <a:lstStyle/>
          <a:p>
            <a:r>
              <a:rPr lang="en-US" dirty="0" smtClean="0"/>
              <a:t>Theory of approximations</a:t>
            </a:r>
          </a:p>
          <a:p>
            <a:r>
              <a:rPr lang="en-US" dirty="0" smtClean="0"/>
              <a:t>Semantics are ordered according to the precision</a:t>
            </a:r>
          </a:p>
          <a:p>
            <a:r>
              <a:rPr lang="en-US" dirty="0"/>
              <a:t>The more </a:t>
            </a:r>
            <a:r>
              <a:rPr lang="en-US" dirty="0" smtClean="0"/>
              <a:t>precise </a:t>
            </a:r>
            <a:r>
              <a:rPr lang="en-US" dirty="0"/>
              <a:t>the semantics</a:t>
            </a:r>
          </a:p>
          <a:p>
            <a:pPr>
              <a:buNone/>
            </a:pPr>
            <a:r>
              <a:rPr lang="en-US" dirty="0"/>
              <a:t>    The more </a:t>
            </a:r>
            <a:r>
              <a:rPr lang="en-US" dirty="0" smtClean="0"/>
              <a:t>properties captured</a:t>
            </a:r>
          </a:p>
          <a:p>
            <a:pPr lvl="0"/>
            <a:r>
              <a:rPr lang="en-US" dirty="0" smtClean="0"/>
              <a:t>A static analysis is a semantics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Precise enough to capture the properties of interest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Rough enough to be computable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9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abstraction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25819"/>
            <a:ext cx="3861955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Contract.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Ensures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&gt;=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5400" y="1698605"/>
            <a:ext cx="3733800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assume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assert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4191000" y="2062557"/>
            <a:ext cx="7620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5791200"/>
            <a:ext cx="8382000" cy="917174"/>
          </a:xfrm>
        </p:spPr>
        <p:txBody>
          <a:bodyPr/>
          <a:lstStyle/>
          <a:p>
            <a:r>
              <a:rPr lang="en-US" dirty="0" smtClean="0"/>
              <a:t>Output: program in scalar form</a:t>
            </a:r>
          </a:p>
          <a:p>
            <a:pPr lvl="1"/>
            <a:r>
              <a:rPr lang="en-US" dirty="0" smtClean="0"/>
              <a:t>Suitable for value analyses</a:t>
            </a:r>
          </a:p>
        </p:txBody>
      </p:sp>
      <p:cxnSp>
        <p:nvCxnSpPr>
          <p:cNvPr id="5" name="Curved Connector 4"/>
          <p:cNvCxnSpPr/>
          <p:nvPr/>
        </p:nvCxnSpPr>
        <p:spPr>
          <a:xfrm>
            <a:off x="3962400" y="2819400"/>
            <a:ext cx="1828800" cy="1371600"/>
          </a:xfrm>
          <a:prstGeom prst="curvedConnector3">
            <a:avLst/>
          </a:prstGeom>
          <a:ln cmpd="sng"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(Numerical) Abstract domains</a:t>
            </a:r>
            <a:endParaRPr lang="en-US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75" name="Group 17"/>
          <p:cNvGrpSpPr/>
          <p:nvPr/>
        </p:nvGrpSpPr>
        <p:grpSpPr>
          <a:xfrm>
            <a:off x="533400" y="3429000"/>
            <a:ext cx="1904999" cy="2885480"/>
            <a:chOff x="609601" y="3219450"/>
            <a:chExt cx="1904999" cy="2885480"/>
          </a:xfrm>
          <a:noFill/>
        </p:grpSpPr>
        <p:graphicFrame>
          <p:nvGraphicFramePr>
            <p:cNvPr id="76" name="Object 4"/>
            <p:cNvGraphicFramePr>
              <a:graphicFrameLocks noChangeAspect="1"/>
            </p:cNvGraphicFramePr>
            <p:nvPr/>
          </p:nvGraphicFramePr>
          <p:xfrm>
            <a:off x="609601" y="3219450"/>
            <a:ext cx="1904999" cy="159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" name="Visio" r:id="rId3" imgW="4006367" imgH="3202747" progId="Visio.Drawing.11">
                    <p:embed/>
                  </p:oleObj>
                </mc:Choice>
                <mc:Fallback>
                  <p:oleObj name="Visio" r:id="rId3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1" y="3219450"/>
                          <a:ext cx="1904999" cy="1598613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Box 76"/>
            <p:cNvSpPr txBox="1"/>
            <p:nvPr/>
          </p:nvSpPr>
          <p:spPr>
            <a:xfrm>
              <a:off x="1084350" y="5181600"/>
              <a:ext cx="1109598" cy="9233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Intervals</a:t>
              </a:r>
            </a:p>
            <a:p>
              <a:pPr algn="ctr"/>
              <a:r>
                <a:rPr lang="en-US" dirty="0" smtClean="0"/>
                <a:t>a ≤ x ≤ b</a:t>
              </a:r>
            </a:p>
            <a:p>
              <a:pPr algn="ctr"/>
              <a:r>
                <a:rPr lang="en-US" dirty="0" smtClean="0"/>
                <a:t>No </a:t>
              </a:r>
              <a:r>
                <a:rPr lang="en-US" dirty="0" smtClean="0">
                  <a:sym typeface="Wingdings" pitchFamily="2" charset="2"/>
                </a:rPr>
                <a:t></a:t>
              </a:r>
              <a:endParaRPr lang="en-US" dirty="0"/>
            </a:p>
          </p:txBody>
        </p:sp>
      </p:grpSp>
      <p:grpSp>
        <p:nvGrpSpPr>
          <p:cNvPr id="79" name="Group 18"/>
          <p:cNvGrpSpPr/>
          <p:nvPr/>
        </p:nvGrpSpPr>
        <p:grpSpPr>
          <a:xfrm>
            <a:off x="2565399" y="3448050"/>
            <a:ext cx="1854201" cy="2866430"/>
            <a:chOff x="2641600" y="3238500"/>
            <a:chExt cx="1854201" cy="2866430"/>
          </a:xfrm>
        </p:grpSpPr>
        <p:graphicFrame>
          <p:nvGraphicFramePr>
            <p:cNvPr id="80" name="Object 5"/>
            <p:cNvGraphicFramePr>
              <a:graphicFrameLocks noChangeAspect="1"/>
            </p:cNvGraphicFramePr>
            <p:nvPr/>
          </p:nvGraphicFramePr>
          <p:xfrm>
            <a:off x="2641600" y="3238500"/>
            <a:ext cx="1854201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name="Visio" r:id="rId5" imgW="4006367" imgH="3202747" progId="Visio.Drawing.11">
                    <p:embed/>
                  </p:oleObj>
                </mc:Choice>
                <mc:Fallback>
                  <p:oleObj name="Visio" r:id="rId5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600" y="3238500"/>
                          <a:ext cx="1854201" cy="16002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TextBox 80"/>
            <p:cNvSpPr txBox="1"/>
            <p:nvPr/>
          </p:nvSpPr>
          <p:spPr>
            <a:xfrm>
              <a:off x="3081308" y="5181600"/>
              <a:ext cx="1122423" cy="9233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Pentagons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a≤ x ≤ b &amp; x &lt;y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 </a:t>
              </a:r>
              <a:r>
                <a:rPr lang="en-US" dirty="0" smtClean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19"/>
          <p:cNvGrpSpPr/>
          <p:nvPr/>
        </p:nvGrpSpPr>
        <p:grpSpPr>
          <a:xfrm>
            <a:off x="4597399" y="3468688"/>
            <a:ext cx="1879601" cy="2845792"/>
            <a:chOff x="4673600" y="3259138"/>
            <a:chExt cx="1879601" cy="2845792"/>
          </a:xfrm>
        </p:grpSpPr>
        <p:graphicFrame>
          <p:nvGraphicFramePr>
            <p:cNvPr id="89" name="Object 7"/>
            <p:cNvGraphicFramePr>
              <a:graphicFrameLocks noChangeAspect="1"/>
            </p:cNvGraphicFramePr>
            <p:nvPr/>
          </p:nvGraphicFramePr>
          <p:xfrm>
            <a:off x="4673600" y="3259138"/>
            <a:ext cx="1879601" cy="155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name="Visio" r:id="rId7" imgW="4006260" imgH="3118719" progId="Visio.Drawing.11">
                    <p:embed/>
                  </p:oleObj>
                </mc:Choice>
                <mc:Fallback>
                  <p:oleObj name="Visio" r:id="rId7" imgW="4006260" imgH="311871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600" y="3259138"/>
                          <a:ext cx="1879601" cy="155892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TextBox 89"/>
            <p:cNvSpPr txBox="1"/>
            <p:nvPr/>
          </p:nvSpPr>
          <p:spPr>
            <a:xfrm>
              <a:off x="5093591" y="5181600"/>
              <a:ext cx="13083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Octagons</a:t>
              </a:r>
            </a:p>
            <a:p>
              <a:pPr algn="ctr"/>
              <a:r>
                <a:rPr lang="en-US" dirty="0" smtClean="0"/>
                <a:t>± x ± y ≤ a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pSp>
        <p:nvGrpSpPr>
          <p:cNvPr id="91" name="Group 20"/>
          <p:cNvGrpSpPr/>
          <p:nvPr/>
        </p:nvGrpSpPr>
        <p:grpSpPr>
          <a:xfrm>
            <a:off x="6629399" y="3445934"/>
            <a:ext cx="1905001" cy="2868546"/>
            <a:chOff x="6705600" y="3236384"/>
            <a:chExt cx="1905001" cy="2868546"/>
          </a:xfrm>
        </p:grpSpPr>
        <p:graphicFrame>
          <p:nvGraphicFramePr>
            <p:cNvPr id="92" name="Object 6"/>
            <p:cNvGraphicFramePr>
              <a:graphicFrameLocks noChangeAspect="1"/>
            </p:cNvGraphicFramePr>
            <p:nvPr/>
          </p:nvGraphicFramePr>
          <p:xfrm>
            <a:off x="6705600" y="3236384"/>
            <a:ext cx="1905001" cy="156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" name="Visio" r:id="rId9" imgW="4006260" imgH="3130850" progId="Visio.Drawing.11">
                    <p:embed/>
                  </p:oleObj>
                </mc:Choice>
                <mc:Fallback>
                  <p:oleObj name="Visio" r:id="rId9" imgW="4006260" imgH="31308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3236384"/>
                          <a:ext cx="1905001" cy="156527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6916079" y="5181600"/>
              <a:ext cx="15808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Subpolyhedra</a:t>
              </a:r>
            </a:p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 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 ≤ b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5943600" y="1752600"/>
          <a:ext cx="201136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Visio" r:id="rId11" imgW="4006260" imgH="2989053" progId="Visio.Drawing.11">
                  <p:embed/>
                </p:oleObj>
              </mc:Choice>
              <mc:Fallback>
                <p:oleObj name="Visio" r:id="rId11" imgW="4006260" imgH="2989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52600"/>
                        <a:ext cx="2011363" cy="1500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850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numerical domains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3733800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638800" y="2743200"/>
            <a:ext cx="3124200" cy="838200"/>
          </a:xfrm>
          <a:prstGeom prst="wedgeRoundRectCallout">
            <a:avLst>
              <a:gd name="adj1" fmla="val -153267"/>
              <a:gd name="adj2" fmla="val 1243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Infer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svX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 -11, 10]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55640" y="5410200"/>
            <a:ext cx="3124200" cy="838200"/>
          </a:xfrm>
          <a:prstGeom prst="wedgeRoundRectCallout">
            <a:avLst>
              <a:gd name="adj1" fmla="val -154893"/>
              <a:gd name="adj2" fmla="val -1435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Ok!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With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7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domains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Intervals not always enough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32766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F()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x = 5, y = 100;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&gt;= 0)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= x - 1;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 = y + 10;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== 160);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76800" y="2037080"/>
            <a:ext cx="3886200" cy="838200"/>
          </a:xfrm>
          <a:prstGeom prst="wedgeRoundRectCallout">
            <a:avLst>
              <a:gd name="adj1" fmla="val -109278"/>
              <a:gd name="adj2" fmla="val 2152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Intervals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nfer y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∈[100, +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57800" y="5105400"/>
            <a:ext cx="3124200" cy="838200"/>
          </a:xfrm>
          <a:prstGeom prst="wedgeRoundRectCallout">
            <a:avLst>
              <a:gd name="adj1" fmla="val -106763"/>
              <a:gd name="adj2" fmla="val -1265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Need Loop invariant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10 * x + y == 150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38800" y="3733800"/>
            <a:ext cx="3124200" cy="838200"/>
          </a:xfrm>
          <a:prstGeom prst="wedgeRoundRectCallout">
            <a:avLst>
              <a:gd name="adj1" fmla="val -120747"/>
              <a:gd name="adj2" fmla="val 2128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Not ok!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83476" y="5334000"/>
            <a:ext cx="3505200" cy="1379220"/>
          </a:xfrm>
          <a:prstGeom prst="wedgeRoundRectCallout">
            <a:avLst>
              <a:gd name="adj1" fmla="val -10533"/>
              <a:gd name="adj2" fmla="val -1076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Instantiate the analysis with more precise domain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(Subpolyhedra)</a:t>
            </a:r>
          </a:p>
        </p:txBody>
      </p:sp>
    </p:spTree>
    <p:extLst>
      <p:ext uri="{BB962C8B-B14F-4D97-AF65-F5344CB8AC3E}">
        <p14:creationId xmlns:p14="http://schemas.microsoft.com/office/powerpoint/2010/main" val="1132786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609945"/>
          </a:xfrm>
        </p:spPr>
        <p:txBody>
          <a:bodyPr/>
          <a:lstStyle/>
          <a:p>
            <a:r>
              <a:rPr lang="en-US" dirty="0"/>
              <a:t>Given </a:t>
            </a:r>
          </a:p>
          <a:p>
            <a:pPr marL="0" indent="0">
              <a:buNone/>
            </a:pPr>
            <a:r>
              <a:rPr lang="en-US" dirty="0"/>
              <a:t>	an abstract element (fact) </a:t>
            </a:r>
            <a:r>
              <a:rPr lang="en-US" i="1" dirty="0"/>
              <a:t>a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a proof condition </a:t>
            </a:r>
            <a:r>
              <a:rPr lang="en-US" i="1" dirty="0"/>
              <a:t>c</a:t>
            </a:r>
            <a:r>
              <a:rPr lang="en-US" dirty="0">
                <a:gradFill>
                  <a:gsLst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	</a:t>
            </a:r>
            <a:endParaRPr lang="en-US" dirty="0" smtClean="0"/>
          </a:p>
          <a:p>
            <a:r>
              <a:rPr lang="en-US" dirty="0" smtClean="0"/>
              <a:t>Which are the possible outcomes of</a:t>
            </a:r>
          </a:p>
          <a:p>
            <a:pPr marL="0" indent="0" algn="ctr">
              <a:buNone/>
            </a:pPr>
            <a:r>
              <a:rPr lang="en-US" dirty="0" smtClean="0"/>
              <a:t>Check(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71579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analysis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96451"/>
          </a:xfrm>
        </p:spPr>
        <p:txBody>
          <a:bodyPr/>
          <a:lstStyle/>
          <a:p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check is definitive (True, False, Bottom)</a:t>
            </a:r>
            <a:endParaRPr lang="en-US" dirty="0"/>
          </a:p>
          <a:p>
            <a:pPr marL="855663" lvl="2" indent="0">
              <a:buNone/>
            </a:pPr>
            <a:r>
              <a:rPr lang="en-US" dirty="0"/>
              <a:t>	</a:t>
            </a:r>
            <a:r>
              <a:rPr lang="en-US" sz="2800" dirty="0"/>
              <a:t>Done!</a:t>
            </a:r>
            <a:endParaRPr lang="en-US" dirty="0"/>
          </a:p>
          <a:p>
            <a:pPr lvl="1"/>
            <a:r>
              <a:rPr lang="en-US" dirty="0" smtClean="0"/>
              <a:t>Otherwise</a:t>
            </a:r>
            <a:endParaRPr lang="en-US" dirty="0"/>
          </a:p>
          <a:p>
            <a:pPr marL="460375" lvl="1" indent="0">
              <a:buNone/>
            </a:pPr>
            <a:r>
              <a:rPr lang="en-US" dirty="0"/>
              <a:t>	Try a more precise domain</a:t>
            </a:r>
            <a:endParaRPr lang="en-US" dirty="0" smtClean="0"/>
          </a:p>
          <a:p>
            <a:r>
              <a:rPr lang="en-US" dirty="0" smtClean="0"/>
              <a:t>On average great performance gains</a:t>
            </a:r>
          </a:p>
          <a:p>
            <a:pPr lvl="1"/>
            <a:r>
              <a:rPr lang="en-US" dirty="0" smtClean="0"/>
              <a:t>Persist analysis options in different runs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7514313"/>
              </p:ext>
            </p:extLst>
          </p:nvPr>
        </p:nvGraphicFramePr>
        <p:xfrm>
          <a:off x="1447800" y="4724400"/>
          <a:ext cx="6172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705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Content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2362200"/>
            <a:ext cx="53340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[N];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i +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/>
              <a:t>∀ k ∈ [0, N). a[k] == 222);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657600" y="3736848"/>
            <a:ext cx="3179817" cy="2133600"/>
          </a:xfrm>
          <a:prstGeom prst="wedgeRoundRectCallout">
            <a:avLst>
              <a:gd name="adj1" fmla="val -84218"/>
              <a:gd name="adj2" fmla="val -239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 == 0 then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not initialized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if i &gt; 0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a[0] == … a[i] == 222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impossible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09546" y="2362200"/>
            <a:ext cx="3075151" cy="841248"/>
          </a:xfrm>
          <a:prstGeom prst="wedgeRoundRectCallout">
            <a:avLst>
              <a:gd name="adj1" fmla="val -20860"/>
              <a:gd name="adj2" fmla="val 12970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1: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handling of disjunction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529943" y="5768269"/>
            <a:ext cx="3450897" cy="841248"/>
          </a:xfrm>
          <a:prstGeom prst="wedgeRoundRectCallout">
            <a:avLst>
              <a:gd name="adj1" fmla="val -76853"/>
              <a:gd name="adj2" fmla="val 83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Challenge 2:</a:t>
            </a:r>
          </a:p>
          <a:p>
            <a:r>
              <a:rPr lang="en-US" dirty="0" smtClean="0"/>
              <a:t>Infer </a:t>
            </a:r>
            <a:r>
              <a:rPr lang="en-US" i="1" dirty="0" smtClean="0"/>
              <a:t>all </a:t>
            </a:r>
            <a:r>
              <a:rPr lang="en-US" dirty="0" smtClean="0"/>
              <a:t>the elements initialized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Needed to prove quantified facts</a:t>
            </a:r>
          </a:p>
          <a:p>
            <a:pPr lvl="1"/>
            <a:r>
              <a:rPr lang="en-US" dirty="0" smtClean="0"/>
              <a:t>Extensions to enumerators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93986"/>
      </p:ext>
    </p:extLst>
  </p:cSld>
  <p:clrMapOvr>
    <a:masterClrMapping/>
  </p:clrMapOvr>
  <p:transition advTm="1061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first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Many approaches using:</a:t>
            </a:r>
          </a:p>
          <a:p>
            <a:pPr lvl="1"/>
            <a:r>
              <a:rPr lang="en-US" dirty="0"/>
              <a:t>Human </a:t>
            </a:r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Under- and over-approximations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Theorem provers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pPr marL="460375" lvl="1" indent="-460375"/>
            <a:r>
              <a:rPr lang="en-US" dirty="0" smtClean="0"/>
              <a:t>We tried some of them in Clousot but not practical</a:t>
            </a:r>
          </a:p>
          <a:p>
            <a:pPr lvl="1"/>
            <a:r>
              <a:rPr lang="en-US" dirty="0" smtClean="0"/>
              <a:t>Many hidden hypotheses</a:t>
            </a:r>
          </a:p>
          <a:p>
            <a:pPr lvl="1"/>
            <a:r>
              <a:rPr lang="en-US" dirty="0" smtClean="0"/>
              <a:t>Scalability is an issue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029200"/>
            <a:ext cx="14240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13907"/>
      </p:ext>
    </p:extLst>
  </p:cSld>
  <p:clrMapOvr>
    <a:masterClrMapping/>
  </p:clrMapOvr>
  <p:transition advTm="48504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Previously: New Languages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86090"/>
          </a:xfrm>
        </p:spPr>
        <p:txBody>
          <a:bodyPr/>
          <a:lstStyle/>
          <a:p>
            <a:r>
              <a:rPr lang="en-US" dirty="0" smtClean="0"/>
              <a:t>Contracts first class citizens in the language</a:t>
            </a:r>
          </a:p>
          <a:p>
            <a:pPr lvl="1"/>
            <a:r>
              <a:rPr lang="en-US" dirty="0" smtClean="0"/>
              <a:t>Eiffel, Spec# 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Pro: Elegant solution</a:t>
            </a:r>
          </a:p>
          <a:p>
            <a:r>
              <a:rPr lang="en-US" dirty="0" smtClean="0"/>
              <a:t>Con: Non-mainstream languages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8029" y="2438400"/>
            <a:ext cx="4572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requires </a:t>
            </a:r>
            <a:r>
              <a:rPr lang="en-US" dirty="0" smtClean="0">
                <a:latin typeface="Consolas"/>
              </a:rPr>
              <a:t>x </a:t>
            </a:r>
            <a:r>
              <a:rPr lang="en-US" dirty="0">
                <a:latin typeface="Consolas"/>
              </a:rPr>
              <a:t>!=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.MinValue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ensures result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&gt;= 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2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(with P&amp;R Cousot)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4885"/>
          </a:xfrm>
        </p:spPr>
        <p:txBody>
          <a:bodyPr/>
          <a:lstStyle/>
          <a:p>
            <a:r>
              <a:rPr lang="en-US" dirty="0" smtClean="0"/>
              <a:t>Precise</a:t>
            </a:r>
            <a:r>
              <a:rPr lang="en-US" dirty="0"/>
              <a:t> </a:t>
            </a:r>
            <a:r>
              <a:rPr lang="en-US" dirty="0" smtClean="0"/>
              <a:t>and very very fast!</a:t>
            </a:r>
          </a:p>
          <a:p>
            <a:r>
              <a:rPr lang="en-US" dirty="0" smtClean="0"/>
              <a:t>Basis: Array segments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36914" y="4200133"/>
            <a:ext cx="2667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[222, 222]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73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039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, 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71581" y="4200133"/>
            <a:ext cx="2398047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[0, 0]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69628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445097"/>
            <a:ext cx="192873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bounds</a:t>
            </a:r>
          </a:p>
        </p:txBody>
      </p:sp>
      <p:cxnSp>
        <p:nvCxnSpPr>
          <p:cNvPr id="27" name="Straight Arrow Connector 26"/>
          <p:cNvCxnSpPr>
            <a:stCxn id="26" idx="2"/>
            <a:endCxn id="12" idx="0"/>
          </p:cNvCxnSpPr>
          <p:nvPr/>
        </p:nvCxnSpPr>
        <p:spPr>
          <a:xfrm>
            <a:off x="1726367" y="2814429"/>
            <a:ext cx="2682347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  <a:endCxn id="4" idx="0"/>
          </p:cNvCxnSpPr>
          <p:nvPr/>
        </p:nvCxnSpPr>
        <p:spPr>
          <a:xfrm flipH="1">
            <a:off x="2770414" y="2814429"/>
            <a:ext cx="4336824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04262" y="2445097"/>
            <a:ext cx="300595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content abstraction</a:t>
            </a:r>
          </a:p>
        </p:txBody>
      </p:sp>
      <p:cxnSp>
        <p:nvCxnSpPr>
          <p:cNvPr id="52" name="Straight Arrow Connector 51"/>
          <p:cNvCxnSpPr>
            <a:stCxn id="49" idx="2"/>
            <a:endCxn id="13" idx="0"/>
          </p:cNvCxnSpPr>
          <p:nvPr/>
        </p:nvCxnSpPr>
        <p:spPr>
          <a:xfrm flipH="1">
            <a:off x="6170605" y="2814429"/>
            <a:ext cx="93663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4724665" y="4200133"/>
            <a:ext cx="246916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6614" y="5778749"/>
            <a:ext cx="12458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i, 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082143" y="5778749"/>
            <a:ext cx="74892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== </a:t>
            </a:r>
            <a:r>
              <a:rPr lang="en-US" dirty="0" smtClean="0"/>
              <a:t>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1776" y="5778749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N,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&lt;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60" idx="0"/>
            <a:endCxn id="12" idx="2"/>
          </p:cNvCxnSpPr>
          <p:nvPr/>
        </p:nvCxnSpPr>
        <p:spPr>
          <a:xfrm flipH="1" flipV="1">
            <a:off x="4408714" y="4809733"/>
            <a:ext cx="47891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132115" y="4809733"/>
            <a:ext cx="1337426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0"/>
          </p:cNvCxnSpPr>
          <p:nvPr/>
        </p:nvCxnSpPr>
        <p:spPr>
          <a:xfrm flipH="1" flipV="1">
            <a:off x="4469568" y="4798847"/>
            <a:ext cx="2131622" cy="97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5" idx="2"/>
          </p:cNvCxnSpPr>
          <p:nvPr/>
        </p:nvCxnSpPr>
        <p:spPr>
          <a:xfrm flipV="1">
            <a:off x="6601190" y="4809733"/>
            <a:ext cx="107323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2477556" y="4809733"/>
            <a:ext cx="193115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2"/>
            <a:endCxn id="11" idx="0"/>
          </p:cNvCxnSpPr>
          <p:nvPr/>
        </p:nvCxnSpPr>
        <p:spPr>
          <a:xfrm flipH="1">
            <a:off x="1132114" y="2814429"/>
            <a:ext cx="59425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2"/>
          </p:cNvCxnSpPr>
          <p:nvPr/>
        </p:nvCxnSpPr>
        <p:spPr>
          <a:xfrm>
            <a:off x="1726367" y="2814429"/>
            <a:ext cx="6122233" cy="13003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22194" y="2445097"/>
            <a:ext cx="131318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Disjunction</a:t>
            </a:r>
          </a:p>
        </p:txBody>
      </p:sp>
      <p:cxnSp>
        <p:nvCxnSpPr>
          <p:cNvPr id="86" name="Straight Arrow Connector 85"/>
          <p:cNvCxnSpPr>
            <a:stCxn id="85" idx="2"/>
            <a:endCxn id="55" idx="0"/>
          </p:cNvCxnSpPr>
          <p:nvPr/>
        </p:nvCxnSpPr>
        <p:spPr>
          <a:xfrm>
            <a:off x="4278784" y="2814429"/>
            <a:ext cx="569339" cy="138570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5555387"/>
      </p:ext>
    </p:extLst>
  </p:cSld>
  <p:clrMapOvr>
    <a:masterClrMapping/>
  </p:clrMapOvr>
  <p:transition advTm="838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9552" y="6268943"/>
            <a:ext cx="4252895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ssert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∀k∈[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 N). a[k] ==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7348" y="957592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045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1331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4408" y="46887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200" y="391064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5893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45587" y="3120462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3136564" y="2547179"/>
            <a:ext cx="1593" cy="573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3138157" y="3310962"/>
            <a:ext cx="0" cy="6023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3136565" y="4282643"/>
            <a:ext cx="1592" cy="406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3136565" y="5058083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23357" y="3215711"/>
            <a:ext cx="1822230" cy="6949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3136564" y="1603923"/>
            <a:ext cx="0" cy="57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24801" y="4034162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5278533" y="2817116"/>
            <a:ext cx="1001191" cy="5281944"/>
          </a:xfrm>
          <a:prstGeom prst="bentConnector3">
            <a:avLst>
              <a:gd name="adj1" fmla="val -228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416189" y="1030250"/>
            <a:ext cx="818450" cy="51893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85733" y="1810416"/>
            <a:ext cx="1190235" cy="352104"/>
            <a:chOff x="5676181" y="1705530"/>
            <a:chExt cx="1190235" cy="35210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6761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85733" y="2657768"/>
            <a:ext cx="1658575" cy="352104"/>
            <a:chOff x="5207841" y="1705530"/>
            <a:chExt cx="1658575" cy="35210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36482" y="4279973"/>
            <a:ext cx="1658575" cy="352104"/>
            <a:chOff x="5207841" y="1705530"/>
            <a:chExt cx="1658575" cy="352104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6482" y="5072846"/>
            <a:ext cx="3366435" cy="352104"/>
            <a:chOff x="4236482" y="5072846"/>
            <a:chExt cx="3366435" cy="352104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938706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236482" y="5072846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189098" y="5072846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69185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658620" y="5072846"/>
              <a:ext cx="8114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08104" y="5072846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3745" y="6019800"/>
            <a:ext cx="3622685" cy="352104"/>
            <a:chOff x="4253745" y="6019800"/>
            <a:chExt cx="3622685" cy="35210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55969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53745" y="601980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62611" y="601980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742698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75883" y="6019800"/>
              <a:ext cx="10668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1,i+1,j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81617" y="6019800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4332" y="3310962"/>
            <a:ext cx="3072185" cy="352104"/>
            <a:chOff x="4084332" y="3310962"/>
            <a:chExt cx="3072185" cy="3521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786556" y="3310962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4332" y="3310962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742698" y="3310962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71299" y="3310962"/>
              <a:ext cx="471399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506471" y="3310962"/>
              <a:ext cx="764828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61704" y="3310962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1261457" y="4034162"/>
            <a:ext cx="1" cy="2161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38284254"/>
      </p:ext>
    </p:extLst>
  </p:cSld>
  <p:clrMapOvr>
    <a:masterClrMapping/>
  </p:clrMapOvr>
  <p:transition advTm="1375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291" y="1314450"/>
            <a:ext cx="2073219" cy="440130"/>
            <a:chOff x="260516" y="1066800"/>
            <a:chExt cx="2073219" cy="4401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139360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0516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40316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0259" y="1314450"/>
            <a:ext cx="3840231" cy="440130"/>
            <a:chOff x="4621692" y="1066800"/>
            <a:chExt cx="3840231" cy="440130"/>
          </a:xfrm>
        </p:grpSpPr>
        <p:sp>
          <p:nvSpPr>
            <p:cNvPr id="8" name="Rectangle 7"/>
            <p:cNvSpPr/>
            <p:nvPr/>
          </p:nvSpPr>
          <p:spPr bwMode="auto">
            <a:xfrm>
              <a:off x="5496179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21692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929347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4455" y="1066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92777" y="1066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218407" y="1066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4922" y="2345130"/>
            <a:ext cx="3095932" cy="440130"/>
            <a:chOff x="222526" y="2038350"/>
            <a:chExt cx="3095932" cy="44013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126411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2526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25039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621" y="203835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8127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85222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70259" y="2345130"/>
            <a:ext cx="3840231" cy="440130"/>
            <a:chOff x="4583702" y="2038350"/>
            <a:chExt cx="3840231" cy="44013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58189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83702" y="203835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91357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306465" y="203835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54787" y="203835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80417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765" y="3421455"/>
            <a:ext cx="3095932" cy="440130"/>
            <a:chOff x="241576" y="2971800"/>
            <a:chExt cx="3095932" cy="44013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45461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1576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4089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671" y="297180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67177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4272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3702" y="3421455"/>
            <a:ext cx="3840231" cy="440130"/>
            <a:chOff x="4602752" y="2971800"/>
            <a:chExt cx="3840231" cy="44013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77239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02752" y="2971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0407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325515" y="2971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73837" y="2971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199467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4191000" y="4381500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8" name="Elbow Connector 47"/>
          <p:cNvCxnSpPr>
            <a:stCxn id="32" idx="2"/>
            <a:endCxn id="46" idx="2"/>
          </p:cNvCxnSpPr>
          <p:nvPr/>
        </p:nvCxnSpPr>
        <p:spPr>
          <a:xfrm rot="16200000" flipH="1">
            <a:off x="2613956" y="2899705"/>
            <a:ext cx="615165" cy="253892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6" idx="6"/>
          </p:cNvCxnSpPr>
          <p:nvPr/>
        </p:nvCxnSpPr>
        <p:spPr>
          <a:xfrm rot="5400000">
            <a:off x="5296891" y="2940835"/>
            <a:ext cx="615165" cy="24566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20008" y="6013433"/>
            <a:ext cx="3339796" cy="440130"/>
            <a:chOff x="3007111" y="5334000"/>
            <a:chExt cx="3339796" cy="44013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69" name="Straight Arrow Connector 68"/>
          <p:cNvCxnSpPr>
            <a:stCxn id="46" idx="4"/>
            <a:endCxn id="64" idx="0"/>
          </p:cNvCxnSpPr>
          <p:nvPr/>
        </p:nvCxnSpPr>
        <p:spPr>
          <a:xfrm flipH="1">
            <a:off x="4272663" y="4572000"/>
            <a:ext cx="10907" cy="1441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62400" y="40883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589765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2" name="Down Arrow 71"/>
          <p:cNvSpPr/>
          <p:nvPr/>
        </p:nvSpPr>
        <p:spPr bwMode="auto">
          <a:xfrm>
            <a:off x="4928059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1670234" y="1881746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6686492" y="188793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3036960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8036438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476" y="1754580"/>
            <a:ext cx="284237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>
            <a:off x="710713" y="1754580"/>
            <a:ext cx="959521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1160" y="4800600"/>
            <a:ext cx="2859058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empty segments! (Disjunction)</a:t>
            </a:r>
          </a:p>
        </p:txBody>
      </p:sp>
      <p:cxnSp>
        <p:nvCxnSpPr>
          <p:cNvPr id="77" name="Straight Arrow Connector 76"/>
          <p:cNvCxnSpPr>
            <a:stCxn id="68" idx="2"/>
            <a:endCxn id="66" idx="0"/>
          </p:cNvCxnSpPr>
          <p:nvPr/>
        </p:nvCxnSpPr>
        <p:spPr>
          <a:xfrm flipH="1">
            <a:off x="4570617" y="5446931"/>
            <a:ext cx="1390072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8" idx="2"/>
            <a:endCxn id="65" idx="0"/>
          </p:cNvCxnSpPr>
          <p:nvPr/>
        </p:nvCxnSpPr>
        <p:spPr>
          <a:xfrm>
            <a:off x="5960689" y="5446931"/>
            <a:ext cx="77357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08152767"/>
      </p:ext>
    </p:extLst>
  </p:cSld>
  <p:clrMapOvr>
    <a:masterClrMapping/>
  </p:clrMapOvr>
  <p:transition advTm="818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0" grpId="0"/>
      <p:bldP spid="73" grpId="0" animBg="1"/>
      <p:bldP spid="74" grpId="0" animBg="1"/>
      <p:bldP spid="75" grpId="0" animBg="1"/>
      <p:bldP spid="76" grpId="0" animBg="1"/>
      <p:bldP spid="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1261457" y="4034162"/>
            <a:ext cx="1" cy="2061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49490" y="957591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3187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1415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823" y="46887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00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1415" y="55893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51002" y="3120463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4738706" y="2547179"/>
            <a:ext cx="4866" cy="573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4743572" y="3310963"/>
            <a:ext cx="0" cy="3538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4741980" y="4034162"/>
            <a:ext cx="1592" cy="65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4741980" y="5058084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61458" y="3215712"/>
            <a:ext cx="3389545" cy="449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4738706" y="1603922"/>
            <a:ext cx="0" cy="573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34326" y="4729487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6433665" y="3962724"/>
            <a:ext cx="305867" cy="3686054"/>
          </a:xfrm>
          <a:prstGeom prst="bentConnector3">
            <a:avLst>
              <a:gd name="adj1" fmla="val -7473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875997" y="2175858"/>
            <a:ext cx="1513774" cy="359348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389142" y="2729751"/>
            <a:ext cx="3339796" cy="356616"/>
            <a:chOff x="3007111" y="5334000"/>
            <a:chExt cx="3339796" cy="44013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8329" y="4183149"/>
            <a:ext cx="3099184" cy="356616"/>
            <a:chOff x="3007111" y="5334000"/>
            <a:chExt cx="3099184" cy="44013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03788" y="5199161"/>
            <a:ext cx="185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 up to a fixpoint …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447800" y="4416836"/>
            <a:ext cx="1991000" cy="356616"/>
            <a:chOff x="3007111" y="5334000"/>
            <a:chExt cx="1991000" cy="44013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283570" y="5334000"/>
              <a:ext cx="714541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i, 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521016" y="3387831"/>
            <a:ext cx="21146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doubts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== N &amp;&amp; N &gt; 0) </a:t>
            </a:r>
          </a:p>
        </p:txBody>
      </p:sp>
      <p:cxnSp>
        <p:nvCxnSpPr>
          <p:cNvPr id="29" name="Straight Arrow Connector 28"/>
          <p:cNvCxnSpPr>
            <a:stCxn id="96" idx="2"/>
            <a:endCxn id="89" idx="0"/>
          </p:cNvCxnSpPr>
          <p:nvPr/>
        </p:nvCxnSpPr>
        <p:spPr>
          <a:xfrm flipH="1">
            <a:off x="3081530" y="4034162"/>
            <a:ext cx="496816" cy="38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5500" y="5058084"/>
            <a:ext cx="2114659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elements in [0, N)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set to 222</a:t>
            </a:r>
          </a:p>
        </p:txBody>
      </p:sp>
      <p:cxnSp>
        <p:nvCxnSpPr>
          <p:cNvPr id="46" name="Straight Arrow Connector 45"/>
          <p:cNvCxnSpPr>
            <a:stCxn id="45" idx="0"/>
            <a:endCxn id="87" idx="2"/>
          </p:cNvCxnSpPr>
          <p:nvPr/>
        </p:nvCxnSpPr>
        <p:spPr>
          <a:xfrm flipV="1">
            <a:off x="1542830" y="4773452"/>
            <a:ext cx="730952" cy="284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4" name="Rectangle 43"/>
          <p:cNvSpPr/>
          <p:nvPr/>
        </p:nvSpPr>
        <p:spPr>
          <a:xfrm>
            <a:off x="166704" y="6096000"/>
            <a:ext cx="4252895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ssert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∀k∈[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 N). a[k] ==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>
            <a:off x="1542830" y="5704415"/>
            <a:ext cx="840349" cy="391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pic>
        <p:nvPicPr>
          <p:cNvPr id="51" name="Picture 2" descr="C:\Users\logozzo\AppData\Local\Microsoft\Windows\Temporary Internet Files\Content.IE5\AHDIM2JZ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86" y="6029032"/>
            <a:ext cx="503268" cy="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3442671"/>
      </p:ext>
    </p:extLst>
  </p:cSld>
  <p:clrMapOvr>
    <a:masterClrMapping/>
  </p:clrMapOvr>
  <p:transition advTm="771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4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18379"/>
          </a:xfrm>
        </p:spPr>
        <p:txBody>
          <a:bodyPr/>
          <a:lstStyle/>
          <a:p>
            <a:r>
              <a:rPr lang="en-US" dirty="0" smtClean="0"/>
              <a:t>Imprecision may be induced by disjunctions</a:t>
            </a:r>
          </a:p>
          <a:p>
            <a:pPr lvl="1"/>
            <a:r>
              <a:rPr lang="en-US" dirty="0" smtClean="0"/>
              <a:t>Naive handling introduces exponentials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Solution: Backward goal propagation</a:t>
            </a:r>
          </a:p>
          <a:p>
            <a:pPr lvl="1"/>
            <a:r>
              <a:rPr lang="en-US" dirty="0" smtClean="0"/>
              <a:t>Intersected with forward facts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319278"/>
            <a:ext cx="4114800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ublic void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Simple(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z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12;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 = -12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(z!= 0);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0384" y="4773862"/>
            <a:ext cx="1531188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:[-</a:t>
            </a:r>
            <a:r>
              <a:rPr lang="en-US" sz="1600" dirty="0"/>
              <a:t> </a:t>
            </a:r>
            <a:r>
              <a:rPr lang="en-US" sz="1600" dirty="0" smtClean="0"/>
              <a:t>12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,+</a:t>
            </a:r>
            <a:r>
              <a:rPr lang="en-US" sz="1600" dirty="0" smtClean="0"/>
              <a:t>12]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5612" y="4148078"/>
            <a:ext cx="175560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[-12, -12]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612" y="3575844"/>
            <a:ext cx="1531188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[12, 12]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800947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198" y="3575844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199" y="4110236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</a:t>
            </a:r>
          </a:p>
        </p:txBody>
      </p:sp>
      <p:pic>
        <p:nvPicPr>
          <p:cNvPr id="12" name="Picture 2" descr="C:\Users\logozzo\AppData\Local\Microsoft\Windows\Temporary Internet Files\Content.IE5\AHDIM2JZ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63" y="3896444"/>
            <a:ext cx="503268" cy="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logozzo\AppData\Local\Microsoft\Windows\Temporary Internet Files\Content.IE5\AHDIM2JZ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63" y="3324210"/>
            <a:ext cx="503268" cy="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14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Inter-method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By default, infer getter/setter ensures</a:t>
            </a:r>
          </a:p>
          <a:p>
            <a:pPr lvl="1"/>
            <a:r>
              <a:rPr lang="en-US" dirty="0" smtClean="0"/>
              <a:t>Reduce the initial annotation burden</a:t>
            </a:r>
          </a:p>
          <a:p>
            <a:pPr lvl="1"/>
            <a:r>
              <a:rPr lang="en-US" dirty="0" smtClean="0"/>
              <a:t>Do not propagate over assemblies</a:t>
            </a:r>
          </a:p>
          <a:p>
            <a:r>
              <a:rPr lang="en-US" dirty="0" smtClean="0"/>
              <a:t>Suggest immediate preconditions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Options for</a:t>
            </a:r>
          </a:p>
          <a:p>
            <a:pPr lvl="1"/>
            <a:r>
              <a:rPr lang="en-US" dirty="0" smtClean="0"/>
              <a:t>Inference of method ensures</a:t>
            </a:r>
          </a:p>
          <a:p>
            <a:pPr lvl="1"/>
            <a:r>
              <a:rPr lang="en-US" dirty="0" smtClean="0"/>
              <a:t>Object-invariants for read-only fields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3429000"/>
            <a:ext cx="5334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Factory(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0254"/>
            <a:ext cx="3924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6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practical compromises…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21512"/>
          </a:xfrm>
        </p:spPr>
        <p:txBody>
          <a:bodyPr/>
          <a:lstStyle/>
          <a:p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The analysis of a method can take too much</a:t>
            </a:r>
          </a:p>
          <a:p>
            <a:r>
              <a:rPr lang="en-US" dirty="0" smtClean="0"/>
              <a:t>Message prioritization</a:t>
            </a:r>
          </a:p>
          <a:p>
            <a:pPr lvl="1"/>
            <a:r>
              <a:rPr lang="en-US" dirty="0" smtClean="0"/>
              <a:t>Scoring system to report the most likely bugs</a:t>
            </a:r>
          </a:p>
          <a:p>
            <a:r>
              <a:rPr lang="en-US" dirty="0" smtClean="0"/>
              <a:t>Message suppression</a:t>
            </a:r>
          </a:p>
          <a:p>
            <a:pPr lvl="1"/>
            <a:r>
              <a:rPr lang="en-US" dirty="0" smtClean="0"/>
              <a:t>Weakness of the checker? </a:t>
            </a:r>
          </a:p>
          <a:p>
            <a:pPr lvl="1"/>
            <a:r>
              <a:rPr lang="en-US" dirty="0" smtClean="0"/>
              <a:t>Of the analysis?</a:t>
            </a:r>
          </a:p>
          <a:p>
            <a:r>
              <a:rPr lang="en-US" dirty="0" smtClean="0"/>
              <a:t>Selective Verification</a:t>
            </a:r>
          </a:p>
          <a:p>
            <a:pPr lvl="1"/>
            <a:r>
              <a:rPr lang="en-US" dirty="0" smtClean="0"/>
              <a:t>Start by focusing on most core code</a:t>
            </a:r>
          </a:p>
          <a:p>
            <a:r>
              <a:rPr lang="en-US" dirty="0" smtClean="0"/>
              <a:t>Analysis caching (work in progress)</a:t>
            </a:r>
          </a:p>
          <a:p>
            <a:pPr lvl="1"/>
            <a:r>
              <a:rPr lang="en-US" dirty="0" smtClean="0"/>
              <a:t>Avoid re-analyzing unmodified methods</a:t>
            </a:r>
          </a:p>
        </p:txBody>
      </p:sp>
    </p:spTree>
    <p:extLst>
      <p:ext uri="{BB962C8B-B14F-4D97-AF65-F5344CB8AC3E}">
        <p14:creationId xmlns:p14="http://schemas.microsoft.com/office/powerpoint/2010/main" val="2374133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Conclusions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9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5" y="1463799"/>
            <a:ext cx="8334375" cy="4912114"/>
          </a:xfrm>
        </p:spPr>
        <p:txBody>
          <a:bodyPr/>
          <a:lstStyle/>
          <a:p>
            <a:r>
              <a:rPr lang="en-US" dirty="0" smtClean="0"/>
              <a:t>API in .NET 4.0</a:t>
            </a:r>
          </a:p>
          <a:p>
            <a:r>
              <a:rPr lang="en-US" dirty="0" smtClean="0"/>
              <a:t>Externally available ~14 months</a:t>
            </a:r>
          </a:p>
          <a:p>
            <a:pPr lvl="1"/>
            <a:r>
              <a:rPr lang="en-US" dirty="0" smtClean="0"/>
              <a:t>~20,000 downloads, active forum</a:t>
            </a:r>
          </a:p>
          <a:p>
            <a:pPr lvl="1"/>
            <a:r>
              <a:rPr lang="en-US" dirty="0" smtClean="0"/>
              <a:t>3 book chapters on CodeContracts</a:t>
            </a:r>
          </a:p>
          <a:p>
            <a:pPr lvl="1"/>
            <a:r>
              <a:rPr lang="en-US" dirty="0" smtClean="0"/>
              <a:t>Many dozens of blog articles</a:t>
            </a:r>
          </a:p>
          <a:p>
            <a:r>
              <a:rPr lang="en-US" dirty="0" smtClean="0"/>
              <a:t>Publications, talks, lectures</a:t>
            </a:r>
          </a:p>
          <a:p>
            <a:pPr lvl="1"/>
            <a:r>
              <a:rPr lang="en-US" dirty="0" smtClean="0"/>
              <a:t>SAC, OOPSLA, APLAS, VMCAI, SAS, </a:t>
            </a:r>
            <a:r>
              <a:rPr lang="en-US" dirty="0" err="1" smtClean="0"/>
              <a:t>FoVeOOS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Internal usage </a:t>
            </a:r>
          </a:p>
          <a:p>
            <a:pPr lvl="1"/>
            <a:r>
              <a:rPr lang="en-US" dirty="0" smtClean="0"/>
              <a:t>Integrated into CLR build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few small groups</a:t>
            </a:r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4800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85912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0" y="2824480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89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35006"/>
          </a:xfrm>
        </p:spPr>
        <p:txBody>
          <a:bodyPr/>
          <a:lstStyle/>
          <a:p>
            <a:r>
              <a:rPr lang="en-US" dirty="0" smtClean="0"/>
              <a:t>Standard Contract format</a:t>
            </a:r>
          </a:p>
          <a:p>
            <a:r>
              <a:rPr lang="en-US" dirty="0" smtClean="0"/>
              <a:t>Can be adopted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other verification/analysis tools</a:t>
            </a:r>
            <a:endParaRPr lang="en-US" dirty="0"/>
          </a:p>
          <a:p>
            <a:pPr lvl="1"/>
            <a:r>
              <a:rPr lang="en-US" dirty="0" smtClean="0"/>
              <a:t>By syntax support in programming languages</a:t>
            </a:r>
          </a:p>
          <a:p>
            <a:pPr lvl="2"/>
            <a:r>
              <a:rPr lang="en-US" dirty="0" smtClean="0"/>
              <a:t>Implication?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Beauty</a:t>
            </a:r>
          </a:p>
          <a:p>
            <a:pPr lvl="1"/>
            <a:r>
              <a:rPr lang="en-US" dirty="0" err="1" smtClean="0"/>
              <a:t>Decompilation</a:t>
            </a:r>
            <a:endParaRPr lang="en-US" dirty="0" smtClean="0"/>
          </a:p>
          <a:p>
            <a:pPr lvl="2"/>
            <a:r>
              <a:rPr lang="en-US" dirty="0" smtClean="0"/>
              <a:t>Iterators, closures …</a:t>
            </a:r>
          </a:p>
        </p:txBody>
      </p:sp>
    </p:spTree>
    <p:extLst>
      <p:ext uri="{BB962C8B-B14F-4D97-AF65-F5344CB8AC3E}">
        <p14:creationId xmlns:p14="http://schemas.microsoft.com/office/powerpoint/2010/main" val="389470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Previously: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Contracts expressed with attributes</a:t>
            </a:r>
          </a:p>
          <a:p>
            <a:pPr lvl="1"/>
            <a:r>
              <a:rPr lang="en-US" dirty="0" smtClean="0"/>
              <a:t>Eclipse @</a:t>
            </a:r>
            <a:r>
              <a:rPr lang="en-US" dirty="0" err="1" smtClean="0"/>
              <a:t>NonNull</a:t>
            </a:r>
            <a:r>
              <a:rPr lang="en-US" dirty="0" smtClean="0"/>
              <a:t>, Research extensions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Pro: Relatively easy, access with reflection</a:t>
            </a:r>
          </a:p>
          <a:p>
            <a:r>
              <a:rPr lang="en-US" dirty="0" smtClean="0"/>
              <a:t>Con: Limited expressivity</a:t>
            </a:r>
          </a:p>
          <a:p>
            <a:pPr lvl="1"/>
            <a:r>
              <a:rPr lang="en-US" dirty="0" smtClean="0"/>
              <a:t>E.g. Relations on parameters?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7029" y="2590800"/>
            <a:ext cx="5334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[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NotNegative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NotMinInt32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50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979825"/>
          </a:xfrm>
        </p:spPr>
        <p:txBody>
          <a:bodyPr/>
          <a:lstStyle/>
          <a:p>
            <a:r>
              <a:rPr lang="en-US" dirty="0" smtClean="0"/>
              <a:t>Language Agnostic Contracts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/>
              <a:t>Contracts API in .NET 4.0</a:t>
            </a:r>
          </a:p>
          <a:p>
            <a:r>
              <a:rPr lang="en-US" dirty="0" smtClean="0"/>
              <a:t>Tools available for download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checking</a:t>
            </a:r>
          </a:p>
          <a:p>
            <a:r>
              <a:rPr lang="en-US" dirty="0" smtClean="0"/>
              <a:t>Try them today!</a:t>
            </a:r>
          </a:p>
          <a:p>
            <a:pPr marL="0" indent="0" algn="ctr"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research.microsoft.com/contracts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74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Previously: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Contracts in comments</a:t>
            </a:r>
          </a:p>
          <a:p>
            <a:pPr lvl="1"/>
            <a:r>
              <a:rPr lang="en-US" dirty="0" smtClean="0"/>
              <a:t>JML, Spec#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Pro: Can use standard compiler</a:t>
            </a:r>
          </a:p>
          <a:p>
            <a:r>
              <a:rPr lang="en-US" dirty="0" smtClean="0"/>
              <a:t>Con: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438400"/>
            <a:ext cx="60198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//^ requires x !=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int.MinValue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//^ ensures result &gt;=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0;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53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Just a string</a:t>
            </a:r>
          </a:p>
          <a:p>
            <a:pPr lvl="1"/>
            <a:r>
              <a:rPr lang="en-US" dirty="0" smtClean="0"/>
              <a:t>Ignored by the IDE/Compiler/…</a:t>
            </a:r>
          </a:p>
          <a:p>
            <a:r>
              <a:rPr lang="en-US" dirty="0"/>
              <a:t>Duplicate the work of the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Need separate tools to give semantics</a:t>
            </a:r>
          </a:p>
          <a:p>
            <a:pPr lvl="1"/>
            <a:r>
              <a:rPr lang="en-US" dirty="0" smtClean="0"/>
              <a:t>Parsing/Type checking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generation </a:t>
            </a:r>
            <a:r>
              <a:rPr lang="en-US" dirty="0" smtClean="0"/>
              <a:t>for runtime </a:t>
            </a:r>
            <a:r>
              <a:rPr lang="en-US" dirty="0"/>
              <a:t>checking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Semantics?</a:t>
            </a:r>
          </a:p>
          <a:p>
            <a:r>
              <a:rPr lang="en-US" dirty="0" smtClean="0"/>
              <a:t>Serialization? Deserialization?</a:t>
            </a:r>
          </a:p>
          <a:p>
            <a:r>
              <a:rPr lang="en-US" dirty="0" smtClean="0"/>
              <a:t>Legacy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6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en-US" dirty="0" smtClean="0"/>
              <a:t>Idea: Use code to specify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Pro: …</a:t>
            </a:r>
          </a:p>
          <a:p>
            <a:r>
              <a:rPr lang="en-US" dirty="0" smtClean="0"/>
              <a:t>Con: Not such a nice syntax as e.g. Spec#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26771"/>
            <a:ext cx="71628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!=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.MinValue);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50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6.1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3.1|0.7|0.3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1|11.5|5.6|52.6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2.9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2|21.6"/>
</p:tagLst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6627</TotalTime>
  <Words>3943</Words>
  <Application>Microsoft Office PowerPoint</Application>
  <PresentationFormat>On-screen Show (4:3)</PresentationFormat>
  <Paragraphs>1099</Paragraphs>
  <Slides>60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1-10070 Microsoft Research 2008</vt:lpstr>
      <vt:lpstr>White with Courier font for code slides</vt:lpstr>
      <vt:lpstr>1-10159 Microsoft Research 2009</vt:lpstr>
      <vt:lpstr>1_White with Courier font for code slides</vt:lpstr>
      <vt:lpstr>Visio</vt:lpstr>
      <vt:lpstr>CodeContracts</vt:lpstr>
      <vt:lpstr>Problem</vt:lpstr>
      <vt:lpstr>Specifications via Contracts</vt:lpstr>
      <vt:lpstr>Exercise: Specify Abs(int x)</vt:lpstr>
      <vt:lpstr>Previously: New Languages </vt:lpstr>
      <vt:lpstr>Previously: Attributes</vt:lpstr>
      <vt:lpstr>Previously: Comments</vt:lpstr>
      <vt:lpstr>Contracts in comments</vt:lpstr>
      <vt:lpstr>CodeContracts</vt:lpstr>
      <vt:lpstr>Pros of CodeContracts</vt:lpstr>
      <vt:lpstr>But also…</vt:lpstr>
      <vt:lpstr>1. The Language</vt:lpstr>
      <vt:lpstr>Why not use assert? </vt:lpstr>
      <vt:lpstr>Preconditions</vt:lpstr>
      <vt:lpstr>In general</vt:lpstr>
      <vt:lpstr>Postconditions</vt:lpstr>
      <vt:lpstr>Return and Old values </vt:lpstr>
      <vt:lpstr>Object invariants</vt:lpstr>
      <vt:lpstr>PowerPoint Presentation</vt:lpstr>
      <vt:lpstr>Interfaces and abstract methods</vt:lpstr>
      <vt:lpstr>Contracts for interfaces</vt:lpstr>
      <vt:lpstr>Example</vt:lpstr>
      <vt:lpstr>Quantifiers</vt:lpstr>
      <vt:lpstr>Legacy Requires</vt:lpstr>
      <vt:lpstr>Argument Validators</vt:lpstr>
      <vt:lpstr>More in the Contracts namespace</vt:lpstr>
      <vt:lpstr>Extensions?</vt:lpstr>
      <vt:lpstr>2. The runtime checker</vt:lpstr>
      <vt:lpstr>The runtime checker</vt:lpstr>
      <vt:lpstr>PowerPoint Presentation</vt:lpstr>
      <vt:lpstr>How it works</vt:lpstr>
      <vt:lpstr>Contract Reference Assemblies</vt:lpstr>
      <vt:lpstr>Providing Contracts for your Lib</vt:lpstr>
      <vt:lpstr>Developing against 3rd Party Lib</vt:lpstr>
      <vt:lpstr>3. The static checker  (codename Clousot)</vt:lpstr>
      <vt:lpstr>Clousot</vt:lpstr>
      <vt:lpstr>PowerPoint Presentation</vt:lpstr>
      <vt:lpstr>Clousot algorithm</vt:lpstr>
      <vt:lpstr>Proof obligations</vt:lpstr>
      <vt:lpstr>Analysis steps</vt:lpstr>
      <vt:lpstr>Abstract Interpretation [CC77]</vt:lpstr>
      <vt:lpstr>Heap abstraction</vt:lpstr>
      <vt:lpstr>(Numerical) Abstract domains</vt:lpstr>
      <vt:lpstr>Using numerical domains</vt:lpstr>
      <vt:lpstr>Numerical domains in Clousot</vt:lpstr>
      <vt:lpstr>Question</vt:lpstr>
      <vt:lpstr>Incremental analysis in Clousot</vt:lpstr>
      <vt:lpstr>Array Content analysis</vt:lpstr>
      <vt:lpstr>Not the first …</vt:lpstr>
      <vt:lpstr>Our idea (with P&amp;R Cousot)</vt:lpstr>
      <vt:lpstr>Example</vt:lpstr>
      <vt:lpstr>Segment unification</vt:lpstr>
      <vt:lpstr>Example</vt:lpstr>
      <vt:lpstr>Backward analysis</vt:lpstr>
      <vt:lpstr>Inter-method Inference</vt:lpstr>
      <vt:lpstr>Further practical compromises…</vt:lpstr>
      <vt:lpstr>4. Conclusions</vt:lpstr>
      <vt:lpstr>CodeContracts Impact</vt:lpstr>
      <vt:lpstr>Future?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CodeContracts</dc:title>
  <dc:creator>Francesco Logozzo</dc:creator>
  <cp:lastModifiedBy>Francesco Logozzo</cp:lastModifiedBy>
  <cp:revision>107</cp:revision>
  <dcterms:created xsi:type="dcterms:W3CDTF">2006-08-16T00:00:00Z</dcterms:created>
  <dcterms:modified xsi:type="dcterms:W3CDTF">2010-07-09T17:42:10Z</dcterms:modified>
</cp:coreProperties>
</file>