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  <p:sldMasterId id="2147483700" r:id="rId3"/>
    <p:sldMasterId id="2147483712" r:id="rId4"/>
  </p:sldMasterIdLst>
  <p:notesMasterIdLst>
    <p:notesMasterId r:id="rId86"/>
  </p:notesMasterIdLst>
  <p:sldIdLst>
    <p:sldId id="256" r:id="rId5"/>
    <p:sldId id="257" r:id="rId6"/>
    <p:sldId id="343" r:id="rId7"/>
    <p:sldId id="258" r:id="rId8"/>
    <p:sldId id="282" r:id="rId9"/>
    <p:sldId id="259" r:id="rId10"/>
    <p:sldId id="260" r:id="rId11"/>
    <p:sldId id="262" r:id="rId12"/>
    <p:sldId id="261" r:id="rId13"/>
    <p:sldId id="263" r:id="rId14"/>
    <p:sldId id="264" r:id="rId15"/>
    <p:sldId id="265" r:id="rId16"/>
    <p:sldId id="266" r:id="rId17"/>
    <p:sldId id="267" r:id="rId18"/>
    <p:sldId id="268" r:id="rId19"/>
    <p:sldId id="270" r:id="rId20"/>
    <p:sldId id="271" r:id="rId21"/>
    <p:sldId id="272" r:id="rId22"/>
    <p:sldId id="285" r:id="rId23"/>
    <p:sldId id="286" r:id="rId24"/>
    <p:sldId id="273" r:id="rId25"/>
    <p:sldId id="287" r:id="rId26"/>
    <p:sldId id="319" r:id="rId27"/>
    <p:sldId id="274" r:id="rId28"/>
    <p:sldId id="288" r:id="rId29"/>
    <p:sldId id="275" r:id="rId30"/>
    <p:sldId id="276" r:id="rId31"/>
    <p:sldId id="277" r:id="rId32"/>
    <p:sldId id="289" r:id="rId33"/>
    <p:sldId id="290" r:id="rId34"/>
    <p:sldId id="291" r:id="rId35"/>
    <p:sldId id="278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280" r:id="rId53"/>
    <p:sldId id="308" r:id="rId54"/>
    <p:sldId id="310" r:id="rId55"/>
    <p:sldId id="311" r:id="rId56"/>
    <p:sldId id="309" r:id="rId57"/>
    <p:sldId id="312" r:id="rId58"/>
    <p:sldId id="313" r:id="rId59"/>
    <p:sldId id="314" r:id="rId60"/>
    <p:sldId id="315" r:id="rId61"/>
    <p:sldId id="316" r:id="rId62"/>
    <p:sldId id="318" r:id="rId63"/>
    <p:sldId id="317" r:id="rId64"/>
    <p:sldId id="320" r:id="rId65"/>
    <p:sldId id="322" r:id="rId66"/>
    <p:sldId id="321" r:id="rId67"/>
    <p:sldId id="323" r:id="rId68"/>
    <p:sldId id="326" r:id="rId69"/>
    <p:sldId id="325" r:id="rId70"/>
    <p:sldId id="327" r:id="rId71"/>
    <p:sldId id="328" r:id="rId72"/>
    <p:sldId id="329" r:id="rId73"/>
    <p:sldId id="330" r:id="rId74"/>
    <p:sldId id="334" r:id="rId75"/>
    <p:sldId id="331" r:id="rId76"/>
    <p:sldId id="332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76" autoAdjust="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48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tableStyles" Target="tableStyles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DD071C-C0A1-4028-8A76-DC9E25E9F754}" type="doc">
      <dgm:prSet loTypeId="urn:microsoft.com/office/officeart/2005/8/layout/target2" loCatId="relationship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0C161F6-0382-4A89-B0F4-94453DF5914B}">
      <dgm:prSet phldrT="[Text]"/>
      <dgm:spPr/>
      <dgm:t>
        <a:bodyPr/>
        <a:lstStyle/>
        <a:p>
          <a:r>
            <a:rPr lang="en-US" dirty="0" smtClean="0"/>
            <a:t>.</a:t>
          </a:r>
          <a:r>
            <a:rPr lang="en-US" dirty="0" err="1" smtClean="0"/>
            <a:t>Dll</a:t>
          </a:r>
          <a:r>
            <a:rPr lang="en-US" dirty="0" smtClean="0"/>
            <a:t> or .Exe</a:t>
          </a:r>
          <a:endParaRPr lang="en-US" dirty="0"/>
        </a:p>
      </dgm:t>
    </dgm:pt>
    <dgm:pt modelId="{BA1CF477-9563-4B1A-9448-F9A7B180B34B}" type="parTrans" cxnId="{01EC46A2-A8C9-4F02-925B-7F49D5FE5859}">
      <dgm:prSet/>
      <dgm:spPr/>
      <dgm:t>
        <a:bodyPr/>
        <a:lstStyle/>
        <a:p>
          <a:endParaRPr lang="en-US"/>
        </a:p>
      </dgm:t>
    </dgm:pt>
    <dgm:pt modelId="{CA8E493C-D394-4542-9AD3-78E49B7B5FFF}" type="sibTrans" cxnId="{01EC46A2-A8C9-4F02-925B-7F49D5FE5859}">
      <dgm:prSet/>
      <dgm:spPr/>
      <dgm:t>
        <a:bodyPr/>
        <a:lstStyle/>
        <a:p>
          <a:endParaRPr lang="en-US"/>
        </a:p>
      </dgm:t>
    </dgm:pt>
    <dgm:pt modelId="{8AB9DC8A-85B9-4ADB-BD8A-E9924640D156}">
      <dgm:prSet phldrT="[Text]"/>
      <dgm:spPr/>
      <dgm:t>
        <a:bodyPr/>
        <a:lstStyle/>
        <a:p>
          <a:r>
            <a:rPr lang="en-US" dirty="0" smtClean="0"/>
            <a:t>Metadata</a:t>
          </a:r>
        </a:p>
        <a:p>
          <a:r>
            <a:rPr lang="en-US" dirty="0" smtClean="0"/>
            <a:t>(attributes?)</a:t>
          </a:r>
          <a:endParaRPr lang="en-US" dirty="0"/>
        </a:p>
      </dgm:t>
    </dgm:pt>
    <dgm:pt modelId="{9F8FC234-1BFE-492C-B343-8CA8A8DF2FAC}" type="parTrans" cxnId="{53E99C56-FBDC-4B4B-A3B4-A25AA0542007}">
      <dgm:prSet/>
      <dgm:spPr/>
      <dgm:t>
        <a:bodyPr/>
        <a:lstStyle/>
        <a:p>
          <a:endParaRPr lang="en-US"/>
        </a:p>
      </dgm:t>
    </dgm:pt>
    <dgm:pt modelId="{0BDD9976-850C-4FC1-94C0-020642980A7F}" type="sibTrans" cxnId="{53E99C56-FBDC-4B4B-A3B4-A25AA0542007}">
      <dgm:prSet/>
      <dgm:spPr/>
      <dgm:t>
        <a:bodyPr/>
        <a:lstStyle/>
        <a:p>
          <a:endParaRPr lang="en-US"/>
        </a:p>
      </dgm:t>
    </dgm:pt>
    <dgm:pt modelId="{F5519A84-1843-4B9F-9016-02E34A6C34B6}">
      <dgm:prSet phldrT="[Text]"/>
      <dgm:spPr/>
      <dgm:t>
        <a:bodyPr/>
        <a:lstStyle/>
        <a:p>
          <a:r>
            <a:rPr lang="en-US" dirty="0" smtClean="0"/>
            <a:t>Metadata</a:t>
          </a:r>
        </a:p>
        <a:p>
          <a:r>
            <a:rPr lang="en-US" dirty="0" smtClean="0"/>
            <a:t>(bitmaps?)</a:t>
          </a:r>
          <a:endParaRPr lang="en-US" dirty="0"/>
        </a:p>
      </dgm:t>
    </dgm:pt>
    <dgm:pt modelId="{8C4134E5-8CB4-46F0-AC53-9D6B541217F7}" type="parTrans" cxnId="{63F4B250-ECF9-4897-9C05-A002EF3FC22E}">
      <dgm:prSet/>
      <dgm:spPr/>
      <dgm:t>
        <a:bodyPr/>
        <a:lstStyle/>
        <a:p>
          <a:endParaRPr lang="en-US"/>
        </a:p>
      </dgm:t>
    </dgm:pt>
    <dgm:pt modelId="{FB8979A5-6D91-4FC3-B773-023969E25301}" type="sibTrans" cxnId="{63F4B250-ECF9-4897-9C05-A002EF3FC22E}">
      <dgm:prSet/>
      <dgm:spPr/>
      <dgm:t>
        <a:bodyPr/>
        <a:lstStyle/>
        <a:p>
          <a:endParaRPr lang="en-US"/>
        </a:p>
      </dgm:t>
    </dgm:pt>
    <dgm:pt modelId="{4C6F75A4-EB1B-496E-8650-08022032673F}">
      <dgm:prSet phldrT="[Text]"/>
      <dgm:spPr/>
      <dgm:t>
        <a:bodyPr/>
        <a:lstStyle/>
        <a:p>
          <a:r>
            <a:rPr lang="en-US" dirty="0" smtClean="0"/>
            <a:t>Code</a:t>
          </a:r>
          <a:endParaRPr lang="en-US" dirty="0"/>
        </a:p>
      </dgm:t>
    </dgm:pt>
    <dgm:pt modelId="{377476E7-0B9A-4A1F-A37D-BC8AD54EDCBE}" type="parTrans" cxnId="{8099F679-AA6C-4418-876B-FEA9D1740DD9}">
      <dgm:prSet/>
      <dgm:spPr/>
      <dgm:t>
        <a:bodyPr/>
        <a:lstStyle/>
        <a:p>
          <a:endParaRPr lang="en-US"/>
        </a:p>
      </dgm:t>
    </dgm:pt>
    <dgm:pt modelId="{FFC00B82-0DC3-4243-ADD9-508849BA4300}" type="sibTrans" cxnId="{8099F679-AA6C-4418-876B-FEA9D1740DD9}">
      <dgm:prSet/>
      <dgm:spPr/>
      <dgm:t>
        <a:bodyPr/>
        <a:lstStyle/>
        <a:p>
          <a:endParaRPr lang="en-US"/>
        </a:p>
      </dgm:t>
    </dgm:pt>
    <dgm:pt modelId="{795DE071-29A2-4D53-94E3-4522E57A7B67}">
      <dgm:prSet phldrT="[Text]"/>
      <dgm:spPr/>
      <dgm:t>
        <a:bodyPr/>
        <a:lstStyle/>
        <a:p>
          <a:r>
            <a:rPr lang="en-US" dirty="0" smtClean="0"/>
            <a:t>Class</a:t>
          </a:r>
          <a:endParaRPr lang="en-US" dirty="0"/>
        </a:p>
      </dgm:t>
    </dgm:pt>
    <dgm:pt modelId="{25F2168A-C781-4366-9904-9B60CB1A9009}" type="parTrans" cxnId="{160F9876-7960-4126-A0E0-2A3CDD41F7F8}">
      <dgm:prSet/>
      <dgm:spPr/>
      <dgm:t>
        <a:bodyPr/>
        <a:lstStyle/>
        <a:p>
          <a:endParaRPr lang="en-US"/>
        </a:p>
      </dgm:t>
    </dgm:pt>
    <dgm:pt modelId="{D3BF2017-CCE8-4A21-8D7B-DEAB9B65E073}" type="sibTrans" cxnId="{160F9876-7960-4126-A0E0-2A3CDD41F7F8}">
      <dgm:prSet/>
      <dgm:spPr/>
      <dgm:t>
        <a:bodyPr/>
        <a:lstStyle/>
        <a:p>
          <a:endParaRPr lang="en-US"/>
        </a:p>
      </dgm:t>
    </dgm:pt>
    <dgm:pt modelId="{4AFED387-C59F-43D2-B7BF-5E75C258F024}">
      <dgm:prSet phldrT="[Text]"/>
      <dgm:spPr/>
      <dgm:t>
        <a:bodyPr/>
        <a:lstStyle/>
        <a:p>
          <a:r>
            <a:rPr lang="en-US" dirty="0" smtClean="0"/>
            <a:t>Method 1 (constructor?)</a:t>
          </a:r>
          <a:endParaRPr lang="en-US" dirty="0"/>
        </a:p>
      </dgm:t>
    </dgm:pt>
    <dgm:pt modelId="{A2E9B49D-FC78-48F8-87C3-623E17C6AF08}" type="parTrans" cxnId="{FB958536-BF27-40B2-B6E3-E826ED6D3F63}">
      <dgm:prSet/>
      <dgm:spPr/>
      <dgm:t>
        <a:bodyPr/>
        <a:lstStyle/>
        <a:p>
          <a:endParaRPr lang="en-US"/>
        </a:p>
      </dgm:t>
    </dgm:pt>
    <dgm:pt modelId="{83AAD8AA-AA51-4394-BEA4-8F5E57FE0F38}" type="sibTrans" cxnId="{FB958536-BF27-40B2-B6E3-E826ED6D3F63}">
      <dgm:prSet/>
      <dgm:spPr/>
      <dgm:t>
        <a:bodyPr/>
        <a:lstStyle/>
        <a:p>
          <a:endParaRPr lang="en-US"/>
        </a:p>
      </dgm:t>
    </dgm:pt>
    <dgm:pt modelId="{045F5EAB-D276-4EE9-A06D-734FB98D87FF}">
      <dgm:prSet phldrT="[Text]"/>
      <dgm:spPr/>
      <dgm:t>
        <a:bodyPr/>
        <a:lstStyle/>
        <a:p>
          <a:r>
            <a:rPr lang="en-US" dirty="0" smtClean="0"/>
            <a:t>Method 2</a:t>
          </a:r>
          <a:endParaRPr lang="en-US" dirty="0"/>
        </a:p>
      </dgm:t>
    </dgm:pt>
    <dgm:pt modelId="{C8A948D0-E039-4037-8243-B075C959BB02}" type="parTrans" cxnId="{CFDC0AAF-38E0-4985-8195-C726B6A826B4}">
      <dgm:prSet/>
      <dgm:spPr/>
      <dgm:t>
        <a:bodyPr/>
        <a:lstStyle/>
        <a:p>
          <a:endParaRPr lang="en-US"/>
        </a:p>
      </dgm:t>
    </dgm:pt>
    <dgm:pt modelId="{E21F3F63-3EC1-4325-BB32-1957D3F6E402}" type="sibTrans" cxnId="{CFDC0AAF-38E0-4985-8195-C726B6A826B4}">
      <dgm:prSet/>
      <dgm:spPr/>
      <dgm:t>
        <a:bodyPr/>
        <a:lstStyle/>
        <a:p>
          <a:endParaRPr lang="en-US"/>
        </a:p>
      </dgm:t>
    </dgm:pt>
    <dgm:pt modelId="{0775A61B-47C9-4B6D-AFBE-45ED77EDFCAA}">
      <dgm:prSet phldrT="[Text]"/>
      <dgm:spPr/>
      <dgm:t>
        <a:bodyPr/>
        <a:lstStyle/>
        <a:p>
          <a:r>
            <a:rPr lang="en-US" dirty="0" smtClean="0"/>
            <a:t>Method 3</a:t>
          </a:r>
          <a:endParaRPr lang="en-US" dirty="0"/>
        </a:p>
      </dgm:t>
    </dgm:pt>
    <dgm:pt modelId="{DCCAAE43-57D2-4676-88C2-98CBE80A31AD}" type="parTrans" cxnId="{4B0E04D2-5010-4114-84F3-B5208FBBD984}">
      <dgm:prSet/>
      <dgm:spPr/>
      <dgm:t>
        <a:bodyPr/>
        <a:lstStyle/>
        <a:p>
          <a:endParaRPr lang="en-US"/>
        </a:p>
      </dgm:t>
    </dgm:pt>
    <dgm:pt modelId="{42D7C219-0D36-4403-A72C-C0A5B460DB38}" type="sibTrans" cxnId="{4B0E04D2-5010-4114-84F3-B5208FBBD984}">
      <dgm:prSet/>
      <dgm:spPr/>
      <dgm:t>
        <a:bodyPr/>
        <a:lstStyle/>
        <a:p>
          <a:endParaRPr lang="en-US"/>
        </a:p>
      </dgm:t>
    </dgm:pt>
    <dgm:pt modelId="{924F0018-BCF5-4633-B7F9-A44D589077BE}" type="pres">
      <dgm:prSet presAssocID="{19DD071C-C0A1-4028-8A76-DC9E25E9F754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4923682-39BB-4C2F-9B59-9FE41230FACD}" type="pres">
      <dgm:prSet presAssocID="{19DD071C-C0A1-4028-8A76-DC9E25E9F754}" presName="outerBox" presStyleCnt="0"/>
      <dgm:spPr/>
    </dgm:pt>
    <dgm:pt modelId="{30838010-BB08-4323-8F30-8A845239660D}" type="pres">
      <dgm:prSet presAssocID="{19DD071C-C0A1-4028-8A76-DC9E25E9F754}" presName="outerBoxParent" presStyleLbl="node1" presStyleIdx="0" presStyleCnt="3"/>
      <dgm:spPr/>
      <dgm:t>
        <a:bodyPr/>
        <a:lstStyle/>
        <a:p>
          <a:endParaRPr lang="en-US"/>
        </a:p>
      </dgm:t>
    </dgm:pt>
    <dgm:pt modelId="{DA6BC0E6-2BC1-4B9E-8452-758DB5FE1104}" type="pres">
      <dgm:prSet presAssocID="{19DD071C-C0A1-4028-8A76-DC9E25E9F754}" presName="outerBoxChildren" presStyleCnt="0"/>
      <dgm:spPr/>
    </dgm:pt>
    <dgm:pt modelId="{2C487FAB-8800-4AC0-96AA-E159D692E52C}" type="pres">
      <dgm:prSet presAssocID="{8AB9DC8A-85B9-4ADB-BD8A-E9924640D156}" presName="oChild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92BB0-1080-413B-B63A-BD411B454571}" type="pres">
      <dgm:prSet presAssocID="{0BDD9976-850C-4FC1-94C0-020642980A7F}" presName="outerSibTrans" presStyleCnt="0"/>
      <dgm:spPr/>
    </dgm:pt>
    <dgm:pt modelId="{1E56F3CD-72BE-4907-A035-FEA2AFCAE2C0}" type="pres">
      <dgm:prSet presAssocID="{F5519A84-1843-4B9F-9016-02E34A6C34B6}" presName="oChild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BBB43F-AF3F-4D63-AC4E-B515D466C6C1}" type="pres">
      <dgm:prSet presAssocID="{19DD071C-C0A1-4028-8A76-DC9E25E9F754}" presName="middleBox" presStyleCnt="0"/>
      <dgm:spPr/>
    </dgm:pt>
    <dgm:pt modelId="{CE592B15-4528-49BF-8A6D-AF01FFF89DE9}" type="pres">
      <dgm:prSet presAssocID="{19DD071C-C0A1-4028-8A76-DC9E25E9F754}" presName="middleBoxParent" presStyleLbl="node1" presStyleIdx="1" presStyleCnt="3"/>
      <dgm:spPr/>
      <dgm:t>
        <a:bodyPr/>
        <a:lstStyle/>
        <a:p>
          <a:endParaRPr lang="en-US"/>
        </a:p>
      </dgm:t>
    </dgm:pt>
    <dgm:pt modelId="{5A5D9E57-380B-4D80-9610-D51FB094DE51}" type="pres">
      <dgm:prSet presAssocID="{19DD071C-C0A1-4028-8A76-DC9E25E9F754}" presName="middleBoxChildren" presStyleCnt="0"/>
      <dgm:spPr/>
    </dgm:pt>
    <dgm:pt modelId="{C625EDDF-C37A-4BC5-84A1-902D430BB220}" type="pres">
      <dgm:prSet presAssocID="{19DD071C-C0A1-4028-8A76-DC9E25E9F754}" presName="centerBox" presStyleCnt="0"/>
      <dgm:spPr/>
    </dgm:pt>
    <dgm:pt modelId="{91C60247-FB15-4A69-86C4-503A8CC20CE0}" type="pres">
      <dgm:prSet presAssocID="{19DD071C-C0A1-4028-8A76-DC9E25E9F754}" presName="centerBoxParent" presStyleLbl="node1" presStyleIdx="2" presStyleCnt="3" custLinFactNeighborX="1671" custLinFactNeighborY="-8803"/>
      <dgm:spPr/>
      <dgm:t>
        <a:bodyPr/>
        <a:lstStyle/>
        <a:p>
          <a:endParaRPr lang="en-US"/>
        </a:p>
      </dgm:t>
    </dgm:pt>
    <dgm:pt modelId="{6DD521C1-8827-4E22-B076-CFA0C7D3A7DE}" type="pres">
      <dgm:prSet presAssocID="{19DD071C-C0A1-4028-8A76-DC9E25E9F754}" presName="centerBoxChildren" presStyleCnt="0"/>
      <dgm:spPr/>
    </dgm:pt>
    <dgm:pt modelId="{355F8208-7391-42B5-A75A-D67D4A1CCDC0}" type="pres">
      <dgm:prSet presAssocID="{4AFED387-C59F-43D2-B7BF-5E75C258F024}" presName="cChild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888EF-E395-4209-8792-3876C7A61719}" type="pres">
      <dgm:prSet presAssocID="{83AAD8AA-AA51-4394-BEA4-8F5E57FE0F38}" presName="centerSibTrans" presStyleCnt="0"/>
      <dgm:spPr/>
    </dgm:pt>
    <dgm:pt modelId="{76606A15-A839-40E6-9453-AC8DB731BC83}" type="pres">
      <dgm:prSet presAssocID="{045F5EAB-D276-4EE9-A06D-734FB98D87FF}" presName="cChild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141504-2E42-4746-B4CE-65B261F7AFBB}" type="pres">
      <dgm:prSet presAssocID="{E21F3F63-3EC1-4325-BB32-1957D3F6E402}" presName="centerSibTrans" presStyleCnt="0"/>
      <dgm:spPr/>
    </dgm:pt>
    <dgm:pt modelId="{B4CFD144-F73D-403F-84A4-EEF78259F9C4}" type="pres">
      <dgm:prSet presAssocID="{0775A61B-47C9-4B6D-AFBE-45ED77EDFCAA}" presName="cChild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0E04D2-5010-4114-84F3-B5208FBBD984}" srcId="{795DE071-29A2-4D53-94E3-4522E57A7B67}" destId="{0775A61B-47C9-4B6D-AFBE-45ED77EDFCAA}" srcOrd="2" destOrd="0" parTransId="{DCCAAE43-57D2-4676-88C2-98CBE80A31AD}" sibTransId="{42D7C219-0D36-4403-A72C-C0A5B460DB38}"/>
    <dgm:cxn modelId="{893B65D4-CFE9-4ABA-B828-B9F4162601AB}" type="presOf" srcId="{4AFED387-C59F-43D2-B7BF-5E75C258F024}" destId="{355F8208-7391-42B5-A75A-D67D4A1CCDC0}" srcOrd="0" destOrd="0" presId="urn:microsoft.com/office/officeart/2005/8/layout/target2"/>
    <dgm:cxn modelId="{FB958536-BF27-40B2-B6E3-E826ED6D3F63}" srcId="{795DE071-29A2-4D53-94E3-4522E57A7B67}" destId="{4AFED387-C59F-43D2-B7BF-5E75C258F024}" srcOrd="0" destOrd="0" parTransId="{A2E9B49D-FC78-48F8-87C3-623E17C6AF08}" sibTransId="{83AAD8AA-AA51-4394-BEA4-8F5E57FE0F38}"/>
    <dgm:cxn modelId="{01EC46A2-A8C9-4F02-925B-7F49D5FE5859}" srcId="{19DD071C-C0A1-4028-8A76-DC9E25E9F754}" destId="{30C161F6-0382-4A89-B0F4-94453DF5914B}" srcOrd="0" destOrd="0" parTransId="{BA1CF477-9563-4B1A-9448-F9A7B180B34B}" sibTransId="{CA8E493C-D394-4542-9AD3-78E49B7B5FFF}"/>
    <dgm:cxn modelId="{823C0B6A-66B8-4434-A6BC-26A91F983A01}" type="presOf" srcId="{19DD071C-C0A1-4028-8A76-DC9E25E9F754}" destId="{924F0018-BCF5-4633-B7F9-A44D589077BE}" srcOrd="0" destOrd="0" presId="urn:microsoft.com/office/officeart/2005/8/layout/target2"/>
    <dgm:cxn modelId="{5FE289E8-C91E-49D0-9AB1-280C65AC2CA9}" type="presOf" srcId="{30C161F6-0382-4A89-B0F4-94453DF5914B}" destId="{30838010-BB08-4323-8F30-8A845239660D}" srcOrd="0" destOrd="0" presId="urn:microsoft.com/office/officeart/2005/8/layout/target2"/>
    <dgm:cxn modelId="{CFDC0AAF-38E0-4985-8195-C726B6A826B4}" srcId="{795DE071-29A2-4D53-94E3-4522E57A7B67}" destId="{045F5EAB-D276-4EE9-A06D-734FB98D87FF}" srcOrd="1" destOrd="0" parTransId="{C8A948D0-E039-4037-8243-B075C959BB02}" sibTransId="{E21F3F63-3EC1-4325-BB32-1957D3F6E402}"/>
    <dgm:cxn modelId="{B61767DE-781D-4278-903A-5495150B2C78}" type="presOf" srcId="{F5519A84-1843-4B9F-9016-02E34A6C34B6}" destId="{1E56F3CD-72BE-4907-A035-FEA2AFCAE2C0}" srcOrd="0" destOrd="0" presId="urn:microsoft.com/office/officeart/2005/8/layout/target2"/>
    <dgm:cxn modelId="{98688AA3-2CB3-4001-9A37-5BDED31FB877}" type="presOf" srcId="{045F5EAB-D276-4EE9-A06D-734FB98D87FF}" destId="{76606A15-A839-40E6-9453-AC8DB731BC83}" srcOrd="0" destOrd="0" presId="urn:microsoft.com/office/officeart/2005/8/layout/target2"/>
    <dgm:cxn modelId="{8099F679-AA6C-4418-876B-FEA9D1740DD9}" srcId="{19DD071C-C0A1-4028-8A76-DC9E25E9F754}" destId="{4C6F75A4-EB1B-496E-8650-08022032673F}" srcOrd="1" destOrd="0" parTransId="{377476E7-0B9A-4A1F-A37D-BC8AD54EDCBE}" sibTransId="{FFC00B82-0DC3-4243-ADD9-508849BA4300}"/>
    <dgm:cxn modelId="{63F4B250-ECF9-4897-9C05-A002EF3FC22E}" srcId="{30C161F6-0382-4A89-B0F4-94453DF5914B}" destId="{F5519A84-1843-4B9F-9016-02E34A6C34B6}" srcOrd="1" destOrd="0" parTransId="{8C4134E5-8CB4-46F0-AC53-9D6B541217F7}" sibTransId="{FB8979A5-6D91-4FC3-B773-023969E25301}"/>
    <dgm:cxn modelId="{3F132772-5CDD-4D16-A623-BC275BEA4672}" type="presOf" srcId="{795DE071-29A2-4D53-94E3-4522E57A7B67}" destId="{91C60247-FB15-4A69-86C4-503A8CC20CE0}" srcOrd="0" destOrd="0" presId="urn:microsoft.com/office/officeart/2005/8/layout/target2"/>
    <dgm:cxn modelId="{86DB5C4A-F5AD-4294-9FFD-EE0851EDA659}" type="presOf" srcId="{4C6F75A4-EB1B-496E-8650-08022032673F}" destId="{CE592B15-4528-49BF-8A6D-AF01FFF89DE9}" srcOrd="0" destOrd="0" presId="urn:microsoft.com/office/officeart/2005/8/layout/target2"/>
    <dgm:cxn modelId="{674EB535-72D7-4A05-AB21-03E62072059E}" type="presOf" srcId="{8AB9DC8A-85B9-4ADB-BD8A-E9924640D156}" destId="{2C487FAB-8800-4AC0-96AA-E159D692E52C}" srcOrd="0" destOrd="0" presId="urn:microsoft.com/office/officeart/2005/8/layout/target2"/>
    <dgm:cxn modelId="{0C1F61CE-4F18-427F-9BB2-8532715746ED}" type="presOf" srcId="{0775A61B-47C9-4B6D-AFBE-45ED77EDFCAA}" destId="{B4CFD144-F73D-403F-84A4-EEF78259F9C4}" srcOrd="0" destOrd="0" presId="urn:microsoft.com/office/officeart/2005/8/layout/target2"/>
    <dgm:cxn modelId="{53E99C56-FBDC-4B4B-A3B4-A25AA0542007}" srcId="{30C161F6-0382-4A89-B0F4-94453DF5914B}" destId="{8AB9DC8A-85B9-4ADB-BD8A-E9924640D156}" srcOrd="0" destOrd="0" parTransId="{9F8FC234-1BFE-492C-B343-8CA8A8DF2FAC}" sibTransId="{0BDD9976-850C-4FC1-94C0-020642980A7F}"/>
    <dgm:cxn modelId="{160F9876-7960-4126-A0E0-2A3CDD41F7F8}" srcId="{19DD071C-C0A1-4028-8A76-DC9E25E9F754}" destId="{795DE071-29A2-4D53-94E3-4522E57A7B67}" srcOrd="2" destOrd="0" parTransId="{25F2168A-C781-4366-9904-9B60CB1A9009}" sibTransId="{D3BF2017-CCE8-4A21-8D7B-DEAB9B65E073}"/>
    <dgm:cxn modelId="{65D5165A-41D5-4FC0-AE07-C2469C6D4AFF}" type="presParOf" srcId="{924F0018-BCF5-4633-B7F9-A44D589077BE}" destId="{44923682-39BB-4C2F-9B59-9FE41230FACD}" srcOrd="0" destOrd="0" presId="urn:microsoft.com/office/officeart/2005/8/layout/target2"/>
    <dgm:cxn modelId="{BB6F7120-FC0E-4A3E-A9E7-83D8B1DA4BA9}" type="presParOf" srcId="{44923682-39BB-4C2F-9B59-9FE41230FACD}" destId="{30838010-BB08-4323-8F30-8A845239660D}" srcOrd="0" destOrd="0" presId="urn:microsoft.com/office/officeart/2005/8/layout/target2"/>
    <dgm:cxn modelId="{DF70F7E6-8F92-4F7C-A86D-7AF478099CB5}" type="presParOf" srcId="{44923682-39BB-4C2F-9B59-9FE41230FACD}" destId="{DA6BC0E6-2BC1-4B9E-8452-758DB5FE1104}" srcOrd="1" destOrd="0" presId="urn:microsoft.com/office/officeart/2005/8/layout/target2"/>
    <dgm:cxn modelId="{DCF7C025-8201-4B67-93E5-768B2F5BA42F}" type="presParOf" srcId="{DA6BC0E6-2BC1-4B9E-8452-758DB5FE1104}" destId="{2C487FAB-8800-4AC0-96AA-E159D692E52C}" srcOrd="0" destOrd="0" presId="urn:microsoft.com/office/officeart/2005/8/layout/target2"/>
    <dgm:cxn modelId="{53CCD282-9F48-40FC-9428-3962D12AD706}" type="presParOf" srcId="{DA6BC0E6-2BC1-4B9E-8452-758DB5FE1104}" destId="{F6192BB0-1080-413B-B63A-BD411B454571}" srcOrd="1" destOrd="0" presId="urn:microsoft.com/office/officeart/2005/8/layout/target2"/>
    <dgm:cxn modelId="{E93E4362-11CA-47C2-A8F3-FB462B4204C9}" type="presParOf" srcId="{DA6BC0E6-2BC1-4B9E-8452-758DB5FE1104}" destId="{1E56F3CD-72BE-4907-A035-FEA2AFCAE2C0}" srcOrd="2" destOrd="0" presId="urn:microsoft.com/office/officeart/2005/8/layout/target2"/>
    <dgm:cxn modelId="{63018331-BDE3-4588-8A0D-C3B594ADD8FE}" type="presParOf" srcId="{924F0018-BCF5-4633-B7F9-A44D589077BE}" destId="{DBBBB43F-AF3F-4D63-AC4E-B515D466C6C1}" srcOrd="1" destOrd="0" presId="urn:microsoft.com/office/officeart/2005/8/layout/target2"/>
    <dgm:cxn modelId="{32D45D50-3C69-49C2-8F5F-B0F2F953E090}" type="presParOf" srcId="{DBBBB43F-AF3F-4D63-AC4E-B515D466C6C1}" destId="{CE592B15-4528-49BF-8A6D-AF01FFF89DE9}" srcOrd="0" destOrd="0" presId="urn:microsoft.com/office/officeart/2005/8/layout/target2"/>
    <dgm:cxn modelId="{41A1C782-FEFA-432D-8823-1125CCAD383E}" type="presParOf" srcId="{DBBBB43F-AF3F-4D63-AC4E-B515D466C6C1}" destId="{5A5D9E57-380B-4D80-9610-D51FB094DE51}" srcOrd="1" destOrd="0" presId="urn:microsoft.com/office/officeart/2005/8/layout/target2"/>
    <dgm:cxn modelId="{5D5C0391-B0BF-4739-B6A1-CD372E419036}" type="presParOf" srcId="{924F0018-BCF5-4633-B7F9-A44D589077BE}" destId="{C625EDDF-C37A-4BC5-84A1-902D430BB220}" srcOrd="2" destOrd="0" presId="urn:microsoft.com/office/officeart/2005/8/layout/target2"/>
    <dgm:cxn modelId="{9C21C2A3-DA78-4261-BE27-CA9EE59C28E7}" type="presParOf" srcId="{C625EDDF-C37A-4BC5-84A1-902D430BB220}" destId="{91C60247-FB15-4A69-86C4-503A8CC20CE0}" srcOrd="0" destOrd="0" presId="urn:microsoft.com/office/officeart/2005/8/layout/target2"/>
    <dgm:cxn modelId="{001194C5-B269-4138-AAD1-F4FFAD77CA6C}" type="presParOf" srcId="{C625EDDF-C37A-4BC5-84A1-902D430BB220}" destId="{6DD521C1-8827-4E22-B076-CFA0C7D3A7DE}" srcOrd="1" destOrd="0" presId="urn:microsoft.com/office/officeart/2005/8/layout/target2"/>
    <dgm:cxn modelId="{1FDA4019-AA8B-4268-806A-24CFA64494B8}" type="presParOf" srcId="{6DD521C1-8827-4E22-B076-CFA0C7D3A7DE}" destId="{355F8208-7391-42B5-A75A-D67D4A1CCDC0}" srcOrd="0" destOrd="0" presId="urn:microsoft.com/office/officeart/2005/8/layout/target2"/>
    <dgm:cxn modelId="{3C475C48-1B8D-4FA7-9293-3E440227D154}" type="presParOf" srcId="{6DD521C1-8827-4E22-B076-CFA0C7D3A7DE}" destId="{691888EF-E395-4209-8792-3876C7A61719}" srcOrd="1" destOrd="0" presId="urn:microsoft.com/office/officeart/2005/8/layout/target2"/>
    <dgm:cxn modelId="{9BD02260-92C6-4828-A254-E90E9992E58B}" type="presParOf" srcId="{6DD521C1-8827-4E22-B076-CFA0C7D3A7DE}" destId="{76606A15-A839-40E6-9453-AC8DB731BC83}" srcOrd="2" destOrd="0" presId="urn:microsoft.com/office/officeart/2005/8/layout/target2"/>
    <dgm:cxn modelId="{400DE045-1512-4293-B85E-809362F751B3}" type="presParOf" srcId="{6DD521C1-8827-4E22-B076-CFA0C7D3A7DE}" destId="{78141504-2E42-4746-B4CE-65B261F7AFBB}" srcOrd="3" destOrd="0" presId="urn:microsoft.com/office/officeart/2005/8/layout/target2"/>
    <dgm:cxn modelId="{09DBC7ED-B518-4B1A-9F88-F5F747DE2A7B}" type="presParOf" srcId="{6DD521C1-8827-4E22-B076-CFA0C7D3A7DE}" destId="{B4CFD144-F73D-403F-84A4-EEF78259F9C4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38010-BB08-4323-8F30-8A845239660D}">
      <dsp:nvSpPr>
        <dsp:cNvPr id="0" name=""/>
        <dsp:cNvSpPr/>
      </dsp:nvSpPr>
      <dsp:spPr>
        <a:xfrm>
          <a:off x="0" y="0"/>
          <a:ext cx="7391400" cy="5410200"/>
        </a:xfrm>
        <a:prstGeom prst="roundRect">
          <a:avLst>
            <a:gd name="adj" fmla="val 85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4198916" numCol="1" spcCol="1270" anchor="t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.</a:t>
          </a:r>
          <a:r>
            <a:rPr lang="en-US" sz="4700" kern="1200" dirty="0" err="1" smtClean="0"/>
            <a:t>Dll</a:t>
          </a:r>
          <a:r>
            <a:rPr lang="en-US" sz="4700" kern="1200" dirty="0" smtClean="0"/>
            <a:t> or .Exe</a:t>
          </a:r>
          <a:endParaRPr lang="en-US" sz="4700" kern="1200" dirty="0"/>
        </a:p>
      </dsp:txBody>
      <dsp:txXfrm>
        <a:off x="134690" y="134690"/>
        <a:ext cx="7122020" cy="5140820"/>
      </dsp:txXfrm>
    </dsp:sp>
    <dsp:sp modelId="{2C487FAB-8800-4AC0-96AA-E159D692E52C}">
      <dsp:nvSpPr>
        <dsp:cNvPr id="0" name=""/>
        <dsp:cNvSpPr/>
      </dsp:nvSpPr>
      <dsp:spPr>
        <a:xfrm>
          <a:off x="184785" y="1352550"/>
          <a:ext cx="1108710" cy="186583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Metadata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(attributes?)</a:t>
          </a:r>
          <a:endParaRPr lang="en-US" sz="1300" kern="1200" dirty="0"/>
        </a:p>
      </dsp:txBody>
      <dsp:txXfrm>
        <a:off x="218882" y="1386647"/>
        <a:ext cx="1040516" cy="1797638"/>
      </dsp:txXfrm>
    </dsp:sp>
    <dsp:sp modelId="{1E56F3CD-72BE-4907-A035-FEA2AFCAE2C0}">
      <dsp:nvSpPr>
        <dsp:cNvPr id="0" name=""/>
        <dsp:cNvSpPr/>
      </dsp:nvSpPr>
      <dsp:spPr>
        <a:xfrm>
          <a:off x="184785" y="3273005"/>
          <a:ext cx="1108710" cy="186583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shade val="80000"/>
              <a:hueOff val="79081"/>
              <a:satOff val="556"/>
              <a:lumOff val="61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Metadata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(bitmaps?)</a:t>
          </a:r>
          <a:endParaRPr lang="en-US" sz="1300" kern="1200" dirty="0"/>
        </a:p>
      </dsp:txBody>
      <dsp:txXfrm>
        <a:off x="218882" y="3307102"/>
        <a:ext cx="1040516" cy="1797638"/>
      </dsp:txXfrm>
    </dsp:sp>
    <dsp:sp modelId="{CE592B15-4528-49BF-8A6D-AF01FFF89DE9}">
      <dsp:nvSpPr>
        <dsp:cNvPr id="0" name=""/>
        <dsp:cNvSpPr/>
      </dsp:nvSpPr>
      <dsp:spPr>
        <a:xfrm>
          <a:off x="1478280" y="1352550"/>
          <a:ext cx="5728335" cy="3787140"/>
        </a:xfrm>
        <a:prstGeom prst="roundRect">
          <a:avLst>
            <a:gd name="adj" fmla="val 10500"/>
          </a:avLst>
        </a:prstGeom>
        <a:solidFill>
          <a:schemeClr val="accent2">
            <a:shade val="80000"/>
            <a:hueOff val="158161"/>
            <a:satOff val="1112"/>
            <a:lumOff val="12375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2404834" numCol="1" spcCol="1270" anchor="t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Code</a:t>
          </a:r>
          <a:endParaRPr lang="en-US" sz="4700" kern="1200" dirty="0"/>
        </a:p>
      </dsp:txBody>
      <dsp:txXfrm>
        <a:off x="1594748" y="1469018"/>
        <a:ext cx="5495399" cy="3554204"/>
      </dsp:txXfrm>
    </dsp:sp>
    <dsp:sp modelId="{91C60247-FB15-4A69-86C4-503A8CC20CE0}">
      <dsp:nvSpPr>
        <dsp:cNvPr id="0" name=""/>
        <dsp:cNvSpPr/>
      </dsp:nvSpPr>
      <dsp:spPr>
        <a:xfrm>
          <a:off x="1752609" y="2514596"/>
          <a:ext cx="5358765" cy="2164080"/>
        </a:xfrm>
        <a:prstGeom prst="roundRect">
          <a:avLst>
            <a:gd name="adj" fmla="val 10500"/>
          </a:avLst>
        </a:prstGeom>
        <a:solidFill>
          <a:schemeClr val="accent2">
            <a:shade val="80000"/>
            <a:hueOff val="316322"/>
            <a:satOff val="2224"/>
            <a:lumOff val="2475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221503" numCol="1" spcCol="1270" anchor="t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Class</a:t>
          </a:r>
          <a:endParaRPr lang="en-US" sz="4700" kern="1200" dirty="0"/>
        </a:p>
      </dsp:txBody>
      <dsp:txXfrm>
        <a:off x="1819162" y="2581149"/>
        <a:ext cx="5225659" cy="2030974"/>
      </dsp:txXfrm>
    </dsp:sp>
    <dsp:sp modelId="{355F8208-7391-42B5-A75A-D67D4A1CCDC0}">
      <dsp:nvSpPr>
        <dsp:cNvPr id="0" name=""/>
        <dsp:cNvSpPr/>
      </dsp:nvSpPr>
      <dsp:spPr>
        <a:xfrm>
          <a:off x="1797034" y="3678936"/>
          <a:ext cx="1670427" cy="9738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shade val="80000"/>
              <a:hueOff val="158161"/>
              <a:satOff val="1112"/>
              <a:lumOff val="123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Method 1 (constructor?)</a:t>
          </a:r>
          <a:endParaRPr lang="en-US" sz="1300" kern="1200" dirty="0"/>
        </a:p>
      </dsp:txBody>
      <dsp:txXfrm>
        <a:off x="1826983" y="3708885"/>
        <a:ext cx="1610529" cy="913938"/>
      </dsp:txXfrm>
    </dsp:sp>
    <dsp:sp modelId="{76606A15-A839-40E6-9453-AC8DB731BC83}">
      <dsp:nvSpPr>
        <dsp:cNvPr id="0" name=""/>
        <dsp:cNvSpPr/>
      </dsp:nvSpPr>
      <dsp:spPr>
        <a:xfrm>
          <a:off x="3503841" y="3678936"/>
          <a:ext cx="1670427" cy="9738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shade val="80000"/>
              <a:hueOff val="237242"/>
              <a:satOff val="1668"/>
              <a:lumOff val="185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Method 2</a:t>
          </a:r>
          <a:endParaRPr lang="en-US" sz="1300" kern="1200" dirty="0"/>
        </a:p>
      </dsp:txBody>
      <dsp:txXfrm>
        <a:off x="3533790" y="3708885"/>
        <a:ext cx="1610529" cy="913938"/>
      </dsp:txXfrm>
    </dsp:sp>
    <dsp:sp modelId="{B4CFD144-F73D-403F-84A4-EEF78259F9C4}">
      <dsp:nvSpPr>
        <dsp:cNvPr id="0" name=""/>
        <dsp:cNvSpPr/>
      </dsp:nvSpPr>
      <dsp:spPr>
        <a:xfrm>
          <a:off x="5210648" y="3678936"/>
          <a:ext cx="1670427" cy="9738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shade val="80000"/>
              <a:hueOff val="316322"/>
              <a:satOff val="2224"/>
              <a:lumOff val="247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Method 3</a:t>
          </a:r>
          <a:endParaRPr lang="en-US" sz="1300" kern="1200" dirty="0"/>
        </a:p>
      </dsp:txBody>
      <dsp:txXfrm>
        <a:off x="5240597" y="3708885"/>
        <a:ext cx="1610529" cy="913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AAF31-F3DF-404A-86A5-07C90149E922}" type="datetimeFigureOut">
              <a:rPr lang="en-US" smtClean="0"/>
              <a:t>3/11/2010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C07E5-9FAA-4B7B-9A63-6842A7822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8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4A9D4-E30F-49E2-86FF-01EAC20CDE3A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75020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2076450"/>
          </a:xfrm>
        </p:spPr>
        <p:txBody>
          <a:bodyPr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3"/>
              </a:buBlip>
              <a:defRPr/>
            </a:lvl2pPr>
            <a:lvl3pPr>
              <a:buFontTx/>
              <a:buBlip>
                <a:blip r:embed="rId3"/>
              </a:buBlip>
              <a:defRPr/>
            </a:lvl3pPr>
            <a:lvl4pPr>
              <a:buFontTx/>
              <a:buBlip>
                <a:blip r:embed="rId3"/>
              </a:buBlip>
              <a:defRPr/>
            </a:lvl4pPr>
            <a:lvl5pPr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55996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sarahb\Desktop\DVD_ART34\Artwork_Imagery\Shapes\Lines\line drop shadow.png"/>
          <p:cNvPicPr>
            <a:picLocks noChangeAspect="1" noChangeArrowheads="1"/>
          </p:cNvPicPr>
          <p:nvPr/>
        </p:nvPicPr>
        <p:blipFill>
          <a:blip r:embed="rId3">
            <a:lum bright="100000"/>
          </a:blip>
          <a:srcRect l="12500" b="-12538"/>
          <a:stretch>
            <a:fillRect/>
          </a:stretch>
        </p:blipFill>
        <p:spPr bwMode="auto">
          <a:xfrm>
            <a:off x="0" y="3398264"/>
            <a:ext cx="8001000" cy="2593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04672"/>
            <a:ext cx="8031163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50" dirty="0">
                <a:ln w="3175">
                  <a:noFill/>
                </a:ln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88"/>
            <a:ext cx="8031163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lang="en-US" sz="3200" kern="1200" dirty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8000">
                      <a:schemeClr val="accent5"/>
                    </a:gs>
                    <a:gs pos="62000">
                      <a:schemeClr val="accent2"/>
                    </a:gs>
                    <a:gs pos="88000">
                      <a:schemeClr val="bg2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to…</a:t>
            </a:r>
          </a:p>
        </p:txBody>
      </p:sp>
      <p:pic>
        <p:nvPicPr>
          <p:cNvPr id="5" name="Picture 4" descr="MS-Research-logo.png"/>
          <p:cNvPicPr>
            <a:picLocks noChangeAspect="1"/>
          </p:cNvPicPr>
          <p:nvPr/>
        </p:nvPicPr>
        <p:blipFill>
          <a:blip r:embed="rId4">
            <a:lum bright="100000"/>
          </a:blip>
          <a:stretch>
            <a:fillRect/>
          </a:stretch>
        </p:blipFill>
        <p:spPr>
          <a:xfrm>
            <a:off x="7519239" y="6282881"/>
            <a:ext cx="1243761" cy="3465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sarahb\Desktop\DVD_ART34\Artwork_Imagery\Shapes\Lines\line drop shadow.png"/>
          <p:cNvPicPr>
            <a:picLocks noChangeAspect="1" noChangeArrowheads="1"/>
          </p:cNvPicPr>
          <p:nvPr/>
        </p:nvPicPr>
        <p:blipFill>
          <a:blip r:embed="rId3">
            <a:lum bright="100000"/>
          </a:blip>
          <a:srcRect l="12500" b="-12538"/>
          <a:stretch>
            <a:fillRect/>
          </a:stretch>
        </p:blipFill>
        <p:spPr bwMode="auto">
          <a:xfrm>
            <a:off x="0" y="3398264"/>
            <a:ext cx="8001000" cy="2593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04672"/>
            <a:ext cx="8031163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50" dirty="0">
                <a:ln w="3175">
                  <a:noFill/>
                </a:ln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88"/>
            <a:ext cx="8031163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lang="en-US" sz="3200" kern="1200" dirty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8000">
                      <a:schemeClr val="accent5"/>
                    </a:gs>
                    <a:gs pos="62000">
                      <a:schemeClr val="accent2"/>
                    </a:gs>
                    <a:gs pos="88000">
                      <a:schemeClr val="bg2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to…</a:t>
            </a:r>
          </a:p>
        </p:txBody>
      </p:sp>
      <p:pic>
        <p:nvPicPr>
          <p:cNvPr id="5" name="Picture 4" descr="MS-Research-logo.png"/>
          <p:cNvPicPr>
            <a:picLocks noChangeAspect="1"/>
          </p:cNvPicPr>
          <p:nvPr/>
        </p:nvPicPr>
        <p:blipFill>
          <a:blip r:embed="rId4">
            <a:lum bright="100000"/>
          </a:blip>
          <a:stretch>
            <a:fillRect/>
          </a:stretch>
        </p:blipFill>
        <p:spPr>
          <a:xfrm>
            <a:off x="7519239" y="6282881"/>
            <a:ext cx="1243761" cy="3465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Placeholder footer:  Please edit in Master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00054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19400" y="6627813"/>
            <a:ext cx="35052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algn="ctr" defTabSz="914363" rtl="0" eaLnBrk="1" latinLnBrk="0" hangingPunct="1">
              <a:defRPr lang="en-US" sz="1200" kern="1200" smtClean="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714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32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8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4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0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0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00054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19400" y="6627813"/>
            <a:ext cx="35052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algn="ctr" defTabSz="914363" rtl="0" eaLnBrk="1" latinLnBrk="0" hangingPunct="1">
              <a:defRPr lang="en-US" sz="1200" kern="1200" smtClean="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32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8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0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0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devlabs/dd491992.aspx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Abstract interpretation for the working programmer</a:t>
            </a:r>
            <a:br>
              <a:rPr lang="en-US" dirty="0" smtClean="0"/>
            </a:br>
            <a:r>
              <a:rPr lang="en-US" sz="4400" i="1" dirty="0" err="1" smtClean="0"/>
              <a:t>Lezione</a:t>
            </a:r>
            <a:r>
              <a:rPr lang="en-US" sz="4400" i="1" dirty="0" smtClean="0"/>
              <a:t> 1 – I </a:t>
            </a:r>
            <a:r>
              <a:rPr lang="en-US" sz="4400" i="1" dirty="0" err="1" smtClean="0"/>
              <a:t>Fondamentali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Francesco Logozzo</a:t>
            </a:r>
          </a:p>
          <a:p>
            <a:r>
              <a:rPr lang="en-US" sz="2400" dirty="0" smtClean="0"/>
              <a:t>Microsoft </a:t>
            </a:r>
            <a:r>
              <a:rPr lang="en-US" sz="2400" dirty="0" smtClean="0"/>
              <a:t>Research</a:t>
            </a:r>
          </a:p>
          <a:p>
            <a:r>
              <a:rPr lang="en-US" sz="2400" dirty="0" smtClean="0"/>
              <a:t>Redmond</a:t>
            </a:r>
            <a:r>
              <a:rPr lang="en-US" sz="2400" dirty="0" smtClean="0"/>
              <a:t>, WA, USA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260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141648"/>
          </a:xfrm>
        </p:spPr>
        <p:txBody>
          <a:bodyPr/>
          <a:lstStyle/>
          <a:p>
            <a:r>
              <a:rPr lang="en-US" dirty="0" smtClean="0"/>
              <a:t>Compilation time analysis</a:t>
            </a:r>
          </a:p>
          <a:p>
            <a:pPr lvl="1"/>
            <a:r>
              <a:rPr lang="en-US" dirty="0" smtClean="0"/>
              <a:t>Visual C++ /analyze switch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Early bug detection</a:t>
            </a:r>
          </a:p>
          <a:p>
            <a:r>
              <a:rPr lang="en-US" dirty="0" smtClean="0"/>
              <a:t>Better code documentation</a:t>
            </a:r>
          </a:p>
          <a:p>
            <a:pPr lvl="1"/>
            <a:r>
              <a:rPr lang="en-US" dirty="0" smtClean="0"/>
              <a:t>MSDN (Microsoft Developer network)</a:t>
            </a:r>
          </a:p>
          <a:p>
            <a:r>
              <a:rPr lang="en-US" dirty="0" smtClean="0"/>
              <a:t>Programmers willing to add them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r>
              <a:rPr lang="en-US" dirty="0" smtClean="0">
                <a:sym typeface="Wingdings" pitchFamily="2" charset="2"/>
              </a:rPr>
              <a:t>Why?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Because they have great bang for bucks</a:t>
            </a:r>
          </a:p>
          <a:p>
            <a:r>
              <a:rPr lang="en-US" dirty="0" smtClean="0">
                <a:sym typeface="Wingdings" pitchFamily="2" charset="2"/>
              </a:rPr>
              <a:t>Drawbacks?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Limited extensibility (expressivity)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52400"/>
            <a:ext cx="990600" cy="9906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541" y="152400"/>
            <a:ext cx="1082584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3046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Potato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647700" y="1981200"/>
            <a:ext cx="3124200" cy="426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Specification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219200" y="3352800"/>
            <a:ext cx="1981200" cy="1676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Program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67200" y="2971800"/>
            <a:ext cx="4572000" cy="14773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/>
              <a:t>The program behavior is included in the behaviors admissible from the specification:</a:t>
            </a:r>
          </a:p>
          <a:p>
            <a:endParaRPr lang="en-US" dirty="0"/>
          </a:p>
          <a:p>
            <a:r>
              <a:rPr lang="en-US" dirty="0"/>
              <a:t>Program is correct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70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Potato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647700" y="1981200"/>
            <a:ext cx="3124200" cy="426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Specification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52400" y="3352800"/>
            <a:ext cx="3048000" cy="1676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Program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86200" y="2971800"/>
            <a:ext cx="5105400" cy="147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The program behavior is </a:t>
            </a:r>
            <a:r>
              <a:rPr lang="en-US" b="1" dirty="0" smtClean="0"/>
              <a:t>not</a:t>
            </a:r>
            <a:r>
              <a:rPr lang="en-US" dirty="0" smtClean="0"/>
              <a:t> included </a:t>
            </a:r>
            <a:r>
              <a:rPr lang="en-US" dirty="0"/>
              <a:t>in the behaviors admissible from the specification:</a:t>
            </a:r>
          </a:p>
          <a:p>
            <a:endParaRPr lang="en-US" dirty="0"/>
          </a:p>
          <a:p>
            <a:r>
              <a:rPr lang="en-US" dirty="0"/>
              <a:t>Program is </a:t>
            </a:r>
            <a:r>
              <a:rPr lang="en-US" dirty="0" smtClean="0"/>
              <a:t>incorrect </a:t>
            </a:r>
            <a:r>
              <a:rPr lang="en-US" dirty="0" smtClean="0">
                <a:sym typeface="Wingdings" pitchFamily="2" charset="2"/>
              </a:rPr>
              <a:t></a:t>
            </a:r>
          </a:p>
          <a:p>
            <a:r>
              <a:rPr lang="en-US" dirty="0" smtClean="0">
                <a:sym typeface="Wingdings" pitchFamily="2" charset="2"/>
              </a:rPr>
              <a:t>(Some behavior may not meet the specification)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245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check potato?	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505849"/>
          </a:xfrm>
        </p:spPr>
        <p:txBody>
          <a:bodyPr/>
          <a:lstStyle/>
          <a:p>
            <a:r>
              <a:rPr lang="en-US" dirty="0" smtClean="0"/>
              <a:t>The problem is </a:t>
            </a:r>
            <a:r>
              <a:rPr lang="en-US" dirty="0" err="1" smtClean="0"/>
              <a:t>undecidable</a:t>
            </a:r>
            <a:endParaRPr lang="en-US" dirty="0" smtClean="0"/>
          </a:p>
          <a:p>
            <a:r>
              <a:rPr lang="en-US" dirty="0" smtClean="0"/>
              <a:t>Need to perform abstraction</a:t>
            </a:r>
            <a:endParaRPr lang="en-US" dirty="0"/>
          </a:p>
          <a:p>
            <a:r>
              <a:rPr lang="en-US" dirty="0" smtClean="0"/>
              <a:t>In the concrete:</a:t>
            </a:r>
          </a:p>
          <a:p>
            <a:pPr lvl="1"/>
            <a:r>
              <a:rPr lang="en-US" dirty="0" smtClean="0"/>
              <a:t>Is the program correct? Yes/No</a:t>
            </a:r>
          </a:p>
          <a:p>
            <a:r>
              <a:rPr lang="en-US" dirty="0" smtClean="0"/>
              <a:t>In the abstract:</a:t>
            </a:r>
          </a:p>
          <a:p>
            <a:pPr lvl="1"/>
            <a:r>
              <a:rPr lang="en-US" dirty="0" smtClean="0"/>
              <a:t>Is the program correct? Yes/No/I do not know</a:t>
            </a:r>
            <a:endParaRPr lang="en-US" dirty="0"/>
          </a:p>
          <a:p>
            <a:r>
              <a:rPr lang="en-US" dirty="0" smtClean="0"/>
              <a:t>Which abstraction?</a:t>
            </a:r>
          </a:p>
          <a:p>
            <a:pPr lvl="1"/>
            <a:r>
              <a:rPr lang="en-US" dirty="0" smtClean="0"/>
              <a:t>Upper-approximate the program semantics</a:t>
            </a:r>
          </a:p>
          <a:p>
            <a:pPr lvl="1"/>
            <a:r>
              <a:rPr lang="en-US" dirty="0" smtClean="0"/>
              <a:t>Under-approximate the specification semantics</a:t>
            </a:r>
          </a:p>
        </p:txBody>
      </p:sp>
    </p:spTree>
    <p:extLst>
      <p:ext uri="{BB962C8B-B14F-4D97-AF65-F5344CB8AC3E}">
        <p14:creationId xmlns:p14="http://schemas.microsoft.com/office/powerpoint/2010/main" val="1663933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647700" y="1981200"/>
            <a:ext cx="3124200" cy="426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n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14400" y="2209800"/>
            <a:ext cx="2781300" cy="39624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Specification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990600" y="3124200"/>
            <a:ext cx="2438400" cy="2438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Potato (when lucky)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219200" y="3352800"/>
            <a:ext cx="1981200" cy="1676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Program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67299" y="19812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behaviors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76824" y="393013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specification</a:t>
            </a:r>
          </a:p>
        </p:txBody>
      </p:sp>
      <p:cxnSp>
        <p:nvCxnSpPr>
          <p:cNvPr id="10" name="Straight Arrow Connector 9"/>
          <p:cNvCxnSpPr>
            <a:stCxn id="9" idx="1"/>
            <a:endCxn id="7" idx="6"/>
          </p:cNvCxnSpPr>
          <p:nvPr/>
        </p:nvCxnSpPr>
        <p:spPr>
          <a:xfrm flipH="1">
            <a:off x="3695700" y="4114800"/>
            <a:ext cx="1381124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1"/>
            <a:endCxn id="6" idx="7"/>
          </p:cNvCxnSpPr>
          <p:nvPr/>
        </p:nvCxnSpPr>
        <p:spPr>
          <a:xfrm flipH="1">
            <a:off x="3071905" y="2165866"/>
            <a:ext cx="1995394" cy="13154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267200" y="4685437"/>
            <a:ext cx="4572000" cy="175432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b="1" dirty="0" smtClean="0">
                <a:solidFill>
                  <a:schemeClr val="bg1"/>
                </a:solidFill>
              </a:rPr>
              <a:t>over-approximation </a:t>
            </a:r>
            <a:r>
              <a:rPr lang="en-US" dirty="0" smtClean="0">
                <a:solidFill>
                  <a:schemeClr val="bg1"/>
                </a:solidFill>
              </a:rPr>
              <a:t>of the program </a:t>
            </a:r>
            <a:r>
              <a:rPr lang="en-US" dirty="0">
                <a:solidFill>
                  <a:schemeClr val="bg1"/>
                </a:solidFill>
              </a:rPr>
              <a:t>behavior is included in </a:t>
            </a: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b="1" dirty="0" smtClean="0">
                <a:solidFill>
                  <a:schemeClr val="bg1"/>
                </a:solidFill>
              </a:rPr>
              <a:t>under-approximation </a:t>
            </a:r>
            <a:r>
              <a:rPr lang="en-US" dirty="0" smtClean="0">
                <a:solidFill>
                  <a:schemeClr val="bg1"/>
                </a:solidFill>
              </a:rPr>
              <a:t>of the admissible specification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Program is </a:t>
            </a:r>
            <a:r>
              <a:rPr lang="en-US" dirty="0" smtClean="0">
                <a:solidFill>
                  <a:schemeClr val="bg1"/>
                </a:solidFill>
              </a:rPr>
              <a:t>correct!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8540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647700" y="1981200"/>
            <a:ext cx="3124200" cy="426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n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14400" y="2209800"/>
            <a:ext cx="2781300" cy="39624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Specification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62000" y="3124200"/>
            <a:ext cx="2667000" cy="2438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Potato (when unlucky)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219200" y="3352800"/>
            <a:ext cx="1981200" cy="1676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Program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67299" y="198120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behaviors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this case, too many!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76824" y="393013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specification</a:t>
            </a:r>
          </a:p>
        </p:txBody>
      </p:sp>
      <p:cxnSp>
        <p:nvCxnSpPr>
          <p:cNvPr id="10" name="Straight Arrow Connector 9"/>
          <p:cNvCxnSpPr>
            <a:stCxn id="9" idx="1"/>
            <a:endCxn id="7" idx="6"/>
          </p:cNvCxnSpPr>
          <p:nvPr/>
        </p:nvCxnSpPr>
        <p:spPr>
          <a:xfrm flipH="1">
            <a:off x="3695700" y="4114800"/>
            <a:ext cx="1381124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1"/>
            <a:endCxn id="6" idx="7"/>
          </p:cNvCxnSpPr>
          <p:nvPr/>
        </p:nvCxnSpPr>
        <p:spPr>
          <a:xfrm flipH="1">
            <a:off x="3038427" y="2304366"/>
            <a:ext cx="2028872" cy="1176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67200" y="4685437"/>
            <a:ext cx="4572000" cy="17543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b="1" dirty="0" smtClean="0">
                <a:solidFill>
                  <a:schemeClr val="bg1"/>
                </a:solidFill>
              </a:rPr>
              <a:t>over-approximation </a:t>
            </a:r>
            <a:r>
              <a:rPr lang="en-US" dirty="0" smtClean="0">
                <a:solidFill>
                  <a:schemeClr val="bg1"/>
                </a:solidFill>
              </a:rPr>
              <a:t>of the program </a:t>
            </a:r>
            <a:r>
              <a:rPr lang="en-US" dirty="0">
                <a:solidFill>
                  <a:schemeClr val="bg1"/>
                </a:solidFill>
              </a:rPr>
              <a:t>behavior is </a:t>
            </a:r>
            <a:r>
              <a:rPr lang="en-US" b="1" dirty="0" smtClean="0">
                <a:solidFill>
                  <a:schemeClr val="bg1"/>
                </a:solidFill>
              </a:rPr>
              <a:t>not</a:t>
            </a:r>
            <a:r>
              <a:rPr lang="en-US" dirty="0" smtClean="0">
                <a:solidFill>
                  <a:schemeClr val="bg1"/>
                </a:solidFill>
              </a:rPr>
              <a:t> included </a:t>
            </a:r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b="1" dirty="0" smtClean="0">
                <a:solidFill>
                  <a:schemeClr val="bg1"/>
                </a:solidFill>
              </a:rPr>
              <a:t>under-approximation </a:t>
            </a:r>
            <a:r>
              <a:rPr lang="en-US" dirty="0" smtClean="0">
                <a:solidFill>
                  <a:schemeClr val="bg1"/>
                </a:solidFill>
              </a:rPr>
              <a:t>of the admissible specification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Program </a:t>
            </a:r>
            <a:r>
              <a:rPr lang="en-US" dirty="0" smtClean="0">
                <a:solidFill>
                  <a:schemeClr val="bg1"/>
                </a:solidFill>
              </a:rPr>
              <a:t>may be correct or it may not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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5698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logozzo\AppData\Local\Microsoft\Windows\Temporary Internet Files\Content.IE5\Z8WEOD16\MC90041056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638675"/>
            <a:ext cx="1085398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Potato are nice, but…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505849"/>
          </a:xfrm>
        </p:spPr>
        <p:txBody>
          <a:bodyPr/>
          <a:lstStyle/>
          <a:p>
            <a:r>
              <a:rPr lang="en-US" dirty="0" smtClean="0"/>
              <a:t>How should I prove a program?</a:t>
            </a:r>
          </a:p>
          <a:p>
            <a:r>
              <a:rPr lang="en-US" dirty="0" smtClean="0"/>
              <a:t>Model checking</a:t>
            </a:r>
          </a:p>
          <a:p>
            <a:pPr lvl="1"/>
            <a:r>
              <a:rPr lang="en-US" dirty="0" smtClean="0"/>
              <a:t>Prof. Ranzato</a:t>
            </a:r>
          </a:p>
          <a:p>
            <a:pPr lvl="1"/>
            <a:r>
              <a:rPr lang="en-US" dirty="0" smtClean="0"/>
              <a:t>SLAM, SPIN, BLAST …</a:t>
            </a:r>
          </a:p>
          <a:p>
            <a:r>
              <a:rPr lang="en-US" dirty="0" smtClean="0"/>
              <a:t>Theorem proving</a:t>
            </a:r>
          </a:p>
          <a:p>
            <a:pPr lvl="1"/>
            <a:r>
              <a:rPr lang="en-US" dirty="0" smtClean="0"/>
              <a:t>Automatic (Esc/Java, Spec# …)</a:t>
            </a:r>
          </a:p>
          <a:p>
            <a:pPr lvl="1"/>
            <a:r>
              <a:rPr lang="en-US" dirty="0" smtClean="0"/>
              <a:t>Interactive (Isabelle, Coq …)</a:t>
            </a:r>
          </a:p>
          <a:p>
            <a:r>
              <a:rPr lang="en-US" dirty="0" smtClean="0"/>
              <a:t>Abstract interpretation</a:t>
            </a:r>
          </a:p>
          <a:p>
            <a:pPr lvl="1"/>
            <a:r>
              <a:rPr lang="en-US" dirty="0" smtClean="0"/>
              <a:t>Astree, ESP/X, Polyspace, </a:t>
            </a:r>
            <a:r>
              <a:rPr lang="en-US" dirty="0"/>
              <a:t>Julia</a:t>
            </a:r>
            <a:r>
              <a:rPr lang="en-US" dirty="0" smtClean="0"/>
              <a:t>, Clousot …</a:t>
            </a:r>
          </a:p>
        </p:txBody>
      </p:sp>
    </p:spTree>
    <p:extLst>
      <p:ext uri="{BB962C8B-B14F-4D97-AF65-F5344CB8AC3E}">
        <p14:creationId xmlns:p14="http://schemas.microsoft.com/office/powerpoint/2010/main" val="478117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708981"/>
          </a:xfrm>
        </p:spPr>
        <p:txBody>
          <a:bodyPr/>
          <a:lstStyle/>
          <a:p>
            <a:r>
              <a:rPr lang="en-US" dirty="0" smtClean="0"/>
              <a:t>P |= M</a:t>
            </a:r>
          </a:p>
          <a:p>
            <a:r>
              <a:rPr lang="en-US" dirty="0" smtClean="0"/>
              <a:t>Explore a finite model</a:t>
            </a:r>
          </a:p>
          <a:p>
            <a:pPr lvl="1"/>
            <a:r>
              <a:rPr lang="en-US" dirty="0" smtClean="0"/>
              <a:t>May not be enough</a:t>
            </a:r>
          </a:p>
          <a:p>
            <a:r>
              <a:rPr lang="en-US" dirty="0" smtClean="0"/>
              <a:t>Predicate abstraction</a:t>
            </a:r>
          </a:p>
          <a:p>
            <a:pPr lvl="1"/>
            <a:r>
              <a:rPr lang="en-US" dirty="0" smtClean="0"/>
              <a:t>Needs user-provided predicates</a:t>
            </a:r>
          </a:p>
          <a:p>
            <a:pPr lvl="2"/>
            <a:r>
              <a:rPr lang="en-US" dirty="0" smtClean="0"/>
              <a:t>No way </a:t>
            </a:r>
          </a:p>
          <a:p>
            <a:pPr lvl="1"/>
            <a:r>
              <a:rPr lang="en-US" dirty="0" smtClean="0"/>
              <a:t>Try to get them from the source code</a:t>
            </a:r>
          </a:p>
          <a:p>
            <a:pPr lvl="2"/>
            <a:r>
              <a:rPr lang="en-US" dirty="0" smtClean="0"/>
              <a:t>Limited from the syntax</a:t>
            </a:r>
          </a:p>
          <a:p>
            <a:pPr lvl="1"/>
            <a:r>
              <a:rPr lang="en-US" dirty="0" smtClean="0"/>
              <a:t>Very costly in practice</a:t>
            </a:r>
          </a:p>
          <a:p>
            <a:pPr lvl="2"/>
            <a:r>
              <a:rPr lang="en-US" dirty="0" smtClean="0"/>
              <a:t>May not terminate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2200" y="4800600"/>
            <a:ext cx="2590774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s-E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x = 0, y = 2;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(…)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x++; y++;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assert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(y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- x == 2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53082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 </a:t>
            </a:r>
            <a:r>
              <a:rPr lang="en-US" dirty="0" err="1" smtClean="0"/>
              <a:t>provers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302716"/>
          </a:xfrm>
        </p:spPr>
        <p:txBody>
          <a:bodyPr/>
          <a:lstStyle/>
          <a:p>
            <a:r>
              <a:rPr lang="en-US" dirty="0" smtClean="0"/>
              <a:t>{Pre} C {Post}</a:t>
            </a:r>
          </a:p>
          <a:p>
            <a:pPr lvl="1"/>
            <a:r>
              <a:rPr lang="en-US" dirty="0" smtClean="0"/>
              <a:t>Try to prove that Pre =&gt; </a:t>
            </a:r>
            <a:r>
              <a:rPr lang="en-US" dirty="0" err="1" smtClean="0"/>
              <a:t>wp</a:t>
            </a:r>
            <a:r>
              <a:rPr lang="en-US" dirty="0" smtClean="0"/>
              <a:t>(C, Post)</a:t>
            </a:r>
          </a:p>
          <a:p>
            <a:r>
              <a:rPr lang="en-US" dirty="0" smtClean="0"/>
              <a:t>Nice in theory…</a:t>
            </a:r>
          </a:p>
          <a:p>
            <a:r>
              <a:rPr lang="en-US" dirty="0" smtClean="0"/>
              <a:t>Practice</a:t>
            </a:r>
          </a:p>
          <a:p>
            <a:pPr lvl="1"/>
            <a:r>
              <a:rPr lang="en-US" dirty="0" smtClean="0"/>
              <a:t>Limited inference abilities</a:t>
            </a:r>
          </a:p>
          <a:p>
            <a:pPr lvl="2"/>
            <a:r>
              <a:rPr lang="en-US" dirty="0" smtClean="0"/>
              <a:t>E.g. Loop invariants</a:t>
            </a:r>
          </a:p>
          <a:p>
            <a:pPr lvl="1"/>
            <a:r>
              <a:rPr lang="en-US" dirty="0" smtClean="0"/>
              <a:t>Need a lot of </a:t>
            </a:r>
            <a:r>
              <a:rPr lang="en-US" b="1" dirty="0" smtClean="0"/>
              <a:t>extra</a:t>
            </a:r>
            <a:r>
              <a:rPr lang="en-US" dirty="0" smtClean="0"/>
              <a:t>-annotations</a:t>
            </a:r>
          </a:p>
          <a:p>
            <a:pPr lvl="1"/>
            <a:r>
              <a:rPr lang="en-US" dirty="0" smtClean="0"/>
              <a:t>More of what a programmer</a:t>
            </a:r>
          </a:p>
          <a:p>
            <a:pPr marL="460375" lvl="1" indent="0">
              <a:buNone/>
            </a:pPr>
            <a:r>
              <a:rPr lang="en-US" dirty="0" smtClean="0"/>
              <a:t>	 is willing to pay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3403" y="4788575"/>
            <a:ext cx="3350597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assume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(N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&gt;=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0)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i = 0, a = 0, b = 0;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(i &lt; N)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a++; b += 2; i++;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assert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(a + b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== 3 * 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28553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Contracts</a:t>
            </a:r>
            <a:endParaRPr lang="en-US" dirty="0"/>
          </a:p>
        </p:txBody>
      </p:sp>
      <p:pic>
        <p:nvPicPr>
          <p:cNvPr id="1026" name="Picture 2" descr="C:\Users\logozzo\AppData\Local\Microsoft\Windows\Temporary Internet Files\Content.IE5\WTIO1D2X\MC90032621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75" y="3278188"/>
            <a:ext cx="1577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0133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488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099584"/>
          </a:xfrm>
        </p:spPr>
        <p:txBody>
          <a:bodyPr/>
          <a:lstStyle/>
          <a:p>
            <a:r>
              <a:rPr lang="en-US" dirty="0" smtClean="0"/>
              <a:t>Each program module specifies</a:t>
            </a:r>
          </a:p>
          <a:p>
            <a:r>
              <a:rPr lang="en-US" dirty="0" smtClean="0"/>
              <a:t>What it expects from its users</a:t>
            </a:r>
          </a:p>
          <a:p>
            <a:pPr lvl="1"/>
            <a:r>
              <a:rPr lang="en-US" dirty="0" smtClean="0"/>
              <a:t>Precondition</a:t>
            </a:r>
          </a:p>
          <a:p>
            <a:r>
              <a:rPr lang="en-US" dirty="0" smtClean="0"/>
              <a:t>What it ensures to its users</a:t>
            </a:r>
          </a:p>
          <a:p>
            <a:pPr lvl="1"/>
            <a:r>
              <a:rPr lang="en-US" dirty="0" smtClean="0"/>
              <a:t>Postcondition</a:t>
            </a:r>
          </a:p>
          <a:p>
            <a:r>
              <a:rPr lang="en-US" dirty="0" smtClean="0"/>
              <a:t>What holds in a stable state</a:t>
            </a:r>
          </a:p>
          <a:p>
            <a:pPr lvl="1"/>
            <a:r>
              <a:rPr lang="en-US" dirty="0" smtClean="0"/>
              <a:t>Object invariants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5" t="29464"/>
          <a:stretch/>
        </p:blipFill>
        <p:spPr>
          <a:xfrm>
            <a:off x="5943600" y="2438400"/>
            <a:ext cx="2652486" cy="343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329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Contracts: What for?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917174"/>
          </a:xfrm>
        </p:spPr>
        <p:txBody>
          <a:bodyPr/>
          <a:lstStyle/>
          <a:p>
            <a:r>
              <a:rPr lang="en-US" dirty="0" smtClean="0"/>
              <a:t>Document design decisions</a:t>
            </a:r>
          </a:p>
          <a:p>
            <a:pPr marL="460375" lvl="1" indent="0">
              <a:buNone/>
            </a:pP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0"/>
            <a:ext cx="8795408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24400" y="2667000"/>
            <a:ext cx="1467068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Precondition</a:t>
            </a:r>
          </a:p>
        </p:txBody>
      </p:sp>
      <p:cxnSp>
        <p:nvCxnSpPr>
          <p:cNvPr id="7" name="Straight Arrow Connector 6"/>
          <p:cNvCxnSpPr>
            <a:stCxn id="3" idx="2"/>
          </p:cNvCxnSpPr>
          <p:nvPr/>
        </p:nvCxnSpPr>
        <p:spPr>
          <a:xfrm flipH="1">
            <a:off x="4724400" y="3036332"/>
            <a:ext cx="733534" cy="849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86600" y="4648200"/>
            <a:ext cx="1569660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Postcondition</a:t>
            </a:r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flipH="1">
            <a:off x="5943600" y="5017532"/>
            <a:ext cx="1927830" cy="240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2"/>
          </p:cNvCxnSpPr>
          <p:nvPr/>
        </p:nvCxnSpPr>
        <p:spPr>
          <a:xfrm>
            <a:off x="5457934" y="3036332"/>
            <a:ext cx="180866" cy="198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6724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Contracts: What for?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182957"/>
          </a:xfrm>
        </p:spPr>
        <p:txBody>
          <a:bodyPr/>
          <a:lstStyle/>
          <a:p>
            <a:r>
              <a:rPr lang="en-US" dirty="0" smtClean="0"/>
              <a:t>Amplify runtime checking (debugging)</a:t>
            </a:r>
          </a:p>
          <a:p>
            <a:pPr lvl="1"/>
            <a:r>
              <a:rPr lang="en-US" dirty="0" smtClean="0"/>
              <a:t>More assertions in the code</a:t>
            </a:r>
          </a:p>
          <a:p>
            <a:pPr lvl="1"/>
            <a:r>
              <a:rPr lang="en-US" dirty="0" smtClean="0"/>
              <a:t>More stable the code</a:t>
            </a:r>
          </a:p>
          <a:p>
            <a:pPr lvl="1"/>
            <a:r>
              <a:rPr lang="en-US" dirty="0" smtClean="0"/>
              <a:t>Assertions can be disabled </a:t>
            </a:r>
          </a:p>
          <a:p>
            <a:pPr marL="460375" lvl="1" indent="0">
              <a:buNone/>
            </a:pPr>
            <a:r>
              <a:rPr lang="en-US" dirty="0"/>
              <a:t> </a:t>
            </a:r>
            <a:r>
              <a:rPr lang="en-US" dirty="0" smtClean="0"/>
              <a:t>   in release builds</a:t>
            </a:r>
          </a:p>
          <a:p>
            <a:pPr marL="460375" lvl="1" indent="0">
              <a:buNone/>
            </a:pPr>
            <a:endParaRPr lang="en-US" dirty="0" smtClean="0"/>
          </a:p>
          <a:p>
            <a:r>
              <a:rPr lang="en-US" dirty="0" smtClean="0"/>
              <a:t>Enable </a:t>
            </a:r>
            <a:r>
              <a:rPr lang="en-US" dirty="0"/>
              <a:t>modular static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Improved precision </a:t>
            </a:r>
          </a:p>
          <a:p>
            <a:pPr lvl="2"/>
            <a:r>
              <a:rPr lang="en-US" dirty="0" smtClean="0"/>
              <a:t>Analysis should not assume worst case</a:t>
            </a:r>
          </a:p>
          <a:p>
            <a:pPr lvl="1"/>
            <a:r>
              <a:rPr lang="en-US" dirty="0" smtClean="0"/>
              <a:t>More scalability</a:t>
            </a:r>
          </a:p>
          <a:p>
            <a:pPr lvl="1"/>
            <a:r>
              <a:rPr lang="en-US" dirty="0" smtClean="0"/>
              <a:t>A little bit as a type-checker (but more refined!)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33600"/>
            <a:ext cx="2166937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45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Assume/guarantee reasoning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964162"/>
          </a:xfrm>
        </p:spPr>
        <p:txBody>
          <a:bodyPr/>
          <a:lstStyle/>
          <a:p>
            <a:r>
              <a:rPr lang="en-US" dirty="0" smtClean="0"/>
              <a:t>Have methods M, N</a:t>
            </a:r>
          </a:p>
          <a:p>
            <a:pPr lvl="1"/>
            <a:r>
              <a:rPr lang="en-US" dirty="0" smtClean="0"/>
              <a:t>M with precondition P, postcondition Q</a:t>
            </a:r>
          </a:p>
          <a:p>
            <a:pPr lvl="1"/>
            <a:r>
              <a:rPr lang="en-US" dirty="0" smtClean="0"/>
              <a:t>N call M</a:t>
            </a:r>
          </a:p>
          <a:p>
            <a:r>
              <a:rPr lang="en-US" dirty="0" smtClean="0"/>
              <a:t>If P is true, </a:t>
            </a:r>
          </a:p>
          <a:p>
            <a:pPr lvl="1"/>
            <a:r>
              <a:rPr lang="en-US" dirty="0" smtClean="0"/>
              <a:t>then M </a:t>
            </a:r>
            <a:r>
              <a:rPr lang="en-US" i="1" dirty="0" smtClean="0"/>
              <a:t>guarantees </a:t>
            </a:r>
            <a:r>
              <a:rPr lang="en-US" dirty="0" smtClean="0"/>
              <a:t>Q</a:t>
            </a:r>
          </a:p>
          <a:p>
            <a:r>
              <a:rPr lang="en-US" dirty="0" smtClean="0"/>
              <a:t>When N calls M then</a:t>
            </a:r>
          </a:p>
          <a:p>
            <a:pPr lvl="1"/>
            <a:r>
              <a:rPr lang="en-US" dirty="0" smtClean="0"/>
              <a:t>N should establish P</a:t>
            </a:r>
          </a:p>
          <a:p>
            <a:pPr lvl="1"/>
            <a:r>
              <a:rPr lang="en-US" dirty="0" smtClean="0"/>
              <a:t>N can rely on Q</a:t>
            </a:r>
          </a:p>
        </p:txBody>
      </p:sp>
    </p:spTree>
    <p:extLst>
      <p:ext uri="{BB962C8B-B14F-4D97-AF65-F5344CB8AC3E}">
        <p14:creationId xmlns:p14="http://schemas.microsoft.com/office/powerpoint/2010/main" val="2676088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But we already have </a:t>
            </a:r>
            <a:r>
              <a:rPr dirty="0"/>
              <a:t>a</a:t>
            </a:r>
            <a:r>
              <a:rPr dirty="0" smtClean="0"/>
              <a:t>ssertions!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948499"/>
          </a:xfrm>
        </p:spPr>
        <p:txBody>
          <a:bodyPr/>
          <a:lstStyle/>
          <a:p>
            <a:r>
              <a:rPr lang="en-US" dirty="0" smtClean="0"/>
              <a:t>All languages have an assert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ssert(</a:t>
            </a:r>
            <a:r>
              <a:rPr lang="en-US" dirty="0" err="1" smtClean="0"/>
              <a:t>exp</a:t>
            </a:r>
            <a:r>
              <a:rPr lang="en-US" dirty="0" smtClean="0"/>
              <a:t>) macro in C/C++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ssert </a:t>
            </a:r>
            <a:r>
              <a:rPr lang="en-US" dirty="0" err="1" smtClean="0"/>
              <a:t>exp</a:t>
            </a:r>
            <a:r>
              <a:rPr lang="en-US" dirty="0" smtClean="0"/>
              <a:t>  keyword in Java</a:t>
            </a:r>
          </a:p>
          <a:p>
            <a:pPr lvl="1"/>
            <a:r>
              <a:rPr lang="en-US" dirty="0" err="1" smtClean="0"/>
              <a:t>Debug.Assert</a:t>
            </a:r>
            <a:r>
              <a:rPr lang="en-US" dirty="0" smtClean="0"/>
              <a:t>(</a:t>
            </a:r>
            <a:r>
              <a:rPr lang="en-US" dirty="0" err="1" smtClean="0"/>
              <a:t>exp</a:t>
            </a:r>
            <a:r>
              <a:rPr lang="en-US" dirty="0" smtClean="0"/>
              <a:t>) static method in .NET</a:t>
            </a:r>
          </a:p>
          <a:p>
            <a:r>
              <a:rPr lang="en-US" dirty="0" smtClean="0"/>
              <a:t>Assert is not visible from the caller!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4038600"/>
            <a:ext cx="6301725" cy="19389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GCD(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y)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Debug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 &gt; 0);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Debug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(y &gt; 0);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r>
              <a:rPr lang="en-US" sz="2400" dirty="0" smtClean="0">
                <a:latin typeface="Consolas" pitchFamily="49" charset="0"/>
              </a:rPr>
              <a:t>  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590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776692"/>
          </a:xfrm>
        </p:spPr>
        <p:txBody>
          <a:bodyPr/>
          <a:lstStyle/>
          <a:p>
            <a:r>
              <a:rPr lang="en-US" dirty="0" smtClean="0"/>
              <a:t>Use exceptions for parameter validation: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At library surface</a:t>
            </a:r>
          </a:p>
          <a:p>
            <a:r>
              <a:rPr lang="en-US" dirty="0" smtClean="0"/>
              <a:t>To protect from unwanted values</a:t>
            </a:r>
          </a:p>
          <a:p>
            <a:r>
              <a:rPr lang="en-US" dirty="0" smtClean="0"/>
              <a:t>To early detect API misuses</a:t>
            </a:r>
          </a:p>
          <a:p>
            <a:r>
              <a:rPr lang="en-US" dirty="0" smtClean="0"/>
              <a:t>Again, not visible to callers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4629" y="2209800"/>
            <a:ext cx="5883342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GCD(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y)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(x &lt; 0)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ArgumentException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"Error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… }</a:t>
            </a:r>
          </a:p>
        </p:txBody>
      </p:sp>
    </p:spTree>
    <p:extLst>
      <p:ext uri="{BB962C8B-B14F-4D97-AF65-F5344CB8AC3E}">
        <p14:creationId xmlns:p14="http://schemas.microsoft.com/office/powerpoint/2010/main" val="18545557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But we have Debug.Assert!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43198"/>
          </a:xfrm>
        </p:spPr>
        <p:txBody>
          <a:bodyPr/>
          <a:lstStyle/>
          <a:p>
            <a:r>
              <a:rPr lang="en-US" dirty="0" smtClean="0"/>
              <a:t>Cannot (easily) specify a postcondition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600623"/>
            <a:ext cx="8305800" cy="29238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GCD(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y)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Debug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(x &gt; 0);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Debug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(y &gt; 0);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(x &lt; y) { y %= x;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(y == 0)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x;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{ x %= y;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(x == 0)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y;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800" y="6019800"/>
            <a:ext cx="4602542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nsolas" pitchFamily="49" charset="0"/>
              </a:rPr>
              <a:t>Debug.Assert</a:t>
            </a:r>
            <a:r>
              <a:rPr lang="en-US" sz="2400" dirty="0" smtClean="0">
                <a:latin typeface="Consolas" pitchFamily="49" charset="0"/>
              </a:rPr>
              <a:t>(Result &gt; 0) ?</a:t>
            </a:r>
            <a:endParaRPr lang="en-US" sz="24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5638800" y="5181600"/>
            <a:ext cx="533402" cy="838200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>
            <a:stCxn id="5" idx="0"/>
          </p:cNvCxnSpPr>
          <p:nvPr/>
        </p:nvCxnSpPr>
        <p:spPr bwMode="auto">
          <a:xfrm flipV="1">
            <a:off x="5654071" y="4953000"/>
            <a:ext cx="1813531" cy="1066800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60112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Assert &amp; OOP : </a:t>
            </a:r>
            <a:r>
              <a:rPr lang="en-US" dirty="0" smtClean="0">
                <a:sym typeface="Wingdings" pitchFamily="2" charset="2"/>
              </a:rPr>
              <a:t></a:t>
            </a:r>
            <a:r>
              <a:rPr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844403"/>
          </a:xfrm>
        </p:spPr>
        <p:txBody>
          <a:bodyPr/>
          <a:lstStyle/>
          <a:p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Precondition: Should be weaker</a:t>
            </a:r>
          </a:p>
          <a:p>
            <a:pPr lvl="1"/>
            <a:r>
              <a:rPr lang="en-US" dirty="0" smtClean="0"/>
              <a:t>Postcondition: Should be stronger</a:t>
            </a:r>
          </a:p>
          <a:p>
            <a:pPr lvl="1"/>
            <a:r>
              <a:rPr lang="en-US" dirty="0" smtClean="0"/>
              <a:t>How do I enforce it?</a:t>
            </a:r>
          </a:p>
          <a:p>
            <a:r>
              <a:rPr lang="en-US" dirty="0" smtClean="0"/>
              <a:t>Object invariants</a:t>
            </a:r>
          </a:p>
          <a:p>
            <a:pPr lvl="1"/>
            <a:r>
              <a:rPr lang="en-US" dirty="0" smtClean="0"/>
              <a:t>Valid in steady states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j-lt"/>
              </a:rPr>
              <a:t>Ex: </a:t>
            </a:r>
            <a:r>
              <a:rPr lang="en-US" dirty="0" err="1" smtClean="0">
                <a:solidFill>
                  <a:schemeClr val="tx1"/>
                </a:solidFill>
                <a:latin typeface="Consolas"/>
              </a:rPr>
              <a:t>this.x</a:t>
            </a:r>
            <a:r>
              <a:rPr lang="en-US" dirty="0" smtClean="0">
                <a:solidFill>
                  <a:schemeClr val="tx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/>
              </a:rPr>
              <a:t>!= </a:t>
            </a:r>
            <a:r>
              <a:rPr lang="en-US" dirty="0" smtClean="0">
                <a:solidFill>
                  <a:schemeClr val="tx1"/>
                </a:solidFill>
                <a:latin typeface="Consolas"/>
              </a:rPr>
              <a:t>null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j-lt"/>
              </a:rPr>
              <a:t>Should I add it at every method?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/>
              <a:t>Interfaces, abstract methods</a:t>
            </a:r>
          </a:p>
          <a:p>
            <a:pPr lvl="1"/>
            <a:r>
              <a:rPr lang="en-US" dirty="0" smtClean="0"/>
              <a:t>Where I put my assert?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32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Contracts today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844403"/>
          </a:xfrm>
        </p:spPr>
        <p:txBody>
          <a:bodyPr/>
          <a:lstStyle/>
          <a:p>
            <a:r>
              <a:rPr lang="en-US" dirty="0" smtClean="0"/>
              <a:t>First class citizens in the language</a:t>
            </a:r>
          </a:p>
          <a:p>
            <a:r>
              <a:rPr lang="en-US" dirty="0" smtClean="0"/>
              <a:t>Provide syntax to express contracts</a:t>
            </a:r>
          </a:p>
          <a:p>
            <a:pPr lvl="1"/>
            <a:r>
              <a:rPr lang="en-US" dirty="0" smtClean="0"/>
              <a:t>Examples: Eiffel, D, Spec# 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Why not everyone is using it?</a:t>
            </a:r>
          </a:p>
          <a:p>
            <a:pPr lvl="1"/>
            <a:r>
              <a:rPr lang="en-US" dirty="0" smtClean="0"/>
              <a:t>New language (start from scratch, or almost)</a:t>
            </a:r>
          </a:p>
          <a:p>
            <a:pPr lvl="1"/>
            <a:r>
              <a:rPr lang="en-US" dirty="0" smtClean="0"/>
              <a:t>New compiler (do you trust it?) </a:t>
            </a:r>
            <a:endParaRPr lang="en-US" dirty="0" smtClean="0">
              <a:sym typeface="Wingdings" pitchFamily="2" charset="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048000"/>
            <a:ext cx="3057525" cy="155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70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today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792355"/>
          </a:xfrm>
        </p:spPr>
        <p:txBody>
          <a:bodyPr/>
          <a:lstStyle/>
          <a:p>
            <a:r>
              <a:rPr lang="en-US" dirty="0"/>
              <a:t>Inside comments or as code annotation</a:t>
            </a:r>
          </a:p>
          <a:p>
            <a:pPr lvl="1"/>
            <a:r>
              <a:rPr lang="en-US" dirty="0"/>
              <a:t>Ex. JML, Eclipse for non-null </a:t>
            </a:r>
            <a:r>
              <a:rPr lang="en-US" dirty="0" smtClean="0"/>
              <a:t>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60375" lvl="1" indent="0">
              <a:buNone/>
            </a:pPr>
            <a:endParaRPr lang="en-US" dirty="0"/>
          </a:p>
          <a:p>
            <a:pPr marL="460375" lvl="1" indent="0">
              <a:buNone/>
            </a:pPr>
            <a:endParaRPr lang="en-US" dirty="0" smtClean="0"/>
          </a:p>
          <a:p>
            <a:pPr marL="460375" lvl="1" indent="0">
              <a:buNone/>
            </a:pPr>
            <a:endParaRPr lang="en-US" dirty="0"/>
          </a:p>
          <a:p>
            <a:r>
              <a:rPr lang="en-US" dirty="0"/>
              <a:t>Why not everyone is using it?</a:t>
            </a:r>
            <a:endParaRPr lang="en-US" dirty="0" smtClean="0"/>
          </a:p>
          <a:p>
            <a:pPr lvl="1"/>
            <a:r>
              <a:rPr lang="en-US" dirty="0" smtClean="0"/>
              <a:t>Persistence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Need for serialization, parsing…</a:t>
            </a:r>
          </a:p>
          <a:p>
            <a:pPr lvl="1"/>
            <a:r>
              <a:rPr lang="en-US" dirty="0"/>
              <a:t>Separate type checking, name resolution…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2394857"/>
            <a:ext cx="49339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49333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these 3 lectures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610600" cy="4235006"/>
          </a:xfrm>
        </p:spPr>
        <p:txBody>
          <a:bodyPr/>
          <a:lstStyle/>
          <a:p>
            <a:r>
              <a:rPr lang="en-US" dirty="0" smtClean="0"/>
              <a:t>How to build a real-life static analyzer</a:t>
            </a:r>
          </a:p>
          <a:p>
            <a:pPr lvl="1"/>
            <a:r>
              <a:rPr lang="en-US" dirty="0" smtClean="0"/>
              <a:t>Research </a:t>
            </a:r>
          </a:p>
          <a:p>
            <a:pPr lvl="1"/>
            <a:r>
              <a:rPr lang="en-US" dirty="0" smtClean="0"/>
              <a:t>Engineering trade-offs</a:t>
            </a:r>
          </a:p>
          <a:p>
            <a:pPr lvl="1"/>
            <a:r>
              <a:rPr lang="en-US" dirty="0" smtClean="0"/>
              <a:t>Experience</a:t>
            </a:r>
          </a:p>
          <a:p>
            <a:pPr lvl="1"/>
            <a:r>
              <a:rPr lang="en-US" dirty="0" smtClean="0"/>
              <a:t>Available for download:</a:t>
            </a:r>
          </a:p>
          <a:p>
            <a:pPr marL="460375" lvl="1" indent="0">
              <a:buNone/>
            </a:pPr>
            <a:endParaRPr lang="en-US" dirty="0"/>
          </a:p>
          <a:p>
            <a:pPr marL="460375" lvl="1" indent="0">
              <a:buNone/>
            </a:pP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://msdn.microsoft.com/en-us/devlabs/dd491992.aspx</a:t>
            </a:r>
            <a:endParaRPr lang="en-US" sz="2400" dirty="0"/>
          </a:p>
          <a:p>
            <a:pPr lvl="1"/>
            <a:endParaRPr lang="en-US" dirty="0" smtClean="0"/>
          </a:p>
          <a:p>
            <a:r>
              <a:rPr lang="en-US" dirty="0" smtClean="0"/>
              <a:t>How to optimize JavaScript performances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2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contracts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t="3123" r="25416" b="24629"/>
          <a:stretch/>
        </p:blipFill>
        <p:spPr>
          <a:xfrm>
            <a:off x="3514725" y="3396661"/>
            <a:ext cx="2724150" cy="2025061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33900"/>
            <a:ext cx="50292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3044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000548"/>
          </a:xfrm>
        </p:spPr>
        <p:txBody>
          <a:bodyPr/>
          <a:lstStyle/>
          <a:p>
            <a:r>
              <a:rPr lang="en-US" dirty="0"/>
              <a:t>Idea: Use the IL as contract representation</a:t>
            </a:r>
          </a:p>
          <a:p>
            <a:r>
              <a:rPr lang="en-US" dirty="0"/>
              <a:t>Use static methods to a contract library</a:t>
            </a:r>
          </a:p>
          <a:p>
            <a:pPr lvl="1"/>
            <a:r>
              <a:rPr lang="en-US" dirty="0"/>
              <a:t>Language agnostic: same for C#, VB, F# …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00400"/>
            <a:ext cx="6667500" cy="1400175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876800"/>
            <a:ext cx="4810125" cy="666750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1904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680482"/>
            <a:ext cx="8382000" cy="4438138"/>
          </a:xfrm>
        </p:spPr>
        <p:txBody>
          <a:bodyPr/>
          <a:lstStyle/>
          <a:p>
            <a:r>
              <a:rPr lang="en-US" dirty="0" smtClean="0"/>
              <a:t>Plain code for contracts</a:t>
            </a:r>
          </a:p>
          <a:p>
            <a:r>
              <a:rPr lang="en-US" dirty="0" smtClean="0"/>
              <a:t>Static methods to a contract library</a:t>
            </a:r>
          </a:p>
          <a:p>
            <a:pPr lvl="1"/>
            <a:r>
              <a:rPr lang="en-US" dirty="0" smtClean="0"/>
              <a:t>Language agnostic: same for C#, VB, F# …</a:t>
            </a:r>
          </a:p>
          <a:p>
            <a:pPr lvl="1"/>
            <a:r>
              <a:rPr lang="en-US" dirty="0" smtClean="0"/>
              <a:t>Standard from .NET 4.0</a:t>
            </a:r>
          </a:p>
          <a:p>
            <a:r>
              <a:rPr lang="en-US" dirty="0" smtClean="0"/>
              <a:t>No need for a new compiler/language</a:t>
            </a:r>
          </a:p>
          <a:p>
            <a:pPr lvl="1"/>
            <a:r>
              <a:rPr lang="en-US" dirty="0" smtClean="0"/>
              <a:t>Precondition: </a:t>
            </a:r>
            <a:r>
              <a:rPr lang="en-US" dirty="0" err="1" smtClean="0"/>
              <a:t>Contract.Requires</a:t>
            </a:r>
            <a:r>
              <a:rPr lang="en-US" dirty="0" smtClean="0"/>
              <a:t>(...)</a:t>
            </a:r>
          </a:p>
          <a:p>
            <a:pPr lvl="1"/>
            <a:r>
              <a:rPr lang="en-US" dirty="0" smtClean="0"/>
              <a:t>Postcondition: </a:t>
            </a:r>
            <a:r>
              <a:rPr lang="en-US" dirty="0" err="1" smtClean="0"/>
              <a:t>Contract.Ensures</a:t>
            </a:r>
            <a:r>
              <a:rPr lang="en-US" dirty="0" smtClean="0"/>
              <a:t>(…)</a:t>
            </a:r>
          </a:p>
          <a:p>
            <a:pPr lvl="1"/>
            <a:r>
              <a:rPr lang="en-US" dirty="0" smtClean="0"/>
              <a:t>Invariant: </a:t>
            </a:r>
            <a:r>
              <a:rPr lang="en-US" dirty="0" err="1" smtClean="0"/>
              <a:t>Contract.Invariant</a:t>
            </a:r>
            <a:r>
              <a:rPr lang="en-US" dirty="0" smtClean="0"/>
              <a:t>(…)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56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Preconditions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Contract.Requires</a:t>
            </a:r>
            <a:r>
              <a:rPr lang="en-US" dirty="0" smtClean="0"/>
              <a:t>(exp)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76442" y="2590800"/>
            <a:ext cx="4557658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</a:rPr>
              <a:t>int foo(String s, int y)</a:t>
            </a:r>
          </a:p>
          <a:p>
            <a:r>
              <a:rPr lang="en-US" sz="2000" dirty="0" smtClean="0"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</a:rPr>
              <a:t>  </a:t>
            </a:r>
            <a:r>
              <a:rPr lang="en-US" sz="2000" b="1" dirty="0" err="1" smtClean="0">
                <a:latin typeface="Consolas" pitchFamily="49" charset="0"/>
              </a:rPr>
              <a:t>Contract.Requires</a:t>
            </a:r>
            <a:r>
              <a:rPr lang="en-US" sz="2000" dirty="0" smtClean="0">
                <a:latin typeface="Consolas" pitchFamily="49" charset="0"/>
              </a:rPr>
              <a:t>(s != null);</a:t>
            </a:r>
          </a:p>
          <a:p>
            <a:r>
              <a:rPr lang="en-US" sz="2000" dirty="0" smtClean="0">
                <a:latin typeface="Consolas" pitchFamily="49" charset="0"/>
              </a:rPr>
              <a:t>  </a:t>
            </a:r>
            <a:r>
              <a:rPr lang="en-US" sz="2000" b="1" dirty="0" err="1" smtClean="0">
                <a:latin typeface="Consolas" pitchFamily="49" charset="0"/>
              </a:rPr>
              <a:t>Contract.Requires</a:t>
            </a:r>
            <a:r>
              <a:rPr lang="en-US" sz="2000" dirty="0" smtClean="0">
                <a:latin typeface="Consolas" pitchFamily="49" charset="0"/>
              </a:rPr>
              <a:t>(y &gt; 0);</a:t>
            </a:r>
          </a:p>
          <a:p>
            <a:r>
              <a:rPr lang="en-US" sz="2000" dirty="0" smtClean="0">
                <a:latin typeface="Consolas" pitchFamily="49" charset="0"/>
              </a:rPr>
              <a:t>  // ...</a:t>
            </a:r>
          </a:p>
          <a:p>
            <a:r>
              <a:rPr lang="en-US" sz="2000" dirty="0" smtClean="0">
                <a:latin typeface="Consolas" pitchFamily="49" charset="0"/>
              </a:rPr>
              <a:t>} 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6800" y="5334000"/>
            <a:ext cx="31242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nsolas" pitchFamily="49" charset="0"/>
              </a:rPr>
              <a:t>C# expressions</a:t>
            </a:r>
            <a:endParaRPr lang="en-US" sz="24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 bwMode="auto">
          <a:xfrm flipH="1" flipV="1">
            <a:off x="4419600" y="3886200"/>
            <a:ext cx="2019300" cy="1447800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95432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Preconditions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Which is the underlying language specification?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programming language!!!</a:t>
            </a:r>
            <a:endParaRPr 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0371" y="3276600"/>
            <a:ext cx="8507457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</a:rPr>
              <a:t>Public Function </a:t>
            </a:r>
            <a:r>
              <a:rPr lang="en-US" sz="2000" dirty="0" err="1" smtClean="0">
                <a:latin typeface="Consolas" pitchFamily="49" charset="0"/>
              </a:rPr>
              <a:t>foo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ByVal</a:t>
            </a:r>
            <a:r>
              <a:rPr lang="en-US" sz="2000" dirty="0" smtClean="0">
                <a:latin typeface="Consolas" pitchFamily="49" charset="0"/>
              </a:rPr>
              <a:t> s As String, </a:t>
            </a:r>
            <a:r>
              <a:rPr lang="en-US" sz="2000" dirty="0" err="1" smtClean="0">
                <a:latin typeface="Consolas" pitchFamily="49" charset="0"/>
              </a:rPr>
              <a:t>ByVal</a:t>
            </a:r>
            <a:r>
              <a:rPr lang="en-US" sz="2000" dirty="0" smtClean="0">
                <a:latin typeface="Consolas" pitchFamily="49" charset="0"/>
              </a:rPr>
              <a:t> y As Integer) </a:t>
            </a:r>
          </a:p>
          <a:p>
            <a:r>
              <a:rPr lang="en-US" sz="2000" dirty="0" smtClean="0">
                <a:latin typeface="Consolas" pitchFamily="49" charset="0"/>
              </a:rPr>
              <a:t>  As Integer </a:t>
            </a:r>
          </a:p>
          <a:p>
            <a:r>
              <a:rPr lang="en-US" sz="2000" dirty="0" smtClean="0">
                <a:latin typeface="Consolas" pitchFamily="49" charset="0"/>
              </a:rPr>
              <a:t>	</a:t>
            </a:r>
            <a:r>
              <a:rPr lang="en-US" sz="2000" b="1" dirty="0" err="1" smtClean="0">
                <a:latin typeface="Consolas" pitchFamily="49" charset="0"/>
              </a:rPr>
              <a:t>Contract.Requires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b="1" dirty="0" smtClean="0">
                <a:latin typeface="Consolas" pitchFamily="49" charset="0"/>
              </a:rPr>
              <a:t>s </a:t>
            </a:r>
            <a:r>
              <a:rPr lang="en-US" sz="2000" b="1" dirty="0" err="1" smtClean="0">
                <a:latin typeface="Consolas" pitchFamily="49" charset="0"/>
              </a:rPr>
              <a:t>IsNot</a:t>
            </a:r>
            <a:r>
              <a:rPr lang="en-US" sz="2000" b="1" dirty="0" smtClean="0">
                <a:latin typeface="Consolas" pitchFamily="49" charset="0"/>
              </a:rPr>
              <a:t> Nothing</a:t>
            </a:r>
            <a:r>
              <a:rPr lang="en-US" sz="2000" dirty="0" smtClean="0">
                <a:latin typeface="Consolas" pitchFamily="49" charset="0"/>
              </a:rPr>
              <a:t>) </a:t>
            </a:r>
          </a:p>
          <a:p>
            <a:r>
              <a:rPr lang="en-US" sz="2000" dirty="0" smtClean="0">
                <a:latin typeface="Consolas" pitchFamily="49" charset="0"/>
              </a:rPr>
              <a:t>	</a:t>
            </a:r>
            <a:r>
              <a:rPr lang="en-US" sz="2000" b="1" dirty="0" err="1" smtClean="0">
                <a:latin typeface="Consolas" pitchFamily="49" charset="0"/>
              </a:rPr>
              <a:t>Contract.Requires</a:t>
            </a:r>
            <a:r>
              <a:rPr lang="en-US" sz="2000" dirty="0" smtClean="0">
                <a:latin typeface="Consolas" pitchFamily="49" charset="0"/>
              </a:rPr>
              <a:t>(y &gt; 0) </a:t>
            </a:r>
          </a:p>
          <a:p>
            <a:r>
              <a:rPr lang="en-US" sz="2000" dirty="0" smtClean="0">
                <a:latin typeface="Consolas" pitchFamily="49" charset="0"/>
              </a:rPr>
              <a:t>	‘ …</a:t>
            </a:r>
          </a:p>
          <a:p>
            <a:r>
              <a:rPr lang="en-US" sz="2000" dirty="0" smtClean="0">
                <a:latin typeface="Consolas" pitchFamily="49" charset="0"/>
              </a:rPr>
              <a:t>End Function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1085" y="5077361"/>
            <a:ext cx="6814686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</a:rPr>
              <a:t>Int32 __</a:t>
            </a:r>
            <a:r>
              <a:rPr lang="en-US" sz="2000" dirty="0" err="1" smtClean="0">
                <a:latin typeface="Consolas" pitchFamily="49" charset="0"/>
              </a:rPr>
              <a:t>gc</a:t>
            </a:r>
            <a:r>
              <a:rPr lang="en-US" sz="2000" dirty="0" smtClean="0">
                <a:latin typeface="Consolas" pitchFamily="49" charset="0"/>
              </a:rPr>
              <a:t>* </a:t>
            </a:r>
            <a:r>
              <a:rPr lang="en-US" sz="2000" dirty="0" err="1" smtClean="0">
                <a:latin typeface="Consolas" pitchFamily="49" charset="0"/>
              </a:rPr>
              <a:t>foo</a:t>
            </a:r>
            <a:r>
              <a:rPr lang="en-US" sz="2000" dirty="0" smtClean="0">
                <a:latin typeface="Consolas" pitchFamily="49" charset="0"/>
              </a:rPr>
              <a:t>(String __</a:t>
            </a:r>
            <a:r>
              <a:rPr lang="en-US" sz="2000" dirty="0" err="1" smtClean="0">
                <a:latin typeface="Consolas" pitchFamily="49" charset="0"/>
              </a:rPr>
              <a:t>gc</a:t>
            </a:r>
            <a:r>
              <a:rPr lang="en-US" sz="2000" dirty="0" smtClean="0">
                <a:latin typeface="Consolas" pitchFamily="49" charset="0"/>
              </a:rPr>
              <a:t>* s, Int32 __</a:t>
            </a:r>
            <a:r>
              <a:rPr lang="en-US" sz="2000" dirty="0" err="1" smtClean="0">
                <a:latin typeface="Consolas" pitchFamily="49" charset="0"/>
              </a:rPr>
              <a:t>gc</a:t>
            </a:r>
            <a:r>
              <a:rPr lang="en-US" sz="2000" dirty="0" smtClean="0">
                <a:latin typeface="Consolas" pitchFamily="49" charset="0"/>
              </a:rPr>
              <a:t>* y) </a:t>
            </a:r>
          </a:p>
          <a:p>
            <a:r>
              <a:rPr lang="en-US" sz="2000" dirty="0" smtClean="0">
                <a:latin typeface="Consolas" pitchFamily="49" charset="0"/>
              </a:rPr>
              <a:t>{ </a:t>
            </a:r>
          </a:p>
          <a:p>
            <a:r>
              <a:rPr lang="en-US" sz="2000" dirty="0" smtClean="0">
                <a:latin typeface="Consolas" pitchFamily="49" charset="0"/>
              </a:rPr>
              <a:t>  </a:t>
            </a:r>
            <a:r>
              <a:rPr lang="en-US" sz="2000" b="1" dirty="0" smtClean="0">
                <a:latin typeface="Consolas" pitchFamily="49" charset="0"/>
              </a:rPr>
              <a:t>Contract::Requires</a:t>
            </a:r>
            <a:r>
              <a:rPr lang="en-US" sz="2000" dirty="0" smtClean="0">
                <a:latin typeface="Consolas" pitchFamily="49" charset="0"/>
              </a:rPr>
              <a:t>(s != 0); </a:t>
            </a:r>
          </a:p>
          <a:p>
            <a:r>
              <a:rPr lang="en-US" sz="2000" dirty="0" smtClean="0">
                <a:latin typeface="Consolas" pitchFamily="49" charset="0"/>
              </a:rPr>
              <a:t>  </a:t>
            </a:r>
            <a:r>
              <a:rPr lang="en-US" sz="2000" b="1" dirty="0" smtClean="0">
                <a:latin typeface="Consolas" pitchFamily="49" charset="0"/>
              </a:rPr>
              <a:t>Contract::Requires</a:t>
            </a:r>
            <a:r>
              <a:rPr lang="en-US" sz="2000" dirty="0" smtClean="0">
                <a:latin typeface="Consolas" pitchFamily="49" charset="0"/>
              </a:rPr>
              <a:t>(y &gt; 0);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1571" y="4419600"/>
            <a:ext cx="31242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nsolas" pitchFamily="49" charset="0"/>
              </a:rPr>
              <a:t>VB expressions</a:t>
            </a:r>
            <a:endParaRPr lang="en-US" sz="24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 bwMode="auto">
          <a:xfrm rot="10800000">
            <a:off x="5127171" y="4343401"/>
            <a:ext cx="914400" cy="307033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02771" y="5334000"/>
            <a:ext cx="31242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nsolas" pitchFamily="49" charset="0"/>
              </a:rPr>
              <a:t>C++ expressions</a:t>
            </a:r>
            <a:endParaRPr lang="en-US" sz="24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3526971" y="5562600"/>
            <a:ext cx="1143000" cy="152400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857067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Hmmm…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8130" name="Picture 2" descr="C:\Users\logozzo\AppData\Local\Microsoft\Windows\Temporary Internet Files\Content.IE5\RUB5VM5E\MCPE07007_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133600"/>
            <a:ext cx="2956038" cy="40573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98330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2209800"/>
            <a:ext cx="4839786" cy="28623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</a:rPr>
              <a:t>public class </a:t>
            </a:r>
            <a:r>
              <a:rPr lang="en-US" sz="2000" dirty="0" err="1" smtClean="0">
                <a:latin typeface="Consolas" pitchFamily="49" charset="0"/>
              </a:rPr>
              <a:t>SideEffect</a:t>
            </a:r>
            <a:endParaRPr lang="en-US" sz="2000" dirty="0" smtClean="0">
              <a:latin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</a:rPr>
              <a:t> int x;</a:t>
            </a:r>
          </a:p>
          <a:p>
            <a:endParaRPr lang="en-US" sz="2000" dirty="0" smtClean="0">
              <a:latin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</a:rPr>
              <a:t> public void </a:t>
            </a:r>
            <a:r>
              <a:rPr lang="en-US" sz="2000" dirty="0" err="1" smtClean="0">
                <a:latin typeface="Consolas" pitchFamily="49" charset="0"/>
              </a:rPr>
              <a:t>foo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SideEffect</a:t>
            </a:r>
            <a:r>
              <a:rPr lang="en-US" sz="2000" dirty="0" smtClean="0">
                <a:latin typeface="Consolas" pitchFamily="49" charset="0"/>
              </a:rPr>
              <a:t> se)</a:t>
            </a:r>
          </a:p>
          <a:p>
            <a:r>
              <a:rPr lang="en-US" sz="2000" dirty="0" smtClean="0">
                <a:latin typeface="Consolas" pitchFamily="49" charset="0"/>
              </a:rPr>
              <a:t> {</a:t>
            </a:r>
          </a:p>
          <a:p>
            <a:r>
              <a:rPr lang="en-US" sz="2000" dirty="0" smtClean="0">
                <a:latin typeface="Consolas" pitchFamily="49" charset="0"/>
              </a:rPr>
              <a:t>  </a:t>
            </a:r>
            <a:r>
              <a:rPr lang="en-US" sz="2000" b="1" dirty="0" err="1" smtClean="0">
                <a:latin typeface="Consolas" pitchFamily="49" charset="0"/>
              </a:rPr>
              <a:t>Contract.Requires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XPositive</a:t>
            </a:r>
            <a:r>
              <a:rPr lang="en-US" sz="2000" dirty="0" smtClean="0">
                <a:latin typeface="Consolas" pitchFamily="49" charset="0"/>
              </a:rPr>
              <a:t>());</a:t>
            </a:r>
          </a:p>
          <a:p>
            <a:r>
              <a:rPr lang="en-US" sz="2000" dirty="0" smtClean="0">
                <a:latin typeface="Consolas" pitchFamily="49" charset="0"/>
              </a:rPr>
              <a:t>  //… </a:t>
            </a:r>
          </a:p>
          <a:p>
            <a:r>
              <a:rPr lang="en-US" sz="2000" dirty="0" smtClean="0">
                <a:latin typeface="Consolas" pitchFamily="49" charset="0"/>
              </a:rPr>
              <a:t>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6800" y="4648200"/>
            <a:ext cx="3429144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</a:rPr>
              <a:t>public </a:t>
            </a:r>
            <a:r>
              <a:rPr lang="en-US" sz="2000" dirty="0" err="1" smtClean="0">
                <a:latin typeface="Consolas" pitchFamily="49" charset="0"/>
              </a:rPr>
              <a:t>bool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XPositive</a:t>
            </a:r>
            <a:r>
              <a:rPr lang="en-US" sz="2000" dirty="0" smtClean="0">
                <a:latin typeface="Consolas" pitchFamily="49" charset="0"/>
              </a:rPr>
              <a:t>()</a:t>
            </a:r>
          </a:p>
          <a:p>
            <a:r>
              <a:rPr lang="en-US" sz="2000" dirty="0" smtClean="0"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</a:rPr>
              <a:t>  int </a:t>
            </a:r>
            <a:r>
              <a:rPr lang="en-US" sz="2000" dirty="0" err="1" smtClean="0">
                <a:latin typeface="Consolas" pitchFamily="49" charset="0"/>
              </a:rPr>
              <a:t>oldx</a:t>
            </a:r>
            <a:r>
              <a:rPr lang="en-US" sz="2000" dirty="0" smtClean="0">
                <a:latin typeface="Consolas" pitchFamily="49" charset="0"/>
              </a:rPr>
              <a:t> = </a:t>
            </a:r>
            <a:r>
              <a:rPr lang="en-US" sz="2000" dirty="0" err="1" smtClean="0">
                <a:latin typeface="Consolas" pitchFamily="49" charset="0"/>
              </a:rPr>
              <a:t>this.x</a:t>
            </a:r>
            <a:r>
              <a:rPr lang="en-US" sz="2000" dirty="0" smtClean="0">
                <a:latin typeface="Consolas" pitchFamily="49" charset="0"/>
              </a:rPr>
              <a:t>;</a:t>
            </a:r>
          </a:p>
          <a:p>
            <a:r>
              <a:rPr lang="en-US" sz="2000" dirty="0" smtClean="0">
                <a:latin typeface="Consolas" pitchFamily="49" charset="0"/>
              </a:rPr>
              <a:t>  </a:t>
            </a:r>
            <a:r>
              <a:rPr lang="en-US" sz="2000" dirty="0" err="1" smtClean="0">
                <a:latin typeface="Consolas" pitchFamily="49" charset="0"/>
              </a:rPr>
              <a:t>this.x</a:t>
            </a:r>
            <a:r>
              <a:rPr lang="en-US" sz="2000" dirty="0" smtClean="0">
                <a:latin typeface="Consolas" pitchFamily="49" charset="0"/>
              </a:rPr>
              <a:t> = -</a:t>
            </a:r>
            <a:r>
              <a:rPr lang="en-US" sz="2000" dirty="0" err="1" smtClean="0">
                <a:latin typeface="Consolas" pitchFamily="49" charset="0"/>
              </a:rPr>
              <a:t>this.x</a:t>
            </a:r>
            <a:r>
              <a:rPr lang="en-US" sz="2000" dirty="0" smtClean="0">
                <a:latin typeface="Consolas" pitchFamily="49" charset="0"/>
              </a:rPr>
              <a:t>;</a:t>
            </a:r>
          </a:p>
          <a:p>
            <a:r>
              <a:rPr lang="en-US" sz="2000" dirty="0" smtClean="0">
                <a:latin typeface="Consolas" pitchFamily="49" charset="0"/>
              </a:rPr>
              <a:t>  return </a:t>
            </a:r>
            <a:r>
              <a:rPr lang="en-US" sz="2000" dirty="0" err="1" smtClean="0">
                <a:latin typeface="Consolas" pitchFamily="49" charset="0"/>
              </a:rPr>
              <a:t>oldx</a:t>
            </a:r>
            <a:r>
              <a:rPr lang="en-US" sz="2000" dirty="0" smtClean="0">
                <a:latin typeface="Consolas" pitchFamily="49" charset="0"/>
              </a:rPr>
              <a:t> &gt; 0;</a:t>
            </a:r>
          </a:p>
          <a:p>
            <a:r>
              <a:rPr lang="en-US" sz="2000" dirty="0" smtClean="0">
                <a:latin typeface="Consolas" pitchFamily="49" charset="0"/>
              </a:rPr>
              <a:t>}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5400" y="2514600"/>
            <a:ext cx="3429144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</a:rPr>
              <a:t>public </a:t>
            </a:r>
            <a:r>
              <a:rPr lang="en-US" sz="2000" dirty="0" err="1" smtClean="0">
                <a:latin typeface="Consolas" pitchFamily="49" charset="0"/>
              </a:rPr>
              <a:t>bool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XPositive</a:t>
            </a:r>
            <a:r>
              <a:rPr lang="en-US" sz="2000" dirty="0" smtClean="0">
                <a:latin typeface="Consolas" pitchFamily="49" charset="0"/>
              </a:rPr>
              <a:t>()</a:t>
            </a:r>
          </a:p>
          <a:p>
            <a:r>
              <a:rPr lang="en-US" sz="2000" dirty="0" smtClean="0"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</a:rPr>
              <a:t>  return </a:t>
            </a:r>
            <a:r>
              <a:rPr lang="en-US" sz="2000" dirty="0" err="1" smtClean="0">
                <a:latin typeface="Consolas" pitchFamily="49" charset="0"/>
              </a:rPr>
              <a:t>this.x</a:t>
            </a:r>
            <a:r>
              <a:rPr lang="en-US" sz="2000" dirty="0" smtClean="0">
                <a:latin typeface="Consolas" pitchFamily="49" charset="0"/>
              </a:rPr>
              <a:t> &gt; 0;</a:t>
            </a:r>
          </a:p>
          <a:p>
            <a:r>
              <a:rPr lang="en-US" sz="2000" dirty="0" smtClean="0">
                <a:latin typeface="Consolas" pitchFamily="49" charset="0"/>
              </a:rPr>
              <a:t>}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396" y="5791198"/>
            <a:ext cx="31242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nsolas" pitchFamily="49" charset="0"/>
              </a:rPr>
              <a:t>Change the state</a:t>
            </a:r>
            <a:endParaRPr lang="en-US" sz="24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 bwMode="auto">
          <a:xfrm flipV="1">
            <a:off x="4038596" y="5791200"/>
            <a:ext cx="1143004" cy="230831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807629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Purity…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 require the user to add the attribute “Pure”</a:t>
            </a:r>
          </a:p>
          <a:p>
            <a:pPr lvl="1"/>
            <a:r>
              <a:rPr lang="en-US" dirty="0" smtClean="0"/>
              <a:t>The user takes the responsibility</a:t>
            </a:r>
          </a:p>
          <a:p>
            <a:r>
              <a:rPr lang="en-US" dirty="0" smtClean="0"/>
              <a:t>No dynamic checking</a:t>
            </a:r>
          </a:p>
          <a:p>
            <a:pPr lvl="1"/>
            <a:r>
              <a:rPr lang="en-US" dirty="0" smtClean="0"/>
              <a:t>(it would be too expensive)</a:t>
            </a:r>
          </a:p>
          <a:p>
            <a:r>
              <a:rPr lang="en-US" dirty="0" smtClean="0"/>
              <a:t>Static checking enforced by a separate tool</a:t>
            </a:r>
          </a:p>
          <a:p>
            <a:pPr lvl="1"/>
            <a:r>
              <a:rPr lang="en-US" dirty="0" smtClean="0"/>
              <a:t>(I will not talk about it today)</a:t>
            </a:r>
          </a:p>
        </p:txBody>
      </p:sp>
    </p:spTree>
    <p:extLst>
      <p:ext uri="{BB962C8B-B14F-4D97-AF65-F5344CB8AC3E}">
        <p14:creationId xmlns:p14="http://schemas.microsoft.com/office/powerpoint/2010/main" val="1010456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Postconditions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Contract.Ensures</a:t>
            </a:r>
            <a:r>
              <a:rPr lang="en-US" dirty="0" smtClean="0"/>
              <a:t>(exp)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7029" y="2590800"/>
            <a:ext cx="4980851" cy="31700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Class Field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 int x;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 int Set(int y)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sz="2000" b="1" dirty="0" err="1" smtClean="0">
                <a:solidFill>
                  <a:schemeClr val="bg1"/>
                </a:solidFill>
                <a:latin typeface="Consolas" pitchFamily="49" charset="0"/>
              </a:rPr>
              <a:t>Contract.Ensures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</a:rPr>
              <a:t>this.x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== y);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</a:rPr>
              <a:t>this.x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= y;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 }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1458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value?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 C#/VB/… no name for the returned value</a:t>
            </a:r>
          </a:p>
          <a:p>
            <a:r>
              <a:rPr lang="en-US" dirty="0" smtClean="0"/>
              <a:t>Use a dummy method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3070592"/>
            <a:ext cx="6955750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public int Fact(int x)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</a:rPr>
              <a:t>Contract.Ensures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000" b="1" dirty="0" err="1" smtClean="0">
                <a:solidFill>
                  <a:schemeClr val="bg1"/>
                </a:solidFill>
                <a:latin typeface="Consolas" pitchFamily="49" charset="0"/>
              </a:rPr>
              <a:t>Contract.Result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000" b="1" dirty="0" err="1" smtClean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</a:rPr>
              <a:t>&gt;()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&gt;= 0);</a:t>
            </a:r>
            <a:b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 …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96351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verification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912114"/>
          </a:xfrm>
        </p:spPr>
        <p:txBody>
          <a:bodyPr/>
          <a:lstStyle/>
          <a:p>
            <a:r>
              <a:rPr lang="en-US" dirty="0" smtClean="0"/>
              <a:t>“The program does not go wrong”</a:t>
            </a:r>
          </a:p>
          <a:p>
            <a:r>
              <a:rPr lang="en-US" dirty="0" smtClean="0"/>
              <a:t>What does it means?</a:t>
            </a:r>
          </a:p>
          <a:p>
            <a:r>
              <a:rPr lang="en-US" dirty="0" smtClean="0"/>
              <a:t>It does not crash</a:t>
            </a:r>
          </a:p>
          <a:p>
            <a:pPr lvl="1"/>
            <a:r>
              <a:rPr lang="en-US" dirty="0" smtClean="0"/>
              <a:t>Division by zero</a:t>
            </a:r>
          </a:p>
          <a:p>
            <a:pPr lvl="1"/>
            <a:r>
              <a:rPr lang="en-US" dirty="0" smtClean="0"/>
              <a:t>Dereference of null (or 0 or nil)</a:t>
            </a:r>
          </a:p>
          <a:p>
            <a:pPr lvl="1"/>
            <a:r>
              <a:rPr lang="en-US" dirty="0" smtClean="0"/>
              <a:t>No exception is thrown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It meets its specification</a:t>
            </a:r>
          </a:p>
          <a:p>
            <a:pPr lvl="1"/>
            <a:r>
              <a:rPr lang="en-US" dirty="0" smtClean="0"/>
              <a:t>Specification??? </a:t>
            </a:r>
          </a:p>
          <a:p>
            <a:pPr lvl="1"/>
            <a:r>
              <a:rPr lang="en-US" dirty="0" smtClean="0"/>
              <a:t>What’s that?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67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Why &lt;int&gt; ?</a:t>
            </a:r>
          </a:p>
          <a:p>
            <a:r>
              <a:rPr lang="en-US" dirty="0" smtClean="0"/>
              <a:t>Why &lt;</a:t>
            </a:r>
            <a:r>
              <a:rPr lang="en-US" dirty="0" err="1" smtClean="0"/>
              <a:t>bool</a:t>
            </a:r>
            <a:r>
              <a:rPr lang="en-US" dirty="0" smtClean="0"/>
              <a:t>[]&gt;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2929898"/>
            <a:ext cx="6955750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public int Fact(int x)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</a:rPr>
              <a:t>Contract.Ensures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000" b="1" dirty="0" err="1" smtClean="0">
                <a:solidFill>
                  <a:schemeClr val="bg1"/>
                </a:solidFill>
                <a:latin typeface="Consolas" pitchFamily="49" charset="0"/>
              </a:rPr>
              <a:t>Contract.Result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000" b="1" dirty="0" err="1" smtClean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</a:rPr>
              <a:t>&gt;()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&gt;= 0);</a:t>
            </a:r>
            <a:b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 …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3996698"/>
            <a:ext cx="7802136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public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[]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</a:rPr>
              <a:t>ArrayFactory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x)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</a:rPr>
              <a:t>Contract.Ensures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000" b="1" dirty="0" err="1" smtClean="0">
                <a:solidFill>
                  <a:schemeClr val="bg1"/>
                </a:solidFill>
                <a:latin typeface="Consolas" pitchFamily="49" charset="0"/>
              </a:rPr>
              <a:t>Contract.Result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000" b="1" dirty="0" err="1" smtClean="0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</a:rPr>
              <a:t>[]&gt;()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!= null);</a:t>
            </a:r>
            <a:b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 return new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[x];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5638800"/>
            <a:ext cx="41910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nsolas" pitchFamily="49" charset="0"/>
              </a:rPr>
              <a:t>T </a:t>
            </a:r>
            <a:r>
              <a:rPr lang="en-US" sz="2400" dirty="0" err="1" smtClean="0">
                <a:latin typeface="Consolas" pitchFamily="49" charset="0"/>
              </a:rPr>
              <a:t>Contract.Result</a:t>
            </a:r>
            <a:r>
              <a:rPr lang="en-US" sz="2400" dirty="0" smtClean="0">
                <a:latin typeface="Consolas" pitchFamily="49" charset="0"/>
              </a:rPr>
              <a:t>&lt;T&gt;()</a:t>
            </a:r>
            <a:endParaRPr lang="en-US" sz="24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7183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value?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No name for the old value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071062"/>
            <a:ext cx="6858000" cy="34778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Class Account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 int balance;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 int Add(int k)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sz="2000" b="1" dirty="0" err="1" smtClean="0">
                <a:solidFill>
                  <a:schemeClr val="bg1"/>
                </a:solidFill>
                <a:latin typeface="Consolas" pitchFamily="49" charset="0"/>
              </a:rPr>
              <a:t>Contract.Ensures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</a:rPr>
              <a:t>this.balance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== 	</a:t>
            </a:r>
            <a:r>
              <a:rPr lang="en-US" sz="2000" b="1" dirty="0" err="1" smtClean="0">
                <a:solidFill>
                  <a:schemeClr val="bg1"/>
                </a:solidFill>
                <a:latin typeface="Consolas" pitchFamily="49" charset="0"/>
              </a:rPr>
              <a:t>Contract.Old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</a:rPr>
              <a:t>this.balance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) + k);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</a:rPr>
              <a:t>this.balance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+= k;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 }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0" y="2743200"/>
            <a:ext cx="45720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nsolas" pitchFamily="49" charset="0"/>
              </a:rPr>
              <a:t>T </a:t>
            </a:r>
            <a:r>
              <a:rPr lang="en-US" sz="2400" dirty="0" err="1" smtClean="0">
                <a:latin typeface="Consolas" pitchFamily="49" charset="0"/>
              </a:rPr>
              <a:t>Contract.Old</a:t>
            </a:r>
            <a:r>
              <a:rPr lang="en-US" sz="2400" dirty="0" smtClean="0">
                <a:latin typeface="Consolas" pitchFamily="49" charset="0"/>
              </a:rPr>
              <a:t>&lt;T&gt;(T value)</a:t>
            </a:r>
            <a:endParaRPr lang="en-US" sz="24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920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Limited form:</a:t>
            </a:r>
            <a:endParaRPr lang="en-US" dirty="0" smtClean="0">
              <a:solidFill>
                <a:schemeClr val="accent3"/>
              </a:solidFill>
            </a:endParaRPr>
          </a:p>
          <a:p>
            <a:pPr lvl="1"/>
            <a:r>
              <a:rPr lang="en-US" dirty="0" err="1" smtClean="0"/>
              <a:t>Contract.ForAll</a:t>
            </a:r>
            <a:r>
              <a:rPr lang="en-US" dirty="0" smtClean="0"/>
              <a:t>(0, </a:t>
            </a:r>
            <a:r>
              <a:rPr lang="en-US" dirty="0" err="1" smtClean="0"/>
              <a:t>A.Length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 =&gt; A[</a:t>
            </a:r>
            <a:r>
              <a:rPr lang="en-US" dirty="0" err="1" smtClean="0"/>
              <a:t>i</a:t>
            </a:r>
            <a:r>
              <a:rPr lang="en-US" dirty="0" smtClean="0"/>
              <a:t>] &gt; 0);</a:t>
            </a:r>
          </a:p>
          <a:p>
            <a:pPr lvl="1"/>
            <a:r>
              <a:rPr lang="en-US" dirty="0" err="1" smtClean="0"/>
              <a:t>Contract.Exists</a:t>
            </a:r>
            <a:r>
              <a:rPr lang="en-US" dirty="0" smtClean="0"/>
              <a:t>(0, </a:t>
            </a:r>
            <a:r>
              <a:rPr lang="en-US" dirty="0" err="1" smtClean="0"/>
              <a:t>A.Length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 =&gt; A[</a:t>
            </a:r>
            <a:r>
              <a:rPr lang="en-US" dirty="0" err="1" smtClean="0"/>
              <a:t>i</a:t>
            </a:r>
            <a:r>
              <a:rPr lang="en-US" dirty="0" smtClean="0"/>
              <a:t>] &gt; 0);</a:t>
            </a:r>
          </a:p>
          <a:p>
            <a:r>
              <a:rPr lang="en-US" dirty="0" smtClean="0"/>
              <a:t>Exploit higher order functions</a:t>
            </a:r>
          </a:p>
        </p:txBody>
      </p:sp>
    </p:spTree>
    <p:extLst>
      <p:ext uri="{BB962C8B-B14F-4D97-AF65-F5344CB8AC3E}">
        <p14:creationId xmlns:p14="http://schemas.microsoft.com/office/powerpoint/2010/main" val="1413612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Invariant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1905000"/>
            <a:ext cx="6858000" cy="31700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Class Account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 int balance;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 [</a:t>
            </a:r>
            <a:r>
              <a:rPr lang="en-US" sz="2000" b="1" dirty="0" err="1" smtClean="0">
                <a:solidFill>
                  <a:schemeClr val="bg1"/>
                </a:solidFill>
                <a:latin typeface="Consolas" pitchFamily="49" charset="0"/>
              </a:rPr>
              <a:t>ContractInvariantMethod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]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 protected void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</a:rPr>
              <a:t>ObjectInvariant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()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    </a:t>
            </a:r>
            <a:r>
              <a:rPr lang="en-US" sz="2000" b="1" dirty="0" err="1" smtClean="0">
                <a:solidFill>
                  <a:schemeClr val="bg1"/>
                </a:solidFill>
                <a:latin typeface="Consolas" pitchFamily="49" charset="0"/>
              </a:rPr>
              <a:t>Contract.Invariant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(balance &gt;= 0);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 }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8013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219200"/>
            <a:ext cx="8610600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000" b="1" dirty="0" err="1" smtClean="0">
                <a:solidFill>
                  <a:schemeClr val="bg1"/>
                </a:solidFill>
                <a:latin typeface="Consolas" pitchFamily="49" charset="0"/>
              </a:rPr>
              <a:t>ContractClass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000" b="1" dirty="0" err="1" smtClean="0">
                <a:solidFill>
                  <a:schemeClr val="bg1"/>
                </a:solidFill>
                <a:latin typeface="Consolas" pitchFamily="49" charset="0"/>
              </a:rPr>
              <a:t>typeof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000" b="1" dirty="0" err="1" smtClean="0">
                <a:solidFill>
                  <a:schemeClr val="bg1"/>
                </a:solidFill>
                <a:latin typeface="Consolas" pitchFamily="49" charset="0"/>
              </a:rPr>
              <a:t>WithdrawContracts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</a:rPr>
              <a:t>))]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interface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</a:rPr>
              <a:t>IWithdraw</a:t>
            </a:r>
            <a:endParaRPr lang="en-US" sz="2000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 long Balance { get; }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 void Withdraw(long money);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3276600"/>
            <a:ext cx="8610600" cy="2246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</a:rPr>
              <a:t>[</a:t>
            </a:r>
            <a:r>
              <a:rPr lang="en-US" sz="2000" b="1" dirty="0" err="1" smtClean="0">
                <a:latin typeface="Consolas" pitchFamily="49" charset="0"/>
              </a:rPr>
              <a:t>ContractClassFor</a:t>
            </a:r>
            <a:r>
              <a:rPr lang="en-US" sz="2000" b="1" dirty="0" smtClean="0">
                <a:latin typeface="Consolas" pitchFamily="49" charset="0"/>
              </a:rPr>
              <a:t>(</a:t>
            </a:r>
            <a:r>
              <a:rPr lang="en-US" sz="2000" b="1" dirty="0" err="1" smtClean="0">
                <a:latin typeface="Consolas" pitchFamily="49" charset="0"/>
              </a:rPr>
              <a:t>typeof</a:t>
            </a:r>
            <a:r>
              <a:rPr lang="en-US" sz="2000" b="1" dirty="0" smtClean="0">
                <a:latin typeface="Consolas" pitchFamily="49" charset="0"/>
              </a:rPr>
              <a:t>(</a:t>
            </a:r>
            <a:r>
              <a:rPr lang="en-US" sz="2000" b="1" dirty="0" err="1" smtClean="0">
                <a:latin typeface="Consolas" pitchFamily="49" charset="0"/>
              </a:rPr>
              <a:t>IWithdraw</a:t>
            </a:r>
            <a:r>
              <a:rPr lang="en-US" sz="2000" b="1" dirty="0" smtClean="0">
                <a:latin typeface="Consolas" pitchFamily="49" charset="0"/>
              </a:rPr>
              <a:t>))</a:t>
            </a:r>
            <a:r>
              <a:rPr lang="en-US" sz="2000" dirty="0" smtClean="0">
                <a:latin typeface="Consolas" pitchFamily="49" charset="0"/>
              </a:rPr>
              <a:t>]</a:t>
            </a:r>
          </a:p>
          <a:p>
            <a:r>
              <a:rPr lang="en-US" sz="2000" dirty="0" smtClean="0">
                <a:latin typeface="Consolas" pitchFamily="49" charset="0"/>
              </a:rPr>
              <a:t>public class </a:t>
            </a:r>
            <a:r>
              <a:rPr lang="en-US" sz="2000" dirty="0" err="1" smtClean="0">
                <a:latin typeface="Consolas" pitchFamily="49" charset="0"/>
              </a:rPr>
              <a:t>WithdrawContracts</a:t>
            </a:r>
            <a:r>
              <a:rPr lang="en-US" sz="2000" dirty="0" smtClean="0">
                <a:latin typeface="Consolas" pitchFamily="49" charset="0"/>
              </a:rPr>
              <a:t> : </a:t>
            </a:r>
            <a:r>
              <a:rPr lang="en-US" sz="2000" dirty="0" err="1" smtClean="0">
                <a:latin typeface="Consolas" pitchFamily="49" charset="0"/>
              </a:rPr>
              <a:t>IWithdraw</a:t>
            </a:r>
            <a:r>
              <a:rPr lang="en-US" sz="2000" dirty="0" smtClean="0">
                <a:latin typeface="Consolas" pitchFamily="49" charset="0"/>
              </a:rPr>
              <a:t> {</a:t>
            </a:r>
          </a:p>
          <a:p>
            <a:r>
              <a:rPr lang="en-US" sz="2000" dirty="0" smtClean="0">
                <a:latin typeface="Consolas" pitchFamily="49" charset="0"/>
              </a:rPr>
              <a:t>public long Balance { get { 	</a:t>
            </a:r>
            <a:r>
              <a:rPr lang="en-US" sz="2000" b="1" dirty="0" err="1" smtClean="0">
                <a:latin typeface="Consolas" pitchFamily="49" charset="0"/>
              </a:rPr>
              <a:t>Contract.Ensures</a:t>
            </a:r>
            <a:r>
              <a:rPr lang="en-US" sz="2000" b="1" dirty="0" smtClean="0">
                <a:latin typeface="Consolas" pitchFamily="49" charset="0"/>
              </a:rPr>
              <a:t>(</a:t>
            </a:r>
            <a:r>
              <a:rPr lang="en-US" sz="2000" b="1" dirty="0" err="1" smtClean="0">
                <a:latin typeface="Consolas" pitchFamily="49" charset="0"/>
              </a:rPr>
              <a:t>Contract.Result</a:t>
            </a:r>
            <a:r>
              <a:rPr lang="en-US" sz="2000" b="1" dirty="0" smtClean="0">
                <a:latin typeface="Consolas" pitchFamily="49" charset="0"/>
              </a:rPr>
              <a:t>&lt;long&gt;() &gt;= 0</a:t>
            </a:r>
            <a:r>
              <a:rPr lang="en-US" sz="2000" dirty="0" smtClean="0">
                <a:latin typeface="Consolas" pitchFamily="49" charset="0"/>
              </a:rPr>
              <a:t>); 	      	return -111;  } }</a:t>
            </a:r>
          </a:p>
          <a:p>
            <a:r>
              <a:rPr lang="en-US" sz="2000" dirty="0" smtClean="0">
                <a:latin typeface="Consolas" pitchFamily="49" charset="0"/>
              </a:rPr>
              <a:t>public void Withdraw(long money) {</a:t>
            </a:r>
          </a:p>
          <a:p>
            <a:r>
              <a:rPr lang="en-US" sz="2000" dirty="0" smtClean="0">
                <a:latin typeface="Consolas" pitchFamily="49" charset="0"/>
              </a:rPr>
              <a:t>      </a:t>
            </a:r>
            <a:r>
              <a:rPr lang="en-US" sz="2000" b="1" dirty="0" err="1" smtClean="0">
                <a:latin typeface="Consolas" pitchFamily="49" charset="0"/>
              </a:rPr>
              <a:t>Contract.Requires</a:t>
            </a:r>
            <a:r>
              <a:rPr lang="en-US" sz="2000" dirty="0" smtClean="0">
                <a:latin typeface="Consolas" pitchFamily="49" charset="0"/>
              </a:rPr>
              <a:t>(money &lt; </a:t>
            </a:r>
            <a:r>
              <a:rPr lang="en-US" sz="2000" dirty="0" err="1" smtClean="0">
                <a:latin typeface="Consolas" pitchFamily="49" charset="0"/>
              </a:rPr>
              <a:t>this.Balance</a:t>
            </a:r>
            <a:r>
              <a:rPr lang="en-US" sz="2000" dirty="0" smtClean="0">
                <a:latin typeface="Consolas" pitchFamily="49" charset="0"/>
              </a:rPr>
              <a:t>);}}</a:t>
            </a:r>
            <a:endParaRPr lang="en-US" sz="2000" dirty="0" smtClean="0">
              <a:solidFill>
                <a:schemeClr val="bg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8592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Similar to interfaces</a:t>
            </a:r>
          </a:p>
          <a:p>
            <a:r>
              <a:rPr lang="en-US" dirty="0" smtClean="0"/>
              <a:t>Out/ref parameters</a:t>
            </a:r>
          </a:p>
          <a:p>
            <a:pPr lvl="1"/>
            <a:r>
              <a:rPr lang="en-US" dirty="0" smtClean="0"/>
              <a:t>Use dummy method</a:t>
            </a:r>
          </a:p>
          <a:p>
            <a:r>
              <a:rPr lang="en-US" dirty="0" smtClean="0"/>
              <a:t>Legacy code: “</a:t>
            </a:r>
            <a:r>
              <a:rPr lang="en-US" i="1" dirty="0" smtClean="0"/>
              <a:t>if !exp throw exception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Contract.EndContract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988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simply attributes?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(Eclipse does it)</a:t>
            </a:r>
          </a:p>
          <a:p>
            <a:r>
              <a:rPr lang="en-US" dirty="0" smtClean="0"/>
              <a:t>Need Expression serialization</a:t>
            </a:r>
          </a:p>
          <a:p>
            <a:r>
              <a:rPr lang="en-US" dirty="0" smtClean="0"/>
              <a:t>No free type checking</a:t>
            </a:r>
          </a:p>
          <a:p>
            <a:r>
              <a:rPr lang="en-US" dirty="0" smtClean="0"/>
              <a:t>No (almost) free dynamic checking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4419600"/>
            <a:ext cx="6858000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 [</a:t>
            </a:r>
            <a:r>
              <a:rPr lang="en-US" sz="2000" b="1" dirty="0" err="1" smtClean="0">
                <a:solidFill>
                  <a:schemeClr val="bg2"/>
                </a:solidFill>
                <a:latin typeface="Consolas" pitchFamily="49" charset="0"/>
              </a:rPr>
              <a:t>ContractPre</a:t>
            </a:r>
            <a:r>
              <a:rPr lang="en-US" sz="2000" b="1" dirty="0" smtClean="0">
                <a:solidFill>
                  <a:schemeClr val="bg2"/>
                </a:solidFill>
                <a:latin typeface="Consolas" pitchFamily="49" charset="0"/>
              </a:rPr>
              <a:t>(“x ≥ 0”)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]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 protected void </a:t>
            </a:r>
            <a:r>
              <a:rPr lang="en-US" sz="2000" dirty="0" err="1" smtClean="0">
                <a:solidFill>
                  <a:schemeClr val="bg2"/>
                </a:solidFill>
                <a:latin typeface="Consolas" pitchFamily="49" charset="0"/>
              </a:rPr>
              <a:t>foo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2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</a:rPr>
              <a:t> x) { … }</a:t>
            </a:r>
          </a:p>
        </p:txBody>
      </p:sp>
    </p:spTree>
    <p:extLst>
      <p:ext uri="{BB962C8B-B14F-4D97-AF65-F5344CB8AC3E}">
        <p14:creationId xmlns:p14="http://schemas.microsoft.com/office/powerpoint/2010/main" val="32486898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checking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Achieved with binary rewriting</a:t>
            </a:r>
          </a:p>
          <a:p>
            <a:pPr lvl="1"/>
            <a:r>
              <a:rPr lang="en-US" dirty="0" smtClean="0"/>
              <a:t>Handle old, result …</a:t>
            </a:r>
          </a:p>
          <a:p>
            <a:pPr lvl="1"/>
            <a:r>
              <a:rPr lang="en-US" dirty="0" smtClean="0"/>
              <a:t>Inherit contracts</a:t>
            </a:r>
          </a:p>
          <a:p>
            <a:pPr lvl="1"/>
            <a:r>
              <a:rPr lang="en-US" dirty="0" smtClean="0"/>
              <a:t>Stick contracts to interface implementations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694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rewriting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rot="5400000">
            <a:off x="381000" y="3429000"/>
            <a:ext cx="1219200" cy="1588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46"/>
          <p:cNvCxnSpPr/>
          <p:nvPr/>
        </p:nvCxnSpPr>
        <p:spPr>
          <a:xfrm rot="16200000" flipH="1">
            <a:off x="1668780" y="3311038"/>
            <a:ext cx="2057400" cy="1280160"/>
          </a:xfrm>
          <a:prstGeom prst="curvedConnector2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 bwMode="auto">
          <a:xfrm>
            <a:off x="3276600" y="3048000"/>
            <a:ext cx="1981200" cy="381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3276600" y="3025438"/>
            <a:ext cx="2209800" cy="3908762"/>
            <a:chOff x="3276600" y="3025438"/>
            <a:chExt cx="2209800" cy="3908762"/>
          </a:xfrm>
        </p:grpSpPr>
        <p:sp>
          <p:nvSpPr>
            <p:cNvPr id="41" name="Rectangle 40"/>
            <p:cNvSpPr/>
            <p:nvPr/>
          </p:nvSpPr>
          <p:spPr>
            <a:xfrm>
              <a:off x="3352800" y="4495800"/>
              <a:ext cx="1371600" cy="225888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352800" y="3581400"/>
              <a:ext cx="1709591" cy="93496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52800" y="3200400"/>
              <a:ext cx="1752600" cy="3810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76600" y="30254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 smtClean="0">
                  <a:solidFill>
                    <a:schemeClr val="bg1"/>
                  </a:solidFill>
                </a:rPr>
                <a:t>.method public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hidebysig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newslot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virtual instance int32  Add(object 'value')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cil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managed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{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ldarg.1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ldnull</a:t>
              </a:r>
              <a:endParaRPr lang="en-US" sz="400" b="1" dirty="0" smtClean="0">
                <a:solidFill>
                  <a:schemeClr val="bg1"/>
                </a:solidFill>
              </a:endParaRP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ceq</a:t>
              </a:r>
              <a:endParaRPr lang="en-US" sz="400" b="1" dirty="0" smtClean="0">
                <a:solidFill>
                  <a:schemeClr val="bg1"/>
                </a:solidFill>
              </a:endParaRP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ldc.i4.0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ceq</a:t>
              </a:r>
              <a:endParaRPr lang="en-US" sz="400" b="1" dirty="0" smtClean="0">
                <a:solidFill>
                  <a:schemeClr val="bg1"/>
                </a:solidFill>
              </a:endParaRP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call       void [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Microsoft.Contracts</a:t>
              </a:r>
              <a:r>
                <a:rPr lang="en-US" sz="400" b="1" dirty="0" smtClean="0">
                  <a:solidFill>
                    <a:schemeClr val="bg1"/>
                  </a:solidFill>
                </a:rPr>
                <a:t>]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Microsoft.Contracts.Contract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::Requires(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bool</a:t>
              </a:r>
              <a:r>
                <a:rPr lang="en-US" sz="400" b="1" dirty="0" smtClean="0">
                  <a:solidFill>
                    <a:schemeClr val="bg1"/>
                  </a:solidFill>
                </a:rPr>
                <a:t>)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call       instance int32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get_Count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()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call       instance int32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get_Count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()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call       !!0 [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Microsoft.Contracts</a:t>
              </a:r>
              <a:r>
                <a:rPr lang="en-US" sz="400" b="1" dirty="0" smtClean="0">
                  <a:solidFill>
                    <a:schemeClr val="bg1"/>
                  </a:solidFill>
                </a:rPr>
                <a:t>]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Microsoft.Contracts.Contract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::Old&lt;int32&gt;(!!0)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ldc.i4.1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add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ceq</a:t>
              </a:r>
              <a:endParaRPr lang="en-US" sz="400" b="1" dirty="0" smtClean="0">
                <a:solidFill>
                  <a:schemeClr val="bg1"/>
                </a:solidFill>
              </a:endParaRP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call       void [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Microsoft.Contracts</a:t>
              </a:r>
              <a:r>
                <a:rPr lang="en-US" sz="400" b="1" dirty="0" smtClean="0">
                  <a:solidFill>
                    <a:schemeClr val="bg1"/>
                  </a:solidFill>
                </a:rPr>
                <a:t>]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Microsoft.Contracts.Contract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::Ensures(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bool</a:t>
              </a:r>
              <a:r>
                <a:rPr lang="en-US" sz="400" b="1" dirty="0" smtClean="0">
                  <a:solidFill>
                    <a:schemeClr val="bg1"/>
                  </a:solidFill>
                </a:rPr>
                <a:t>)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call       !!0 [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Microsoft.Contracts</a:t>
              </a:r>
              <a:r>
                <a:rPr lang="en-US" sz="400" b="1" dirty="0" smtClean="0">
                  <a:solidFill>
                    <a:schemeClr val="bg1"/>
                  </a:solidFill>
                </a:rPr>
                <a:t>]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Microsoft.Contracts.Contract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::Result&lt;int32&gt;()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call       instance int32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get_Count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()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call       !!0 [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Microsoft.Contracts</a:t>
              </a:r>
              <a:r>
                <a:rPr lang="en-US" sz="400" b="1" dirty="0" smtClean="0">
                  <a:solidFill>
                    <a:schemeClr val="bg1"/>
                  </a:solidFill>
                </a:rPr>
                <a:t>]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Microsoft.Contracts.Contract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::Old&lt;int32&gt;(!!0)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ceq</a:t>
              </a:r>
              <a:endParaRPr lang="en-US" sz="400" b="1" dirty="0" smtClean="0">
                <a:solidFill>
                  <a:schemeClr val="bg1"/>
                </a:solidFill>
              </a:endParaRP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call       void [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Microsoft.Contracts</a:t>
              </a:r>
              <a:r>
                <a:rPr lang="en-US" sz="400" b="1" dirty="0" smtClean="0">
                  <a:solidFill>
                    <a:schemeClr val="bg1"/>
                  </a:solidFill>
                </a:rPr>
                <a:t>]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Microsoft.Contracts.Contract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::Ensures(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bool</a:t>
              </a:r>
              <a:r>
                <a:rPr lang="en-US" sz="400" b="1" dirty="0" smtClean="0">
                  <a:solidFill>
                    <a:schemeClr val="bg1"/>
                  </a:solidFill>
                </a:rPr>
                <a:t>)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ldfld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int32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::count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ldfld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object[]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::items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ldlen</a:t>
              </a:r>
              <a:endParaRPr lang="en-US" sz="400" b="1" dirty="0" smtClean="0">
                <a:solidFill>
                  <a:schemeClr val="bg1"/>
                </a:solidFill>
              </a:endParaRP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conv.i4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ceq</a:t>
              </a:r>
              <a:endParaRPr lang="en-US" sz="400" b="1" dirty="0" smtClean="0">
                <a:solidFill>
                  <a:schemeClr val="bg1"/>
                </a:solidFill>
              </a:endParaRP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ldc.i4.0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ceq</a:t>
              </a:r>
              <a:endParaRPr lang="en-US" sz="400" b="1" dirty="0" smtClean="0">
                <a:solidFill>
                  <a:schemeClr val="bg1"/>
                </a:solidFill>
              </a:endParaRP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stloc.1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ldloc.1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brtrue.s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IL_0069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ldfld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int32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::count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ldc.i4.1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add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call       instance void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EnsureCapacity</a:t>
              </a:r>
              <a:r>
                <a:rPr lang="en-US" sz="400" b="1" dirty="0" smtClean="0">
                  <a:solidFill>
                    <a:schemeClr val="bg1"/>
                  </a:solidFill>
                </a:rPr>
                <a:t>(int32)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ldfld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object[]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::items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ldfld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int32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::count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ldarg.1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stelem.ref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dup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ldfld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int32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::count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dup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stloc.2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ldc.i4.1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add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stfld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int32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::count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ldloc.2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stloc.0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br.s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 IL_008b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ldloc.0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ret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} // end of method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::Add</a:t>
              </a:r>
            </a:p>
            <a:p>
              <a:endParaRPr lang="en-US" sz="4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5" name="Rectangle 44"/>
          <p:cNvSpPr/>
          <p:nvPr/>
        </p:nvSpPr>
        <p:spPr bwMode="auto">
          <a:xfrm>
            <a:off x="304800" y="4114800"/>
            <a:ext cx="1981200" cy="2590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81800" y="2362200"/>
            <a:ext cx="2057400" cy="441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0" y="762000"/>
            <a:ext cx="66294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6200" y="2743200"/>
            <a:ext cx="11430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csc</a:t>
            </a:r>
            <a:r>
              <a:rPr lang="en-US" dirty="0" smtClean="0"/>
              <a:t>/</a:t>
            </a:r>
            <a:r>
              <a:rPr lang="en-US" dirty="0" err="1" smtClean="0"/>
              <a:t>vbc</a:t>
            </a:r>
            <a:r>
              <a:rPr lang="en-US" dirty="0" smtClean="0"/>
              <a:t>/…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133600" y="3429000"/>
            <a:ext cx="11430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csc</a:t>
            </a:r>
            <a:r>
              <a:rPr lang="en-US" dirty="0" smtClean="0"/>
              <a:t>/</a:t>
            </a:r>
            <a:r>
              <a:rPr lang="en-US" dirty="0" err="1" smtClean="0"/>
              <a:t>vbc</a:t>
            </a:r>
            <a:r>
              <a:rPr lang="en-US" dirty="0" smtClean="0"/>
              <a:t>/…</a:t>
            </a:r>
            <a:endParaRPr lang="en-US" dirty="0"/>
          </a:p>
        </p:txBody>
      </p:sp>
      <p:grpSp>
        <p:nvGrpSpPr>
          <p:cNvPr id="50" name="Group 33"/>
          <p:cNvGrpSpPr/>
          <p:nvPr/>
        </p:nvGrpSpPr>
        <p:grpSpPr>
          <a:xfrm>
            <a:off x="304800" y="4165699"/>
            <a:ext cx="2057400" cy="2616101"/>
            <a:chOff x="304800" y="4521398"/>
            <a:chExt cx="2057400" cy="2616101"/>
          </a:xfrm>
        </p:grpSpPr>
        <p:sp>
          <p:nvSpPr>
            <p:cNvPr id="51" name="Rectangle 50"/>
            <p:cNvSpPr/>
            <p:nvPr/>
          </p:nvSpPr>
          <p:spPr>
            <a:xfrm>
              <a:off x="381000" y="4699099"/>
              <a:ext cx="1371600" cy="2270927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4800" y="4521398"/>
              <a:ext cx="2057400" cy="261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 smtClean="0">
                  <a:solidFill>
                    <a:schemeClr val="bg1"/>
                  </a:solidFill>
                </a:rPr>
                <a:t>.method public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hidebysig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newslot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virtual instance int32  Add(object 'value')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cil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managed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{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ldfld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int32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::count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ldfld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object[]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::items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ldlen</a:t>
              </a:r>
              <a:endParaRPr lang="en-US" sz="400" b="1" dirty="0" smtClean="0">
                <a:solidFill>
                  <a:schemeClr val="bg1"/>
                </a:solidFill>
              </a:endParaRP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conv.i4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ceq</a:t>
              </a:r>
              <a:endParaRPr lang="en-US" sz="400" b="1" dirty="0" smtClean="0">
                <a:solidFill>
                  <a:schemeClr val="bg1"/>
                </a:solidFill>
              </a:endParaRP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ldc.i4.0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ceq</a:t>
              </a:r>
              <a:endParaRPr lang="en-US" sz="400" b="1" dirty="0" smtClean="0">
                <a:solidFill>
                  <a:schemeClr val="bg1"/>
                </a:solidFill>
              </a:endParaRP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stloc.1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ldloc.1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brtrue.s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IL_0029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ldfld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int32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::count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ldc.i4.1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add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call       instance void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EnsureCapacity</a:t>
              </a:r>
              <a:r>
                <a:rPr lang="en-US" sz="400" b="1" dirty="0" smtClean="0">
                  <a:solidFill>
                    <a:schemeClr val="bg1"/>
                  </a:solidFill>
                </a:rPr>
                <a:t>(int32)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ldfld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object[]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::items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ldfld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int32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::count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ldarg.1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stelem.ref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dup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ldfld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int32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::count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dup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stloc.2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ldc.i4.1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add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stfld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int32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::count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ldloc.2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stloc.0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br.s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 IL_004b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ldloc.0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ret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}</a:t>
              </a:r>
            </a:p>
            <a:p>
              <a:endParaRPr lang="en-US" sz="4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76200" y="3124200"/>
            <a:ext cx="957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</a:t>
            </a:r>
            <a:br>
              <a:rPr lang="en-US" dirty="0" smtClean="0"/>
            </a:br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143000" y="3124200"/>
            <a:ext cx="2209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/d:CONTRACTS_FULL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5486400" y="3974068"/>
            <a:ext cx="11430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ccrewrite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781800" y="1752600"/>
            <a:ext cx="210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Executable Runtime </a:t>
            </a:r>
          </a:p>
          <a:p>
            <a:r>
              <a:rPr lang="en-US" dirty="0" smtClean="0"/>
              <a:t>Contract Checking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486400" y="3733800"/>
            <a:ext cx="1143000" cy="1588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04800" y="1905000"/>
            <a:ext cx="4495800" cy="685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04800" y="1371600"/>
            <a:ext cx="6248400" cy="475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04800" y="1069848"/>
            <a:ext cx="3200400" cy="2103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52400" y="838200"/>
            <a:ext cx="647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Consolas" pitchFamily="49" charset="0"/>
              </a:rPr>
              <a:t>public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Consolas" pitchFamily="49" charset="0"/>
              </a:rPr>
              <a:t>virtual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</a:rPr>
              <a:t> Add(</a:t>
            </a:r>
            <a:r>
              <a:rPr lang="en-US" sz="1200" b="1" dirty="0" smtClean="0">
                <a:solidFill>
                  <a:schemeClr val="bg1"/>
                </a:solidFill>
                <a:latin typeface="Consolas" pitchFamily="49" charset="0"/>
              </a:rPr>
              <a:t>object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</a:rPr>
              <a:t> value){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</a:rPr>
              <a:t>Contract.Requires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</a:rPr>
              <a:t>( value != </a:t>
            </a:r>
            <a:r>
              <a:rPr lang="en-US" sz="1200" b="1" dirty="0" smtClean="0">
                <a:solidFill>
                  <a:schemeClr val="bg1"/>
                </a:solidFill>
                <a:latin typeface="Consolas" pitchFamily="49" charset="0"/>
              </a:rPr>
              <a:t>null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</a:rPr>
              <a:t> );</a:t>
            </a:r>
            <a:br>
              <a:rPr lang="en-US" sz="1200" dirty="0" smtClean="0">
                <a:solidFill>
                  <a:schemeClr val="bg1"/>
                </a:solidFill>
                <a:latin typeface="Consolas" pitchFamily="49" charset="0"/>
              </a:rPr>
            </a:br>
            <a:endParaRPr lang="en-US" sz="1200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</a:rPr>
              <a:t>Contract.Ensures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</a:rPr>
              <a:t>( Count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</a:rPr>
              <a:t>Contract.OldValue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</a:rPr>
              <a:t>(Count) + 1 );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</a:rPr>
              <a:t>Contract.Ensures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</a:rPr>
              <a:t>(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</a:rPr>
              <a:t>Contract.Result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1200" b="1" dirty="0" err="1" smtClean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</a:rPr>
              <a:t>&gt;()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</a:rPr>
              <a:t>Contract.OldValue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</a:rPr>
              <a:t>(Count) 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200" b="1" dirty="0" smtClean="0">
                <a:solidFill>
                  <a:schemeClr val="bg1"/>
                </a:solidFill>
                <a:latin typeface="Consolas" pitchFamily="49" charset="0"/>
              </a:rPr>
              <a:t>  if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</a:rPr>
              <a:t> (_size == _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</a:rPr>
              <a:t>items.Length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</a:rPr>
              <a:t>EnsureCapacity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</a:rPr>
              <a:t>(_size+1);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</a:rPr>
              <a:t>  _items[_size] = value;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nsolas" pitchFamily="49" charset="0"/>
              </a:rPr>
              <a:t>  return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</a:rPr>
              <a:t> _size++;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62" name="Group 45"/>
          <p:cNvGrpSpPr/>
          <p:nvPr/>
        </p:nvGrpSpPr>
        <p:grpSpPr>
          <a:xfrm>
            <a:off x="6781800" y="2362200"/>
            <a:ext cx="2209800" cy="4524315"/>
            <a:chOff x="6781800" y="2362200"/>
            <a:chExt cx="2209800" cy="4524315"/>
          </a:xfrm>
        </p:grpSpPr>
        <p:sp>
          <p:nvSpPr>
            <p:cNvPr id="63" name="Rectangle 62"/>
            <p:cNvSpPr/>
            <p:nvPr/>
          </p:nvSpPr>
          <p:spPr>
            <a:xfrm>
              <a:off x="6881346" y="6553200"/>
              <a:ext cx="739977" cy="13213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81346" y="2843213"/>
              <a:ext cx="1752600" cy="43815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881346" y="2524126"/>
              <a:ext cx="1181096" cy="3095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881346" y="5583744"/>
              <a:ext cx="1726170" cy="96945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881346" y="3276599"/>
              <a:ext cx="1371600" cy="230981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81800" y="2362200"/>
              <a:ext cx="220980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 smtClean="0">
                  <a:solidFill>
                    <a:schemeClr val="bg1"/>
                  </a:solidFill>
                </a:rPr>
                <a:t>.method public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hidebysig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newslot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virtual instance int32 Add(object 'value')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cil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managed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{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.locals init (int32 '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Contract.Old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(Count)',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              int32 '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Contract.Result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&lt;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int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&gt;()')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call       instance int32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get_Count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()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stloc.3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ldarg.1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ldnull</a:t>
              </a:r>
              <a:endParaRPr lang="en-US" sz="400" b="1" dirty="0" smtClean="0">
                <a:solidFill>
                  <a:schemeClr val="bg1"/>
                </a:solidFill>
              </a:endParaRP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ceq</a:t>
              </a:r>
              <a:endParaRPr lang="en-US" sz="400" b="1" dirty="0" smtClean="0">
                <a:solidFill>
                  <a:schemeClr val="bg1"/>
                </a:solidFill>
              </a:endParaRP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ldc.i4.0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ceq</a:t>
              </a:r>
              <a:endParaRPr lang="en-US" sz="400" b="1" dirty="0" smtClean="0">
                <a:solidFill>
                  <a:schemeClr val="bg1"/>
                </a:solidFill>
              </a:endParaRP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ldstr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"value != null"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call       void __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RewriterMethods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::RewriterRequires$PST06000009(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bool</a:t>
              </a:r>
              <a:r>
                <a:rPr lang="en-US" sz="400" b="1" dirty="0" smtClean="0">
                  <a:solidFill>
                    <a:schemeClr val="bg1"/>
                  </a:solidFill>
                </a:rPr>
                <a:t>,  string)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ldfld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int32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::count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ldfld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object[]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::items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ldlen</a:t>
              </a:r>
              <a:endParaRPr lang="en-US" sz="400" b="1" dirty="0" smtClean="0">
                <a:solidFill>
                  <a:schemeClr val="bg1"/>
                </a:solidFill>
              </a:endParaRP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conv.i4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ceq</a:t>
              </a:r>
              <a:endParaRPr lang="en-US" sz="400" b="1" dirty="0" smtClean="0">
                <a:solidFill>
                  <a:schemeClr val="bg1"/>
                </a:solidFill>
              </a:endParaRP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ldc.i4.0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ceq</a:t>
              </a:r>
              <a:endParaRPr lang="en-US" sz="400" b="1" dirty="0" smtClean="0">
                <a:solidFill>
                  <a:schemeClr val="bg1"/>
                </a:solidFill>
              </a:endParaRP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stloc.1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ldloc.1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brtrue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IL_004d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nop</a:t>
              </a:r>
              <a:endParaRPr lang="en-US" sz="400" b="1" dirty="0" smtClean="0">
                <a:solidFill>
                  <a:schemeClr val="bg1"/>
                </a:solidFill>
              </a:endParaRP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ldfld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int32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::count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ldc.i4.1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add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call       instance void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EnsureCapacity</a:t>
              </a:r>
              <a:r>
                <a:rPr lang="en-US" sz="400" b="1" dirty="0" smtClean="0">
                  <a:solidFill>
                    <a:schemeClr val="bg1"/>
                  </a:solidFill>
                </a:rPr>
                <a:t>(int32)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nop</a:t>
              </a:r>
              <a:endParaRPr lang="en-US" sz="400" b="1" dirty="0" smtClean="0">
                <a:solidFill>
                  <a:schemeClr val="bg1"/>
                </a:solidFill>
              </a:endParaRP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nop</a:t>
              </a:r>
              <a:endParaRPr lang="en-US" sz="400" b="1" dirty="0" smtClean="0">
                <a:solidFill>
                  <a:schemeClr val="bg1"/>
                </a:solidFill>
              </a:endParaRP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ldfld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object[]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::items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ldfld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int32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::count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ldarg.1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stelem.ref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dup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ldfld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int32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::count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dup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stloc.2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ldc.i4.1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add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stfld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int32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::count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ldloc.2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stloc.0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br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   IL_0072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ldloc.0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stloc.s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'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Contract.Result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&lt;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int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&gt;()'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br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   IL_007a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call       instance int32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get_Count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()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ldloc.3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ldc.i4.1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add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ceq</a:t>
              </a:r>
              <a:endParaRPr lang="en-US" sz="400" b="1" dirty="0" smtClean="0">
                <a:solidFill>
                  <a:schemeClr val="bg1"/>
                </a:solidFill>
              </a:endParaRP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ldstr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"Count ==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Contract.Old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(Count) + 1"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call       void __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RewriterMethods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::RewriterEnsures$PST0600000B(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bool</a:t>
              </a:r>
              <a:r>
                <a:rPr lang="en-US" sz="400" b="1" dirty="0" smtClean="0">
                  <a:solidFill>
                    <a:schemeClr val="bg1"/>
                  </a:solidFill>
                </a:rPr>
                <a:t>, string)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ldloc.s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'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Contract.Result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&lt;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int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&gt;()'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ldloc.s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V_4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ceq</a:t>
              </a:r>
              <a:endParaRPr lang="en-US" sz="400" b="1" dirty="0" smtClean="0">
                <a:solidFill>
                  <a:schemeClr val="bg1"/>
                </a:solidFill>
              </a:endParaRP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ldstr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  "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Contract.Result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&lt;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int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&gt;() ==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Contract.Old</a:t>
              </a:r>
              <a:r>
                <a:rPr lang="en-US" sz="400" b="1" dirty="0" smtClean="0">
                  <a:solidFill>
                    <a:schemeClr val="bg1"/>
                  </a:solidFill>
                </a:rPr>
                <a:t>(Count)"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call       void __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RewriterMethods</a:t>
              </a:r>
              <a:r>
                <a:rPr lang="en-US" sz="400" b="1" dirty="0" smtClean="0">
                  <a:solidFill>
                    <a:schemeClr val="bg1"/>
                  </a:solidFill>
                </a:rPr>
                <a:t>::RewriterEnsures$PST0600000B(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bool</a:t>
              </a:r>
              <a:r>
                <a:rPr lang="en-US" sz="400" b="1" dirty="0" smtClean="0">
                  <a:solidFill>
                    <a:schemeClr val="bg1"/>
                  </a:solidFill>
                </a:rPr>
                <a:t>, string)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ldloc.s</a:t>
              </a:r>
              <a:r>
                <a:rPr lang="en-US" sz="400" b="1" dirty="0" smtClean="0">
                  <a:solidFill>
                    <a:schemeClr val="bg1"/>
                  </a:solidFill>
                </a:rPr>
                <a:t>    '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Contract.Result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&lt;</a:t>
              </a:r>
              <a:r>
                <a:rPr lang="en-US" sz="400" b="1" dirty="0" err="1" smtClean="0">
                  <a:solidFill>
                    <a:schemeClr val="bg1"/>
                  </a:solidFill>
                </a:rPr>
                <a:t>int</a:t>
              </a:r>
              <a:r>
                <a:rPr lang="en-US" sz="400" b="1" dirty="0" smtClean="0">
                  <a:solidFill>
                    <a:schemeClr val="bg1"/>
                  </a:solidFill>
                </a:rPr>
                <a:t>&gt;()'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  ret</a:t>
              </a:r>
            </a:p>
            <a:p>
              <a:r>
                <a:rPr lang="en-US" sz="400" b="1" dirty="0" smtClean="0">
                  <a:solidFill>
                    <a:schemeClr val="bg1"/>
                  </a:solidFill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20724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5" grpId="0" animBg="1"/>
      <p:bldP spid="46" grpId="0" animBg="1"/>
      <p:bldP spid="48" grpId="0" animBg="1"/>
      <p:bldP spid="49" grpId="0" animBg="1"/>
      <p:bldP spid="53" grpId="0"/>
      <p:bldP spid="54" grpId="0" animBg="1"/>
      <p:bldP spid="55" grpId="0" animBg="1"/>
      <p:bldP spid="5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Advantages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Produced by all the compilers</a:t>
            </a:r>
          </a:p>
          <a:p>
            <a:r>
              <a:rPr lang="en-US" dirty="0" smtClean="0"/>
              <a:t>Free: </a:t>
            </a:r>
          </a:p>
          <a:p>
            <a:pPr lvl="1"/>
            <a:r>
              <a:rPr lang="en-US" dirty="0" smtClean="0"/>
              <a:t>Types</a:t>
            </a:r>
          </a:p>
          <a:p>
            <a:pPr lvl="1"/>
            <a:r>
              <a:rPr lang="en-US" dirty="0" err="1" smtClean="0"/>
              <a:t>Intellisense</a:t>
            </a:r>
            <a:endParaRPr lang="en-US" dirty="0" smtClean="0"/>
          </a:p>
          <a:p>
            <a:pPr lvl="1"/>
            <a:r>
              <a:rPr lang="en-US" dirty="0" smtClean="0"/>
              <a:t>Name resolution…</a:t>
            </a:r>
          </a:p>
          <a:p>
            <a:r>
              <a:rPr lang="en-US" dirty="0" smtClean="0"/>
              <a:t>Cross language</a:t>
            </a:r>
          </a:p>
          <a:p>
            <a:r>
              <a:rPr lang="en-US" dirty="0" smtClean="0"/>
              <a:t>Precise semantics</a:t>
            </a:r>
          </a:p>
          <a:p>
            <a:r>
              <a:rPr lang="en-US" dirty="0" smtClean="0"/>
              <a:t>Uniform format understood by our tools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4125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Verification 101</a:t>
            </a:r>
            <a:endParaRPr lang="en-US" dirty="0"/>
          </a:p>
        </p:txBody>
      </p:sp>
      <p:pic>
        <p:nvPicPr>
          <p:cNvPr id="2050" name="Picture 2" descr="C:\Users\logozzo\AppData\Local\Microsoft\Windows\Temporary Internet Files\Content.IE5\X7757D12\MP900400964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590800"/>
            <a:ext cx="2505075" cy="313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301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Static checker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Clousot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971800"/>
            <a:ext cx="39878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820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Interpretation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Theory of approximations</a:t>
            </a:r>
          </a:p>
          <a:p>
            <a:r>
              <a:rPr lang="en-US" dirty="0" smtClean="0"/>
              <a:t>Semantics are order according to the precision</a:t>
            </a:r>
          </a:p>
          <a:p>
            <a:r>
              <a:rPr lang="en-US" dirty="0" smtClean="0"/>
              <a:t>The more the precise the semantics</a:t>
            </a:r>
          </a:p>
          <a:p>
            <a:pPr>
              <a:buNone/>
            </a:pPr>
            <a:r>
              <a:rPr lang="en-US" dirty="0" smtClean="0"/>
              <a:t>    The more the properties captured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static analysis is a semantics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Precise enough to capture the properties of interest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Rough enough to be computable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4" t="25000"/>
          <a:stretch/>
        </p:blipFill>
        <p:spPr>
          <a:xfrm>
            <a:off x="6096000" y="228600"/>
            <a:ext cx="143827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28600"/>
            <a:ext cx="1432560" cy="135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00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Clousot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4"/>
            <a:ext cx="8382000" cy="5216525"/>
          </a:xfrm>
        </p:spPr>
        <p:txBody>
          <a:bodyPr>
            <a:noAutofit/>
          </a:bodyPr>
          <a:lstStyle/>
          <a:p>
            <a:r>
              <a:rPr lang="en-US" dirty="0"/>
              <a:t>Based on </a:t>
            </a:r>
            <a:r>
              <a:rPr lang="en-US" dirty="0">
                <a:solidFill>
                  <a:srgbClr val="FF0000"/>
                </a:solidFill>
              </a:rPr>
              <a:t>Abstract Interpretation</a:t>
            </a:r>
          </a:p>
          <a:p>
            <a:pPr lvl="1"/>
            <a:r>
              <a:rPr lang="en-US" sz="2400" dirty="0"/>
              <a:t>≠ Usual approaches based on theorem prover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Automatic</a:t>
            </a:r>
            <a:r>
              <a:rPr lang="en-US" dirty="0"/>
              <a:t> </a:t>
            </a:r>
          </a:p>
          <a:p>
            <a:pPr lvl="2"/>
            <a:r>
              <a:rPr lang="en-US" sz="2800" dirty="0"/>
              <a:t>Inference of loop invariants, pre, post, invariants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Predictable</a:t>
            </a:r>
          </a:p>
          <a:p>
            <a:pPr lvl="2"/>
            <a:r>
              <a:rPr lang="en-US" sz="2800" dirty="0"/>
              <a:t>No quantifier </a:t>
            </a:r>
            <a:r>
              <a:rPr lang="en-US" sz="2800" dirty="0" smtClean="0"/>
              <a:t>instantiation</a:t>
            </a:r>
          </a:p>
          <a:p>
            <a:pPr lvl="2"/>
            <a:r>
              <a:rPr lang="en-US" sz="2800" dirty="0" smtClean="0"/>
              <a:t>No easy proofs by contradictory axioms </a:t>
            </a:r>
            <a:endParaRPr lang="en-US" sz="2800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Scalable</a:t>
            </a:r>
          </a:p>
          <a:p>
            <a:pPr lvl="2"/>
            <a:r>
              <a:rPr lang="en-US" sz="2800" dirty="0"/>
              <a:t>Tune-up for the properties of interest</a:t>
            </a:r>
          </a:p>
        </p:txBody>
      </p:sp>
    </p:spTree>
    <p:extLst>
      <p:ext uri="{BB962C8B-B14F-4D97-AF65-F5344CB8AC3E}">
        <p14:creationId xmlns:p14="http://schemas.microsoft.com/office/powerpoint/2010/main" val="3097653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Algorithm: High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641271"/>
          </a:xfrm>
        </p:spPr>
        <p:txBody>
          <a:bodyPr/>
          <a:lstStyle/>
          <a:p>
            <a:r>
              <a:rPr lang="en-US" dirty="0" smtClean="0"/>
              <a:t>For each assembly A</a:t>
            </a:r>
          </a:p>
          <a:p>
            <a:r>
              <a:rPr lang="en-US" dirty="0" smtClean="0"/>
              <a:t>For each class C</a:t>
            </a:r>
          </a:p>
          <a:p>
            <a:r>
              <a:rPr lang="en-US" dirty="0" smtClean="0"/>
              <a:t>For each method 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Extract the proof obligations</a:t>
            </a:r>
          </a:p>
          <a:p>
            <a:pPr marL="909638" lvl="1" indent="-514350">
              <a:buFont typeface="Arial" pitchFamily="34" charset="0"/>
              <a:buChar char="•"/>
            </a:pPr>
            <a:r>
              <a:rPr lang="en-US" dirty="0" smtClean="0"/>
              <a:t>What should I prove?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the analyses</a:t>
            </a:r>
          </a:p>
          <a:p>
            <a:pPr marL="909638" lvl="1" indent="-514350">
              <a:buFont typeface="Arial" pitchFamily="34" charset="0"/>
              <a:buChar char="•"/>
            </a:pPr>
            <a:r>
              <a:rPr lang="en-US" dirty="0" smtClean="0"/>
              <a:t>Discover facts on the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the facts to prove the proof obligations</a:t>
            </a:r>
          </a:p>
          <a:p>
            <a:pPr marL="852488" lvl="1" indent="-457200">
              <a:buFont typeface="Arial" pitchFamily="34" charset="0"/>
              <a:buChar char="•"/>
            </a:pPr>
            <a:r>
              <a:rPr lang="en-US" dirty="0" smtClean="0"/>
              <a:t>If not, do something else… (next Monday)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338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obligations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610600" cy="5232202"/>
          </a:xfrm>
        </p:spPr>
        <p:txBody>
          <a:bodyPr/>
          <a:lstStyle/>
          <a:p>
            <a:r>
              <a:rPr lang="en-US" dirty="0" smtClean="0"/>
              <a:t>Two kinds: Implicit and explicit</a:t>
            </a:r>
          </a:p>
          <a:p>
            <a:r>
              <a:rPr lang="en-US" dirty="0" smtClean="0"/>
              <a:t>Implicit</a:t>
            </a:r>
          </a:p>
          <a:p>
            <a:pPr lvl="1"/>
            <a:r>
              <a:rPr lang="en-US" dirty="0" err="1" smtClean="0"/>
              <a:t>NonNull</a:t>
            </a:r>
            <a:r>
              <a:rPr lang="en-US" dirty="0" smtClean="0"/>
              <a:t> checking</a:t>
            </a:r>
          </a:p>
          <a:p>
            <a:pPr lvl="1"/>
            <a:r>
              <a:rPr lang="en-US" dirty="0" smtClean="0"/>
              <a:t>Bounds checking</a:t>
            </a:r>
          </a:p>
          <a:p>
            <a:pPr lvl="1"/>
            <a:r>
              <a:rPr lang="en-US" dirty="0" smtClean="0"/>
              <a:t>Divisions by zero, overflow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Explicit</a:t>
            </a:r>
          </a:p>
          <a:p>
            <a:pPr lvl="1"/>
            <a:r>
              <a:rPr lang="en-US" dirty="0" smtClean="0"/>
              <a:t>Assertions</a:t>
            </a:r>
          </a:p>
          <a:p>
            <a:pPr lvl="1"/>
            <a:r>
              <a:rPr lang="en-US" dirty="0" smtClean="0"/>
              <a:t>When calling a method, its precondition</a:t>
            </a:r>
          </a:p>
          <a:p>
            <a:pPr lvl="1"/>
            <a:r>
              <a:rPr lang="en-US" dirty="0" smtClean="0"/>
              <a:t>When returning from a method, its postcondition</a:t>
            </a:r>
          </a:p>
        </p:txBody>
      </p:sp>
    </p:spTree>
    <p:extLst>
      <p:ext uri="{BB962C8B-B14F-4D97-AF65-F5344CB8AC3E}">
        <p14:creationId xmlns:p14="http://schemas.microsoft.com/office/powerpoint/2010/main" val="7380422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NonNull</a:t>
            </a:r>
            <a:r>
              <a:rPr lang="en-US" dirty="0" smtClean="0"/>
              <a:t> dereference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3400" y="3657600"/>
            <a:ext cx="8382000" cy="2443746"/>
          </a:xfrm>
        </p:spPr>
        <p:txBody>
          <a:bodyPr/>
          <a:lstStyle/>
          <a:p>
            <a:r>
              <a:rPr lang="en-US" dirty="0" smtClean="0"/>
              <a:t>The string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/>
              <a:t> should not be null</a:t>
            </a:r>
          </a:p>
          <a:p>
            <a:pPr lvl="1"/>
            <a:r>
              <a:rPr lang="en-US" dirty="0" smtClean="0"/>
              <a:t>Otherwise, exception at run time</a:t>
            </a:r>
          </a:p>
          <a:p>
            <a:r>
              <a:rPr lang="en-US" dirty="0" smtClean="0"/>
              <a:t>Clousot scans the program and records the proof obligation: </a:t>
            </a:r>
          </a:p>
          <a:p>
            <a:pPr marL="0" indent="0" algn="ctr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 != null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62150" y="1676400"/>
            <a:ext cx="4363695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IsCiao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s.Contains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"ciao!"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32583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bounds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2209800"/>
            <a:ext cx="4616970" cy="2862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RandomArray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len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random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len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len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i=0; i 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len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i++)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[i]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random.Next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86400" y="2819400"/>
            <a:ext cx="2555178" cy="457200"/>
            <a:chOff x="5486400" y="2819400"/>
            <a:chExt cx="2555178" cy="457200"/>
          </a:xfrm>
        </p:grpSpPr>
        <p:sp>
          <p:nvSpPr>
            <p:cNvPr id="6" name="TextBox 5"/>
            <p:cNvSpPr txBox="1"/>
            <p:nvPr/>
          </p:nvSpPr>
          <p:spPr>
            <a:xfrm>
              <a:off x="6843814" y="2819400"/>
              <a:ext cx="1197764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Len &gt;= 0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486400" y="3004066"/>
              <a:ext cx="1357414" cy="2725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505201" y="4191000"/>
            <a:ext cx="4382003" cy="1385590"/>
            <a:chOff x="3505201" y="4191000"/>
            <a:chExt cx="4382003" cy="1385590"/>
          </a:xfrm>
        </p:grpSpPr>
        <p:sp>
          <p:nvSpPr>
            <p:cNvPr id="9" name="TextBox 8"/>
            <p:cNvSpPr txBox="1"/>
            <p:nvPr/>
          </p:nvSpPr>
          <p:spPr>
            <a:xfrm>
              <a:off x="5929617" y="5207258"/>
              <a:ext cx="1957587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 &lt; arr.Length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505201" y="4191000"/>
              <a:ext cx="2424416" cy="12009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990600" y="4191000"/>
            <a:ext cx="2438400" cy="1570256"/>
            <a:chOff x="990600" y="4191000"/>
            <a:chExt cx="2438400" cy="1570256"/>
          </a:xfrm>
        </p:grpSpPr>
        <p:sp>
          <p:nvSpPr>
            <p:cNvPr id="11" name="TextBox 10"/>
            <p:cNvSpPr txBox="1"/>
            <p:nvPr/>
          </p:nvSpPr>
          <p:spPr>
            <a:xfrm>
              <a:off x="990600" y="5391924"/>
              <a:ext cx="944489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 &gt;= 0</a:t>
              </a: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1935089" y="4191000"/>
              <a:ext cx="1493911" cy="13855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22075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457271"/>
            <a:ext cx="3857146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>
                <a:latin typeface="Consolas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 err="1">
                <a:solidFill>
                  <a:prstClr val="black"/>
                </a:solidFill>
                <a:latin typeface="Consolas"/>
              </a:rPr>
              <a:t>Div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y)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 / y;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2180273"/>
            <a:ext cx="2970685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Abs(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(x &lt; 0)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-x;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1200" y="4161473"/>
            <a:ext cx="944489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</a:t>
            </a:r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flipV="1">
            <a:off x="2453445" y="3323273"/>
            <a:ext cx="365955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78566" y="5597604"/>
            <a:ext cx="3223959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MinValue || y != -1</a:t>
            </a:r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H="1" flipV="1">
            <a:off x="2925689" y="3323273"/>
            <a:ext cx="1464857" cy="2274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000" y="4683205"/>
            <a:ext cx="183095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MinValue</a:t>
            </a: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H="1" flipV="1">
            <a:off x="6705605" y="3323273"/>
            <a:ext cx="1067870" cy="1359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8565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obligation: Assertions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057400"/>
            <a:ext cx="5250155" cy="34163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Concat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p,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q)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(p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!=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(q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!=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concat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p + q;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concat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concat.Length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&gt;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concat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2299" y="2741830"/>
            <a:ext cx="195758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concat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!= null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flipH="1">
            <a:off x="5787800" y="3111162"/>
            <a:ext cx="1643293" cy="8471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14800" y="6324600"/>
            <a:ext cx="2337499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oncat.Length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 0</a:t>
            </a: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4835301" y="4542234"/>
            <a:ext cx="448249" cy="17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0374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Assume/guarantee reasoning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948499"/>
          </a:xfrm>
        </p:spPr>
        <p:txBody>
          <a:bodyPr/>
          <a:lstStyle/>
          <a:p>
            <a:r>
              <a:rPr lang="en-US" dirty="0" smtClean="0"/>
              <a:t>Have methods M, N</a:t>
            </a:r>
          </a:p>
          <a:p>
            <a:pPr lvl="1"/>
            <a:r>
              <a:rPr lang="en-US" dirty="0" smtClean="0"/>
              <a:t>M with precondition P, postcondition Q</a:t>
            </a:r>
          </a:p>
          <a:p>
            <a:r>
              <a:rPr lang="en-US" dirty="0" smtClean="0"/>
              <a:t>If P is true, then M </a:t>
            </a:r>
            <a:r>
              <a:rPr lang="en-US" i="1" dirty="0" smtClean="0"/>
              <a:t>guarantees </a:t>
            </a:r>
            <a:r>
              <a:rPr lang="en-US" dirty="0" smtClean="0"/>
              <a:t>Q</a:t>
            </a:r>
          </a:p>
          <a:p>
            <a:r>
              <a:rPr lang="en-US" dirty="0" smtClean="0"/>
              <a:t>If N calls M then</a:t>
            </a:r>
          </a:p>
          <a:p>
            <a:pPr lvl="1"/>
            <a:r>
              <a:rPr lang="en-US" dirty="0" smtClean="0"/>
              <a:t>N should establish P</a:t>
            </a:r>
          </a:p>
          <a:p>
            <a:pPr lvl="1"/>
            <a:r>
              <a:rPr lang="en-US" dirty="0" smtClean="0"/>
              <a:t>N can rely on Q</a:t>
            </a:r>
          </a:p>
        </p:txBody>
      </p:sp>
    </p:spTree>
    <p:extLst>
      <p:ext uri="{BB962C8B-B14F-4D97-AF65-F5344CB8AC3E}">
        <p14:creationId xmlns:p14="http://schemas.microsoft.com/office/powerpoint/2010/main" val="468413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302716"/>
          </a:xfrm>
        </p:spPr>
        <p:txBody>
          <a:bodyPr/>
          <a:lstStyle/>
          <a:p>
            <a:r>
              <a:rPr lang="en-US" dirty="0" smtClean="0"/>
              <a:t>Informally: “What the program should do”</a:t>
            </a:r>
          </a:p>
          <a:p>
            <a:pPr lvl="1"/>
            <a:r>
              <a:rPr lang="en-US" dirty="0" smtClean="0"/>
              <a:t>“It should sort all the elements of the array”</a:t>
            </a:r>
          </a:p>
          <a:p>
            <a:r>
              <a:rPr lang="en-US" dirty="0" smtClean="0"/>
              <a:t>Computers do not like English</a:t>
            </a:r>
          </a:p>
          <a:p>
            <a:pPr lvl="2"/>
            <a:r>
              <a:rPr lang="en-US" dirty="0" smtClean="0"/>
              <a:t>(or Italian for what it matters ;-)</a:t>
            </a:r>
          </a:p>
          <a:p>
            <a:r>
              <a:rPr lang="en-US" dirty="0" smtClean="0"/>
              <a:t>Which </a:t>
            </a:r>
            <a:r>
              <a:rPr lang="en-US" i="1" dirty="0" smtClean="0"/>
              <a:t>formal</a:t>
            </a:r>
            <a:r>
              <a:rPr lang="en-US" dirty="0" smtClean="0"/>
              <a:t> language?</a:t>
            </a:r>
          </a:p>
          <a:p>
            <a:pPr lvl="1"/>
            <a:r>
              <a:rPr lang="en-US" dirty="0" smtClean="0"/>
              <a:t>How close to the computer?</a:t>
            </a:r>
          </a:p>
          <a:p>
            <a:pPr lvl="1"/>
            <a:r>
              <a:rPr lang="en-US" dirty="0" smtClean="0"/>
              <a:t>How close to the human?</a:t>
            </a:r>
          </a:p>
          <a:p>
            <a:pPr lvl="1"/>
            <a:r>
              <a:rPr lang="en-US" dirty="0" smtClean="0"/>
              <a:t>How close to the programmer? </a:t>
            </a:r>
          </a:p>
          <a:p>
            <a:pPr lvl="1"/>
            <a:r>
              <a:rPr lang="en-US" dirty="0" smtClean="0"/>
              <a:t>How close to the verification tool?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7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Preconditions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143000"/>
            <a:ext cx="5250155" cy="31393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Concat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p,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q)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(p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!=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(q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!=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// …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}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MyConcat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Concat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"Ciao"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5715000"/>
            <a:ext cx="195758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“Ciao” != null</a:t>
            </a: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V="1">
            <a:off x="2197994" y="3932634"/>
            <a:ext cx="731883" cy="17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6161" y="5715000"/>
            <a:ext cx="1704313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 != null</a:t>
            </a: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H="1" flipV="1">
            <a:off x="3962403" y="3932634"/>
            <a:ext cx="1465915" cy="17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80474" y="1524000"/>
            <a:ext cx="2185214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Concat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“believes”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(assumes) 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those preconditions</a:t>
            </a: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4576162" y="1985665"/>
            <a:ext cx="1704312" cy="1479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253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Postconditions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143000"/>
            <a:ext cx="5160387" cy="39703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Abs(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.Ensures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.Result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&gt;() &gt;=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(x &lt; 0)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-x;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z)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.Sqrt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(Abs(z));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3600" y="2133600"/>
            <a:ext cx="107112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-x &gt;= 0</a:t>
            </a: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2514604" y="2318266"/>
            <a:ext cx="3428996" cy="653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70238" y="3063061"/>
            <a:ext cx="944489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&gt;= 0</a:t>
            </a: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2209800" y="3247727"/>
            <a:ext cx="3860438" cy="28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05400" y="5562600"/>
            <a:ext cx="1672253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Sqrt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“believes”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(assumes) 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Abs(z) &gt;= 0</a:t>
            </a: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 flipV="1">
            <a:off x="3401088" y="4724401"/>
            <a:ext cx="1704312" cy="1299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085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Read the bytecode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30" name="Picture 6" descr="C:\Users\logozzo\AppData\Local\Microsoft\Windows\Temporary Internet Files\Content.IE5\T1EC2VAI\MC90028536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524" y="3048000"/>
            <a:ext cx="4548187" cy="304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7338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573560"/>
          </a:xfrm>
        </p:spPr>
        <p:txBody>
          <a:bodyPr/>
          <a:lstStyle/>
          <a:p>
            <a:r>
              <a:rPr lang="en-US" dirty="0" smtClean="0"/>
              <a:t>Read the program from the disk</a:t>
            </a:r>
          </a:p>
          <a:p>
            <a:pPr lvl="1"/>
            <a:r>
              <a:rPr lang="en-US" dirty="0" smtClean="0"/>
              <a:t>Bytecode format</a:t>
            </a:r>
          </a:p>
          <a:p>
            <a:r>
              <a:rPr lang="en-US" dirty="0" smtClean="0"/>
              <a:t>Bytecode is stack based</a:t>
            </a:r>
          </a:p>
          <a:p>
            <a:r>
              <a:rPr lang="en-US" dirty="0" smtClean="0"/>
              <a:t>Get rid of the stack</a:t>
            </a:r>
          </a:p>
          <a:p>
            <a:pPr lvl="1"/>
            <a:r>
              <a:rPr lang="en-US" dirty="0" smtClean="0"/>
              <a:t>Program in 3 addresses form</a:t>
            </a:r>
          </a:p>
          <a:p>
            <a:r>
              <a:rPr lang="en-US" dirty="0" smtClean="0"/>
              <a:t>Build the control flow graph</a:t>
            </a:r>
          </a:p>
          <a:p>
            <a:r>
              <a:rPr lang="en-US" dirty="0" smtClean="0"/>
              <a:t>Get rid of Heap</a:t>
            </a:r>
          </a:p>
          <a:p>
            <a:pPr lvl="1"/>
            <a:r>
              <a:rPr lang="en-US" dirty="0" smtClean="0"/>
              <a:t>Scalar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99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disk…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36869333"/>
              </p:ext>
            </p:extLst>
          </p:nvPr>
        </p:nvGraphicFramePr>
        <p:xfrm>
          <a:off x="762000" y="1066800"/>
          <a:ext cx="73914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39855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Safe execution environment </a:t>
            </a:r>
            <a:endParaRPr lang="en-US" sz="2400" dirty="0" smtClean="0"/>
          </a:p>
          <a:p>
            <a:pPr lvl="1"/>
            <a:r>
              <a:rPr lang="en-US" sz="2800" dirty="0" smtClean="0"/>
              <a:t>Managed execution, GC … </a:t>
            </a:r>
            <a:endParaRPr lang="en-US" sz="2800" dirty="0"/>
          </a:p>
          <a:p>
            <a:r>
              <a:rPr lang="en-US" sz="3200" dirty="0"/>
              <a:t>Object-oriented </a:t>
            </a:r>
            <a:endParaRPr lang="en-US" sz="3200" dirty="0" smtClean="0"/>
          </a:p>
          <a:p>
            <a:pPr lvl="1"/>
            <a:r>
              <a:rPr lang="en-US" sz="2800" dirty="0" smtClean="0"/>
              <a:t>Shared type system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214255" y="5657943"/>
            <a:ext cx="4757057" cy="3744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dirty="0" smtClean="0"/>
              <a:t>Virtual Machine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25139" y="5200743"/>
            <a:ext cx="4746171" cy="37446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dirty="0" smtClean="0"/>
              <a:t>Libraries (</a:t>
            </a:r>
            <a:r>
              <a:rPr lang="en-US" dirty="0" err="1" smtClean="0"/>
              <a:t>mscorlib</a:t>
            </a:r>
            <a:r>
              <a:rPr lang="en-US" dirty="0" smtClean="0"/>
              <a:t>, System.dll …)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25139" y="6115143"/>
            <a:ext cx="4746173" cy="3744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dirty="0" smtClean="0"/>
              <a:t>Operating System (Windows …)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14254" y="4743543"/>
            <a:ext cx="4757058" cy="3744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dirty="0" smtClean="0"/>
              <a:t>Common Intermediate Language (CIL)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397329" y="3640023"/>
            <a:ext cx="8501742" cy="380218"/>
            <a:chOff x="397329" y="2525877"/>
            <a:chExt cx="8501742" cy="380218"/>
          </a:xfrm>
        </p:grpSpPr>
        <p:sp>
          <p:nvSpPr>
            <p:cNvPr id="11" name="TextBox 10"/>
            <p:cNvSpPr txBox="1"/>
            <p:nvPr/>
          </p:nvSpPr>
          <p:spPr>
            <a:xfrm>
              <a:off x="397329" y="2526268"/>
              <a:ext cx="1796143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C#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45872" y="2536763"/>
              <a:ext cx="1796143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VB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72644" y="2536763"/>
              <a:ext cx="1796143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F#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02928" y="2525877"/>
              <a:ext cx="1796143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Managed C++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82443" y="253676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cxnSp>
        <p:nvCxnSpPr>
          <p:cNvPr id="17" name="Straight Arrow Connector 16"/>
          <p:cNvCxnSpPr>
            <a:endCxn id="10" idx="0"/>
          </p:cNvCxnSpPr>
          <p:nvPr/>
        </p:nvCxnSpPr>
        <p:spPr>
          <a:xfrm>
            <a:off x="1295401" y="4009746"/>
            <a:ext cx="3297383" cy="733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0"/>
          </p:cNvCxnSpPr>
          <p:nvPr/>
        </p:nvCxnSpPr>
        <p:spPr>
          <a:xfrm>
            <a:off x="3243945" y="4020241"/>
            <a:ext cx="1348839" cy="723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0"/>
          </p:cNvCxnSpPr>
          <p:nvPr/>
        </p:nvCxnSpPr>
        <p:spPr>
          <a:xfrm flipH="1">
            <a:off x="4592784" y="4020241"/>
            <a:ext cx="577933" cy="723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0"/>
          </p:cNvCxnSpPr>
          <p:nvPr/>
        </p:nvCxnSpPr>
        <p:spPr>
          <a:xfrm flipH="1">
            <a:off x="4592784" y="4009356"/>
            <a:ext cx="3408216" cy="734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240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Bytecode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109538"/>
            <a:ext cx="4676775" cy="661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2296090"/>
            <a:ext cx="3663182" cy="22467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RandomArray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len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random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len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len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i=0; i &lt;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len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 i++)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[i]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random.Next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  <a:endParaRPr 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Bent Arrow 5"/>
          <p:cNvSpPr/>
          <p:nvPr/>
        </p:nvSpPr>
        <p:spPr bwMode="auto">
          <a:xfrm flipV="1">
            <a:off x="1600200" y="4895850"/>
            <a:ext cx="1981200" cy="150495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375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5628" y="5149334"/>
            <a:ext cx="1415772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compiler</a:t>
            </a:r>
          </a:p>
        </p:txBody>
      </p:sp>
    </p:spTree>
    <p:extLst>
      <p:ext uri="{BB962C8B-B14F-4D97-AF65-F5344CB8AC3E}">
        <p14:creationId xmlns:p14="http://schemas.microsoft.com/office/powerpoint/2010/main" val="1687896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Bytecode is ugly to analyze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799" y="1447800"/>
            <a:ext cx="6009979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>
                <a:latin typeface="Consolas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 err="1">
                <a:solidFill>
                  <a:prstClr val="black"/>
                </a:solidFill>
                <a:latin typeface="Consolas"/>
              </a:rPr>
              <a:t>AddThreValues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y, 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z)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 + y + z;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429000"/>
            <a:ext cx="4810125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6300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we analyze it?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964162"/>
          </a:xfrm>
        </p:spPr>
        <p:txBody>
          <a:bodyPr/>
          <a:lstStyle/>
          <a:p>
            <a:r>
              <a:rPr lang="en-US" dirty="0" smtClean="0"/>
              <a:t>It’s common</a:t>
            </a:r>
          </a:p>
          <a:p>
            <a:pPr lvl="1"/>
            <a:r>
              <a:rPr lang="en-US" dirty="0" smtClean="0"/>
              <a:t>Output of C#, F#, VB … compilers</a:t>
            </a:r>
          </a:p>
          <a:p>
            <a:pPr lvl="1"/>
            <a:r>
              <a:rPr lang="en-US" dirty="0" smtClean="0"/>
              <a:t>i.e. millions of programmers…</a:t>
            </a:r>
          </a:p>
          <a:p>
            <a:r>
              <a:rPr lang="en-US" dirty="0" smtClean="0"/>
              <a:t>Languages change, bytecode not</a:t>
            </a:r>
          </a:p>
          <a:p>
            <a:pPr lvl="1"/>
            <a:r>
              <a:rPr lang="en-US" dirty="0" smtClean="0"/>
              <a:t>C# 2.0 -&gt; C# 3.0 -&gt; C# 4.0</a:t>
            </a:r>
          </a:p>
          <a:p>
            <a:r>
              <a:rPr lang="en-US" dirty="0" smtClean="0"/>
              <a:t>Semantics of bytecode is fix</a:t>
            </a:r>
          </a:p>
          <a:p>
            <a:pPr lvl="1"/>
            <a:r>
              <a:rPr lang="en-US" dirty="0" smtClean="0"/>
              <a:t>Closest thing we have to a formal specification</a:t>
            </a:r>
          </a:p>
          <a:p>
            <a:r>
              <a:rPr lang="en-US" dirty="0" smtClean="0"/>
              <a:t>Do not need the source code to analyze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853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De-stack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43198"/>
          </a:xfrm>
        </p:spPr>
        <p:txBody>
          <a:bodyPr/>
          <a:lstStyle/>
          <a:p>
            <a:r>
              <a:rPr lang="en-US" dirty="0" smtClean="0"/>
              <a:t>Make the stack locations explicit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50292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59143" y="3886200"/>
            <a:ext cx="7149714" cy="25853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DeStack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y,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z)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stack; 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Stack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CS_1_0000;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CS$1$0000 is an invalid C# name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stack = x + y;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stack = stack + z;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CS_1_0000 = stack;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CS_1_0000;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72738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plethora of specification lang.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656933"/>
          </a:xfrm>
        </p:spPr>
        <p:txBody>
          <a:bodyPr/>
          <a:lstStyle/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Temporal Logic?</a:t>
            </a:r>
          </a:p>
          <a:p>
            <a:pPr lvl="1"/>
            <a:r>
              <a:rPr lang="en-US" dirty="0" smtClean="0"/>
              <a:t>Z (B)  notation?</a:t>
            </a:r>
          </a:p>
          <a:p>
            <a:pPr lvl="1"/>
            <a:r>
              <a:rPr lang="en-US" dirty="0" smtClean="0"/>
              <a:t>UML?</a:t>
            </a:r>
          </a:p>
          <a:p>
            <a:pPr lvl="1"/>
            <a:r>
              <a:rPr lang="en-US" dirty="0" smtClean="0"/>
              <a:t>TLA+ ?</a:t>
            </a:r>
          </a:p>
          <a:p>
            <a:pPr lvl="1"/>
            <a:r>
              <a:rPr lang="en-US" dirty="0"/>
              <a:t>Abstract state machines (ASM</a:t>
            </a:r>
            <a:r>
              <a:rPr lang="en-US" dirty="0" smtClean="0"/>
              <a:t>)?</a:t>
            </a:r>
          </a:p>
          <a:p>
            <a:pPr lvl="1"/>
            <a:r>
              <a:rPr lang="en-US" dirty="0" smtClean="0"/>
              <a:t>JML? </a:t>
            </a:r>
            <a:r>
              <a:rPr lang="en-US" dirty="0"/>
              <a:t>Code Contracts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SAL?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Many </a:t>
            </a:r>
            <a:r>
              <a:rPr lang="en-US" dirty="0" err="1" smtClean="0"/>
              <a:t>many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... </a:t>
            </a:r>
          </a:p>
          <a:p>
            <a:pPr marL="460375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31418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De-stack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521512"/>
          </a:xfrm>
        </p:spPr>
        <p:txBody>
          <a:bodyPr/>
          <a:lstStyle/>
          <a:p>
            <a:r>
              <a:rPr lang="en-US" dirty="0" smtClean="0"/>
              <a:t>Syntactic transformation</a:t>
            </a:r>
          </a:p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Stream of instructions for a method</a:t>
            </a:r>
          </a:p>
          <a:p>
            <a:r>
              <a:rPr lang="en-US" dirty="0" smtClean="0"/>
              <a:t>Output </a:t>
            </a:r>
          </a:p>
          <a:p>
            <a:pPr lvl="1"/>
            <a:r>
              <a:rPr lang="en-US" dirty="0" smtClean="0"/>
              <a:t>Stream of instructions in one of the forms </a:t>
            </a:r>
          </a:p>
          <a:p>
            <a:pPr lvl="2"/>
            <a:r>
              <a:rPr lang="en-US" dirty="0" smtClean="0"/>
              <a:t>R = R1 </a:t>
            </a:r>
            <a:r>
              <a:rPr lang="en-US" i="1" dirty="0" err="1" smtClean="0"/>
              <a:t>binop</a:t>
            </a:r>
            <a:r>
              <a:rPr lang="en-US" dirty="0" smtClean="0"/>
              <a:t> R2 </a:t>
            </a:r>
          </a:p>
          <a:p>
            <a:pPr lvl="3"/>
            <a:r>
              <a:rPr lang="en-US" dirty="0" smtClean="0"/>
              <a:t>where </a:t>
            </a:r>
            <a:r>
              <a:rPr lang="en-US" i="1" dirty="0" err="1" smtClean="0"/>
              <a:t>binop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∈ { +, -, *, /, %, ≥, ≤ &gt; , … }</a:t>
            </a:r>
          </a:p>
          <a:p>
            <a:pPr lvl="2"/>
            <a:r>
              <a:rPr lang="en-US" dirty="0" smtClean="0">
                <a:effectLst/>
              </a:rPr>
              <a:t>R = </a:t>
            </a:r>
            <a:r>
              <a:rPr lang="en-US" i="1" dirty="0" err="1" smtClean="0">
                <a:effectLst/>
              </a:rPr>
              <a:t>unop</a:t>
            </a:r>
            <a:r>
              <a:rPr lang="en-US" i="1" dirty="0" smtClean="0">
                <a:effectLst/>
              </a:rPr>
              <a:t> R1</a:t>
            </a:r>
          </a:p>
          <a:p>
            <a:pPr lvl="3"/>
            <a:r>
              <a:rPr lang="en-US" dirty="0" smtClean="0">
                <a:effectLst/>
              </a:rPr>
              <a:t>Where  </a:t>
            </a:r>
            <a:r>
              <a:rPr lang="en-US" i="1" dirty="0" err="1" smtClean="0">
                <a:effectLst/>
              </a:rPr>
              <a:t>unop</a:t>
            </a:r>
            <a:r>
              <a:rPr lang="en-US" i="1" dirty="0" smtClean="0">
                <a:effectLst/>
              </a:rPr>
              <a:t> </a:t>
            </a:r>
            <a:r>
              <a:rPr lang="en-US" dirty="0">
                <a:effectLst/>
              </a:rPr>
              <a:t>∈ </a:t>
            </a:r>
            <a:r>
              <a:rPr lang="en-US" dirty="0" smtClean="0">
                <a:effectLst/>
              </a:rPr>
              <a:t>{ -, (int32), (int64) …}</a:t>
            </a:r>
          </a:p>
          <a:p>
            <a:pPr lvl="2"/>
            <a:r>
              <a:rPr lang="en-US" i="1" dirty="0" smtClean="0"/>
              <a:t>Jump </a:t>
            </a:r>
            <a:r>
              <a:rPr lang="en-US" dirty="0" smtClean="0"/>
              <a:t>label, ret </a:t>
            </a:r>
            <a:r>
              <a:rPr lang="en-US" i="1" dirty="0" smtClean="0"/>
              <a:t>value</a:t>
            </a:r>
          </a:p>
          <a:p>
            <a:pPr lvl="3"/>
            <a:r>
              <a:rPr lang="en-US" dirty="0" smtClean="0"/>
              <a:t>Where </a:t>
            </a:r>
            <a:r>
              <a:rPr lang="en-US" i="1" dirty="0" smtClean="0"/>
              <a:t>jump </a:t>
            </a:r>
            <a:r>
              <a:rPr lang="en-US" dirty="0" smtClean="0"/>
              <a:t>is { jz, jnz, … }</a:t>
            </a:r>
          </a:p>
          <a:p>
            <a:pPr lvl="2"/>
            <a:r>
              <a:rPr lang="en-US" dirty="0" smtClean="0"/>
              <a:t>Call </a:t>
            </a:r>
            <a:r>
              <a:rPr lang="en-US" i="1" dirty="0" smtClean="0"/>
              <a:t>method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0230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Control flow graph construction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43198"/>
          </a:xfrm>
        </p:spPr>
        <p:txBody>
          <a:bodyPr/>
          <a:lstStyle/>
          <a:p>
            <a:r>
              <a:rPr lang="en-US" dirty="0" smtClean="0"/>
              <a:t>Method entry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3183493"/>
            <a:ext cx="817853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entry</a:t>
            </a: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1628126" y="2573893"/>
            <a:ext cx="1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628126" y="3552825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1200" y="3183493"/>
            <a:ext cx="817853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entry</a:t>
            </a:r>
          </a:p>
        </p:txBody>
      </p:sp>
      <p:cxnSp>
        <p:nvCxnSpPr>
          <p:cNvPr id="10" name="Straight Arrow Connector 9"/>
          <p:cNvCxnSpPr>
            <a:stCxn id="12" idx="2"/>
            <a:endCxn id="9" idx="0"/>
          </p:cNvCxnSpPr>
          <p:nvPr/>
        </p:nvCxnSpPr>
        <p:spPr>
          <a:xfrm>
            <a:off x="6200126" y="2573893"/>
            <a:ext cx="1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6200126" y="3552825"/>
            <a:ext cx="1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84651" y="2204561"/>
            <a:ext cx="183095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assume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Pre(f)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3200400" y="2882384"/>
            <a:ext cx="1371600" cy="67044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226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Control flow graph construction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43198"/>
          </a:xfrm>
        </p:spPr>
        <p:txBody>
          <a:bodyPr/>
          <a:lstStyle/>
          <a:p>
            <a:r>
              <a:rPr lang="en-US" dirty="0" smtClean="0"/>
              <a:t>Method exit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3183493"/>
            <a:ext cx="817853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et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 flipH="1">
            <a:off x="1628127" y="2573893"/>
            <a:ext cx="3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628126" y="3552825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1200" y="3183493"/>
            <a:ext cx="817853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Straight Arrow Connector 9"/>
          <p:cNvCxnSpPr>
            <a:stCxn id="12" idx="2"/>
            <a:endCxn id="9" idx="0"/>
          </p:cNvCxnSpPr>
          <p:nvPr/>
        </p:nvCxnSpPr>
        <p:spPr>
          <a:xfrm>
            <a:off x="6200126" y="2573893"/>
            <a:ext cx="1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6200126" y="3552825"/>
            <a:ext cx="1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1332" y="2204561"/>
            <a:ext cx="1957587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Post(f)</a:t>
            </a:r>
          </a:p>
        </p:txBody>
      </p:sp>
      <p:sp>
        <p:nvSpPr>
          <p:cNvPr id="24" name="Right Arrow 23"/>
          <p:cNvSpPr/>
          <p:nvPr/>
        </p:nvSpPr>
        <p:spPr bwMode="auto">
          <a:xfrm>
            <a:off x="3200400" y="2882384"/>
            <a:ext cx="1371600" cy="67044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545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Control flow graph construction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43198"/>
          </a:xfrm>
        </p:spPr>
        <p:txBody>
          <a:bodyPr/>
          <a:lstStyle/>
          <a:p>
            <a:r>
              <a:rPr lang="en-US" dirty="0" smtClean="0"/>
              <a:t>Method call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3183493"/>
            <a:ext cx="1197764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Call f()</a:t>
            </a: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1818082" y="2573893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97839" y="3552825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1200" y="3183493"/>
            <a:ext cx="1197764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Call f()</a:t>
            </a:r>
          </a:p>
        </p:txBody>
      </p:sp>
      <p:cxnSp>
        <p:nvCxnSpPr>
          <p:cNvPr id="10" name="Straight Arrow Connector 9"/>
          <p:cNvCxnSpPr>
            <a:stCxn id="12" idx="2"/>
            <a:endCxn id="9" idx="0"/>
          </p:cNvCxnSpPr>
          <p:nvPr/>
        </p:nvCxnSpPr>
        <p:spPr>
          <a:xfrm>
            <a:off x="6390082" y="2573893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2"/>
            <a:endCxn id="13" idx="0"/>
          </p:cNvCxnSpPr>
          <p:nvPr/>
        </p:nvCxnSpPr>
        <p:spPr>
          <a:xfrm>
            <a:off x="6390082" y="3552825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74607" y="2204561"/>
            <a:ext cx="183095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ssert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Pre(f)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11288" y="4162425"/>
            <a:ext cx="1957587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ssume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Post(f)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3200400" y="2882384"/>
            <a:ext cx="1371600" cy="67044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4876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graph construction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9289" y="5715000"/>
            <a:ext cx="8382000" cy="886397"/>
          </a:xfrm>
        </p:spPr>
        <p:txBody>
          <a:bodyPr/>
          <a:lstStyle/>
          <a:p>
            <a:r>
              <a:rPr lang="en-US" dirty="0" smtClean="0"/>
              <a:t>A sequence of non-jump instructions is a block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650938" y="1364187"/>
            <a:ext cx="7775638" cy="4108016"/>
            <a:chOff x="689038" y="834509"/>
            <a:chExt cx="7775638" cy="4108016"/>
          </a:xfrm>
        </p:grpSpPr>
        <p:sp>
          <p:nvSpPr>
            <p:cNvPr id="4" name="TextBox 3"/>
            <p:cNvSpPr txBox="1"/>
            <p:nvPr/>
          </p:nvSpPr>
          <p:spPr>
            <a:xfrm>
              <a:off x="689038" y="1596509"/>
              <a:ext cx="1451038" cy="286232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jump l</a:t>
              </a:r>
            </a:p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istr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1</a:t>
              </a:r>
            </a:p>
            <a:p>
              <a:pPr algn="ctr"/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…</a:t>
              </a:r>
            </a:p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istr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n</a:t>
              </a:r>
            </a:p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jump j</a:t>
              </a:r>
            </a:p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l: </a:t>
              </a:r>
            </a:p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istr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n+1</a:t>
              </a:r>
            </a:p>
            <a:p>
              <a:pPr algn="ctr"/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…</a:t>
              </a:r>
            </a:p>
            <a:p>
              <a:pPr algn="ctr"/>
              <a:r>
                <a:rPr lang="en-US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istr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k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j:</a:t>
              </a:r>
            </a:p>
          </p:txBody>
        </p:sp>
        <p:cxnSp>
          <p:nvCxnSpPr>
            <p:cNvPr id="5" name="Straight Arrow Connector 4"/>
            <p:cNvCxnSpPr>
              <a:endCxn id="4" idx="0"/>
            </p:cNvCxnSpPr>
            <p:nvPr/>
          </p:nvCxnSpPr>
          <p:spPr>
            <a:xfrm>
              <a:off x="1414557" y="986909"/>
              <a:ext cx="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stCxn id="4" idx="2"/>
            </p:cNvCxnSpPr>
            <p:nvPr/>
          </p:nvCxnSpPr>
          <p:spPr>
            <a:xfrm>
              <a:off x="1414557" y="4458831"/>
              <a:ext cx="0" cy="4836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ight Arrow 6"/>
            <p:cNvSpPr/>
            <p:nvPr/>
          </p:nvSpPr>
          <p:spPr bwMode="auto">
            <a:xfrm>
              <a:off x="2581275" y="2692449"/>
              <a:ext cx="1371600" cy="670441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1438" y="1596509"/>
              <a:ext cx="1197764" cy="9233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istr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1</a:t>
              </a:r>
            </a:p>
            <a:p>
              <a:pPr algn="ctr"/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…</a:t>
              </a:r>
            </a:p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istr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13638" y="1596509"/>
              <a:ext cx="1451038" cy="120032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l: </a:t>
              </a:r>
            </a:p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istr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n+1</a:t>
              </a:r>
            </a:p>
            <a:p>
              <a:pPr algn="ctr"/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…</a:t>
              </a:r>
            </a:p>
            <a:p>
              <a:pPr algn="ctr"/>
              <a:r>
                <a:rPr lang="en-US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istr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k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Straight Arrow Connector 13"/>
            <p:cNvCxnSpPr>
              <a:endCxn id="12" idx="0"/>
            </p:cNvCxnSpPr>
            <p:nvPr/>
          </p:nvCxnSpPr>
          <p:spPr>
            <a:xfrm flipH="1">
              <a:off x="5250320" y="834509"/>
              <a:ext cx="1382318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13" idx="0"/>
            </p:cNvCxnSpPr>
            <p:nvPr/>
          </p:nvCxnSpPr>
          <p:spPr>
            <a:xfrm>
              <a:off x="6632638" y="834509"/>
              <a:ext cx="1106519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2"/>
              <a:endCxn id="26" idx="0"/>
            </p:cNvCxnSpPr>
            <p:nvPr/>
          </p:nvCxnSpPr>
          <p:spPr>
            <a:xfrm>
              <a:off x="5250320" y="2519839"/>
              <a:ext cx="1191818" cy="15696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3" idx="2"/>
              <a:endCxn id="26" idx="0"/>
            </p:cNvCxnSpPr>
            <p:nvPr/>
          </p:nvCxnSpPr>
          <p:spPr>
            <a:xfrm flipH="1">
              <a:off x="6442138" y="2796838"/>
              <a:ext cx="1297019" cy="12926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096530" y="4089499"/>
              <a:ext cx="691215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: …</a:t>
              </a:r>
            </a:p>
          </p:txBody>
        </p:sp>
      </p:grpSp>
      <p:sp>
        <p:nvSpPr>
          <p:cNvPr id="36" name="Text Placeholder 2"/>
          <p:cNvSpPr txBox="1">
            <a:spLocks/>
          </p:cNvSpPr>
          <p:nvPr/>
        </p:nvSpPr>
        <p:spPr>
          <a:xfrm>
            <a:off x="381189" y="943627"/>
            <a:ext cx="8382000" cy="91717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460375" indent="-4603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 sz="3200" kern="120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855663" indent="-3952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 sz="2800" kern="120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58888" indent="-40322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 sz="2400" kern="120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 sz="2000" kern="120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 sz="2000" kern="120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Jumps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92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De-Heap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43198"/>
          </a:xfrm>
        </p:spPr>
        <p:txBody>
          <a:bodyPr/>
          <a:lstStyle/>
          <a:p>
            <a:r>
              <a:rPr lang="en-US" dirty="0" smtClean="0"/>
              <a:t>Variables can alias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981200"/>
            <a:ext cx="3762568" cy="41857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Alias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Foo(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b)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Alias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tmp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Alias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tmp.x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-11;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Alias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alias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tmp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(b)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alias.x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10;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tmp.x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== -11);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}</a:t>
            </a:r>
            <a:endParaRPr 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>
            <a:stCxn id="7" idx="1"/>
          </p:cNvCxnSpPr>
          <p:nvPr/>
        </p:nvCxnSpPr>
        <p:spPr>
          <a:xfrm flipH="1">
            <a:off x="4267200" y="4229100"/>
            <a:ext cx="2362200" cy="1257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29400" y="4044434"/>
            <a:ext cx="1133644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it true?</a:t>
            </a:r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>
          <a:xfrm flipH="1">
            <a:off x="3100303" y="2803564"/>
            <a:ext cx="2362200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10" name="TextBox 9"/>
          <p:cNvSpPr txBox="1"/>
          <p:nvPr/>
        </p:nvSpPr>
        <p:spPr>
          <a:xfrm>
            <a:off x="5462503" y="2618898"/>
            <a:ext cx="2438488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lias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and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tmp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alias!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04883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De-heap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047536"/>
          </a:xfrm>
        </p:spPr>
        <p:txBody>
          <a:bodyPr/>
          <a:lstStyle/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Remove the heap</a:t>
            </a:r>
          </a:p>
          <a:p>
            <a:pPr lvl="1"/>
            <a:r>
              <a:rPr lang="en-US" dirty="0" smtClean="0"/>
              <a:t>Assign a name to each heap location</a:t>
            </a:r>
          </a:p>
          <a:p>
            <a:r>
              <a:rPr lang="en-US" dirty="0" smtClean="0"/>
              <a:t>Input:</a:t>
            </a:r>
          </a:p>
          <a:p>
            <a:pPr lvl="1"/>
            <a:r>
              <a:rPr lang="en-US" dirty="0" smtClean="0"/>
              <a:t>A program in 3 addresses form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A program without explicit heap locations</a:t>
            </a:r>
          </a:p>
          <a:p>
            <a:pPr lvl="1"/>
            <a:r>
              <a:rPr lang="en-US" dirty="0" smtClean="0"/>
              <a:t>All variables are assigned at least once (SSA)</a:t>
            </a:r>
          </a:p>
          <a:p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Track equalities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337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325819"/>
            <a:ext cx="3762568" cy="41857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Alias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Foo(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b)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Alias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tmp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Alias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tmp.x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-11;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Alias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alias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tmp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(b)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alias.x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10;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tmp.x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== -11);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}</a:t>
            </a:r>
            <a:endParaRPr 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05400" y="1698605"/>
            <a:ext cx="3733800" cy="26776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AliasScalar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{   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Foo(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b)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svX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-11;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(b)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svX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10;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svX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== -11);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}</a:t>
            </a:r>
            <a:endParaRPr lang="en-US" sz="1400" dirty="0"/>
          </a:p>
        </p:txBody>
      </p:sp>
      <p:sp>
        <p:nvSpPr>
          <p:cNvPr id="23" name="Right Arrow 22"/>
          <p:cNvSpPr/>
          <p:nvPr/>
        </p:nvSpPr>
        <p:spPr bwMode="auto">
          <a:xfrm>
            <a:off x="4191000" y="2748259"/>
            <a:ext cx="762000" cy="67044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5791200"/>
            <a:ext cx="8382000" cy="917174"/>
          </a:xfrm>
        </p:spPr>
        <p:txBody>
          <a:bodyPr/>
          <a:lstStyle/>
          <a:p>
            <a:r>
              <a:rPr lang="en-US" dirty="0" smtClean="0"/>
              <a:t>Use e-graph</a:t>
            </a:r>
          </a:p>
          <a:p>
            <a:pPr lvl="1"/>
            <a:r>
              <a:rPr lang="en-US" dirty="0" smtClean="0"/>
              <a:t>At the blackboard</a:t>
            </a:r>
          </a:p>
        </p:txBody>
      </p:sp>
    </p:spTree>
    <p:extLst>
      <p:ext uri="{BB962C8B-B14F-4D97-AF65-F5344CB8AC3E}">
        <p14:creationId xmlns:p14="http://schemas.microsoft.com/office/powerpoint/2010/main" val="3267431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That’s all for today</a:t>
            </a:r>
            <a:endParaRPr lang="en-US" dirty="0"/>
          </a:p>
        </p:txBody>
      </p:sp>
      <p:pic>
        <p:nvPicPr>
          <p:cNvPr id="6146" name="Picture 2" descr="C:\Users\logozzo\AppData\Local\Microsoft\Windows\Temporary Internet Files\Content.IE5\T1EC2VAI\MC90028693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76600"/>
            <a:ext cx="2132091" cy="216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7777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recap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182957"/>
          </a:xfrm>
        </p:spPr>
        <p:txBody>
          <a:bodyPr/>
          <a:lstStyle/>
          <a:p>
            <a:r>
              <a:rPr lang="en-US" dirty="0" smtClean="0"/>
              <a:t>We’ve seen:</a:t>
            </a:r>
          </a:p>
          <a:p>
            <a:pPr lvl="1"/>
            <a:r>
              <a:rPr lang="en-US" dirty="0" smtClean="0"/>
              <a:t>Contracts</a:t>
            </a:r>
          </a:p>
          <a:p>
            <a:pPr lvl="2"/>
            <a:r>
              <a:rPr lang="en-US" dirty="0" smtClean="0"/>
              <a:t>Documentation</a:t>
            </a:r>
          </a:p>
          <a:p>
            <a:pPr lvl="2"/>
            <a:r>
              <a:rPr lang="en-US" dirty="0" smtClean="0"/>
              <a:t>Better debugging</a:t>
            </a:r>
          </a:p>
          <a:p>
            <a:pPr lvl="2"/>
            <a:r>
              <a:rPr lang="en-US" dirty="0" smtClean="0"/>
              <a:t>Assume/guarantee reasoning on the code</a:t>
            </a:r>
          </a:p>
          <a:p>
            <a:pPr lvl="1"/>
            <a:r>
              <a:rPr lang="en-US" dirty="0" smtClean="0"/>
              <a:t>Clousot</a:t>
            </a:r>
          </a:p>
          <a:p>
            <a:pPr lvl="2"/>
            <a:r>
              <a:rPr lang="en-US" dirty="0" smtClean="0"/>
              <a:t>Collect proof obligations</a:t>
            </a:r>
          </a:p>
          <a:p>
            <a:pPr lvl="3"/>
            <a:r>
              <a:rPr lang="en-US" dirty="0" smtClean="0"/>
              <a:t>Implicit/explicit</a:t>
            </a:r>
          </a:p>
          <a:p>
            <a:pPr lvl="2"/>
            <a:r>
              <a:rPr lang="en-US" dirty="0" smtClean="0"/>
              <a:t>Bytecode analysis</a:t>
            </a:r>
          </a:p>
          <a:p>
            <a:pPr lvl="3"/>
            <a:r>
              <a:rPr lang="en-US" dirty="0" smtClean="0"/>
              <a:t>De-Stack</a:t>
            </a:r>
          </a:p>
          <a:p>
            <a:pPr lvl="3"/>
            <a:r>
              <a:rPr lang="en-US" dirty="0" smtClean="0"/>
              <a:t>CFG construction</a:t>
            </a:r>
          </a:p>
          <a:p>
            <a:pPr lvl="3"/>
            <a:r>
              <a:rPr lang="en-US" dirty="0" smtClean="0"/>
              <a:t>De-Heap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943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programmer…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001095"/>
          </a:xfrm>
        </p:spPr>
        <p:txBody>
          <a:bodyPr/>
          <a:lstStyle/>
          <a:p>
            <a:r>
              <a:rPr lang="en-US" dirty="0" smtClean="0"/>
              <a:t>Only limit imagination…</a:t>
            </a:r>
          </a:p>
          <a:p>
            <a:r>
              <a:rPr lang="en-US" dirty="0" smtClean="0"/>
              <a:t>… and the programmer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final </a:t>
            </a:r>
            <a:r>
              <a:rPr lang="en-US" dirty="0" smtClean="0"/>
              <a:t>user of all our tools</a:t>
            </a:r>
          </a:p>
          <a:p>
            <a:r>
              <a:rPr lang="en-US" dirty="0" smtClean="0"/>
              <a:t>Specification must be</a:t>
            </a:r>
          </a:p>
          <a:p>
            <a:pPr lvl="1"/>
            <a:r>
              <a:rPr lang="en-US" dirty="0" smtClean="0"/>
              <a:t>Programmer friendly!</a:t>
            </a:r>
          </a:p>
          <a:p>
            <a:pPr lvl="1"/>
            <a:r>
              <a:rPr lang="en-US" dirty="0" smtClean="0"/>
              <a:t>Tool friendly!</a:t>
            </a:r>
          </a:p>
          <a:p>
            <a:r>
              <a:rPr lang="en-US" dirty="0" smtClean="0"/>
              <a:t>The programmer will use your language only if she has advantage from it</a:t>
            </a:r>
          </a:p>
        </p:txBody>
      </p:sp>
      <p:pic>
        <p:nvPicPr>
          <p:cNvPr id="2050" name="Picture 2" descr="C:\Users\logozzo\AppData\Local\Microsoft\Windows\Temporary Internet Files\Content.IE5\88G2ZAHI\MC90012988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609600"/>
            <a:ext cx="2397125" cy="239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2560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912114"/>
          </a:xfrm>
        </p:spPr>
        <p:txBody>
          <a:bodyPr/>
          <a:lstStyle/>
          <a:p>
            <a:r>
              <a:rPr lang="en-US" dirty="0" smtClean="0"/>
              <a:t>Expression recovery</a:t>
            </a:r>
          </a:p>
          <a:p>
            <a:r>
              <a:rPr lang="en-US" dirty="0" smtClean="0"/>
              <a:t>Numerical abstract domains in Clousot</a:t>
            </a:r>
          </a:p>
          <a:p>
            <a:pPr lvl="1"/>
            <a:r>
              <a:rPr lang="en-US" dirty="0" smtClean="0"/>
              <a:t>Pentagons</a:t>
            </a:r>
          </a:p>
          <a:p>
            <a:pPr lvl="1"/>
            <a:r>
              <a:rPr lang="en-US" dirty="0" smtClean="0"/>
              <a:t>Combination of domains</a:t>
            </a:r>
          </a:p>
          <a:p>
            <a:pPr lvl="1"/>
            <a:r>
              <a:rPr lang="en-US" dirty="0" smtClean="0"/>
              <a:t>Subpolyhedra</a:t>
            </a:r>
          </a:p>
          <a:p>
            <a:pPr lvl="2"/>
            <a:r>
              <a:rPr lang="en-US" dirty="0" smtClean="0"/>
              <a:t>Hints</a:t>
            </a:r>
          </a:p>
          <a:p>
            <a:pPr lvl="1"/>
            <a:r>
              <a:rPr lang="en-US" dirty="0" smtClean="0"/>
              <a:t>Floating points</a:t>
            </a:r>
          </a:p>
          <a:p>
            <a:r>
              <a:rPr lang="en-US" dirty="0" smtClean="0"/>
              <a:t>Backward analysis</a:t>
            </a:r>
          </a:p>
          <a:p>
            <a:r>
              <a:rPr lang="en-US" dirty="0" smtClean="0"/>
              <a:t>Inter-method inference</a:t>
            </a:r>
          </a:p>
          <a:p>
            <a:r>
              <a:rPr lang="en-US" dirty="0" smtClean="0"/>
              <a:t>Message prioritization and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70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Ciao!</a:t>
            </a:r>
            <a:endParaRPr lang="en-US" dirty="0"/>
          </a:p>
        </p:txBody>
      </p:sp>
      <p:pic>
        <p:nvPicPr>
          <p:cNvPr id="8195" name="Picture 3" descr="C:\Users\logozzo\AppData\Local\Microsoft\Windows\Temporary Internet Files\Content.IE5\09P5FC2H\MC900442024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57400"/>
            <a:ext cx="4351368" cy="307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106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world: 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474524"/>
          </a:xfrm>
        </p:spPr>
        <p:txBody>
          <a:bodyPr/>
          <a:lstStyle/>
          <a:p>
            <a:r>
              <a:rPr lang="en-US" dirty="0" smtClean="0"/>
              <a:t>(SAL = Simple Annotation Language)</a:t>
            </a:r>
          </a:p>
          <a:p>
            <a:r>
              <a:rPr lang="en-US" dirty="0" smtClean="0"/>
              <a:t>Windows API annotation</a:t>
            </a:r>
          </a:p>
          <a:p>
            <a:pPr lvl="1"/>
            <a:r>
              <a:rPr lang="en-US" dirty="0" smtClean="0"/>
              <a:t>Easy to understand (for a C programmer)</a:t>
            </a:r>
          </a:p>
          <a:p>
            <a:pPr lvl="1"/>
            <a:r>
              <a:rPr lang="en-US" dirty="0" smtClean="0"/>
              <a:t>Mainly buffer annotations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47800" y="3657600"/>
            <a:ext cx="5715000" cy="25853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fill_string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__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out_ecount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cchBuf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TCHAR*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 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size_t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cchBuf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 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  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(size_t i = 0; i &lt; cchBuf; i++)   {    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[i]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 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}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553252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-10159 Microsoft Research 2009">
  <a:themeElements>
    <a:clrScheme name="1-10159_Microsoft Research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EC423"/>
      </a:accent1>
      <a:accent2>
        <a:srgbClr val="4F90CC"/>
      </a:accent2>
      <a:accent3>
        <a:srgbClr val="F37735"/>
      </a:accent3>
      <a:accent4>
        <a:srgbClr val="71C267"/>
      </a:accent4>
      <a:accent5>
        <a:srgbClr val="3ED6E4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_1-10159 Microsoft Research 2009">
  <a:themeElements>
    <a:clrScheme name="1-10159_Microsoft Research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EC423"/>
      </a:accent1>
      <a:accent2>
        <a:srgbClr val="4F90CC"/>
      </a:accent2>
      <a:accent3>
        <a:srgbClr val="F37735"/>
      </a:accent3>
      <a:accent4>
        <a:srgbClr val="71C267"/>
      </a:accent4>
      <a:accent5>
        <a:srgbClr val="3ED6E4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Logozzo</Template>
  <TotalTime>2078</TotalTime>
  <Words>3706</Words>
  <Application>Microsoft Office PowerPoint</Application>
  <PresentationFormat>On-screen Show (4:3)</PresentationFormat>
  <Paragraphs>1020</Paragraphs>
  <Slides>81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81</vt:i4>
      </vt:variant>
    </vt:vector>
  </HeadingPairs>
  <TitlesOfParts>
    <vt:vector size="85" baseType="lpstr">
      <vt:lpstr>1-10159 Microsoft Research 2009</vt:lpstr>
      <vt:lpstr>White with Courier font for code slides</vt:lpstr>
      <vt:lpstr>1_1-10159 Microsoft Research 2009</vt:lpstr>
      <vt:lpstr>1_White with Courier font for code slides</vt:lpstr>
      <vt:lpstr>Abstract interpretation for the working programmer Lezione 1 – I Fondamentali</vt:lpstr>
      <vt:lpstr>PowerPoint Presentation</vt:lpstr>
      <vt:lpstr>In these 3 lectures</vt:lpstr>
      <vt:lpstr>Program verification</vt:lpstr>
      <vt:lpstr>Verification 101</vt:lpstr>
      <vt:lpstr>Specification</vt:lpstr>
      <vt:lpstr>A plethora of specification lang.</vt:lpstr>
      <vt:lpstr>The programmer…</vt:lpstr>
      <vt:lpstr>Real world: SAL</vt:lpstr>
      <vt:lpstr>SAL</vt:lpstr>
      <vt:lpstr>Potato</vt:lpstr>
      <vt:lpstr>Potato</vt:lpstr>
      <vt:lpstr>How do we check potato? </vt:lpstr>
      <vt:lpstr>Potato (when lucky)</vt:lpstr>
      <vt:lpstr>Potato (when unlucky)</vt:lpstr>
      <vt:lpstr>Potato are nice, but…</vt:lpstr>
      <vt:lpstr>Model checkers</vt:lpstr>
      <vt:lpstr>Theorem provers</vt:lpstr>
      <vt:lpstr>Contracts</vt:lpstr>
      <vt:lpstr>Contracts?</vt:lpstr>
      <vt:lpstr>Contracts: What for?</vt:lpstr>
      <vt:lpstr>Contracts: What for?</vt:lpstr>
      <vt:lpstr>Assume/guarantee reasoning</vt:lpstr>
      <vt:lpstr>But we already have assertions! </vt:lpstr>
      <vt:lpstr>Exceptions</vt:lpstr>
      <vt:lpstr>But we have Debug.Assert! </vt:lpstr>
      <vt:lpstr>Assert &amp; OOP :  </vt:lpstr>
      <vt:lpstr>Contracts today </vt:lpstr>
      <vt:lpstr>Contracts today</vt:lpstr>
      <vt:lpstr>Code contracts</vt:lpstr>
      <vt:lpstr>Code Contracts</vt:lpstr>
      <vt:lpstr>What are they?</vt:lpstr>
      <vt:lpstr>Preconditions</vt:lpstr>
      <vt:lpstr>Preconditions </vt:lpstr>
      <vt:lpstr>Hmmm… </vt:lpstr>
      <vt:lpstr>Side effects?</vt:lpstr>
      <vt:lpstr>Purity…</vt:lpstr>
      <vt:lpstr>Postconditions</vt:lpstr>
      <vt:lpstr>Result value?</vt:lpstr>
      <vt:lpstr>Question</vt:lpstr>
      <vt:lpstr>Old value?</vt:lpstr>
      <vt:lpstr>Quantifiers</vt:lpstr>
      <vt:lpstr>Class Invariant</vt:lpstr>
      <vt:lpstr>Interfaces</vt:lpstr>
      <vt:lpstr>Other</vt:lpstr>
      <vt:lpstr>Why not simply attributes?</vt:lpstr>
      <vt:lpstr>Runtime checking</vt:lpstr>
      <vt:lpstr>Binary rewriting</vt:lpstr>
      <vt:lpstr>Advantages</vt:lpstr>
      <vt:lpstr>Static checker (Clousot)</vt:lpstr>
      <vt:lpstr>Abstract Interpretation</vt:lpstr>
      <vt:lpstr>Clousot</vt:lpstr>
      <vt:lpstr>Algorithm: High level</vt:lpstr>
      <vt:lpstr>Proof obligations</vt:lpstr>
      <vt:lpstr>NonNull dereference</vt:lpstr>
      <vt:lpstr>Array bounds</vt:lpstr>
      <vt:lpstr>Overflows</vt:lpstr>
      <vt:lpstr>Explicit obligation: Assertions</vt:lpstr>
      <vt:lpstr>Assume/guarantee reasoning</vt:lpstr>
      <vt:lpstr>Preconditions</vt:lpstr>
      <vt:lpstr>Postconditions</vt:lpstr>
      <vt:lpstr>Read the bytecode </vt:lpstr>
      <vt:lpstr>Phase 1</vt:lpstr>
      <vt:lpstr>On the disk…</vt:lpstr>
      <vt:lpstr>.NET</vt:lpstr>
      <vt:lpstr>Bytecode</vt:lpstr>
      <vt:lpstr>Bytecode is ugly to analyze</vt:lpstr>
      <vt:lpstr>So why we analyze it?</vt:lpstr>
      <vt:lpstr>De-stack</vt:lpstr>
      <vt:lpstr>De-stack</vt:lpstr>
      <vt:lpstr>Control flow graph construction</vt:lpstr>
      <vt:lpstr>Control flow graph construction</vt:lpstr>
      <vt:lpstr>Control flow graph construction</vt:lpstr>
      <vt:lpstr>Control flow graph construction</vt:lpstr>
      <vt:lpstr>De-Heap</vt:lpstr>
      <vt:lpstr>De-heap</vt:lpstr>
      <vt:lpstr>An example</vt:lpstr>
      <vt:lpstr>That’s all for today</vt:lpstr>
      <vt:lpstr>Let’s recap</vt:lpstr>
      <vt:lpstr>Next</vt:lpstr>
      <vt:lpstr>Ciao!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interpretation for the working programmer</dc:title>
  <dc:creator>Francesco Logozzo</dc:creator>
  <cp:lastModifiedBy>Francesco Logozzo</cp:lastModifiedBy>
  <cp:revision>91</cp:revision>
  <dcterms:created xsi:type="dcterms:W3CDTF">2006-08-16T00:00:00Z</dcterms:created>
  <dcterms:modified xsi:type="dcterms:W3CDTF">2010-03-11T17:51:56Z</dcterms:modified>
</cp:coreProperties>
</file>