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8" r:id="rId4"/>
    <p:sldId id="259" r:id="rId5"/>
    <p:sldId id="261" r:id="rId6"/>
    <p:sldId id="260" r:id="rId7"/>
    <p:sldId id="262" r:id="rId8"/>
    <p:sldId id="264" r:id="rId9"/>
    <p:sldId id="267" r:id="rId10"/>
    <p:sldId id="265" r:id="rId11"/>
    <p:sldId id="266" r:id="rId12"/>
    <p:sldId id="268" r:id="rId13"/>
    <p:sldId id="269" r:id="rId14"/>
    <p:sldId id="270" r:id="rId15"/>
    <p:sldId id="278" r:id="rId16"/>
    <p:sldId id="275" r:id="rId17"/>
    <p:sldId id="274" r:id="rId18"/>
    <p:sldId id="276" r:id="rId19"/>
    <p:sldId id="272" r:id="rId20"/>
    <p:sldId id="279" r:id="rId21"/>
    <p:sldId id="271" r:id="rId22"/>
    <p:sldId id="280" r:id="rId23"/>
    <p:sldId id="282" r:id="rId24"/>
    <p:sldId id="289" r:id="rId25"/>
    <p:sldId id="281" r:id="rId26"/>
    <p:sldId id="283" r:id="rId27"/>
    <p:sldId id="284" r:id="rId28"/>
    <p:sldId id="285" r:id="rId29"/>
    <p:sldId id="286" r:id="rId30"/>
    <p:sldId id="287" r:id="rId31"/>
    <p:sldId id="288" r:id="rId32"/>
    <p:sldId id="312" r:id="rId33"/>
    <p:sldId id="291" r:id="rId34"/>
    <p:sldId id="294" r:id="rId35"/>
    <p:sldId id="295" r:id="rId36"/>
    <p:sldId id="296" r:id="rId37"/>
    <p:sldId id="297" r:id="rId38"/>
    <p:sldId id="299" r:id="rId39"/>
    <p:sldId id="300" r:id="rId40"/>
    <p:sldId id="302" r:id="rId41"/>
    <p:sldId id="303" r:id="rId42"/>
    <p:sldId id="304" r:id="rId43"/>
    <p:sldId id="305" r:id="rId44"/>
    <p:sldId id="306" r:id="rId45"/>
    <p:sldId id="307" r:id="rId46"/>
    <p:sldId id="308" r:id="rId47"/>
    <p:sldId id="309" r:id="rId48"/>
    <p:sldId id="310" r:id="rId49"/>
    <p:sldId id="311" r:id="rId50"/>
    <p:sldId id="313" r:id="rId51"/>
    <p:sldId id="315" r:id="rId52"/>
    <p:sldId id="320" r:id="rId53"/>
    <p:sldId id="321" r:id="rId54"/>
    <p:sldId id="316" r:id="rId55"/>
    <p:sldId id="317" r:id="rId56"/>
    <p:sldId id="318" r:id="rId57"/>
    <p:sldId id="322" r:id="rId58"/>
    <p:sldId id="324" r:id="rId59"/>
    <p:sldId id="325" r:id="rId60"/>
    <p:sldId id="326" r:id="rId61"/>
    <p:sldId id="327" r:id="rId62"/>
    <p:sldId id="328" r:id="rId63"/>
    <p:sldId id="329" r:id="rId64"/>
    <p:sldId id="330" r:id="rId65"/>
    <p:sldId id="336" r:id="rId66"/>
    <p:sldId id="331" r:id="rId67"/>
    <p:sldId id="332" r:id="rId68"/>
    <p:sldId id="333" r:id="rId69"/>
    <p:sldId id="334" r:id="rId70"/>
    <p:sldId id="335" r:id="rId71"/>
    <p:sldId id="338" r:id="rId72"/>
    <p:sldId id="337" r:id="rId73"/>
    <p:sldId id="339" r:id="rId74"/>
    <p:sldId id="340" r:id="rId75"/>
    <p:sldId id="341" r:id="rId76"/>
    <p:sldId id="343" r:id="rId77"/>
    <p:sldId id="342" r:id="rId78"/>
    <p:sldId id="344" r:id="rId79"/>
    <p:sldId id="345" r:id="rId80"/>
    <p:sldId id="346"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4" autoAdjust="0"/>
    <p:restoredTop sz="94660" autoAdjust="0"/>
  </p:normalViewPr>
  <p:slideViewPr>
    <p:cSldViewPr>
      <p:cViewPr varScale="1">
        <p:scale>
          <a:sx n="92" d="100"/>
          <a:sy n="92" d="100"/>
        </p:scale>
        <p:origin x="-930" y="-102"/>
      </p:cViewPr>
      <p:guideLst>
        <p:guide orient="horz" pos="2160"/>
        <p:guide pos="2880"/>
      </p:guideLst>
    </p:cSldViewPr>
  </p:slideViewPr>
  <p:outlineViewPr>
    <p:cViewPr>
      <p:scale>
        <a:sx n="33" d="100"/>
        <a:sy n="33" d="100"/>
      </p:scale>
      <p:origin x="0" y="4142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presProps" Target="presProp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9657B4-AC62-4309-8DD4-44FA09D66B77}" type="doc">
      <dgm:prSet loTypeId="urn:microsoft.com/office/officeart/2005/8/layout/vList2" loCatId="list" qsTypeId="urn:microsoft.com/office/officeart/2005/8/quickstyle/3d2" qsCatId="3D" csTypeId="urn:microsoft.com/office/officeart/2005/8/colors/colorful2" csCatId="colorful" phldr="1"/>
      <dgm:spPr/>
    </dgm:pt>
    <dgm:pt modelId="{BCC1530A-99F1-4091-8E88-49F3A3023617}">
      <dgm:prSet phldrT="[Text]"/>
      <dgm:spPr/>
      <dgm:t>
        <a:bodyPr/>
        <a:lstStyle/>
        <a:p>
          <a:r>
            <a:rPr lang="en-US" dirty="0" smtClean="0"/>
            <a:t>Expression analysis</a:t>
          </a:r>
          <a:endParaRPr lang="en-US" dirty="0"/>
        </a:p>
      </dgm:t>
    </dgm:pt>
    <dgm:pt modelId="{898A2E15-109E-4131-B860-60D772B353A6}" type="parTrans" cxnId="{644DC3E4-C7BA-42F9-A3B2-D796936A7CC6}">
      <dgm:prSet/>
      <dgm:spPr/>
      <dgm:t>
        <a:bodyPr/>
        <a:lstStyle/>
        <a:p>
          <a:endParaRPr lang="en-US"/>
        </a:p>
      </dgm:t>
    </dgm:pt>
    <dgm:pt modelId="{0043C7D1-FE69-4EF2-9252-2BCA05C0843B}" type="sibTrans" cxnId="{644DC3E4-C7BA-42F9-A3B2-D796936A7CC6}">
      <dgm:prSet/>
      <dgm:spPr/>
      <dgm:t>
        <a:bodyPr/>
        <a:lstStyle/>
        <a:p>
          <a:endParaRPr lang="en-US"/>
        </a:p>
      </dgm:t>
    </dgm:pt>
    <dgm:pt modelId="{8BAAE7C9-0B05-43A9-8350-6DBCE1261407}">
      <dgm:prSet phldrT="[Text]"/>
      <dgm:spPr/>
      <dgm:t>
        <a:bodyPr/>
        <a:lstStyle/>
        <a:p>
          <a:r>
            <a:rPr lang="en-US" dirty="0" smtClean="0"/>
            <a:t>Heap analysis</a:t>
          </a:r>
          <a:endParaRPr lang="en-US" dirty="0"/>
        </a:p>
      </dgm:t>
    </dgm:pt>
    <dgm:pt modelId="{D2324923-D937-4D09-B390-042CADA07B8F}" type="parTrans" cxnId="{22E259E3-B45D-48B4-AC9D-CC6BE2397491}">
      <dgm:prSet/>
      <dgm:spPr/>
      <dgm:t>
        <a:bodyPr/>
        <a:lstStyle/>
        <a:p>
          <a:endParaRPr lang="en-US"/>
        </a:p>
      </dgm:t>
    </dgm:pt>
    <dgm:pt modelId="{E37C558A-E8D5-4C49-BE7A-A9F9B40A664B}" type="sibTrans" cxnId="{22E259E3-B45D-48B4-AC9D-CC6BE2397491}">
      <dgm:prSet/>
      <dgm:spPr/>
      <dgm:t>
        <a:bodyPr/>
        <a:lstStyle/>
        <a:p>
          <a:endParaRPr lang="en-US"/>
        </a:p>
      </dgm:t>
    </dgm:pt>
    <dgm:pt modelId="{63A50BCB-AC9F-4F4B-B155-ED2E9BF144FB}">
      <dgm:prSet phldrT="[Text]"/>
      <dgm:spPr/>
      <dgm:t>
        <a:bodyPr/>
        <a:lstStyle/>
        <a:p>
          <a:r>
            <a:rPr lang="en-US" dirty="0" smtClean="0"/>
            <a:t>Stack analysis</a:t>
          </a:r>
          <a:endParaRPr lang="en-US" dirty="0"/>
        </a:p>
      </dgm:t>
    </dgm:pt>
    <dgm:pt modelId="{8DC30A6C-F6A1-4CAE-940F-69736CA987B8}" type="parTrans" cxnId="{089602FC-BDB9-4DB1-882F-46FEE7B04839}">
      <dgm:prSet/>
      <dgm:spPr/>
      <dgm:t>
        <a:bodyPr/>
        <a:lstStyle/>
        <a:p>
          <a:endParaRPr lang="en-US"/>
        </a:p>
      </dgm:t>
    </dgm:pt>
    <dgm:pt modelId="{8B391C04-FD0B-4D1A-981C-13DEE3C72B0C}" type="sibTrans" cxnId="{089602FC-BDB9-4DB1-882F-46FEE7B04839}">
      <dgm:prSet/>
      <dgm:spPr/>
      <dgm:t>
        <a:bodyPr/>
        <a:lstStyle/>
        <a:p>
          <a:endParaRPr lang="en-US"/>
        </a:p>
      </dgm:t>
    </dgm:pt>
    <dgm:pt modelId="{1701A178-2745-45F5-BF57-206DB68FF8A0}">
      <dgm:prSet phldrT="[Text]"/>
      <dgm:spPr/>
      <dgm:t>
        <a:bodyPr/>
        <a:lstStyle/>
        <a:p>
          <a:r>
            <a:rPr lang="en-US" dirty="0" smtClean="0"/>
            <a:t>Analyses</a:t>
          </a:r>
        </a:p>
        <a:p>
          <a:r>
            <a:rPr lang="en-US" dirty="0" smtClean="0"/>
            <a:t>Bounds, </a:t>
          </a:r>
          <a:r>
            <a:rPr lang="en-US" dirty="0" err="1" smtClean="0"/>
            <a:t>nonnull</a:t>
          </a:r>
          <a:r>
            <a:rPr lang="en-US" dirty="0" smtClean="0"/>
            <a:t>, arrays…</a:t>
          </a:r>
          <a:endParaRPr lang="en-US" dirty="0"/>
        </a:p>
      </dgm:t>
    </dgm:pt>
    <dgm:pt modelId="{1A76C26F-46AB-49B4-816F-B2A2AFD3B706}" type="parTrans" cxnId="{C4C3246E-FA52-47E3-8E7D-F5C163D956DA}">
      <dgm:prSet/>
      <dgm:spPr/>
      <dgm:t>
        <a:bodyPr/>
        <a:lstStyle/>
        <a:p>
          <a:endParaRPr lang="en-US"/>
        </a:p>
      </dgm:t>
    </dgm:pt>
    <dgm:pt modelId="{3D7CCE3D-75F6-4755-AC75-05AF3624CFEA}" type="sibTrans" cxnId="{C4C3246E-FA52-47E3-8E7D-F5C163D956DA}">
      <dgm:prSet/>
      <dgm:spPr/>
      <dgm:t>
        <a:bodyPr/>
        <a:lstStyle/>
        <a:p>
          <a:endParaRPr lang="en-US"/>
        </a:p>
      </dgm:t>
    </dgm:pt>
    <dgm:pt modelId="{EBDD5A63-4D63-4EA5-AA00-AC2C7AC3CDD6}" type="pres">
      <dgm:prSet presAssocID="{309657B4-AC62-4309-8DD4-44FA09D66B77}" presName="linear" presStyleCnt="0">
        <dgm:presLayoutVars>
          <dgm:animLvl val="lvl"/>
          <dgm:resizeHandles val="exact"/>
        </dgm:presLayoutVars>
      </dgm:prSet>
      <dgm:spPr/>
    </dgm:pt>
    <dgm:pt modelId="{F5918F3C-717B-4097-A643-8DE70404F9E2}" type="pres">
      <dgm:prSet presAssocID="{1701A178-2745-45F5-BF57-206DB68FF8A0}" presName="parentText" presStyleLbl="node1" presStyleIdx="0" presStyleCnt="4">
        <dgm:presLayoutVars>
          <dgm:chMax val="0"/>
          <dgm:bulletEnabled val="1"/>
        </dgm:presLayoutVars>
      </dgm:prSet>
      <dgm:spPr/>
      <dgm:t>
        <a:bodyPr/>
        <a:lstStyle/>
        <a:p>
          <a:endParaRPr lang="en-US"/>
        </a:p>
      </dgm:t>
    </dgm:pt>
    <dgm:pt modelId="{F1D29501-3935-4A94-A41C-AE4C700D1F12}" type="pres">
      <dgm:prSet presAssocID="{3D7CCE3D-75F6-4755-AC75-05AF3624CFEA}" presName="spacer" presStyleCnt="0"/>
      <dgm:spPr/>
    </dgm:pt>
    <dgm:pt modelId="{AEFBD24C-EBC5-45DD-9731-5ECF3C5C3684}" type="pres">
      <dgm:prSet presAssocID="{BCC1530A-99F1-4091-8E88-49F3A3023617}" presName="parentText" presStyleLbl="node1" presStyleIdx="1" presStyleCnt="4">
        <dgm:presLayoutVars>
          <dgm:chMax val="0"/>
          <dgm:bulletEnabled val="1"/>
        </dgm:presLayoutVars>
      </dgm:prSet>
      <dgm:spPr/>
      <dgm:t>
        <a:bodyPr/>
        <a:lstStyle/>
        <a:p>
          <a:endParaRPr lang="en-US"/>
        </a:p>
      </dgm:t>
    </dgm:pt>
    <dgm:pt modelId="{B6D36DF8-5EA1-431E-87D5-88E22F88A0D0}" type="pres">
      <dgm:prSet presAssocID="{0043C7D1-FE69-4EF2-9252-2BCA05C0843B}" presName="spacer" presStyleCnt="0"/>
      <dgm:spPr/>
    </dgm:pt>
    <dgm:pt modelId="{B69C434D-7566-4A15-9D67-822E9A0AD5D1}" type="pres">
      <dgm:prSet presAssocID="{8BAAE7C9-0B05-43A9-8350-6DBCE1261407}" presName="parentText" presStyleLbl="node1" presStyleIdx="2" presStyleCnt="4">
        <dgm:presLayoutVars>
          <dgm:chMax val="0"/>
          <dgm:bulletEnabled val="1"/>
        </dgm:presLayoutVars>
      </dgm:prSet>
      <dgm:spPr/>
      <dgm:t>
        <a:bodyPr/>
        <a:lstStyle/>
        <a:p>
          <a:endParaRPr lang="en-US"/>
        </a:p>
      </dgm:t>
    </dgm:pt>
    <dgm:pt modelId="{094924D7-2D7F-4A2D-AD27-A7C54C3EE1C7}" type="pres">
      <dgm:prSet presAssocID="{E37C558A-E8D5-4C49-BE7A-A9F9B40A664B}" presName="spacer" presStyleCnt="0"/>
      <dgm:spPr/>
    </dgm:pt>
    <dgm:pt modelId="{504CFE63-65B4-48F5-9AA9-B5FF72D299A2}" type="pres">
      <dgm:prSet presAssocID="{63A50BCB-AC9F-4F4B-B155-ED2E9BF144FB}" presName="parentText" presStyleLbl="node1" presStyleIdx="3" presStyleCnt="4">
        <dgm:presLayoutVars>
          <dgm:chMax val="0"/>
          <dgm:bulletEnabled val="1"/>
        </dgm:presLayoutVars>
      </dgm:prSet>
      <dgm:spPr/>
      <dgm:t>
        <a:bodyPr/>
        <a:lstStyle/>
        <a:p>
          <a:endParaRPr lang="en-US"/>
        </a:p>
      </dgm:t>
    </dgm:pt>
  </dgm:ptLst>
  <dgm:cxnLst>
    <dgm:cxn modelId="{089602FC-BDB9-4DB1-882F-46FEE7B04839}" srcId="{309657B4-AC62-4309-8DD4-44FA09D66B77}" destId="{63A50BCB-AC9F-4F4B-B155-ED2E9BF144FB}" srcOrd="3" destOrd="0" parTransId="{8DC30A6C-F6A1-4CAE-940F-69736CA987B8}" sibTransId="{8B391C04-FD0B-4D1A-981C-13DEE3C72B0C}"/>
    <dgm:cxn modelId="{03C238E0-43D6-4925-B938-7D02CF8CD35A}" type="presOf" srcId="{BCC1530A-99F1-4091-8E88-49F3A3023617}" destId="{AEFBD24C-EBC5-45DD-9731-5ECF3C5C3684}" srcOrd="0" destOrd="0" presId="urn:microsoft.com/office/officeart/2005/8/layout/vList2"/>
    <dgm:cxn modelId="{644DC3E4-C7BA-42F9-A3B2-D796936A7CC6}" srcId="{309657B4-AC62-4309-8DD4-44FA09D66B77}" destId="{BCC1530A-99F1-4091-8E88-49F3A3023617}" srcOrd="1" destOrd="0" parTransId="{898A2E15-109E-4131-B860-60D772B353A6}" sibTransId="{0043C7D1-FE69-4EF2-9252-2BCA05C0843B}"/>
    <dgm:cxn modelId="{517EA5F9-1247-424E-96B2-5D3F3F426EB7}" type="presOf" srcId="{8BAAE7C9-0B05-43A9-8350-6DBCE1261407}" destId="{B69C434D-7566-4A15-9D67-822E9A0AD5D1}" srcOrd="0" destOrd="0" presId="urn:microsoft.com/office/officeart/2005/8/layout/vList2"/>
    <dgm:cxn modelId="{22E259E3-B45D-48B4-AC9D-CC6BE2397491}" srcId="{309657B4-AC62-4309-8DD4-44FA09D66B77}" destId="{8BAAE7C9-0B05-43A9-8350-6DBCE1261407}" srcOrd="2" destOrd="0" parTransId="{D2324923-D937-4D09-B390-042CADA07B8F}" sibTransId="{E37C558A-E8D5-4C49-BE7A-A9F9B40A664B}"/>
    <dgm:cxn modelId="{D672DC36-A52B-4022-95A7-902063DE4DC7}" type="presOf" srcId="{1701A178-2745-45F5-BF57-206DB68FF8A0}" destId="{F5918F3C-717B-4097-A643-8DE70404F9E2}" srcOrd="0" destOrd="0" presId="urn:microsoft.com/office/officeart/2005/8/layout/vList2"/>
    <dgm:cxn modelId="{74F50D70-6039-4F46-AA22-3F3A5B6C6A70}" type="presOf" srcId="{309657B4-AC62-4309-8DD4-44FA09D66B77}" destId="{EBDD5A63-4D63-4EA5-AA00-AC2C7AC3CDD6}" srcOrd="0" destOrd="0" presId="urn:microsoft.com/office/officeart/2005/8/layout/vList2"/>
    <dgm:cxn modelId="{C4C3246E-FA52-47E3-8E7D-F5C163D956DA}" srcId="{309657B4-AC62-4309-8DD4-44FA09D66B77}" destId="{1701A178-2745-45F5-BF57-206DB68FF8A0}" srcOrd="0" destOrd="0" parTransId="{1A76C26F-46AB-49B4-816F-B2A2AFD3B706}" sibTransId="{3D7CCE3D-75F6-4755-AC75-05AF3624CFEA}"/>
    <dgm:cxn modelId="{693F822F-D2F8-4A80-B0C0-A31E684D7A9D}" type="presOf" srcId="{63A50BCB-AC9F-4F4B-B155-ED2E9BF144FB}" destId="{504CFE63-65B4-48F5-9AA9-B5FF72D299A2}" srcOrd="0" destOrd="0" presId="urn:microsoft.com/office/officeart/2005/8/layout/vList2"/>
    <dgm:cxn modelId="{F98CC8B7-79FC-432F-9557-ECAD4D1FF407}" type="presParOf" srcId="{EBDD5A63-4D63-4EA5-AA00-AC2C7AC3CDD6}" destId="{F5918F3C-717B-4097-A643-8DE70404F9E2}" srcOrd="0" destOrd="0" presId="urn:microsoft.com/office/officeart/2005/8/layout/vList2"/>
    <dgm:cxn modelId="{31BED330-089A-49B0-9241-DE33FA1F7AE8}" type="presParOf" srcId="{EBDD5A63-4D63-4EA5-AA00-AC2C7AC3CDD6}" destId="{F1D29501-3935-4A94-A41C-AE4C700D1F12}" srcOrd="1" destOrd="0" presId="urn:microsoft.com/office/officeart/2005/8/layout/vList2"/>
    <dgm:cxn modelId="{28A9BC22-DAAC-4829-8DE7-6EE7BEC0FFFE}" type="presParOf" srcId="{EBDD5A63-4D63-4EA5-AA00-AC2C7AC3CDD6}" destId="{AEFBD24C-EBC5-45DD-9731-5ECF3C5C3684}" srcOrd="2" destOrd="0" presId="urn:microsoft.com/office/officeart/2005/8/layout/vList2"/>
    <dgm:cxn modelId="{763AE902-B073-4B27-801B-9C2283A5FD23}" type="presParOf" srcId="{EBDD5A63-4D63-4EA5-AA00-AC2C7AC3CDD6}" destId="{B6D36DF8-5EA1-431E-87D5-88E22F88A0D0}" srcOrd="3" destOrd="0" presId="urn:microsoft.com/office/officeart/2005/8/layout/vList2"/>
    <dgm:cxn modelId="{E661735A-671E-410B-9362-5C843091E4E4}" type="presParOf" srcId="{EBDD5A63-4D63-4EA5-AA00-AC2C7AC3CDD6}" destId="{B69C434D-7566-4A15-9D67-822E9A0AD5D1}" srcOrd="4" destOrd="0" presId="urn:microsoft.com/office/officeart/2005/8/layout/vList2"/>
    <dgm:cxn modelId="{5516234C-B3B7-465F-A06E-01C979171031}" type="presParOf" srcId="{EBDD5A63-4D63-4EA5-AA00-AC2C7AC3CDD6}" destId="{094924D7-2D7F-4A2D-AD27-A7C54C3EE1C7}" srcOrd="5" destOrd="0" presId="urn:microsoft.com/office/officeart/2005/8/layout/vList2"/>
    <dgm:cxn modelId="{9D8E70FD-AF5B-4CEB-B52D-B087FDEAA7AC}" type="presParOf" srcId="{EBDD5A63-4D63-4EA5-AA00-AC2C7AC3CDD6}" destId="{504CFE63-65B4-48F5-9AA9-B5FF72D299A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CDB158-9183-4F7E-AA8B-F35D03E8F65E}" type="doc">
      <dgm:prSet loTypeId="urn:microsoft.com/office/officeart/2005/8/layout/chevron1" loCatId="process" qsTypeId="urn:microsoft.com/office/officeart/2005/8/quickstyle/simple5" qsCatId="simple" csTypeId="urn:microsoft.com/office/officeart/2005/8/colors/accent6_3" csCatId="accent6" phldr="1"/>
      <dgm:spPr/>
      <dgm:t>
        <a:bodyPr/>
        <a:lstStyle/>
        <a:p>
          <a:endParaRPr lang="en-US"/>
        </a:p>
      </dgm:t>
    </dgm:pt>
    <dgm:pt modelId="{32536936-1D40-4309-80BE-820BFC33DF9C}">
      <dgm:prSet phldrT="[Text]"/>
      <dgm:spPr/>
      <dgm:t>
        <a:bodyPr/>
        <a:lstStyle/>
        <a:p>
          <a:r>
            <a:rPr lang="en-US" dirty="0" smtClean="0"/>
            <a:t>Domain D1</a:t>
          </a:r>
          <a:endParaRPr lang="en-US" dirty="0"/>
        </a:p>
      </dgm:t>
    </dgm:pt>
    <dgm:pt modelId="{4E078099-27BF-485C-9B7C-D3F966200BB1}" type="parTrans" cxnId="{48C1694C-6C09-4B3E-9544-3D5548851CE5}">
      <dgm:prSet/>
      <dgm:spPr/>
      <dgm:t>
        <a:bodyPr/>
        <a:lstStyle/>
        <a:p>
          <a:endParaRPr lang="en-US"/>
        </a:p>
      </dgm:t>
    </dgm:pt>
    <dgm:pt modelId="{F4E0D87C-DA78-40FD-8104-916CD7DB40ED}" type="sibTrans" cxnId="{48C1694C-6C09-4B3E-9544-3D5548851CE5}">
      <dgm:prSet/>
      <dgm:spPr/>
      <dgm:t>
        <a:bodyPr/>
        <a:lstStyle/>
        <a:p>
          <a:endParaRPr lang="en-US"/>
        </a:p>
      </dgm:t>
    </dgm:pt>
    <dgm:pt modelId="{89625B92-48F7-440F-949A-E1AF22FBC62F}">
      <dgm:prSet phldrT="[Text]"/>
      <dgm:spPr/>
      <dgm:t>
        <a:bodyPr/>
        <a:lstStyle/>
        <a:p>
          <a:r>
            <a:rPr lang="en-US" dirty="0" smtClean="0"/>
            <a:t>Domain D2</a:t>
          </a:r>
          <a:endParaRPr lang="en-US" dirty="0"/>
        </a:p>
      </dgm:t>
    </dgm:pt>
    <dgm:pt modelId="{E6D16603-611D-44C5-8718-9FEB465B5964}" type="parTrans" cxnId="{1C265F29-115F-46ED-A8E7-AE234EE38A7E}">
      <dgm:prSet/>
      <dgm:spPr/>
      <dgm:t>
        <a:bodyPr/>
        <a:lstStyle/>
        <a:p>
          <a:endParaRPr lang="en-US"/>
        </a:p>
      </dgm:t>
    </dgm:pt>
    <dgm:pt modelId="{38ABE94A-919D-4F6A-8430-1B6F8D7597A7}" type="sibTrans" cxnId="{1C265F29-115F-46ED-A8E7-AE234EE38A7E}">
      <dgm:prSet/>
      <dgm:spPr/>
      <dgm:t>
        <a:bodyPr/>
        <a:lstStyle/>
        <a:p>
          <a:endParaRPr lang="en-US"/>
        </a:p>
      </dgm:t>
    </dgm:pt>
    <dgm:pt modelId="{D1ACE967-BFFE-4C60-A023-4B02EB6DF90D}">
      <dgm:prSet phldrT="[Text]"/>
      <dgm:spPr/>
      <dgm:t>
        <a:bodyPr/>
        <a:lstStyle/>
        <a:p>
          <a:r>
            <a:rPr lang="en-US" dirty="0" smtClean="0"/>
            <a:t>Domain D3</a:t>
          </a:r>
          <a:endParaRPr lang="en-US" dirty="0"/>
        </a:p>
      </dgm:t>
    </dgm:pt>
    <dgm:pt modelId="{28A8D742-50F1-432D-9DE0-7CC8AF57CECF}" type="sibTrans" cxnId="{8883BD3A-EBC7-416D-A673-09B610EB8938}">
      <dgm:prSet/>
      <dgm:spPr/>
      <dgm:t>
        <a:bodyPr/>
        <a:lstStyle/>
        <a:p>
          <a:endParaRPr lang="en-US"/>
        </a:p>
      </dgm:t>
    </dgm:pt>
    <dgm:pt modelId="{5C28FB61-3F1A-46F1-A3FC-E453533FCEAE}" type="parTrans" cxnId="{8883BD3A-EBC7-416D-A673-09B610EB8938}">
      <dgm:prSet/>
      <dgm:spPr/>
      <dgm:t>
        <a:bodyPr/>
        <a:lstStyle/>
        <a:p>
          <a:endParaRPr lang="en-US"/>
        </a:p>
      </dgm:t>
    </dgm:pt>
    <dgm:pt modelId="{EA843238-46EC-4F84-BBA1-C0125D5280AE}" type="pres">
      <dgm:prSet presAssocID="{45CDB158-9183-4F7E-AA8B-F35D03E8F65E}" presName="Name0" presStyleCnt="0">
        <dgm:presLayoutVars>
          <dgm:dir/>
          <dgm:animLvl val="lvl"/>
          <dgm:resizeHandles val="exact"/>
        </dgm:presLayoutVars>
      </dgm:prSet>
      <dgm:spPr/>
      <dgm:t>
        <a:bodyPr/>
        <a:lstStyle/>
        <a:p>
          <a:endParaRPr lang="en-US"/>
        </a:p>
      </dgm:t>
    </dgm:pt>
    <dgm:pt modelId="{04952440-E309-45D0-859F-A89007681871}" type="pres">
      <dgm:prSet presAssocID="{32536936-1D40-4309-80BE-820BFC33DF9C}" presName="parTxOnly" presStyleLbl="node1" presStyleIdx="0" presStyleCnt="3">
        <dgm:presLayoutVars>
          <dgm:chMax val="0"/>
          <dgm:chPref val="0"/>
          <dgm:bulletEnabled val="1"/>
        </dgm:presLayoutVars>
      </dgm:prSet>
      <dgm:spPr/>
      <dgm:t>
        <a:bodyPr/>
        <a:lstStyle/>
        <a:p>
          <a:endParaRPr lang="en-US"/>
        </a:p>
      </dgm:t>
    </dgm:pt>
    <dgm:pt modelId="{CD4C568D-2130-4184-AB3D-4E4AC8B3B6B4}" type="pres">
      <dgm:prSet presAssocID="{F4E0D87C-DA78-40FD-8104-916CD7DB40ED}" presName="parTxOnlySpace" presStyleCnt="0"/>
      <dgm:spPr/>
    </dgm:pt>
    <dgm:pt modelId="{D3206E9F-9034-4A19-8731-54477033F04B}" type="pres">
      <dgm:prSet presAssocID="{89625B92-48F7-440F-949A-E1AF22FBC62F}" presName="parTxOnly" presStyleLbl="node1" presStyleIdx="1" presStyleCnt="3">
        <dgm:presLayoutVars>
          <dgm:chMax val="0"/>
          <dgm:chPref val="0"/>
          <dgm:bulletEnabled val="1"/>
        </dgm:presLayoutVars>
      </dgm:prSet>
      <dgm:spPr/>
      <dgm:t>
        <a:bodyPr/>
        <a:lstStyle/>
        <a:p>
          <a:endParaRPr lang="en-US"/>
        </a:p>
      </dgm:t>
    </dgm:pt>
    <dgm:pt modelId="{53A6862E-933F-45C5-BC22-D2162070DA81}" type="pres">
      <dgm:prSet presAssocID="{38ABE94A-919D-4F6A-8430-1B6F8D7597A7}" presName="parTxOnlySpace" presStyleCnt="0"/>
      <dgm:spPr/>
    </dgm:pt>
    <dgm:pt modelId="{9EDF2B1B-ACE9-4482-A402-2C53B84739CE}" type="pres">
      <dgm:prSet presAssocID="{D1ACE967-BFFE-4C60-A023-4B02EB6DF90D}" presName="parTxOnly" presStyleLbl="node1" presStyleIdx="2" presStyleCnt="3">
        <dgm:presLayoutVars>
          <dgm:chMax val="0"/>
          <dgm:chPref val="0"/>
          <dgm:bulletEnabled val="1"/>
        </dgm:presLayoutVars>
      </dgm:prSet>
      <dgm:spPr/>
      <dgm:t>
        <a:bodyPr/>
        <a:lstStyle/>
        <a:p>
          <a:endParaRPr lang="en-US"/>
        </a:p>
      </dgm:t>
    </dgm:pt>
  </dgm:ptLst>
  <dgm:cxnLst>
    <dgm:cxn modelId="{1C265F29-115F-46ED-A8E7-AE234EE38A7E}" srcId="{45CDB158-9183-4F7E-AA8B-F35D03E8F65E}" destId="{89625B92-48F7-440F-949A-E1AF22FBC62F}" srcOrd="1" destOrd="0" parTransId="{E6D16603-611D-44C5-8718-9FEB465B5964}" sibTransId="{38ABE94A-919D-4F6A-8430-1B6F8D7597A7}"/>
    <dgm:cxn modelId="{C71EAAF1-25B6-4F8A-AFDC-3C92746E4325}" type="presOf" srcId="{89625B92-48F7-440F-949A-E1AF22FBC62F}" destId="{D3206E9F-9034-4A19-8731-54477033F04B}" srcOrd="0" destOrd="0" presId="urn:microsoft.com/office/officeart/2005/8/layout/chevron1"/>
    <dgm:cxn modelId="{8883BD3A-EBC7-416D-A673-09B610EB8938}" srcId="{45CDB158-9183-4F7E-AA8B-F35D03E8F65E}" destId="{D1ACE967-BFFE-4C60-A023-4B02EB6DF90D}" srcOrd="2" destOrd="0" parTransId="{5C28FB61-3F1A-46F1-A3FC-E453533FCEAE}" sibTransId="{28A8D742-50F1-432D-9DE0-7CC8AF57CECF}"/>
    <dgm:cxn modelId="{1FB06D54-5964-4C52-92DF-DCA9CEC7EF46}" type="presOf" srcId="{D1ACE967-BFFE-4C60-A023-4B02EB6DF90D}" destId="{9EDF2B1B-ACE9-4482-A402-2C53B84739CE}" srcOrd="0" destOrd="0" presId="urn:microsoft.com/office/officeart/2005/8/layout/chevron1"/>
    <dgm:cxn modelId="{C326424A-2D97-4CF0-96EB-B46E28E35D3F}" type="presOf" srcId="{45CDB158-9183-4F7E-AA8B-F35D03E8F65E}" destId="{EA843238-46EC-4F84-BBA1-C0125D5280AE}" srcOrd="0" destOrd="0" presId="urn:microsoft.com/office/officeart/2005/8/layout/chevron1"/>
    <dgm:cxn modelId="{48C1694C-6C09-4B3E-9544-3D5548851CE5}" srcId="{45CDB158-9183-4F7E-AA8B-F35D03E8F65E}" destId="{32536936-1D40-4309-80BE-820BFC33DF9C}" srcOrd="0" destOrd="0" parTransId="{4E078099-27BF-485C-9B7C-D3F966200BB1}" sibTransId="{F4E0D87C-DA78-40FD-8104-916CD7DB40ED}"/>
    <dgm:cxn modelId="{B7936EFF-563D-4452-A6E9-B7732C02BF1A}" type="presOf" srcId="{32536936-1D40-4309-80BE-820BFC33DF9C}" destId="{04952440-E309-45D0-859F-A89007681871}" srcOrd="0" destOrd="0" presId="urn:microsoft.com/office/officeart/2005/8/layout/chevron1"/>
    <dgm:cxn modelId="{F4BC9C65-1633-4368-882F-15E59A2FFBB7}" type="presParOf" srcId="{EA843238-46EC-4F84-BBA1-C0125D5280AE}" destId="{04952440-E309-45D0-859F-A89007681871}" srcOrd="0" destOrd="0" presId="urn:microsoft.com/office/officeart/2005/8/layout/chevron1"/>
    <dgm:cxn modelId="{479880F9-970D-4549-ABF1-73304E2A4C06}" type="presParOf" srcId="{EA843238-46EC-4F84-BBA1-C0125D5280AE}" destId="{CD4C568D-2130-4184-AB3D-4E4AC8B3B6B4}" srcOrd="1" destOrd="0" presId="urn:microsoft.com/office/officeart/2005/8/layout/chevron1"/>
    <dgm:cxn modelId="{4837FF83-4541-4248-B89A-B4500D9CCF80}" type="presParOf" srcId="{EA843238-46EC-4F84-BBA1-C0125D5280AE}" destId="{D3206E9F-9034-4A19-8731-54477033F04B}" srcOrd="2" destOrd="0" presId="urn:microsoft.com/office/officeart/2005/8/layout/chevron1"/>
    <dgm:cxn modelId="{86804F60-4D73-4C37-94B0-61FBB0537FF7}" type="presParOf" srcId="{EA843238-46EC-4F84-BBA1-C0125D5280AE}" destId="{53A6862E-933F-45C5-BC22-D2162070DA81}" srcOrd="3" destOrd="0" presId="urn:microsoft.com/office/officeart/2005/8/layout/chevron1"/>
    <dgm:cxn modelId="{73B7E892-ACCD-4EFF-8036-3FFB80F287D6}" type="presParOf" srcId="{EA843238-46EC-4F84-BBA1-C0125D5280AE}" destId="{9EDF2B1B-ACE9-4482-A402-2C53B84739CE}"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918F3C-717B-4097-A643-8DE70404F9E2}">
      <dsp:nvSpPr>
        <dsp:cNvPr id="0" name=""/>
        <dsp:cNvSpPr/>
      </dsp:nvSpPr>
      <dsp:spPr>
        <a:xfrm>
          <a:off x="0" y="55599"/>
          <a:ext cx="3962400" cy="995670"/>
        </a:xfrm>
        <a:prstGeom prst="roundRect">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Analyses</a:t>
          </a:r>
        </a:p>
        <a:p>
          <a:pPr lvl="0" algn="l" defTabSz="1022350">
            <a:lnSpc>
              <a:spcPct val="90000"/>
            </a:lnSpc>
            <a:spcBef>
              <a:spcPct val="0"/>
            </a:spcBef>
            <a:spcAft>
              <a:spcPct val="35000"/>
            </a:spcAft>
          </a:pPr>
          <a:r>
            <a:rPr lang="en-US" sz="2300" kern="1200" dirty="0" smtClean="0"/>
            <a:t>Bounds, </a:t>
          </a:r>
          <a:r>
            <a:rPr lang="en-US" sz="2300" kern="1200" dirty="0" err="1" smtClean="0"/>
            <a:t>nonnull</a:t>
          </a:r>
          <a:r>
            <a:rPr lang="en-US" sz="2300" kern="1200" dirty="0" smtClean="0"/>
            <a:t>, arrays…</a:t>
          </a:r>
          <a:endParaRPr lang="en-US" sz="2300" kern="1200" dirty="0"/>
        </a:p>
      </dsp:txBody>
      <dsp:txXfrm>
        <a:off x="48605" y="104204"/>
        <a:ext cx="3865190" cy="898460"/>
      </dsp:txXfrm>
    </dsp:sp>
    <dsp:sp modelId="{AEFBD24C-EBC5-45DD-9731-5ECF3C5C3684}">
      <dsp:nvSpPr>
        <dsp:cNvPr id="0" name=""/>
        <dsp:cNvSpPr/>
      </dsp:nvSpPr>
      <dsp:spPr>
        <a:xfrm>
          <a:off x="0" y="1117509"/>
          <a:ext cx="3962400" cy="995670"/>
        </a:xfrm>
        <a:prstGeom prst="roundRect">
          <a:avLst/>
        </a:prstGeom>
        <a:gradFill rotWithShape="0">
          <a:gsLst>
            <a:gs pos="0">
              <a:schemeClr val="accent2">
                <a:hueOff val="-3759162"/>
                <a:satOff val="11240"/>
                <a:lumOff val="849"/>
                <a:alphaOff val="0"/>
                <a:shade val="15000"/>
                <a:satMod val="180000"/>
              </a:schemeClr>
            </a:gs>
            <a:gs pos="50000">
              <a:schemeClr val="accent2">
                <a:hueOff val="-3759162"/>
                <a:satOff val="11240"/>
                <a:lumOff val="849"/>
                <a:alphaOff val="0"/>
                <a:shade val="45000"/>
                <a:satMod val="170000"/>
              </a:schemeClr>
            </a:gs>
            <a:gs pos="70000">
              <a:schemeClr val="accent2">
                <a:hueOff val="-3759162"/>
                <a:satOff val="11240"/>
                <a:lumOff val="849"/>
                <a:alphaOff val="0"/>
                <a:tint val="99000"/>
                <a:shade val="65000"/>
                <a:satMod val="155000"/>
              </a:schemeClr>
            </a:gs>
            <a:gs pos="100000">
              <a:schemeClr val="accent2">
                <a:hueOff val="-3759162"/>
                <a:satOff val="11240"/>
                <a:lumOff val="849"/>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Expression analysis</a:t>
          </a:r>
          <a:endParaRPr lang="en-US" sz="2300" kern="1200" dirty="0"/>
        </a:p>
      </dsp:txBody>
      <dsp:txXfrm>
        <a:off x="48605" y="1166114"/>
        <a:ext cx="3865190" cy="898460"/>
      </dsp:txXfrm>
    </dsp:sp>
    <dsp:sp modelId="{B69C434D-7566-4A15-9D67-822E9A0AD5D1}">
      <dsp:nvSpPr>
        <dsp:cNvPr id="0" name=""/>
        <dsp:cNvSpPr/>
      </dsp:nvSpPr>
      <dsp:spPr>
        <a:xfrm>
          <a:off x="0" y="2179420"/>
          <a:ext cx="3962400" cy="995670"/>
        </a:xfrm>
        <a:prstGeom prst="roundRect">
          <a:avLst/>
        </a:prstGeom>
        <a:gradFill rotWithShape="0">
          <a:gsLst>
            <a:gs pos="0">
              <a:schemeClr val="accent2">
                <a:hueOff val="-7518323"/>
                <a:satOff val="22479"/>
                <a:lumOff val="1699"/>
                <a:alphaOff val="0"/>
                <a:shade val="15000"/>
                <a:satMod val="180000"/>
              </a:schemeClr>
            </a:gs>
            <a:gs pos="50000">
              <a:schemeClr val="accent2">
                <a:hueOff val="-7518323"/>
                <a:satOff val="22479"/>
                <a:lumOff val="1699"/>
                <a:alphaOff val="0"/>
                <a:shade val="45000"/>
                <a:satMod val="170000"/>
              </a:schemeClr>
            </a:gs>
            <a:gs pos="70000">
              <a:schemeClr val="accent2">
                <a:hueOff val="-7518323"/>
                <a:satOff val="22479"/>
                <a:lumOff val="1699"/>
                <a:alphaOff val="0"/>
                <a:tint val="99000"/>
                <a:shade val="65000"/>
                <a:satMod val="155000"/>
              </a:schemeClr>
            </a:gs>
            <a:gs pos="100000">
              <a:schemeClr val="accent2">
                <a:hueOff val="-7518323"/>
                <a:satOff val="22479"/>
                <a:lumOff val="1699"/>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Heap analysis</a:t>
          </a:r>
          <a:endParaRPr lang="en-US" sz="2300" kern="1200" dirty="0"/>
        </a:p>
      </dsp:txBody>
      <dsp:txXfrm>
        <a:off x="48605" y="2228025"/>
        <a:ext cx="3865190" cy="898460"/>
      </dsp:txXfrm>
    </dsp:sp>
    <dsp:sp modelId="{504CFE63-65B4-48F5-9AA9-B5FF72D299A2}">
      <dsp:nvSpPr>
        <dsp:cNvPr id="0" name=""/>
        <dsp:cNvSpPr/>
      </dsp:nvSpPr>
      <dsp:spPr>
        <a:xfrm>
          <a:off x="0" y="3241330"/>
          <a:ext cx="3962400" cy="995670"/>
        </a:xfrm>
        <a:prstGeom prst="roundRect">
          <a:avLst/>
        </a:prstGeom>
        <a:gradFill rotWithShape="0">
          <a:gsLst>
            <a:gs pos="0">
              <a:schemeClr val="accent2">
                <a:hueOff val="-11277485"/>
                <a:satOff val="33719"/>
                <a:lumOff val="2548"/>
                <a:alphaOff val="0"/>
                <a:shade val="15000"/>
                <a:satMod val="180000"/>
              </a:schemeClr>
            </a:gs>
            <a:gs pos="50000">
              <a:schemeClr val="accent2">
                <a:hueOff val="-11277485"/>
                <a:satOff val="33719"/>
                <a:lumOff val="2548"/>
                <a:alphaOff val="0"/>
                <a:shade val="45000"/>
                <a:satMod val="170000"/>
              </a:schemeClr>
            </a:gs>
            <a:gs pos="70000">
              <a:schemeClr val="accent2">
                <a:hueOff val="-11277485"/>
                <a:satOff val="33719"/>
                <a:lumOff val="2548"/>
                <a:alphaOff val="0"/>
                <a:tint val="99000"/>
                <a:shade val="65000"/>
                <a:satMod val="155000"/>
              </a:schemeClr>
            </a:gs>
            <a:gs pos="100000">
              <a:schemeClr val="accent2">
                <a:hueOff val="-11277485"/>
                <a:satOff val="33719"/>
                <a:lumOff val="2548"/>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Stack analysis</a:t>
          </a:r>
          <a:endParaRPr lang="en-US" sz="2300" kern="1200" dirty="0"/>
        </a:p>
      </dsp:txBody>
      <dsp:txXfrm>
        <a:off x="48605" y="3289935"/>
        <a:ext cx="3865190" cy="8984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952440-E309-45D0-859F-A89007681871}">
      <dsp:nvSpPr>
        <dsp:cNvPr id="0" name=""/>
        <dsp:cNvSpPr/>
      </dsp:nvSpPr>
      <dsp:spPr>
        <a:xfrm>
          <a:off x="1808" y="359486"/>
          <a:ext cx="2203065" cy="881226"/>
        </a:xfrm>
        <a:prstGeom prst="chevron">
          <a:avLst/>
        </a:prstGeom>
        <a:gradFill rotWithShape="0">
          <a:gsLst>
            <a:gs pos="0">
              <a:schemeClr val="accent6">
                <a:shade val="80000"/>
                <a:hueOff val="0"/>
                <a:satOff val="0"/>
                <a:lumOff val="0"/>
                <a:alphaOff val="0"/>
                <a:shade val="15000"/>
                <a:satMod val="180000"/>
              </a:schemeClr>
            </a:gs>
            <a:gs pos="50000">
              <a:schemeClr val="accent6">
                <a:shade val="80000"/>
                <a:hueOff val="0"/>
                <a:satOff val="0"/>
                <a:lumOff val="0"/>
                <a:alphaOff val="0"/>
                <a:shade val="45000"/>
                <a:satMod val="170000"/>
              </a:schemeClr>
            </a:gs>
            <a:gs pos="70000">
              <a:schemeClr val="accent6">
                <a:shade val="80000"/>
                <a:hueOff val="0"/>
                <a:satOff val="0"/>
                <a:lumOff val="0"/>
                <a:alphaOff val="0"/>
                <a:tint val="99000"/>
                <a:shade val="65000"/>
                <a:satMod val="155000"/>
              </a:schemeClr>
            </a:gs>
            <a:gs pos="100000">
              <a:schemeClr val="accent6">
                <a:shade val="80000"/>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6">
              <a:shade val="80000"/>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04013" tIns="34671" rIns="34671" bIns="34671" numCol="1" spcCol="1270" anchor="ctr" anchorCtr="0">
          <a:noAutofit/>
        </a:bodyPr>
        <a:lstStyle/>
        <a:p>
          <a:pPr lvl="0" algn="ctr" defTabSz="1155700">
            <a:lnSpc>
              <a:spcPct val="90000"/>
            </a:lnSpc>
            <a:spcBef>
              <a:spcPct val="0"/>
            </a:spcBef>
            <a:spcAft>
              <a:spcPct val="35000"/>
            </a:spcAft>
          </a:pPr>
          <a:r>
            <a:rPr lang="en-US" sz="2600" kern="1200" dirty="0" smtClean="0"/>
            <a:t>Domain D1</a:t>
          </a:r>
          <a:endParaRPr lang="en-US" sz="2600" kern="1200" dirty="0"/>
        </a:p>
      </dsp:txBody>
      <dsp:txXfrm>
        <a:off x="442421" y="359486"/>
        <a:ext cx="1321839" cy="881226"/>
      </dsp:txXfrm>
    </dsp:sp>
    <dsp:sp modelId="{D3206E9F-9034-4A19-8731-54477033F04B}">
      <dsp:nvSpPr>
        <dsp:cNvPr id="0" name=""/>
        <dsp:cNvSpPr/>
      </dsp:nvSpPr>
      <dsp:spPr>
        <a:xfrm>
          <a:off x="1984567" y="359486"/>
          <a:ext cx="2203065" cy="881226"/>
        </a:xfrm>
        <a:prstGeom prst="chevron">
          <a:avLst/>
        </a:prstGeom>
        <a:gradFill rotWithShape="0">
          <a:gsLst>
            <a:gs pos="0">
              <a:schemeClr val="accent6">
                <a:shade val="80000"/>
                <a:hueOff val="-166271"/>
                <a:satOff val="-10312"/>
                <a:lumOff val="14886"/>
                <a:alphaOff val="0"/>
                <a:shade val="15000"/>
                <a:satMod val="180000"/>
              </a:schemeClr>
            </a:gs>
            <a:gs pos="50000">
              <a:schemeClr val="accent6">
                <a:shade val="80000"/>
                <a:hueOff val="-166271"/>
                <a:satOff val="-10312"/>
                <a:lumOff val="14886"/>
                <a:alphaOff val="0"/>
                <a:shade val="45000"/>
                <a:satMod val="170000"/>
              </a:schemeClr>
            </a:gs>
            <a:gs pos="70000">
              <a:schemeClr val="accent6">
                <a:shade val="80000"/>
                <a:hueOff val="-166271"/>
                <a:satOff val="-10312"/>
                <a:lumOff val="14886"/>
                <a:alphaOff val="0"/>
                <a:tint val="99000"/>
                <a:shade val="65000"/>
                <a:satMod val="155000"/>
              </a:schemeClr>
            </a:gs>
            <a:gs pos="100000">
              <a:schemeClr val="accent6">
                <a:shade val="80000"/>
                <a:hueOff val="-166271"/>
                <a:satOff val="-10312"/>
                <a:lumOff val="14886"/>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6">
              <a:shade val="80000"/>
              <a:hueOff val="-166271"/>
              <a:satOff val="-10312"/>
              <a:lumOff val="14886"/>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04013" tIns="34671" rIns="34671" bIns="34671" numCol="1" spcCol="1270" anchor="ctr" anchorCtr="0">
          <a:noAutofit/>
        </a:bodyPr>
        <a:lstStyle/>
        <a:p>
          <a:pPr lvl="0" algn="ctr" defTabSz="1155700">
            <a:lnSpc>
              <a:spcPct val="90000"/>
            </a:lnSpc>
            <a:spcBef>
              <a:spcPct val="0"/>
            </a:spcBef>
            <a:spcAft>
              <a:spcPct val="35000"/>
            </a:spcAft>
          </a:pPr>
          <a:r>
            <a:rPr lang="en-US" sz="2600" kern="1200" dirty="0" smtClean="0"/>
            <a:t>Domain D2</a:t>
          </a:r>
          <a:endParaRPr lang="en-US" sz="2600" kern="1200" dirty="0"/>
        </a:p>
      </dsp:txBody>
      <dsp:txXfrm>
        <a:off x="2425180" y="359486"/>
        <a:ext cx="1321839" cy="881226"/>
      </dsp:txXfrm>
    </dsp:sp>
    <dsp:sp modelId="{9EDF2B1B-ACE9-4482-A402-2C53B84739CE}">
      <dsp:nvSpPr>
        <dsp:cNvPr id="0" name=""/>
        <dsp:cNvSpPr/>
      </dsp:nvSpPr>
      <dsp:spPr>
        <a:xfrm>
          <a:off x="3967326" y="359486"/>
          <a:ext cx="2203065" cy="881226"/>
        </a:xfrm>
        <a:prstGeom prst="chevron">
          <a:avLst/>
        </a:prstGeom>
        <a:gradFill rotWithShape="0">
          <a:gsLst>
            <a:gs pos="0">
              <a:schemeClr val="accent6">
                <a:shade val="80000"/>
                <a:hueOff val="-332542"/>
                <a:satOff val="-20625"/>
                <a:lumOff val="29772"/>
                <a:alphaOff val="0"/>
                <a:shade val="15000"/>
                <a:satMod val="180000"/>
              </a:schemeClr>
            </a:gs>
            <a:gs pos="50000">
              <a:schemeClr val="accent6">
                <a:shade val="80000"/>
                <a:hueOff val="-332542"/>
                <a:satOff val="-20625"/>
                <a:lumOff val="29772"/>
                <a:alphaOff val="0"/>
                <a:shade val="45000"/>
                <a:satMod val="170000"/>
              </a:schemeClr>
            </a:gs>
            <a:gs pos="70000">
              <a:schemeClr val="accent6">
                <a:shade val="80000"/>
                <a:hueOff val="-332542"/>
                <a:satOff val="-20625"/>
                <a:lumOff val="29772"/>
                <a:alphaOff val="0"/>
                <a:tint val="99000"/>
                <a:shade val="65000"/>
                <a:satMod val="155000"/>
              </a:schemeClr>
            </a:gs>
            <a:gs pos="100000">
              <a:schemeClr val="accent6">
                <a:shade val="80000"/>
                <a:hueOff val="-332542"/>
                <a:satOff val="-20625"/>
                <a:lumOff val="29772"/>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6">
              <a:shade val="80000"/>
              <a:hueOff val="-332542"/>
              <a:satOff val="-20625"/>
              <a:lumOff val="29772"/>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04013" tIns="34671" rIns="34671" bIns="34671" numCol="1" spcCol="1270" anchor="ctr" anchorCtr="0">
          <a:noAutofit/>
        </a:bodyPr>
        <a:lstStyle/>
        <a:p>
          <a:pPr lvl="0" algn="ctr" defTabSz="1155700">
            <a:lnSpc>
              <a:spcPct val="90000"/>
            </a:lnSpc>
            <a:spcBef>
              <a:spcPct val="0"/>
            </a:spcBef>
            <a:spcAft>
              <a:spcPct val="35000"/>
            </a:spcAft>
          </a:pPr>
          <a:r>
            <a:rPr lang="en-US" sz="2600" kern="1200" dirty="0" smtClean="0"/>
            <a:t>Domain D3</a:t>
          </a:r>
          <a:endParaRPr lang="en-US" sz="2600" kern="1200" dirty="0"/>
        </a:p>
      </dsp:txBody>
      <dsp:txXfrm>
        <a:off x="4407939" y="359486"/>
        <a:ext cx="1321839" cy="8812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 Id="rId5" Type="http://schemas.openxmlformats.org/officeDocument/2006/relationships/image" Target="../media/image25.emf"/><Relationship Id="rId4"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emf"/><Relationship Id="rId1"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9.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1000" y="1414198"/>
            <a:ext cx="8380412" cy="750205"/>
          </a:xfrm>
        </p:spPr>
        <p:txBody>
          <a:bodyPr/>
          <a:lstStyle>
            <a:lvl1pPr algn="l" rtl="0" fontAlgn="base">
              <a:lnSpc>
                <a:spcPct val="90000"/>
              </a:lnSpc>
              <a:spcBef>
                <a:spcPct val="0"/>
              </a:spcBef>
              <a:spcAft>
                <a:spcPct val="0"/>
              </a:spcAft>
              <a:defRPr lang="en-US" sz="5400" spc="-30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2600062"/>
            <a:ext cx="8380412" cy="2076450"/>
          </a:xfrm>
        </p:spPr>
        <p:txBody>
          <a:bodyPr/>
          <a:lstStyle>
            <a:lvl1pPr>
              <a:buFontTx/>
              <a:buBlip>
                <a:blip r:embed="rId2"/>
              </a:buBlip>
              <a:defRPr/>
            </a:lvl1pPr>
            <a:lvl2pPr>
              <a:buFontTx/>
              <a:buBlip>
                <a:blip r:embed="rId3"/>
              </a:buBlip>
              <a:defRPr/>
            </a:lvl2pPr>
            <a:lvl3pPr>
              <a:buFontTx/>
              <a:buBlip>
                <a:blip r:embed="rId3"/>
              </a:buBlip>
              <a:defRPr/>
            </a:lvl3pPr>
            <a:lvl4pPr>
              <a:buFontTx/>
              <a:buBlip>
                <a:blip r:embed="rId3"/>
              </a:buBlip>
              <a:defRPr/>
            </a:lvl4pPr>
            <a:lvl5pPr>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967613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3" descr="C:\Documents and Settings\sarahb\Desktop\DVD_ART34\Artwork_Imagery\Shapes\Lines\line drop shadow.png"/>
          <p:cNvPicPr>
            <a:picLocks noChangeAspect="1" noChangeArrowheads="1"/>
          </p:cNvPicPr>
          <p:nvPr/>
        </p:nvPicPr>
        <p:blipFill>
          <a:blip r:embed="rId3">
            <a:lum bright="100000"/>
          </a:blip>
          <a:srcRect l="12500" b="-12538"/>
          <a:stretch>
            <a:fillRect/>
          </a:stretch>
        </p:blipFill>
        <p:spPr bwMode="auto">
          <a:xfrm>
            <a:off x="0" y="3398264"/>
            <a:ext cx="8001000" cy="259336"/>
          </a:xfrm>
          <a:prstGeom prst="rect">
            <a:avLst/>
          </a:prstGeom>
          <a:noFill/>
        </p:spPr>
      </p:pic>
      <p:sp>
        <p:nvSpPr>
          <p:cNvPr id="2" name="Title 1"/>
          <p:cNvSpPr>
            <a:spLocks noGrp="1"/>
          </p:cNvSpPr>
          <p:nvPr>
            <p:ph type="ctrTitle"/>
          </p:nvPr>
        </p:nvSpPr>
        <p:spPr>
          <a:xfrm>
            <a:off x="381000" y="804672"/>
            <a:ext cx="8031163" cy="1523494"/>
          </a:xfrm>
        </p:spPr>
        <p:txBody>
          <a:bodyPr anchor="ctr" anchorCtr="0">
            <a:noAutofit/>
          </a:bodyPr>
          <a:lstStyle>
            <a:lvl1pPr algn="l" defTabSz="914363" rtl="0" eaLnBrk="1" latinLnBrk="0" hangingPunct="1">
              <a:lnSpc>
                <a:spcPct val="90000"/>
              </a:lnSpc>
              <a:spcBef>
                <a:spcPct val="0"/>
              </a:spcBef>
              <a:buNone/>
              <a:defRPr lang="en-US" sz="5400" b="0" kern="1200" cap="none" spc="-150" dirty="0">
                <a:ln w="3175">
                  <a:noFill/>
                </a:ln>
                <a:gradFill>
                  <a:gsLst>
                    <a:gs pos="50000">
                      <a:schemeClr val="tx1"/>
                    </a:gs>
                    <a:gs pos="100000">
                      <a:schemeClr val="tx1"/>
                    </a:gs>
                  </a:gsLst>
                  <a:lin ang="5400000" scaled="0"/>
                </a:gradFill>
                <a:effectLst>
                  <a:outerShdw blurRad="38100" dist="38100" dir="2700000" algn="tl">
                    <a:srgbClr val="000000">
                      <a:alpha val="43137"/>
                    </a:srgb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344988"/>
            <a:ext cx="8031163" cy="461665"/>
          </a:xfrm>
        </p:spPr>
        <p:txBody>
          <a:bodyPr>
            <a:noAutofit/>
          </a:bodyPr>
          <a:lstStyle>
            <a:lvl1pPr marL="0" indent="0" algn="l" defTabSz="914363" rtl="0" eaLnBrk="1" latinLnBrk="0" hangingPunct="1">
              <a:lnSpc>
                <a:spcPct val="90000"/>
              </a:lnSpc>
              <a:spcBef>
                <a:spcPts val="0"/>
              </a:spcBef>
              <a:buFontTx/>
              <a:buNone/>
              <a:defRPr lang="en-US" sz="3200" kern="1200" dirty="0">
                <a:gradFill>
                  <a:gsLst>
                    <a:gs pos="50000">
                      <a:schemeClr val="tx1"/>
                    </a:gs>
                    <a:gs pos="100000">
                      <a:schemeClr val="tx1"/>
                    </a:gs>
                  </a:gsLst>
                  <a:lin ang="5400000" scaled="0"/>
                </a:gradFill>
                <a:effectLst>
                  <a:outerShdw blurRad="38100" dist="38100" dir="2700000" algn="tl">
                    <a:srgbClr val="000000">
                      <a:alpha val="43137"/>
                    </a:srgbClr>
                  </a:outerShdw>
                </a:effectLst>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chemeClr val="accent2">
                        <a:lumMod val="75000"/>
                      </a:schemeClr>
                    </a:gs>
                    <a:gs pos="28000">
                      <a:schemeClr val="accent5"/>
                    </a:gs>
                    <a:gs pos="62000">
                      <a:schemeClr val="accent2"/>
                    </a:gs>
                    <a:gs pos="88000">
                      <a:schemeClr val="bg2"/>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marL="0" lvl="0" indent="0" algn="l" defTabSz="914363" rtl="0" eaLnBrk="1" latinLnBrk="0" hangingPunct="1">
              <a:lnSpc>
                <a:spcPct val="90000"/>
              </a:lnSpc>
              <a:spcBef>
                <a:spcPct val="20000"/>
              </a:spcBef>
              <a:buFont typeface="Arial" pitchFamily="34" charset="0"/>
              <a:buNone/>
            </a:pPr>
            <a:r>
              <a:rPr lang="en-US" dirty="0" smtClean="0"/>
              <a:t>click to…</a:t>
            </a:r>
          </a:p>
        </p:txBody>
      </p:sp>
      <p:pic>
        <p:nvPicPr>
          <p:cNvPr id="5" name="Picture 4" descr="MS-Research-logo.png"/>
          <p:cNvPicPr>
            <a:picLocks noChangeAspect="1"/>
          </p:cNvPicPr>
          <p:nvPr/>
        </p:nvPicPr>
        <p:blipFill>
          <a:blip r:embed="rId4">
            <a:lum bright="100000"/>
          </a:blip>
          <a:stretch>
            <a:fillRect/>
          </a:stretch>
        </p:blipFill>
        <p:spPr>
          <a:xfrm>
            <a:off x="7519239" y="6282881"/>
            <a:ext cx="1243761" cy="346520"/>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p>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p:txBody>
          <a:bodyPr/>
          <a:lstStyle/>
          <a:p>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p:cNvSpPr>
            <a:spLocks noGrp="1"/>
          </p:cNvSpPr>
          <p:nvPr>
            <p:ph type="ftr" sz="quarter" idx="10"/>
          </p:nvPr>
        </p:nvSpPr>
        <p:spPr/>
        <p:txBody>
          <a:bodyPr/>
          <a:lstStyle/>
          <a:p>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2819400" y="6627813"/>
            <a:ext cx="3505200" cy="184666"/>
          </a:xfrm>
          <a:prstGeom prst="rect">
            <a:avLst/>
          </a:prstGeom>
        </p:spPr>
        <p:txBody>
          <a:bodyPr vert="horz" lIns="0" tIns="0" rIns="0" bIns="0" rtlCol="0" anchor="ctr">
            <a:spAutoFit/>
          </a:bodyPr>
          <a:lstStyle>
            <a:lvl1pPr marL="0" algn="ctr" defTabSz="914363" rtl="0" eaLnBrk="1" latinLnBrk="0" hangingPunct="1">
              <a:defRPr lang="en-US" sz="1200" kern="1200" smtClean="0">
                <a:gradFill>
                  <a:gsLst>
                    <a:gs pos="36000">
                      <a:schemeClr val="tx1"/>
                    </a:gs>
                    <a:gs pos="86000">
                      <a:schemeClr val="tx1"/>
                    </a:gs>
                  </a:gsLst>
                  <a:lin ang="5400000" scaled="0"/>
                </a:gradFill>
                <a:effectLst>
                  <a:outerShdw blurRad="50800" dist="38100" dir="2700000" algn="tl" rotWithShape="0">
                    <a:schemeClr val="bg2">
                      <a:alpha val="40000"/>
                    </a:schemeClr>
                  </a:outerShdw>
                </a:effectLst>
                <a:latin typeface="+mn-lt"/>
                <a:ea typeface="+mn-ea"/>
                <a:cs typeface="+mn-cs"/>
              </a:defRPr>
            </a:lvl1pPr>
          </a:lstStyle>
          <a:p>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4"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460375" indent="-460375" algn="l" defTabSz="914363" rtl="0" eaLnBrk="1" latinLnBrk="0" hangingPunct="1">
        <a:lnSpc>
          <a:spcPct val="90000"/>
        </a:lnSpc>
        <a:spcBef>
          <a:spcPct val="20000"/>
        </a:spcBef>
        <a:buFontTx/>
        <a:buBlip>
          <a:blip r:embed="rId15"/>
        </a:buBlip>
        <a:defRPr sz="3200" kern="1200">
          <a:gradFill>
            <a:gsLst>
              <a:gs pos="50000">
                <a:schemeClr val="tx1"/>
              </a:gs>
              <a:gs pos="100000">
                <a:schemeClr val="tx1"/>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FontTx/>
        <a:buBlip>
          <a:blip r:embed="rId15"/>
        </a:buBlip>
        <a:defRPr sz="2800" kern="1200">
          <a:gradFill>
            <a:gsLst>
              <a:gs pos="50000">
                <a:schemeClr val="tx1"/>
              </a:gs>
              <a:gs pos="100000">
                <a:schemeClr val="tx1"/>
              </a:gs>
            </a:gsLst>
            <a:lin ang="5400000" scaled="0"/>
          </a:gradFill>
          <a:effectLst>
            <a:outerShdw blurRad="38100" dist="38100" dir="2700000" algn="tl">
              <a:srgbClr val="000000">
                <a:alpha val="43137"/>
              </a:srgbClr>
            </a:outerShdw>
          </a:effectLst>
          <a:latin typeface="+mn-lt"/>
          <a:ea typeface="+mn-ea"/>
          <a:cs typeface="+mn-cs"/>
        </a:defRPr>
      </a:lvl2pPr>
      <a:lvl3pPr marL="1258888" indent="-403225" algn="l" defTabSz="914363" rtl="0" eaLnBrk="1" latinLnBrk="0" hangingPunct="1">
        <a:lnSpc>
          <a:spcPct val="90000"/>
        </a:lnSpc>
        <a:spcBef>
          <a:spcPct val="20000"/>
        </a:spcBef>
        <a:buFontTx/>
        <a:buBlip>
          <a:blip r:embed="rId15"/>
        </a:buBlip>
        <a:defRPr sz="2400" kern="1200">
          <a:gradFill>
            <a:gsLst>
              <a:gs pos="50000">
                <a:schemeClr val="tx1"/>
              </a:gs>
              <a:gs pos="100000">
                <a:schemeClr val="tx1"/>
              </a:gs>
            </a:gsLst>
            <a:lin ang="5400000" scaled="0"/>
          </a:gradFill>
          <a:effectLst>
            <a:outerShdw blurRad="38100" dist="38100" dir="2700000" algn="tl">
              <a:srgbClr val="000000">
                <a:alpha val="43137"/>
              </a:srgbClr>
            </a:outerShdw>
          </a:effectLst>
          <a:latin typeface="+mn-lt"/>
          <a:ea typeface="+mn-ea"/>
          <a:cs typeface="+mn-cs"/>
        </a:defRPr>
      </a:lvl3pPr>
      <a:lvl4pPr marL="1604963" indent="-346075" algn="l" defTabSz="914363" rtl="0" eaLnBrk="1" latinLnBrk="0" hangingPunct="1">
        <a:lnSpc>
          <a:spcPct val="90000"/>
        </a:lnSpc>
        <a:spcBef>
          <a:spcPct val="20000"/>
        </a:spcBef>
        <a:buFontTx/>
        <a:buBlip>
          <a:blip r:embed="rId15"/>
        </a:buBlip>
        <a:defRPr sz="2000" kern="1200">
          <a:gradFill>
            <a:gsLst>
              <a:gs pos="50000">
                <a:schemeClr val="tx1"/>
              </a:gs>
              <a:gs pos="100000">
                <a:schemeClr val="tx1"/>
              </a:gs>
            </a:gsLst>
            <a:lin ang="5400000" scaled="0"/>
          </a:gradFill>
          <a:effectLst>
            <a:outerShdw blurRad="38100" dist="38100" dir="2700000" algn="tl">
              <a:srgbClr val="000000">
                <a:alpha val="43137"/>
              </a:srgbClr>
            </a:outerShdw>
          </a:effectLst>
          <a:latin typeface="+mn-lt"/>
          <a:ea typeface="+mn-ea"/>
          <a:cs typeface="+mn-cs"/>
        </a:defRPr>
      </a:lvl4pPr>
      <a:lvl5pPr marL="1941513" indent="-336550" algn="l" defTabSz="914363" rtl="0" eaLnBrk="1" latinLnBrk="0" hangingPunct="1">
        <a:lnSpc>
          <a:spcPct val="90000"/>
        </a:lnSpc>
        <a:spcBef>
          <a:spcPct val="20000"/>
        </a:spcBef>
        <a:buFontTx/>
        <a:buBlip>
          <a:blip r:embed="rId15"/>
        </a:buBlip>
        <a:defRPr sz="2000" kern="1200">
          <a:gradFill>
            <a:gsLst>
              <a:gs pos="50000">
                <a:schemeClr val="tx1"/>
              </a:gs>
              <a:gs pos="100000">
                <a:schemeClr val="tx1"/>
              </a:gs>
            </a:gsLst>
            <a:lin ang="5400000" scaled="0"/>
          </a:gradFill>
          <a:effectLst>
            <a:outerShdw blurRad="38100" dist="38100" dir="2700000" algn="tl">
              <a:srgbClr val="000000">
                <a:alpha val="43137"/>
              </a:srgbClr>
            </a:outerShdw>
          </a:effectLst>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25.e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22.e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24.emf"/><Relationship Id="rId4" Type="http://schemas.openxmlformats.org/officeDocument/2006/relationships/image" Target="../media/image21.emf"/><Relationship Id="rId9"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8" Type="http://schemas.openxmlformats.org/officeDocument/2006/relationships/image" Target="../media/image29.jpg"/><Relationship Id="rId3" Type="http://schemas.openxmlformats.org/officeDocument/2006/relationships/oleObject" Target="../embeddings/oleObject6.bin"/><Relationship Id="rId7" Type="http://schemas.openxmlformats.org/officeDocument/2006/relationships/image" Target="../media/image28.jpeg"/><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27.emf"/><Relationship Id="rId5" Type="http://schemas.openxmlformats.org/officeDocument/2006/relationships/oleObject" Target="../embeddings/oleObject7.bin"/><Relationship Id="rId4" Type="http://schemas.openxmlformats.org/officeDocument/2006/relationships/image" Target="../media/image26.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31.emf"/><Relationship Id="rId5" Type="http://schemas.openxmlformats.org/officeDocument/2006/relationships/oleObject" Target="../embeddings/oleObject9.bin"/><Relationship Id="rId4" Type="http://schemas.openxmlformats.org/officeDocument/2006/relationships/image" Target="../media/image30.wmf"/><Relationship Id="rId9" Type="http://schemas.openxmlformats.org/officeDocument/2006/relationships/image" Target="../media/image33.jp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34.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8" Type="http://schemas.openxmlformats.org/officeDocument/2006/relationships/image" Target="../media/image38.JPG"/><Relationship Id="rId3" Type="http://schemas.openxmlformats.org/officeDocument/2006/relationships/oleObject" Target="../embeddings/oleObject12.bin"/><Relationship Id="rId7" Type="http://schemas.openxmlformats.org/officeDocument/2006/relationships/image" Target="../media/image37.jpeg"/><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36.wmf"/><Relationship Id="rId5" Type="http://schemas.openxmlformats.org/officeDocument/2006/relationships/oleObject" Target="../embeddings/oleObject13.bin"/><Relationship Id="rId4" Type="http://schemas.openxmlformats.org/officeDocument/2006/relationships/image" Target="../media/image35.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40.gif"/><Relationship Id="rId4" Type="http://schemas.openxmlformats.org/officeDocument/2006/relationships/image" Target="../media/image39.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8.JP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Abstract interpretation for the working programmer</a:t>
            </a:r>
            <a:br>
              <a:rPr lang="en-US" dirty="0"/>
            </a:br>
            <a:r>
              <a:rPr lang="en-US" sz="4400" i="1" dirty="0"/>
              <a:t>Lezione </a:t>
            </a:r>
            <a:r>
              <a:rPr lang="en-US" sz="4400" i="1" dirty="0" smtClean="0"/>
              <a:t>2 </a:t>
            </a:r>
            <a:r>
              <a:rPr lang="en-US" sz="4400" i="1" dirty="0"/>
              <a:t>– </a:t>
            </a:r>
            <a:r>
              <a:rPr lang="en-US" sz="4400" i="1" dirty="0" smtClean="0"/>
              <a:t>Domini Astratti</a:t>
            </a:r>
            <a:endParaRPr lang="en-US" dirty="0"/>
          </a:p>
        </p:txBody>
      </p:sp>
      <p:sp>
        <p:nvSpPr>
          <p:cNvPr id="3" name="Subtitle 2"/>
          <p:cNvSpPr>
            <a:spLocks noGrp="1"/>
          </p:cNvSpPr>
          <p:nvPr>
            <p:ph type="subTitle" idx="1"/>
          </p:nvPr>
        </p:nvSpPr>
        <p:spPr/>
        <p:txBody>
          <a:bodyPr/>
          <a:lstStyle/>
          <a:p>
            <a:r>
              <a:rPr lang="en-US" dirty="0"/>
              <a:t>Francesco Logozzo</a:t>
            </a:r>
          </a:p>
          <a:p>
            <a:r>
              <a:rPr lang="en-US" sz="2400" dirty="0"/>
              <a:t>Microsoft </a:t>
            </a:r>
            <a:r>
              <a:rPr lang="en-US" sz="2400" dirty="0" smtClean="0"/>
              <a:t>Research</a:t>
            </a:r>
          </a:p>
          <a:p>
            <a:r>
              <a:rPr lang="en-US" sz="2400" dirty="0" smtClean="0"/>
              <a:t>Redmond</a:t>
            </a:r>
            <a:r>
              <a:rPr lang="en-US" sz="2400" dirty="0"/>
              <a:t>, WA, USA</a:t>
            </a:r>
            <a:endParaRPr lang="en-US" dirty="0"/>
          </a:p>
          <a:p>
            <a:endParaRPr lang="en-US" dirty="0"/>
          </a:p>
        </p:txBody>
      </p:sp>
    </p:spTree>
    <p:extLst>
      <p:ext uri="{BB962C8B-B14F-4D97-AF65-F5344CB8AC3E}">
        <p14:creationId xmlns:p14="http://schemas.microsoft.com/office/powerpoint/2010/main" val="349054492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a:t>
            </a:r>
            <a:r>
              <a:rPr lang="en-US" dirty="0"/>
              <a:t>e</a:t>
            </a:r>
            <a:r>
              <a:rPr lang="en-US" dirty="0" smtClean="0"/>
              <a:t>xpression recovery</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34306"/>
            <a:ext cx="6994525" cy="444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Elbow Connector 7"/>
          <p:cNvCxnSpPr/>
          <p:nvPr/>
        </p:nvCxnSpPr>
        <p:spPr bwMode="auto">
          <a:xfrm rot="10800000">
            <a:off x="3047999" y="5257800"/>
            <a:ext cx="266700" cy="76200"/>
          </a:xfrm>
          <a:prstGeom prst="bentConnector3">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12700" cap="flat" cmpd="sng" algn="ctr">
            <a:solidFill>
              <a:schemeClr val="tx1"/>
            </a:solidFill>
            <a:prstDash val="solid"/>
            <a:round/>
            <a:headEnd type="none" w="med" len="med"/>
            <a:tailEnd type="arrow"/>
          </a:ln>
          <a:effectLst/>
        </p:spPr>
      </p:cxnSp>
      <p:cxnSp>
        <p:nvCxnSpPr>
          <p:cNvPr id="10" name="Elbow Connector 9"/>
          <p:cNvCxnSpPr/>
          <p:nvPr/>
        </p:nvCxnSpPr>
        <p:spPr bwMode="auto">
          <a:xfrm rot="10800000">
            <a:off x="3429000" y="4419600"/>
            <a:ext cx="990600" cy="457200"/>
          </a:xfrm>
          <a:prstGeom prst="bentConnector3">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12700" cap="flat" cmpd="sng" algn="ctr">
            <a:solidFill>
              <a:schemeClr val="tx1"/>
            </a:solidFill>
            <a:prstDash val="solid"/>
            <a:round/>
            <a:headEnd type="none" w="med" len="med"/>
            <a:tailEnd type="arrow"/>
          </a:ln>
          <a:effectLst/>
        </p:spPr>
      </p:cxnSp>
      <p:cxnSp>
        <p:nvCxnSpPr>
          <p:cNvPr id="19" name="Straight Arrow Connector 18"/>
          <p:cNvCxnSpPr/>
          <p:nvPr/>
        </p:nvCxnSpPr>
        <p:spPr bwMode="auto">
          <a:xfrm flipH="1" flipV="1">
            <a:off x="2495549" y="4613564"/>
            <a:ext cx="685799" cy="419100"/>
          </a:xfrm>
          <a:prstGeom prst="straightConnector1">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57150" cap="flat" cmpd="sng" algn="ctr">
            <a:solidFill>
              <a:srgbClr val="FF0000"/>
            </a:solidFill>
            <a:prstDash val="solid"/>
            <a:round/>
            <a:headEnd type="none" w="med" len="med"/>
            <a:tailEnd type="arrow"/>
          </a:ln>
          <a:effectLst/>
        </p:spPr>
      </p:cxnSp>
      <p:cxnSp>
        <p:nvCxnSpPr>
          <p:cNvPr id="21" name="Straight Arrow Connector 20"/>
          <p:cNvCxnSpPr/>
          <p:nvPr/>
        </p:nvCxnSpPr>
        <p:spPr bwMode="auto">
          <a:xfrm flipH="1" flipV="1">
            <a:off x="2971800" y="2971800"/>
            <a:ext cx="1142999" cy="1219201"/>
          </a:xfrm>
          <a:prstGeom prst="straightConnector1">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57150" cap="flat" cmpd="sng" algn="ctr">
            <a:solidFill>
              <a:srgbClr val="FF0000"/>
            </a:solidFill>
            <a:prstDash val="solid"/>
            <a:round/>
            <a:headEnd type="none" w="med" len="med"/>
            <a:tailEnd type="arrow"/>
          </a:ln>
          <a:effectLst/>
        </p:spPr>
      </p:cxnSp>
      <p:cxnSp>
        <p:nvCxnSpPr>
          <p:cNvPr id="23" name="Straight Arrow Connector 22"/>
          <p:cNvCxnSpPr/>
          <p:nvPr/>
        </p:nvCxnSpPr>
        <p:spPr bwMode="auto">
          <a:xfrm flipH="1" flipV="1">
            <a:off x="3065316" y="3771901"/>
            <a:ext cx="3048000" cy="419100"/>
          </a:xfrm>
          <a:prstGeom prst="straightConnector1">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57150" cap="flat" cmpd="sng" algn="ctr">
            <a:solidFill>
              <a:srgbClr val="FF0000"/>
            </a:solidFill>
            <a:prstDash val="solid"/>
            <a:round/>
            <a:headEnd type="none" w="med" len="med"/>
            <a:tailEnd type="arrow"/>
          </a:ln>
          <a:effectLst/>
        </p:spPr>
      </p:cxnSp>
      <p:cxnSp>
        <p:nvCxnSpPr>
          <p:cNvPr id="25" name="Straight Arrow Connector 24"/>
          <p:cNvCxnSpPr/>
          <p:nvPr/>
        </p:nvCxnSpPr>
        <p:spPr bwMode="auto">
          <a:xfrm flipH="1" flipV="1">
            <a:off x="3181348" y="1708438"/>
            <a:ext cx="819151" cy="952500"/>
          </a:xfrm>
          <a:prstGeom prst="straightConnector1">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57150" cap="flat" cmpd="sng" algn="ctr">
            <a:solidFill>
              <a:srgbClr val="FF0000"/>
            </a:solidFill>
            <a:prstDash val="solid"/>
            <a:round/>
            <a:headEnd type="none" w="med" len="med"/>
            <a:tailEnd type="arrow"/>
          </a:ln>
          <a:effectLst/>
        </p:spPr>
      </p:cxnSp>
      <p:cxnSp>
        <p:nvCxnSpPr>
          <p:cNvPr id="27" name="Straight Arrow Connector 26"/>
          <p:cNvCxnSpPr/>
          <p:nvPr/>
        </p:nvCxnSpPr>
        <p:spPr bwMode="auto">
          <a:xfrm flipH="1" flipV="1">
            <a:off x="3072243" y="2215861"/>
            <a:ext cx="3695700" cy="445077"/>
          </a:xfrm>
          <a:prstGeom prst="straightConnector1">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571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9600894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Essentially a domain refinement</a:t>
            </a:r>
          </a:p>
        </p:txBody>
      </p:sp>
      <p:sp>
        <p:nvSpPr>
          <p:cNvPr id="3" name="Text Placeholder 2"/>
          <p:cNvSpPr>
            <a:spLocks noGrp="1"/>
          </p:cNvSpPr>
          <p:nvPr>
            <p:ph type="body" sz="quarter" idx="10"/>
          </p:nvPr>
        </p:nvSpPr>
        <p:spPr>
          <a:xfrm>
            <a:off x="381000" y="1411552"/>
            <a:ext cx="8382000" cy="3964162"/>
          </a:xfrm>
        </p:spPr>
        <p:txBody>
          <a:bodyPr/>
          <a:lstStyle/>
          <a:p>
            <a:r>
              <a:rPr lang="en-US" dirty="0" smtClean="0"/>
              <a:t>Given</a:t>
            </a:r>
            <a:endParaRPr lang="en-US" dirty="0"/>
          </a:p>
          <a:p>
            <a:pPr lvl="1"/>
            <a:r>
              <a:rPr lang="en-US" dirty="0" smtClean="0"/>
              <a:t>Abstract </a:t>
            </a:r>
            <a:r>
              <a:rPr lang="en-US" dirty="0"/>
              <a:t>domains 〈 D+, ⊑+ 〉  ←</a:t>
            </a:r>
            <a:r>
              <a:rPr lang="el-GR" dirty="0"/>
              <a:t>γ ←  〈 </a:t>
            </a:r>
            <a:r>
              <a:rPr lang="en-US" dirty="0"/>
              <a:t>D, ⊑ 〉 </a:t>
            </a:r>
          </a:p>
          <a:p>
            <a:pPr lvl="1"/>
            <a:r>
              <a:rPr lang="en-US" dirty="0"/>
              <a:t>Abstract semantics </a:t>
            </a:r>
            <a:endParaRPr lang="en-US" dirty="0" smtClean="0"/>
          </a:p>
          <a:p>
            <a:pPr marL="460375" lvl="1" indent="0">
              <a:buNone/>
            </a:pPr>
            <a:r>
              <a:rPr lang="en-US" dirty="0"/>
              <a:t>	</a:t>
            </a:r>
            <a:r>
              <a:rPr lang="en-US" dirty="0" smtClean="0"/>
              <a:t>ℍ</a:t>
            </a:r>
            <a:r>
              <a:rPr lang="en-US" dirty="0"/>
              <a:t>⟦⋅⟧ ∈ D → D , 𝕃⟦⋅⟧ ∈ D+ → D</a:t>
            </a:r>
            <a:r>
              <a:rPr lang="en-US" dirty="0" smtClean="0"/>
              <a:t>+</a:t>
            </a:r>
          </a:p>
          <a:p>
            <a:pPr lvl="1"/>
            <a:r>
              <a:rPr lang="en-US" dirty="0" smtClean="0"/>
              <a:t>(… some more hypotheses …)</a:t>
            </a:r>
            <a:endParaRPr lang="en-US" dirty="0"/>
          </a:p>
          <a:p>
            <a:r>
              <a:rPr lang="en-US" dirty="0"/>
              <a:t>∀ d ∈ D:</a:t>
            </a:r>
          </a:p>
          <a:p>
            <a:endParaRPr lang="en-US" dirty="0" smtClean="0"/>
          </a:p>
          <a:p>
            <a:endParaRPr lang="en-US" dirty="0" smtClean="0"/>
          </a:p>
        </p:txBody>
      </p:sp>
      <p:grpSp>
        <p:nvGrpSpPr>
          <p:cNvPr id="7" name="Group 6"/>
          <p:cNvGrpSpPr/>
          <p:nvPr/>
        </p:nvGrpSpPr>
        <p:grpSpPr>
          <a:xfrm>
            <a:off x="2819400" y="4133511"/>
            <a:ext cx="4710388" cy="1839560"/>
            <a:chOff x="4267200" y="3957728"/>
            <a:chExt cx="5510973" cy="1952352"/>
          </a:xfrm>
        </p:grpSpPr>
        <p:sp>
          <p:nvSpPr>
            <p:cNvPr id="8" name="TextBox 7"/>
            <p:cNvSpPr txBox="1"/>
            <p:nvPr/>
          </p:nvSpPr>
          <p:spPr>
            <a:xfrm>
              <a:off x="4475590" y="3971881"/>
              <a:ext cx="341760" cy="461666"/>
            </a:xfrm>
            <a:prstGeom prst="rect">
              <a:avLst/>
            </a:prstGeom>
            <a:noFill/>
          </p:spPr>
          <p:txBody>
            <a:bodyPr wrap="none" rtlCol="0">
              <a:spAutoFit/>
            </a:bodyPr>
            <a:lstStyle/>
            <a:p>
              <a:r>
                <a:rPr lang="en-US" sz="2400" dirty="0" smtClean="0"/>
                <a:t>P</a:t>
              </a:r>
              <a:endParaRPr lang="en-US" sz="2400" dirty="0"/>
            </a:p>
          </p:txBody>
        </p:sp>
        <p:sp>
          <p:nvSpPr>
            <p:cNvPr id="9" name="TextBox 8"/>
            <p:cNvSpPr txBox="1"/>
            <p:nvPr/>
          </p:nvSpPr>
          <p:spPr>
            <a:xfrm>
              <a:off x="4267200" y="5434261"/>
              <a:ext cx="758541" cy="461666"/>
            </a:xfrm>
            <a:prstGeom prst="rect">
              <a:avLst/>
            </a:prstGeom>
            <a:noFill/>
          </p:spPr>
          <p:txBody>
            <a:bodyPr wrap="none" rtlCol="0">
              <a:spAutoFit/>
            </a:bodyPr>
            <a:lstStyle/>
            <a:p>
              <a:r>
                <a:rPr lang="en-US" sz="2400" dirty="0" smtClean="0"/>
                <a:t>C(P)</a:t>
              </a:r>
              <a:endParaRPr lang="en-US" sz="2400" dirty="0"/>
            </a:p>
          </p:txBody>
        </p:sp>
        <p:sp>
          <p:nvSpPr>
            <p:cNvPr id="10" name="TextBox 9"/>
            <p:cNvSpPr txBox="1"/>
            <p:nvPr/>
          </p:nvSpPr>
          <p:spPr>
            <a:xfrm>
              <a:off x="7383784" y="3957728"/>
              <a:ext cx="1915212" cy="489972"/>
            </a:xfrm>
            <a:prstGeom prst="rect">
              <a:avLst/>
            </a:prstGeom>
            <a:noFill/>
          </p:spPr>
          <p:txBody>
            <a:bodyPr wrap="none" rtlCol="0">
              <a:spAutoFit/>
            </a:bodyPr>
            <a:lstStyle/>
            <a:p>
              <a:r>
                <a:rPr lang="el-GR" sz="2400" dirty="0" smtClean="0"/>
                <a:t>γ</a:t>
              </a:r>
              <a:r>
                <a:rPr lang="en-US" sz="2400" dirty="0" smtClean="0"/>
                <a:t>(ℍ ⟦P⟧(d))</a:t>
              </a:r>
              <a:endParaRPr lang="en-US" sz="2400" dirty="0"/>
            </a:p>
          </p:txBody>
        </p:sp>
        <p:sp>
          <p:nvSpPr>
            <p:cNvPr id="11" name="TextBox 10"/>
            <p:cNvSpPr txBox="1"/>
            <p:nvPr/>
          </p:nvSpPr>
          <p:spPr>
            <a:xfrm>
              <a:off x="6917734" y="5420108"/>
              <a:ext cx="2860439" cy="489972"/>
            </a:xfrm>
            <a:prstGeom prst="rect">
              <a:avLst/>
            </a:prstGeom>
            <a:noFill/>
          </p:spPr>
          <p:txBody>
            <a:bodyPr wrap="none" rtlCol="0">
              <a:spAutoFit/>
            </a:bodyPr>
            <a:lstStyle/>
            <a:p>
              <a:r>
                <a:rPr lang="el-GR" sz="2400" dirty="0" smtClean="0"/>
                <a:t>π</a:t>
              </a:r>
              <a:r>
                <a:rPr lang="en-US" sz="2400" dirty="0" smtClean="0"/>
                <a:t> (𝕃 ⟦C(P)⟧(</a:t>
              </a:r>
              <a:r>
                <a:rPr lang="el-GR" sz="2400" dirty="0" smtClean="0"/>
                <a:t>γ</a:t>
              </a:r>
              <a:r>
                <a:rPr lang="en-US" sz="2400" dirty="0" smtClean="0"/>
                <a:t>(d)))</a:t>
              </a:r>
              <a:endParaRPr lang="en-US" sz="2400" dirty="0"/>
            </a:p>
          </p:txBody>
        </p:sp>
        <p:cxnSp>
          <p:nvCxnSpPr>
            <p:cNvPr id="12" name="Straight Arrow Connector 11"/>
            <p:cNvCxnSpPr>
              <a:stCxn id="8" idx="3"/>
              <a:endCxn id="10" idx="1"/>
            </p:cNvCxnSpPr>
            <p:nvPr/>
          </p:nvCxnSpPr>
          <p:spPr>
            <a:xfrm>
              <a:off x="4817350" y="4202713"/>
              <a:ext cx="256643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2"/>
              <a:endCxn id="9" idx="0"/>
            </p:cNvCxnSpPr>
            <p:nvPr/>
          </p:nvCxnSpPr>
          <p:spPr>
            <a:xfrm rot="16200000" flipH="1">
              <a:off x="4146113" y="4933902"/>
              <a:ext cx="100071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3"/>
              <a:endCxn id="11" idx="1"/>
            </p:cNvCxnSpPr>
            <p:nvPr/>
          </p:nvCxnSpPr>
          <p:spPr>
            <a:xfrm>
              <a:off x="5025741" y="5665094"/>
              <a:ext cx="1891993"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0"/>
              <a:endCxn id="10" idx="2"/>
            </p:cNvCxnSpPr>
            <p:nvPr/>
          </p:nvCxnSpPr>
          <p:spPr>
            <a:xfrm rot="16200000" flipV="1">
              <a:off x="7858468" y="4930622"/>
              <a:ext cx="972408" cy="65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546451" y="4685578"/>
              <a:ext cx="357791" cy="369332"/>
            </a:xfrm>
            <a:prstGeom prst="rect">
              <a:avLst/>
            </a:prstGeom>
            <a:noFill/>
          </p:spPr>
          <p:txBody>
            <a:bodyPr wrap="none" rtlCol="0">
              <a:spAutoFit/>
            </a:bodyPr>
            <a:lstStyle/>
            <a:p>
              <a:r>
                <a:rPr lang="en-US" dirty="0" smtClean="0">
                  <a:solidFill>
                    <a:srgbClr val="FF0000"/>
                  </a:solidFill>
                  <a:effectLst>
                    <a:outerShdw blurRad="38100" dist="38100" dir="2700000" algn="tl">
                      <a:srgbClr val="000000">
                        <a:alpha val="43137"/>
                      </a:srgbClr>
                    </a:outerShdw>
                  </a:effectLst>
                </a:rPr>
                <a:t>⊑</a:t>
              </a:r>
              <a:endParaRPr lang="en-US" dirty="0">
                <a:solidFill>
                  <a:srgbClr val="FF0000"/>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87176962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Non-Null analysis</a:t>
            </a:r>
            <a:endParaRPr lang="en-US" dirty="0"/>
          </a:p>
        </p:txBody>
      </p:sp>
      <p:pic>
        <p:nvPicPr>
          <p:cNvPr id="4099" name="Picture 3" descr="C:\Users\logozzo\AppData\Local\Microsoft\Windows\Temporary Internet Files\Content.IE5\88G2ZAHI\MC90036610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1818" y="3225800"/>
            <a:ext cx="3736208" cy="271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41740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30188"/>
            <a:ext cx="8382000" cy="1329595"/>
          </a:xfrm>
        </p:spPr>
        <p:txBody>
          <a:bodyPr/>
          <a:lstStyle/>
          <a:p>
            <a:r>
              <a:rPr lang="en-US" dirty="0" smtClean="0"/>
              <a:t>“Null references: </a:t>
            </a:r>
            <a:br>
              <a:rPr lang="en-US" dirty="0" smtClean="0"/>
            </a:br>
            <a:r>
              <a:rPr lang="en-US" dirty="0" smtClean="0"/>
              <a:t>The billion dollar mistake”</a:t>
            </a:r>
            <a:endParaRPr lang="en-US" dirty="0"/>
          </a:p>
        </p:txBody>
      </p:sp>
      <p:sp>
        <p:nvSpPr>
          <p:cNvPr id="7" name="TextBox 6"/>
          <p:cNvSpPr txBox="1"/>
          <p:nvPr/>
        </p:nvSpPr>
        <p:spPr>
          <a:xfrm>
            <a:off x="457200" y="1752600"/>
            <a:ext cx="8458200" cy="3139321"/>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latin typeface="Consolas" pitchFamily="49" charset="0"/>
                <a:cs typeface="Consolas" pitchFamily="49" charset="0"/>
              </a:rPr>
              <a:t>“</a:t>
            </a:r>
            <a:r>
              <a:rPr lang="en-US" b="1" dirty="0" smtClean="0">
                <a:effectLst>
                  <a:outerShdw blurRad="38100" dist="38100" dir="2700000" algn="tl">
                    <a:srgbClr val="000000">
                      <a:alpha val="43137"/>
                    </a:srgbClr>
                  </a:outerShdw>
                </a:effectLst>
                <a:latin typeface="Consolas" pitchFamily="49" charset="0"/>
                <a:cs typeface="Consolas" pitchFamily="49" charset="0"/>
              </a:rPr>
              <a:t>I </a:t>
            </a:r>
            <a:r>
              <a:rPr lang="en-US" b="1" dirty="0">
                <a:effectLst>
                  <a:outerShdw blurRad="38100" dist="38100" dir="2700000" algn="tl">
                    <a:srgbClr val="000000">
                      <a:alpha val="43137"/>
                    </a:srgbClr>
                  </a:outerShdw>
                </a:effectLst>
                <a:latin typeface="Consolas" pitchFamily="49" charset="0"/>
                <a:cs typeface="Consolas" pitchFamily="49" charset="0"/>
              </a:rPr>
              <a:t>call it my billion-dollar mistake. </a:t>
            </a:r>
            <a:endParaRPr lang="en-US" b="1" dirty="0" smtClean="0">
              <a:effectLst>
                <a:outerShdw blurRad="38100" dist="38100" dir="2700000" algn="tl">
                  <a:srgbClr val="000000">
                    <a:alpha val="43137"/>
                  </a:srgbClr>
                </a:outerShdw>
              </a:effectLst>
              <a:latin typeface="Consolas" pitchFamily="49" charset="0"/>
              <a:cs typeface="Consolas" pitchFamily="49" charset="0"/>
            </a:endParaRPr>
          </a:p>
          <a:p>
            <a:r>
              <a:rPr lang="en-US" b="1" dirty="0" smtClean="0">
                <a:effectLst>
                  <a:outerShdw blurRad="38100" dist="38100" dir="2700000" algn="tl">
                    <a:srgbClr val="000000">
                      <a:alpha val="43137"/>
                    </a:srgbClr>
                  </a:outerShdw>
                </a:effectLst>
                <a:latin typeface="Consolas" pitchFamily="49" charset="0"/>
                <a:cs typeface="Consolas" pitchFamily="49" charset="0"/>
              </a:rPr>
              <a:t>It </a:t>
            </a:r>
            <a:r>
              <a:rPr lang="en-US" b="1" dirty="0">
                <a:effectLst>
                  <a:outerShdw blurRad="38100" dist="38100" dir="2700000" algn="tl">
                    <a:srgbClr val="000000">
                      <a:alpha val="43137"/>
                    </a:srgbClr>
                  </a:outerShdw>
                </a:effectLst>
                <a:latin typeface="Consolas" pitchFamily="49" charset="0"/>
                <a:cs typeface="Consolas" pitchFamily="49" charset="0"/>
              </a:rPr>
              <a:t>was the invention of the null reference in 1965. </a:t>
            </a:r>
            <a:endParaRPr lang="en-US" b="1" dirty="0" smtClean="0">
              <a:effectLst>
                <a:outerShdw blurRad="38100" dist="38100" dir="2700000" algn="tl">
                  <a:srgbClr val="000000">
                    <a:alpha val="43137"/>
                  </a:srgbClr>
                </a:outerShdw>
              </a:effectLst>
              <a:latin typeface="Consolas" pitchFamily="49" charset="0"/>
              <a:cs typeface="Consolas" pitchFamily="49" charset="0"/>
            </a:endParaRPr>
          </a:p>
          <a:p>
            <a:r>
              <a:rPr lang="en-US" dirty="0" smtClean="0">
                <a:effectLst>
                  <a:outerShdw blurRad="38100" dist="38100" dir="2700000" algn="tl">
                    <a:srgbClr val="000000">
                      <a:alpha val="43137"/>
                    </a:srgbClr>
                  </a:outerShdw>
                </a:effectLst>
                <a:latin typeface="Consolas" pitchFamily="49" charset="0"/>
                <a:cs typeface="Consolas" pitchFamily="49" charset="0"/>
              </a:rPr>
              <a:t>At </a:t>
            </a:r>
            <a:r>
              <a:rPr lang="en-US" dirty="0">
                <a:effectLst>
                  <a:outerShdw blurRad="38100" dist="38100" dir="2700000" algn="tl">
                    <a:srgbClr val="000000">
                      <a:alpha val="43137"/>
                    </a:srgbClr>
                  </a:outerShdw>
                </a:effectLst>
                <a:latin typeface="Consolas" pitchFamily="49" charset="0"/>
                <a:cs typeface="Consolas" pitchFamily="49" charset="0"/>
              </a:rPr>
              <a:t>that time, I was designing the first comprehensive type system for references in an object oriented language (ALGOL W). My goal was to ensure that all use of references should be absolutely safe, with checking performed automatically by the compiler</a:t>
            </a:r>
            <a:r>
              <a:rPr lang="en-US" dirty="0" smtClean="0">
                <a:effectLst>
                  <a:outerShdw blurRad="38100" dist="38100" dir="2700000" algn="tl">
                    <a:srgbClr val="000000">
                      <a:alpha val="43137"/>
                    </a:srgbClr>
                  </a:outerShdw>
                </a:effectLst>
                <a:latin typeface="Consolas" pitchFamily="49" charset="0"/>
                <a:cs typeface="Consolas" pitchFamily="49" charset="0"/>
              </a:rPr>
              <a:t>.</a:t>
            </a:r>
          </a:p>
          <a:p>
            <a:r>
              <a:rPr lang="en-US" dirty="0" smtClean="0">
                <a:effectLst>
                  <a:outerShdw blurRad="38100" dist="38100" dir="2700000" algn="tl">
                    <a:srgbClr val="000000">
                      <a:alpha val="43137"/>
                    </a:srgbClr>
                  </a:outerShdw>
                </a:effectLst>
                <a:latin typeface="Consolas" pitchFamily="49" charset="0"/>
                <a:cs typeface="Consolas" pitchFamily="49" charset="0"/>
              </a:rPr>
              <a:t>But </a:t>
            </a:r>
            <a:r>
              <a:rPr lang="en-US" dirty="0">
                <a:effectLst>
                  <a:outerShdw blurRad="38100" dist="38100" dir="2700000" algn="tl">
                    <a:srgbClr val="000000">
                      <a:alpha val="43137"/>
                    </a:srgbClr>
                  </a:outerShdw>
                </a:effectLst>
                <a:latin typeface="Consolas" pitchFamily="49" charset="0"/>
                <a:cs typeface="Consolas" pitchFamily="49" charset="0"/>
              </a:rPr>
              <a:t>I couldn't resist the temptation to put in a null reference, simply because it was so easy to implement. </a:t>
            </a:r>
            <a:r>
              <a:rPr lang="en-US" b="1" dirty="0">
                <a:effectLst>
                  <a:outerShdw blurRad="38100" dist="38100" dir="2700000" algn="tl">
                    <a:srgbClr val="000000">
                      <a:alpha val="43137"/>
                    </a:srgbClr>
                  </a:outerShdw>
                </a:effectLst>
                <a:latin typeface="Consolas" pitchFamily="49" charset="0"/>
                <a:cs typeface="Consolas" pitchFamily="49" charset="0"/>
              </a:rPr>
              <a:t>This has led to innumerable errors, vulnerabilities, and system crashes</a:t>
            </a:r>
            <a:r>
              <a:rPr lang="en-US" dirty="0">
                <a:effectLst>
                  <a:outerShdw blurRad="38100" dist="38100" dir="2700000" algn="tl">
                    <a:srgbClr val="000000">
                      <a:alpha val="43137"/>
                    </a:srgbClr>
                  </a:outerShdw>
                </a:effectLst>
                <a:latin typeface="Consolas" pitchFamily="49" charset="0"/>
                <a:cs typeface="Consolas" pitchFamily="49" charset="0"/>
              </a:rPr>
              <a:t>, which have probably caused a billion dollars of pain and damage in the last forty years</a:t>
            </a:r>
            <a:r>
              <a:rPr lang="en-US" dirty="0" smtClean="0">
                <a:effectLst>
                  <a:outerShdw blurRad="38100" dist="38100" dir="2700000" algn="tl">
                    <a:srgbClr val="000000">
                      <a:alpha val="43137"/>
                    </a:srgbClr>
                  </a:outerShdw>
                </a:effectLst>
                <a:latin typeface="Consolas" pitchFamily="49" charset="0"/>
                <a:cs typeface="Consolas" pitchFamily="49" charset="0"/>
              </a:rPr>
              <a:t>.”</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4877799"/>
            <a:ext cx="1676400" cy="1532709"/>
          </a:xfrm>
          <a:prstGeom prst="rect">
            <a:avLst/>
          </a:prstGeom>
        </p:spPr>
      </p:pic>
    </p:spTree>
    <p:extLst>
      <p:ext uri="{BB962C8B-B14F-4D97-AF65-F5344CB8AC3E}">
        <p14:creationId xmlns:p14="http://schemas.microsoft.com/office/powerpoint/2010/main" val="39914317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TextBox 3"/>
          <p:cNvSpPr txBox="1"/>
          <p:nvPr/>
        </p:nvSpPr>
        <p:spPr>
          <a:xfrm>
            <a:off x="304800" y="1371600"/>
            <a:ext cx="5795176" cy="440120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1600" dirty="0">
                <a:latin typeface="Consolas"/>
              </a:rPr>
              <a:t> </a:t>
            </a:r>
            <a:r>
              <a:rPr lang="en-US" sz="1600" dirty="0">
                <a:solidFill>
                  <a:srgbClr val="0000FF"/>
                </a:solidFill>
                <a:latin typeface="Consolas"/>
              </a:rPr>
              <a:t>public</a:t>
            </a:r>
            <a:r>
              <a:rPr lang="en-US" sz="1600" dirty="0">
                <a:solidFill>
                  <a:prstClr val="black"/>
                </a:solidFill>
                <a:latin typeface="Consolas"/>
              </a:rPr>
              <a:t> </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TrimSuffix</a:t>
            </a:r>
            <a:r>
              <a:rPr lang="en-US" sz="1600" dirty="0">
                <a:solidFill>
                  <a:prstClr val="black"/>
                </a:solidFill>
                <a:latin typeface="Consolas"/>
              </a:rPr>
              <a:t>(</a:t>
            </a:r>
            <a:r>
              <a:rPr lang="en-US" sz="1600" dirty="0">
                <a:solidFill>
                  <a:srgbClr val="0000FF"/>
                </a:solidFill>
                <a:latin typeface="Consolas"/>
              </a:rPr>
              <a:t>string</a:t>
            </a:r>
            <a:r>
              <a:rPr lang="en-US" sz="1600" dirty="0">
                <a:solidFill>
                  <a:prstClr val="black"/>
                </a:solidFill>
                <a:latin typeface="Consolas"/>
              </a:rPr>
              <a:t> s, </a:t>
            </a:r>
            <a:r>
              <a:rPr lang="en-US" sz="1600" dirty="0">
                <a:solidFill>
                  <a:srgbClr val="0000FF"/>
                </a:solidFill>
                <a:latin typeface="Consolas"/>
              </a:rPr>
              <a:t>string</a:t>
            </a:r>
            <a:r>
              <a:rPr lang="en-US" sz="1600" dirty="0">
                <a:solidFill>
                  <a:prstClr val="black"/>
                </a:solidFill>
                <a:latin typeface="Consolas"/>
              </a:rPr>
              <a:t> suffix)</a:t>
            </a:r>
          </a:p>
          <a:p>
            <a:r>
              <a:rPr lang="en-US" sz="1600" dirty="0">
                <a:solidFill>
                  <a:prstClr val="black"/>
                </a:solidFill>
                <a:latin typeface="Consolas"/>
              </a:rPr>
              <a:t>    {</a:t>
            </a:r>
          </a:p>
          <a:p>
            <a:r>
              <a:rPr lang="en-US" sz="1600" dirty="0">
                <a:solidFill>
                  <a:prstClr val="black"/>
                </a:solidFill>
                <a:latin typeface="Consolas"/>
              </a:rPr>
              <a:t>      </a:t>
            </a:r>
            <a:r>
              <a:rPr lang="en-US" sz="1600" dirty="0" err="1">
                <a:solidFill>
                  <a:srgbClr val="2B91AF"/>
                </a:solidFill>
                <a:latin typeface="Consolas"/>
              </a:rPr>
              <a:t>Contract</a:t>
            </a:r>
            <a:r>
              <a:rPr lang="en-US" sz="1600" dirty="0" err="1">
                <a:solidFill>
                  <a:prstClr val="black"/>
                </a:solidFill>
                <a:latin typeface="Consolas"/>
              </a:rPr>
              <a:t>.Requires</a:t>
            </a:r>
            <a:r>
              <a:rPr lang="en-US" sz="1600" dirty="0">
                <a:solidFill>
                  <a:prstClr val="black"/>
                </a:solidFill>
                <a:latin typeface="Consolas"/>
              </a:rPr>
              <a:t>(s != </a:t>
            </a:r>
            <a:r>
              <a:rPr lang="en-US" sz="1600" dirty="0">
                <a:solidFill>
                  <a:srgbClr val="0000FF"/>
                </a:solidFill>
                <a:latin typeface="Consolas"/>
              </a:rPr>
              <a:t>null</a:t>
            </a:r>
            <a:r>
              <a:rPr lang="en-US" sz="1600" dirty="0">
                <a:solidFill>
                  <a:prstClr val="black"/>
                </a:solidFill>
                <a:latin typeface="Consolas"/>
              </a:rPr>
              <a:t>);</a:t>
            </a:r>
          </a:p>
          <a:p>
            <a:r>
              <a:rPr lang="en-US" sz="1600" dirty="0">
                <a:solidFill>
                  <a:prstClr val="black"/>
                </a:solidFill>
                <a:latin typeface="Consolas"/>
              </a:rPr>
              <a:t>      </a:t>
            </a:r>
            <a:r>
              <a:rPr lang="en-US" sz="1600" dirty="0" err="1">
                <a:solidFill>
                  <a:srgbClr val="2B91AF"/>
                </a:solidFill>
                <a:latin typeface="Consolas"/>
              </a:rPr>
              <a:t>Contract</a:t>
            </a:r>
            <a:r>
              <a:rPr lang="en-US" sz="1600" dirty="0" err="1">
                <a:solidFill>
                  <a:prstClr val="black"/>
                </a:solidFill>
                <a:latin typeface="Consolas"/>
              </a:rPr>
              <a:t>.Requires</a:t>
            </a:r>
            <a:r>
              <a:rPr lang="en-US" sz="1600" dirty="0">
                <a:solidFill>
                  <a:prstClr val="black"/>
                </a:solidFill>
                <a:latin typeface="Consolas"/>
              </a:rPr>
              <a:t>(suffix != </a:t>
            </a:r>
            <a:r>
              <a:rPr lang="en-US" sz="1600" dirty="0">
                <a:solidFill>
                  <a:srgbClr val="0000FF"/>
                </a:solidFill>
                <a:latin typeface="Consolas"/>
              </a:rPr>
              <a:t>null</a:t>
            </a:r>
            <a:r>
              <a:rPr lang="en-US" sz="1600" dirty="0">
                <a:solidFill>
                  <a:prstClr val="black"/>
                </a:solidFill>
                <a:latin typeface="Consolas"/>
              </a:rPr>
              <a:t>);</a:t>
            </a:r>
          </a:p>
          <a:p>
            <a:endParaRPr lang="en-US" sz="1600" dirty="0">
              <a:solidFill>
                <a:prstClr val="black"/>
              </a:solidFill>
              <a:latin typeface="Consolas"/>
            </a:endParaRPr>
          </a:p>
          <a:p>
            <a:r>
              <a:rPr lang="en-US" sz="1600" dirty="0">
                <a:solidFill>
                  <a:prstClr val="black"/>
                </a:solidFill>
                <a:latin typeface="Consolas"/>
              </a:rPr>
              <a:t>      </a:t>
            </a:r>
            <a:r>
              <a:rPr lang="en-US" sz="1600" dirty="0">
                <a:solidFill>
                  <a:srgbClr val="0000FF"/>
                </a:solidFill>
                <a:latin typeface="Consolas"/>
              </a:rPr>
              <a:t>string</a:t>
            </a:r>
            <a:r>
              <a:rPr lang="en-US" sz="1600" dirty="0">
                <a:solidFill>
                  <a:prstClr val="black"/>
                </a:solidFill>
                <a:latin typeface="Consolas"/>
              </a:rPr>
              <a:t> res = s;</a:t>
            </a:r>
          </a:p>
          <a:p>
            <a:endParaRPr lang="en-US" sz="1600" dirty="0">
              <a:solidFill>
                <a:prstClr val="black"/>
              </a:solidFill>
              <a:latin typeface="Consolas"/>
            </a:endParaRPr>
          </a:p>
          <a:p>
            <a:r>
              <a:rPr lang="en-US" sz="1600" dirty="0">
                <a:solidFill>
                  <a:prstClr val="black"/>
                </a:solidFill>
                <a:latin typeface="Consolas"/>
              </a:rPr>
              <a:t>      </a:t>
            </a:r>
            <a:r>
              <a:rPr lang="en-US" sz="1600" dirty="0">
                <a:solidFill>
                  <a:srgbClr val="0000FF"/>
                </a:solidFill>
                <a:latin typeface="Consolas"/>
              </a:rPr>
              <a:t>while</a:t>
            </a:r>
            <a:r>
              <a:rPr lang="en-US" sz="1600" dirty="0">
                <a:solidFill>
                  <a:prstClr val="black"/>
                </a:solidFill>
                <a:latin typeface="Consolas"/>
              </a:rPr>
              <a:t> (</a:t>
            </a:r>
            <a:r>
              <a:rPr lang="en-US" sz="1600" dirty="0" err="1">
                <a:solidFill>
                  <a:prstClr val="black"/>
                </a:solidFill>
                <a:latin typeface="Consolas"/>
              </a:rPr>
              <a:t>res.EndsWith</a:t>
            </a:r>
            <a:r>
              <a:rPr lang="en-US" sz="1600" dirty="0">
                <a:solidFill>
                  <a:prstClr val="black"/>
                </a:solidFill>
                <a:latin typeface="Consolas"/>
              </a:rPr>
              <a:t>(suffix))</a:t>
            </a:r>
          </a:p>
          <a:p>
            <a:r>
              <a:rPr lang="en-US" sz="1600" dirty="0">
                <a:solidFill>
                  <a:prstClr val="black"/>
                </a:solidFill>
                <a:latin typeface="Consolas"/>
              </a:rPr>
              <a:t>      {</a:t>
            </a:r>
          </a:p>
          <a:p>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a:t>
            </a:r>
            <a:r>
              <a:rPr lang="en-US" sz="1600" dirty="0" err="1">
                <a:solidFill>
                  <a:prstClr val="black"/>
                </a:solidFill>
                <a:latin typeface="Consolas"/>
              </a:rPr>
              <a:t>len</a:t>
            </a:r>
            <a:r>
              <a:rPr lang="en-US" sz="1600" dirty="0">
                <a:solidFill>
                  <a:prstClr val="black"/>
                </a:solidFill>
                <a:latin typeface="Consolas"/>
              </a:rPr>
              <a:t> = </a:t>
            </a:r>
            <a:r>
              <a:rPr lang="en-US" sz="1600" dirty="0" err="1">
                <a:solidFill>
                  <a:prstClr val="black"/>
                </a:solidFill>
                <a:latin typeface="Consolas"/>
              </a:rPr>
              <a:t>res.Length</a:t>
            </a:r>
            <a:r>
              <a:rPr lang="en-US" sz="1600" dirty="0">
                <a:solidFill>
                  <a:prstClr val="black"/>
                </a:solidFill>
                <a:latin typeface="Consolas"/>
              </a:rPr>
              <a:t> - </a:t>
            </a:r>
            <a:r>
              <a:rPr lang="en-US" sz="1600" dirty="0" err="1">
                <a:solidFill>
                  <a:prstClr val="black"/>
                </a:solidFill>
                <a:latin typeface="Consolas"/>
              </a:rPr>
              <a:t>suffix.Length</a:t>
            </a:r>
            <a:r>
              <a:rPr lang="en-US" sz="1600" dirty="0">
                <a:solidFill>
                  <a:prstClr val="black"/>
                </a:solidFill>
                <a:latin typeface="Consolas"/>
              </a:rPr>
              <a:t>;</a:t>
            </a:r>
          </a:p>
          <a:p>
            <a:r>
              <a:rPr lang="en-US" sz="1600" dirty="0">
                <a:solidFill>
                  <a:prstClr val="black"/>
                </a:solidFill>
                <a:latin typeface="Consolas"/>
              </a:rPr>
              <a:t>        res = </a:t>
            </a:r>
            <a:r>
              <a:rPr lang="en-US" sz="1600" dirty="0" err="1">
                <a:solidFill>
                  <a:prstClr val="black"/>
                </a:solidFill>
                <a:latin typeface="Consolas"/>
              </a:rPr>
              <a:t>res.Substring</a:t>
            </a:r>
            <a:r>
              <a:rPr lang="en-US" sz="1600" dirty="0">
                <a:solidFill>
                  <a:prstClr val="black"/>
                </a:solidFill>
                <a:latin typeface="Consolas"/>
              </a:rPr>
              <a:t>(0, </a:t>
            </a:r>
            <a:r>
              <a:rPr lang="en-US" sz="1600" dirty="0" err="1">
                <a:solidFill>
                  <a:prstClr val="black"/>
                </a:solidFill>
                <a:latin typeface="Consolas"/>
              </a:rPr>
              <a:t>len</a:t>
            </a:r>
            <a:r>
              <a:rPr lang="en-US" sz="1600" dirty="0">
                <a:solidFill>
                  <a:prstClr val="black"/>
                </a:solidFill>
                <a:latin typeface="Consolas"/>
              </a:rPr>
              <a:t>);</a:t>
            </a:r>
          </a:p>
          <a:p>
            <a:r>
              <a:rPr lang="en-US" sz="1600" dirty="0">
                <a:solidFill>
                  <a:prstClr val="black"/>
                </a:solidFill>
                <a:latin typeface="Consolas"/>
              </a:rPr>
              <a:t>      }</a:t>
            </a:r>
          </a:p>
          <a:p>
            <a:endParaRPr lang="en-US" sz="1600" dirty="0">
              <a:solidFill>
                <a:prstClr val="black"/>
              </a:solidFill>
              <a:latin typeface="Consolas"/>
            </a:endParaRPr>
          </a:p>
          <a:p>
            <a:r>
              <a:rPr lang="en-US" sz="1600" dirty="0">
                <a:solidFill>
                  <a:prstClr val="black"/>
                </a:solidFill>
                <a:latin typeface="Consolas"/>
              </a:rPr>
              <a:t>      </a:t>
            </a:r>
            <a:r>
              <a:rPr lang="en-US" sz="1600" dirty="0" err="1">
                <a:solidFill>
                  <a:srgbClr val="2B91AF"/>
                </a:solidFill>
                <a:latin typeface="Consolas"/>
              </a:rPr>
              <a:t>Contract</a:t>
            </a:r>
            <a:r>
              <a:rPr lang="en-US" sz="1600" dirty="0" err="1">
                <a:solidFill>
                  <a:prstClr val="black"/>
                </a:solidFill>
                <a:latin typeface="Consolas"/>
              </a:rPr>
              <a:t>.Assert</a:t>
            </a:r>
            <a:r>
              <a:rPr lang="en-US" sz="1600" dirty="0">
                <a:solidFill>
                  <a:prstClr val="black"/>
                </a:solidFill>
                <a:latin typeface="Consolas"/>
              </a:rPr>
              <a:t>(res != </a:t>
            </a:r>
            <a:r>
              <a:rPr lang="en-US" sz="1600" dirty="0">
                <a:solidFill>
                  <a:srgbClr val="0000FF"/>
                </a:solidFill>
                <a:latin typeface="Consolas"/>
              </a:rPr>
              <a:t>null</a:t>
            </a:r>
            <a:r>
              <a:rPr lang="en-US" sz="1600" dirty="0">
                <a:solidFill>
                  <a:prstClr val="black"/>
                </a:solidFill>
                <a:latin typeface="Consolas"/>
              </a:rPr>
              <a:t>);</a:t>
            </a:r>
          </a:p>
          <a:p>
            <a:endParaRPr lang="en-US" sz="1600" dirty="0">
              <a:solidFill>
                <a:prstClr val="black"/>
              </a:solidFill>
              <a:latin typeface="Consolas"/>
            </a:endParaRPr>
          </a:p>
          <a:p>
            <a:r>
              <a:rPr lang="en-US" sz="1600" dirty="0">
                <a:solidFill>
                  <a:prstClr val="black"/>
                </a:solidFill>
                <a:latin typeface="Consolas"/>
              </a:rPr>
              <a:t>      </a:t>
            </a:r>
            <a:r>
              <a:rPr lang="en-US" sz="1600" dirty="0">
                <a:solidFill>
                  <a:srgbClr val="0000FF"/>
                </a:solidFill>
                <a:latin typeface="Consolas"/>
              </a:rPr>
              <a:t>return</a:t>
            </a:r>
            <a:r>
              <a:rPr lang="en-US" sz="1600" dirty="0">
                <a:solidFill>
                  <a:prstClr val="black"/>
                </a:solidFill>
                <a:latin typeface="Consolas"/>
              </a:rPr>
              <a:t> res;</a:t>
            </a:r>
          </a:p>
          <a:p>
            <a:r>
              <a:rPr lang="en-US" sz="1600" dirty="0">
                <a:solidFill>
                  <a:prstClr val="black"/>
                </a:solidFill>
                <a:latin typeface="Consolas"/>
              </a:rPr>
              <a:t>    }</a:t>
            </a:r>
            <a:endParaRPr lang="en-US" sz="1600"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16471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steps (recall)</a:t>
            </a:r>
            <a:endParaRPr lang="en-US" dirty="0"/>
          </a:p>
        </p:txBody>
      </p:sp>
      <p:sp>
        <p:nvSpPr>
          <p:cNvPr id="3" name="Text Placeholder 2"/>
          <p:cNvSpPr>
            <a:spLocks noGrp="1"/>
          </p:cNvSpPr>
          <p:nvPr>
            <p:ph type="body" sz="quarter" idx="10"/>
          </p:nvPr>
        </p:nvSpPr>
        <p:spPr>
          <a:xfrm>
            <a:off x="381000" y="1411552"/>
            <a:ext cx="8382000" cy="5047536"/>
          </a:xfrm>
        </p:spPr>
        <p:txBody>
          <a:bodyPr/>
          <a:lstStyle/>
          <a:p>
            <a:pPr marL="514350" indent="-514350">
              <a:buFont typeface="+mj-lt"/>
              <a:buAutoNum type="arabicPeriod"/>
            </a:pPr>
            <a:r>
              <a:rPr lang="en-US" dirty="0" smtClean="0"/>
              <a:t>Read the bytecode</a:t>
            </a:r>
          </a:p>
          <a:p>
            <a:pPr marL="514350" indent="-514350">
              <a:buFont typeface="+mj-lt"/>
              <a:buAutoNum type="arabicPeriod"/>
            </a:pPr>
            <a:r>
              <a:rPr lang="en-US" dirty="0" smtClean="0"/>
              <a:t>Program transformations</a:t>
            </a:r>
          </a:p>
          <a:p>
            <a:pPr marL="909638" lvl="1" indent="-514350">
              <a:buFont typeface="+mj-lt"/>
              <a:buAutoNum type="arabicPeriod"/>
            </a:pPr>
            <a:r>
              <a:rPr lang="en-US" dirty="0" smtClean="0"/>
              <a:t>De-Stack</a:t>
            </a:r>
          </a:p>
          <a:p>
            <a:pPr marL="909638" lvl="1" indent="-514350">
              <a:buFont typeface="+mj-lt"/>
              <a:buAutoNum type="arabicPeriod"/>
            </a:pPr>
            <a:r>
              <a:rPr lang="en-US" dirty="0" smtClean="0"/>
              <a:t>CFG Construction</a:t>
            </a:r>
          </a:p>
          <a:p>
            <a:pPr marL="909638" lvl="1" indent="-514350">
              <a:buFont typeface="+mj-lt"/>
              <a:buAutoNum type="arabicPeriod"/>
            </a:pPr>
            <a:r>
              <a:rPr lang="en-US" dirty="0" smtClean="0"/>
              <a:t>De-heap</a:t>
            </a:r>
          </a:p>
          <a:p>
            <a:pPr marL="909638" lvl="1" indent="-514350">
              <a:buFont typeface="+mj-lt"/>
              <a:buAutoNum type="arabicPeriod"/>
            </a:pPr>
            <a:r>
              <a:rPr lang="en-US" dirty="0" smtClean="0"/>
              <a:t>Expression recovery</a:t>
            </a:r>
            <a:endParaRPr lang="en-US" dirty="0"/>
          </a:p>
          <a:p>
            <a:pPr marL="514350" indent="-514350">
              <a:buFont typeface="+mj-lt"/>
              <a:buAutoNum type="arabicPeriod"/>
            </a:pPr>
            <a:r>
              <a:rPr lang="en-US" dirty="0" smtClean="0"/>
              <a:t>Collect proof obligations</a:t>
            </a:r>
          </a:p>
          <a:p>
            <a:pPr marL="514350" indent="-514350">
              <a:buFont typeface="+mj-lt"/>
              <a:buAutoNum type="arabicPeriod"/>
            </a:pPr>
            <a:r>
              <a:rPr lang="en-US" dirty="0" smtClean="0"/>
              <a:t>Analysis</a:t>
            </a:r>
          </a:p>
          <a:p>
            <a:pPr marL="514350" indent="-514350">
              <a:buFont typeface="+mj-lt"/>
              <a:buAutoNum type="arabicPeriod"/>
            </a:pPr>
            <a:r>
              <a:rPr lang="en-US" dirty="0" smtClean="0"/>
              <a:t>Check</a:t>
            </a:r>
          </a:p>
          <a:p>
            <a:pPr marL="514350" indent="-514350">
              <a:buFont typeface="+mj-lt"/>
              <a:buAutoNum type="arabicPeriod"/>
            </a:pPr>
            <a:r>
              <a:rPr lang="en-US" dirty="0" smtClean="0"/>
              <a:t>…</a:t>
            </a:r>
          </a:p>
        </p:txBody>
      </p:sp>
      <p:sp>
        <p:nvSpPr>
          <p:cNvPr id="4" name="Right Arrow 3"/>
          <p:cNvSpPr/>
          <p:nvPr/>
        </p:nvSpPr>
        <p:spPr bwMode="auto">
          <a:xfrm rot="10800000">
            <a:off x="5410200" y="4114800"/>
            <a:ext cx="1219200" cy="990600"/>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258876709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proof obligations explicit</a:t>
            </a:r>
            <a:endParaRPr lang="en-US" dirty="0"/>
          </a:p>
        </p:txBody>
      </p:sp>
      <p:sp>
        <p:nvSpPr>
          <p:cNvPr id="4" name="TextBox 3"/>
          <p:cNvSpPr txBox="1"/>
          <p:nvPr/>
        </p:nvSpPr>
        <p:spPr>
          <a:xfrm>
            <a:off x="1066799" y="1295400"/>
            <a:ext cx="6445995" cy="483209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1400" dirty="0">
                <a:latin typeface="Consolas"/>
              </a:rPr>
              <a:t> </a:t>
            </a:r>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TrimSuffixWPO</a:t>
            </a:r>
            <a:r>
              <a:rPr lang="en-US" sz="1400" dirty="0">
                <a:solidFill>
                  <a:prstClr val="black"/>
                </a:solidFill>
                <a:latin typeface="Consolas"/>
              </a:rPr>
              <a:t>(</a:t>
            </a:r>
            <a:r>
              <a:rPr lang="en-US" sz="1400" dirty="0">
                <a:solidFill>
                  <a:srgbClr val="0000FF"/>
                </a:solidFill>
                <a:latin typeface="Consolas"/>
              </a:rPr>
              <a:t>string</a:t>
            </a:r>
            <a:r>
              <a:rPr lang="en-US" sz="1400" dirty="0">
                <a:solidFill>
                  <a:prstClr val="black"/>
                </a:solidFill>
                <a:latin typeface="Consolas"/>
              </a:rPr>
              <a:t> s, </a:t>
            </a:r>
            <a:r>
              <a:rPr lang="en-US" sz="1400" dirty="0">
                <a:solidFill>
                  <a:srgbClr val="0000FF"/>
                </a:solidFill>
                <a:latin typeface="Consolas"/>
              </a:rPr>
              <a:t>string</a:t>
            </a:r>
            <a:r>
              <a:rPr lang="en-US" sz="1400" dirty="0">
                <a:solidFill>
                  <a:prstClr val="black"/>
                </a:solidFill>
                <a:latin typeface="Consolas"/>
              </a:rPr>
              <a:t> suffix)</a:t>
            </a:r>
          </a:p>
          <a:p>
            <a:r>
              <a:rPr lang="en-US" sz="1400" dirty="0">
                <a:solidFill>
                  <a:prstClr val="black"/>
                </a:solidFill>
                <a:latin typeface="Consolas"/>
              </a:rPr>
              <a:t>    {</a:t>
            </a: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.Requires</a:t>
            </a:r>
            <a:r>
              <a:rPr lang="en-US" sz="1400" dirty="0">
                <a:solidFill>
                  <a:prstClr val="black"/>
                </a:solidFill>
                <a:latin typeface="Consolas"/>
              </a:rPr>
              <a:t>(s != </a:t>
            </a:r>
            <a:r>
              <a:rPr lang="en-US" sz="1400" dirty="0">
                <a:solidFill>
                  <a:srgbClr val="0000FF"/>
                </a:solidFill>
                <a:latin typeface="Consolas"/>
              </a:rPr>
              <a:t>null</a:t>
            </a:r>
            <a:r>
              <a:rPr lang="en-US" sz="1400" dirty="0">
                <a:solidFill>
                  <a:prstClr val="black"/>
                </a:solidFill>
                <a:latin typeface="Consolas"/>
              </a:rPr>
              <a:t>);</a:t>
            </a: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.Requires</a:t>
            </a:r>
            <a:r>
              <a:rPr lang="en-US" sz="1400" dirty="0">
                <a:solidFill>
                  <a:prstClr val="black"/>
                </a:solidFill>
                <a:latin typeface="Consolas"/>
              </a:rPr>
              <a:t>(suffix != </a:t>
            </a:r>
            <a:r>
              <a:rPr lang="en-US" sz="1400" dirty="0">
                <a:solidFill>
                  <a:srgbClr val="0000FF"/>
                </a:solidFill>
                <a:latin typeface="Consolas"/>
              </a:rPr>
              <a:t>null</a:t>
            </a:r>
            <a:r>
              <a:rPr lang="en-US" sz="1400" dirty="0">
                <a:solidFill>
                  <a:prstClr val="black"/>
                </a:solidFill>
                <a:latin typeface="Consolas"/>
              </a:rPr>
              <a:t>);</a:t>
            </a:r>
          </a:p>
          <a:p>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res = s;</a:t>
            </a:r>
          </a:p>
          <a:p>
            <a:endParaRPr lang="en-US" sz="1400" dirty="0">
              <a:solidFill>
                <a:prstClr val="black"/>
              </a:solidFill>
              <a:latin typeface="Consolas"/>
            </a:endParaRP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.Assert</a:t>
            </a:r>
            <a:r>
              <a:rPr lang="en-US" sz="1400" dirty="0">
                <a:solidFill>
                  <a:prstClr val="black"/>
                </a:solidFill>
                <a:latin typeface="Consolas"/>
              </a:rPr>
              <a:t>(res != </a:t>
            </a:r>
            <a:r>
              <a:rPr lang="en-US" sz="1400" dirty="0">
                <a:solidFill>
                  <a:srgbClr val="0000FF"/>
                </a:solidFill>
                <a:latin typeface="Consolas"/>
              </a:rPr>
              <a:t>null</a:t>
            </a:r>
            <a:r>
              <a:rPr lang="en-US" sz="1400" dirty="0">
                <a:solidFill>
                  <a:prstClr val="black"/>
                </a:solidFill>
                <a:latin typeface="Consolas"/>
              </a:rPr>
              <a:t>);</a:t>
            </a:r>
          </a:p>
          <a:p>
            <a:r>
              <a:rPr lang="en-US" sz="1400" dirty="0">
                <a:solidFill>
                  <a:prstClr val="black"/>
                </a:solidFill>
                <a:latin typeface="Consolas"/>
              </a:rPr>
              <a:t>      </a:t>
            </a:r>
            <a:r>
              <a:rPr lang="en-US" sz="1400" dirty="0">
                <a:solidFill>
                  <a:srgbClr val="0000FF"/>
                </a:solidFill>
                <a:latin typeface="Consolas"/>
              </a:rPr>
              <a:t>while</a:t>
            </a:r>
            <a:r>
              <a:rPr lang="en-US" sz="1400" dirty="0">
                <a:solidFill>
                  <a:prstClr val="black"/>
                </a:solidFill>
                <a:latin typeface="Consolas"/>
              </a:rPr>
              <a:t> (</a:t>
            </a:r>
            <a:r>
              <a:rPr lang="en-US" sz="1400" dirty="0" err="1">
                <a:solidFill>
                  <a:prstClr val="black"/>
                </a:solidFill>
                <a:latin typeface="Consolas"/>
              </a:rPr>
              <a:t>res.EndsWith</a:t>
            </a:r>
            <a:r>
              <a:rPr lang="en-US" sz="1400" dirty="0">
                <a:solidFill>
                  <a:prstClr val="black"/>
                </a:solidFill>
                <a:latin typeface="Consolas"/>
              </a:rPr>
              <a:t>(suffix))</a:t>
            </a:r>
          </a:p>
          <a:p>
            <a:r>
              <a:rPr lang="en-US" sz="1400" dirty="0">
                <a:solidFill>
                  <a:prstClr val="black"/>
                </a:solidFill>
                <a:latin typeface="Consolas"/>
              </a:rPr>
              <a:t>      {</a:t>
            </a: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.Assert</a:t>
            </a:r>
            <a:r>
              <a:rPr lang="en-US" sz="1400" dirty="0">
                <a:solidFill>
                  <a:prstClr val="black"/>
                </a:solidFill>
                <a:latin typeface="Consolas"/>
              </a:rPr>
              <a:t>(res != </a:t>
            </a:r>
            <a:r>
              <a:rPr lang="en-US" sz="1400" dirty="0">
                <a:solidFill>
                  <a:srgbClr val="0000FF"/>
                </a:solidFill>
                <a:latin typeface="Consolas"/>
              </a:rPr>
              <a:t>null</a:t>
            </a:r>
            <a:r>
              <a:rPr lang="en-US" sz="1400" dirty="0">
                <a:solidFill>
                  <a:prstClr val="black"/>
                </a:solidFill>
                <a:latin typeface="Consolas"/>
              </a:rPr>
              <a:t>);</a:t>
            </a:r>
          </a:p>
          <a:p>
            <a:r>
              <a:rPr lang="en-US" sz="1400" dirty="0">
                <a:solidFill>
                  <a:prstClr val="black"/>
                </a:solidFill>
                <a:latin typeface="Consolas"/>
              </a:rPr>
              <a:t>        </a:t>
            </a:r>
            <a:r>
              <a:rPr lang="en-US" sz="1400" dirty="0" err="1" smtClean="0">
                <a:solidFill>
                  <a:srgbClr val="2B91AF"/>
                </a:solidFill>
                <a:latin typeface="Consolas"/>
              </a:rPr>
              <a:t>Contract</a:t>
            </a:r>
            <a:r>
              <a:rPr lang="en-US" sz="1400" dirty="0" err="1" smtClean="0">
                <a:solidFill>
                  <a:prstClr val="black"/>
                </a:solidFill>
                <a:latin typeface="Consolas"/>
              </a:rPr>
              <a:t>.Assert</a:t>
            </a:r>
            <a:r>
              <a:rPr lang="en-US" sz="1400" dirty="0" smtClean="0">
                <a:solidFill>
                  <a:prstClr val="black"/>
                </a:solidFill>
                <a:latin typeface="Consolas"/>
              </a:rPr>
              <a:t>(suffix </a:t>
            </a:r>
            <a:r>
              <a:rPr lang="en-US" sz="1400" dirty="0">
                <a:solidFill>
                  <a:prstClr val="black"/>
                </a:solidFill>
                <a:latin typeface="Consolas"/>
              </a:rPr>
              <a:t>!= </a:t>
            </a:r>
            <a:r>
              <a:rPr lang="en-US" sz="1400" dirty="0">
                <a:solidFill>
                  <a:srgbClr val="0000FF"/>
                </a:solidFill>
                <a:latin typeface="Consolas"/>
              </a:rPr>
              <a:t>null</a:t>
            </a:r>
            <a:r>
              <a:rPr lang="en-US" sz="1400" dirty="0">
                <a:solidFill>
                  <a:prstClr val="black"/>
                </a:solidFill>
                <a:latin typeface="Consolas"/>
              </a:rPr>
              <a:t>);</a:t>
            </a:r>
          </a:p>
          <a:p>
            <a:r>
              <a:rPr lang="en-US" sz="1400" dirty="0">
                <a:solidFill>
                  <a:prstClr val="black"/>
                </a:solidFill>
                <a:latin typeface="Consolas"/>
              </a:rPr>
              <a:t>        </a:t>
            </a:r>
            <a:r>
              <a:rPr lang="en-US" sz="1400" dirty="0">
                <a:solidFill>
                  <a:srgbClr val="0000FF"/>
                </a:solidFill>
                <a:latin typeface="Consolas"/>
              </a:rPr>
              <a:t>int</a:t>
            </a:r>
            <a:r>
              <a:rPr lang="en-US" sz="1400" dirty="0">
                <a:solidFill>
                  <a:prstClr val="black"/>
                </a:solidFill>
                <a:latin typeface="Consolas"/>
              </a:rPr>
              <a:t> </a:t>
            </a:r>
            <a:r>
              <a:rPr lang="en-US" sz="1400" dirty="0" err="1">
                <a:solidFill>
                  <a:prstClr val="black"/>
                </a:solidFill>
                <a:latin typeface="Consolas"/>
              </a:rPr>
              <a:t>len</a:t>
            </a:r>
            <a:r>
              <a:rPr lang="en-US" sz="1400" dirty="0">
                <a:solidFill>
                  <a:prstClr val="black"/>
                </a:solidFill>
                <a:latin typeface="Consolas"/>
              </a:rPr>
              <a:t> = </a:t>
            </a:r>
            <a:r>
              <a:rPr lang="en-US" sz="1400" dirty="0" err="1">
                <a:solidFill>
                  <a:prstClr val="black"/>
                </a:solidFill>
                <a:latin typeface="Consolas"/>
              </a:rPr>
              <a:t>res.Length</a:t>
            </a:r>
            <a:r>
              <a:rPr lang="en-US" sz="1400" dirty="0">
                <a:solidFill>
                  <a:prstClr val="black"/>
                </a:solidFill>
                <a:latin typeface="Consolas"/>
              </a:rPr>
              <a:t> - </a:t>
            </a:r>
            <a:r>
              <a:rPr lang="en-US" sz="1400" dirty="0" err="1">
                <a:solidFill>
                  <a:prstClr val="black"/>
                </a:solidFill>
                <a:latin typeface="Consolas"/>
              </a:rPr>
              <a:t>suffix.Length</a:t>
            </a:r>
            <a:r>
              <a:rPr lang="en-US" sz="1400" dirty="0">
                <a:solidFill>
                  <a:prstClr val="black"/>
                </a:solidFill>
                <a:latin typeface="Consolas"/>
              </a:rPr>
              <a:t>;</a:t>
            </a: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.Assert</a:t>
            </a:r>
            <a:r>
              <a:rPr lang="en-US" sz="1400" dirty="0">
                <a:solidFill>
                  <a:prstClr val="black"/>
                </a:solidFill>
                <a:latin typeface="Consolas"/>
              </a:rPr>
              <a:t>(res != </a:t>
            </a:r>
            <a:r>
              <a:rPr lang="en-US" sz="1400" dirty="0">
                <a:solidFill>
                  <a:srgbClr val="0000FF"/>
                </a:solidFill>
                <a:latin typeface="Consolas"/>
              </a:rPr>
              <a:t>null</a:t>
            </a:r>
            <a:r>
              <a:rPr lang="en-US" sz="1400" dirty="0">
                <a:solidFill>
                  <a:prstClr val="black"/>
                </a:solidFill>
                <a:latin typeface="Consolas"/>
              </a:rPr>
              <a:t>);</a:t>
            </a:r>
          </a:p>
          <a:p>
            <a:r>
              <a:rPr lang="en-US" sz="1400" dirty="0">
                <a:solidFill>
                  <a:prstClr val="black"/>
                </a:solidFill>
                <a:latin typeface="Consolas"/>
              </a:rPr>
              <a:t>        res = </a:t>
            </a:r>
            <a:r>
              <a:rPr lang="en-US" sz="1400" dirty="0" err="1">
                <a:solidFill>
                  <a:prstClr val="black"/>
                </a:solidFill>
                <a:latin typeface="Consolas"/>
              </a:rPr>
              <a:t>res.Substring</a:t>
            </a:r>
            <a:r>
              <a:rPr lang="en-US" sz="1400" dirty="0">
                <a:solidFill>
                  <a:prstClr val="black"/>
                </a:solidFill>
                <a:latin typeface="Consolas"/>
              </a:rPr>
              <a:t>(0, </a:t>
            </a:r>
            <a:r>
              <a:rPr lang="en-US" sz="1400" dirty="0" err="1">
                <a:solidFill>
                  <a:prstClr val="black"/>
                </a:solidFill>
                <a:latin typeface="Consolas"/>
              </a:rPr>
              <a:t>len</a:t>
            </a:r>
            <a:r>
              <a:rPr lang="en-US" sz="1400" dirty="0">
                <a:solidFill>
                  <a:prstClr val="black"/>
                </a:solidFill>
                <a:latin typeface="Consolas"/>
              </a:rPr>
              <a:t>);</a:t>
            </a: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.Assume</a:t>
            </a:r>
            <a:r>
              <a:rPr lang="en-US" sz="1400" dirty="0">
                <a:solidFill>
                  <a:prstClr val="black"/>
                </a:solidFill>
                <a:latin typeface="Consolas"/>
              </a:rPr>
              <a:t>(res != </a:t>
            </a:r>
            <a:r>
              <a:rPr lang="en-US" sz="1400" dirty="0">
                <a:solidFill>
                  <a:srgbClr val="0000FF"/>
                </a:solidFill>
                <a:latin typeface="Consolas"/>
              </a:rPr>
              <a:t>null</a:t>
            </a:r>
            <a:r>
              <a:rPr lang="en-US" sz="1400" dirty="0">
                <a:solidFill>
                  <a:prstClr val="black"/>
                </a:solidFill>
                <a:latin typeface="Consolas"/>
              </a:rPr>
              <a:t>);   </a:t>
            </a:r>
            <a:r>
              <a:rPr lang="en-US" sz="1400" dirty="0">
                <a:solidFill>
                  <a:srgbClr val="008000"/>
                </a:solidFill>
                <a:latin typeface="Consolas"/>
              </a:rPr>
              <a:t>// Postcondition of res</a:t>
            </a:r>
            <a:endParaRPr lang="en-US" sz="1400" dirty="0">
              <a:solidFill>
                <a:prstClr val="black"/>
              </a:solidFill>
              <a:latin typeface="Consolas"/>
            </a:endParaRPr>
          </a:p>
          <a:p>
            <a:r>
              <a:rPr lang="en-US" sz="1400" dirty="0">
                <a:solidFill>
                  <a:prstClr val="black"/>
                </a:solidFill>
                <a:latin typeface="Consolas"/>
              </a:rPr>
              <a:t>      }</a:t>
            </a:r>
          </a:p>
          <a:p>
            <a:endParaRPr lang="en-US" sz="1400" dirty="0">
              <a:solidFill>
                <a:prstClr val="black"/>
              </a:solidFill>
              <a:latin typeface="Consolas"/>
            </a:endParaRP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.Assert</a:t>
            </a:r>
            <a:r>
              <a:rPr lang="en-US" sz="1400" dirty="0">
                <a:solidFill>
                  <a:prstClr val="black"/>
                </a:solidFill>
                <a:latin typeface="Consolas"/>
              </a:rPr>
              <a:t>(res != </a:t>
            </a:r>
            <a:r>
              <a:rPr lang="en-US" sz="1400" dirty="0">
                <a:solidFill>
                  <a:srgbClr val="0000FF"/>
                </a:solidFill>
                <a:latin typeface="Consolas"/>
              </a:rPr>
              <a:t>null</a:t>
            </a:r>
            <a:r>
              <a:rPr lang="en-US" sz="1400" dirty="0">
                <a:solidFill>
                  <a:prstClr val="black"/>
                </a:solidFill>
                <a:latin typeface="Consolas"/>
              </a:rPr>
              <a:t>);</a:t>
            </a:r>
          </a:p>
          <a:p>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return</a:t>
            </a:r>
            <a:r>
              <a:rPr lang="en-US" sz="1400" dirty="0">
                <a:solidFill>
                  <a:prstClr val="black"/>
                </a:solidFill>
                <a:latin typeface="Consolas"/>
              </a:rPr>
              <a:t> res;</a:t>
            </a:r>
          </a:p>
          <a:p>
            <a:r>
              <a:rPr lang="en-US" sz="1400" dirty="0">
                <a:solidFill>
                  <a:prstClr val="black"/>
                </a:solidFill>
                <a:latin typeface="Consolas"/>
              </a:rPr>
              <a:t>    }</a:t>
            </a:r>
            <a:endParaRPr lang="en-US" sz="1400"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9012447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steps (recall)</a:t>
            </a:r>
            <a:endParaRPr lang="en-US" dirty="0"/>
          </a:p>
        </p:txBody>
      </p:sp>
      <p:sp>
        <p:nvSpPr>
          <p:cNvPr id="3" name="Text Placeholder 2"/>
          <p:cNvSpPr>
            <a:spLocks noGrp="1"/>
          </p:cNvSpPr>
          <p:nvPr>
            <p:ph type="body" sz="quarter" idx="10"/>
          </p:nvPr>
        </p:nvSpPr>
        <p:spPr>
          <a:xfrm>
            <a:off x="381000" y="1411552"/>
            <a:ext cx="8382000" cy="5047536"/>
          </a:xfrm>
        </p:spPr>
        <p:txBody>
          <a:bodyPr/>
          <a:lstStyle/>
          <a:p>
            <a:pPr marL="514350" indent="-514350">
              <a:buFont typeface="+mj-lt"/>
              <a:buAutoNum type="arabicPeriod"/>
            </a:pPr>
            <a:r>
              <a:rPr lang="en-US" dirty="0" smtClean="0"/>
              <a:t>Read the bytecode</a:t>
            </a:r>
          </a:p>
          <a:p>
            <a:pPr marL="514350" indent="-514350">
              <a:buFont typeface="+mj-lt"/>
              <a:buAutoNum type="arabicPeriod"/>
            </a:pPr>
            <a:r>
              <a:rPr lang="en-US" dirty="0" smtClean="0"/>
              <a:t>Program transformations</a:t>
            </a:r>
          </a:p>
          <a:p>
            <a:pPr marL="909638" lvl="1" indent="-514350">
              <a:buFont typeface="+mj-lt"/>
              <a:buAutoNum type="arabicPeriod"/>
            </a:pPr>
            <a:r>
              <a:rPr lang="en-US" dirty="0" smtClean="0"/>
              <a:t>De-Stack</a:t>
            </a:r>
          </a:p>
          <a:p>
            <a:pPr marL="909638" lvl="1" indent="-514350">
              <a:buFont typeface="+mj-lt"/>
              <a:buAutoNum type="arabicPeriod"/>
            </a:pPr>
            <a:r>
              <a:rPr lang="en-US" dirty="0" smtClean="0"/>
              <a:t>CFG Construction</a:t>
            </a:r>
          </a:p>
          <a:p>
            <a:pPr marL="909638" lvl="1" indent="-514350">
              <a:buFont typeface="+mj-lt"/>
              <a:buAutoNum type="arabicPeriod"/>
            </a:pPr>
            <a:r>
              <a:rPr lang="en-US" dirty="0" smtClean="0"/>
              <a:t>De-heap</a:t>
            </a:r>
          </a:p>
          <a:p>
            <a:pPr marL="909638" lvl="1" indent="-514350">
              <a:buFont typeface="+mj-lt"/>
              <a:buAutoNum type="arabicPeriod"/>
            </a:pPr>
            <a:r>
              <a:rPr lang="en-US" dirty="0" smtClean="0"/>
              <a:t>Expression recovery</a:t>
            </a:r>
            <a:endParaRPr lang="en-US" dirty="0"/>
          </a:p>
          <a:p>
            <a:pPr marL="514350" indent="-514350">
              <a:buFont typeface="+mj-lt"/>
              <a:buAutoNum type="arabicPeriod"/>
            </a:pPr>
            <a:r>
              <a:rPr lang="en-US" dirty="0" smtClean="0"/>
              <a:t>Collect proof obligations</a:t>
            </a:r>
          </a:p>
          <a:p>
            <a:pPr marL="514350" indent="-514350">
              <a:buFont typeface="+mj-lt"/>
              <a:buAutoNum type="arabicPeriod"/>
            </a:pPr>
            <a:r>
              <a:rPr lang="en-US" dirty="0" smtClean="0"/>
              <a:t>Analysis</a:t>
            </a:r>
          </a:p>
          <a:p>
            <a:pPr marL="514350" indent="-514350">
              <a:buFont typeface="+mj-lt"/>
              <a:buAutoNum type="arabicPeriod"/>
            </a:pPr>
            <a:r>
              <a:rPr lang="en-US" dirty="0" smtClean="0"/>
              <a:t>Check</a:t>
            </a:r>
          </a:p>
          <a:p>
            <a:pPr marL="514350" indent="-514350">
              <a:buFont typeface="+mj-lt"/>
              <a:buAutoNum type="arabicPeriod"/>
            </a:pPr>
            <a:r>
              <a:rPr lang="en-US" dirty="0" smtClean="0"/>
              <a:t>…</a:t>
            </a:r>
          </a:p>
        </p:txBody>
      </p:sp>
      <p:sp>
        <p:nvSpPr>
          <p:cNvPr id="4" name="Right Arrow 3"/>
          <p:cNvSpPr/>
          <p:nvPr/>
        </p:nvSpPr>
        <p:spPr bwMode="auto">
          <a:xfrm rot="10800000">
            <a:off x="5418438" y="4620397"/>
            <a:ext cx="1219200" cy="990600"/>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260675852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domain for the analysis</a:t>
            </a:r>
            <a:endParaRPr lang="en-US" dirty="0"/>
          </a:p>
        </p:txBody>
      </p:sp>
      <p:sp>
        <p:nvSpPr>
          <p:cNvPr id="4" name="TextBox 3"/>
          <p:cNvSpPr txBox="1"/>
          <p:nvPr/>
        </p:nvSpPr>
        <p:spPr>
          <a:xfrm>
            <a:off x="4267200" y="3276600"/>
            <a:ext cx="490840" cy="646331"/>
          </a:xfrm>
          <a:prstGeom prst="rect">
            <a:avLst/>
          </a:prstGeom>
          <a:noFill/>
        </p:spPr>
        <p:txBody>
          <a:bodyPr wrap="none" rtlCol="0">
            <a:spAutoFit/>
          </a:bodyPr>
          <a:lstStyle/>
          <a:p>
            <a:r>
              <a:rPr lang="en-US" sz="3600" dirty="0"/>
              <a:t>⊥</a:t>
            </a:r>
            <a:endParaRPr lang="en-US" sz="3600" dirty="0" smtClean="0">
              <a:effectLst>
                <a:outerShdw blurRad="38100" dist="38100" dir="2700000" algn="tl">
                  <a:srgbClr val="000000">
                    <a:alpha val="43137"/>
                  </a:srgbClr>
                </a:outerShdw>
              </a:effectLst>
            </a:endParaRPr>
          </a:p>
        </p:txBody>
      </p:sp>
      <p:sp>
        <p:nvSpPr>
          <p:cNvPr id="5" name="TextBox 4"/>
          <p:cNvSpPr txBox="1"/>
          <p:nvPr/>
        </p:nvSpPr>
        <p:spPr>
          <a:xfrm>
            <a:off x="2362200" y="2207741"/>
            <a:ext cx="979755" cy="646331"/>
          </a:xfrm>
          <a:prstGeom prst="rect">
            <a:avLst/>
          </a:prstGeom>
          <a:noFill/>
        </p:spPr>
        <p:txBody>
          <a:bodyPr wrap="none" rtlCol="0">
            <a:spAutoFit/>
          </a:bodyPr>
          <a:lstStyle/>
          <a:p>
            <a:r>
              <a:rPr lang="en-US" sz="3600" dirty="0" smtClean="0"/>
              <a:t>Null</a:t>
            </a:r>
            <a:endParaRPr lang="en-US" sz="3600" dirty="0" smtClean="0">
              <a:effectLst>
                <a:outerShdw blurRad="38100" dist="38100" dir="2700000" algn="tl">
                  <a:srgbClr val="000000">
                    <a:alpha val="43137"/>
                  </a:srgbClr>
                </a:outerShdw>
              </a:effectLst>
            </a:endParaRPr>
          </a:p>
        </p:txBody>
      </p:sp>
      <p:sp>
        <p:nvSpPr>
          <p:cNvPr id="6" name="TextBox 5"/>
          <p:cNvSpPr txBox="1"/>
          <p:nvPr/>
        </p:nvSpPr>
        <p:spPr>
          <a:xfrm>
            <a:off x="5334000" y="2209800"/>
            <a:ext cx="1697901" cy="646331"/>
          </a:xfrm>
          <a:prstGeom prst="rect">
            <a:avLst/>
          </a:prstGeom>
          <a:noFill/>
        </p:spPr>
        <p:txBody>
          <a:bodyPr wrap="none" rtlCol="0">
            <a:spAutoFit/>
          </a:bodyPr>
          <a:lstStyle/>
          <a:p>
            <a:r>
              <a:rPr lang="en-US" sz="3600" dirty="0" smtClean="0"/>
              <a:t>NotNull</a:t>
            </a:r>
            <a:endParaRPr lang="en-US" sz="3600" dirty="0" smtClean="0">
              <a:effectLst>
                <a:outerShdw blurRad="38100" dist="38100" dir="2700000" algn="tl">
                  <a:srgbClr val="000000">
                    <a:alpha val="43137"/>
                  </a:srgbClr>
                </a:outerShdw>
              </a:effectLst>
            </a:endParaRPr>
          </a:p>
        </p:txBody>
      </p:sp>
      <p:sp>
        <p:nvSpPr>
          <p:cNvPr id="7" name="TextBox 6"/>
          <p:cNvSpPr txBox="1"/>
          <p:nvPr/>
        </p:nvSpPr>
        <p:spPr>
          <a:xfrm rot="10800000" flipV="1">
            <a:off x="4283276" y="1295400"/>
            <a:ext cx="474764" cy="646331"/>
          </a:xfrm>
          <a:prstGeom prst="rect">
            <a:avLst/>
          </a:prstGeom>
          <a:noFill/>
        </p:spPr>
        <p:txBody>
          <a:bodyPr wrap="square" rtlCol="0">
            <a:spAutoFit/>
          </a:bodyPr>
          <a:lstStyle/>
          <a:p>
            <a:r>
              <a:rPr lang="en-US" sz="3600" dirty="0" smtClean="0"/>
              <a:t>⊤</a:t>
            </a:r>
            <a:endParaRPr lang="en-US" sz="3600" dirty="0" smtClean="0">
              <a:effectLst>
                <a:outerShdw blurRad="38100" dist="38100" dir="2700000" algn="tl">
                  <a:srgbClr val="000000">
                    <a:alpha val="43137"/>
                  </a:srgbClr>
                </a:outerShdw>
              </a:effectLst>
            </a:endParaRPr>
          </a:p>
        </p:txBody>
      </p:sp>
      <p:cxnSp>
        <p:nvCxnSpPr>
          <p:cNvPr id="9" name="Straight Arrow Connector 8"/>
          <p:cNvCxnSpPr>
            <a:stCxn id="4" idx="1"/>
            <a:endCxn id="5" idx="2"/>
          </p:cNvCxnSpPr>
          <p:nvPr/>
        </p:nvCxnSpPr>
        <p:spPr>
          <a:xfrm flipH="1" flipV="1">
            <a:off x="2852078" y="2854072"/>
            <a:ext cx="1415122" cy="745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3"/>
            <a:endCxn id="6" idx="2"/>
          </p:cNvCxnSpPr>
          <p:nvPr/>
        </p:nvCxnSpPr>
        <p:spPr>
          <a:xfrm flipV="1">
            <a:off x="4758040" y="2856131"/>
            <a:ext cx="1424911" cy="743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1"/>
          </p:cNvCxnSpPr>
          <p:nvPr/>
        </p:nvCxnSpPr>
        <p:spPr>
          <a:xfrm flipH="1" flipV="1">
            <a:off x="4758040" y="1618566"/>
            <a:ext cx="1489032" cy="628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0"/>
            <a:endCxn id="7" idx="3"/>
          </p:cNvCxnSpPr>
          <p:nvPr/>
        </p:nvCxnSpPr>
        <p:spPr>
          <a:xfrm flipV="1">
            <a:off x="2852078" y="1618566"/>
            <a:ext cx="1431198" cy="589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 Placeholder 2"/>
          <p:cNvSpPr>
            <a:spLocks noGrp="1"/>
          </p:cNvSpPr>
          <p:nvPr>
            <p:ph type="body" sz="quarter" idx="10"/>
          </p:nvPr>
        </p:nvSpPr>
        <p:spPr>
          <a:xfrm>
            <a:off x="321620" y="4191000"/>
            <a:ext cx="8382000" cy="2000548"/>
          </a:xfrm>
        </p:spPr>
        <p:txBody>
          <a:bodyPr/>
          <a:lstStyle/>
          <a:p>
            <a:r>
              <a:rPr lang="en-US" dirty="0" smtClean="0">
                <a:cs typeface="Consolas" pitchFamily="49" charset="0"/>
              </a:rPr>
              <a:t>Point-wise extension for environments</a:t>
            </a:r>
          </a:p>
          <a:p>
            <a:pPr lvl="1"/>
            <a:r>
              <a:rPr lang="en-US" dirty="0" smtClean="0">
                <a:cs typeface="Consolas" pitchFamily="49" charset="0"/>
              </a:rPr>
              <a:t>Point-wise?</a:t>
            </a:r>
          </a:p>
          <a:p>
            <a:r>
              <a:rPr lang="en-US" dirty="0" smtClean="0">
                <a:cs typeface="Consolas" pitchFamily="49" charset="0"/>
              </a:rPr>
              <a:t>Simple and finite domain</a:t>
            </a:r>
          </a:p>
          <a:p>
            <a:pPr lvl="1"/>
            <a:r>
              <a:rPr lang="en-US" dirty="0" smtClean="0">
                <a:cs typeface="Consolas" pitchFamily="49" charset="0"/>
              </a:rPr>
              <a:t>Fast convergence</a:t>
            </a:r>
            <a:endParaRPr lang="en-US" dirty="0">
              <a:cs typeface="Consolas" pitchFamily="49" charset="0"/>
            </a:endParaRPr>
          </a:p>
        </p:txBody>
      </p:sp>
    </p:spTree>
    <p:extLst>
      <p:ext uri="{BB962C8B-B14F-4D97-AF65-F5344CB8AC3E}">
        <p14:creationId xmlns:p14="http://schemas.microsoft.com/office/powerpoint/2010/main" val="296630902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Assume &amp; Assert</a:t>
            </a:r>
            <a:endParaRPr lang="en-US" dirty="0"/>
          </a:p>
        </p:txBody>
      </p:sp>
      <p:sp>
        <p:nvSpPr>
          <p:cNvPr id="3" name="Text Placeholder 2"/>
          <p:cNvSpPr>
            <a:spLocks noGrp="1"/>
          </p:cNvSpPr>
          <p:nvPr>
            <p:ph type="body" sz="quarter" idx="10"/>
          </p:nvPr>
        </p:nvSpPr>
        <p:spPr>
          <a:xfrm>
            <a:off x="381000" y="1411552"/>
            <a:ext cx="8382000" cy="3711785"/>
          </a:xfrm>
        </p:spPr>
        <p:txBody>
          <a:bodyPr/>
          <a:lstStyle/>
          <a:p>
            <a:r>
              <a:rPr lang="en-US" dirty="0" smtClean="0"/>
              <a:t>During the analysis assert are turned into assume</a:t>
            </a:r>
          </a:p>
          <a:p>
            <a:r>
              <a:rPr lang="en-US" dirty="0" smtClean="0"/>
              <a:t>Why?</a:t>
            </a:r>
          </a:p>
          <a:p>
            <a:pPr lvl="1"/>
            <a:r>
              <a:rPr lang="en-US" dirty="0" smtClean="0"/>
              <a:t>If an assert does not hold, the program crashes</a:t>
            </a:r>
          </a:p>
          <a:p>
            <a:pPr lvl="1"/>
            <a:r>
              <a:rPr lang="en-US" dirty="0" smtClean="0"/>
              <a:t>If we reach the point after the assert, then it holds</a:t>
            </a:r>
          </a:p>
          <a:p>
            <a:pPr lvl="1"/>
            <a:r>
              <a:rPr lang="en-US" dirty="0" smtClean="0"/>
              <a:t>So we can trust it holds</a:t>
            </a:r>
          </a:p>
          <a:p>
            <a:pPr lvl="2"/>
            <a:r>
              <a:rPr lang="en-US" dirty="0" smtClean="0"/>
              <a:t>(we delay the check to the next phase)</a:t>
            </a:r>
          </a:p>
        </p:txBody>
      </p:sp>
    </p:spTree>
    <p:extLst>
      <p:ext uri="{BB962C8B-B14F-4D97-AF65-F5344CB8AC3E}">
        <p14:creationId xmlns:p14="http://schemas.microsoft.com/office/powerpoint/2010/main" val="153073034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Clousot: Analysis structure</a:t>
            </a:r>
            <a:endParaRPr lang="en-US" dirty="0"/>
          </a:p>
        </p:txBody>
      </p:sp>
      <p:graphicFrame>
        <p:nvGraphicFramePr>
          <p:cNvPr id="5" name="Diagram 4"/>
          <p:cNvGraphicFramePr/>
          <p:nvPr>
            <p:extLst>
              <p:ext uri="{D42A27DB-BD31-4B8C-83A1-F6EECF244321}">
                <p14:modId xmlns:p14="http://schemas.microsoft.com/office/powerpoint/2010/main" val="1314618454"/>
              </p:ext>
            </p:extLst>
          </p:nvPr>
        </p:nvGraphicFramePr>
        <p:xfrm>
          <a:off x="457200" y="2133600"/>
          <a:ext cx="3962400"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5943600"/>
            <a:ext cx="14859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4953000"/>
            <a:ext cx="1622425" cy="67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000" y="4038600"/>
            <a:ext cx="3108325"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257800" y="2286000"/>
            <a:ext cx="2879314" cy="523220"/>
          </a:xfrm>
          <a:prstGeom prst="rect">
            <a:avLst/>
          </a:prstGeom>
          <a:noFill/>
        </p:spPr>
        <p:txBody>
          <a:bodyPr wrap="none" rtlCol="0">
            <a:spAutoFit/>
          </a:bodyPr>
          <a:lstStyle/>
          <a:p>
            <a:r>
              <a:rPr lang="en-US" sz="2800" dirty="0" smtClean="0">
                <a:latin typeface="Segoe" pitchFamily="34" charset="0"/>
              </a:rPr>
              <a:t>Source: z = x + y</a:t>
            </a:r>
            <a:endParaRPr lang="en-US" sz="2800" dirty="0" smtClean="0">
              <a:solidFill>
                <a:schemeClr val="tx1"/>
              </a:solidFill>
              <a:latin typeface="Segoe" pitchFamily="34" charset="0"/>
            </a:endParaRPr>
          </a:p>
        </p:txBody>
      </p:sp>
      <p:sp>
        <p:nvSpPr>
          <p:cNvPr id="3" name="Right Arrow 2"/>
          <p:cNvSpPr/>
          <p:nvPr/>
        </p:nvSpPr>
        <p:spPr bwMode="auto">
          <a:xfrm flipH="1">
            <a:off x="4648200" y="3133725"/>
            <a:ext cx="2362200" cy="838200"/>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From here</a:t>
            </a:r>
          </a:p>
        </p:txBody>
      </p:sp>
    </p:spTree>
    <p:extLst>
      <p:ext uri="{BB962C8B-B14F-4D97-AF65-F5344CB8AC3E}">
        <p14:creationId xmlns:p14="http://schemas.microsoft.com/office/powerpoint/2010/main" val="1108985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13" name="TextBox 12"/>
          <p:cNvSpPr txBox="1"/>
          <p:nvPr/>
        </p:nvSpPr>
        <p:spPr>
          <a:xfrm>
            <a:off x="457200" y="1237504"/>
            <a:ext cx="6445995" cy="483209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1400" dirty="0">
                <a:latin typeface="Consolas"/>
              </a:rPr>
              <a:t> </a:t>
            </a:r>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TrimSuffixWPO</a:t>
            </a:r>
            <a:r>
              <a:rPr lang="en-US" sz="1400" dirty="0">
                <a:solidFill>
                  <a:prstClr val="black"/>
                </a:solidFill>
                <a:latin typeface="Consolas"/>
              </a:rPr>
              <a:t>(</a:t>
            </a:r>
            <a:r>
              <a:rPr lang="en-US" sz="1400" dirty="0">
                <a:solidFill>
                  <a:srgbClr val="0000FF"/>
                </a:solidFill>
                <a:latin typeface="Consolas"/>
              </a:rPr>
              <a:t>string</a:t>
            </a:r>
            <a:r>
              <a:rPr lang="en-US" sz="1400" dirty="0">
                <a:solidFill>
                  <a:prstClr val="black"/>
                </a:solidFill>
                <a:latin typeface="Consolas"/>
              </a:rPr>
              <a:t> s, </a:t>
            </a:r>
            <a:r>
              <a:rPr lang="en-US" sz="1400" dirty="0">
                <a:solidFill>
                  <a:srgbClr val="0000FF"/>
                </a:solidFill>
                <a:latin typeface="Consolas"/>
              </a:rPr>
              <a:t>string</a:t>
            </a:r>
            <a:r>
              <a:rPr lang="en-US" sz="1400" dirty="0">
                <a:solidFill>
                  <a:prstClr val="black"/>
                </a:solidFill>
                <a:latin typeface="Consolas"/>
              </a:rPr>
              <a:t> suffix)</a:t>
            </a:r>
          </a:p>
          <a:p>
            <a:r>
              <a:rPr lang="en-US" sz="1400" dirty="0">
                <a:solidFill>
                  <a:prstClr val="black"/>
                </a:solidFill>
                <a:latin typeface="Consolas"/>
              </a:rPr>
              <a:t>    {</a:t>
            </a: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.Requires</a:t>
            </a:r>
            <a:r>
              <a:rPr lang="en-US" sz="1400" dirty="0">
                <a:solidFill>
                  <a:prstClr val="black"/>
                </a:solidFill>
                <a:latin typeface="Consolas"/>
              </a:rPr>
              <a:t>(s != </a:t>
            </a:r>
            <a:r>
              <a:rPr lang="en-US" sz="1400" dirty="0">
                <a:solidFill>
                  <a:srgbClr val="0000FF"/>
                </a:solidFill>
                <a:latin typeface="Consolas"/>
              </a:rPr>
              <a:t>null</a:t>
            </a:r>
            <a:r>
              <a:rPr lang="en-US" sz="1400" dirty="0">
                <a:solidFill>
                  <a:prstClr val="black"/>
                </a:solidFill>
                <a:latin typeface="Consolas"/>
              </a:rPr>
              <a:t>);</a:t>
            </a: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.Requires</a:t>
            </a:r>
            <a:r>
              <a:rPr lang="en-US" sz="1400" dirty="0">
                <a:solidFill>
                  <a:prstClr val="black"/>
                </a:solidFill>
                <a:latin typeface="Consolas"/>
              </a:rPr>
              <a:t>(suffix != </a:t>
            </a:r>
            <a:r>
              <a:rPr lang="en-US" sz="1400" dirty="0">
                <a:solidFill>
                  <a:srgbClr val="0000FF"/>
                </a:solidFill>
                <a:latin typeface="Consolas"/>
              </a:rPr>
              <a:t>null</a:t>
            </a:r>
            <a:r>
              <a:rPr lang="en-US" sz="1400" dirty="0">
                <a:solidFill>
                  <a:prstClr val="black"/>
                </a:solidFill>
                <a:latin typeface="Consolas"/>
              </a:rPr>
              <a:t>);</a:t>
            </a:r>
          </a:p>
          <a:p>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res = s;</a:t>
            </a:r>
          </a:p>
          <a:p>
            <a:endParaRPr lang="en-US" sz="1400" dirty="0">
              <a:solidFill>
                <a:prstClr val="black"/>
              </a:solidFill>
              <a:latin typeface="Consolas"/>
            </a:endParaRPr>
          </a:p>
          <a:p>
            <a:r>
              <a:rPr lang="en-US" sz="1400" dirty="0">
                <a:solidFill>
                  <a:prstClr val="black"/>
                </a:solidFill>
                <a:latin typeface="Consolas"/>
              </a:rPr>
              <a:t>      </a:t>
            </a:r>
            <a:r>
              <a:rPr lang="en-US" sz="1400" dirty="0" err="1" smtClean="0">
                <a:solidFill>
                  <a:srgbClr val="2B91AF"/>
                </a:solidFill>
                <a:latin typeface="Consolas"/>
              </a:rPr>
              <a:t>Contract</a:t>
            </a:r>
            <a:r>
              <a:rPr lang="en-US" sz="1400" dirty="0" err="1" smtClean="0">
                <a:solidFill>
                  <a:prstClr val="black"/>
                </a:solidFill>
                <a:latin typeface="Consolas"/>
              </a:rPr>
              <a:t>.Assume</a:t>
            </a:r>
            <a:r>
              <a:rPr lang="en-US" sz="1400" dirty="0" smtClean="0">
                <a:solidFill>
                  <a:prstClr val="black"/>
                </a:solidFill>
                <a:latin typeface="Consolas"/>
              </a:rPr>
              <a:t>(res </a:t>
            </a:r>
            <a:r>
              <a:rPr lang="en-US" sz="1400" dirty="0">
                <a:solidFill>
                  <a:prstClr val="black"/>
                </a:solidFill>
                <a:latin typeface="Consolas"/>
              </a:rPr>
              <a:t>!= </a:t>
            </a:r>
            <a:r>
              <a:rPr lang="en-US" sz="1400" dirty="0">
                <a:solidFill>
                  <a:srgbClr val="0000FF"/>
                </a:solidFill>
                <a:latin typeface="Consolas"/>
              </a:rPr>
              <a:t>null</a:t>
            </a:r>
            <a:r>
              <a:rPr lang="en-US" sz="1400" dirty="0">
                <a:solidFill>
                  <a:prstClr val="black"/>
                </a:solidFill>
                <a:latin typeface="Consolas"/>
              </a:rPr>
              <a:t>);</a:t>
            </a:r>
          </a:p>
          <a:p>
            <a:r>
              <a:rPr lang="en-US" sz="1400" dirty="0">
                <a:solidFill>
                  <a:prstClr val="black"/>
                </a:solidFill>
                <a:latin typeface="Consolas"/>
              </a:rPr>
              <a:t>      </a:t>
            </a:r>
            <a:r>
              <a:rPr lang="en-US" sz="1400" dirty="0">
                <a:solidFill>
                  <a:srgbClr val="0000FF"/>
                </a:solidFill>
                <a:latin typeface="Consolas"/>
              </a:rPr>
              <a:t>while</a:t>
            </a:r>
            <a:r>
              <a:rPr lang="en-US" sz="1400" dirty="0">
                <a:solidFill>
                  <a:prstClr val="black"/>
                </a:solidFill>
                <a:latin typeface="Consolas"/>
              </a:rPr>
              <a:t> (</a:t>
            </a:r>
            <a:r>
              <a:rPr lang="en-US" sz="1400" dirty="0" err="1">
                <a:solidFill>
                  <a:prstClr val="black"/>
                </a:solidFill>
                <a:latin typeface="Consolas"/>
              </a:rPr>
              <a:t>res.EndsWith</a:t>
            </a:r>
            <a:r>
              <a:rPr lang="en-US" sz="1400" dirty="0">
                <a:solidFill>
                  <a:prstClr val="black"/>
                </a:solidFill>
                <a:latin typeface="Consolas"/>
              </a:rPr>
              <a:t>(suffix))</a:t>
            </a:r>
          </a:p>
          <a:p>
            <a:r>
              <a:rPr lang="en-US" sz="1400" dirty="0">
                <a:solidFill>
                  <a:prstClr val="black"/>
                </a:solidFill>
                <a:latin typeface="Consolas"/>
              </a:rPr>
              <a:t>      {</a:t>
            </a:r>
          </a:p>
          <a:p>
            <a:r>
              <a:rPr lang="en-US" sz="1400" dirty="0">
                <a:solidFill>
                  <a:prstClr val="black"/>
                </a:solidFill>
                <a:latin typeface="Consolas"/>
              </a:rPr>
              <a:t>        </a:t>
            </a:r>
            <a:r>
              <a:rPr lang="en-US" sz="1400" dirty="0" err="1" smtClean="0">
                <a:solidFill>
                  <a:srgbClr val="2B91AF"/>
                </a:solidFill>
                <a:latin typeface="Consolas"/>
              </a:rPr>
              <a:t>Contract</a:t>
            </a:r>
            <a:r>
              <a:rPr lang="en-US" sz="1400" dirty="0" err="1" smtClean="0">
                <a:solidFill>
                  <a:prstClr val="black"/>
                </a:solidFill>
                <a:latin typeface="Consolas"/>
              </a:rPr>
              <a:t>.Assume</a:t>
            </a:r>
            <a:r>
              <a:rPr lang="en-US" sz="1400" dirty="0" smtClean="0">
                <a:solidFill>
                  <a:prstClr val="black"/>
                </a:solidFill>
                <a:latin typeface="Consolas"/>
              </a:rPr>
              <a:t>(res </a:t>
            </a:r>
            <a:r>
              <a:rPr lang="en-US" sz="1400" dirty="0">
                <a:solidFill>
                  <a:prstClr val="black"/>
                </a:solidFill>
                <a:latin typeface="Consolas"/>
              </a:rPr>
              <a:t>!= </a:t>
            </a:r>
            <a:r>
              <a:rPr lang="en-US" sz="1400" dirty="0">
                <a:solidFill>
                  <a:srgbClr val="0000FF"/>
                </a:solidFill>
                <a:latin typeface="Consolas"/>
              </a:rPr>
              <a:t>null</a:t>
            </a:r>
            <a:r>
              <a:rPr lang="en-US" sz="1400" dirty="0">
                <a:solidFill>
                  <a:prstClr val="black"/>
                </a:solidFill>
                <a:latin typeface="Consolas"/>
              </a:rPr>
              <a:t>);</a:t>
            </a:r>
          </a:p>
          <a:p>
            <a:r>
              <a:rPr lang="en-US" sz="1400" dirty="0">
                <a:solidFill>
                  <a:prstClr val="black"/>
                </a:solidFill>
                <a:latin typeface="Consolas"/>
              </a:rPr>
              <a:t>        </a:t>
            </a:r>
            <a:r>
              <a:rPr lang="en-US" sz="1400" dirty="0" err="1" smtClean="0">
                <a:solidFill>
                  <a:srgbClr val="2B91AF"/>
                </a:solidFill>
                <a:latin typeface="Consolas"/>
              </a:rPr>
              <a:t>Contract</a:t>
            </a:r>
            <a:r>
              <a:rPr lang="en-US" sz="1400" dirty="0" err="1" smtClean="0">
                <a:solidFill>
                  <a:prstClr val="black"/>
                </a:solidFill>
                <a:latin typeface="Consolas"/>
              </a:rPr>
              <a:t>.Assume</a:t>
            </a:r>
            <a:r>
              <a:rPr lang="en-US" sz="1400" dirty="0" smtClean="0">
                <a:solidFill>
                  <a:prstClr val="black"/>
                </a:solidFill>
                <a:latin typeface="Consolas"/>
              </a:rPr>
              <a:t>(suffix </a:t>
            </a:r>
            <a:r>
              <a:rPr lang="en-US" sz="1400" dirty="0">
                <a:solidFill>
                  <a:prstClr val="black"/>
                </a:solidFill>
                <a:latin typeface="Consolas"/>
              </a:rPr>
              <a:t>!= </a:t>
            </a:r>
            <a:r>
              <a:rPr lang="en-US" sz="1400" dirty="0">
                <a:solidFill>
                  <a:srgbClr val="0000FF"/>
                </a:solidFill>
                <a:latin typeface="Consolas"/>
              </a:rPr>
              <a:t>null</a:t>
            </a:r>
            <a:r>
              <a:rPr lang="en-US" sz="1400" dirty="0">
                <a:solidFill>
                  <a:prstClr val="black"/>
                </a:solidFill>
                <a:latin typeface="Consolas"/>
              </a:rPr>
              <a:t>);</a:t>
            </a:r>
          </a:p>
          <a:p>
            <a:r>
              <a:rPr lang="en-US" sz="1400" dirty="0">
                <a:solidFill>
                  <a:prstClr val="black"/>
                </a:solidFill>
                <a:latin typeface="Consolas"/>
              </a:rPr>
              <a:t>        </a:t>
            </a:r>
            <a:r>
              <a:rPr lang="en-US" sz="1400" dirty="0">
                <a:solidFill>
                  <a:srgbClr val="0000FF"/>
                </a:solidFill>
                <a:latin typeface="Consolas"/>
              </a:rPr>
              <a:t>int</a:t>
            </a:r>
            <a:r>
              <a:rPr lang="en-US" sz="1400" dirty="0">
                <a:solidFill>
                  <a:prstClr val="black"/>
                </a:solidFill>
                <a:latin typeface="Consolas"/>
              </a:rPr>
              <a:t> </a:t>
            </a:r>
            <a:r>
              <a:rPr lang="en-US" sz="1400" dirty="0" err="1">
                <a:solidFill>
                  <a:prstClr val="black"/>
                </a:solidFill>
                <a:latin typeface="Consolas"/>
              </a:rPr>
              <a:t>len</a:t>
            </a:r>
            <a:r>
              <a:rPr lang="en-US" sz="1400" dirty="0">
                <a:solidFill>
                  <a:prstClr val="black"/>
                </a:solidFill>
                <a:latin typeface="Consolas"/>
              </a:rPr>
              <a:t> = </a:t>
            </a:r>
            <a:r>
              <a:rPr lang="en-US" sz="1400" dirty="0" err="1">
                <a:solidFill>
                  <a:prstClr val="black"/>
                </a:solidFill>
                <a:latin typeface="Consolas"/>
              </a:rPr>
              <a:t>res.Length</a:t>
            </a:r>
            <a:r>
              <a:rPr lang="en-US" sz="1400" dirty="0">
                <a:solidFill>
                  <a:prstClr val="black"/>
                </a:solidFill>
                <a:latin typeface="Consolas"/>
              </a:rPr>
              <a:t> - </a:t>
            </a:r>
            <a:r>
              <a:rPr lang="en-US" sz="1400" dirty="0" err="1">
                <a:solidFill>
                  <a:prstClr val="black"/>
                </a:solidFill>
                <a:latin typeface="Consolas"/>
              </a:rPr>
              <a:t>suffix.Length</a:t>
            </a:r>
            <a:r>
              <a:rPr lang="en-US" sz="1400" dirty="0">
                <a:solidFill>
                  <a:prstClr val="black"/>
                </a:solidFill>
                <a:latin typeface="Consolas"/>
              </a:rPr>
              <a:t>;</a:t>
            </a:r>
          </a:p>
          <a:p>
            <a:r>
              <a:rPr lang="en-US" sz="1400" dirty="0">
                <a:solidFill>
                  <a:prstClr val="black"/>
                </a:solidFill>
                <a:latin typeface="Consolas"/>
              </a:rPr>
              <a:t>        </a:t>
            </a:r>
            <a:r>
              <a:rPr lang="en-US" sz="1400" dirty="0" err="1" smtClean="0">
                <a:solidFill>
                  <a:srgbClr val="2B91AF"/>
                </a:solidFill>
                <a:latin typeface="Consolas"/>
              </a:rPr>
              <a:t>Contract</a:t>
            </a:r>
            <a:r>
              <a:rPr lang="en-US" sz="1400" dirty="0" err="1" smtClean="0">
                <a:solidFill>
                  <a:prstClr val="black"/>
                </a:solidFill>
                <a:latin typeface="Consolas"/>
              </a:rPr>
              <a:t>.Assume</a:t>
            </a:r>
            <a:r>
              <a:rPr lang="en-US" sz="1400" dirty="0" smtClean="0">
                <a:solidFill>
                  <a:prstClr val="black"/>
                </a:solidFill>
                <a:latin typeface="Consolas"/>
              </a:rPr>
              <a:t>(res </a:t>
            </a:r>
            <a:r>
              <a:rPr lang="en-US" sz="1400" dirty="0">
                <a:solidFill>
                  <a:prstClr val="black"/>
                </a:solidFill>
                <a:latin typeface="Consolas"/>
              </a:rPr>
              <a:t>!= </a:t>
            </a:r>
            <a:r>
              <a:rPr lang="en-US" sz="1400" dirty="0">
                <a:solidFill>
                  <a:srgbClr val="0000FF"/>
                </a:solidFill>
                <a:latin typeface="Consolas"/>
              </a:rPr>
              <a:t>null</a:t>
            </a:r>
            <a:r>
              <a:rPr lang="en-US" sz="1400" dirty="0">
                <a:solidFill>
                  <a:prstClr val="black"/>
                </a:solidFill>
                <a:latin typeface="Consolas"/>
              </a:rPr>
              <a:t>);</a:t>
            </a:r>
          </a:p>
          <a:p>
            <a:r>
              <a:rPr lang="en-US" sz="1400" dirty="0">
                <a:solidFill>
                  <a:prstClr val="black"/>
                </a:solidFill>
                <a:latin typeface="Consolas"/>
              </a:rPr>
              <a:t>        res = </a:t>
            </a:r>
            <a:r>
              <a:rPr lang="en-US" sz="1400" dirty="0" err="1">
                <a:solidFill>
                  <a:prstClr val="black"/>
                </a:solidFill>
                <a:latin typeface="Consolas"/>
              </a:rPr>
              <a:t>res.Substring</a:t>
            </a:r>
            <a:r>
              <a:rPr lang="en-US" sz="1400" dirty="0">
                <a:solidFill>
                  <a:prstClr val="black"/>
                </a:solidFill>
                <a:latin typeface="Consolas"/>
              </a:rPr>
              <a:t>(0, </a:t>
            </a:r>
            <a:r>
              <a:rPr lang="en-US" sz="1400" dirty="0" err="1">
                <a:solidFill>
                  <a:prstClr val="black"/>
                </a:solidFill>
                <a:latin typeface="Consolas"/>
              </a:rPr>
              <a:t>len</a:t>
            </a:r>
            <a:r>
              <a:rPr lang="en-US" sz="1400" dirty="0">
                <a:solidFill>
                  <a:prstClr val="black"/>
                </a:solidFill>
                <a:latin typeface="Consolas"/>
              </a:rPr>
              <a:t>);</a:t>
            </a: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.Assume</a:t>
            </a:r>
            <a:r>
              <a:rPr lang="en-US" sz="1400" dirty="0">
                <a:solidFill>
                  <a:prstClr val="black"/>
                </a:solidFill>
                <a:latin typeface="Consolas"/>
              </a:rPr>
              <a:t>(res != </a:t>
            </a:r>
            <a:r>
              <a:rPr lang="en-US" sz="1400" dirty="0">
                <a:solidFill>
                  <a:srgbClr val="0000FF"/>
                </a:solidFill>
                <a:latin typeface="Consolas"/>
              </a:rPr>
              <a:t>null</a:t>
            </a:r>
            <a:r>
              <a:rPr lang="en-US" sz="1400" dirty="0">
                <a:solidFill>
                  <a:prstClr val="black"/>
                </a:solidFill>
                <a:latin typeface="Consolas"/>
              </a:rPr>
              <a:t>);   </a:t>
            </a:r>
            <a:r>
              <a:rPr lang="en-US" sz="1400" dirty="0">
                <a:solidFill>
                  <a:srgbClr val="008000"/>
                </a:solidFill>
                <a:latin typeface="Consolas"/>
              </a:rPr>
              <a:t>// Postcondition of res</a:t>
            </a:r>
            <a:endParaRPr lang="en-US" sz="1400" dirty="0">
              <a:solidFill>
                <a:prstClr val="black"/>
              </a:solidFill>
              <a:latin typeface="Consolas"/>
            </a:endParaRPr>
          </a:p>
          <a:p>
            <a:r>
              <a:rPr lang="en-US" sz="1400" dirty="0">
                <a:solidFill>
                  <a:prstClr val="black"/>
                </a:solidFill>
                <a:latin typeface="Consolas"/>
              </a:rPr>
              <a:t>      }</a:t>
            </a:r>
          </a:p>
          <a:p>
            <a:endParaRPr lang="en-US" sz="1400" dirty="0">
              <a:solidFill>
                <a:prstClr val="black"/>
              </a:solidFill>
              <a:latin typeface="Consolas"/>
            </a:endParaRPr>
          </a:p>
          <a:p>
            <a:r>
              <a:rPr lang="en-US" sz="1400" dirty="0">
                <a:solidFill>
                  <a:prstClr val="black"/>
                </a:solidFill>
                <a:latin typeface="Consolas"/>
              </a:rPr>
              <a:t>      </a:t>
            </a:r>
            <a:r>
              <a:rPr lang="en-US" sz="1400" dirty="0" err="1" smtClean="0">
                <a:solidFill>
                  <a:srgbClr val="2B91AF"/>
                </a:solidFill>
                <a:latin typeface="Consolas"/>
              </a:rPr>
              <a:t>Contract</a:t>
            </a:r>
            <a:r>
              <a:rPr lang="en-US" sz="1400" dirty="0" err="1" smtClean="0">
                <a:solidFill>
                  <a:prstClr val="black"/>
                </a:solidFill>
                <a:latin typeface="Consolas"/>
              </a:rPr>
              <a:t>.Assume</a:t>
            </a:r>
            <a:r>
              <a:rPr lang="en-US" sz="1400" dirty="0" smtClean="0">
                <a:solidFill>
                  <a:prstClr val="black"/>
                </a:solidFill>
                <a:latin typeface="Consolas"/>
              </a:rPr>
              <a:t>(res </a:t>
            </a:r>
            <a:r>
              <a:rPr lang="en-US" sz="1400" dirty="0">
                <a:solidFill>
                  <a:prstClr val="black"/>
                </a:solidFill>
                <a:latin typeface="Consolas"/>
              </a:rPr>
              <a:t>!= </a:t>
            </a:r>
            <a:r>
              <a:rPr lang="en-US" sz="1400" dirty="0">
                <a:solidFill>
                  <a:srgbClr val="0000FF"/>
                </a:solidFill>
                <a:latin typeface="Consolas"/>
              </a:rPr>
              <a:t>null</a:t>
            </a:r>
            <a:r>
              <a:rPr lang="en-US" sz="1400" dirty="0">
                <a:solidFill>
                  <a:prstClr val="black"/>
                </a:solidFill>
                <a:latin typeface="Consolas"/>
              </a:rPr>
              <a:t>);</a:t>
            </a:r>
          </a:p>
          <a:p>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return</a:t>
            </a:r>
            <a:r>
              <a:rPr lang="en-US" sz="1400" dirty="0">
                <a:solidFill>
                  <a:prstClr val="black"/>
                </a:solidFill>
                <a:latin typeface="Consolas"/>
              </a:rPr>
              <a:t> res;</a:t>
            </a:r>
          </a:p>
          <a:p>
            <a:r>
              <a:rPr lang="en-US" sz="1400" dirty="0">
                <a:solidFill>
                  <a:prstClr val="black"/>
                </a:solidFill>
                <a:latin typeface="Consolas"/>
              </a:rPr>
              <a:t>    }</a:t>
            </a:r>
            <a:endParaRPr lang="en-US" sz="1400" dirty="0" smtClean="0">
              <a:effectLst>
                <a:outerShdw blurRad="38100" dist="38100" dir="2700000" algn="tl">
                  <a:srgbClr val="000000">
                    <a:alpha val="43137"/>
                  </a:srgbClr>
                </a:outerShdw>
              </a:effectLst>
            </a:endParaRPr>
          </a:p>
        </p:txBody>
      </p:sp>
      <p:sp>
        <p:nvSpPr>
          <p:cNvPr id="17" name="TextBox 16"/>
          <p:cNvSpPr txBox="1"/>
          <p:nvPr/>
        </p:nvSpPr>
        <p:spPr>
          <a:xfrm>
            <a:off x="4648200" y="2598352"/>
            <a:ext cx="2765501"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s</a:t>
            </a:r>
            <a:r>
              <a:rPr lang="en-US" sz="1600" dirty="0" smtClean="0">
                <a:effectLst>
                  <a:outerShdw blurRad="38100" dist="38100" dir="2700000" algn="tl">
                    <a:srgbClr val="000000">
                      <a:alpha val="43137"/>
                    </a:srgbClr>
                  </a:outerShdw>
                </a:effectLst>
                <a:latin typeface="Consolas" pitchFamily="49" charset="0"/>
                <a:cs typeface="Consolas" pitchFamily="49" charset="0"/>
              </a:rPr>
              <a:t>, suffix, res: NotNull</a:t>
            </a:r>
          </a:p>
        </p:txBody>
      </p:sp>
      <p:sp>
        <p:nvSpPr>
          <p:cNvPr id="19" name="TextBox 18"/>
          <p:cNvSpPr txBox="1"/>
          <p:nvPr/>
        </p:nvSpPr>
        <p:spPr>
          <a:xfrm>
            <a:off x="4646372" y="3096858"/>
            <a:ext cx="2765501"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s</a:t>
            </a:r>
            <a:r>
              <a:rPr lang="en-US" sz="1600" dirty="0" smtClean="0">
                <a:effectLst>
                  <a:outerShdw blurRad="38100" dist="38100" dir="2700000" algn="tl">
                    <a:srgbClr val="000000">
                      <a:alpha val="43137"/>
                    </a:srgbClr>
                  </a:outerShdw>
                </a:effectLst>
                <a:latin typeface="Consolas" pitchFamily="49" charset="0"/>
                <a:cs typeface="Consolas" pitchFamily="49" charset="0"/>
              </a:rPr>
              <a:t>, suffix, res: NotNull</a:t>
            </a:r>
          </a:p>
        </p:txBody>
      </p:sp>
      <p:sp>
        <p:nvSpPr>
          <p:cNvPr id="20" name="TextBox 19"/>
          <p:cNvSpPr txBox="1"/>
          <p:nvPr/>
        </p:nvSpPr>
        <p:spPr>
          <a:xfrm>
            <a:off x="4648200" y="4724400"/>
            <a:ext cx="2765501"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s</a:t>
            </a:r>
            <a:r>
              <a:rPr lang="en-US" sz="1600" dirty="0" smtClean="0">
                <a:effectLst>
                  <a:outerShdw blurRad="38100" dist="38100" dir="2700000" algn="tl">
                    <a:srgbClr val="000000">
                      <a:alpha val="43137"/>
                    </a:srgbClr>
                  </a:outerShdw>
                </a:effectLst>
                <a:latin typeface="Consolas" pitchFamily="49" charset="0"/>
                <a:cs typeface="Consolas" pitchFamily="49" charset="0"/>
              </a:rPr>
              <a:t>, suffix, res: NotNull</a:t>
            </a:r>
          </a:p>
        </p:txBody>
      </p:sp>
      <p:sp>
        <p:nvSpPr>
          <p:cNvPr id="21" name="TextBox 20"/>
          <p:cNvSpPr txBox="1"/>
          <p:nvPr/>
        </p:nvSpPr>
        <p:spPr>
          <a:xfrm>
            <a:off x="4646371" y="4267200"/>
            <a:ext cx="3296095"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s</a:t>
            </a:r>
            <a:r>
              <a:rPr lang="en-US" sz="1600" dirty="0" smtClean="0">
                <a:effectLst>
                  <a:outerShdw blurRad="38100" dist="38100" dir="2700000" algn="tl">
                    <a:srgbClr val="000000">
                      <a:alpha val="43137"/>
                    </a:srgbClr>
                  </a:outerShdw>
                </a:effectLst>
                <a:latin typeface="Consolas" pitchFamily="49" charset="0"/>
                <a:cs typeface="Consolas" pitchFamily="49" charset="0"/>
              </a:rPr>
              <a:t>, suffix : NotNull, res: </a:t>
            </a:r>
            <a:r>
              <a:rPr lang="en-US" sz="1600" dirty="0"/>
              <a:t>⊤ </a:t>
            </a:r>
            <a:endParaRPr lang="en-US" sz="1600" dirty="0" smtClean="0">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9329939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a:t>
            </a:r>
            <a:endParaRPr lang="en-US" dirty="0"/>
          </a:p>
        </p:txBody>
      </p:sp>
      <p:sp>
        <p:nvSpPr>
          <p:cNvPr id="4" name="TextBox 3"/>
          <p:cNvSpPr txBox="1"/>
          <p:nvPr/>
        </p:nvSpPr>
        <p:spPr>
          <a:xfrm>
            <a:off x="457200" y="1237504"/>
            <a:ext cx="6445995" cy="483209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1400" dirty="0">
                <a:latin typeface="Consolas"/>
              </a:rPr>
              <a:t> </a:t>
            </a:r>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TrimSuffixWPO</a:t>
            </a:r>
            <a:r>
              <a:rPr lang="en-US" sz="1400" dirty="0">
                <a:solidFill>
                  <a:prstClr val="black"/>
                </a:solidFill>
                <a:latin typeface="Consolas"/>
              </a:rPr>
              <a:t>(</a:t>
            </a:r>
            <a:r>
              <a:rPr lang="en-US" sz="1400" dirty="0">
                <a:solidFill>
                  <a:srgbClr val="0000FF"/>
                </a:solidFill>
                <a:latin typeface="Consolas"/>
              </a:rPr>
              <a:t>string</a:t>
            </a:r>
            <a:r>
              <a:rPr lang="en-US" sz="1400" dirty="0">
                <a:solidFill>
                  <a:prstClr val="black"/>
                </a:solidFill>
                <a:latin typeface="Consolas"/>
              </a:rPr>
              <a:t> s, </a:t>
            </a:r>
            <a:r>
              <a:rPr lang="en-US" sz="1400" dirty="0">
                <a:solidFill>
                  <a:srgbClr val="0000FF"/>
                </a:solidFill>
                <a:latin typeface="Consolas"/>
              </a:rPr>
              <a:t>string</a:t>
            </a:r>
            <a:r>
              <a:rPr lang="en-US" sz="1400" dirty="0">
                <a:solidFill>
                  <a:prstClr val="black"/>
                </a:solidFill>
                <a:latin typeface="Consolas"/>
              </a:rPr>
              <a:t> suffix)</a:t>
            </a:r>
          </a:p>
          <a:p>
            <a:r>
              <a:rPr lang="en-US" sz="1400" dirty="0">
                <a:solidFill>
                  <a:prstClr val="black"/>
                </a:solidFill>
                <a:latin typeface="Consolas"/>
              </a:rPr>
              <a:t>    {</a:t>
            </a: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.Requires</a:t>
            </a:r>
            <a:r>
              <a:rPr lang="en-US" sz="1400" dirty="0">
                <a:solidFill>
                  <a:prstClr val="black"/>
                </a:solidFill>
                <a:latin typeface="Consolas"/>
              </a:rPr>
              <a:t>(s != </a:t>
            </a:r>
            <a:r>
              <a:rPr lang="en-US" sz="1400" dirty="0">
                <a:solidFill>
                  <a:srgbClr val="0000FF"/>
                </a:solidFill>
                <a:latin typeface="Consolas"/>
              </a:rPr>
              <a:t>null</a:t>
            </a:r>
            <a:r>
              <a:rPr lang="en-US" sz="1400" dirty="0">
                <a:solidFill>
                  <a:prstClr val="black"/>
                </a:solidFill>
                <a:latin typeface="Consolas"/>
              </a:rPr>
              <a:t>);</a:t>
            </a: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.Requires</a:t>
            </a:r>
            <a:r>
              <a:rPr lang="en-US" sz="1400" dirty="0">
                <a:solidFill>
                  <a:prstClr val="black"/>
                </a:solidFill>
                <a:latin typeface="Consolas"/>
              </a:rPr>
              <a:t>(suffix != </a:t>
            </a:r>
            <a:r>
              <a:rPr lang="en-US" sz="1400" dirty="0">
                <a:solidFill>
                  <a:srgbClr val="0000FF"/>
                </a:solidFill>
                <a:latin typeface="Consolas"/>
              </a:rPr>
              <a:t>null</a:t>
            </a:r>
            <a:r>
              <a:rPr lang="en-US" sz="1400" dirty="0">
                <a:solidFill>
                  <a:prstClr val="black"/>
                </a:solidFill>
                <a:latin typeface="Consolas"/>
              </a:rPr>
              <a:t>);</a:t>
            </a:r>
          </a:p>
          <a:p>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res = s;</a:t>
            </a:r>
          </a:p>
          <a:p>
            <a:endParaRPr lang="en-US" sz="1400" dirty="0">
              <a:solidFill>
                <a:prstClr val="black"/>
              </a:solidFill>
              <a:latin typeface="Consolas"/>
            </a:endParaRPr>
          </a:p>
          <a:p>
            <a:r>
              <a:rPr lang="en-US" sz="1400" dirty="0">
                <a:solidFill>
                  <a:prstClr val="black"/>
                </a:solidFill>
                <a:latin typeface="Consolas"/>
              </a:rPr>
              <a:t>      </a:t>
            </a:r>
            <a:r>
              <a:rPr lang="en-US" sz="1400" dirty="0" err="1" smtClean="0">
                <a:solidFill>
                  <a:srgbClr val="2B91AF"/>
                </a:solidFill>
                <a:latin typeface="Consolas"/>
              </a:rPr>
              <a:t>Contract</a:t>
            </a:r>
            <a:r>
              <a:rPr lang="en-US" sz="1400" dirty="0" err="1" smtClean="0">
                <a:solidFill>
                  <a:prstClr val="black"/>
                </a:solidFill>
                <a:latin typeface="Consolas"/>
              </a:rPr>
              <a:t>.Assert</a:t>
            </a:r>
            <a:r>
              <a:rPr lang="en-US" sz="1400" dirty="0" smtClean="0">
                <a:solidFill>
                  <a:prstClr val="black"/>
                </a:solidFill>
                <a:latin typeface="Consolas"/>
              </a:rPr>
              <a:t>(res </a:t>
            </a:r>
            <a:r>
              <a:rPr lang="en-US" sz="1400" dirty="0">
                <a:solidFill>
                  <a:prstClr val="black"/>
                </a:solidFill>
                <a:latin typeface="Consolas"/>
              </a:rPr>
              <a:t>!= </a:t>
            </a:r>
            <a:r>
              <a:rPr lang="en-US" sz="1400" dirty="0">
                <a:solidFill>
                  <a:srgbClr val="0000FF"/>
                </a:solidFill>
                <a:latin typeface="Consolas"/>
              </a:rPr>
              <a:t>null</a:t>
            </a:r>
            <a:r>
              <a:rPr lang="en-US" sz="1400" dirty="0">
                <a:solidFill>
                  <a:prstClr val="black"/>
                </a:solidFill>
                <a:latin typeface="Consolas"/>
              </a:rPr>
              <a:t>);</a:t>
            </a:r>
          </a:p>
          <a:p>
            <a:r>
              <a:rPr lang="en-US" sz="1400" dirty="0">
                <a:solidFill>
                  <a:prstClr val="black"/>
                </a:solidFill>
                <a:latin typeface="Consolas"/>
              </a:rPr>
              <a:t>      </a:t>
            </a:r>
            <a:r>
              <a:rPr lang="en-US" sz="1400" dirty="0">
                <a:solidFill>
                  <a:srgbClr val="0000FF"/>
                </a:solidFill>
                <a:latin typeface="Consolas"/>
              </a:rPr>
              <a:t>while</a:t>
            </a:r>
            <a:r>
              <a:rPr lang="en-US" sz="1400" dirty="0">
                <a:solidFill>
                  <a:prstClr val="black"/>
                </a:solidFill>
                <a:latin typeface="Consolas"/>
              </a:rPr>
              <a:t> (</a:t>
            </a:r>
            <a:r>
              <a:rPr lang="en-US" sz="1400" dirty="0" err="1">
                <a:solidFill>
                  <a:prstClr val="black"/>
                </a:solidFill>
                <a:latin typeface="Consolas"/>
              </a:rPr>
              <a:t>res.EndsWith</a:t>
            </a:r>
            <a:r>
              <a:rPr lang="en-US" sz="1400" dirty="0">
                <a:solidFill>
                  <a:prstClr val="black"/>
                </a:solidFill>
                <a:latin typeface="Consolas"/>
              </a:rPr>
              <a:t>(suffix))</a:t>
            </a:r>
          </a:p>
          <a:p>
            <a:r>
              <a:rPr lang="en-US" sz="1400" dirty="0">
                <a:solidFill>
                  <a:prstClr val="black"/>
                </a:solidFill>
                <a:latin typeface="Consolas"/>
              </a:rPr>
              <a:t>      {</a:t>
            </a:r>
          </a:p>
          <a:p>
            <a:r>
              <a:rPr lang="en-US" sz="1400" dirty="0">
                <a:solidFill>
                  <a:prstClr val="black"/>
                </a:solidFill>
                <a:latin typeface="Consolas"/>
              </a:rPr>
              <a:t>        </a:t>
            </a:r>
            <a:r>
              <a:rPr lang="en-US" sz="1400" dirty="0" err="1" smtClean="0">
                <a:solidFill>
                  <a:srgbClr val="2B91AF"/>
                </a:solidFill>
                <a:latin typeface="Consolas"/>
              </a:rPr>
              <a:t>Contract</a:t>
            </a:r>
            <a:r>
              <a:rPr lang="en-US" sz="1400" dirty="0" err="1" smtClean="0">
                <a:solidFill>
                  <a:prstClr val="black"/>
                </a:solidFill>
                <a:latin typeface="Consolas"/>
              </a:rPr>
              <a:t>.Assert</a:t>
            </a:r>
            <a:r>
              <a:rPr lang="en-US" sz="1400" dirty="0" smtClean="0">
                <a:solidFill>
                  <a:prstClr val="black"/>
                </a:solidFill>
                <a:latin typeface="Consolas"/>
              </a:rPr>
              <a:t>(res </a:t>
            </a:r>
            <a:r>
              <a:rPr lang="en-US" sz="1400" dirty="0">
                <a:solidFill>
                  <a:prstClr val="black"/>
                </a:solidFill>
                <a:latin typeface="Consolas"/>
              </a:rPr>
              <a:t>!= </a:t>
            </a:r>
            <a:r>
              <a:rPr lang="en-US" sz="1400" dirty="0">
                <a:solidFill>
                  <a:srgbClr val="0000FF"/>
                </a:solidFill>
                <a:latin typeface="Consolas"/>
              </a:rPr>
              <a:t>null</a:t>
            </a:r>
            <a:r>
              <a:rPr lang="en-US" sz="1400" dirty="0">
                <a:solidFill>
                  <a:prstClr val="black"/>
                </a:solidFill>
                <a:latin typeface="Consolas"/>
              </a:rPr>
              <a:t>);</a:t>
            </a:r>
          </a:p>
          <a:p>
            <a:r>
              <a:rPr lang="en-US" sz="1400" dirty="0">
                <a:solidFill>
                  <a:prstClr val="black"/>
                </a:solidFill>
                <a:latin typeface="Consolas"/>
              </a:rPr>
              <a:t>        </a:t>
            </a:r>
            <a:r>
              <a:rPr lang="en-US" sz="1400" dirty="0" err="1" smtClean="0">
                <a:solidFill>
                  <a:srgbClr val="2B91AF"/>
                </a:solidFill>
                <a:latin typeface="Consolas"/>
              </a:rPr>
              <a:t>Contract</a:t>
            </a:r>
            <a:r>
              <a:rPr lang="en-US" sz="1400" dirty="0" err="1" smtClean="0">
                <a:solidFill>
                  <a:prstClr val="black"/>
                </a:solidFill>
                <a:latin typeface="Consolas"/>
              </a:rPr>
              <a:t>.Asert</a:t>
            </a:r>
            <a:r>
              <a:rPr lang="en-US" sz="1400" dirty="0" smtClean="0">
                <a:solidFill>
                  <a:prstClr val="black"/>
                </a:solidFill>
                <a:latin typeface="Consolas"/>
              </a:rPr>
              <a:t>(suffix </a:t>
            </a:r>
            <a:r>
              <a:rPr lang="en-US" sz="1400" dirty="0">
                <a:solidFill>
                  <a:prstClr val="black"/>
                </a:solidFill>
                <a:latin typeface="Consolas"/>
              </a:rPr>
              <a:t>!= </a:t>
            </a:r>
            <a:r>
              <a:rPr lang="en-US" sz="1400" dirty="0">
                <a:solidFill>
                  <a:srgbClr val="0000FF"/>
                </a:solidFill>
                <a:latin typeface="Consolas"/>
              </a:rPr>
              <a:t>null</a:t>
            </a:r>
            <a:r>
              <a:rPr lang="en-US" sz="1400" dirty="0">
                <a:solidFill>
                  <a:prstClr val="black"/>
                </a:solidFill>
                <a:latin typeface="Consolas"/>
              </a:rPr>
              <a:t>);</a:t>
            </a:r>
          </a:p>
          <a:p>
            <a:r>
              <a:rPr lang="en-US" sz="1400" dirty="0">
                <a:solidFill>
                  <a:prstClr val="black"/>
                </a:solidFill>
                <a:latin typeface="Consolas"/>
              </a:rPr>
              <a:t>        </a:t>
            </a:r>
            <a:r>
              <a:rPr lang="en-US" sz="1400" dirty="0">
                <a:solidFill>
                  <a:srgbClr val="0000FF"/>
                </a:solidFill>
                <a:latin typeface="Consolas"/>
              </a:rPr>
              <a:t>int</a:t>
            </a:r>
            <a:r>
              <a:rPr lang="en-US" sz="1400" dirty="0">
                <a:solidFill>
                  <a:prstClr val="black"/>
                </a:solidFill>
                <a:latin typeface="Consolas"/>
              </a:rPr>
              <a:t> </a:t>
            </a:r>
            <a:r>
              <a:rPr lang="en-US" sz="1400" dirty="0" err="1">
                <a:solidFill>
                  <a:prstClr val="black"/>
                </a:solidFill>
                <a:latin typeface="Consolas"/>
              </a:rPr>
              <a:t>len</a:t>
            </a:r>
            <a:r>
              <a:rPr lang="en-US" sz="1400" dirty="0">
                <a:solidFill>
                  <a:prstClr val="black"/>
                </a:solidFill>
                <a:latin typeface="Consolas"/>
              </a:rPr>
              <a:t> = </a:t>
            </a:r>
            <a:r>
              <a:rPr lang="en-US" sz="1400" dirty="0" err="1">
                <a:solidFill>
                  <a:prstClr val="black"/>
                </a:solidFill>
                <a:latin typeface="Consolas"/>
              </a:rPr>
              <a:t>res.Length</a:t>
            </a:r>
            <a:r>
              <a:rPr lang="en-US" sz="1400" dirty="0">
                <a:solidFill>
                  <a:prstClr val="black"/>
                </a:solidFill>
                <a:latin typeface="Consolas"/>
              </a:rPr>
              <a:t> - </a:t>
            </a:r>
            <a:r>
              <a:rPr lang="en-US" sz="1400" dirty="0" err="1">
                <a:solidFill>
                  <a:prstClr val="black"/>
                </a:solidFill>
                <a:latin typeface="Consolas"/>
              </a:rPr>
              <a:t>suffix.Length</a:t>
            </a:r>
            <a:r>
              <a:rPr lang="en-US" sz="1400" dirty="0">
                <a:solidFill>
                  <a:prstClr val="black"/>
                </a:solidFill>
                <a:latin typeface="Consolas"/>
              </a:rPr>
              <a:t>;</a:t>
            </a:r>
          </a:p>
          <a:p>
            <a:r>
              <a:rPr lang="en-US" sz="1400" dirty="0">
                <a:solidFill>
                  <a:prstClr val="black"/>
                </a:solidFill>
                <a:latin typeface="Consolas"/>
              </a:rPr>
              <a:t>        </a:t>
            </a:r>
            <a:r>
              <a:rPr lang="en-US" sz="1400" dirty="0" err="1" smtClean="0">
                <a:solidFill>
                  <a:srgbClr val="2B91AF"/>
                </a:solidFill>
                <a:latin typeface="Consolas"/>
              </a:rPr>
              <a:t>Contract</a:t>
            </a:r>
            <a:r>
              <a:rPr lang="en-US" sz="1400" dirty="0" err="1" smtClean="0">
                <a:solidFill>
                  <a:prstClr val="black"/>
                </a:solidFill>
                <a:latin typeface="Consolas"/>
              </a:rPr>
              <a:t>.Assert</a:t>
            </a:r>
            <a:r>
              <a:rPr lang="en-US" sz="1400" dirty="0" smtClean="0">
                <a:solidFill>
                  <a:prstClr val="black"/>
                </a:solidFill>
                <a:latin typeface="Consolas"/>
              </a:rPr>
              <a:t>(res </a:t>
            </a:r>
            <a:r>
              <a:rPr lang="en-US" sz="1400" dirty="0">
                <a:solidFill>
                  <a:prstClr val="black"/>
                </a:solidFill>
                <a:latin typeface="Consolas"/>
              </a:rPr>
              <a:t>!= </a:t>
            </a:r>
            <a:r>
              <a:rPr lang="en-US" sz="1400" dirty="0">
                <a:solidFill>
                  <a:srgbClr val="0000FF"/>
                </a:solidFill>
                <a:latin typeface="Consolas"/>
              </a:rPr>
              <a:t>null</a:t>
            </a:r>
            <a:r>
              <a:rPr lang="en-US" sz="1400" dirty="0">
                <a:solidFill>
                  <a:prstClr val="black"/>
                </a:solidFill>
                <a:latin typeface="Consolas"/>
              </a:rPr>
              <a:t>);</a:t>
            </a:r>
          </a:p>
          <a:p>
            <a:r>
              <a:rPr lang="en-US" sz="1400" dirty="0">
                <a:solidFill>
                  <a:prstClr val="black"/>
                </a:solidFill>
                <a:latin typeface="Consolas"/>
              </a:rPr>
              <a:t>        res = </a:t>
            </a:r>
            <a:r>
              <a:rPr lang="en-US" sz="1400" dirty="0" err="1">
                <a:solidFill>
                  <a:prstClr val="black"/>
                </a:solidFill>
                <a:latin typeface="Consolas"/>
              </a:rPr>
              <a:t>res.Substring</a:t>
            </a:r>
            <a:r>
              <a:rPr lang="en-US" sz="1400" dirty="0">
                <a:solidFill>
                  <a:prstClr val="black"/>
                </a:solidFill>
                <a:latin typeface="Consolas"/>
              </a:rPr>
              <a:t>(0, </a:t>
            </a:r>
            <a:r>
              <a:rPr lang="en-US" sz="1400" dirty="0" err="1">
                <a:solidFill>
                  <a:prstClr val="black"/>
                </a:solidFill>
                <a:latin typeface="Consolas"/>
              </a:rPr>
              <a:t>len</a:t>
            </a:r>
            <a:r>
              <a:rPr lang="en-US" sz="1400" dirty="0">
                <a:solidFill>
                  <a:prstClr val="black"/>
                </a:solidFill>
                <a:latin typeface="Consolas"/>
              </a:rPr>
              <a:t>);</a:t>
            </a: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.Assume</a:t>
            </a:r>
            <a:r>
              <a:rPr lang="en-US" sz="1400" dirty="0">
                <a:solidFill>
                  <a:prstClr val="black"/>
                </a:solidFill>
                <a:latin typeface="Consolas"/>
              </a:rPr>
              <a:t>(res != </a:t>
            </a:r>
            <a:r>
              <a:rPr lang="en-US" sz="1400" dirty="0">
                <a:solidFill>
                  <a:srgbClr val="0000FF"/>
                </a:solidFill>
                <a:latin typeface="Consolas"/>
              </a:rPr>
              <a:t>null</a:t>
            </a:r>
            <a:r>
              <a:rPr lang="en-US" sz="1400" dirty="0">
                <a:solidFill>
                  <a:prstClr val="black"/>
                </a:solidFill>
                <a:latin typeface="Consolas"/>
              </a:rPr>
              <a:t>);   </a:t>
            </a:r>
            <a:r>
              <a:rPr lang="en-US" sz="1400" dirty="0">
                <a:solidFill>
                  <a:srgbClr val="008000"/>
                </a:solidFill>
                <a:latin typeface="Consolas"/>
              </a:rPr>
              <a:t>// Postcondition of res</a:t>
            </a:r>
            <a:endParaRPr lang="en-US" sz="1400" dirty="0">
              <a:solidFill>
                <a:prstClr val="black"/>
              </a:solidFill>
              <a:latin typeface="Consolas"/>
            </a:endParaRPr>
          </a:p>
          <a:p>
            <a:r>
              <a:rPr lang="en-US" sz="1400" dirty="0">
                <a:solidFill>
                  <a:prstClr val="black"/>
                </a:solidFill>
                <a:latin typeface="Consolas"/>
              </a:rPr>
              <a:t>      }</a:t>
            </a:r>
          </a:p>
          <a:p>
            <a:endParaRPr lang="en-US" sz="1400" dirty="0">
              <a:solidFill>
                <a:prstClr val="black"/>
              </a:solidFill>
              <a:latin typeface="Consolas"/>
            </a:endParaRPr>
          </a:p>
          <a:p>
            <a:r>
              <a:rPr lang="en-US" sz="1400" dirty="0">
                <a:solidFill>
                  <a:prstClr val="black"/>
                </a:solidFill>
                <a:latin typeface="Consolas"/>
              </a:rPr>
              <a:t>      </a:t>
            </a:r>
            <a:r>
              <a:rPr lang="en-US" sz="1400" dirty="0" err="1" smtClean="0">
                <a:solidFill>
                  <a:srgbClr val="2B91AF"/>
                </a:solidFill>
                <a:latin typeface="Consolas"/>
              </a:rPr>
              <a:t>Contract</a:t>
            </a:r>
            <a:r>
              <a:rPr lang="en-US" sz="1400" dirty="0" err="1" smtClean="0">
                <a:solidFill>
                  <a:prstClr val="black"/>
                </a:solidFill>
                <a:latin typeface="Consolas"/>
              </a:rPr>
              <a:t>.Assert</a:t>
            </a:r>
            <a:r>
              <a:rPr lang="en-US" sz="1400" dirty="0" smtClean="0">
                <a:solidFill>
                  <a:prstClr val="black"/>
                </a:solidFill>
                <a:latin typeface="Consolas"/>
              </a:rPr>
              <a:t>(res </a:t>
            </a:r>
            <a:r>
              <a:rPr lang="en-US" sz="1400" dirty="0">
                <a:solidFill>
                  <a:prstClr val="black"/>
                </a:solidFill>
                <a:latin typeface="Consolas"/>
              </a:rPr>
              <a:t>!= </a:t>
            </a:r>
            <a:r>
              <a:rPr lang="en-US" sz="1400" dirty="0">
                <a:solidFill>
                  <a:srgbClr val="0000FF"/>
                </a:solidFill>
                <a:latin typeface="Consolas"/>
              </a:rPr>
              <a:t>null</a:t>
            </a:r>
            <a:r>
              <a:rPr lang="en-US" sz="1400" dirty="0">
                <a:solidFill>
                  <a:prstClr val="black"/>
                </a:solidFill>
                <a:latin typeface="Consolas"/>
              </a:rPr>
              <a:t>);</a:t>
            </a:r>
          </a:p>
          <a:p>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return</a:t>
            </a:r>
            <a:r>
              <a:rPr lang="en-US" sz="1400" dirty="0">
                <a:solidFill>
                  <a:prstClr val="black"/>
                </a:solidFill>
                <a:latin typeface="Consolas"/>
              </a:rPr>
              <a:t> res;</a:t>
            </a:r>
          </a:p>
          <a:p>
            <a:r>
              <a:rPr lang="en-US" sz="1400" dirty="0">
                <a:solidFill>
                  <a:prstClr val="black"/>
                </a:solidFill>
                <a:latin typeface="Consolas"/>
              </a:rPr>
              <a:t>    }</a:t>
            </a:r>
            <a:endParaRPr lang="en-US" sz="1400" dirty="0" smtClean="0">
              <a:effectLst>
                <a:outerShdw blurRad="38100" dist="38100" dir="2700000" algn="tl">
                  <a:srgbClr val="000000">
                    <a:alpha val="43137"/>
                  </a:srgbClr>
                </a:outerShdw>
              </a:effectLst>
            </a:endParaRPr>
          </a:p>
        </p:txBody>
      </p:sp>
      <p:sp>
        <p:nvSpPr>
          <p:cNvPr id="5" name="TextBox 4"/>
          <p:cNvSpPr txBox="1"/>
          <p:nvPr/>
        </p:nvSpPr>
        <p:spPr>
          <a:xfrm>
            <a:off x="4648200" y="2076620"/>
            <a:ext cx="3550972"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s</a:t>
            </a:r>
            <a:r>
              <a:rPr lang="en-US" sz="1600" dirty="0" smtClean="0">
                <a:effectLst>
                  <a:outerShdw blurRad="38100" dist="38100" dir="2700000" algn="tl">
                    <a:srgbClr val="000000">
                      <a:alpha val="43137"/>
                    </a:srgbClr>
                  </a:outerShdw>
                </a:effectLst>
                <a:latin typeface="Consolas" pitchFamily="49" charset="0"/>
                <a:cs typeface="Consolas" pitchFamily="49" charset="0"/>
              </a:rPr>
              <a:t>, suffix: NotNull, res : </a:t>
            </a:r>
            <a:r>
              <a:rPr lang="en-US" sz="1600" dirty="0" smtClean="0">
                <a:latin typeface="Consolas" pitchFamily="49" charset="0"/>
                <a:cs typeface="Consolas" pitchFamily="49" charset="0"/>
              </a:rPr>
              <a:t>Null</a:t>
            </a:r>
            <a:endParaRPr lang="en-US" sz="1600" dirty="0" smtClean="0">
              <a:effectLst>
                <a:outerShdw blurRad="38100" dist="38100" dir="2700000" algn="tl">
                  <a:srgbClr val="000000">
                    <a:alpha val="43137"/>
                  </a:srgbClr>
                </a:outerShdw>
              </a:effectLst>
              <a:latin typeface="Consolas" pitchFamily="49" charset="0"/>
              <a:cs typeface="Consolas" pitchFamily="49" charset="0"/>
            </a:endParaRPr>
          </a:p>
        </p:txBody>
      </p:sp>
      <p:sp>
        <p:nvSpPr>
          <p:cNvPr id="6" name="TextBox 5"/>
          <p:cNvSpPr txBox="1"/>
          <p:nvPr/>
        </p:nvSpPr>
        <p:spPr>
          <a:xfrm>
            <a:off x="4648200" y="2598352"/>
            <a:ext cx="2765501"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s</a:t>
            </a:r>
            <a:r>
              <a:rPr lang="en-US" sz="1600" dirty="0" smtClean="0">
                <a:effectLst>
                  <a:outerShdw blurRad="38100" dist="38100" dir="2700000" algn="tl">
                    <a:srgbClr val="000000">
                      <a:alpha val="43137"/>
                    </a:srgbClr>
                  </a:outerShdw>
                </a:effectLst>
                <a:latin typeface="Consolas" pitchFamily="49" charset="0"/>
                <a:cs typeface="Consolas" pitchFamily="49" charset="0"/>
              </a:rPr>
              <a:t>, suffix, res: NotNull</a:t>
            </a:r>
          </a:p>
        </p:txBody>
      </p:sp>
      <p:sp>
        <p:nvSpPr>
          <p:cNvPr id="7" name="TextBox 6"/>
          <p:cNvSpPr txBox="1"/>
          <p:nvPr/>
        </p:nvSpPr>
        <p:spPr>
          <a:xfrm>
            <a:off x="4646372" y="3096858"/>
            <a:ext cx="2765501"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s</a:t>
            </a:r>
            <a:r>
              <a:rPr lang="en-US" sz="1600" dirty="0" smtClean="0">
                <a:effectLst>
                  <a:outerShdw blurRad="38100" dist="38100" dir="2700000" algn="tl">
                    <a:srgbClr val="000000">
                      <a:alpha val="43137"/>
                    </a:srgbClr>
                  </a:outerShdw>
                </a:effectLst>
                <a:latin typeface="Consolas" pitchFamily="49" charset="0"/>
                <a:cs typeface="Consolas" pitchFamily="49" charset="0"/>
              </a:rPr>
              <a:t>, suffix, res: NotNull</a:t>
            </a:r>
          </a:p>
        </p:txBody>
      </p:sp>
      <p:sp>
        <p:nvSpPr>
          <p:cNvPr id="8" name="TextBox 7"/>
          <p:cNvSpPr txBox="1"/>
          <p:nvPr/>
        </p:nvSpPr>
        <p:spPr>
          <a:xfrm>
            <a:off x="4648200" y="4724400"/>
            <a:ext cx="2765501"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s</a:t>
            </a:r>
            <a:r>
              <a:rPr lang="en-US" sz="1600" dirty="0" smtClean="0">
                <a:effectLst>
                  <a:outerShdw blurRad="38100" dist="38100" dir="2700000" algn="tl">
                    <a:srgbClr val="000000">
                      <a:alpha val="43137"/>
                    </a:srgbClr>
                  </a:outerShdw>
                </a:effectLst>
                <a:latin typeface="Consolas" pitchFamily="49" charset="0"/>
                <a:cs typeface="Consolas" pitchFamily="49" charset="0"/>
              </a:rPr>
              <a:t>, suffix, res: NotNull</a:t>
            </a:r>
          </a:p>
        </p:txBody>
      </p:sp>
      <p:sp>
        <p:nvSpPr>
          <p:cNvPr id="9" name="TextBox 8"/>
          <p:cNvSpPr txBox="1"/>
          <p:nvPr/>
        </p:nvSpPr>
        <p:spPr>
          <a:xfrm>
            <a:off x="4646371" y="4267200"/>
            <a:ext cx="3296095"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s</a:t>
            </a:r>
            <a:r>
              <a:rPr lang="en-US" sz="1600" dirty="0" smtClean="0">
                <a:effectLst>
                  <a:outerShdw blurRad="38100" dist="38100" dir="2700000" algn="tl">
                    <a:srgbClr val="000000">
                      <a:alpha val="43137"/>
                    </a:srgbClr>
                  </a:outerShdw>
                </a:effectLst>
                <a:latin typeface="Consolas" pitchFamily="49" charset="0"/>
                <a:cs typeface="Consolas" pitchFamily="49" charset="0"/>
              </a:rPr>
              <a:t>, suffix : NotNull, res: </a:t>
            </a:r>
            <a:r>
              <a:rPr lang="en-US" sz="1600" dirty="0"/>
              <a:t>⊤ </a:t>
            </a:r>
            <a:endParaRPr lang="en-US" sz="1600" dirty="0" smtClean="0">
              <a:effectLst>
                <a:outerShdw blurRad="38100" dist="38100" dir="2700000" algn="tl">
                  <a:srgbClr val="000000">
                    <a:alpha val="43137"/>
                  </a:srgbClr>
                </a:outerShdw>
              </a:effectLst>
              <a:latin typeface="Consolas" pitchFamily="49" charset="0"/>
              <a:cs typeface="Consolas" pitchFamily="49" charset="0"/>
            </a:endParaRPr>
          </a:p>
        </p:txBody>
      </p:sp>
      <p:cxnSp>
        <p:nvCxnSpPr>
          <p:cNvPr id="11" name="Straight Arrow Connector 10"/>
          <p:cNvCxnSpPr>
            <a:stCxn id="6" idx="1"/>
          </p:cNvCxnSpPr>
          <p:nvPr/>
        </p:nvCxnSpPr>
        <p:spPr>
          <a:xfrm flipH="1">
            <a:off x="3680197" y="2767629"/>
            <a:ext cx="968003"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2" name="Straight Arrow Connector 11"/>
          <p:cNvCxnSpPr/>
          <p:nvPr/>
        </p:nvCxnSpPr>
        <p:spPr>
          <a:xfrm flipH="1">
            <a:off x="4239484" y="3266135"/>
            <a:ext cx="406888" cy="38741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a:stCxn id="7" idx="1"/>
          </p:cNvCxnSpPr>
          <p:nvPr/>
        </p:nvCxnSpPr>
        <p:spPr>
          <a:xfrm flipH="1">
            <a:off x="4164198" y="3266135"/>
            <a:ext cx="482174" cy="92486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8" name="Straight Arrow Connector 17"/>
          <p:cNvCxnSpPr>
            <a:stCxn id="8" idx="1"/>
          </p:cNvCxnSpPr>
          <p:nvPr/>
        </p:nvCxnSpPr>
        <p:spPr>
          <a:xfrm flipH="1">
            <a:off x="3962400" y="4893677"/>
            <a:ext cx="685800" cy="287923"/>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21" name="Explosion 1 20"/>
          <p:cNvSpPr/>
          <p:nvPr/>
        </p:nvSpPr>
        <p:spPr bwMode="auto">
          <a:xfrm>
            <a:off x="5867400" y="5435098"/>
            <a:ext cx="1648048" cy="1268996"/>
          </a:xfrm>
          <a:prstGeom prst="irregularSeal1">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Ok!</a:t>
            </a:r>
          </a:p>
        </p:txBody>
      </p:sp>
    </p:spTree>
    <p:extLst>
      <p:ext uri="{BB962C8B-B14F-4D97-AF65-F5344CB8AC3E}">
        <p14:creationId xmlns:p14="http://schemas.microsoft.com/office/powerpoint/2010/main" val="61947629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did?</a:t>
            </a:r>
            <a:endParaRPr lang="en-US" dirty="0"/>
          </a:p>
        </p:txBody>
      </p:sp>
      <p:sp>
        <p:nvSpPr>
          <p:cNvPr id="3" name="Text Placeholder 2"/>
          <p:cNvSpPr>
            <a:spLocks noGrp="1"/>
          </p:cNvSpPr>
          <p:nvPr>
            <p:ph type="body" sz="quarter" idx="10"/>
          </p:nvPr>
        </p:nvSpPr>
        <p:spPr>
          <a:xfrm>
            <a:off x="381000" y="1411552"/>
            <a:ext cx="8382000" cy="984885"/>
          </a:xfrm>
        </p:spPr>
        <p:txBody>
          <a:bodyPr/>
          <a:lstStyle/>
          <a:p>
            <a:r>
              <a:rPr lang="en-US" dirty="0" smtClean="0"/>
              <a:t>We over-approximated the semantics</a:t>
            </a:r>
          </a:p>
          <a:p>
            <a:r>
              <a:rPr lang="en-US" dirty="0" smtClean="0"/>
              <a:t>We kept the concrete specification</a:t>
            </a:r>
            <a:endParaRPr lang="en-US" dirty="0"/>
          </a:p>
        </p:txBody>
      </p:sp>
      <p:sp>
        <p:nvSpPr>
          <p:cNvPr id="4" name="Oval 3"/>
          <p:cNvSpPr/>
          <p:nvPr/>
        </p:nvSpPr>
        <p:spPr bwMode="auto">
          <a:xfrm>
            <a:off x="2819400" y="2286000"/>
            <a:ext cx="3124200" cy="42672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Specification</a:t>
            </a: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6" name="Oval 5"/>
          <p:cNvSpPr/>
          <p:nvPr/>
        </p:nvSpPr>
        <p:spPr bwMode="auto">
          <a:xfrm>
            <a:off x="3162300" y="3429000"/>
            <a:ext cx="2438400" cy="2438400"/>
          </a:xfrm>
          <a:prstGeom prst="ellipse">
            <a:avLst/>
          </a:prstGeom>
          <a:solidFill>
            <a:schemeClr val="accent6">
              <a:lumMod val="60000"/>
              <a:lumOff val="40000"/>
            </a:schemeClr>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 name="Oval 6"/>
          <p:cNvSpPr/>
          <p:nvPr/>
        </p:nvSpPr>
        <p:spPr bwMode="auto">
          <a:xfrm>
            <a:off x="3390900" y="3657600"/>
            <a:ext cx="1981200" cy="1676400"/>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Program</a:t>
            </a:r>
          </a:p>
        </p:txBody>
      </p:sp>
    </p:spTree>
    <p:extLst>
      <p:ext uri="{BB962C8B-B14F-4D97-AF65-F5344CB8AC3E}">
        <p14:creationId xmlns:p14="http://schemas.microsoft.com/office/powerpoint/2010/main" val="216908294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a:t>
            </a:r>
            <a:endParaRPr lang="en-US" dirty="0"/>
          </a:p>
        </p:txBody>
      </p:sp>
      <p:sp>
        <p:nvSpPr>
          <p:cNvPr id="3" name="Text Placeholder 2"/>
          <p:cNvSpPr>
            <a:spLocks noGrp="1"/>
          </p:cNvSpPr>
          <p:nvPr>
            <p:ph type="body" sz="quarter" idx="10"/>
          </p:nvPr>
        </p:nvSpPr>
        <p:spPr>
          <a:xfrm>
            <a:off x="381000" y="1411552"/>
            <a:ext cx="8686800" cy="2474524"/>
          </a:xfrm>
        </p:spPr>
        <p:txBody>
          <a:bodyPr/>
          <a:lstStyle/>
          <a:p>
            <a:r>
              <a:rPr lang="en-US" dirty="0" smtClean="0"/>
              <a:t>No relations</a:t>
            </a:r>
          </a:p>
          <a:p>
            <a:pPr lvl="1"/>
            <a:r>
              <a:rPr lang="en-US" dirty="0" smtClean="0"/>
              <a:t>Can say </a:t>
            </a:r>
          </a:p>
          <a:p>
            <a:pPr marL="0" indent="0">
              <a:buNone/>
            </a:pPr>
            <a:r>
              <a:rPr lang="en-US" dirty="0" smtClean="0"/>
              <a:t>	“</a:t>
            </a:r>
            <a:r>
              <a:rPr lang="en-US" i="1" dirty="0" smtClean="0"/>
              <a:t>a variable is null/is not null</a:t>
            </a:r>
            <a:r>
              <a:rPr lang="en-US" dirty="0" smtClean="0"/>
              <a:t>”</a:t>
            </a:r>
          </a:p>
          <a:p>
            <a:pPr lvl="1"/>
            <a:r>
              <a:rPr lang="en-US" dirty="0" smtClean="0"/>
              <a:t>Cannot say </a:t>
            </a:r>
          </a:p>
          <a:p>
            <a:pPr marL="0" indent="0">
              <a:buNone/>
            </a:pPr>
            <a:r>
              <a:rPr lang="en-US" dirty="0"/>
              <a:t>	</a:t>
            </a:r>
            <a:r>
              <a:rPr lang="en-US" dirty="0" smtClean="0"/>
              <a:t>“</a:t>
            </a:r>
            <a:r>
              <a:rPr lang="en-US" i="1" dirty="0" smtClean="0"/>
              <a:t>a variable is null if another </a:t>
            </a:r>
            <a:r>
              <a:rPr lang="en-US" i="1" dirty="0" err="1" smtClean="0"/>
              <a:t>var</a:t>
            </a:r>
            <a:r>
              <a:rPr lang="en-US" i="1" dirty="0" smtClean="0"/>
              <a:t> is not null”</a:t>
            </a:r>
            <a:endParaRPr lang="en-US" dirty="0" smtClean="0"/>
          </a:p>
        </p:txBody>
      </p:sp>
    </p:spTree>
    <p:extLst>
      <p:ext uri="{BB962C8B-B14F-4D97-AF65-F5344CB8AC3E}">
        <p14:creationId xmlns:p14="http://schemas.microsoft.com/office/powerpoint/2010/main" val="297699064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Numerical Analysis</a:t>
            </a:r>
            <a:endParaRPr lang="en-US" dirty="0"/>
          </a:p>
        </p:txBody>
      </p:sp>
      <p:pic>
        <p:nvPicPr>
          <p:cNvPr id="5122" name="Picture 2" descr="C:\Users\logozzo\AppData\Local\Microsoft\Windows\Temporary Internet Files\Content.IE5\88G2ZAHI\MC90035336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3124200"/>
            <a:ext cx="2984500" cy="2994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36888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GCD</a:t>
            </a:r>
            <a:endParaRPr lang="en-US" dirty="0"/>
          </a:p>
        </p:txBody>
      </p:sp>
      <p:sp>
        <p:nvSpPr>
          <p:cNvPr id="7" name="TextBox 6"/>
          <p:cNvSpPr txBox="1"/>
          <p:nvPr/>
        </p:nvSpPr>
        <p:spPr>
          <a:xfrm>
            <a:off x="533400" y="838200"/>
            <a:ext cx="5907386" cy="5786199"/>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1600" dirty="0">
                <a:latin typeface="Consolas"/>
              </a:rPr>
              <a:t> </a:t>
            </a:r>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public</a:t>
            </a:r>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GCD(</a:t>
            </a:r>
            <a:r>
              <a:rPr lang="en-US" sz="1600" dirty="0">
                <a:solidFill>
                  <a:srgbClr val="0000FF"/>
                </a:solidFill>
                <a:latin typeface="Consolas"/>
              </a:rPr>
              <a:t>int</a:t>
            </a:r>
            <a:r>
              <a:rPr lang="en-US" sz="1600" dirty="0">
                <a:solidFill>
                  <a:prstClr val="black"/>
                </a:solidFill>
                <a:latin typeface="Consolas"/>
              </a:rPr>
              <a:t> x, </a:t>
            </a:r>
            <a:r>
              <a:rPr lang="en-US" sz="1600" dirty="0">
                <a:solidFill>
                  <a:srgbClr val="0000FF"/>
                </a:solidFill>
                <a:latin typeface="Consolas"/>
              </a:rPr>
              <a:t>int</a:t>
            </a:r>
            <a:r>
              <a:rPr lang="en-US" sz="1600" dirty="0">
                <a:solidFill>
                  <a:prstClr val="black"/>
                </a:solidFill>
                <a:latin typeface="Consolas"/>
              </a:rPr>
              <a:t> y)</a:t>
            </a:r>
          </a:p>
          <a:p>
            <a:r>
              <a:rPr lang="en-US" sz="1600" dirty="0">
                <a:solidFill>
                  <a:prstClr val="black"/>
                </a:solidFill>
                <a:latin typeface="Consolas"/>
              </a:rPr>
              <a:t>    {</a:t>
            </a:r>
          </a:p>
          <a:p>
            <a:r>
              <a:rPr lang="en-US" sz="1600" dirty="0">
                <a:solidFill>
                  <a:prstClr val="black"/>
                </a:solidFill>
                <a:latin typeface="Consolas"/>
              </a:rPr>
              <a:t>      </a:t>
            </a:r>
            <a:r>
              <a:rPr lang="en-US" sz="1600" dirty="0" err="1">
                <a:solidFill>
                  <a:srgbClr val="2B91AF"/>
                </a:solidFill>
                <a:latin typeface="Consolas"/>
              </a:rPr>
              <a:t>Contract</a:t>
            </a:r>
            <a:r>
              <a:rPr lang="en-US" sz="1600" dirty="0" err="1">
                <a:solidFill>
                  <a:prstClr val="black"/>
                </a:solidFill>
                <a:latin typeface="Consolas"/>
              </a:rPr>
              <a:t>.Requires</a:t>
            </a:r>
            <a:r>
              <a:rPr lang="en-US" sz="1600" dirty="0">
                <a:solidFill>
                  <a:prstClr val="black"/>
                </a:solidFill>
                <a:latin typeface="Consolas"/>
              </a:rPr>
              <a:t>(x &gt; 0);</a:t>
            </a:r>
          </a:p>
          <a:p>
            <a:r>
              <a:rPr lang="en-US" sz="1600" dirty="0">
                <a:solidFill>
                  <a:prstClr val="black"/>
                </a:solidFill>
                <a:latin typeface="Consolas"/>
              </a:rPr>
              <a:t>      </a:t>
            </a:r>
            <a:r>
              <a:rPr lang="en-US" sz="1600" dirty="0" err="1">
                <a:solidFill>
                  <a:srgbClr val="2B91AF"/>
                </a:solidFill>
                <a:latin typeface="Consolas"/>
              </a:rPr>
              <a:t>Contract</a:t>
            </a:r>
            <a:r>
              <a:rPr lang="en-US" sz="1600" dirty="0" err="1">
                <a:solidFill>
                  <a:prstClr val="black"/>
                </a:solidFill>
                <a:latin typeface="Consolas"/>
              </a:rPr>
              <a:t>.Requires</a:t>
            </a:r>
            <a:r>
              <a:rPr lang="en-US" sz="1600" dirty="0">
                <a:solidFill>
                  <a:prstClr val="black"/>
                </a:solidFill>
                <a:latin typeface="Consolas"/>
              </a:rPr>
              <a:t>(y &gt; 0);</a:t>
            </a:r>
          </a:p>
          <a:p>
            <a:endParaRPr lang="en-US" sz="1600" dirty="0">
              <a:solidFill>
                <a:prstClr val="black"/>
              </a:solidFill>
              <a:latin typeface="Consolas"/>
            </a:endParaRPr>
          </a:p>
          <a:p>
            <a:r>
              <a:rPr lang="en-US" sz="1600" dirty="0">
                <a:solidFill>
                  <a:prstClr val="black"/>
                </a:solidFill>
                <a:latin typeface="Consolas"/>
              </a:rPr>
              <a:t>      </a:t>
            </a:r>
            <a:r>
              <a:rPr lang="en-US" sz="1600" dirty="0" err="1">
                <a:solidFill>
                  <a:srgbClr val="2B91AF"/>
                </a:solidFill>
                <a:latin typeface="Consolas"/>
              </a:rPr>
              <a:t>Contract</a:t>
            </a:r>
            <a:r>
              <a:rPr lang="en-US" sz="1600" dirty="0" err="1">
                <a:solidFill>
                  <a:prstClr val="black"/>
                </a:solidFill>
                <a:latin typeface="Consolas"/>
              </a:rPr>
              <a:t>.Ensures</a:t>
            </a:r>
            <a:r>
              <a:rPr lang="en-US" sz="1600" dirty="0">
                <a:solidFill>
                  <a:prstClr val="black"/>
                </a:solidFill>
                <a:latin typeface="Consolas"/>
              </a:rPr>
              <a:t>(</a:t>
            </a:r>
            <a:r>
              <a:rPr lang="en-US" sz="1600" dirty="0" err="1">
                <a:solidFill>
                  <a:srgbClr val="2B91AF"/>
                </a:solidFill>
                <a:latin typeface="Consolas"/>
              </a:rPr>
              <a:t>Contract</a:t>
            </a:r>
            <a:r>
              <a:rPr lang="en-US" sz="1600" dirty="0" err="1">
                <a:solidFill>
                  <a:prstClr val="black"/>
                </a:solidFill>
                <a:latin typeface="Consolas"/>
              </a:rPr>
              <a:t>.Result</a:t>
            </a:r>
            <a:r>
              <a:rPr lang="en-US" sz="1600" dirty="0">
                <a:solidFill>
                  <a:prstClr val="black"/>
                </a:solidFill>
                <a:latin typeface="Consolas"/>
              </a:rPr>
              <a:t>&lt;</a:t>
            </a:r>
            <a:r>
              <a:rPr lang="en-US" sz="1600" dirty="0">
                <a:solidFill>
                  <a:srgbClr val="0000FF"/>
                </a:solidFill>
                <a:latin typeface="Consolas"/>
              </a:rPr>
              <a:t>int</a:t>
            </a:r>
            <a:r>
              <a:rPr lang="en-US" sz="1600" dirty="0">
                <a:solidFill>
                  <a:prstClr val="black"/>
                </a:solidFill>
                <a:latin typeface="Consolas"/>
              </a:rPr>
              <a:t>&gt;() &gt; 0);</a:t>
            </a:r>
          </a:p>
          <a:p>
            <a:endParaRPr lang="en-US" sz="1600" dirty="0">
              <a:solidFill>
                <a:prstClr val="black"/>
              </a:solidFill>
              <a:latin typeface="Consolas"/>
            </a:endParaRPr>
          </a:p>
          <a:p>
            <a:r>
              <a:rPr lang="en-US" sz="1600" dirty="0">
                <a:solidFill>
                  <a:prstClr val="black"/>
                </a:solidFill>
                <a:latin typeface="Consolas"/>
              </a:rPr>
              <a:t>      </a:t>
            </a:r>
            <a:r>
              <a:rPr lang="en-US" sz="1600" dirty="0">
                <a:solidFill>
                  <a:srgbClr val="0000FF"/>
                </a:solidFill>
                <a:latin typeface="Consolas"/>
              </a:rPr>
              <a:t>while</a:t>
            </a:r>
            <a:r>
              <a:rPr lang="en-US" sz="1600" dirty="0">
                <a:solidFill>
                  <a:prstClr val="black"/>
                </a:solidFill>
                <a:latin typeface="Consolas"/>
              </a:rPr>
              <a:t> (</a:t>
            </a:r>
            <a:r>
              <a:rPr lang="en-US" sz="1600" dirty="0">
                <a:solidFill>
                  <a:srgbClr val="0000FF"/>
                </a:solidFill>
                <a:latin typeface="Consolas"/>
              </a:rPr>
              <a:t>true</a:t>
            </a:r>
            <a:r>
              <a:rPr lang="en-US" sz="1600" dirty="0">
                <a:solidFill>
                  <a:prstClr val="black"/>
                </a:solidFill>
                <a:latin typeface="Consolas"/>
              </a:rPr>
              <a:t>)</a:t>
            </a:r>
          </a:p>
          <a:p>
            <a:r>
              <a:rPr lang="en-US" sz="1600" dirty="0">
                <a:solidFill>
                  <a:prstClr val="black"/>
                </a:solidFill>
                <a:latin typeface="Consolas"/>
              </a:rPr>
              <a:t>      {</a:t>
            </a:r>
          </a:p>
          <a:p>
            <a:r>
              <a:rPr lang="en-US" sz="1600" dirty="0">
                <a:solidFill>
                  <a:prstClr val="black"/>
                </a:solidFill>
                <a:latin typeface="Consolas"/>
              </a:rPr>
              <a:t>        </a:t>
            </a:r>
            <a:r>
              <a:rPr lang="en-US" sz="1600" dirty="0">
                <a:solidFill>
                  <a:srgbClr val="0000FF"/>
                </a:solidFill>
                <a:latin typeface="Consolas"/>
              </a:rPr>
              <a:t>if</a:t>
            </a:r>
            <a:r>
              <a:rPr lang="en-US" sz="1600" dirty="0">
                <a:solidFill>
                  <a:prstClr val="black"/>
                </a:solidFill>
                <a:latin typeface="Consolas"/>
              </a:rPr>
              <a:t> (x &lt; y)</a:t>
            </a:r>
          </a:p>
          <a:p>
            <a:r>
              <a:rPr lang="en-US" sz="1600" dirty="0">
                <a:solidFill>
                  <a:prstClr val="black"/>
                </a:solidFill>
                <a:latin typeface="Consolas"/>
              </a:rPr>
              <a:t>        {</a:t>
            </a:r>
          </a:p>
          <a:p>
            <a:r>
              <a:rPr lang="en-US" sz="1600" dirty="0">
                <a:solidFill>
                  <a:prstClr val="black"/>
                </a:solidFill>
                <a:latin typeface="Consolas"/>
              </a:rPr>
              <a:t>          y %= x;</a:t>
            </a:r>
          </a:p>
          <a:p>
            <a:r>
              <a:rPr lang="en-US" sz="1600" dirty="0">
                <a:solidFill>
                  <a:prstClr val="black"/>
                </a:solidFill>
                <a:latin typeface="Consolas"/>
              </a:rPr>
              <a:t>          </a:t>
            </a:r>
            <a:r>
              <a:rPr lang="en-US" sz="1600" dirty="0">
                <a:solidFill>
                  <a:srgbClr val="0000FF"/>
                </a:solidFill>
                <a:latin typeface="Consolas"/>
              </a:rPr>
              <a:t>if</a:t>
            </a:r>
            <a:r>
              <a:rPr lang="en-US" sz="1600" dirty="0">
                <a:solidFill>
                  <a:prstClr val="black"/>
                </a:solidFill>
                <a:latin typeface="Consolas"/>
              </a:rPr>
              <a:t> (y == 0)</a:t>
            </a:r>
          </a:p>
          <a:p>
            <a:r>
              <a:rPr lang="en-US" sz="1600" dirty="0">
                <a:solidFill>
                  <a:prstClr val="black"/>
                </a:solidFill>
                <a:latin typeface="Consolas"/>
              </a:rPr>
              <a:t>            </a:t>
            </a:r>
            <a:r>
              <a:rPr lang="en-US" sz="1600" dirty="0">
                <a:solidFill>
                  <a:srgbClr val="0000FF"/>
                </a:solidFill>
                <a:latin typeface="Consolas"/>
              </a:rPr>
              <a:t>return</a:t>
            </a:r>
            <a:r>
              <a:rPr lang="en-US" sz="1600" dirty="0">
                <a:solidFill>
                  <a:prstClr val="black"/>
                </a:solidFill>
                <a:latin typeface="Consolas"/>
              </a:rPr>
              <a:t> x;</a:t>
            </a:r>
          </a:p>
          <a:p>
            <a:r>
              <a:rPr lang="en-US" sz="1600" dirty="0">
                <a:solidFill>
                  <a:prstClr val="black"/>
                </a:solidFill>
                <a:latin typeface="Consolas"/>
              </a:rPr>
              <a:t>        }</a:t>
            </a:r>
          </a:p>
          <a:p>
            <a:r>
              <a:rPr lang="en-US" sz="1600" dirty="0">
                <a:solidFill>
                  <a:prstClr val="black"/>
                </a:solidFill>
                <a:latin typeface="Consolas"/>
              </a:rPr>
              <a:t>        </a:t>
            </a:r>
            <a:r>
              <a:rPr lang="en-US" sz="1600" dirty="0">
                <a:solidFill>
                  <a:srgbClr val="0000FF"/>
                </a:solidFill>
                <a:latin typeface="Consolas"/>
              </a:rPr>
              <a:t>else</a:t>
            </a:r>
            <a:endParaRPr lang="en-US" sz="1600" dirty="0">
              <a:solidFill>
                <a:prstClr val="black"/>
              </a:solidFill>
              <a:latin typeface="Consolas"/>
            </a:endParaRPr>
          </a:p>
          <a:p>
            <a:r>
              <a:rPr lang="en-US" sz="1600" dirty="0">
                <a:solidFill>
                  <a:prstClr val="black"/>
                </a:solidFill>
                <a:latin typeface="Consolas"/>
              </a:rPr>
              <a:t>        {</a:t>
            </a:r>
          </a:p>
          <a:p>
            <a:r>
              <a:rPr lang="en-US" sz="1600" dirty="0">
                <a:solidFill>
                  <a:prstClr val="black"/>
                </a:solidFill>
                <a:latin typeface="Consolas"/>
              </a:rPr>
              <a:t>          x %= y;</a:t>
            </a:r>
          </a:p>
          <a:p>
            <a:r>
              <a:rPr lang="en-US" sz="1600" dirty="0">
                <a:solidFill>
                  <a:prstClr val="black"/>
                </a:solidFill>
                <a:latin typeface="Consolas"/>
              </a:rPr>
              <a:t>          </a:t>
            </a:r>
            <a:r>
              <a:rPr lang="en-US" sz="1600" dirty="0">
                <a:solidFill>
                  <a:srgbClr val="0000FF"/>
                </a:solidFill>
                <a:latin typeface="Consolas"/>
              </a:rPr>
              <a:t>if</a:t>
            </a:r>
            <a:r>
              <a:rPr lang="en-US" sz="1600" dirty="0">
                <a:solidFill>
                  <a:prstClr val="black"/>
                </a:solidFill>
                <a:latin typeface="Consolas"/>
              </a:rPr>
              <a:t> (x == 0)</a:t>
            </a:r>
          </a:p>
          <a:p>
            <a:r>
              <a:rPr lang="en-US" sz="1600" dirty="0">
                <a:solidFill>
                  <a:prstClr val="black"/>
                </a:solidFill>
                <a:latin typeface="Consolas"/>
              </a:rPr>
              <a:t>            </a:t>
            </a:r>
            <a:r>
              <a:rPr lang="en-US" sz="1600" dirty="0">
                <a:solidFill>
                  <a:srgbClr val="0000FF"/>
                </a:solidFill>
                <a:latin typeface="Consolas"/>
              </a:rPr>
              <a:t>return</a:t>
            </a:r>
            <a:r>
              <a:rPr lang="en-US" sz="1600" dirty="0">
                <a:solidFill>
                  <a:prstClr val="black"/>
                </a:solidFill>
                <a:latin typeface="Consolas"/>
              </a:rPr>
              <a:t> y;</a:t>
            </a:r>
          </a:p>
          <a:p>
            <a:r>
              <a:rPr lang="en-US" sz="1600" dirty="0">
                <a:solidFill>
                  <a:prstClr val="black"/>
                </a:solidFill>
                <a:latin typeface="Consolas"/>
              </a:rPr>
              <a:t>        }</a:t>
            </a:r>
          </a:p>
          <a:p>
            <a:r>
              <a:rPr lang="en-US" sz="1600" dirty="0">
                <a:solidFill>
                  <a:prstClr val="black"/>
                </a:solidFill>
                <a:latin typeface="Consolas"/>
              </a:rPr>
              <a:t>      }</a:t>
            </a:r>
          </a:p>
          <a:p>
            <a:r>
              <a:rPr lang="en-US" sz="1600" dirty="0">
                <a:solidFill>
                  <a:prstClr val="black"/>
                </a:solidFill>
                <a:latin typeface="Consolas"/>
              </a:rPr>
              <a:t>    }</a:t>
            </a:r>
            <a:endParaRPr lang="en-US" sz="1600" dirty="0" smtClean="0">
              <a:effectLst>
                <a:outerShdw blurRad="38100" dist="38100" dir="2700000" algn="tl">
                  <a:srgbClr val="000000">
                    <a:alpha val="43137"/>
                  </a:srgbClr>
                </a:outerShdw>
              </a:effectLst>
            </a:endParaRPr>
          </a:p>
        </p:txBody>
      </p:sp>
      <p:sp>
        <p:nvSpPr>
          <p:cNvPr id="8" name="TextBox 7"/>
          <p:cNvSpPr txBox="1"/>
          <p:nvPr/>
        </p:nvSpPr>
        <p:spPr>
          <a:xfrm>
            <a:off x="5410200" y="3505200"/>
            <a:ext cx="3245440"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We need numerical reasoning</a:t>
            </a:r>
          </a:p>
        </p:txBody>
      </p:sp>
      <p:cxnSp>
        <p:nvCxnSpPr>
          <p:cNvPr id="10" name="Straight Arrow Connector 9"/>
          <p:cNvCxnSpPr>
            <a:stCxn id="8" idx="0"/>
          </p:cNvCxnSpPr>
          <p:nvPr/>
        </p:nvCxnSpPr>
        <p:spPr>
          <a:xfrm flipH="1" flipV="1">
            <a:off x="4800600" y="2362200"/>
            <a:ext cx="2232320" cy="11430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57800504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Intervals</a:t>
            </a:r>
            <a:endParaRPr lang="en-US" dirty="0"/>
          </a:p>
        </p:txBody>
      </p:sp>
      <p:sp>
        <p:nvSpPr>
          <p:cNvPr id="3" name="Text Placeholder 2"/>
          <p:cNvSpPr>
            <a:spLocks noGrp="1"/>
          </p:cNvSpPr>
          <p:nvPr>
            <p:ph type="body" sz="quarter" idx="10"/>
          </p:nvPr>
        </p:nvSpPr>
        <p:spPr>
          <a:xfrm>
            <a:off x="381000" y="1411552"/>
            <a:ext cx="8382000" cy="5521512"/>
          </a:xfrm>
        </p:spPr>
        <p:txBody>
          <a:bodyPr/>
          <a:lstStyle/>
          <a:p>
            <a:r>
              <a:rPr lang="en-US" dirty="0" smtClean="0"/>
              <a:t>Approximate each variable with a range</a:t>
            </a:r>
          </a:p>
          <a:p>
            <a:pPr marL="0" indent="0" algn="ctr">
              <a:buNone/>
            </a:pPr>
            <a:r>
              <a:rPr lang="en-US" dirty="0" smtClean="0">
                <a:effectLst/>
              </a:rPr>
              <a:t>[a</a:t>
            </a:r>
            <a:r>
              <a:rPr lang="en-US" dirty="0">
                <a:effectLst/>
              </a:rPr>
              <a:t>, b] where a, b ∈ Z ∪ { +∞, -∞ </a:t>
            </a:r>
            <a:r>
              <a:rPr lang="en-US" dirty="0" smtClean="0">
                <a:effectLst/>
              </a:rPr>
              <a:t>}</a:t>
            </a:r>
            <a:endParaRPr lang="en-US" dirty="0"/>
          </a:p>
          <a:p>
            <a:pPr lvl="1"/>
            <a:r>
              <a:rPr lang="en-US" dirty="0" smtClean="0"/>
              <a:t>More complex in reality because of </a:t>
            </a:r>
          </a:p>
          <a:p>
            <a:pPr lvl="2"/>
            <a:r>
              <a:rPr lang="en-US" dirty="0" smtClean="0"/>
              <a:t>Overflows</a:t>
            </a:r>
          </a:p>
          <a:p>
            <a:pPr lvl="2"/>
            <a:r>
              <a:rPr lang="en-US" dirty="0" smtClean="0"/>
              <a:t>Different Int types (16, 32, 64 bits, signed/unsigned)</a:t>
            </a:r>
          </a:p>
          <a:p>
            <a:r>
              <a:rPr lang="en-US" dirty="0" smtClean="0"/>
              <a:t>Order: interval inclusion</a:t>
            </a:r>
          </a:p>
          <a:p>
            <a:r>
              <a:rPr lang="en-US" dirty="0" smtClean="0"/>
              <a:t>Join: interval union</a:t>
            </a:r>
          </a:p>
          <a:p>
            <a:r>
              <a:rPr lang="en-US" dirty="0" smtClean="0"/>
              <a:t>Meet: interval intersection</a:t>
            </a:r>
          </a:p>
          <a:p>
            <a:r>
              <a:rPr lang="en-US" dirty="0" smtClean="0"/>
              <a:t>Widening: ?</a:t>
            </a:r>
          </a:p>
          <a:p>
            <a:pPr marL="0" indent="0">
              <a:buNone/>
            </a:pPr>
            <a:r>
              <a:rPr lang="en-US" dirty="0"/>
              <a:t>	</a:t>
            </a:r>
            <a:endParaRPr lang="en-US" dirty="0" smtClean="0">
              <a:effectLst/>
            </a:endParaRPr>
          </a:p>
          <a:p>
            <a:pPr marL="0" indent="0">
              <a:buNone/>
            </a:pPr>
            <a:r>
              <a:rPr lang="en-US" dirty="0" smtClean="0"/>
              <a:t> </a:t>
            </a:r>
            <a:endParaRPr lang="en-US" dirty="0"/>
          </a:p>
        </p:txBody>
      </p:sp>
    </p:spTree>
    <p:extLst>
      <p:ext uri="{BB962C8B-B14F-4D97-AF65-F5344CB8AC3E}">
        <p14:creationId xmlns:p14="http://schemas.microsoft.com/office/powerpoint/2010/main" val="86270089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TextBox 3"/>
          <p:cNvSpPr txBox="1"/>
          <p:nvPr/>
        </p:nvSpPr>
        <p:spPr>
          <a:xfrm>
            <a:off x="533400" y="838200"/>
            <a:ext cx="5907386" cy="5786199"/>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1600" dirty="0">
                <a:latin typeface="Consolas"/>
              </a:rPr>
              <a:t> </a:t>
            </a:r>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public</a:t>
            </a:r>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GCD(</a:t>
            </a:r>
            <a:r>
              <a:rPr lang="en-US" sz="1600" dirty="0">
                <a:solidFill>
                  <a:srgbClr val="0000FF"/>
                </a:solidFill>
                <a:latin typeface="Consolas"/>
              </a:rPr>
              <a:t>int</a:t>
            </a:r>
            <a:r>
              <a:rPr lang="en-US" sz="1600" dirty="0">
                <a:solidFill>
                  <a:prstClr val="black"/>
                </a:solidFill>
                <a:latin typeface="Consolas"/>
              </a:rPr>
              <a:t> x, </a:t>
            </a:r>
            <a:r>
              <a:rPr lang="en-US" sz="1600" dirty="0">
                <a:solidFill>
                  <a:srgbClr val="0000FF"/>
                </a:solidFill>
                <a:latin typeface="Consolas"/>
              </a:rPr>
              <a:t>int</a:t>
            </a:r>
            <a:r>
              <a:rPr lang="en-US" sz="1600" dirty="0">
                <a:solidFill>
                  <a:prstClr val="black"/>
                </a:solidFill>
                <a:latin typeface="Consolas"/>
              </a:rPr>
              <a:t> y)</a:t>
            </a:r>
          </a:p>
          <a:p>
            <a:r>
              <a:rPr lang="en-US" sz="1600" dirty="0">
                <a:solidFill>
                  <a:prstClr val="black"/>
                </a:solidFill>
                <a:latin typeface="Consolas"/>
              </a:rPr>
              <a:t>    {</a:t>
            </a:r>
          </a:p>
          <a:p>
            <a:r>
              <a:rPr lang="en-US" sz="1600" dirty="0">
                <a:solidFill>
                  <a:prstClr val="black"/>
                </a:solidFill>
                <a:latin typeface="Consolas"/>
              </a:rPr>
              <a:t>      </a:t>
            </a:r>
            <a:r>
              <a:rPr lang="en-US" sz="1600" dirty="0" err="1">
                <a:solidFill>
                  <a:srgbClr val="2B91AF"/>
                </a:solidFill>
                <a:latin typeface="Consolas"/>
              </a:rPr>
              <a:t>Contract</a:t>
            </a:r>
            <a:r>
              <a:rPr lang="en-US" sz="1600" dirty="0" err="1">
                <a:solidFill>
                  <a:prstClr val="black"/>
                </a:solidFill>
                <a:latin typeface="Consolas"/>
              </a:rPr>
              <a:t>.Requires</a:t>
            </a:r>
            <a:r>
              <a:rPr lang="en-US" sz="1600" dirty="0">
                <a:solidFill>
                  <a:prstClr val="black"/>
                </a:solidFill>
                <a:latin typeface="Consolas"/>
              </a:rPr>
              <a:t>(x &gt; 0);</a:t>
            </a:r>
          </a:p>
          <a:p>
            <a:r>
              <a:rPr lang="en-US" sz="1600" dirty="0">
                <a:solidFill>
                  <a:prstClr val="black"/>
                </a:solidFill>
                <a:latin typeface="Consolas"/>
              </a:rPr>
              <a:t>      </a:t>
            </a:r>
            <a:r>
              <a:rPr lang="en-US" sz="1600" dirty="0" err="1">
                <a:solidFill>
                  <a:srgbClr val="2B91AF"/>
                </a:solidFill>
                <a:latin typeface="Consolas"/>
              </a:rPr>
              <a:t>Contract</a:t>
            </a:r>
            <a:r>
              <a:rPr lang="en-US" sz="1600" dirty="0" err="1">
                <a:solidFill>
                  <a:prstClr val="black"/>
                </a:solidFill>
                <a:latin typeface="Consolas"/>
              </a:rPr>
              <a:t>.Requires</a:t>
            </a:r>
            <a:r>
              <a:rPr lang="en-US" sz="1600" dirty="0">
                <a:solidFill>
                  <a:prstClr val="black"/>
                </a:solidFill>
                <a:latin typeface="Consolas"/>
              </a:rPr>
              <a:t>(y &gt; 0);</a:t>
            </a:r>
          </a:p>
          <a:p>
            <a:endParaRPr lang="en-US" sz="1600" dirty="0">
              <a:solidFill>
                <a:prstClr val="black"/>
              </a:solidFill>
              <a:latin typeface="Consolas"/>
            </a:endParaRPr>
          </a:p>
          <a:p>
            <a:r>
              <a:rPr lang="en-US" sz="1600" dirty="0">
                <a:solidFill>
                  <a:prstClr val="black"/>
                </a:solidFill>
                <a:latin typeface="Consolas"/>
              </a:rPr>
              <a:t>      </a:t>
            </a:r>
            <a:r>
              <a:rPr lang="en-US" sz="1600" dirty="0" err="1">
                <a:solidFill>
                  <a:srgbClr val="2B91AF"/>
                </a:solidFill>
                <a:latin typeface="Consolas"/>
              </a:rPr>
              <a:t>Contract</a:t>
            </a:r>
            <a:r>
              <a:rPr lang="en-US" sz="1600" dirty="0" err="1">
                <a:solidFill>
                  <a:prstClr val="black"/>
                </a:solidFill>
                <a:latin typeface="Consolas"/>
              </a:rPr>
              <a:t>.Ensures</a:t>
            </a:r>
            <a:r>
              <a:rPr lang="en-US" sz="1600" dirty="0">
                <a:solidFill>
                  <a:prstClr val="black"/>
                </a:solidFill>
                <a:latin typeface="Consolas"/>
              </a:rPr>
              <a:t>(</a:t>
            </a:r>
            <a:r>
              <a:rPr lang="en-US" sz="1600" dirty="0" err="1">
                <a:solidFill>
                  <a:srgbClr val="2B91AF"/>
                </a:solidFill>
                <a:latin typeface="Consolas"/>
              </a:rPr>
              <a:t>Contract</a:t>
            </a:r>
            <a:r>
              <a:rPr lang="en-US" sz="1600" dirty="0" err="1">
                <a:solidFill>
                  <a:prstClr val="black"/>
                </a:solidFill>
                <a:latin typeface="Consolas"/>
              </a:rPr>
              <a:t>.Result</a:t>
            </a:r>
            <a:r>
              <a:rPr lang="en-US" sz="1600" dirty="0">
                <a:solidFill>
                  <a:prstClr val="black"/>
                </a:solidFill>
                <a:latin typeface="Consolas"/>
              </a:rPr>
              <a:t>&lt;</a:t>
            </a:r>
            <a:r>
              <a:rPr lang="en-US" sz="1600" dirty="0">
                <a:solidFill>
                  <a:srgbClr val="0000FF"/>
                </a:solidFill>
                <a:latin typeface="Consolas"/>
              </a:rPr>
              <a:t>int</a:t>
            </a:r>
            <a:r>
              <a:rPr lang="en-US" sz="1600" dirty="0">
                <a:solidFill>
                  <a:prstClr val="black"/>
                </a:solidFill>
                <a:latin typeface="Consolas"/>
              </a:rPr>
              <a:t>&gt;() &gt; 0);</a:t>
            </a:r>
          </a:p>
          <a:p>
            <a:endParaRPr lang="en-US" sz="1600" dirty="0">
              <a:solidFill>
                <a:prstClr val="black"/>
              </a:solidFill>
              <a:latin typeface="Consolas"/>
            </a:endParaRPr>
          </a:p>
          <a:p>
            <a:r>
              <a:rPr lang="en-US" sz="1600" dirty="0">
                <a:solidFill>
                  <a:prstClr val="black"/>
                </a:solidFill>
                <a:latin typeface="Consolas"/>
              </a:rPr>
              <a:t>      </a:t>
            </a:r>
            <a:r>
              <a:rPr lang="en-US" sz="1600" dirty="0">
                <a:solidFill>
                  <a:srgbClr val="0000FF"/>
                </a:solidFill>
                <a:latin typeface="Consolas"/>
              </a:rPr>
              <a:t>while</a:t>
            </a:r>
            <a:r>
              <a:rPr lang="en-US" sz="1600" dirty="0">
                <a:solidFill>
                  <a:prstClr val="black"/>
                </a:solidFill>
                <a:latin typeface="Consolas"/>
              </a:rPr>
              <a:t> (</a:t>
            </a:r>
            <a:r>
              <a:rPr lang="en-US" sz="1600" dirty="0">
                <a:solidFill>
                  <a:srgbClr val="0000FF"/>
                </a:solidFill>
                <a:latin typeface="Consolas"/>
              </a:rPr>
              <a:t>true</a:t>
            </a:r>
            <a:r>
              <a:rPr lang="en-US" sz="1600" dirty="0">
                <a:solidFill>
                  <a:prstClr val="black"/>
                </a:solidFill>
                <a:latin typeface="Consolas"/>
              </a:rPr>
              <a:t>)</a:t>
            </a:r>
          </a:p>
          <a:p>
            <a:r>
              <a:rPr lang="en-US" sz="1600" dirty="0">
                <a:solidFill>
                  <a:prstClr val="black"/>
                </a:solidFill>
                <a:latin typeface="Consolas"/>
              </a:rPr>
              <a:t>      {</a:t>
            </a:r>
          </a:p>
          <a:p>
            <a:r>
              <a:rPr lang="en-US" sz="1600" dirty="0">
                <a:solidFill>
                  <a:prstClr val="black"/>
                </a:solidFill>
                <a:latin typeface="Consolas"/>
              </a:rPr>
              <a:t>        </a:t>
            </a:r>
            <a:r>
              <a:rPr lang="en-US" sz="1600" dirty="0">
                <a:solidFill>
                  <a:srgbClr val="0000FF"/>
                </a:solidFill>
                <a:latin typeface="Consolas"/>
              </a:rPr>
              <a:t>if</a:t>
            </a:r>
            <a:r>
              <a:rPr lang="en-US" sz="1600" dirty="0">
                <a:solidFill>
                  <a:prstClr val="black"/>
                </a:solidFill>
                <a:latin typeface="Consolas"/>
              </a:rPr>
              <a:t> (x &lt; y)</a:t>
            </a:r>
          </a:p>
          <a:p>
            <a:r>
              <a:rPr lang="en-US" sz="1600" dirty="0">
                <a:solidFill>
                  <a:prstClr val="black"/>
                </a:solidFill>
                <a:latin typeface="Consolas"/>
              </a:rPr>
              <a:t>        {</a:t>
            </a:r>
          </a:p>
          <a:p>
            <a:r>
              <a:rPr lang="en-US" sz="1600" dirty="0">
                <a:solidFill>
                  <a:prstClr val="black"/>
                </a:solidFill>
                <a:latin typeface="Consolas"/>
              </a:rPr>
              <a:t>          y %= x;</a:t>
            </a:r>
          </a:p>
          <a:p>
            <a:r>
              <a:rPr lang="en-US" sz="1600" dirty="0">
                <a:solidFill>
                  <a:prstClr val="black"/>
                </a:solidFill>
                <a:latin typeface="Consolas"/>
              </a:rPr>
              <a:t>          </a:t>
            </a:r>
            <a:r>
              <a:rPr lang="en-US" sz="1600" dirty="0">
                <a:solidFill>
                  <a:srgbClr val="0000FF"/>
                </a:solidFill>
                <a:latin typeface="Consolas"/>
              </a:rPr>
              <a:t>if</a:t>
            </a:r>
            <a:r>
              <a:rPr lang="en-US" sz="1600" dirty="0">
                <a:solidFill>
                  <a:prstClr val="black"/>
                </a:solidFill>
                <a:latin typeface="Consolas"/>
              </a:rPr>
              <a:t> (y == 0)</a:t>
            </a:r>
          </a:p>
          <a:p>
            <a:r>
              <a:rPr lang="en-US" sz="1600" dirty="0">
                <a:solidFill>
                  <a:prstClr val="black"/>
                </a:solidFill>
                <a:latin typeface="Consolas"/>
              </a:rPr>
              <a:t>            </a:t>
            </a:r>
            <a:r>
              <a:rPr lang="en-US" sz="1600" dirty="0">
                <a:solidFill>
                  <a:srgbClr val="0000FF"/>
                </a:solidFill>
                <a:latin typeface="Consolas"/>
              </a:rPr>
              <a:t>return</a:t>
            </a:r>
            <a:r>
              <a:rPr lang="en-US" sz="1600" dirty="0">
                <a:solidFill>
                  <a:prstClr val="black"/>
                </a:solidFill>
                <a:latin typeface="Consolas"/>
              </a:rPr>
              <a:t> x;</a:t>
            </a:r>
          </a:p>
          <a:p>
            <a:r>
              <a:rPr lang="en-US" sz="1600" dirty="0">
                <a:solidFill>
                  <a:prstClr val="black"/>
                </a:solidFill>
                <a:latin typeface="Consolas"/>
              </a:rPr>
              <a:t>        }</a:t>
            </a:r>
          </a:p>
          <a:p>
            <a:r>
              <a:rPr lang="en-US" sz="1600" dirty="0">
                <a:solidFill>
                  <a:prstClr val="black"/>
                </a:solidFill>
                <a:latin typeface="Consolas"/>
              </a:rPr>
              <a:t>        </a:t>
            </a:r>
            <a:r>
              <a:rPr lang="en-US" sz="1600" dirty="0">
                <a:solidFill>
                  <a:srgbClr val="0000FF"/>
                </a:solidFill>
                <a:latin typeface="Consolas"/>
              </a:rPr>
              <a:t>else</a:t>
            </a:r>
            <a:endParaRPr lang="en-US" sz="1600" dirty="0">
              <a:solidFill>
                <a:prstClr val="black"/>
              </a:solidFill>
              <a:latin typeface="Consolas"/>
            </a:endParaRPr>
          </a:p>
          <a:p>
            <a:r>
              <a:rPr lang="en-US" sz="1600" dirty="0">
                <a:solidFill>
                  <a:prstClr val="black"/>
                </a:solidFill>
                <a:latin typeface="Consolas"/>
              </a:rPr>
              <a:t>        {</a:t>
            </a:r>
          </a:p>
          <a:p>
            <a:r>
              <a:rPr lang="en-US" sz="1600" dirty="0">
                <a:solidFill>
                  <a:prstClr val="black"/>
                </a:solidFill>
                <a:latin typeface="Consolas"/>
              </a:rPr>
              <a:t>          x %= y;</a:t>
            </a:r>
          </a:p>
          <a:p>
            <a:r>
              <a:rPr lang="en-US" sz="1600" dirty="0">
                <a:solidFill>
                  <a:prstClr val="black"/>
                </a:solidFill>
                <a:latin typeface="Consolas"/>
              </a:rPr>
              <a:t>          </a:t>
            </a:r>
            <a:r>
              <a:rPr lang="en-US" sz="1600" dirty="0">
                <a:solidFill>
                  <a:srgbClr val="0000FF"/>
                </a:solidFill>
                <a:latin typeface="Consolas"/>
              </a:rPr>
              <a:t>if</a:t>
            </a:r>
            <a:r>
              <a:rPr lang="en-US" sz="1600" dirty="0">
                <a:solidFill>
                  <a:prstClr val="black"/>
                </a:solidFill>
                <a:latin typeface="Consolas"/>
              </a:rPr>
              <a:t> (x == 0)</a:t>
            </a:r>
          </a:p>
          <a:p>
            <a:r>
              <a:rPr lang="en-US" sz="1600" dirty="0">
                <a:solidFill>
                  <a:prstClr val="black"/>
                </a:solidFill>
                <a:latin typeface="Consolas"/>
              </a:rPr>
              <a:t>            </a:t>
            </a:r>
            <a:r>
              <a:rPr lang="en-US" sz="1600" dirty="0">
                <a:solidFill>
                  <a:srgbClr val="0000FF"/>
                </a:solidFill>
                <a:latin typeface="Consolas"/>
              </a:rPr>
              <a:t>return</a:t>
            </a:r>
            <a:r>
              <a:rPr lang="en-US" sz="1600" dirty="0">
                <a:solidFill>
                  <a:prstClr val="black"/>
                </a:solidFill>
                <a:latin typeface="Consolas"/>
              </a:rPr>
              <a:t> y;</a:t>
            </a:r>
          </a:p>
          <a:p>
            <a:r>
              <a:rPr lang="en-US" sz="1600" dirty="0">
                <a:solidFill>
                  <a:prstClr val="black"/>
                </a:solidFill>
                <a:latin typeface="Consolas"/>
              </a:rPr>
              <a:t>        }</a:t>
            </a:r>
          </a:p>
          <a:p>
            <a:r>
              <a:rPr lang="en-US" sz="1600" dirty="0">
                <a:solidFill>
                  <a:prstClr val="black"/>
                </a:solidFill>
                <a:latin typeface="Consolas"/>
              </a:rPr>
              <a:t>      }</a:t>
            </a:r>
          </a:p>
          <a:p>
            <a:r>
              <a:rPr lang="en-US" sz="1600" dirty="0">
                <a:solidFill>
                  <a:prstClr val="black"/>
                </a:solidFill>
                <a:latin typeface="Consolas"/>
              </a:rPr>
              <a:t>    }</a:t>
            </a:r>
            <a:endParaRPr lang="en-US" sz="1600" dirty="0" smtClean="0">
              <a:effectLst>
                <a:outerShdw blurRad="38100" dist="38100" dir="2700000" algn="tl">
                  <a:srgbClr val="000000">
                    <a:alpha val="43137"/>
                  </a:srgbClr>
                </a:outerShdw>
              </a:effectLst>
            </a:endParaRPr>
          </a:p>
        </p:txBody>
      </p:sp>
      <p:sp>
        <p:nvSpPr>
          <p:cNvPr id="7" name="TextBox 6"/>
          <p:cNvSpPr txBox="1"/>
          <p:nvPr/>
        </p:nvSpPr>
        <p:spPr>
          <a:xfrm>
            <a:off x="4419600" y="1676400"/>
            <a:ext cx="2383986"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smtClean="0">
                <a:effectLst>
                  <a:outerShdw blurRad="38100" dist="38100" dir="2700000" algn="tl">
                    <a:srgbClr val="000000">
                      <a:alpha val="43137"/>
                    </a:srgbClr>
                  </a:outerShdw>
                </a:effectLst>
                <a:latin typeface="Consolas" pitchFamily="49" charset="0"/>
                <a:cs typeface="Consolas" pitchFamily="49" charset="0"/>
              </a:rPr>
              <a:t>x </a:t>
            </a:r>
            <a:r>
              <a:rPr lang="en-US" sz="1600" dirty="0">
                <a:effectLst>
                  <a:outerShdw blurRad="38100" dist="38100" dir="2700000" algn="tl">
                    <a:srgbClr val="000000">
                      <a:alpha val="43137"/>
                    </a:srgbClr>
                  </a:outerShdw>
                </a:effectLst>
                <a:latin typeface="Consolas" pitchFamily="49" charset="0"/>
                <a:cs typeface="Consolas" pitchFamily="49" charset="0"/>
              </a:rPr>
              <a:t>:[1,+</a:t>
            </a:r>
            <a:r>
              <a:rPr lang="en-US" sz="1600" dirty="0"/>
              <a:t>∞</a:t>
            </a:r>
            <a:r>
              <a:rPr lang="en-US" sz="1600" dirty="0">
                <a:effectLst>
                  <a:outerShdw blurRad="38100" dist="38100" dir="2700000" algn="tl">
                    <a:srgbClr val="000000">
                      <a:alpha val="43137"/>
                    </a:srgbClr>
                  </a:outerShdw>
                </a:effectLst>
                <a:latin typeface="Consolas" pitchFamily="49" charset="0"/>
                <a:cs typeface="Consolas" pitchFamily="49" charset="0"/>
              </a:rPr>
              <a:t>] </a:t>
            </a:r>
            <a:r>
              <a:rPr lang="en-US" sz="1600" dirty="0" smtClean="0">
                <a:effectLst>
                  <a:outerShdw blurRad="38100" dist="38100" dir="2700000" algn="tl">
                    <a:srgbClr val="000000">
                      <a:alpha val="43137"/>
                    </a:srgbClr>
                  </a:outerShdw>
                </a:effectLst>
                <a:latin typeface="Consolas" pitchFamily="49" charset="0"/>
                <a:cs typeface="Consolas" pitchFamily="49" charset="0"/>
              </a:rPr>
              <a:t>y :[1,+</a:t>
            </a:r>
            <a:r>
              <a:rPr lang="en-US" sz="1600" dirty="0"/>
              <a:t>∞</a:t>
            </a:r>
            <a:r>
              <a:rPr lang="en-US" sz="1600" dirty="0" smtClean="0">
                <a:effectLst>
                  <a:outerShdw blurRad="38100" dist="38100" dir="2700000" algn="tl">
                    <a:srgbClr val="000000">
                      <a:alpha val="43137"/>
                    </a:srgbClr>
                  </a:outerShdw>
                </a:effectLst>
                <a:latin typeface="Consolas" pitchFamily="49" charset="0"/>
                <a:cs typeface="Consolas" pitchFamily="49" charset="0"/>
              </a:rPr>
              <a:t>]</a:t>
            </a:r>
          </a:p>
        </p:txBody>
      </p:sp>
      <p:sp>
        <p:nvSpPr>
          <p:cNvPr id="9" name="TextBox 8"/>
          <p:cNvSpPr txBox="1"/>
          <p:nvPr/>
        </p:nvSpPr>
        <p:spPr>
          <a:xfrm>
            <a:off x="4419600" y="3276600"/>
            <a:ext cx="2441694"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x</a:t>
            </a:r>
            <a:r>
              <a:rPr lang="en-US" sz="1600" dirty="0" smtClean="0">
                <a:effectLst>
                  <a:outerShdw blurRad="38100" dist="38100" dir="2700000" algn="tl">
                    <a:srgbClr val="000000">
                      <a:alpha val="43137"/>
                    </a:srgbClr>
                  </a:outerShdw>
                </a:effectLst>
                <a:latin typeface="Consolas" pitchFamily="49" charset="0"/>
                <a:cs typeface="Consolas" pitchFamily="49" charset="0"/>
              </a:rPr>
              <a:t> :[1,+</a:t>
            </a:r>
            <a:r>
              <a:rPr lang="en-US" sz="1600" dirty="0"/>
              <a:t>∞</a:t>
            </a:r>
            <a:r>
              <a:rPr lang="en-US" sz="1600" dirty="0" smtClean="0">
                <a:effectLst>
                  <a:outerShdw blurRad="38100" dist="38100" dir="2700000" algn="tl">
                    <a:srgbClr val="000000">
                      <a:alpha val="43137"/>
                    </a:srgbClr>
                  </a:outerShdw>
                </a:effectLst>
                <a:latin typeface="Consolas" pitchFamily="49" charset="0"/>
                <a:cs typeface="Consolas" pitchFamily="49" charset="0"/>
              </a:rPr>
              <a:t>], y:[2, </a:t>
            </a:r>
            <a:r>
              <a:rPr lang="en-US" sz="1600" dirty="0">
                <a:effectLst>
                  <a:outerShdw blurRad="38100" dist="38100" dir="2700000" algn="tl">
                    <a:srgbClr val="000000">
                      <a:alpha val="43137"/>
                    </a:srgbClr>
                  </a:outerShdw>
                </a:effectLst>
                <a:latin typeface="Consolas" pitchFamily="49" charset="0"/>
                <a:cs typeface="Consolas" pitchFamily="49" charset="0"/>
              </a:rPr>
              <a:t>+</a:t>
            </a:r>
            <a:r>
              <a:rPr lang="en-US" sz="1600" dirty="0" smtClean="0"/>
              <a:t>∞]</a:t>
            </a:r>
            <a:endParaRPr lang="en-US" sz="1600" dirty="0" smtClean="0">
              <a:effectLst>
                <a:outerShdw blurRad="38100" dist="38100" dir="2700000" algn="tl">
                  <a:srgbClr val="000000">
                    <a:alpha val="43137"/>
                  </a:srgbClr>
                </a:outerShdw>
              </a:effectLst>
              <a:latin typeface="Consolas" pitchFamily="49" charset="0"/>
              <a:cs typeface="Consolas" pitchFamily="49" charset="0"/>
            </a:endParaRPr>
          </a:p>
        </p:txBody>
      </p:sp>
      <p:sp>
        <p:nvSpPr>
          <p:cNvPr id="11" name="TextBox 10"/>
          <p:cNvSpPr txBox="1"/>
          <p:nvPr/>
        </p:nvSpPr>
        <p:spPr>
          <a:xfrm>
            <a:off x="4419600" y="3729641"/>
            <a:ext cx="2441694"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smtClean="0">
                <a:effectLst>
                  <a:outerShdw blurRad="38100" dist="38100" dir="2700000" algn="tl">
                    <a:srgbClr val="000000">
                      <a:alpha val="43137"/>
                    </a:srgbClr>
                  </a:outerShdw>
                </a:effectLst>
                <a:latin typeface="Consolas" pitchFamily="49" charset="0"/>
                <a:cs typeface="Consolas" pitchFamily="49" charset="0"/>
              </a:rPr>
              <a:t>x :[1,+</a:t>
            </a:r>
            <a:r>
              <a:rPr lang="en-US" sz="1600" dirty="0"/>
              <a:t>∞</a:t>
            </a:r>
            <a:r>
              <a:rPr lang="en-US" sz="1600" dirty="0" smtClean="0">
                <a:effectLst>
                  <a:outerShdw blurRad="38100" dist="38100" dir="2700000" algn="tl">
                    <a:srgbClr val="000000">
                      <a:alpha val="43137"/>
                    </a:srgbClr>
                  </a:outerShdw>
                </a:effectLst>
                <a:latin typeface="Consolas" pitchFamily="49" charset="0"/>
                <a:cs typeface="Consolas" pitchFamily="49" charset="0"/>
              </a:rPr>
              <a:t>], y:[0, </a:t>
            </a:r>
            <a:r>
              <a:rPr lang="en-US" sz="1600" dirty="0">
                <a:effectLst>
                  <a:outerShdw blurRad="38100" dist="38100" dir="2700000" algn="tl">
                    <a:srgbClr val="000000">
                      <a:alpha val="43137"/>
                    </a:srgbClr>
                  </a:outerShdw>
                </a:effectLst>
                <a:latin typeface="Consolas" pitchFamily="49" charset="0"/>
                <a:cs typeface="Consolas" pitchFamily="49" charset="0"/>
              </a:rPr>
              <a:t>+</a:t>
            </a:r>
            <a:r>
              <a:rPr lang="en-US" sz="1600" dirty="0" smtClean="0"/>
              <a:t>∞]</a:t>
            </a:r>
            <a:endParaRPr lang="en-US" sz="1600" dirty="0" smtClean="0">
              <a:effectLst>
                <a:outerShdw blurRad="38100" dist="38100" dir="2700000" algn="tl">
                  <a:srgbClr val="000000">
                    <a:alpha val="43137"/>
                  </a:srgbClr>
                </a:outerShdw>
              </a:effectLst>
              <a:latin typeface="Consolas" pitchFamily="49" charset="0"/>
              <a:cs typeface="Consolas" pitchFamily="49" charset="0"/>
            </a:endParaRPr>
          </a:p>
        </p:txBody>
      </p:sp>
      <p:sp>
        <p:nvSpPr>
          <p:cNvPr id="12" name="TextBox 11"/>
          <p:cNvSpPr txBox="1"/>
          <p:nvPr/>
        </p:nvSpPr>
        <p:spPr>
          <a:xfrm>
            <a:off x="4419600" y="4800600"/>
            <a:ext cx="2441694"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x</a:t>
            </a:r>
            <a:r>
              <a:rPr lang="en-US" sz="1600" dirty="0" smtClean="0">
                <a:effectLst>
                  <a:outerShdw blurRad="38100" dist="38100" dir="2700000" algn="tl">
                    <a:srgbClr val="000000">
                      <a:alpha val="43137"/>
                    </a:srgbClr>
                  </a:outerShdw>
                </a:effectLst>
                <a:latin typeface="Consolas" pitchFamily="49" charset="0"/>
                <a:cs typeface="Consolas" pitchFamily="49" charset="0"/>
              </a:rPr>
              <a:t> :[1,+</a:t>
            </a:r>
            <a:r>
              <a:rPr lang="en-US" sz="1600" dirty="0"/>
              <a:t>∞</a:t>
            </a:r>
            <a:r>
              <a:rPr lang="en-US" sz="1600" dirty="0" smtClean="0">
                <a:effectLst>
                  <a:outerShdw blurRad="38100" dist="38100" dir="2700000" algn="tl">
                    <a:srgbClr val="000000">
                      <a:alpha val="43137"/>
                    </a:srgbClr>
                  </a:outerShdw>
                </a:effectLst>
                <a:latin typeface="Consolas" pitchFamily="49" charset="0"/>
                <a:cs typeface="Consolas" pitchFamily="49" charset="0"/>
              </a:rPr>
              <a:t>], y:[1, </a:t>
            </a:r>
            <a:r>
              <a:rPr lang="en-US" sz="1600" dirty="0">
                <a:effectLst>
                  <a:outerShdw blurRad="38100" dist="38100" dir="2700000" algn="tl">
                    <a:srgbClr val="000000">
                      <a:alpha val="43137"/>
                    </a:srgbClr>
                  </a:outerShdw>
                </a:effectLst>
                <a:latin typeface="Consolas" pitchFamily="49" charset="0"/>
                <a:cs typeface="Consolas" pitchFamily="49" charset="0"/>
              </a:rPr>
              <a:t>+</a:t>
            </a:r>
            <a:r>
              <a:rPr lang="en-US" sz="1600" dirty="0" smtClean="0"/>
              <a:t>∞]</a:t>
            </a:r>
            <a:endParaRPr lang="en-US" sz="1600" dirty="0" smtClean="0">
              <a:effectLst>
                <a:outerShdw blurRad="38100" dist="38100" dir="2700000" algn="tl">
                  <a:srgbClr val="000000">
                    <a:alpha val="43137"/>
                  </a:srgbClr>
                </a:outerShdw>
              </a:effectLst>
              <a:latin typeface="Consolas" pitchFamily="49" charset="0"/>
              <a:cs typeface="Consolas" pitchFamily="49" charset="0"/>
            </a:endParaRPr>
          </a:p>
        </p:txBody>
      </p:sp>
      <p:sp>
        <p:nvSpPr>
          <p:cNvPr id="13" name="TextBox 12"/>
          <p:cNvSpPr txBox="1"/>
          <p:nvPr/>
        </p:nvSpPr>
        <p:spPr>
          <a:xfrm>
            <a:off x="4419600" y="5253641"/>
            <a:ext cx="2441694"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smtClean="0">
                <a:effectLst>
                  <a:outerShdw blurRad="38100" dist="38100" dir="2700000" algn="tl">
                    <a:srgbClr val="000000">
                      <a:alpha val="43137"/>
                    </a:srgbClr>
                  </a:outerShdw>
                </a:effectLst>
                <a:latin typeface="Consolas" pitchFamily="49" charset="0"/>
                <a:cs typeface="Consolas" pitchFamily="49" charset="0"/>
              </a:rPr>
              <a:t>x :[0,+</a:t>
            </a:r>
            <a:r>
              <a:rPr lang="en-US" sz="1600" dirty="0"/>
              <a:t>∞</a:t>
            </a:r>
            <a:r>
              <a:rPr lang="en-US" sz="1600" dirty="0" smtClean="0">
                <a:effectLst>
                  <a:outerShdw blurRad="38100" dist="38100" dir="2700000" algn="tl">
                    <a:srgbClr val="000000">
                      <a:alpha val="43137"/>
                    </a:srgbClr>
                  </a:outerShdw>
                </a:effectLst>
                <a:latin typeface="Consolas" pitchFamily="49" charset="0"/>
                <a:cs typeface="Consolas" pitchFamily="49" charset="0"/>
              </a:rPr>
              <a:t>], y:[1, </a:t>
            </a:r>
            <a:r>
              <a:rPr lang="en-US" sz="1600" dirty="0">
                <a:effectLst>
                  <a:outerShdw blurRad="38100" dist="38100" dir="2700000" algn="tl">
                    <a:srgbClr val="000000">
                      <a:alpha val="43137"/>
                    </a:srgbClr>
                  </a:outerShdw>
                </a:effectLst>
                <a:latin typeface="Consolas" pitchFamily="49" charset="0"/>
                <a:cs typeface="Consolas" pitchFamily="49" charset="0"/>
              </a:rPr>
              <a:t>+</a:t>
            </a:r>
            <a:r>
              <a:rPr lang="en-US" sz="1600" dirty="0" smtClean="0"/>
              <a:t>∞]</a:t>
            </a:r>
            <a:endParaRPr lang="en-US" sz="1600" dirty="0" smtClean="0">
              <a:effectLst>
                <a:outerShdw blurRad="38100" dist="38100" dir="2700000" algn="tl">
                  <a:srgbClr val="000000">
                    <a:alpha val="43137"/>
                  </a:srgbClr>
                </a:outerShdw>
              </a:effectLst>
              <a:latin typeface="Consolas" pitchFamily="49" charset="0"/>
              <a:cs typeface="Consolas" pitchFamily="49" charset="0"/>
            </a:endParaRPr>
          </a:p>
        </p:txBody>
      </p:sp>
      <p:sp>
        <p:nvSpPr>
          <p:cNvPr id="14" name="TextBox 13"/>
          <p:cNvSpPr txBox="1"/>
          <p:nvPr/>
        </p:nvSpPr>
        <p:spPr>
          <a:xfrm>
            <a:off x="4419600" y="5750733"/>
            <a:ext cx="2441694"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x</a:t>
            </a:r>
            <a:r>
              <a:rPr lang="en-US" sz="1600" dirty="0" smtClean="0">
                <a:effectLst>
                  <a:outerShdw blurRad="38100" dist="38100" dir="2700000" algn="tl">
                    <a:srgbClr val="000000">
                      <a:alpha val="43137"/>
                    </a:srgbClr>
                  </a:outerShdw>
                </a:effectLst>
                <a:latin typeface="Consolas" pitchFamily="49" charset="0"/>
                <a:cs typeface="Consolas" pitchFamily="49" charset="0"/>
              </a:rPr>
              <a:t> :[1,+</a:t>
            </a:r>
            <a:r>
              <a:rPr lang="en-US" sz="1600" dirty="0"/>
              <a:t>∞</a:t>
            </a:r>
            <a:r>
              <a:rPr lang="en-US" sz="1600" dirty="0" smtClean="0">
                <a:effectLst>
                  <a:outerShdw blurRad="38100" dist="38100" dir="2700000" algn="tl">
                    <a:srgbClr val="000000">
                      <a:alpha val="43137"/>
                    </a:srgbClr>
                  </a:outerShdw>
                </a:effectLst>
                <a:latin typeface="Consolas" pitchFamily="49" charset="0"/>
                <a:cs typeface="Consolas" pitchFamily="49" charset="0"/>
              </a:rPr>
              <a:t>], y:[1, </a:t>
            </a:r>
            <a:r>
              <a:rPr lang="en-US" sz="1600" dirty="0">
                <a:effectLst>
                  <a:outerShdw blurRad="38100" dist="38100" dir="2700000" algn="tl">
                    <a:srgbClr val="000000">
                      <a:alpha val="43137"/>
                    </a:srgbClr>
                  </a:outerShdw>
                </a:effectLst>
                <a:latin typeface="Consolas" pitchFamily="49" charset="0"/>
                <a:cs typeface="Consolas" pitchFamily="49" charset="0"/>
              </a:rPr>
              <a:t>+</a:t>
            </a:r>
            <a:r>
              <a:rPr lang="en-US" sz="1600" dirty="0" smtClean="0"/>
              <a:t>∞]</a:t>
            </a:r>
            <a:endParaRPr lang="en-US" sz="1600" dirty="0" smtClean="0">
              <a:effectLst>
                <a:outerShdw blurRad="38100" dist="38100" dir="2700000" algn="tl">
                  <a:srgbClr val="000000">
                    <a:alpha val="43137"/>
                  </a:srgbClr>
                </a:outerShdw>
              </a:effectLst>
              <a:latin typeface="Consolas" pitchFamily="49" charset="0"/>
              <a:cs typeface="Consolas" pitchFamily="49" charset="0"/>
            </a:endParaRPr>
          </a:p>
        </p:txBody>
      </p:sp>
      <p:sp>
        <p:nvSpPr>
          <p:cNvPr id="15" name="TextBox 14"/>
          <p:cNvSpPr txBox="1"/>
          <p:nvPr/>
        </p:nvSpPr>
        <p:spPr>
          <a:xfrm>
            <a:off x="4419600" y="4191000"/>
            <a:ext cx="2441694"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x</a:t>
            </a:r>
            <a:r>
              <a:rPr lang="en-US" sz="1600" dirty="0" smtClean="0">
                <a:effectLst>
                  <a:outerShdw blurRad="38100" dist="38100" dir="2700000" algn="tl">
                    <a:srgbClr val="000000">
                      <a:alpha val="43137"/>
                    </a:srgbClr>
                  </a:outerShdw>
                </a:effectLst>
                <a:latin typeface="Consolas" pitchFamily="49" charset="0"/>
                <a:cs typeface="Consolas" pitchFamily="49" charset="0"/>
              </a:rPr>
              <a:t> :[1,+</a:t>
            </a:r>
            <a:r>
              <a:rPr lang="en-US" sz="1600" dirty="0"/>
              <a:t>∞</a:t>
            </a:r>
            <a:r>
              <a:rPr lang="en-US" sz="1600" dirty="0" smtClean="0">
                <a:effectLst>
                  <a:outerShdw blurRad="38100" dist="38100" dir="2700000" algn="tl">
                    <a:srgbClr val="000000">
                      <a:alpha val="43137"/>
                    </a:srgbClr>
                  </a:outerShdw>
                </a:effectLst>
                <a:latin typeface="Consolas" pitchFamily="49" charset="0"/>
                <a:cs typeface="Consolas" pitchFamily="49" charset="0"/>
              </a:rPr>
              <a:t>], y:[1, </a:t>
            </a:r>
            <a:r>
              <a:rPr lang="en-US" sz="1600" dirty="0">
                <a:effectLst>
                  <a:outerShdw blurRad="38100" dist="38100" dir="2700000" algn="tl">
                    <a:srgbClr val="000000">
                      <a:alpha val="43137"/>
                    </a:srgbClr>
                  </a:outerShdw>
                </a:effectLst>
                <a:latin typeface="Consolas" pitchFamily="49" charset="0"/>
                <a:cs typeface="Consolas" pitchFamily="49" charset="0"/>
              </a:rPr>
              <a:t>+</a:t>
            </a:r>
            <a:r>
              <a:rPr lang="en-US" sz="1600" dirty="0" smtClean="0"/>
              <a:t>∞]</a:t>
            </a:r>
            <a:endParaRPr lang="en-US" sz="1600" dirty="0" smtClean="0">
              <a:effectLst>
                <a:outerShdw blurRad="38100" dist="38100" dir="2700000" algn="tl">
                  <a:srgbClr val="000000">
                    <a:alpha val="43137"/>
                  </a:srgbClr>
                </a:outerShdw>
              </a:effectLst>
              <a:latin typeface="Consolas" pitchFamily="49" charset="0"/>
              <a:cs typeface="Consolas" pitchFamily="49" charset="0"/>
            </a:endParaRPr>
          </a:p>
        </p:txBody>
      </p:sp>
      <p:sp>
        <p:nvSpPr>
          <p:cNvPr id="16" name="TextBox 15"/>
          <p:cNvSpPr txBox="1"/>
          <p:nvPr/>
        </p:nvSpPr>
        <p:spPr>
          <a:xfrm>
            <a:off x="4419600" y="2362200"/>
            <a:ext cx="2383986"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smtClean="0">
                <a:effectLst>
                  <a:outerShdw blurRad="38100" dist="38100" dir="2700000" algn="tl">
                    <a:srgbClr val="000000">
                      <a:alpha val="43137"/>
                    </a:srgbClr>
                  </a:outerShdw>
                </a:effectLst>
                <a:latin typeface="Consolas" pitchFamily="49" charset="0"/>
                <a:cs typeface="Consolas" pitchFamily="49" charset="0"/>
              </a:rPr>
              <a:t>x </a:t>
            </a:r>
            <a:r>
              <a:rPr lang="en-US" sz="1600" dirty="0">
                <a:effectLst>
                  <a:outerShdw blurRad="38100" dist="38100" dir="2700000" algn="tl">
                    <a:srgbClr val="000000">
                      <a:alpha val="43137"/>
                    </a:srgbClr>
                  </a:outerShdw>
                </a:effectLst>
                <a:latin typeface="Consolas" pitchFamily="49" charset="0"/>
                <a:cs typeface="Consolas" pitchFamily="49" charset="0"/>
              </a:rPr>
              <a:t>:[1,+</a:t>
            </a:r>
            <a:r>
              <a:rPr lang="en-US" sz="1600" dirty="0"/>
              <a:t>∞</a:t>
            </a:r>
            <a:r>
              <a:rPr lang="en-US" sz="1600" dirty="0">
                <a:effectLst>
                  <a:outerShdw blurRad="38100" dist="38100" dir="2700000" algn="tl">
                    <a:srgbClr val="000000">
                      <a:alpha val="43137"/>
                    </a:srgbClr>
                  </a:outerShdw>
                </a:effectLst>
                <a:latin typeface="Consolas" pitchFamily="49" charset="0"/>
                <a:cs typeface="Consolas" pitchFamily="49" charset="0"/>
              </a:rPr>
              <a:t>] </a:t>
            </a:r>
            <a:r>
              <a:rPr lang="en-US" sz="1600" dirty="0" smtClean="0">
                <a:effectLst>
                  <a:outerShdw blurRad="38100" dist="38100" dir="2700000" algn="tl">
                    <a:srgbClr val="000000">
                      <a:alpha val="43137"/>
                    </a:srgbClr>
                  </a:outerShdw>
                </a:effectLst>
                <a:latin typeface="Consolas" pitchFamily="49" charset="0"/>
                <a:cs typeface="Consolas" pitchFamily="49" charset="0"/>
              </a:rPr>
              <a:t>y :[1,+</a:t>
            </a:r>
            <a:r>
              <a:rPr lang="en-US" sz="1600" dirty="0"/>
              <a:t>∞</a:t>
            </a:r>
            <a:r>
              <a:rPr lang="en-US" sz="1600" dirty="0" smtClean="0">
                <a:effectLst>
                  <a:outerShdw blurRad="38100" dist="38100" dir="2700000" algn="tl">
                    <a:srgbClr val="000000">
                      <a:alpha val="43137"/>
                    </a:srgbClr>
                  </a:outerShdw>
                </a:effectLst>
                <a:latin typeface="Consolas" pitchFamily="49" charset="0"/>
                <a:cs typeface="Consolas" pitchFamily="49" charset="0"/>
              </a:rPr>
              <a:t>]</a:t>
            </a:r>
          </a:p>
        </p:txBody>
      </p:sp>
      <p:sp>
        <p:nvSpPr>
          <p:cNvPr id="17" name="TextBox 16"/>
          <p:cNvSpPr txBox="1"/>
          <p:nvPr/>
        </p:nvSpPr>
        <p:spPr>
          <a:xfrm>
            <a:off x="7010400" y="2362200"/>
            <a:ext cx="1529586" cy="338554"/>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600" dirty="0" smtClean="0">
                <a:effectLst>
                  <a:outerShdw blurRad="38100" dist="38100" dir="2700000" algn="tl">
                    <a:srgbClr val="000000">
                      <a:alpha val="43137"/>
                    </a:srgbClr>
                  </a:outerShdw>
                </a:effectLst>
                <a:latin typeface="+mj-lt"/>
                <a:cs typeface="Consolas" pitchFamily="49" charset="0"/>
              </a:rPr>
              <a:t>Loop invariant!</a:t>
            </a:r>
          </a:p>
        </p:txBody>
      </p:sp>
      <p:sp>
        <p:nvSpPr>
          <p:cNvPr id="18" name="Explosion 1 17"/>
          <p:cNvSpPr/>
          <p:nvPr/>
        </p:nvSpPr>
        <p:spPr bwMode="auto">
          <a:xfrm>
            <a:off x="7162800" y="4894672"/>
            <a:ext cx="1648048" cy="1268996"/>
          </a:xfrm>
          <a:prstGeom prst="irregularSeal1">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Ok!</a:t>
            </a:r>
          </a:p>
        </p:txBody>
      </p:sp>
    </p:spTree>
    <p:extLst>
      <p:ext uri="{BB962C8B-B14F-4D97-AF65-F5344CB8AC3E}">
        <p14:creationId xmlns:p14="http://schemas.microsoft.com/office/powerpoint/2010/main" val="2708572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(home?)</a:t>
            </a:r>
            <a:endParaRPr lang="en-US" dirty="0"/>
          </a:p>
        </p:txBody>
      </p:sp>
      <p:sp>
        <p:nvSpPr>
          <p:cNvPr id="3" name="Text Placeholder 2"/>
          <p:cNvSpPr>
            <a:spLocks noGrp="1"/>
          </p:cNvSpPr>
          <p:nvPr>
            <p:ph type="body" sz="quarter" idx="10"/>
          </p:nvPr>
        </p:nvSpPr>
        <p:spPr>
          <a:xfrm>
            <a:off x="381000" y="1411552"/>
            <a:ext cx="8382000" cy="1526572"/>
          </a:xfrm>
        </p:spPr>
        <p:txBody>
          <a:bodyPr/>
          <a:lstStyle/>
          <a:p>
            <a:r>
              <a:rPr lang="en-US" dirty="0" smtClean="0"/>
              <a:t>Does the GCD terminate?</a:t>
            </a:r>
          </a:p>
          <a:p>
            <a:r>
              <a:rPr lang="en-US" dirty="0" smtClean="0"/>
              <a:t>How can we leverage intervals to prove it?</a:t>
            </a:r>
          </a:p>
          <a:p>
            <a:endParaRPr lang="en-US" dirty="0"/>
          </a:p>
        </p:txBody>
      </p:sp>
    </p:spTree>
    <p:extLst>
      <p:ext uri="{BB962C8B-B14F-4D97-AF65-F5344CB8AC3E}">
        <p14:creationId xmlns:p14="http://schemas.microsoft.com/office/powerpoint/2010/main" val="129989563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Bounds checking example</a:t>
            </a:r>
            <a:endParaRPr lang="en-US" dirty="0"/>
          </a:p>
        </p:txBody>
      </p:sp>
      <p:sp>
        <p:nvSpPr>
          <p:cNvPr id="5" name="Rectangle 4"/>
          <p:cNvSpPr/>
          <p:nvPr/>
        </p:nvSpPr>
        <p:spPr>
          <a:xfrm>
            <a:off x="838200" y="2274838"/>
            <a:ext cx="6400800" cy="286232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a:latin typeface="Consolas"/>
              </a:rPr>
              <a:t> </a:t>
            </a:r>
            <a:r>
              <a:rPr lang="en-US" dirty="0">
                <a:solidFill>
                  <a:srgbClr val="0000FF"/>
                </a:solidFill>
                <a:latin typeface="Consolas"/>
              </a:rPr>
              <a:t>public</a:t>
            </a:r>
            <a:r>
              <a:rPr lang="en-US" dirty="0">
                <a:solidFill>
                  <a:prstClr val="black"/>
                </a:solidFill>
                <a:latin typeface="Consolas"/>
              </a:rPr>
              <a:t> </a:t>
            </a:r>
            <a:r>
              <a:rPr lang="en-US" dirty="0">
                <a:solidFill>
                  <a:srgbClr val="0000FF"/>
                </a:solidFill>
                <a:latin typeface="Consolas"/>
              </a:rPr>
              <a:t>void</a:t>
            </a:r>
            <a:r>
              <a:rPr lang="en-US" dirty="0">
                <a:solidFill>
                  <a:prstClr val="black"/>
                </a:solidFill>
                <a:latin typeface="Consolas"/>
              </a:rPr>
              <a:t> </a:t>
            </a:r>
            <a:r>
              <a:rPr lang="en-US" dirty="0" err="1">
                <a:solidFill>
                  <a:prstClr val="black"/>
                </a:solidFill>
                <a:latin typeface="Consolas"/>
              </a:rPr>
              <a:t>AllToZero</a:t>
            </a:r>
            <a:r>
              <a:rPr lang="en-US" dirty="0">
                <a:solidFill>
                  <a:prstClr val="black"/>
                </a:solidFill>
                <a:latin typeface="Consolas"/>
              </a:rPr>
              <a:t>(</a:t>
            </a:r>
            <a:r>
              <a:rPr lang="en-US" dirty="0" err="1">
                <a:solidFill>
                  <a:srgbClr val="0000FF"/>
                </a:solidFill>
                <a:latin typeface="Consolas"/>
              </a:rPr>
              <a:t>int</a:t>
            </a:r>
            <a:r>
              <a:rPr lang="en-US" dirty="0">
                <a:solidFill>
                  <a:prstClr val="black"/>
                </a:solidFill>
                <a:latin typeface="Consolas"/>
              </a:rPr>
              <a:t>[] a)</a:t>
            </a:r>
          </a:p>
          <a:p>
            <a:r>
              <a:rPr lang="en-US" dirty="0" smtClean="0">
                <a:solidFill>
                  <a:prstClr val="black"/>
                </a:solidFill>
                <a:latin typeface="Consolas"/>
              </a:rPr>
              <a:t>    {</a:t>
            </a:r>
          </a:p>
          <a:p>
            <a:r>
              <a:rPr lang="nn-NO" dirty="0" smtClean="0">
                <a:solidFill>
                  <a:prstClr val="black"/>
                </a:solidFill>
                <a:latin typeface="Consolas"/>
              </a:rPr>
              <a:t>      </a:t>
            </a:r>
            <a:r>
              <a:rPr lang="nn-NO" dirty="0">
                <a:solidFill>
                  <a:srgbClr val="0000FF"/>
                </a:solidFill>
                <a:latin typeface="Consolas"/>
              </a:rPr>
              <a:t>for</a:t>
            </a:r>
            <a:r>
              <a:rPr lang="nn-NO" dirty="0">
                <a:solidFill>
                  <a:prstClr val="black"/>
                </a:solidFill>
                <a:latin typeface="Consolas"/>
              </a:rPr>
              <a:t> (</a:t>
            </a:r>
            <a:r>
              <a:rPr lang="nn-NO" dirty="0">
                <a:solidFill>
                  <a:srgbClr val="0000FF"/>
                </a:solidFill>
                <a:latin typeface="Consolas"/>
              </a:rPr>
              <a:t>int</a:t>
            </a:r>
            <a:r>
              <a:rPr lang="nn-NO" dirty="0">
                <a:solidFill>
                  <a:prstClr val="black"/>
                </a:solidFill>
                <a:latin typeface="Consolas"/>
              </a:rPr>
              <a:t> i = 0; i &lt; a.Length; i++)</a:t>
            </a:r>
          </a:p>
          <a:p>
            <a:r>
              <a:rPr lang="en-US" dirty="0">
                <a:solidFill>
                  <a:prstClr val="black"/>
                </a:solidFill>
                <a:latin typeface="Consolas"/>
              </a:rPr>
              <a:t>      </a:t>
            </a:r>
            <a:r>
              <a:rPr lang="en-US" dirty="0" smtClean="0">
                <a:solidFill>
                  <a:prstClr val="black"/>
                </a:solidFill>
                <a:latin typeface="Consolas"/>
              </a:rPr>
              <a:t>{</a:t>
            </a:r>
          </a:p>
          <a:p>
            <a:r>
              <a:rPr lang="en-US" dirty="0" smtClean="0">
                <a:solidFill>
                  <a:srgbClr val="2B91AF"/>
                </a:solidFill>
                <a:latin typeface="Consolas"/>
              </a:rPr>
              <a:t>	 </a:t>
            </a:r>
            <a:r>
              <a:rPr lang="en-US" dirty="0" err="1" smtClean="0">
                <a:solidFill>
                  <a:srgbClr val="2B91AF"/>
                </a:solidFill>
                <a:latin typeface="Consolas"/>
              </a:rPr>
              <a:t>Contract</a:t>
            </a:r>
            <a:r>
              <a:rPr lang="en-US" dirty="0" err="1" smtClean="0">
                <a:solidFill>
                  <a:prstClr val="black"/>
                </a:solidFill>
                <a:latin typeface="Consolas"/>
              </a:rPr>
              <a:t>.Assert</a:t>
            </a:r>
            <a:r>
              <a:rPr lang="en-US" dirty="0" smtClean="0">
                <a:solidFill>
                  <a:prstClr val="black"/>
                </a:solidFill>
                <a:latin typeface="Consolas"/>
              </a:rPr>
              <a:t>(i </a:t>
            </a:r>
            <a:r>
              <a:rPr lang="en-US" dirty="0">
                <a:solidFill>
                  <a:prstClr val="black"/>
                </a:solidFill>
                <a:latin typeface="Consolas"/>
              </a:rPr>
              <a:t>&gt;= 0);</a:t>
            </a:r>
          </a:p>
          <a:p>
            <a:r>
              <a:rPr lang="en-US" dirty="0">
                <a:solidFill>
                  <a:prstClr val="black"/>
                </a:solidFill>
                <a:latin typeface="Consolas"/>
              </a:rPr>
              <a:t>        </a:t>
            </a:r>
            <a:r>
              <a:rPr lang="en-US" dirty="0" err="1">
                <a:solidFill>
                  <a:srgbClr val="2B91AF"/>
                </a:solidFill>
                <a:latin typeface="Consolas"/>
              </a:rPr>
              <a:t>Contract</a:t>
            </a:r>
            <a:r>
              <a:rPr lang="en-US" dirty="0" err="1">
                <a:solidFill>
                  <a:prstClr val="black"/>
                </a:solidFill>
                <a:latin typeface="Consolas"/>
              </a:rPr>
              <a:t>.Assert</a:t>
            </a:r>
            <a:r>
              <a:rPr lang="en-US" dirty="0">
                <a:solidFill>
                  <a:prstClr val="black"/>
                </a:solidFill>
                <a:latin typeface="Consolas"/>
              </a:rPr>
              <a:t>(i &lt; </a:t>
            </a:r>
            <a:r>
              <a:rPr lang="en-US" dirty="0" err="1">
                <a:solidFill>
                  <a:prstClr val="black"/>
                </a:solidFill>
                <a:latin typeface="Consolas"/>
              </a:rPr>
              <a:t>a.Length</a:t>
            </a:r>
            <a:r>
              <a:rPr lang="en-US" dirty="0">
                <a:solidFill>
                  <a:prstClr val="black"/>
                </a:solidFill>
                <a:latin typeface="Consolas"/>
              </a:rPr>
              <a:t>);</a:t>
            </a:r>
          </a:p>
          <a:p>
            <a:endParaRPr lang="en-US" dirty="0" smtClean="0">
              <a:solidFill>
                <a:prstClr val="black"/>
              </a:solidFill>
              <a:latin typeface="Consolas"/>
            </a:endParaRPr>
          </a:p>
          <a:p>
            <a:r>
              <a:rPr lang="en-US" dirty="0" smtClean="0">
                <a:solidFill>
                  <a:prstClr val="black"/>
                </a:solidFill>
                <a:latin typeface="Consolas"/>
              </a:rPr>
              <a:t>        </a:t>
            </a:r>
            <a:r>
              <a:rPr lang="en-US" dirty="0">
                <a:solidFill>
                  <a:prstClr val="black"/>
                </a:solidFill>
                <a:latin typeface="Consolas"/>
              </a:rPr>
              <a:t>a[i] = 0;</a:t>
            </a:r>
          </a:p>
          <a:p>
            <a:r>
              <a:rPr lang="en-US" dirty="0">
                <a:solidFill>
                  <a:prstClr val="black"/>
                </a:solidFill>
                <a:latin typeface="Consolas"/>
              </a:rPr>
              <a:t>      }</a:t>
            </a:r>
          </a:p>
          <a:p>
            <a:r>
              <a:rPr lang="en-US" dirty="0">
                <a:solidFill>
                  <a:prstClr val="black"/>
                </a:solidFill>
                <a:latin typeface="Consolas"/>
              </a:rPr>
              <a:t>    }</a:t>
            </a:r>
            <a:endParaRPr lang="en-US" dirty="0"/>
          </a:p>
        </p:txBody>
      </p:sp>
      <p:sp>
        <p:nvSpPr>
          <p:cNvPr id="6" name="TextBox 5"/>
          <p:cNvSpPr txBox="1"/>
          <p:nvPr/>
        </p:nvSpPr>
        <p:spPr>
          <a:xfrm>
            <a:off x="5598166" y="3200400"/>
            <a:ext cx="3281668" cy="338554"/>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600" dirty="0" err="1" smtClean="0">
                <a:effectLst>
                  <a:outerShdw blurRad="38100" dist="38100" dir="2700000" algn="tl">
                    <a:srgbClr val="000000">
                      <a:alpha val="43137"/>
                    </a:srgbClr>
                  </a:outerShdw>
                </a:effectLst>
                <a:latin typeface="Consolas" pitchFamily="49" charset="0"/>
                <a:cs typeface="Consolas" pitchFamily="49" charset="0"/>
              </a:rPr>
              <a:t>a.Length</a:t>
            </a:r>
            <a:r>
              <a:rPr lang="en-US" sz="1600" dirty="0" smtClean="0">
                <a:effectLst>
                  <a:outerShdw blurRad="38100" dist="38100" dir="2700000" algn="tl">
                    <a:srgbClr val="000000">
                      <a:alpha val="43137"/>
                    </a:srgbClr>
                  </a:outerShdw>
                </a:effectLst>
                <a:latin typeface="Consolas" pitchFamily="49" charset="0"/>
                <a:cs typeface="Consolas" pitchFamily="49" charset="0"/>
              </a:rPr>
              <a:t> :[0. +</a:t>
            </a:r>
            <a:r>
              <a:rPr lang="en-US" sz="1600" dirty="0"/>
              <a:t>∞</a:t>
            </a:r>
            <a:r>
              <a:rPr lang="en-US" sz="1600" dirty="0">
                <a:effectLst>
                  <a:outerShdw blurRad="38100" dist="38100" dir="2700000" algn="tl">
                    <a:srgbClr val="000000">
                      <a:alpha val="43137"/>
                    </a:srgbClr>
                  </a:outerShdw>
                </a:effectLst>
                <a:latin typeface="Consolas" pitchFamily="49" charset="0"/>
                <a:cs typeface="Consolas" pitchFamily="49" charset="0"/>
              </a:rPr>
              <a:t>] </a:t>
            </a:r>
            <a:r>
              <a:rPr lang="en-US" sz="1600" dirty="0" smtClean="0">
                <a:effectLst>
                  <a:outerShdw blurRad="38100" dist="38100" dir="2700000" algn="tl">
                    <a:srgbClr val="000000">
                      <a:alpha val="43137"/>
                    </a:srgbClr>
                  </a:outerShdw>
                </a:effectLst>
                <a:latin typeface="Consolas" pitchFamily="49" charset="0"/>
                <a:cs typeface="Consolas" pitchFamily="49" charset="0"/>
              </a:rPr>
              <a:t>i :[0,+</a:t>
            </a:r>
            <a:r>
              <a:rPr lang="en-US" sz="1600" dirty="0"/>
              <a:t>∞</a:t>
            </a:r>
            <a:r>
              <a:rPr lang="en-US" sz="1600" dirty="0" smtClean="0">
                <a:effectLst>
                  <a:outerShdw blurRad="38100" dist="38100" dir="2700000" algn="tl">
                    <a:srgbClr val="000000">
                      <a:alpha val="43137"/>
                    </a:srgbClr>
                  </a:outerShdw>
                </a:effectLst>
                <a:latin typeface="Consolas" pitchFamily="49" charset="0"/>
                <a:cs typeface="Consolas" pitchFamily="49" charset="0"/>
              </a:rPr>
              <a:t>]</a:t>
            </a:r>
          </a:p>
        </p:txBody>
      </p:sp>
      <p:sp>
        <p:nvSpPr>
          <p:cNvPr id="7" name="Explosion 1 6"/>
          <p:cNvSpPr/>
          <p:nvPr/>
        </p:nvSpPr>
        <p:spPr bwMode="auto">
          <a:xfrm>
            <a:off x="6248400" y="4419600"/>
            <a:ext cx="2362200" cy="2284494"/>
          </a:xfrm>
          <a:prstGeom prst="irregularSeal1">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Not Ok!</a:t>
            </a:r>
          </a:p>
        </p:txBody>
      </p:sp>
    </p:spTree>
    <p:extLst>
      <p:ext uri="{BB962C8B-B14F-4D97-AF65-F5344CB8AC3E}">
        <p14:creationId xmlns:p14="http://schemas.microsoft.com/office/powerpoint/2010/main" val="30118755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Compilation</a:t>
            </a:r>
            <a:endParaRPr lang="en-US" dirty="0"/>
          </a:p>
        </p:txBody>
      </p:sp>
      <p:sp>
        <p:nvSpPr>
          <p:cNvPr id="3" name="Text Placeholder 2"/>
          <p:cNvSpPr>
            <a:spLocks noGrp="1"/>
          </p:cNvSpPr>
          <p:nvPr>
            <p:ph type="body" sz="quarter" idx="10"/>
          </p:nvPr>
        </p:nvSpPr>
        <p:spPr>
          <a:xfrm>
            <a:off x="381000" y="1411552"/>
            <a:ext cx="8382000" cy="4099584"/>
          </a:xfrm>
        </p:spPr>
        <p:txBody>
          <a:bodyPr/>
          <a:lstStyle/>
          <a:p>
            <a:r>
              <a:rPr lang="en-US" dirty="0"/>
              <a:t>In general loses information</a:t>
            </a:r>
          </a:p>
          <a:p>
            <a:pPr lvl="1"/>
            <a:r>
              <a:rPr lang="en-US" dirty="0"/>
              <a:t>The program is decomposed in smaller chunks</a:t>
            </a:r>
          </a:p>
          <a:p>
            <a:pPr lvl="1"/>
            <a:r>
              <a:rPr lang="en-US" dirty="0"/>
              <a:t>The static analysis should recover it</a:t>
            </a:r>
          </a:p>
          <a:p>
            <a:r>
              <a:rPr lang="en-US" dirty="0" smtClean="0"/>
              <a:t>Loops are no more explicit</a:t>
            </a:r>
          </a:p>
          <a:p>
            <a:r>
              <a:rPr lang="en-US" dirty="0" smtClean="0"/>
              <a:t>No if statements</a:t>
            </a:r>
          </a:p>
          <a:p>
            <a:r>
              <a:rPr lang="en-US" dirty="0" smtClean="0"/>
              <a:t>No explicit guards</a:t>
            </a:r>
          </a:p>
          <a:p>
            <a:r>
              <a:rPr lang="en-US" dirty="0" smtClean="0"/>
              <a:t>No Boolean connectives</a:t>
            </a:r>
          </a:p>
          <a:p>
            <a:r>
              <a:rPr lang="en-US" dirty="0" smtClean="0"/>
              <a:t>…</a:t>
            </a:r>
            <a:endParaRPr lang="en-US" dirty="0"/>
          </a:p>
        </p:txBody>
      </p:sp>
    </p:spTree>
    <p:extLst>
      <p:ext uri="{BB962C8B-B14F-4D97-AF65-F5344CB8AC3E}">
        <p14:creationId xmlns:p14="http://schemas.microsoft.com/office/powerpoint/2010/main" val="373676961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missing?</a:t>
            </a:r>
            <a:endParaRPr lang="en-US" dirty="0"/>
          </a:p>
        </p:txBody>
      </p:sp>
      <p:sp>
        <p:nvSpPr>
          <p:cNvPr id="3" name="Text Placeholder 2"/>
          <p:cNvSpPr>
            <a:spLocks noGrp="1"/>
          </p:cNvSpPr>
          <p:nvPr>
            <p:ph type="body" sz="quarter" idx="10"/>
          </p:nvPr>
        </p:nvSpPr>
        <p:spPr>
          <a:xfrm>
            <a:off x="381000" y="1411552"/>
            <a:ext cx="8382000" cy="3527119"/>
          </a:xfrm>
        </p:spPr>
        <p:txBody>
          <a:bodyPr/>
          <a:lstStyle/>
          <a:p>
            <a:r>
              <a:rPr lang="en-US" dirty="0" smtClean="0"/>
              <a:t>Intervals keep only numerical information</a:t>
            </a:r>
          </a:p>
          <a:p>
            <a:r>
              <a:rPr lang="en-US" dirty="0" smtClean="0"/>
              <a:t>No symbolic information</a:t>
            </a:r>
          </a:p>
          <a:p>
            <a:pPr lvl="1"/>
            <a:r>
              <a:rPr lang="en-US" dirty="0" smtClean="0"/>
              <a:t>Ex. </a:t>
            </a:r>
            <a:r>
              <a:rPr lang="en-US" dirty="0" smtClean="0">
                <a:latin typeface="Consolas" pitchFamily="49" charset="0"/>
                <a:cs typeface="Consolas" pitchFamily="49" charset="0"/>
              </a:rPr>
              <a:t>i &lt; </a:t>
            </a:r>
            <a:r>
              <a:rPr lang="en-US" dirty="0" err="1" smtClean="0">
                <a:latin typeface="Consolas" pitchFamily="49" charset="0"/>
                <a:cs typeface="Consolas" pitchFamily="49" charset="0"/>
              </a:rPr>
              <a:t>a.Length</a:t>
            </a:r>
            <a:endParaRPr lang="en-US" dirty="0" smtClean="0">
              <a:latin typeface="Consolas" pitchFamily="49" charset="0"/>
              <a:cs typeface="Consolas" pitchFamily="49" charset="0"/>
            </a:endParaRPr>
          </a:p>
          <a:p>
            <a:r>
              <a:rPr lang="en-US" dirty="0" smtClean="0"/>
              <a:t>No relations</a:t>
            </a:r>
          </a:p>
          <a:p>
            <a:r>
              <a:rPr lang="en-US" dirty="0" smtClean="0"/>
              <a:t>Intervals are an example of a non-relational domain</a:t>
            </a:r>
          </a:p>
          <a:p>
            <a:pPr lvl="1"/>
            <a:r>
              <a:rPr lang="en-US" dirty="0" smtClean="0"/>
              <a:t>Non-null is non-relational too</a:t>
            </a:r>
            <a:endParaRPr lang="en-US" dirty="0"/>
          </a:p>
        </p:txBody>
      </p:sp>
    </p:spTree>
    <p:extLst>
      <p:ext uri="{BB962C8B-B14F-4D97-AF65-F5344CB8AC3E}">
        <p14:creationId xmlns:p14="http://schemas.microsoft.com/office/powerpoint/2010/main" val="13898581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Relational numerical abstract domains</a:t>
            </a:r>
            <a:endParaRPr lang="en-US" dirty="0"/>
          </a:p>
        </p:txBody>
      </p:sp>
    </p:spTree>
    <p:extLst>
      <p:ext uri="{BB962C8B-B14F-4D97-AF65-F5344CB8AC3E}">
        <p14:creationId xmlns:p14="http://schemas.microsoft.com/office/powerpoint/2010/main" val="884427113"/>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Abstract domains</a:t>
            </a:r>
            <a:endParaRPr lang="en-US" dirty="0"/>
          </a:p>
        </p:txBody>
      </p:sp>
      <p:sp>
        <p:nvSpPr>
          <p:cNvPr id="96" name="Text Placeholder 2"/>
          <p:cNvSpPr>
            <a:spLocks noGrp="1"/>
          </p:cNvSpPr>
          <p:nvPr>
            <p:ph type="body" sz="quarter" idx="10"/>
          </p:nvPr>
        </p:nvSpPr>
        <p:spPr/>
        <p:txBody>
          <a:bodyPr/>
          <a:lstStyle/>
          <a:p>
            <a:r>
              <a:rPr lang="en-US" dirty="0" smtClean="0"/>
              <a:t>0 ≤ index &lt; </a:t>
            </a:r>
            <a:r>
              <a:rPr lang="en-US" dirty="0" err="1" smtClean="0"/>
              <a:t>array.Length</a:t>
            </a:r>
            <a:r>
              <a:rPr lang="en-US" dirty="0" smtClean="0"/>
              <a:t>?</a:t>
            </a:r>
            <a:endParaRPr lang="en-US" dirty="0"/>
          </a:p>
        </p:txBody>
      </p:sp>
      <p:grpSp>
        <p:nvGrpSpPr>
          <p:cNvPr id="75" name="Group 17"/>
          <p:cNvGrpSpPr/>
          <p:nvPr/>
        </p:nvGrpSpPr>
        <p:grpSpPr>
          <a:xfrm>
            <a:off x="533400" y="3429000"/>
            <a:ext cx="1904999" cy="3162479"/>
            <a:chOff x="609601" y="3219450"/>
            <a:chExt cx="1904999" cy="3162479"/>
          </a:xfrm>
          <a:noFill/>
        </p:grpSpPr>
        <p:graphicFrame>
          <p:nvGraphicFramePr>
            <p:cNvPr id="76" name="Object 4"/>
            <p:cNvGraphicFramePr>
              <a:graphicFrameLocks noChangeAspect="1"/>
            </p:cNvGraphicFramePr>
            <p:nvPr/>
          </p:nvGraphicFramePr>
          <p:xfrm>
            <a:off x="609601" y="3219450"/>
            <a:ext cx="1904999" cy="1598613"/>
          </p:xfrm>
          <a:graphic>
            <a:graphicData uri="http://schemas.openxmlformats.org/presentationml/2006/ole">
              <mc:AlternateContent xmlns:mc="http://schemas.openxmlformats.org/markup-compatibility/2006">
                <mc:Choice xmlns:v="urn:schemas-microsoft-com:vml" Requires="v">
                  <p:oleObj spid="_x0000_s1221" name="Visio" r:id="rId3" imgW="4006367" imgH="3202747" progId="Visio.Drawing.11">
                    <p:embed/>
                  </p:oleObj>
                </mc:Choice>
                <mc:Fallback>
                  <p:oleObj name="Visio" r:id="rId3" imgW="4006367" imgH="320274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1" y="3219450"/>
                          <a:ext cx="1904999" cy="15986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 name="TextBox 76"/>
            <p:cNvSpPr txBox="1"/>
            <p:nvPr/>
          </p:nvSpPr>
          <p:spPr>
            <a:xfrm>
              <a:off x="1119616" y="5181600"/>
              <a:ext cx="1039067" cy="1200329"/>
            </a:xfrm>
            <a:prstGeom prst="rect">
              <a:avLst/>
            </a:prstGeom>
            <a:grpFill/>
          </p:spPr>
          <p:txBody>
            <a:bodyPr wrap="none" rtlCol="0">
              <a:spAutoFit/>
            </a:bodyPr>
            <a:lstStyle/>
            <a:p>
              <a:pPr algn="ctr"/>
              <a:r>
                <a:rPr lang="en-US" dirty="0" smtClean="0"/>
                <a:t>Intervals</a:t>
              </a:r>
            </a:p>
            <a:p>
              <a:pPr algn="ctr"/>
              <a:r>
                <a:rPr lang="en-US" dirty="0" smtClean="0"/>
                <a:t>O(n)</a:t>
              </a:r>
            </a:p>
            <a:p>
              <a:pPr algn="ctr"/>
              <a:r>
                <a:rPr lang="en-US" dirty="0" smtClean="0"/>
                <a:t>a ≤ x ≤ b</a:t>
              </a:r>
            </a:p>
            <a:p>
              <a:pPr algn="ctr"/>
              <a:r>
                <a:rPr lang="en-US" dirty="0" smtClean="0"/>
                <a:t>No </a:t>
              </a:r>
              <a:r>
                <a:rPr lang="en-US" dirty="0" smtClean="0">
                  <a:sym typeface="Wingdings" pitchFamily="2" charset="2"/>
                </a:rPr>
                <a:t></a:t>
              </a:r>
              <a:endParaRPr lang="en-US" dirty="0"/>
            </a:p>
          </p:txBody>
        </p:sp>
      </p:grpSp>
      <p:grpSp>
        <p:nvGrpSpPr>
          <p:cNvPr id="79" name="Group 18"/>
          <p:cNvGrpSpPr/>
          <p:nvPr/>
        </p:nvGrpSpPr>
        <p:grpSpPr>
          <a:xfrm>
            <a:off x="2565399" y="3448050"/>
            <a:ext cx="1854201" cy="2866430"/>
            <a:chOff x="2641600" y="3238500"/>
            <a:chExt cx="1854201" cy="2866430"/>
          </a:xfrm>
        </p:grpSpPr>
        <p:graphicFrame>
          <p:nvGraphicFramePr>
            <p:cNvPr id="80" name="Object 5"/>
            <p:cNvGraphicFramePr>
              <a:graphicFrameLocks noChangeAspect="1"/>
            </p:cNvGraphicFramePr>
            <p:nvPr/>
          </p:nvGraphicFramePr>
          <p:xfrm>
            <a:off x="2641600" y="3238500"/>
            <a:ext cx="1854201" cy="1600200"/>
          </p:xfrm>
          <a:graphic>
            <a:graphicData uri="http://schemas.openxmlformats.org/presentationml/2006/ole">
              <mc:AlternateContent xmlns:mc="http://schemas.openxmlformats.org/markup-compatibility/2006">
                <mc:Choice xmlns:v="urn:schemas-microsoft-com:vml" Requires="v">
                  <p:oleObj spid="_x0000_s1222" name="Visio" r:id="rId5" imgW="4006367" imgH="3202747" progId="Visio.Drawing.11">
                    <p:embed/>
                  </p:oleObj>
                </mc:Choice>
                <mc:Fallback>
                  <p:oleObj name="Visio" r:id="rId5" imgW="4006367" imgH="3202747"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1600" y="3238500"/>
                          <a:ext cx="1854201" cy="1600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 name="TextBox 80"/>
            <p:cNvSpPr txBox="1"/>
            <p:nvPr/>
          </p:nvSpPr>
          <p:spPr>
            <a:xfrm>
              <a:off x="3081308" y="5181600"/>
              <a:ext cx="1122423" cy="923330"/>
            </a:xfrm>
            <a:prstGeom prst="rect">
              <a:avLst/>
            </a:prstGeom>
            <a:noFill/>
            <a:ln w="0">
              <a:noFill/>
            </a:ln>
          </p:spPr>
          <p:style>
            <a:lnRef idx="2">
              <a:schemeClr val="accent1"/>
            </a:lnRef>
            <a:fillRef idx="1">
              <a:schemeClr val="lt1"/>
            </a:fillRef>
            <a:effectRef idx="0">
              <a:schemeClr val="accent1"/>
            </a:effectRef>
            <a:fontRef idx="minor">
              <a:schemeClr val="dk1"/>
            </a:fontRef>
          </p:style>
          <p:txBody>
            <a:bodyPr wrap="none" rtlCol="0">
              <a:noAutofit/>
            </a:bodyPr>
            <a:lstStyle/>
            <a:p>
              <a:pPr algn="ctr"/>
              <a:r>
                <a:rPr lang="en-US" dirty="0" smtClean="0">
                  <a:solidFill>
                    <a:schemeClr val="tx1"/>
                  </a:solidFill>
                </a:rPr>
                <a:t>Pentagons</a:t>
              </a:r>
            </a:p>
            <a:p>
              <a:pPr algn="ctr"/>
              <a:r>
                <a:rPr lang="en-US" dirty="0">
                  <a:solidFill>
                    <a:schemeClr val="tx1"/>
                  </a:solidFill>
                </a:rPr>
                <a:t>O</a:t>
              </a:r>
              <a:r>
                <a:rPr lang="en-US" dirty="0" smtClean="0">
                  <a:solidFill>
                    <a:schemeClr val="tx1"/>
                  </a:solidFill>
                </a:rPr>
                <a:t>(n)</a:t>
              </a:r>
            </a:p>
            <a:p>
              <a:pPr algn="ctr"/>
              <a:r>
                <a:rPr lang="en-US" dirty="0" smtClean="0">
                  <a:solidFill>
                    <a:schemeClr val="tx1"/>
                  </a:solidFill>
                </a:rPr>
                <a:t>a≤ x ≤ b &amp; x &lt;y</a:t>
              </a:r>
            </a:p>
            <a:p>
              <a:pPr algn="ctr"/>
              <a:r>
                <a:rPr lang="en-US" dirty="0" smtClean="0">
                  <a:solidFill>
                    <a:schemeClr val="tx1"/>
                  </a:solidFill>
                </a:rPr>
                <a:t>Yes </a:t>
              </a:r>
              <a:r>
                <a:rPr lang="en-US" dirty="0" smtClean="0">
                  <a:solidFill>
                    <a:schemeClr val="tx1"/>
                  </a:solidFill>
                  <a:sym typeface="Wingdings" pitchFamily="2" charset="2"/>
                </a:rPr>
                <a:t></a:t>
              </a:r>
              <a:endParaRPr lang="en-US" dirty="0">
                <a:solidFill>
                  <a:schemeClr val="tx1"/>
                </a:solidFill>
              </a:endParaRPr>
            </a:p>
          </p:txBody>
        </p:sp>
      </p:grpSp>
      <p:grpSp>
        <p:nvGrpSpPr>
          <p:cNvPr id="88" name="Group 19"/>
          <p:cNvGrpSpPr/>
          <p:nvPr/>
        </p:nvGrpSpPr>
        <p:grpSpPr>
          <a:xfrm>
            <a:off x="4597399" y="3468688"/>
            <a:ext cx="1879601" cy="3122791"/>
            <a:chOff x="4673600" y="3259138"/>
            <a:chExt cx="1879601" cy="3122791"/>
          </a:xfrm>
        </p:grpSpPr>
        <p:graphicFrame>
          <p:nvGraphicFramePr>
            <p:cNvPr id="89" name="Object 7"/>
            <p:cNvGraphicFramePr>
              <a:graphicFrameLocks noChangeAspect="1"/>
            </p:cNvGraphicFramePr>
            <p:nvPr/>
          </p:nvGraphicFramePr>
          <p:xfrm>
            <a:off x="4673600" y="3259138"/>
            <a:ext cx="1879601" cy="1558925"/>
          </p:xfrm>
          <a:graphic>
            <a:graphicData uri="http://schemas.openxmlformats.org/presentationml/2006/ole">
              <mc:AlternateContent xmlns:mc="http://schemas.openxmlformats.org/markup-compatibility/2006">
                <mc:Choice xmlns:v="urn:schemas-microsoft-com:vml" Requires="v">
                  <p:oleObj spid="_x0000_s1223" name="Visio" r:id="rId7" imgW="4006260" imgH="3118719" progId="Visio.Drawing.11">
                    <p:embed/>
                  </p:oleObj>
                </mc:Choice>
                <mc:Fallback>
                  <p:oleObj name="Visio" r:id="rId7" imgW="4006260" imgH="3118719"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3600" y="3259138"/>
                          <a:ext cx="1879601" cy="15589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 name="TextBox 89"/>
            <p:cNvSpPr txBox="1"/>
            <p:nvPr/>
          </p:nvSpPr>
          <p:spPr>
            <a:xfrm>
              <a:off x="5136070" y="5181600"/>
              <a:ext cx="1223413" cy="1200329"/>
            </a:xfrm>
            <a:prstGeom prst="rect">
              <a:avLst/>
            </a:prstGeom>
            <a:noFill/>
          </p:spPr>
          <p:txBody>
            <a:bodyPr wrap="none" rtlCol="0">
              <a:spAutoFit/>
            </a:bodyPr>
            <a:lstStyle/>
            <a:p>
              <a:pPr algn="ctr"/>
              <a:r>
                <a:rPr lang="en-US" dirty="0" smtClean="0"/>
                <a:t>Octagons</a:t>
              </a:r>
            </a:p>
            <a:p>
              <a:pPr algn="ctr"/>
              <a:r>
                <a:rPr lang="en-US" dirty="0" smtClean="0"/>
                <a:t>O(n</a:t>
              </a:r>
              <a:r>
                <a:rPr lang="en-US" baseline="30000" dirty="0" smtClean="0"/>
                <a:t>3</a:t>
              </a:r>
              <a:r>
                <a:rPr lang="en-US" dirty="0" smtClean="0"/>
                <a:t>)</a:t>
              </a:r>
            </a:p>
            <a:p>
              <a:pPr algn="ctr"/>
              <a:r>
                <a:rPr lang="en-US" dirty="0" smtClean="0"/>
                <a:t>± x ± y ≤ a</a:t>
              </a:r>
            </a:p>
            <a:p>
              <a:pPr algn="ctr"/>
              <a:r>
                <a:rPr lang="en-US" dirty="0" smtClean="0"/>
                <a:t>Yes </a:t>
              </a:r>
              <a:r>
                <a:rPr lang="en-US" dirty="0" smtClean="0">
                  <a:sym typeface="Wingdings" pitchFamily="2" charset="2"/>
                </a:rPr>
                <a:t> </a:t>
              </a:r>
              <a:endParaRPr lang="en-US" dirty="0"/>
            </a:p>
          </p:txBody>
        </p:sp>
      </p:grpSp>
      <p:grpSp>
        <p:nvGrpSpPr>
          <p:cNvPr id="91" name="Group 20"/>
          <p:cNvGrpSpPr/>
          <p:nvPr/>
        </p:nvGrpSpPr>
        <p:grpSpPr>
          <a:xfrm>
            <a:off x="6629399" y="3445934"/>
            <a:ext cx="1905001" cy="3145545"/>
            <a:chOff x="6705600" y="3236384"/>
            <a:chExt cx="1905001" cy="3145545"/>
          </a:xfrm>
        </p:grpSpPr>
        <p:graphicFrame>
          <p:nvGraphicFramePr>
            <p:cNvPr id="92" name="Object 6"/>
            <p:cNvGraphicFramePr>
              <a:graphicFrameLocks noChangeAspect="1"/>
            </p:cNvGraphicFramePr>
            <p:nvPr/>
          </p:nvGraphicFramePr>
          <p:xfrm>
            <a:off x="6705600" y="3236384"/>
            <a:ext cx="1905001" cy="1565275"/>
          </p:xfrm>
          <a:graphic>
            <a:graphicData uri="http://schemas.openxmlformats.org/presentationml/2006/ole">
              <mc:AlternateContent xmlns:mc="http://schemas.openxmlformats.org/markup-compatibility/2006">
                <mc:Choice xmlns:v="urn:schemas-microsoft-com:vml" Requires="v">
                  <p:oleObj spid="_x0000_s1224" name="Visio" r:id="rId9" imgW="4006260" imgH="3130850" progId="Visio.Drawing.11">
                    <p:embed/>
                  </p:oleObj>
                </mc:Choice>
                <mc:Fallback>
                  <p:oleObj name="Visio" r:id="rId9" imgW="4006260" imgH="3130850" progId="Visio.Drawing.1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5600" y="3236384"/>
                          <a:ext cx="1905001" cy="15652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 name="TextBox 92"/>
            <p:cNvSpPr txBox="1"/>
            <p:nvPr/>
          </p:nvSpPr>
          <p:spPr>
            <a:xfrm>
              <a:off x="7154124" y="5181600"/>
              <a:ext cx="1104790" cy="1200329"/>
            </a:xfrm>
            <a:prstGeom prst="rect">
              <a:avLst/>
            </a:prstGeom>
            <a:noFill/>
          </p:spPr>
          <p:txBody>
            <a:bodyPr wrap="none" rtlCol="0">
              <a:spAutoFit/>
            </a:bodyPr>
            <a:lstStyle/>
            <a:p>
              <a:pPr algn="ctr"/>
              <a:r>
                <a:rPr lang="en-US" dirty="0" smtClean="0"/>
                <a:t>Polyhedra</a:t>
              </a:r>
            </a:p>
            <a:p>
              <a:pPr algn="ctr"/>
              <a:r>
                <a:rPr lang="en-US" dirty="0" smtClean="0"/>
                <a:t>O(2</a:t>
              </a:r>
              <a:r>
                <a:rPr lang="en-US" baseline="30000" dirty="0" smtClean="0"/>
                <a:t>n</a:t>
              </a:r>
              <a:r>
                <a:rPr lang="en-US" dirty="0" smtClean="0"/>
                <a:t>)</a:t>
              </a:r>
            </a:p>
            <a:p>
              <a:pPr algn="ctr"/>
              <a:r>
                <a:rPr lang="el-GR" dirty="0" smtClean="0"/>
                <a:t>Σ</a:t>
              </a:r>
              <a:r>
                <a:rPr lang="en-US" dirty="0" smtClean="0"/>
                <a:t> </a:t>
              </a:r>
              <a:r>
                <a:rPr lang="en-US" dirty="0" err="1" smtClean="0"/>
                <a:t>a</a:t>
              </a:r>
              <a:r>
                <a:rPr lang="en-US" baseline="-25000" dirty="0" err="1" smtClean="0"/>
                <a:t>i</a:t>
              </a:r>
              <a:r>
                <a:rPr lang="en-US" dirty="0" err="1" smtClean="0"/>
                <a:t>x</a:t>
              </a:r>
              <a:r>
                <a:rPr lang="en-US" baseline="-25000" dirty="0" err="1" smtClean="0"/>
                <a:t>i</a:t>
              </a:r>
              <a:r>
                <a:rPr lang="en-US" dirty="0" smtClean="0"/>
                <a:t> ≤ b</a:t>
              </a:r>
            </a:p>
            <a:p>
              <a:pPr algn="ctr"/>
              <a:r>
                <a:rPr lang="en-US" dirty="0" smtClean="0"/>
                <a:t>Yes </a:t>
              </a:r>
              <a:r>
                <a:rPr lang="en-US" dirty="0" smtClean="0">
                  <a:sym typeface="Wingdings" pitchFamily="2" charset="2"/>
                </a:rPr>
                <a:t> </a:t>
              </a:r>
              <a:endParaRPr lang="en-US" dirty="0"/>
            </a:p>
          </p:txBody>
        </p:sp>
      </p:grpSp>
      <p:graphicFrame>
        <p:nvGraphicFramePr>
          <p:cNvPr id="4126" name="Object 30"/>
          <p:cNvGraphicFramePr>
            <a:graphicFrameLocks noChangeAspect="1"/>
          </p:cNvGraphicFramePr>
          <p:nvPr/>
        </p:nvGraphicFramePr>
        <p:xfrm>
          <a:off x="5943600" y="1752600"/>
          <a:ext cx="2011363" cy="1500188"/>
        </p:xfrm>
        <a:graphic>
          <a:graphicData uri="http://schemas.openxmlformats.org/presentationml/2006/ole">
            <mc:AlternateContent xmlns:mc="http://schemas.openxmlformats.org/markup-compatibility/2006">
              <mc:Choice xmlns:v="urn:schemas-microsoft-com:vml" Requires="v">
                <p:oleObj spid="_x0000_s1225" name="Visio" r:id="rId11" imgW="4006260" imgH="2989053" progId="Visio.Drawing.11">
                  <p:embed/>
                </p:oleObj>
              </mc:Choice>
              <mc:Fallback>
                <p:oleObj name="Visio" r:id="rId11" imgW="4006260" imgH="2989053" progId="Visio.Drawing.11">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43600" y="1752600"/>
                        <a:ext cx="2011363" cy="150018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619722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Polyhedra</a:t>
            </a:r>
            <a:endParaRPr lang="en-US" dirty="0"/>
          </a:p>
        </p:txBody>
      </p:sp>
      <p:sp>
        <p:nvSpPr>
          <p:cNvPr id="4" name="Content Placeholder 3"/>
          <p:cNvSpPr>
            <a:spLocks noGrp="1"/>
          </p:cNvSpPr>
          <p:nvPr>
            <p:ph sz="quarter" idx="1"/>
          </p:nvPr>
        </p:nvSpPr>
        <p:spPr>
          <a:xfrm>
            <a:off x="457200" y="1219200"/>
            <a:ext cx="8458200" cy="4881336"/>
          </a:xfrm>
        </p:spPr>
        <p:txBody>
          <a:bodyPr/>
          <a:lstStyle/>
          <a:p>
            <a:r>
              <a:rPr lang="en-US" dirty="0" smtClean="0"/>
              <a:t>Discover invariants in the form of</a:t>
            </a:r>
          </a:p>
          <a:p>
            <a:endParaRPr lang="en-US" dirty="0" smtClean="0"/>
          </a:p>
          <a:p>
            <a:pPr lvl="1"/>
            <a:r>
              <a:rPr lang="en-US" i="1" dirty="0" smtClean="0">
                <a:latin typeface="Times New Roman" pitchFamily="18" charset="0"/>
                <a:cs typeface="Times New Roman" pitchFamily="18" charset="0"/>
              </a:rPr>
              <a:t>x </a:t>
            </a:r>
            <a:r>
              <a:rPr lang="en-US" dirty="0" smtClean="0">
                <a:cs typeface="Times New Roman" pitchFamily="18" charset="0"/>
              </a:rPr>
              <a:t>variables,</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a, b </a:t>
            </a:r>
            <a:r>
              <a:rPr lang="en-US" dirty="0" smtClean="0">
                <a:cs typeface="Times New Roman" pitchFamily="18" charset="0"/>
              </a:rPr>
              <a:t>constants</a:t>
            </a:r>
            <a:endParaRPr lang="en-US" dirty="0" smtClean="0"/>
          </a:p>
          <a:p>
            <a:r>
              <a:rPr lang="en-US" dirty="0" smtClean="0"/>
              <a:t>Dual representation for elements</a:t>
            </a:r>
          </a:p>
          <a:p>
            <a:pPr marL="788670" lvl="1" indent="-514350">
              <a:buFont typeface="+mj-lt"/>
              <a:buAutoNum type="arabicPeriod"/>
            </a:pPr>
            <a:r>
              <a:rPr lang="en-US" dirty="0" smtClean="0"/>
              <a:t>Set of inequalities</a:t>
            </a:r>
          </a:p>
          <a:p>
            <a:pPr marL="788670" lvl="1" indent="-514350">
              <a:buFont typeface="+mj-lt"/>
              <a:buAutoNum type="arabicPeriod"/>
            </a:pPr>
            <a:r>
              <a:rPr lang="en-US" dirty="0" smtClean="0"/>
              <a:t>Set of points and generators</a:t>
            </a:r>
          </a:p>
          <a:p>
            <a:r>
              <a:rPr lang="en-US" dirty="0" smtClean="0"/>
              <a:t>Some operations better in one some in the other</a:t>
            </a:r>
          </a:p>
          <a:p>
            <a:pPr lvl="1"/>
            <a:r>
              <a:rPr lang="en-US" dirty="0" smtClean="0"/>
              <a:t>Meet: Intersection of equations</a:t>
            </a:r>
          </a:p>
          <a:p>
            <a:pPr lvl="1"/>
            <a:r>
              <a:rPr lang="en-US" dirty="0" smtClean="0"/>
              <a:t>Join: Convex hull of points</a:t>
            </a:r>
          </a:p>
        </p:txBody>
      </p:sp>
      <p:graphicFrame>
        <p:nvGraphicFramePr>
          <p:cNvPr id="2050" name="Object 2"/>
          <p:cNvGraphicFramePr>
            <a:graphicFrameLocks noChangeAspect="1"/>
          </p:cNvGraphicFramePr>
          <p:nvPr>
            <p:extLst>
              <p:ext uri="{D42A27DB-BD31-4B8C-83A1-F6EECF244321}">
                <p14:modId xmlns:p14="http://schemas.microsoft.com/office/powerpoint/2010/main" val="763821576"/>
              </p:ext>
            </p:extLst>
          </p:nvPr>
        </p:nvGraphicFramePr>
        <p:xfrm>
          <a:off x="2590800" y="1752600"/>
          <a:ext cx="2362200" cy="457200"/>
        </p:xfrm>
        <a:graphic>
          <a:graphicData uri="http://schemas.openxmlformats.org/presentationml/2006/ole">
            <mc:AlternateContent xmlns:mc="http://schemas.openxmlformats.org/markup-compatibility/2006">
              <mc:Choice xmlns:v="urn:schemas-microsoft-com:vml" Requires="v">
                <p:oleObj spid="_x0000_s2128" name="Equation" r:id="rId3" imgW="1180800" imgH="228600" progId="Equation.3">
                  <p:embed/>
                </p:oleObj>
              </mc:Choice>
              <mc:Fallback>
                <p:oleObj name="Equation" r:id="rId3" imgW="1180800" imgH="228600" progId="Equation.3">
                  <p:embed/>
                  <p:pic>
                    <p:nvPicPr>
                      <p:cNvPr id="0" name=""/>
                      <p:cNvPicPr>
                        <a:picLocks noChangeAspect="1" noChangeArrowheads="1"/>
                      </p:cNvPicPr>
                      <p:nvPr/>
                    </p:nvPicPr>
                    <p:blipFill>
                      <a:blip r:embed="rId4"/>
                      <a:srcRect/>
                      <a:stretch>
                        <a:fillRect/>
                      </a:stretch>
                    </p:blipFill>
                    <p:spPr bwMode="auto">
                      <a:xfrm>
                        <a:off x="2590800" y="1752600"/>
                        <a:ext cx="2362200" cy="457200"/>
                      </a:xfrm>
                      <a:prstGeom prst="rect">
                        <a:avLst/>
                      </a:prstGeom>
                      <a:solidFill>
                        <a:schemeClr val="tx1"/>
                      </a:solidFill>
                      <a:ln>
                        <a:noFill/>
                      </a:ln>
                      <a:extLst/>
                    </p:spPr>
                  </p:pic>
                </p:oleObj>
              </mc:Fallback>
            </mc:AlternateContent>
          </a:graphicData>
        </a:graphic>
      </p:graphicFrame>
      <p:graphicFrame>
        <p:nvGraphicFramePr>
          <p:cNvPr id="2051" name="Object 3"/>
          <p:cNvGraphicFramePr>
            <a:graphicFrameLocks noChangeAspect="1"/>
          </p:cNvGraphicFramePr>
          <p:nvPr>
            <p:extLst>
              <p:ext uri="{D42A27DB-BD31-4B8C-83A1-F6EECF244321}">
                <p14:modId xmlns:p14="http://schemas.microsoft.com/office/powerpoint/2010/main" val="2997740143"/>
              </p:ext>
            </p:extLst>
          </p:nvPr>
        </p:nvGraphicFramePr>
        <p:xfrm>
          <a:off x="6400800" y="1600200"/>
          <a:ext cx="3210356" cy="2508250"/>
        </p:xfrm>
        <a:graphic>
          <a:graphicData uri="http://schemas.openxmlformats.org/presentationml/2006/ole">
            <mc:AlternateContent xmlns:mc="http://schemas.openxmlformats.org/markup-compatibility/2006">
              <mc:Choice xmlns:v="urn:schemas-microsoft-com:vml" Requires="v">
                <p:oleObj spid="_x0000_s2129" name="Visio" r:id="rId5" imgW="4006260" imgH="3130850" progId="Visio.Drawing.11">
                  <p:embed/>
                </p:oleObj>
              </mc:Choice>
              <mc:Fallback>
                <p:oleObj name="Visio" r:id="rId5" imgW="4006260" imgH="313085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0" y="1600200"/>
                        <a:ext cx="3210356"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 name="Picture 4"/>
          <p:cNvPicPr>
            <a:picLocks noChangeAspect="1"/>
          </p:cNvPicPr>
          <p:nvPr/>
        </p:nvPicPr>
        <p:blipFill rotWithShape="1">
          <a:blip r:embed="rId7" cstate="print">
            <a:extLst>
              <a:ext uri="{28A0092B-C50C-407E-A947-70E740481C1C}">
                <a14:useLocalDpi xmlns:a14="http://schemas.microsoft.com/office/drawing/2010/main" val="0"/>
              </a:ext>
            </a:extLst>
          </a:blip>
          <a:srcRect l="30953" t="27937" r="10476" b="11905"/>
          <a:stretch/>
        </p:blipFill>
        <p:spPr>
          <a:xfrm>
            <a:off x="4946968" y="152400"/>
            <a:ext cx="963975" cy="990098"/>
          </a:xfrm>
          <a:prstGeom prst="rect">
            <a:avLst/>
          </a:prstGeom>
        </p:spPr>
      </p:pic>
      <p:pic>
        <p:nvPicPr>
          <p:cNvPr id="6" name="Picture 5"/>
          <p:cNvPicPr>
            <a:picLocks noChangeAspect="1"/>
          </p:cNvPicPr>
          <p:nvPr/>
        </p:nvPicPr>
        <p:blipFill rotWithShape="1">
          <a:blip r:embed="rId8" cstate="print">
            <a:extLst>
              <a:ext uri="{28A0092B-C50C-407E-A947-70E740481C1C}">
                <a14:useLocalDpi xmlns:a14="http://schemas.microsoft.com/office/drawing/2010/main" val="0"/>
              </a:ext>
            </a:extLst>
          </a:blip>
          <a:srcRect l="13947" t="4934" b="23193"/>
          <a:stretch/>
        </p:blipFill>
        <p:spPr>
          <a:xfrm>
            <a:off x="6172200" y="38926"/>
            <a:ext cx="1090612" cy="1217045"/>
          </a:xfrm>
          <a:prstGeom prst="rect">
            <a:avLst/>
          </a:prstGeom>
        </p:spPr>
      </p:pic>
    </p:spTree>
    <p:extLst>
      <p:ext uri="{BB962C8B-B14F-4D97-AF65-F5344CB8AC3E}">
        <p14:creationId xmlns:p14="http://schemas.microsoft.com/office/powerpoint/2010/main" val="340128825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Everything done in the 70s?</a:t>
            </a:r>
            <a:endParaRPr lang="en-US" dirty="0"/>
          </a:p>
        </p:txBody>
      </p:sp>
      <p:sp>
        <p:nvSpPr>
          <p:cNvPr id="4" name="Content Placeholder 3"/>
          <p:cNvSpPr>
            <a:spLocks noGrp="1"/>
          </p:cNvSpPr>
          <p:nvPr>
            <p:ph sz="quarter" idx="1"/>
          </p:nvPr>
        </p:nvSpPr>
        <p:spPr>
          <a:xfrm>
            <a:off x="381000" y="1412874"/>
            <a:ext cx="8382000" cy="4835525"/>
          </a:xfrm>
        </p:spPr>
        <p:txBody>
          <a:bodyPr>
            <a:noAutofit/>
          </a:bodyPr>
          <a:lstStyle/>
          <a:p>
            <a:r>
              <a:rPr lang="en-US" dirty="0" smtClean="0"/>
              <a:t>Conversion is expensive </a:t>
            </a:r>
            <a:r>
              <a:rPr lang="en-US" dirty="0" smtClean="0">
                <a:sym typeface="Wingdings" pitchFamily="2" charset="2"/>
              </a:rPr>
              <a:t></a:t>
            </a:r>
            <a:endParaRPr lang="en-US" dirty="0" smtClean="0"/>
          </a:p>
          <a:p>
            <a:pPr lvl="1"/>
            <a:r>
              <a:rPr lang="en-US" dirty="0" smtClean="0"/>
              <a:t>Constraints → Generators is </a:t>
            </a:r>
            <a:r>
              <a:rPr lang="en-US" dirty="0" smtClean="0">
                <a:solidFill>
                  <a:srgbClr val="FF0000"/>
                </a:solidFill>
                <a:effectLst>
                  <a:outerShdw blurRad="38100" dist="38100" dir="2700000" algn="tl">
                    <a:srgbClr val="000000">
                      <a:alpha val="43137"/>
                    </a:srgbClr>
                  </a:outerShdw>
                </a:effectLst>
              </a:rPr>
              <a:t>exponential</a:t>
            </a:r>
            <a:r>
              <a:rPr lang="en-US" dirty="0" smtClean="0">
                <a:effectLst>
                  <a:outerShdw blurRad="38100" dist="38100" dir="2700000" algn="tl">
                    <a:srgbClr val="000000">
                      <a:alpha val="43137"/>
                    </a:srgbClr>
                  </a:outerShdw>
                </a:effectLst>
              </a:rPr>
              <a:t> </a:t>
            </a:r>
            <a:r>
              <a:rPr lang="en-US" dirty="0" smtClean="0"/>
              <a:t>(worst case)</a:t>
            </a:r>
          </a:p>
          <a:p>
            <a:r>
              <a:rPr lang="en-US" dirty="0" smtClean="0"/>
              <a:t>It cannot be done better:</a:t>
            </a:r>
          </a:p>
          <a:p>
            <a:pPr>
              <a:buNone/>
            </a:pPr>
            <a:r>
              <a:rPr lang="en-US" dirty="0" smtClean="0"/>
              <a:t>	</a:t>
            </a:r>
            <a:r>
              <a:rPr lang="en-US" sz="2400" dirty="0" err="1" smtClean="0"/>
              <a:t>Khachiyan</a:t>
            </a:r>
            <a:r>
              <a:rPr lang="en-US" sz="2400" dirty="0" smtClean="0"/>
              <a:t>, </a:t>
            </a:r>
            <a:r>
              <a:rPr lang="en-US" sz="2400" dirty="0" err="1" smtClean="0"/>
              <a:t>Boros</a:t>
            </a:r>
            <a:r>
              <a:rPr lang="en-US" sz="2400" dirty="0" smtClean="0"/>
              <a:t>, </a:t>
            </a:r>
            <a:r>
              <a:rPr lang="en-US" sz="2400" dirty="0" err="1" smtClean="0"/>
              <a:t>Borys</a:t>
            </a:r>
            <a:r>
              <a:rPr lang="en-US" sz="2400" dirty="0" smtClean="0"/>
              <a:t>, </a:t>
            </a:r>
            <a:r>
              <a:rPr lang="en-US" sz="2400" dirty="0" err="1" smtClean="0"/>
              <a:t>Elbassioni</a:t>
            </a:r>
            <a:r>
              <a:rPr lang="en-US" sz="2400" dirty="0" smtClean="0"/>
              <a:t>, </a:t>
            </a:r>
            <a:r>
              <a:rPr lang="en-US" sz="2400" dirty="0" err="1" smtClean="0"/>
              <a:t>Gurvich</a:t>
            </a:r>
            <a:r>
              <a:rPr lang="en-US" sz="2400" dirty="0" smtClean="0"/>
              <a:t> (2006): </a:t>
            </a:r>
            <a:r>
              <a:rPr lang="en-US" sz="2400" i="1" dirty="0" smtClean="0"/>
              <a:t>Generating all vertices of a polyhedron is hard</a:t>
            </a:r>
            <a:endParaRPr lang="en-US" i="1" dirty="0" smtClean="0"/>
          </a:p>
          <a:p>
            <a:r>
              <a:rPr lang="en-US" dirty="0" smtClean="0"/>
              <a:t>In practice scales to few variables:</a:t>
            </a:r>
          </a:p>
          <a:p>
            <a:pPr lvl="1"/>
            <a:r>
              <a:rPr lang="en-US" dirty="0" smtClean="0">
                <a:solidFill>
                  <a:srgbClr val="FF0000"/>
                </a:solidFill>
                <a:effectLst>
                  <a:outerShdw blurRad="38100" dist="38100" dir="2700000" algn="tl">
                    <a:srgbClr val="000000">
                      <a:alpha val="43137"/>
                    </a:srgbClr>
                  </a:outerShdw>
                </a:effectLst>
              </a:rPr>
              <a:t>~30</a:t>
            </a:r>
            <a:r>
              <a:rPr lang="en-US" dirty="0" smtClean="0">
                <a:effectLst>
                  <a:outerShdw blurRad="38100" dist="38100" dir="2700000" algn="tl">
                    <a:srgbClr val="000000">
                      <a:alpha val="43137"/>
                    </a:srgbClr>
                  </a:outerShdw>
                </a:effectLst>
              </a:rPr>
              <a:t> </a:t>
            </a:r>
            <a:r>
              <a:rPr lang="en-US" dirty="0" smtClean="0"/>
              <a:t>variables for the Parma Polyhedra Library</a:t>
            </a:r>
          </a:p>
          <a:p>
            <a:pPr lvl="2"/>
            <a:r>
              <a:rPr lang="en-US" dirty="0" smtClean="0"/>
              <a:t>Very optimized C++ implementation</a:t>
            </a:r>
          </a:p>
          <a:p>
            <a:pPr lvl="2"/>
            <a:r>
              <a:rPr lang="en-US" dirty="0" smtClean="0"/>
              <a:t>Up to date algorithms</a:t>
            </a:r>
          </a:p>
        </p:txBody>
      </p:sp>
    </p:spTree>
    <p:extLst>
      <p:ext uri="{BB962C8B-B14F-4D97-AF65-F5344CB8AC3E}">
        <p14:creationId xmlns:p14="http://schemas.microsoft.com/office/powerpoint/2010/main" val="255341648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Octagons</a:t>
            </a:r>
            <a:endParaRPr lang="en-US" dirty="0"/>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fld id="{2BDAB83F-87A5-4482-800E-BAE5137FF6BD}" type="slidenum">
              <a:rPr lang="en-US" smtClean="0"/>
              <a:pPr/>
              <a:t>35</a:t>
            </a:fld>
            <a:endParaRPr lang="en-US"/>
          </a:p>
        </p:txBody>
      </p:sp>
      <p:sp>
        <p:nvSpPr>
          <p:cNvPr id="4" name="Content Placeholder 3"/>
          <p:cNvSpPr>
            <a:spLocks noGrp="1"/>
          </p:cNvSpPr>
          <p:nvPr>
            <p:ph sz="quarter" idx="1"/>
          </p:nvPr>
        </p:nvSpPr>
        <p:spPr>
          <a:xfrm>
            <a:off x="457200" y="1219200"/>
            <a:ext cx="8229600" cy="5558445"/>
          </a:xfrm>
        </p:spPr>
        <p:txBody>
          <a:bodyPr/>
          <a:lstStyle/>
          <a:p>
            <a:r>
              <a:rPr lang="en-US" dirty="0" smtClean="0"/>
              <a:t>Discover invariants in the form of</a:t>
            </a:r>
          </a:p>
          <a:p>
            <a:endParaRPr lang="en-US" dirty="0" smtClean="0"/>
          </a:p>
          <a:p>
            <a:pPr lvl="1"/>
            <a:r>
              <a:rPr lang="en-US" i="1" dirty="0" smtClean="0">
                <a:latin typeface="Times New Roman" pitchFamily="18" charset="0"/>
                <a:cs typeface="Times New Roman" pitchFamily="18" charset="0"/>
              </a:rPr>
              <a:t>x, y </a:t>
            </a:r>
            <a:r>
              <a:rPr lang="en-US" dirty="0" smtClean="0">
                <a:cs typeface="Times New Roman" pitchFamily="18" charset="0"/>
              </a:rPr>
              <a:t>are variables</a:t>
            </a:r>
          </a:p>
          <a:p>
            <a:pPr lvl="1"/>
            <a:r>
              <a:rPr lang="en-US" i="1" dirty="0" smtClean="0">
                <a:latin typeface="Times New Roman" pitchFamily="18" charset="0"/>
                <a:cs typeface="Times New Roman" pitchFamily="18" charset="0"/>
              </a:rPr>
              <a:t>a </a:t>
            </a:r>
            <a:r>
              <a:rPr lang="en-US" dirty="0" smtClean="0">
                <a:cs typeface="Times New Roman" pitchFamily="18" charset="0"/>
              </a:rPr>
              <a:t>∈ {+1, -1, 0} </a:t>
            </a:r>
          </a:p>
          <a:p>
            <a:pPr lvl="1"/>
            <a:r>
              <a:rPr lang="en-US" i="1" dirty="0" smtClean="0">
                <a:latin typeface="Times New Roman" pitchFamily="18" charset="0"/>
                <a:cs typeface="Times New Roman" pitchFamily="18" charset="0"/>
              </a:rPr>
              <a:t>b </a:t>
            </a:r>
            <a:r>
              <a:rPr lang="en-US" dirty="0" smtClean="0">
                <a:cs typeface="Times New Roman" pitchFamily="18" charset="0"/>
              </a:rPr>
              <a:t>is a constant</a:t>
            </a:r>
          </a:p>
          <a:p>
            <a:r>
              <a:rPr lang="en-US" dirty="0" smtClean="0"/>
              <a:t>Elements are represented by a </a:t>
            </a:r>
          </a:p>
          <a:p>
            <a:pPr>
              <a:buNone/>
            </a:pPr>
            <a:r>
              <a:rPr lang="en-US" dirty="0" smtClean="0"/>
              <a:t>	direct graph: </a:t>
            </a:r>
            <a:r>
              <a:rPr lang="en-US" i="1" dirty="0" smtClean="0">
                <a:latin typeface="Times New Roman" pitchFamily="18" charset="0"/>
                <a:cs typeface="Times New Roman" pitchFamily="18" charset="0"/>
              </a:rPr>
              <a:t>x – y ≤ b </a:t>
            </a:r>
            <a:r>
              <a:rPr lang="en-US" dirty="0" smtClean="0">
                <a:cs typeface="Times New Roman" pitchFamily="18" charset="0"/>
              </a:rPr>
              <a:t>is</a:t>
            </a:r>
          </a:p>
          <a:p>
            <a:r>
              <a:rPr lang="en-US" dirty="0" smtClean="0">
                <a:cs typeface="Times New Roman" pitchFamily="18" charset="0"/>
              </a:rPr>
              <a:t>Efficient representation with sparse matrixes</a:t>
            </a:r>
          </a:p>
          <a:p>
            <a:r>
              <a:rPr lang="en-US" dirty="0" smtClean="0">
                <a:cs typeface="Times New Roman" pitchFamily="18" charset="0"/>
              </a:rPr>
              <a:t>Order, join, meet, … are defined point-wise</a:t>
            </a:r>
          </a:p>
          <a:p>
            <a:endParaRPr lang="en-US" i="1" dirty="0"/>
          </a:p>
        </p:txBody>
      </p:sp>
      <p:graphicFrame>
        <p:nvGraphicFramePr>
          <p:cNvPr id="3074" name="Object 2"/>
          <p:cNvGraphicFramePr>
            <a:graphicFrameLocks noChangeAspect="1"/>
          </p:cNvGraphicFramePr>
          <p:nvPr>
            <p:extLst>
              <p:ext uri="{D42A27DB-BD31-4B8C-83A1-F6EECF244321}">
                <p14:modId xmlns:p14="http://schemas.microsoft.com/office/powerpoint/2010/main" val="951669915"/>
              </p:ext>
            </p:extLst>
          </p:nvPr>
        </p:nvGraphicFramePr>
        <p:xfrm>
          <a:off x="3352800" y="1752600"/>
          <a:ext cx="1625600" cy="457200"/>
        </p:xfrm>
        <a:graphic>
          <a:graphicData uri="http://schemas.openxmlformats.org/presentationml/2006/ole">
            <mc:AlternateContent xmlns:mc="http://schemas.openxmlformats.org/markup-compatibility/2006">
              <mc:Choice xmlns:v="urn:schemas-microsoft-com:vml" Requires="v">
                <p:oleObj spid="_x0000_s3188" name="Equation" r:id="rId3" imgW="812520" imgH="228600" progId="Equation.3">
                  <p:embed/>
                </p:oleObj>
              </mc:Choice>
              <mc:Fallback>
                <p:oleObj name="Equation" r:id="rId3" imgW="8125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752600"/>
                        <a:ext cx="1625600" cy="457200"/>
                      </a:xfrm>
                      <a:prstGeom prst="rect">
                        <a:avLst/>
                      </a:prstGeom>
                      <a:solidFill>
                        <a:schemeClr val="tx1"/>
                      </a:solidFill>
                      <a:extLst/>
                    </p:spPr>
                  </p:pic>
                </p:oleObj>
              </mc:Fallback>
            </mc:AlternateContent>
          </a:graphicData>
        </a:graphic>
      </p:graphicFrame>
      <p:graphicFrame>
        <p:nvGraphicFramePr>
          <p:cNvPr id="3075" name="Object 3"/>
          <p:cNvGraphicFramePr>
            <a:graphicFrameLocks noChangeAspect="1"/>
          </p:cNvGraphicFramePr>
          <p:nvPr/>
        </p:nvGraphicFramePr>
        <p:xfrm>
          <a:off x="5562600" y="1600200"/>
          <a:ext cx="3209925" cy="2508250"/>
        </p:xfrm>
        <a:graphic>
          <a:graphicData uri="http://schemas.openxmlformats.org/presentationml/2006/ole">
            <mc:AlternateContent xmlns:mc="http://schemas.openxmlformats.org/markup-compatibility/2006">
              <mc:Choice xmlns:v="urn:schemas-microsoft-com:vml" Requires="v">
                <p:oleObj spid="_x0000_s3189" name="Visio" r:id="rId5" imgW="4006260" imgH="3130850" progId="Visio.Drawing.11">
                  <p:embed/>
                </p:oleObj>
              </mc:Choice>
              <mc:Fallback>
                <p:oleObj name="Visio" r:id="rId5" imgW="4006260" imgH="313085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1600200"/>
                        <a:ext cx="3209925"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7" name="Object 5"/>
          <p:cNvGraphicFramePr>
            <a:graphicFrameLocks noChangeAspect="1"/>
          </p:cNvGraphicFramePr>
          <p:nvPr>
            <p:extLst>
              <p:ext uri="{D42A27DB-BD31-4B8C-83A1-F6EECF244321}">
                <p14:modId xmlns:p14="http://schemas.microsoft.com/office/powerpoint/2010/main" val="1214034658"/>
              </p:ext>
            </p:extLst>
          </p:nvPr>
        </p:nvGraphicFramePr>
        <p:xfrm>
          <a:off x="5562600" y="4267200"/>
          <a:ext cx="1219200" cy="457200"/>
        </p:xfrm>
        <a:graphic>
          <a:graphicData uri="http://schemas.openxmlformats.org/presentationml/2006/ole">
            <mc:AlternateContent xmlns:mc="http://schemas.openxmlformats.org/markup-compatibility/2006">
              <mc:Choice xmlns:v="urn:schemas-microsoft-com:vml" Requires="v">
                <p:oleObj spid="_x0000_s3190" name="Equation" r:id="rId7" imgW="609480" imgH="228600" progId="Equation.3">
                  <p:embed/>
                </p:oleObj>
              </mc:Choice>
              <mc:Fallback>
                <p:oleObj name="Equation" r:id="rId7" imgW="60948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4267200"/>
                        <a:ext cx="1219200" cy="457200"/>
                      </a:xfrm>
                      <a:prstGeom prst="rect">
                        <a:avLst/>
                      </a:prstGeom>
                      <a:solidFill>
                        <a:schemeClr val="tx1"/>
                      </a:solidFill>
                      <a:extLst/>
                    </p:spPr>
                  </p:pic>
                </p:oleObj>
              </mc:Fallback>
            </mc:AlternateContent>
          </a:graphicData>
        </a:graphic>
      </p:graphicFrame>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72400" y="228600"/>
            <a:ext cx="1114425" cy="1628218"/>
          </a:xfrm>
          <a:prstGeom prst="rect">
            <a:avLst/>
          </a:prstGeom>
        </p:spPr>
      </p:pic>
    </p:spTree>
    <p:extLst>
      <p:ext uri="{BB962C8B-B14F-4D97-AF65-F5344CB8AC3E}">
        <p14:creationId xmlns:p14="http://schemas.microsoft.com/office/powerpoint/2010/main" val="3346639570"/>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a:t>
            </a:r>
            <a:endParaRPr lang="en-US" dirty="0"/>
          </a:p>
        </p:txBody>
      </p:sp>
      <p:sp>
        <p:nvSpPr>
          <p:cNvPr id="4" name="Content Placeholder 3"/>
          <p:cNvSpPr>
            <a:spLocks noGrp="1"/>
          </p:cNvSpPr>
          <p:nvPr>
            <p:ph sz="quarter" idx="1"/>
          </p:nvPr>
        </p:nvSpPr>
        <p:spPr>
          <a:xfrm>
            <a:off x="381000" y="1412875"/>
            <a:ext cx="8382000" cy="4708981"/>
          </a:xfrm>
        </p:spPr>
        <p:txBody>
          <a:bodyPr/>
          <a:lstStyle/>
          <a:p>
            <a:r>
              <a:rPr lang="en-US" dirty="0" smtClean="0">
                <a:cs typeface="Times New Roman" pitchFamily="18" charset="0"/>
              </a:rPr>
              <a:t>Inference rule</a:t>
            </a:r>
          </a:p>
          <a:p>
            <a:pPr marL="0" indent="0">
              <a:buNone/>
            </a:pPr>
            <a:endParaRPr lang="en-US" dirty="0" smtClean="0">
              <a:cs typeface="Times New Roman" pitchFamily="18" charset="0"/>
            </a:endParaRPr>
          </a:p>
          <a:p>
            <a:r>
              <a:rPr lang="en-US" dirty="0" smtClean="0">
                <a:cs typeface="Times New Roman" pitchFamily="18" charset="0"/>
              </a:rPr>
              <a:t>Propagated by Floyd-Marshall algorithm</a:t>
            </a:r>
          </a:p>
          <a:p>
            <a:pPr lvl="1"/>
            <a:r>
              <a:rPr lang="en-US" dirty="0" smtClean="0">
                <a:cs typeface="Times New Roman" pitchFamily="18" charset="0"/>
              </a:rPr>
              <a:t>Used everywhere</a:t>
            </a:r>
            <a:endParaRPr lang="en-US" dirty="0" smtClean="0"/>
          </a:p>
          <a:p>
            <a:r>
              <a:rPr lang="en-US" dirty="0" smtClean="0"/>
              <a:t>Constraint propagation is expensive </a:t>
            </a:r>
            <a:r>
              <a:rPr lang="en-US" dirty="0" smtClean="0">
                <a:sym typeface="Wingdings" pitchFamily="2" charset="2"/>
              </a:rPr>
              <a:t></a:t>
            </a:r>
            <a:endParaRPr lang="en-US" dirty="0" smtClean="0"/>
          </a:p>
          <a:p>
            <a:pPr marL="852488" lvl="1" indent="-457200">
              <a:buFont typeface="+mj-lt"/>
              <a:buAutoNum type="arabicPeriod"/>
            </a:pPr>
            <a:r>
              <a:rPr lang="en-US" dirty="0" smtClean="0"/>
              <a:t>“</a:t>
            </a:r>
            <a:r>
              <a:rPr lang="en-US" dirty="0" smtClean="0">
                <a:solidFill>
                  <a:srgbClr val="FF0000"/>
                </a:solidFill>
                <a:effectLst>
                  <a:outerShdw blurRad="38100" dist="38100" dir="2700000" algn="tl">
                    <a:srgbClr val="000000">
                      <a:alpha val="43137"/>
                    </a:srgbClr>
                  </a:outerShdw>
                </a:effectLst>
              </a:rPr>
              <a:t>Bad</a:t>
            </a:r>
            <a:r>
              <a:rPr lang="en-US" dirty="0" smtClean="0"/>
              <a:t>” cubic algorithm</a:t>
            </a:r>
          </a:p>
          <a:p>
            <a:pPr marL="1134745" lvl="2" indent="-457200"/>
            <a:r>
              <a:rPr lang="en-US" dirty="0" smtClean="0"/>
              <a:t>The multiplicative constant is </a:t>
            </a:r>
            <a:r>
              <a:rPr lang="en-US" dirty="0" smtClean="0">
                <a:solidFill>
                  <a:srgbClr val="FF0000"/>
                </a:solidFill>
                <a:effectLst>
                  <a:outerShdw blurRad="38100" dist="38100" dir="2700000" algn="tl">
                    <a:srgbClr val="000000">
                      <a:alpha val="43137"/>
                    </a:srgbClr>
                  </a:outerShdw>
                </a:effectLst>
              </a:rPr>
              <a:t>30</a:t>
            </a:r>
          </a:p>
          <a:p>
            <a:pPr marL="852488" lvl="1" indent="-457200">
              <a:buFont typeface="+mj-lt"/>
              <a:buAutoNum type="arabicPeriod"/>
            </a:pPr>
            <a:r>
              <a:rPr lang="en-US" dirty="0" smtClean="0"/>
              <a:t>Constants are quickly propagated</a:t>
            </a:r>
          </a:p>
          <a:p>
            <a:pPr marL="1134745" lvl="2" indent="-457200"/>
            <a:r>
              <a:rPr lang="en-US" dirty="0" smtClean="0"/>
              <a:t>Matrixes tends to be saturated</a:t>
            </a:r>
          </a:p>
          <a:p>
            <a:pPr marL="1134745" lvl="2" indent="-457200"/>
            <a:r>
              <a:rPr lang="en-US" dirty="0" smtClean="0"/>
              <a:t>Many relations between unrelated variables</a:t>
            </a:r>
          </a:p>
        </p:txBody>
      </p:sp>
      <p:graphicFrame>
        <p:nvGraphicFramePr>
          <p:cNvPr id="4100" name="Object 4"/>
          <p:cNvGraphicFramePr>
            <a:graphicFrameLocks noChangeAspect="1"/>
          </p:cNvGraphicFramePr>
          <p:nvPr>
            <p:extLst>
              <p:ext uri="{D42A27DB-BD31-4B8C-83A1-F6EECF244321}">
                <p14:modId xmlns:p14="http://schemas.microsoft.com/office/powerpoint/2010/main" val="741776245"/>
              </p:ext>
            </p:extLst>
          </p:nvPr>
        </p:nvGraphicFramePr>
        <p:xfrm>
          <a:off x="5105400" y="1447800"/>
          <a:ext cx="2514600" cy="838200"/>
        </p:xfrm>
        <a:graphic>
          <a:graphicData uri="http://schemas.openxmlformats.org/presentationml/2006/ole">
            <mc:AlternateContent xmlns:mc="http://schemas.openxmlformats.org/markup-compatibility/2006">
              <mc:Choice xmlns:v="urn:schemas-microsoft-com:vml" Requires="v">
                <p:oleObj spid="_x0000_s4136" name="Equation" r:id="rId3" imgW="1257120" imgH="419040" progId="Equation.3">
                  <p:embed/>
                </p:oleObj>
              </mc:Choice>
              <mc:Fallback>
                <p:oleObj name="Equation" r:id="rId3" imgW="125712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447800"/>
                        <a:ext cx="2514600" cy="838200"/>
                      </a:xfrm>
                      <a:prstGeom prst="rect">
                        <a:avLst/>
                      </a:prstGeom>
                      <a:solidFill>
                        <a:schemeClr val="tx1"/>
                      </a:solidFill>
                      <a:extLst/>
                    </p:spPr>
                  </p:pic>
                </p:oleObj>
              </mc:Fallback>
            </mc:AlternateContent>
          </a:graphicData>
        </a:graphic>
      </p:graphicFrame>
    </p:spTree>
    <p:extLst>
      <p:ext uri="{BB962C8B-B14F-4D97-AF65-F5344CB8AC3E}">
        <p14:creationId xmlns:p14="http://schemas.microsoft.com/office/powerpoint/2010/main" val="855178501"/>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Pentagons: Main ideas</a:t>
            </a:r>
            <a:endParaRPr lang="en-US" dirty="0"/>
          </a:p>
        </p:txBody>
      </p:sp>
      <p:sp>
        <p:nvSpPr>
          <p:cNvPr id="4" name="Content Placeholder 3"/>
          <p:cNvSpPr>
            <a:spLocks noGrp="1"/>
          </p:cNvSpPr>
          <p:nvPr>
            <p:ph sz="quarter" idx="1"/>
          </p:nvPr>
        </p:nvSpPr>
        <p:spPr>
          <a:xfrm>
            <a:off x="381000" y="1412875"/>
            <a:ext cx="8382000" cy="3834896"/>
          </a:xfrm>
        </p:spPr>
        <p:txBody>
          <a:bodyPr/>
          <a:lstStyle/>
          <a:p>
            <a:r>
              <a:rPr lang="en-US" dirty="0" smtClean="0"/>
              <a:t>Intervals are efficient </a:t>
            </a:r>
            <a:r>
              <a:rPr lang="en-US" dirty="0" smtClean="0">
                <a:sym typeface="Wingdings" pitchFamily="2" charset="2"/>
              </a:rPr>
              <a:t></a:t>
            </a:r>
          </a:p>
          <a:p>
            <a:pPr lvl="1"/>
            <a:r>
              <a:rPr lang="en-US" dirty="0" smtClean="0">
                <a:sym typeface="Wingdings" pitchFamily="2" charset="2"/>
              </a:rPr>
              <a:t>Compact representation of elements</a:t>
            </a:r>
          </a:p>
          <a:p>
            <a:pPr lvl="1"/>
            <a:r>
              <a:rPr lang="en-US" dirty="0" smtClean="0">
                <a:sym typeface="Wingdings" pitchFamily="2" charset="2"/>
              </a:rPr>
              <a:t>Linear time operations</a:t>
            </a:r>
          </a:p>
          <a:p>
            <a:r>
              <a:rPr lang="en-US" dirty="0" smtClean="0">
                <a:sym typeface="Wingdings" pitchFamily="2" charset="2"/>
              </a:rPr>
              <a:t>Intervals are good for numerical computations </a:t>
            </a:r>
          </a:p>
          <a:p>
            <a:r>
              <a:rPr lang="en-US" dirty="0" smtClean="0">
                <a:solidFill>
                  <a:srgbClr val="FF0000"/>
                </a:solidFill>
                <a:effectLst>
                  <a:outerShdw blurRad="38100" dist="38100" dir="2700000" algn="tl">
                    <a:srgbClr val="000000">
                      <a:alpha val="43137"/>
                    </a:srgbClr>
                  </a:outerShdw>
                </a:effectLst>
                <a:sym typeface="Wingdings" pitchFamily="2" charset="2"/>
              </a:rPr>
              <a:t>Pentagons: Refine Intervals with symbolic reasoning</a:t>
            </a:r>
          </a:p>
          <a:p>
            <a:pPr lvl="1"/>
            <a:r>
              <a:rPr lang="en-US" dirty="0" smtClean="0">
                <a:solidFill>
                  <a:schemeClr val="tx1"/>
                </a:solidFill>
                <a:sym typeface="Wingdings" pitchFamily="2" charset="2"/>
              </a:rPr>
              <a:t>In particular: strict upper bounds</a:t>
            </a:r>
          </a:p>
        </p:txBody>
      </p:sp>
    </p:spTree>
    <p:extLst>
      <p:ext uri="{BB962C8B-B14F-4D97-AF65-F5344CB8AC3E}">
        <p14:creationId xmlns:p14="http://schemas.microsoft.com/office/powerpoint/2010/main" val="1610873275"/>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Pentagons</a:t>
            </a:r>
            <a:endParaRPr lang="en-US" dirty="0"/>
          </a:p>
        </p:txBody>
      </p:sp>
      <p:sp>
        <p:nvSpPr>
          <p:cNvPr id="4" name="Content Placeholder 3"/>
          <p:cNvSpPr>
            <a:spLocks noGrp="1"/>
          </p:cNvSpPr>
          <p:nvPr>
            <p:ph sz="quarter" idx="1"/>
          </p:nvPr>
        </p:nvSpPr>
        <p:spPr>
          <a:xfrm>
            <a:off x="381000" y="1412875"/>
            <a:ext cx="8382000" cy="4573560"/>
          </a:xfrm>
        </p:spPr>
        <p:txBody>
          <a:bodyPr/>
          <a:lstStyle/>
          <a:p>
            <a:r>
              <a:rPr lang="en-US" dirty="0" smtClean="0"/>
              <a:t>Capture properties in the form of</a:t>
            </a:r>
          </a:p>
          <a:p>
            <a:endParaRPr lang="en-US" dirty="0" smtClean="0"/>
          </a:p>
          <a:p>
            <a:pPr lvl="1"/>
            <a:r>
              <a:rPr lang="en-US" i="1" dirty="0" smtClean="0">
                <a:latin typeface="Times New Roman" pitchFamily="18" charset="0"/>
                <a:cs typeface="Times New Roman" pitchFamily="18" charset="0"/>
              </a:rPr>
              <a:t>x, y </a:t>
            </a:r>
            <a:r>
              <a:rPr lang="en-US" dirty="0" smtClean="0">
                <a:cs typeface="Times New Roman" pitchFamily="18" charset="0"/>
              </a:rPr>
              <a:t>variables</a:t>
            </a:r>
            <a:r>
              <a:rPr lang="en-US" dirty="0" smtClean="0"/>
              <a:t> </a:t>
            </a:r>
          </a:p>
          <a:p>
            <a:pPr lvl="1"/>
            <a:r>
              <a:rPr lang="en-US" i="1" dirty="0" smtClean="0">
                <a:latin typeface="Times New Roman" pitchFamily="18" charset="0"/>
                <a:cs typeface="Times New Roman" pitchFamily="18" charset="0"/>
              </a:rPr>
              <a:t>a, b </a:t>
            </a:r>
            <a:r>
              <a:rPr lang="en-US" dirty="0" smtClean="0">
                <a:cs typeface="Times New Roman" pitchFamily="18" charset="0"/>
              </a:rPr>
              <a:t>constants</a:t>
            </a:r>
          </a:p>
          <a:p>
            <a:r>
              <a:rPr lang="en-US" dirty="0" smtClean="0">
                <a:cs typeface="Times New Roman" pitchFamily="18" charset="0"/>
              </a:rPr>
              <a:t>Elements are pairs of maps</a:t>
            </a:r>
          </a:p>
          <a:p>
            <a:pPr>
              <a:buNone/>
            </a:pPr>
            <a:r>
              <a:rPr lang="en-US" dirty="0" smtClean="0">
                <a:cs typeface="Times New Roman" pitchFamily="18" charset="0"/>
              </a:rPr>
              <a:t>	(</a:t>
            </a:r>
            <a:r>
              <a:rPr lang="en-US" dirty="0" err="1" smtClean="0">
                <a:cs typeface="Times New Roman" pitchFamily="18" charset="0"/>
              </a:rPr>
              <a:t>Var</a:t>
            </a:r>
            <a:r>
              <a:rPr lang="en-US" dirty="0" smtClean="0">
                <a:cs typeface="Times New Roman" pitchFamily="18" charset="0"/>
              </a:rPr>
              <a:t> → </a:t>
            </a:r>
            <a:r>
              <a:rPr lang="en-US" dirty="0" err="1" smtClean="0">
                <a:cs typeface="Times New Roman" pitchFamily="18" charset="0"/>
              </a:rPr>
              <a:t>Intv</a:t>
            </a:r>
            <a:r>
              <a:rPr lang="en-US" dirty="0" smtClean="0">
                <a:cs typeface="Times New Roman" pitchFamily="18" charset="0"/>
              </a:rPr>
              <a:t>) x (</a:t>
            </a:r>
            <a:r>
              <a:rPr lang="en-US" dirty="0" err="1" smtClean="0">
                <a:cs typeface="Times New Roman" pitchFamily="18" charset="0"/>
              </a:rPr>
              <a:t>Var</a:t>
            </a:r>
            <a:r>
              <a:rPr lang="en-US" dirty="0" smtClean="0">
                <a:cs typeface="Times New Roman" pitchFamily="18" charset="0"/>
              </a:rPr>
              <a:t> → ℘(</a:t>
            </a:r>
            <a:r>
              <a:rPr lang="en-US" dirty="0" err="1" smtClean="0">
                <a:cs typeface="Times New Roman" pitchFamily="18" charset="0"/>
              </a:rPr>
              <a:t>Var</a:t>
            </a:r>
            <a:r>
              <a:rPr lang="en-US" dirty="0" smtClean="0">
                <a:cs typeface="Times New Roman" pitchFamily="18" charset="0"/>
              </a:rPr>
              <a:t>))</a:t>
            </a:r>
          </a:p>
          <a:p>
            <a:r>
              <a:rPr lang="en-US" dirty="0" smtClean="0">
                <a:cs typeface="Times New Roman" pitchFamily="18" charset="0"/>
              </a:rPr>
              <a:t>Information is propagated </a:t>
            </a:r>
          </a:p>
          <a:p>
            <a:pPr lvl="1"/>
            <a:r>
              <a:rPr lang="en-US" dirty="0" smtClean="0">
                <a:cs typeface="Times New Roman" pitchFamily="18" charset="0"/>
              </a:rPr>
              <a:t>“reduction”</a:t>
            </a:r>
          </a:p>
          <a:p>
            <a:endParaRPr lang="en-US" dirty="0"/>
          </a:p>
        </p:txBody>
      </p:sp>
      <p:graphicFrame>
        <p:nvGraphicFramePr>
          <p:cNvPr id="21506" name="Object 2"/>
          <p:cNvGraphicFramePr>
            <a:graphicFrameLocks noChangeAspect="1"/>
          </p:cNvGraphicFramePr>
          <p:nvPr>
            <p:extLst>
              <p:ext uri="{D42A27DB-BD31-4B8C-83A1-F6EECF244321}">
                <p14:modId xmlns:p14="http://schemas.microsoft.com/office/powerpoint/2010/main" val="2642803987"/>
              </p:ext>
            </p:extLst>
          </p:nvPr>
        </p:nvGraphicFramePr>
        <p:xfrm>
          <a:off x="5867400" y="1981200"/>
          <a:ext cx="3505200" cy="3203575"/>
        </p:xfrm>
        <a:graphic>
          <a:graphicData uri="http://schemas.openxmlformats.org/presentationml/2006/ole">
            <mc:AlternateContent xmlns:mc="http://schemas.openxmlformats.org/markup-compatibility/2006">
              <mc:Choice xmlns:v="urn:schemas-microsoft-com:vml" Requires="v">
                <p:oleObj spid="_x0000_s5200" name="Visio" r:id="rId3" imgW="4006445" imgH="3202832" progId="Visio.Drawing.11">
                  <p:embed/>
                </p:oleObj>
              </mc:Choice>
              <mc:Fallback>
                <p:oleObj name="Visio" r:id="rId3" imgW="4006445" imgH="320283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981200"/>
                        <a:ext cx="3505200" cy="3203575"/>
                      </a:xfrm>
                      <a:prstGeom prst="rect">
                        <a:avLst/>
                      </a:prstGeom>
                      <a:noFill/>
                      <a:ln>
                        <a:noFill/>
                      </a:ln>
                      <a:effectLst/>
                      <a:extLst/>
                    </p:spPr>
                  </p:pic>
                </p:oleObj>
              </mc:Fallback>
            </mc:AlternateContent>
          </a:graphicData>
        </a:graphic>
      </p:graphicFrame>
      <p:graphicFrame>
        <p:nvGraphicFramePr>
          <p:cNvPr id="21508" name="Object 4"/>
          <p:cNvGraphicFramePr>
            <a:graphicFrameLocks noChangeAspect="1"/>
          </p:cNvGraphicFramePr>
          <p:nvPr>
            <p:extLst>
              <p:ext uri="{D42A27DB-BD31-4B8C-83A1-F6EECF244321}">
                <p14:modId xmlns:p14="http://schemas.microsoft.com/office/powerpoint/2010/main" val="3944531572"/>
              </p:ext>
            </p:extLst>
          </p:nvPr>
        </p:nvGraphicFramePr>
        <p:xfrm>
          <a:off x="2819400" y="1981200"/>
          <a:ext cx="2057400" cy="406400"/>
        </p:xfrm>
        <a:graphic>
          <a:graphicData uri="http://schemas.openxmlformats.org/presentationml/2006/ole">
            <mc:AlternateContent xmlns:mc="http://schemas.openxmlformats.org/markup-compatibility/2006">
              <mc:Choice xmlns:v="urn:schemas-microsoft-com:vml" Requires="v">
                <p:oleObj spid="_x0000_s5201" name="Equation" r:id="rId5" imgW="1028520" imgH="203040" progId="Equation.3">
                  <p:embed/>
                </p:oleObj>
              </mc:Choice>
              <mc:Fallback>
                <p:oleObj name="Equation" r:id="rId5" imgW="102852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1981200"/>
                        <a:ext cx="2057400" cy="406400"/>
                      </a:xfrm>
                      <a:prstGeom prst="rect">
                        <a:avLst/>
                      </a:prstGeom>
                      <a:solidFill>
                        <a:schemeClr val="tx1"/>
                      </a:solidFill>
                      <a:extLst/>
                    </p:spPr>
                  </p:pic>
                </p:oleObj>
              </mc:Fallback>
            </mc:AlternateContent>
          </a:graphicData>
        </a:graphic>
      </p:graphicFrame>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34200" y="228600"/>
            <a:ext cx="990600" cy="990600"/>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38800" y="228600"/>
            <a:ext cx="917040" cy="990600"/>
          </a:xfrm>
          <a:prstGeom prst="rect">
            <a:avLst/>
          </a:prstGeom>
        </p:spPr>
      </p:pic>
    </p:spTree>
    <p:extLst>
      <p:ext uri="{BB962C8B-B14F-4D97-AF65-F5344CB8AC3E}">
        <p14:creationId xmlns:p14="http://schemas.microsoft.com/office/powerpoint/2010/main" val="4293852463"/>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LessThan</a:t>
            </a:r>
            <a:r>
              <a:rPr lang="en-US" dirty="0" smtClean="0"/>
              <a:t> domain</a:t>
            </a:r>
            <a:endParaRPr lang="en-US" dirty="0"/>
          </a:p>
        </p:txBody>
      </p:sp>
      <p:sp>
        <p:nvSpPr>
          <p:cNvPr id="4" name="Content Placeholder 3"/>
          <p:cNvSpPr>
            <a:spLocks noGrp="1"/>
          </p:cNvSpPr>
          <p:nvPr>
            <p:ph sz="quarter" idx="1"/>
          </p:nvPr>
        </p:nvSpPr>
        <p:spPr>
          <a:xfrm>
            <a:off x="457200" y="1219200"/>
            <a:ext cx="8229600" cy="5318379"/>
          </a:xfrm>
        </p:spPr>
        <p:txBody>
          <a:bodyPr/>
          <a:lstStyle/>
          <a:p>
            <a:r>
              <a:rPr lang="en-US" dirty="0" smtClean="0"/>
              <a:t>Elements:</a:t>
            </a:r>
          </a:p>
          <a:p>
            <a:pPr lvl="1"/>
            <a:r>
              <a:rPr lang="en-US" dirty="0" err="1" smtClean="0"/>
              <a:t>Var</a:t>
            </a:r>
            <a:r>
              <a:rPr lang="en-US" dirty="0" smtClean="0"/>
              <a:t> → ℘ (</a:t>
            </a:r>
            <a:r>
              <a:rPr lang="en-US" dirty="0" err="1" smtClean="0"/>
              <a:t>Var</a:t>
            </a:r>
            <a:r>
              <a:rPr lang="en-US" dirty="0" smtClean="0"/>
              <a:t>)</a:t>
            </a:r>
          </a:p>
          <a:p>
            <a:pPr lvl="2"/>
            <a:r>
              <a:rPr lang="en-US" dirty="0" smtClean="0"/>
              <a:t>Efficient representation with hash tables</a:t>
            </a:r>
          </a:p>
          <a:p>
            <a:r>
              <a:rPr lang="en-US" dirty="0" smtClean="0"/>
              <a:t>Order </a:t>
            </a:r>
          </a:p>
          <a:p>
            <a:pPr lvl="1"/>
            <a:r>
              <a:rPr lang="en-US" dirty="0" smtClean="0"/>
              <a:t>“</a:t>
            </a:r>
            <a:r>
              <a:rPr lang="en-US" i="1" dirty="0" smtClean="0"/>
              <a:t>The less constraints the less the information</a:t>
            </a:r>
            <a:r>
              <a:rPr lang="en-US" dirty="0" smtClean="0"/>
              <a:t>”</a:t>
            </a:r>
          </a:p>
          <a:p>
            <a:pPr lvl="1"/>
            <a:r>
              <a:rPr lang="en-US" dirty="0" smtClean="0"/>
              <a:t>A ⊑ B </a:t>
            </a:r>
            <a:r>
              <a:rPr lang="en-US" dirty="0" err="1" smtClean="0"/>
              <a:t>iff</a:t>
            </a:r>
            <a:r>
              <a:rPr lang="en-US" dirty="0" smtClean="0"/>
              <a:t> ∀ x ∈ B. B(x) ⊆ A(x)</a:t>
            </a:r>
          </a:p>
          <a:p>
            <a:r>
              <a:rPr lang="en-US" dirty="0" smtClean="0"/>
              <a:t>Bottom</a:t>
            </a:r>
          </a:p>
          <a:p>
            <a:pPr lvl="1"/>
            <a:r>
              <a:rPr lang="en-US" dirty="0" smtClean="0"/>
              <a:t>A such that ∃ x, y.  </a:t>
            </a:r>
            <a:r>
              <a:rPr lang="en-US" dirty="0" err="1" smtClean="0"/>
              <a:t>y</a:t>
            </a:r>
            <a:r>
              <a:rPr lang="en-US" dirty="0" smtClean="0"/>
              <a:t> ∈ A(x) ∧ x ∈ A(y)</a:t>
            </a:r>
          </a:p>
          <a:p>
            <a:pPr lvl="1"/>
            <a:r>
              <a:rPr lang="en-US" dirty="0" smtClean="0"/>
              <a:t>Checking it may require a transitive closure</a:t>
            </a:r>
          </a:p>
          <a:p>
            <a:r>
              <a:rPr lang="en-US" dirty="0" smtClean="0"/>
              <a:t>Top</a:t>
            </a:r>
          </a:p>
          <a:p>
            <a:pPr lvl="1"/>
            <a:r>
              <a:rPr lang="el-GR" dirty="0" smtClean="0"/>
              <a:t>λ</a:t>
            </a:r>
            <a:r>
              <a:rPr lang="en-US" dirty="0" smtClean="0"/>
              <a:t>x. ∅ </a:t>
            </a:r>
          </a:p>
        </p:txBody>
      </p:sp>
    </p:spTree>
    <p:extLst>
      <p:ext uri="{BB962C8B-B14F-4D97-AF65-F5344CB8AC3E}">
        <p14:creationId xmlns:p14="http://schemas.microsoft.com/office/powerpoint/2010/main" val="330369731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Wanted:(Relative) completeness</a:t>
            </a:r>
            <a:endParaRPr lang="en-US" dirty="0"/>
          </a:p>
        </p:txBody>
      </p:sp>
      <p:sp>
        <p:nvSpPr>
          <p:cNvPr id="3" name="Content Placeholder 2"/>
          <p:cNvSpPr>
            <a:spLocks noGrp="1"/>
          </p:cNvSpPr>
          <p:nvPr>
            <p:ph sz="quarter" idx="1"/>
          </p:nvPr>
        </p:nvSpPr>
        <p:spPr>
          <a:xfrm>
            <a:off x="457200" y="2971800"/>
            <a:ext cx="8382000" cy="3484031"/>
          </a:xfrm>
        </p:spPr>
        <p:txBody>
          <a:bodyPr/>
          <a:lstStyle/>
          <a:p>
            <a:r>
              <a:rPr lang="en-US" dirty="0" smtClean="0"/>
              <a:t>Consequences:</a:t>
            </a:r>
          </a:p>
          <a:p>
            <a:pPr lvl="1"/>
            <a:r>
              <a:rPr lang="en-US" dirty="0" smtClean="0"/>
              <a:t>No imprecision introduced by the compilation</a:t>
            </a:r>
          </a:p>
          <a:p>
            <a:pPr lvl="1"/>
            <a:r>
              <a:rPr lang="en-US" dirty="0" smtClean="0"/>
              <a:t>Bytecode analysis as precise as the source one</a:t>
            </a:r>
          </a:p>
          <a:p>
            <a:pPr lvl="2"/>
            <a:r>
              <a:rPr lang="en-US" dirty="0" smtClean="0"/>
              <a:t>It can be more precise</a:t>
            </a:r>
          </a:p>
          <a:p>
            <a:pPr lvl="1"/>
            <a:r>
              <a:rPr lang="en-US" dirty="0" smtClean="0"/>
              <a:t>It relates </a:t>
            </a:r>
            <a:r>
              <a:rPr lang="en-US" dirty="0" smtClean="0">
                <a:solidFill>
                  <a:srgbClr val="FF0000"/>
                </a:solidFill>
                <a:effectLst>
                  <a:outerShdw blurRad="38100" dist="38100" dir="2700000" algn="tl">
                    <a:srgbClr val="000000">
                      <a:alpha val="43137"/>
                    </a:srgbClr>
                  </a:outerShdw>
                </a:effectLst>
              </a:rPr>
              <a:t>abstract</a:t>
            </a:r>
            <a:r>
              <a:rPr lang="en-US" dirty="0" smtClean="0"/>
              <a:t> semantics</a:t>
            </a:r>
          </a:p>
          <a:p>
            <a:pPr lvl="2"/>
            <a:r>
              <a:rPr lang="en-US" dirty="0" smtClean="0"/>
              <a:t>The abstract semantics for the source can be incomplete w.r.t. concrete</a:t>
            </a:r>
          </a:p>
          <a:p>
            <a:pPr lvl="1"/>
            <a:r>
              <a:rPr lang="en-US" dirty="0" smtClean="0"/>
              <a:t>Is it always the case??</a:t>
            </a:r>
          </a:p>
        </p:txBody>
      </p:sp>
      <p:grpSp>
        <p:nvGrpSpPr>
          <p:cNvPr id="4" name="Group 3"/>
          <p:cNvGrpSpPr/>
          <p:nvPr/>
        </p:nvGrpSpPr>
        <p:grpSpPr>
          <a:xfrm>
            <a:off x="2793692" y="965817"/>
            <a:ext cx="3466245" cy="1736484"/>
            <a:chOff x="4267200" y="4038597"/>
            <a:chExt cx="3805896" cy="1898970"/>
          </a:xfrm>
        </p:grpSpPr>
        <p:sp>
          <p:nvSpPr>
            <p:cNvPr id="5" name="TextBox 4"/>
            <p:cNvSpPr txBox="1"/>
            <p:nvPr/>
          </p:nvSpPr>
          <p:spPr>
            <a:xfrm>
              <a:off x="4475590" y="4060196"/>
              <a:ext cx="341760" cy="461664"/>
            </a:xfrm>
            <a:prstGeom prst="rect">
              <a:avLst/>
            </a:prstGeom>
            <a:noFill/>
          </p:spPr>
          <p:txBody>
            <a:bodyPr wrap="none" rtlCol="0">
              <a:spAutoFit/>
            </a:bodyPr>
            <a:lstStyle/>
            <a:p>
              <a:r>
                <a:rPr lang="en-US" sz="2400" dirty="0" smtClean="0"/>
                <a:t>P</a:t>
              </a:r>
              <a:endParaRPr lang="en-US" sz="2400" dirty="0"/>
            </a:p>
          </p:txBody>
        </p:sp>
        <p:sp>
          <p:nvSpPr>
            <p:cNvPr id="6" name="TextBox 5"/>
            <p:cNvSpPr txBox="1"/>
            <p:nvPr/>
          </p:nvSpPr>
          <p:spPr>
            <a:xfrm>
              <a:off x="4267200" y="5454302"/>
              <a:ext cx="758541" cy="461664"/>
            </a:xfrm>
            <a:prstGeom prst="rect">
              <a:avLst/>
            </a:prstGeom>
            <a:noFill/>
          </p:spPr>
          <p:txBody>
            <a:bodyPr wrap="none" rtlCol="0">
              <a:spAutoFit/>
            </a:bodyPr>
            <a:lstStyle/>
            <a:p>
              <a:r>
                <a:rPr lang="en-US" sz="2400" dirty="0" smtClean="0"/>
                <a:t>C(P)</a:t>
              </a:r>
              <a:endParaRPr lang="en-US" sz="2400" dirty="0"/>
            </a:p>
          </p:txBody>
        </p:sp>
        <p:sp>
          <p:nvSpPr>
            <p:cNvPr id="7" name="TextBox 6"/>
            <p:cNvSpPr txBox="1"/>
            <p:nvPr/>
          </p:nvSpPr>
          <p:spPr>
            <a:xfrm>
              <a:off x="7173344" y="4038597"/>
              <a:ext cx="670942" cy="504864"/>
            </a:xfrm>
            <a:prstGeom prst="rect">
              <a:avLst/>
            </a:prstGeom>
            <a:noFill/>
          </p:spPr>
          <p:txBody>
            <a:bodyPr wrap="none" rtlCol="0">
              <a:spAutoFit/>
            </a:bodyPr>
            <a:lstStyle/>
            <a:p>
              <a:r>
                <a:rPr lang="en-US" sz="2400" dirty="0" smtClean="0"/>
                <a:t>⟦P⟧</a:t>
              </a:r>
              <a:endParaRPr lang="en-US" sz="2400" dirty="0"/>
            </a:p>
          </p:txBody>
        </p:sp>
        <p:sp>
          <p:nvSpPr>
            <p:cNvPr id="8" name="TextBox 7"/>
            <p:cNvSpPr txBox="1"/>
            <p:nvPr/>
          </p:nvSpPr>
          <p:spPr>
            <a:xfrm>
              <a:off x="6944534" y="5432703"/>
              <a:ext cx="1128562" cy="504864"/>
            </a:xfrm>
            <a:prstGeom prst="rect">
              <a:avLst/>
            </a:prstGeom>
            <a:noFill/>
          </p:spPr>
          <p:txBody>
            <a:bodyPr wrap="none" rtlCol="0">
              <a:spAutoFit/>
            </a:bodyPr>
            <a:lstStyle/>
            <a:p>
              <a:r>
                <a:rPr lang="en-US" sz="2400" dirty="0" smtClean="0"/>
                <a:t>⟦C(P)⟧</a:t>
              </a:r>
              <a:endParaRPr lang="en-US" sz="2400" dirty="0"/>
            </a:p>
          </p:txBody>
        </p:sp>
        <p:cxnSp>
          <p:nvCxnSpPr>
            <p:cNvPr id="9" name="Straight Arrow Connector 8"/>
            <p:cNvCxnSpPr>
              <a:stCxn id="5" idx="3"/>
              <a:endCxn id="7" idx="1"/>
            </p:cNvCxnSpPr>
            <p:nvPr/>
          </p:nvCxnSpPr>
          <p:spPr>
            <a:xfrm>
              <a:off x="4817350" y="4291028"/>
              <a:ext cx="235599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a:endCxn id="6" idx="0"/>
            </p:cNvCxnSpPr>
            <p:nvPr/>
          </p:nvCxnSpPr>
          <p:spPr>
            <a:xfrm rot="5400000">
              <a:off x="4180250" y="4988077"/>
              <a:ext cx="932442" cy="1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8" idx="1"/>
            </p:cNvCxnSpPr>
            <p:nvPr/>
          </p:nvCxnSpPr>
          <p:spPr>
            <a:xfrm>
              <a:off x="5025741" y="5685135"/>
              <a:ext cx="191879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0"/>
              <a:endCxn id="7" idx="2"/>
            </p:cNvCxnSpPr>
            <p:nvPr/>
          </p:nvCxnSpPr>
          <p:spPr>
            <a:xfrm rot="5400000" flipH="1" flipV="1">
              <a:off x="7064195" y="4988078"/>
              <a:ext cx="889242" cy="1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97536" y="4705242"/>
              <a:ext cx="357791" cy="369332"/>
            </a:xfrm>
            <a:prstGeom prst="rect">
              <a:avLst/>
            </a:prstGeom>
            <a:noFill/>
          </p:spPr>
          <p:txBody>
            <a:bodyPr wrap="none" rtlCol="0">
              <a:spAutoFit/>
            </a:bodyPr>
            <a:lstStyle/>
            <a:p>
              <a:r>
                <a:rPr lang="en-US" dirty="0" smtClean="0">
                  <a:solidFill>
                    <a:srgbClr val="FF0000"/>
                  </a:solidFill>
                  <a:effectLst>
                    <a:outerShdw blurRad="38100" dist="38100" dir="2700000" algn="tl">
                      <a:srgbClr val="000000">
                        <a:alpha val="43137"/>
                      </a:srgbClr>
                    </a:outerShdw>
                  </a:effectLst>
                </a:rPr>
                <a:t>⊑</a:t>
              </a:r>
              <a:endParaRPr lang="en-US" dirty="0">
                <a:solidFill>
                  <a:srgbClr val="FF0000"/>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535924378"/>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LessThan</a:t>
            </a:r>
            <a:r>
              <a:rPr lang="en-US" dirty="0" smtClean="0"/>
              <a:t> domain</a:t>
            </a:r>
            <a:endParaRPr lang="en-US" dirty="0"/>
          </a:p>
        </p:txBody>
      </p:sp>
      <p:sp>
        <p:nvSpPr>
          <p:cNvPr id="4" name="Content Placeholder 3"/>
          <p:cNvSpPr>
            <a:spLocks noGrp="1"/>
          </p:cNvSpPr>
          <p:nvPr>
            <p:ph sz="quarter" idx="1"/>
          </p:nvPr>
        </p:nvSpPr>
        <p:spPr>
          <a:xfrm>
            <a:off x="381000" y="1412874"/>
            <a:ext cx="8382000" cy="4912114"/>
          </a:xfrm>
        </p:spPr>
        <p:txBody>
          <a:bodyPr/>
          <a:lstStyle/>
          <a:p>
            <a:r>
              <a:rPr lang="en-US" dirty="0" smtClean="0"/>
              <a:t>Join</a:t>
            </a:r>
          </a:p>
          <a:p>
            <a:pPr lvl="1"/>
            <a:r>
              <a:rPr lang="en-US" dirty="0" smtClean="0"/>
              <a:t>A ⊔ B = </a:t>
            </a:r>
            <a:r>
              <a:rPr lang="el-GR" dirty="0" smtClean="0"/>
              <a:t>λ</a:t>
            </a:r>
            <a:r>
              <a:rPr lang="en-US" dirty="0" smtClean="0"/>
              <a:t>x.  A(x) ∩ B(x)</a:t>
            </a:r>
          </a:p>
          <a:p>
            <a:r>
              <a:rPr lang="en-US" dirty="0" smtClean="0"/>
              <a:t>Meet</a:t>
            </a:r>
          </a:p>
          <a:p>
            <a:pPr lvl="1"/>
            <a:r>
              <a:rPr lang="en-US" dirty="0" smtClean="0"/>
              <a:t>A ⊓ B = </a:t>
            </a:r>
            <a:r>
              <a:rPr lang="el-GR" dirty="0" smtClean="0"/>
              <a:t>λ</a:t>
            </a:r>
            <a:r>
              <a:rPr lang="en-US" dirty="0" smtClean="0"/>
              <a:t>x.  A ∪ B</a:t>
            </a:r>
          </a:p>
          <a:p>
            <a:r>
              <a:rPr lang="en-US" dirty="0" smtClean="0"/>
              <a:t>Widening</a:t>
            </a:r>
          </a:p>
          <a:p>
            <a:pPr lvl="1"/>
            <a:r>
              <a:rPr lang="en-US" dirty="0" smtClean="0"/>
              <a:t>Lattice has finite height ⇒ Join suffices</a:t>
            </a:r>
          </a:p>
          <a:p>
            <a:r>
              <a:rPr lang="en-US" dirty="0" smtClean="0"/>
              <a:t>Transfer functions: </a:t>
            </a:r>
          </a:p>
          <a:p>
            <a:pPr lvl="1"/>
            <a:r>
              <a:rPr lang="en-US" dirty="0" smtClean="0"/>
              <a:t>⟦ y := x - 1 ⟧(A) = (</a:t>
            </a:r>
            <a:r>
              <a:rPr lang="el-GR" dirty="0" smtClean="0"/>
              <a:t>π</a:t>
            </a:r>
            <a:r>
              <a:rPr lang="en-US" baseline="-25000" dirty="0" smtClean="0"/>
              <a:t>y</a:t>
            </a:r>
            <a:r>
              <a:rPr lang="en-US" dirty="0" smtClean="0"/>
              <a:t> A) [ </a:t>
            </a:r>
            <a:r>
              <a:rPr lang="en-US" dirty="0" smtClean="0">
                <a:solidFill>
                  <a:srgbClr val="FF0000"/>
                </a:solidFill>
                <a:effectLst>
                  <a:outerShdw blurRad="38100" dist="38100" dir="2700000" algn="tl">
                    <a:srgbClr val="000000">
                      <a:alpha val="43137"/>
                    </a:srgbClr>
                  </a:outerShdw>
                </a:effectLst>
              </a:rPr>
              <a:t>y → { x } ∪ A(x)</a:t>
            </a:r>
            <a:r>
              <a:rPr lang="en-US" dirty="0" smtClean="0"/>
              <a:t> ]</a:t>
            </a:r>
          </a:p>
          <a:p>
            <a:pPr lvl="1"/>
            <a:r>
              <a:rPr lang="en-US" dirty="0" smtClean="0"/>
              <a:t>⟦ y  ==  x ⟧(A) = A[ </a:t>
            </a:r>
            <a:r>
              <a:rPr lang="en-US" dirty="0" smtClean="0">
                <a:solidFill>
                  <a:srgbClr val="FF0000"/>
                </a:solidFill>
                <a:effectLst>
                  <a:outerShdw blurRad="38100" dist="38100" dir="2700000" algn="tl">
                    <a:srgbClr val="000000">
                      <a:alpha val="43137"/>
                    </a:srgbClr>
                  </a:outerShdw>
                </a:effectLst>
              </a:rPr>
              <a:t>x, y → A(x) ∪ A(y) </a:t>
            </a:r>
            <a:r>
              <a:rPr lang="en-US" dirty="0" smtClean="0"/>
              <a:t>]</a:t>
            </a:r>
          </a:p>
          <a:p>
            <a:pPr lvl="1"/>
            <a:r>
              <a:rPr lang="en-US" dirty="0" smtClean="0"/>
              <a:t>⟦ y &lt; x ⟧(A) = A[ </a:t>
            </a:r>
            <a:r>
              <a:rPr lang="en-US" dirty="0" smtClean="0">
                <a:solidFill>
                  <a:srgbClr val="FF0000"/>
                </a:solidFill>
                <a:effectLst>
                  <a:outerShdw blurRad="38100" dist="38100" dir="2700000" algn="tl">
                    <a:srgbClr val="000000">
                      <a:alpha val="43137"/>
                    </a:srgbClr>
                  </a:outerShdw>
                </a:effectLst>
              </a:rPr>
              <a:t>y → A(y) ∪ A(x) ∪ {x} </a:t>
            </a:r>
            <a:r>
              <a:rPr lang="en-US" dirty="0" smtClean="0"/>
              <a:t>]</a:t>
            </a:r>
          </a:p>
        </p:txBody>
      </p:sp>
    </p:spTree>
    <p:extLst>
      <p:ext uri="{BB962C8B-B14F-4D97-AF65-F5344CB8AC3E}">
        <p14:creationId xmlns:p14="http://schemas.microsoft.com/office/powerpoint/2010/main" val="1614937878"/>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Pentagons</a:t>
            </a:r>
            <a:endParaRPr lang="en-US" dirty="0"/>
          </a:p>
        </p:txBody>
      </p:sp>
      <p:sp>
        <p:nvSpPr>
          <p:cNvPr id="4" name="Content Placeholder 3"/>
          <p:cNvSpPr>
            <a:spLocks noGrp="1"/>
          </p:cNvSpPr>
          <p:nvPr>
            <p:ph sz="quarter" idx="1"/>
          </p:nvPr>
        </p:nvSpPr>
        <p:spPr>
          <a:xfrm>
            <a:off x="228600" y="914400"/>
            <a:ext cx="8382000" cy="5715000"/>
          </a:xfrm>
        </p:spPr>
        <p:txBody>
          <a:bodyPr/>
          <a:lstStyle/>
          <a:p>
            <a:r>
              <a:rPr lang="en-US" dirty="0" smtClean="0">
                <a:solidFill>
                  <a:srgbClr val="FF0000"/>
                </a:solidFill>
                <a:effectLst>
                  <a:outerShdw blurRad="38100" dist="38100" dir="2700000" algn="tl">
                    <a:srgbClr val="000000">
                      <a:alpha val="43137"/>
                    </a:srgbClr>
                  </a:outerShdw>
                </a:effectLst>
              </a:rPr>
              <a:t>Reduced </a:t>
            </a:r>
            <a:r>
              <a:rPr lang="en-US" dirty="0" smtClean="0"/>
              <a:t>product of Intervals and LT</a:t>
            </a:r>
          </a:p>
          <a:p>
            <a:pPr lvl="1"/>
            <a:r>
              <a:rPr lang="en-US" dirty="0" smtClean="0"/>
              <a:t>Not just pairs: information flows from one element to the other</a:t>
            </a:r>
          </a:p>
          <a:p>
            <a:pPr lvl="1"/>
            <a:r>
              <a:rPr lang="en-US" sz="2000" dirty="0" smtClean="0"/>
              <a:t>(x → [1, 4], y → [3, 3], { x &lt; y } ) ⇒ (x → [1, </a:t>
            </a:r>
            <a:r>
              <a:rPr lang="en-US" sz="2000" dirty="0" smtClean="0">
                <a:solidFill>
                  <a:srgbClr val="FF0000"/>
                </a:solidFill>
                <a:effectLst>
                  <a:outerShdw blurRad="38100" dist="38100" dir="2700000" algn="tl">
                    <a:srgbClr val="000000">
                      <a:alpha val="43137"/>
                    </a:srgbClr>
                  </a:outerShdw>
                </a:effectLst>
              </a:rPr>
              <a:t>2</a:t>
            </a:r>
            <a:r>
              <a:rPr lang="en-US" sz="2000" dirty="0" smtClean="0"/>
              <a:t>], y → [3, 3], {x &lt; y} )</a:t>
            </a:r>
            <a:endParaRPr lang="en-US" dirty="0" smtClean="0"/>
          </a:p>
          <a:p>
            <a:r>
              <a:rPr lang="en-US" dirty="0" smtClean="0"/>
              <a:t>May introduce significant slowdown</a:t>
            </a:r>
          </a:p>
          <a:p>
            <a:pPr marL="974725" lvl="1" indent="-514350">
              <a:buFont typeface="+mj-lt"/>
              <a:buAutoNum type="arabicPeriod"/>
            </a:pPr>
            <a:r>
              <a:rPr lang="en-US" dirty="0" smtClean="0"/>
              <a:t>For each (x, y) in </a:t>
            </a:r>
            <a:r>
              <a:rPr lang="en-US" dirty="0" err="1" smtClean="0"/>
              <a:t>Intv</a:t>
            </a:r>
            <a:r>
              <a:rPr lang="en-US" dirty="0" smtClean="0"/>
              <a:t> check if x &lt; y and add to LT</a:t>
            </a:r>
          </a:p>
          <a:p>
            <a:pPr marL="974725" lvl="1" indent="-514350">
              <a:buFont typeface="+mj-lt"/>
              <a:buAutoNum type="arabicPeriod"/>
            </a:pPr>
            <a:r>
              <a:rPr lang="en-US" dirty="0" smtClean="0"/>
              <a:t>For each x &lt; y in LT, assume it in </a:t>
            </a:r>
            <a:r>
              <a:rPr lang="en-US" dirty="0" err="1" smtClean="0"/>
              <a:t>Intv</a:t>
            </a:r>
            <a:endParaRPr lang="en-US" dirty="0" smtClean="0"/>
          </a:p>
          <a:p>
            <a:r>
              <a:rPr lang="en-US" dirty="0" smtClean="0"/>
              <a:t>Reduction is applied</a:t>
            </a:r>
          </a:p>
          <a:p>
            <a:pPr marL="974725" lvl="1" indent="-514350">
              <a:buFont typeface="+mj-lt"/>
              <a:buAutoNum type="arabicPeriod"/>
            </a:pPr>
            <a:r>
              <a:rPr lang="en-US" dirty="0" smtClean="0"/>
              <a:t>In precise points of the analysis</a:t>
            </a:r>
          </a:p>
          <a:p>
            <a:pPr lvl="2"/>
            <a:r>
              <a:rPr lang="en-US" dirty="0" smtClean="0"/>
              <a:t>Ex. When checking assertions, on demand on transfer functions, …</a:t>
            </a:r>
          </a:p>
          <a:p>
            <a:pPr marL="974725" lvl="1" indent="-514350">
              <a:buFont typeface="+mj-lt"/>
              <a:buAutoNum type="arabicPeriod"/>
            </a:pPr>
            <a:r>
              <a:rPr lang="en-US" dirty="0" smtClean="0"/>
              <a:t>Lazily at join points</a:t>
            </a:r>
          </a:p>
        </p:txBody>
      </p:sp>
    </p:spTree>
    <p:extLst>
      <p:ext uri="{BB962C8B-B14F-4D97-AF65-F5344CB8AC3E}">
        <p14:creationId xmlns:p14="http://schemas.microsoft.com/office/powerpoint/2010/main" val="592730552"/>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Cartesian join</a:t>
            </a:r>
            <a:endParaRPr lang="en-US" dirty="0"/>
          </a:p>
        </p:txBody>
      </p:sp>
      <p:sp>
        <p:nvSpPr>
          <p:cNvPr id="4" name="Content Placeholder 3"/>
          <p:cNvSpPr>
            <a:spLocks noGrp="1"/>
          </p:cNvSpPr>
          <p:nvPr>
            <p:ph sz="quarter" idx="1"/>
          </p:nvPr>
        </p:nvSpPr>
        <p:spPr>
          <a:xfrm>
            <a:off x="457200" y="1295400"/>
            <a:ext cx="8229600" cy="4953000"/>
          </a:xfrm>
        </p:spPr>
        <p:txBody>
          <a:bodyPr/>
          <a:lstStyle/>
          <a:p>
            <a:r>
              <a:rPr lang="en-US" dirty="0" smtClean="0"/>
              <a:t>Pair-wise Cartesian join is too imprecise</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Lost all the information</a:t>
            </a:r>
          </a:p>
          <a:p>
            <a:pPr lvl="1"/>
            <a:r>
              <a:rPr lang="en-US" dirty="0" smtClean="0"/>
              <a:t>Why? No propagation of information</a:t>
            </a:r>
          </a:p>
          <a:p>
            <a:endParaRPr lang="en-US" dirty="0"/>
          </a:p>
        </p:txBody>
      </p:sp>
      <p:cxnSp>
        <p:nvCxnSpPr>
          <p:cNvPr id="10" name="Straight Arrow Connector 9"/>
          <p:cNvCxnSpPr/>
          <p:nvPr/>
        </p:nvCxnSpPr>
        <p:spPr>
          <a:xfrm rot="16200000" flipH="1">
            <a:off x="2819400" y="2057400"/>
            <a:ext cx="1066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4572000" y="2133600"/>
            <a:ext cx="1066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3400" y="2438400"/>
            <a:ext cx="2667000" cy="369332"/>
          </a:xfrm>
          <a:prstGeom prst="rect">
            <a:avLst/>
          </a:prstGeom>
          <a:noFill/>
        </p:spPr>
        <p:txBody>
          <a:bodyPr wrap="square" rtlCol="0">
            <a:spAutoFit/>
          </a:bodyPr>
          <a:lstStyle/>
          <a:p>
            <a:r>
              <a:rPr lang="en-US" dirty="0" smtClean="0"/>
              <a:t>(x →[0,0] ,y→[1,1], ∅)</a:t>
            </a:r>
            <a:endParaRPr lang="en-US" dirty="0"/>
          </a:p>
        </p:txBody>
      </p:sp>
      <p:sp>
        <p:nvSpPr>
          <p:cNvPr id="13" name="TextBox 12"/>
          <p:cNvSpPr txBox="1"/>
          <p:nvPr/>
        </p:nvSpPr>
        <p:spPr>
          <a:xfrm>
            <a:off x="5257800" y="2514600"/>
            <a:ext cx="1333378" cy="369332"/>
          </a:xfrm>
          <a:prstGeom prst="rect">
            <a:avLst/>
          </a:prstGeom>
          <a:noFill/>
        </p:spPr>
        <p:txBody>
          <a:bodyPr wrap="none" rtlCol="0">
            <a:spAutoFit/>
          </a:bodyPr>
          <a:lstStyle/>
          <a:p>
            <a:r>
              <a:rPr lang="en-US" dirty="0" smtClean="0"/>
              <a:t>(∅, { x &lt; y })</a:t>
            </a:r>
            <a:endParaRPr lang="en-US" dirty="0"/>
          </a:p>
        </p:txBody>
      </p:sp>
      <p:sp>
        <p:nvSpPr>
          <p:cNvPr id="14" name="Rectangle 13"/>
          <p:cNvSpPr/>
          <p:nvPr/>
        </p:nvSpPr>
        <p:spPr>
          <a:xfrm>
            <a:off x="3810000" y="32766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5" name="TextBox 14"/>
          <p:cNvSpPr txBox="1"/>
          <p:nvPr/>
        </p:nvSpPr>
        <p:spPr>
          <a:xfrm>
            <a:off x="3886200" y="3657600"/>
            <a:ext cx="716222" cy="369332"/>
          </a:xfrm>
          <a:prstGeom prst="rect">
            <a:avLst/>
          </a:prstGeom>
          <a:noFill/>
        </p:spPr>
        <p:txBody>
          <a:bodyPr wrap="none" rtlCol="0">
            <a:spAutoFit/>
          </a:bodyPr>
          <a:lstStyle/>
          <a:p>
            <a:r>
              <a:rPr lang="en-US" dirty="0" smtClean="0"/>
              <a:t>(∅, ∅)</a:t>
            </a:r>
            <a:endParaRPr lang="en-US" dirty="0"/>
          </a:p>
        </p:txBody>
      </p:sp>
    </p:spTree>
    <p:extLst>
      <p:ext uri="{BB962C8B-B14F-4D97-AF65-F5344CB8AC3E}">
        <p14:creationId xmlns:p14="http://schemas.microsoft.com/office/powerpoint/2010/main" val="1688102050"/>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with reduction</a:t>
            </a:r>
            <a:endParaRPr lang="en-US" dirty="0"/>
          </a:p>
        </p:txBody>
      </p:sp>
      <p:sp>
        <p:nvSpPr>
          <p:cNvPr id="4" name="Content Placeholder 3"/>
          <p:cNvSpPr>
            <a:spLocks noGrp="1"/>
          </p:cNvSpPr>
          <p:nvPr>
            <p:ph sz="quarter" idx="1"/>
          </p:nvPr>
        </p:nvSpPr>
        <p:spPr>
          <a:xfrm>
            <a:off x="457200" y="3886200"/>
            <a:ext cx="8229600" cy="2270760"/>
          </a:xfrm>
        </p:spPr>
        <p:txBody>
          <a:bodyPr/>
          <a:lstStyle/>
          <a:p>
            <a:r>
              <a:rPr lang="en-US" dirty="0" smtClean="0"/>
              <a:t>Join with reduction</a:t>
            </a:r>
          </a:p>
          <a:p>
            <a:pPr marL="731520" lvl="1" indent="-457200">
              <a:buFont typeface="+mj-lt"/>
              <a:buAutoNum type="arabicPeriod"/>
            </a:pPr>
            <a:r>
              <a:rPr lang="en-US" dirty="0" smtClean="0"/>
              <a:t>Reduce </a:t>
            </a:r>
            <a:r>
              <a:rPr lang="en-US" dirty="0" err="1" smtClean="0"/>
              <a:t>Left</a:t>
            </a:r>
            <a:r>
              <a:rPr lang="en-US" baseline="-25000" dirty="0" err="1" smtClean="0"/>
              <a:t>P</a:t>
            </a:r>
            <a:r>
              <a:rPr lang="en-US" dirty="0" smtClean="0"/>
              <a:t> and </a:t>
            </a:r>
            <a:r>
              <a:rPr lang="en-US" dirty="0" err="1" smtClean="0"/>
              <a:t>Right</a:t>
            </a:r>
            <a:r>
              <a:rPr lang="en-US" baseline="-25000" dirty="0" err="1" smtClean="0"/>
              <a:t>P</a:t>
            </a:r>
            <a:endParaRPr lang="en-US" baseline="-25000" dirty="0" smtClean="0"/>
          </a:p>
          <a:p>
            <a:pPr marL="731520" lvl="1" indent="-457200">
              <a:buFont typeface="+mj-lt"/>
              <a:buAutoNum type="arabicPeriod"/>
            </a:pPr>
            <a:r>
              <a:rPr lang="en-US" dirty="0" smtClean="0"/>
              <a:t>Apply the join pair-wise </a:t>
            </a:r>
          </a:p>
          <a:p>
            <a:pPr marL="457200" indent="-457200"/>
            <a:r>
              <a:rPr lang="en-US" dirty="0" smtClean="0"/>
              <a:t>Brute force solution…</a:t>
            </a:r>
          </a:p>
        </p:txBody>
      </p:sp>
      <p:cxnSp>
        <p:nvCxnSpPr>
          <p:cNvPr id="6" name="Straight Arrow Connector 5"/>
          <p:cNvCxnSpPr/>
          <p:nvPr/>
        </p:nvCxnSpPr>
        <p:spPr>
          <a:xfrm rot="16200000" flipH="1">
            <a:off x="2514600" y="1524000"/>
            <a:ext cx="1066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10800000" flipV="1">
            <a:off x="4267200" y="1600200"/>
            <a:ext cx="1066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62000" y="1905000"/>
            <a:ext cx="2026260" cy="369332"/>
          </a:xfrm>
          <a:prstGeom prst="rect">
            <a:avLst/>
          </a:prstGeom>
          <a:noFill/>
        </p:spPr>
        <p:txBody>
          <a:bodyPr wrap="none" rtlCol="0">
            <a:spAutoFit/>
          </a:bodyPr>
          <a:lstStyle/>
          <a:p>
            <a:r>
              <a:rPr lang="en-US" dirty="0" err="1" smtClean="0"/>
              <a:t>Left</a:t>
            </a:r>
            <a:r>
              <a:rPr lang="en-US" baseline="-25000" dirty="0" err="1" smtClean="0"/>
              <a:t>P</a:t>
            </a:r>
            <a:r>
              <a:rPr lang="en-US" dirty="0" smtClean="0"/>
              <a:t> = (</a:t>
            </a:r>
            <a:r>
              <a:rPr lang="en-US" dirty="0" err="1" smtClean="0"/>
              <a:t>left</a:t>
            </a:r>
            <a:r>
              <a:rPr lang="en-US" baseline="-25000" dirty="0" err="1" smtClean="0"/>
              <a:t>intv</a:t>
            </a:r>
            <a:r>
              <a:rPr lang="en-US" dirty="0" smtClean="0"/>
              <a:t>, </a:t>
            </a:r>
            <a:r>
              <a:rPr lang="en-US" dirty="0" err="1" smtClean="0"/>
              <a:t>left</a:t>
            </a:r>
            <a:r>
              <a:rPr lang="en-US" baseline="-25000" dirty="0" err="1" smtClean="0"/>
              <a:t>lt</a:t>
            </a:r>
            <a:r>
              <a:rPr lang="en-US" dirty="0" smtClean="0"/>
              <a:t>)</a:t>
            </a:r>
            <a:endParaRPr lang="en-US" dirty="0"/>
          </a:p>
        </p:txBody>
      </p:sp>
      <p:sp>
        <p:nvSpPr>
          <p:cNvPr id="11" name="TextBox 10"/>
          <p:cNvSpPr txBox="1"/>
          <p:nvPr/>
        </p:nvSpPr>
        <p:spPr>
          <a:xfrm>
            <a:off x="4953000" y="1981200"/>
            <a:ext cx="2484719" cy="369332"/>
          </a:xfrm>
          <a:prstGeom prst="rect">
            <a:avLst/>
          </a:prstGeom>
          <a:noFill/>
        </p:spPr>
        <p:txBody>
          <a:bodyPr wrap="none" rtlCol="0">
            <a:spAutoFit/>
          </a:bodyPr>
          <a:lstStyle/>
          <a:p>
            <a:r>
              <a:rPr lang="en-US" dirty="0" smtClean="0"/>
              <a:t> </a:t>
            </a:r>
            <a:r>
              <a:rPr lang="en-US" dirty="0" err="1" smtClean="0"/>
              <a:t>Right</a:t>
            </a:r>
            <a:r>
              <a:rPr lang="en-US" baseline="-25000" dirty="0" err="1" smtClean="0"/>
              <a:t>P</a:t>
            </a:r>
            <a:r>
              <a:rPr lang="en-US" dirty="0" smtClean="0"/>
              <a:t> = (</a:t>
            </a:r>
            <a:r>
              <a:rPr lang="en-US" dirty="0" err="1" smtClean="0"/>
              <a:t>right</a:t>
            </a:r>
            <a:r>
              <a:rPr lang="en-US" baseline="-25000" dirty="0" err="1" smtClean="0"/>
              <a:t>intv</a:t>
            </a:r>
            <a:r>
              <a:rPr lang="en-US" dirty="0" smtClean="0"/>
              <a:t>, </a:t>
            </a:r>
            <a:r>
              <a:rPr lang="en-US" dirty="0" err="1" smtClean="0"/>
              <a:t>right</a:t>
            </a:r>
            <a:r>
              <a:rPr lang="en-US" baseline="-25000" dirty="0" err="1" smtClean="0"/>
              <a:t>lt</a:t>
            </a:r>
            <a:r>
              <a:rPr lang="en-US" dirty="0" smtClean="0"/>
              <a:t>)</a:t>
            </a:r>
            <a:endParaRPr lang="en-US" dirty="0"/>
          </a:p>
        </p:txBody>
      </p:sp>
      <p:sp>
        <p:nvSpPr>
          <p:cNvPr id="12" name="Rectangle 11"/>
          <p:cNvSpPr/>
          <p:nvPr/>
        </p:nvSpPr>
        <p:spPr>
          <a:xfrm>
            <a:off x="3505200" y="27432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3149767062"/>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Reduced Join ⊔* </a:t>
            </a:r>
            <a:endParaRPr lang="en-US" dirty="0"/>
          </a:p>
        </p:txBody>
      </p:sp>
      <p:sp>
        <p:nvSpPr>
          <p:cNvPr id="4" name="Content Placeholder 3"/>
          <p:cNvSpPr>
            <a:spLocks noGrp="1"/>
          </p:cNvSpPr>
          <p:nvPr>
            <p:ph sz="quarter" idx="1"/>
          </p:nvPr>
        </p:nvSpPr>
        <p:spPr>
          <a:xfrm>
            <a:off x="381000" y="1295400"/>
            <a:ext cx="8610600" cy="5053691"/>
          </a:xfrm>
        </p:spPr>
        <p:txBody>
          <a:bodyPr/>
          <a:lstStyle/>
          <a:p>
            <a:r>
              <a:rPr lang="en-US" dirty="0" smtClean="0"/>
              <a:t>Reduced Join is precise</a:t>
            </a:r>
          </a:p>
          <a:p>
            <a:endParaRPr lang="en-US" dirty="0" smtClean="0"/>
          </a:p>
          <a:p>
            <a:endParaRPr lang="en-US" dirty="0" smtClean="0"/>
          </a:p>
          <a:p>
            <a:endParaRPr lang="en-US" dirty="0" smtClean="0"/>
          </a:p>
          <a:p>
            <a:pPr marL="0" indent="0">
              <a:buNone/>
            </a:pPr>
            <a:endParaRPr lang="en-US" dirty="0" smtClean="0"/>
          </a:p>
          <a:p>
            <a:r>
              <a:rPr lang="en-US" dirty="0" smtClean="0"/>
              <a:t>Reduction on the left branch materializes the constraint x&lt;y</a:t>
            </a:r>
          </a:p>
          <a:p>
            <a:r>
              <a:rPr lang="en-US" dirty="0" smtClean="0"/>
              <a:t>Problem: Reduction introduces a </a:t>
            </a:r>
            <a:r>
              <a:rPr lang="en-US" dirty="0" smtClean="0">
                <a:solidFill>
                  <a:srgbClr val="FF0000"/>
                </a:solidFill>
                <a:effectLst>
                  <a:outerShdw blurRad="38100" dist="38100" dir="2700000" algn="tl">
                    <a:srgbClr val="000000">
                      <a:alpha val="43137"/>
                    </a:srgbClr>
                  </a:outerShdw>
                </a:effectLst>
              </a:rPr>
              <a:t>quadratic </a:t>
            </a:r>
            <a:r>
              <a:rPr lang="en-US" dirty="0" smtClean="0"/>
              <a:t>slowdown</a:t>
            </a:r>
          </a:p>
          <a:p>
            <a:pPr lvl="1"/>
            <a:r>
              <a:rPr lang="en-US" dirty="0" smtClean="0"/>
              <a:t>Even cubic if we saturate the LT part</a:t>
            </a:r>
          </a:p>
        </p:txBody>
      </p:sp>
      <p:cxnSp>
        <p:nvCxnSpPr>
          <p:cNvPr id="10" name="Straight Arrow Connector 9"/>
          <p:cNvCxnSpPr/>
          <p:nvPr/>
        </p:nvCxnSpPr>
        <p:spPr>
          <a:xfrm rot="16200000" flipH="1">
            <a:off x="2819400" y="2057400"/>
            <a:ext cx="1066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4572000" y="2133600"/>
            <a:ext cx="1066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1000" y="2438400"/>
            <a:ext cx="2819400" cy="369332"/>
          </a:xfrm>
          <a:prstGeom prst="rect">
            <a:avLst/>
          </a:prstGeom>
          <a:noFill/>
        </p:spPr>
        <p:txBody>
          <a:bodyPr wrap="square" rtlCol="0">
            <a:spAutoFit/>
          </a:bodyPr>
          <a:lstStyle/>
          <a:p>
            <a:r>
              <a:rPr lang="en-US" dirty="0" smtClean="0"/>
              <a:t>(x →[0,0] ,y→[1,1], ∅)</a:t>
            </a:r>
            <a:endParaRPr lang="en-US" dirty="0"/>
          </a:p>
        </p:txBody>
      </p:sp>
      <p:sp>
        <p:nvSpPr>
          <p:cNvPr id="13" name="TextBox 12"/>
          <p:cNvSpPr txBox="1"/>
          <p:nvPr/>
        </p:nvSpPr>
        <p:spPr>
          <a:xfrm>
            <a:off x="5257800" y="2514600"/>
            <a:ext cx="1333378" cy="369332"/>
          </a:xfrm>
          <a:prstGeom prst="rect">
            <a:avLst/>
          </a:prstGeom>
          <a:noFill/>
        </p:spPr>
        <p:txBody>
          <a:bodyPr wrap="none" rtlCol="0">
            <a:spAutoFit/>
          </a:bodyPr>
          <a:lstStyle/>
          <a:p>
            <a:r>
              <a:rPr lang="en-US" dirty="0" smtClean="0"/>
              <a:t>(∅, { x &lt; y })</a:t>
            </a:r>
            <a:endParaRPr lang="en-US" dirty="0"/>
          </a:p>
        </p:txBody>
      </p:sp>
      <p:sp>
        <p:nvSpPr>
          <p:cNvPr id="14" name="Rectangle 13"/>
          <p:cNvSpPr/>
          <p:nvPr/>
        </p:nvSpPr>
        <p:spPr>
          <a:xfrm>
            <a:off x="3810000" y="3148446"/>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5" name="TextBox 14"/>
          <p:cNvSpPr txBox="1"/>
          <p:nvPr/>
        </p:nvSpPr>
        <p:spPr>
          <a:xfrm>
            <a:off x="3671455" y="3552598"/>
            <a:ext cx="1205138" cy="369332"/>
          </a:xfrm>
          <a:prstGeom prst="rect">
            <a:avLst/>
          </a:prstGeom>
          <a:noFill/>
        </p:spPr>
        <p:txBody>
          <a:bodyPr wrap="none" rtlCol="0">
            <a:spAutoFit/>
          </a:bodyPr>
          <a:lstStyle/>
          <a:p>
            <a:r>
              <a:rPr lang="en-US" dirty="0" smtClean="0"/>
              <a:t>(∅, {x &lt; y})</a:t>
            </a:r>
            <a:endParaRPr lang="en-US" dirty="0"/>
          </a:p>
        </p:txBody>
      </p:sp>
      <p:sp>
        <p:nvSpPr>
          <p:cNvPr id="16" name="TextBox 15"/>
          <p:cNvSpPr txBox="1"/>
          <p:nvPr/>
        </p:nvSpPr>
        <p:spPr>
          <a:xfrm>
            <a:off x="304800" y="2971800"/>
            <a:ext cx="3048000" cy="369332"/>
          </a:xfrm>
          <a:prstGeom prst="rect">
            <a:avLst/>
          </a:prstGeom>
          <a:noFill/>
        </p:spPr>
        <p:txBody>
          <a:bodyPr wrap="square" rtlCol="0">
            <a:spAutoFit/>
          </a:bodyPr>
          <a:lstStyle/>
          <a:p>
            <a:r>
              <a:rPr lang="en-US" dirty="0" smtClean="0"/>
              <a:t>(x →[0,0] ,y→[1,1], {x&lt;y})</a:t>
            </a:r>
            <a:endParaRPr lang="en-US" dirty="0"/>
          </a:p>
        </p:txBody>
      </p:sp>
      <p:sp>
        <p:nvSpPr>
          <p:cNvPr id="17" name="TextBox 16"/>
          <p:cNvSpPr txBox="1"/>
          <p:nvPr/>
        </p:nvSpPr>
        <p:spPr>
          <a:xfrm>
            <a:off x="5257800" y="2971800"/>
            <a:ext cx="1333378" cy="369332"/>
          </a:xfrm>
          <a:prstGeom prst="rect">
            <a:avLst/>
          </a:prstGeom>
          <a:noFill/>
        </p:spPr>
        <p:txBody>
          <a:bodyPr wrap="none" rtlCol="0">
            <a:spAutoFit/>
          </a:bodyPr>
          <a:lstStyle/>
          <a:p>
            <a:r>
              <a:rPr lang="en-US" dirty="0" smtClean="0"/>
              <a:t>(∅, { x &lt; y })</a:t>
            </a:r>
            <a:endParaRPr lang="en-US" dirty="0"/>
          </a:p>
        </p:txBody>
      </p:sp>
      <p:sp>
        <p:nvSpPr>
          <p:cNvPr id="18" name="Down Arrow 17"/>
          <p:cNvSpPr/>
          <p:nvPr/>
        </p:nvSpPr>
        <p:spPr>
          <a:xfrm>
            <a:off x="1905000" y="2819400"/>
            <a:ext cx="1524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5867400" y="2819400"/>
            <a:ext cx="1524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80385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ppt_x</p:attrName>
                                        </p:attrNameLst>
                                      </p:cBhvr>
                                      <p:tavLst>
                                        <p:tav tm="0">
                                          <p:val>
                                            <p:strVal val="#ppt_x-.2"/>
                                          </p:val>
                                        </p:tav>
                                        <p:tav tm="100000">
                                          <p:val>
                                            <p:strVal val="#ppt_x"/>
                                          </p:val>
                                        </p:tav>
                                      </p:tavLst>
                                    </p:anim>
                                    <p:anim calcmode="lin" valueType="num">
                                      <p:cBhvr>
                                        <p:cTn id="8"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1000" fill="hold"/>
                                        <p:tgtEl>
                                          <p:spTgt spid="16"/>
                                        </p:tgtEl>
                                        <p:attrNameLst>
                                          <p:attrName>ppt_x</p:attrName>
                                        </p:attrNameLst>
                                      </p:cBhvr>
                                      <p:tavLst>
                                        <p:tav tm="0">
                                          <p:val>
                                            <p:strVal val="#ppt_x-.2"/>
                                          </p:val>
                                        </p:tav>
                                        <p:tav tm="100000">
                                          <p:val>
                                            <p:strVal val="#ppt_x"/>
                                          </p:val>
                                        </p:tav>
                                      </p:tavLst>
                                    </p:anim>
                                    <p:anim calcmode="lin" valueType="num">
                                      <p:cBhvr>
                                        <p:cTn id="13"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000" fill="hold"/>
                                        <p:tgtEl>
                                          <p:spTgt spid="17"/>
                                        </p:tgtEl>
                                        <p:attrNameLst>
                                          <p:attrName>ppt_x</p:attrName>
                                        </p:attrNameLst>
                                      </p:cBhvr>
                                      <p:tavLst>
                                        <p:tav tm="0">
                                          <p:val>
                                            <p:strVal val="#ppt_x-.2"/>
                                          </p:val>
                                        </p:tav>
                                        <p:tav tm="100000">
                                          <p:val>
                                            <p:strVal val="#ppt_x"/>
                                          </p:val>
                                        </p:tav>
                                      </p:tavLst>
                                    </p:anim>
                                    <p:anim calcmode="lin" valueType="num">
                                      <p:cBhvr>
                                        <p:cTn id="20"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7"/>
                                        </p:tgtEl>
                                      </p:cBhvr>
                                    </p:animEffect>
                                  </p:childTnLst>
                                </p:cTn>
                              </p:par>
                              <p:par>
                                <p:cTn id="22" presetID="29"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p:cTn id="24" dur="1000" fill="hold"/>
                                        <p:tgtEl>
                                          <p:spTgt spid="19"/>
                                        </p:tgtEl>
                                        <p:attrNameLst>
                                          <p:attrName>ppt_x</p:attrName>
                                        </p:attrNameLst>
                                      </p:cBhvr>
                                      <p:tavLst>
                                        <p:tav tm="0">
                                          <p:val>
                                            <p:strVal val="#ppt_x-.2"/>
                                          </p:val>
                                        </p:tav>
                                        <p:tav tm="100000">
                                          <p:val>
                                            <p:strVal val="#ppt_x"/>
                                          </p:val>
                                        </p:tav>
                                      </p:tavLst>
                                    </p:anim>
                                    <p:anim calcmode="lin" valueType="num">
                                      <p:cBhvr>
                                        <p:cTn id="25" dur="10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animBg="1"/>
      <p:bldP spid="1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smarter join on Pentagons</a:t>
            </a:r>
            <a:endParaRPr lang="en-US" dirty="0"/>
          </a:p>
        </p:txBody>
      </p:sp>
      <p:sp>
        <p:nvSpPr>
          <p:cNvPr id="4" name="Content Placeholder 3"/>
          <p:cNvSpPr>
            <a:spLocks noGrp="1"/>
          </p:cNvSpPr>
          <p:nvPr>
            <p:ph sz="quarter" idx="1"/>
          </p:nvPr>
        </p:nvSpPr>
        <p:spPr>
          <a:xfrm>
            <a:off x="381000" y="1412875"/>
            <a:ext cx="8382000" cy="3877985"/>
          </a:xfrm>
        </p:spPr>
        <p:txBody>
          <a:bodyPr/>
          <a:lstStyle/>
          <a:p>
            <a:r>
              <a:rPr lang="en-US" dirty="0" smtClean="0"/>
              <a:t>Idea: </a:t>
            </a:r>
          </a:p>
          <a:p>
            <a:pPr marL="731520" lvl="1" indent="-457200">
              <a:buFont typeface="+mj-lt"/>
              <a:buAutoNum type="arabicPeriod"/>
            </a:pPr>
            <a:r>
              <a:rPr lang="en-US" dirty="0" smtClean="0"/>
              <a:t>Apply the pair-wise join</a:t>
            </a:r>
          </a:p>
          <a:p>
            <a:pPr marL="731520" lvl="1" indent="-457200">
              <a:buFont typeface="+mj-lt"/>
              <a:buAutoNum type="arabicPeriod"/>
            </a:pPr>
            <a:r>
              <a:rPr lang="en-US" dirty="0" smtClean="0"/>
              <a:t>If a symbolic constraint x &lt; y is dropped, check if the other branch implies it	</a:t>
            </a:r>
          </a:p>
          <a:p>
            <a:pPr marL="731520" lvl="1" indent="-457200">
              <a:buFont typeface="+mj-lt"/>
              <a:buAutoNum type="arabicPeriod"/>
            </a:pPr>
            <a:r>
              <a:rPr lang="en-US" dirty="0" smtClean="0"/>
              <a:t>If it does, then keep the constraint</a:t>
            </a:r>
          </a:p>
          <a:p>
            <a:pPr marL="514350" indent="-514350">
              <a:buNone/>
            </a:pPr>
            <a:endParaRPr lang="en-US" dirty="0" smtClean="0"/>
          </a:p>
          <a:p>
            <a:pPr>
              <a:buNone/>
            </a:pPr>
            <a:endParaRPr lang="en-US" dirty="0" smtClean="0"/>
          </a:p>
          <a:p>
            <a:pPr>
              <a:buNone/>
            </a:pPr>
            <a:endParaRPr lang="en-US" dirty="0"/>
          </a:p>
        </p:txBody>
      </p:sp>
      <p:cxnSp>
        <p:nvCxnSpPr>
          <p:cNvPr id="5" name="Straight Arrow Connector 4"/>
          <p:cNvCxnSpPr/>
          <p:nvPr/>
        </p:nvCxnSpPr>
        <p:spPr>
          <a:xfrm rot="16200000" flipH="1">
            <a:off x="3048000" y="3429000"/>
            <a:ext cx="1066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10800000" flipV="1">
            <a:off x="4800600" y="3505200"/>
            <a:ext cx="1066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3810000"/>
            <a:ext cx="2590800" cy="369332"/>
          </a:xfrm>
          <a:prstGeom prst="rect">
            <a:avLst/>
          </a:prstGeom>
          <a:noFill/>
        </p:spPr>
        <p:txBody>
          <a:bodyPr wrap="square" rtlCol="0">
            <a:spAutoFit/>
          </a:bodyPr>
          <a:lstStyle/>
          <a:p>
            <a:r>
              <a:rPr lang="en-US" dirty="0" smtClean="0"/>
              <a:t>(x →[0,0] ,y→[1,1], ∅)</a:t>
            </a:r>
            <a:endParaRPr lang="en-US" dirty="0"/>
          </a:p>
        </p:txBody>
      </p:sp>
      <p:sp>
        <p:nvSpPr>
          <p:cNvPr id="8" name="TextBox 7"/>
          <p:cNvSpPr txBox="1"/>
          <p:nvPr/>
        </p:nvSpPr>
        <p:spPr>
          <a:xfrm>
            <a:off x="5486400" y="3886200"/>
            <a:ext cx="1333378" cy="369332"/>
          </a:xfrm>
          <a:prstGeom prst="rect">
            <a:avLst/>
          </a:prstGeom>
          <a:noFill/>
        </p:spPr>
        <p:txBody>
          <a:bodyPr wrap="none" rtlCol="0">
            <a:spAutoFit/>
          </a:bodyPr>
          <a:lstStyle/>
          <a:p>
            <a:r>
              <a:rPr lang="en-US" dirty="0" smtClean="0"/>
              <a:t>(∅, { x &lt; y })</a:t>
            </a:r>
            <a:endParaRPr lang="en-US" dirty="0"/>
          </a:p>
        </p:txBody>
      </p:sp>
      <p:sp>
        <p:nvSpPr>
          <p:cNvPr id="9" name="Rectangle 8"/>
          <p:cNvSpPr/>
          <p:nvPr/>
        </p:nvSpPr>
        <p:spPr>
          <a:xfrm>
            <a:off x="4038600" y="46482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0" name="TextBox 9"/>
          <p:cNvSpPr txBox="1"/>
          <p:nvPr/>
        </p:nvSpPr>
        <p:spPr>
          <a:xfrm>
            <a:off x="4114800" y="5029200"/>
            <a:ext cx="716222" cy="369332"/>
          </a:xfrm>
          <a:prstGeom prst="rect">
            <a:avLst/>
          </a:prstGeom>
          <a:noFill/>
        </p:spPr>
        <p:txBody>
          <a:bodyPr wrap="none" rtlCol="0">
            <a:spAutoFit/>
          </a:bodyPr>
          <a:lstStyle/>
          <a:p>
            <a:r>
              <a:rPr lang="en-US" dirty="0" smtClean="0"/>
              <a:t>(∅, ∅)</a:t>
            </a:r>
            <a:endParaRPr lang="en-US" dirty="0"/>
          </a:p>
        </p:txBody>
      </p:sp>
      <p:sp>
        <p:nvSpPr>
          <p:cNvPr id="16" name="Down Arrow 15"/>
          <p:cNvSpPr/>
          <p:nvPr/>
        </p:nvSpPr>
        <p:spPr>
          <a:xfrm>
            <a:off x="4419600" y="5410200"/>
            <a:ext cx="1524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86200" y="5638800"/>
            <a:ext cx="1205138" cy="369332"/>
          </a:xfrm>
          <a:prstGeom prst="rect">
            <a:avLst/>
          </a:prstGeom>
          <a:noFill/>
        </p:spPr>
        <p:txBody>
          <a:bodyPr wrap="none" rtlCol="0">
            <a:spAutoFit/>
          </a:bodyPr>
          <a:lstStyle/>
          <a:p>
            <a:r>
              <a:rPr lang="en-US" dirty="0" smtClean="0"/>
              <a:t>(∅, </a:t>
            </a:r>
            <a:r>
              <a:rPr lang="en-US" dirty="0" smtClean="0">
                <a:solidFill>
                  <a:srgbClr val="FF0000"/>
                </a:solidFill>
                <a:effectLst>
                  <a:outerShdw blurRad="38100" dist="38100" dir="2700000" algn="tl">
                    <a:srgbClr val="000000">
                      <a:alpha val="43137"/>
                    </a:srgbClr>
                  </a:outerShdw>
                </a:effectLst>
              </a:rPr>
              <a:t>{x &lt; y}</a:t>
            </a:r>
            <a:r>
              <a:rPr lang="en-US" dirty="0" smtClean="0"/>
              <a:t>)</a:t>
            </a:r>
            <a:endParaRPr lang="en-US" dirty="0"/>
          </a:p>
        </p:txBody>
      </p:sp>
    </p:spTree>
    <p:extLst>
      <p:ext uri="{BB962C8B-B14F-4D97-AF65-F5344CB8AC3E}">
        <p14:creationId xmlns:p14="http://schemas.microsoft.com/office/powerpoint/2010/main" val="35222971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ppt_x</p:attrName>
                                        </p:attrNameLst>
                                      </p:cBhvr>
                                      <p:tavLst>
                                        <p:tav tm="0">
                                          <p:val>
                                            <p:strVal val="#ppt_x-.2"/>
                                          </p:val>
                                        </p:tav>
                                        <p:tav tm="100000">
                                          <p:val>
                                            <p:strVal val="#ppt_x"/>
                                          </p:val>
                                        </p:tav>
                                      </p:tavLst>
                                    </p:anim>
                                    <p:anim calcmode="lin" valueType="num">
                                      <p:cBhvr>
                                        <p:cTn id="8"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1000" fill="hold"/>
                                        <p:tgtEl>
                                          <p:spTgt spid="17"/>
                                        </p:tgtEl>
                                        <p:attrNameLst>
                                          <p:attrName>ppt_x</p:attrName>
                                        </p:attrNameLst>
                                      </p:cBhvr>
                                      <p:tavLst>
                                        <p:tav tm="0">
                                          <p:val>
                                            <p:strVal val="#ppt_x-.2"/>
                                          </p:val>
                                        </p:tav>
                                        <p:tav tm="100000">
                                          <p:val>
                                            <p:strVal val="#ppt_x"/>
                                          </p:val>
                                        </p:tav>
                                      </p:tavLst>
                                    </p:anim>
                                    <p:anim calcmode="lin" valueType="num">
                                      <p:cBhvr>
                                        <p:cTn id="13"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and ⊔ </a:t>
            </a:r>
            <a:endParaRPr lang="en-US" dirty="0"/>
          </a:p>
        </p:txBody>
      </p:sp>
      <p:sp>
        <p:nvSpPr>
          <p:cNvPr id="4" name="Content Placeholder 3"/>
          <p:cNvSpPr>
            <a:spLocks noGrp="1"/>
          </p:cNvSpPr>
          <p:nvPr>
            <p:ph sz="quarter" idx="1"/>
          </p:nvPr>
        </p:nvSpPr>
        <p:spPr>
          <a:xfrm>
            <a:off x="457200" y="4648200"/>
            <a:ext cx="8229600" cy="1508760"/>
          </a:xfrm>
        </p:spPr>
        <p:txBody>
          <a:bodyPr/>
          <a:lstStyle/>
          <a:p>
            <a:endParaRPr lang="en-US" dirty="0" smtClean="0"/>
          </a:p>
          <a:p>
            <a:endParaRPr lang="en-US" dirty="0" smtClean="0"/>
          </a:p>
          <a:p>
            <a:endParaRPr lang="en-US" dirty="0" smtClean="0">
              <a:solidFill>
                <a:srgbClr val="FF0000"/>
              </a:solidFill>
              <a:effectLst>
                <a:outerShdw blurRad="38100" dist="38100" dir="2700000" algn="tl">
                  <a:srgbClr val="000000">
                    <a:alpha val="43137"/>
                  </a:srgbClr>
                </a:outerShdw>
              </a:effectLst>
            </a:endParaRPr>
          </a:p>
          <a:p>
            <a:endParaRPr lang="en-US" dirty="0"/>
          </a:p>
        </p:txBody>
      </p:sp>
      <p:cxnSp>
        <p:nvCxnSpPr>
          <p:cNvPr id="6" name="Straight Arrow Connector 5"/>
          <p:cNvCxnSpPr/>
          <p:nvPr/>
        </p:nvCxnSpPr>
        <p:spPr>
          <a:xfrm rot="16200000" flipH="1">
            <a:off x="2895600" y="1219200"/>
            <a:ext cx="1066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10800000" flipV="1">
            <a:off x="4648200" y="1295400"/>
            <a:ext cx="1066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5800" y="1600200"/>
            <a:ext cx="2590800" cy="369332"/>
          </a:xfrm>
          <a:prstGeom prst="rect">
            <a:avLst/>
          </a:prstGeom>
          <a:noFill/>
        </p:spPr>
        <p:txBody>
          <a:bodyPr wrap="square" rtlCol="0">
            <a:spAutoFit/>
          </a:bodyPr>
          <a:lstStyle/>
          <a:p>
            <a:r>
              <a:rPr lang="en-US" dirty="0" smtClean="0"/>
              <a:t>(x →[0,0] ,y→[3,3], ∅)</a:t>
            </a:r>
            <a:endParaRPr lang="en-US" dirty="0"/>
          </a:p>
        </p:txBody>
      </p:sp>
      <p:sp>
        <p:nvSpPr>
          <p:cNvPr id="9" name="TextBox 8"/>
          <p:cNvSpPr txBox="1"/>
          <p:nvPr/>
        </p:nvSpPr>
        <p:spPr>
          <a:xfrm>
            <a:off x="5334000" y="1676400"/>
            <a:ext cx="2429191" cy="369332"/>
          </a:xfrm>
          <a:prstGeom prst="rect">
            <a:avLst/>
          </a:prstGeom>
          <a:noFill/>
        </p:spPr>
        <p:txBody>
          <a:bodyPr wrap="none" rtlCol="0">
            <a:spAutoFit/>
          </a:bodyPr>
          <a:lstStyle/>
          <a:p>
            <a:r>
              <a:rPr lang="en-US" dirty="0" smtClean="0"/>
              <a:t>(x→[-2,-2], y→[0,0], ∅)</a:t>
            </a:r>
            <a:endParaRPr lang="en-US" dirty="0"/>
          </a:p>
        </p:txBody>
      </p:sp>
      <p:sp>
        <p:nvSpPr>
          <p:cNvPr id="10" name="Rectangle 9"/>
          <p:cNvSpPr/>
          <p:nvPr/>
        </p:nvSpPr>
        <p:spPr>
          <a:xfrm>
            <a:off x="3886200" y="24384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2" name="TextBox 11"/>
          <p:cNvSpPr txBox="1"/>
          <p:nvPr/>
        </p:nvSpPr>
        <p:spPr>
          <a:xfrm>
            <a:off x="3200400" y="2819400"/>
            <a:ext cx="3276600" cy="369332"/>
          </a:xfrm>
          <a:prstGeom prst="rect">
            <a:avLst/>
          </a:prstGeom>
          <a:noFill/>
        </p:spPr>
        <p:txBody>
          <a:bodyPr wrap="square" rtlCol="0">
            <a:spAutoFit/>
          </a:bodyPr>
          <a:lstStyle/>
          <a:p>
            <a:r>
              <a:rPr lang="en-US" dirty="0" smtClean="0"/>
              <a:t>(x →[-2,0] ,y→[0,3], </a:t>
            </a:r>
            <a:r>
              <a:rPr lang="en-US" dirty="0" smtClean="0">
                <a:solidFill>
                  <a:srgbClr val="FF0000"/>
                </a:solidFill>
                <a:effectLst>
                  <a:outerShdw blurRad="38100" dist="38100" dir="2700000" algn="tl">
                    <a:srgbClr val="000000">
                      <a:alpha val="43137"/>
                    </a:srgbClr>
                  </a:outerShdw>
                </a:effectLst>
              </a:rPr>
              <a:t>{x &lt; y}</a:t>
            </a:r>
            <a:r>
              <a:rPr lang="en-US" dirty="0" smtClean="0"/>
              <a:t>)</a:t>
            </a:r>
            <a:endParaRPr lang="en-US" dirty="0"/>
          </a:p>
        </p:txBody>
      </p:sp>
      <p:cxnSp>
        <p:nvCxnSpPr>
          <p:cNvPr id="13" name="Straight Arrow Connector 12"/>
          <p:cNvCxnSpPr/>
          <p:nvPr/>
        </p:nvCxnSpPr>
        <p:spPr>
          <a:xfrm rot="16200000" flipH="1">
            <a:off x="2971800" y="3733800"/>
            <a:ext cx="1066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flipV="1">
            <a:off x="4724400" y="3810000"/>
            <a:ext cx="1066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4400" y="4114800"/>
            <a:ext cx="2438400" cy="369332"/>
          </a:xfrm>
          <a:prstGeom prst="rect">
            <a:avLst/>
          </a:prstGeom>
          <a:noFill/>
        </p:spPr>
        <p:txBody>
          <a:bodyPr wrap="square" rtlCol="0">
            <a:spAutoFit/>
          </a:bodyPr>
          <a:lstStyle/>
          <a:p>
            <a:r>
              <a:rPr lang="en-US" dirty="0" smtClean="0"/>
              <a:t>(x →[0,0] ,y→[3,3], ∅)</a:t>
            </a:r>
            <a:endParaRPr lang="en-US" dirty="0"/>
          </a:p>
        </p:txBody>
      </p:sp>
      <p:sp>
        <p:nvSpPr>
          <p:cNvPr id="16" name="TextBox 15"/>
          <p:cNvSpPr txBox="1"/>
          <p:nvPr/>
        </p:nvSpPr>
        <p:spPr>
          <a:xfrm>
            <a:off x="5410200" y="4191000"/>
            <a:ext cx="2429191" cy="369332"/>
          </a:xfrm>
          <a:prstGeom prst="rect">
            <a:avLst/>
          </a:prstGeom>
          <a:noFill/>
        </p:spPr>
        <p:txBody>
          <a:bodyPr wrap="none" rtlCol="0">
            <a:spAutoFit/>
          </a:bodyPr>
          <a:lstStyle/>
          <a:p>
            <a:r>
              <a:rPr lang="en-US" dirty="0" smtClean="0"/>
              <a:t>(x→[-2,-2], y→[0,0], ∅)</a:t>
            </a:r>
            <a:endParaRPr lang="en-US" dirty="0"/>
          </a:p>
        </p:txBody>
      </p:sp>
      <p:sp>
        <p:nvSpPr>
          <p:cNvPr id="17" name="Rectangle 16"/>
          <p:cNvSpPr/>
          <p:nvPr/>
        </p:nvSpPr>
        <p:spPr>
          <a:xfrm>
            <a:off x="3962400" y="49530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TextBox 17"/>
          <p:cNvSpPr txBox="1"/>
          <p:nvPr/>
        </p:nvSpPr>
        <p:spPr>
          <a:xfrm>
            <a:off x="3276600" y="5334000"/>
            <a:ext cx="2895600" cy="369332"/>
          </a:xfrm>
          <a:prstGeom prst="rect">
            <a:avLst/>
          </a:prstGeom>
          <a:noFill/>
        </p:spPr>
        <p:txBody>
          <a:bodyPr wrap="square" rtlCol="0">
            <a:spAutoFit/>
          </a:bodyPr>
          <a:lstStyle/>
          <a:p>
            <a:r>
              <a:rPr lang="en-US" dirty="0" smtClean="0"/>
              <a:t>(x →[-2,0] ,y→[0,3], </a:t>
            </a:r>
            <a:r>
              <a:rPr lang="en-US" dirty="0" smtClean="0">
                <a:solidFill>
                  <a:srgbClr val="FF0000"/>
                </a:solidFill>
                <a:effectLst>
                  <a:outerShdw blurRad="38100" dist="38100" dir="2700000" algn="tl">
                    <a:srgbClr val="000000">
                      <a:alpha val="43137"/>
                    </a:srgbClr>
                  </a:outerShdw>
                </a:effectLst>
              </a:rPr>
              <a:t>∅</a:t>
            </a:r>
            <a:r>
              <a:rPr lang="en-US" dirty="0" smtClean="0"/>
              <a:t> )</a:t>
            </a:r>
            <a:endParaRPr lang="en-US" dirty="0"/>
          </a:p>
        </p:txBody>
      </p:sp>
    </p:spTree>
    <p:extLst>
      <p:ext uri="{BB962C8B-B14F-4D97-AF65-F5344CB8AC3E}">
        <p14:creationId xmlns:p14="http://schemas.microsoft.com/office/powerpoint/2010/main" val="1145297235"/>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and ⊔</a:t>
            </a:r>
            <a:endParaRPr lang="en-US" dirty="0"/>
          </a:p>
        </p:txBody>
      </p:sp>
      <p:sp>
        <p:nvSpPr>
          <p:cNvPr id="4" name="Content Placeholder 3"/>
          <p:cNvSpPr>
            <a:spLocks noGrp="1"/>
          </p:cNvSpPr>
          <p:nvPr>
            <p:ph sz="quarter" idx="1"/>
          </p:nvPr>
        </p:nvSpPr>
        <p:spPr/>
        <p:txBody>
          <a:bodyPr/>
          <a:lstStyle/>
          <a:p>
            <a:r>
              <a:rPr lang="en-US" dirty="0" smtClean="0"/>
              <a:t>In theory :</a:t>
            </a:r>
          </a:p>
          <a:p>
            <a:pPr lvl="1"/>
            <a:r>
              <a:rPr lang="en-US" dirty="0" smtClean="0"/>
              <a:t>⊔* is strictly more precise ⊔</a:t>
            </a:r>
          </a:p>
          <a:p>
            <a:pPr lvl="1"/>
            <a:endParaRPr lang="en-US" dirty="0" smtClean="0"/>
          </a:p>
          <a:p>
            <a:r>
              <a:rPr lang="en-US" dirty="0" smtClean="0"/>
              <a:t>In practice :</a:t>
            </a:r>
          </a:p>
          <a:p>
            <a:pPr lvl="1"/>
            <a:r>
              <a:rPr lang="en-US" dirty="0" smtClean="0"/>
              <a:t>For mscorlib.dll we moved from &gt; 1h to a couple of minutes</a:t>
            </a:r>
          </a:p>
          <a:p>
            <a:pPr lvl="1"/>
            <a:r>
              <a:rPr lang="en-US" dirty="0" smtClean="0">
                <a:solidFill>
                  <a:srgbClr val="FF0000"/>
                </a:solidFill>
                <a:effectLst>
                  <a:outerShdw blurRad="38100" dist="38100" dir="2700000" algn="tl">
                    <a:srgbClr val="000000">
                      <a:alpha val="43137"/>
                    </a:srgbClr>
                  </a:outerShdw>
                </a:effectLst>
              </a:rPr>
              <a:t>No access is lost!</a:t>
            </a:r>
            <a:endParaRPr lang="en-US" dirty="0"/>
          </a:p>
        </p:txBody>
      </p:sp>
    </p:spTree>
    <p:extLst>
      <p:ext uri="{BB962C8B-B14F-4D97-AF65-F5344CB8AC3E}">
        <p14:creationId xmlns:p14="http://schemas.microsoft.com/office/powerpoint/2010/main" val="1537369663"/>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664797"/>
          </a:xfrm>
        </p:spPr>
        <p:txBody>
          <a:bodyPr/>
          <a:lstStyle/>
          <a:p>
            <a:r>
              <a:rPr lang="en-US" dirty="0" smtClean="0"/>
              <a:t>Reminder &amp; reduction</a:t>
            </a:r>
            <a:endParaRPr lang="en-US" dirty="0"/>
          </a:p>
        </p:txBody>
      </p:sp>
      <p:sp>
        <p:nvSpPr>
          <p:cNvPr id="4" name="Content Placeholder 3"/>
          <p:cNvSpPr>
            <a:spLocks noGrp="1"/>
          </p:cNvSpPr>
          <p:nvPr>
            <p:ph sz="quarter" idx="1"/>
          </p:nvPr>
        </p:nvSpPr>
        <p:spPr>
          <a:xfrm>
            <a:off x="381000" y="869084"/>
            <a:ext cx="8382000" cy="5978525"/>
          </a:xfrm>
        </p:spPr>
        <p:txBody>
          <a:bodyPr/>
          <a:lstStyle/>
          <a:p>
            <a:r>
              <a:rPr lang="en-US" dirty="0" smtClean="0"/>
              <a:t>Reminder:  u % d</a:t>
            </a:r>
          </a:p>
          <a:p>
            <a:pPr lvl="1"/>
            <a:r>
              <a:rPr lang="en-US" dirty="0" smtClean="0"/>
              <a:t>Important for array accesses (e.g. hash)</a:t>
            </a:r>
          </a:p>
          <a:p>
            <a:r>
              <a:rPr lang="en-US" dirty="0" smtClean="0"/>
              <a:t>Informal semantics</a:t>
            </a:r>
          </a:p>
          <a:p>
            <a:pPr lvl="1"/>
            <a:r>
              <a:rPr lang="en-US" dirty="0" smtClean="0"/>
              <a:t>|u % d | &lt; |d|</a:t>
            </a:r>
          </a:p>
          <a:p>
            <a:pPr lvl="1"/>
            <a:r>
              <a:rPr lang="en-US" dirty="0" smtClean="0"/>
              <a:t>Hence, d ≥ 0 ⇒ u % d &lt; d</a:t>
            </a:r>
          </a:p>
          <a:p>
            <a:r>
              <a:rPr lang="en-US" dirty="0" smtClean="0"/>
              <a:t>In the analysis</a:t>
            </a:r>
          </a:p>
          <a:p>
            <a:pPr lvl="1"/>
            <a:r>
              <a:rPr lang="en-US" dirty="0" smtClean="0"/>
              <a:t>Intervals </a:t>
            </a:r>
            <a:r>
              <a:rPr lang="en-US" dirty="0" smtClean="0">
                <a:solidFill>
                  <a:srgbClr val="FF0000"/>
                </a:solidFill>
                <a:effectLst>
                  <a:outerShdw blurRad="38100" dist="38100" dir="2700000" algn="tl">
                    <a:srgbClr val="000000">
                      <a:alpha val="43137"/>
                    </a:srgbClr>
                  </a:outerShdw>
                </a:effectLst>
              </a:rPr>
              <a:t>alone</a:t>
            </a:r>
            <a:r>
              <a:rPr lang="en-US" dirty="0" smtClean="0"/>
              <a:t> do not infer useful bounds when d unbounded</a:t>
            </a:r>
          </a:p>
          <a:p>
            <a:pPr lvl="1"/>
            <a:r>
              <a:rPr lang="en-US" dirty="0" smtClean="0"/>
              <a:t>LT </a:t>
            </a:r>
            <a:r>
              <a:rPr lang="en-US" dirty="0" smtClean="0">
                <a:solidFill>
                  <a:srgbClr val="FF0000"/>
                </a:solidFill>
                <a:effectLst>
                  <a:outerShdw blurRad="38100" dist="38100" dir="2700000" algn="tl">
                    <a:srgbClr val="000000">
                      <a:alpha val="43137"/>
                    </a:srgbClr>
                  </a:outerShdw>
                </a:effectLst>
              </a:rPr>
              <a:t>alone </a:t>
            </a:r>
            <a:r>
              <a:rPr lang="en-US" dirty="0" smtClean="0"/>
              <a:t>do not infer lower bounds </a:t>
            </a:r>
          </a:p>
          <a:p>
            <a:r>
              <a:rPr lang="en-US" dirty="0" smtClean="0"/>
              <a:t>Pentagons have the </a:t>
            </a:r>
            <a:r>
              <a:rPr lang="en-US" dirty="0" smtClean="0">
                <a:solidFill>
                  <a:srgbClr val="FF0000"/>
                </a:solidFill>
                <a:effectLst>
                  <a:outerShdw blurRad="38100" dist="38100" dir="2700000" algn="tl">
                    <a:srgbClr val="000000">
                      <a:alpha val="43137"/>
                    </a:srgbClr>
                  </a:outerShdw>
                </a:effectLst>
              </a:rPr>
              <a:t>necessary </a:t>
            </a:r>
            <a:r>
              <a:rPr lang="en-US" dirty="0" smtClean="0"/>
              <a:t>information</a:t>
            </a:r>
          </a:p>
          <a:p>
            <a:pPr lvl="1"/>
            <a:r>
              <a:rPr lang="en-US" dirty="0" smtClean="0">
                <a:solidFill>
                  <a:schemeClr val="tx1"/>
                </a:solidFill>
              </a:rPr>
              <a:t>Use Intervals to determine if d ≥ 0</a:t>
            </a:r>
          </a:p>
          <a:p>
            <a:pPr lvl="1"/>
            <a:r>
              <a:rPr lang="en-US" dirty="0" smtClean="0">
                <a:solidFill>
                  <a:schemeClr val="tx1"/>
                </a:solidFill>
              </a:rPr>
              <a:t>Use LT to track the relation y &lt; d</a:t>
            </a:r>
          </a:p>
        </p:txBody>
      </p:sp>
    </p:spTree>
    <p:extLst>
      <p:ext uri="{BB962C8B-B14F-4D97-AF65-F5344CB8AC3E}">
        <p14:creationId xmlns:p14="http://schemas.microsoft.com/office/powerpoint/2010/main" val="2833702262"/>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a:t>
            </a:r>
            <a:r>
              <a:rPr lang="en-US" dirty="0"/>
              <a:t>P</a:t>
            </a:r>
            <a:r>
              <a:rPr lang="en-US" dirty="0" smtClean="0"/>
              <a:t>entagons enough?</a:t>
            </a:r>
            <a:endParaRPr lang="en-US" dirty="0"/>
          </a:p>
        </p:txBody>
      </p:sp>
      <p:sp>
        <p:nvSpPr>
          <p:cNvPr id="3" name="Content Placeholder 2"/>
          <p:cNvSpPr>
            <a:spLocks noGrp="1"/>
          </p:cNvSpPr>
          <p:nvPr>
            <p:ph idx="1"/>
          </p:nvPr>
        </p:nvSpPr>
        <p:spPr>
          <a:xfrm>
            <a:off x="381000" y="1412875"/>
            <a:ext cx="8382000" cy="4881336"/>
          </a:xfrm>
        </p:spPr>
        <p:txBody>
          <a:bodyPr/>
          <a:lstStyle/>
          <a:p>
            <a:r>
              <a:rPr lang="en-US" dirty="0" smtClean="0"/>
              <a:t>Pentagons work well to discharge simple array obligations</a:t>
            </a:r>
          </a:p>
          <a:p>
            <a:r>
              <a:rPr lang="en-US" dirty="0" smtClean="0"/>
              <a:t>Life is more complicated</a:t>
            </a:r>
          </a:p>
          <a:p>
            <a:r>
              <a:rPr lang="en-US" dirty="0" smtClean="0"/>
              <a:t>Need to track </a:t>
            </a:r>
          </a:p>
          <a:p>
            <a:pPr lvl="1"/>
            <a:r>
              <a:rPr lang="en-US" dirty="0" smtClean="0"/>
              <a:t>Inequalities</a:t>
            </a:r>
          </a:p>
          <a:p>
            <a:pPr lvl="1"/>
            <a:r>
              <a:rPr lang="en-US" dirty="0" smtClean="0"/>
              <a:t>Relations between several variables</a:t>
            </a:r>
          </a:p>
          <a:p>
            <a:pPr lvl="1"/>
            <a:r>
              <a:rPr lang="en-US" dirty="0" smtClean="0"/>
              <a:t>Non unary coefficients</a:t>
            </a:r>
          </a:p>
          <a:p>
            <a:pPr lvl="1"/>
            <a:r>
              <a:rPr lang="en-US" dirty="0" smtClean="0"/>
              <a:t>…</a:t>
            </a:r>
          </a:p>
          <a:p>
            <a:r>
              <a:rPr lang="en-US" dirty="0" smtClean="0"/>
              <a:t>So should we go back to </a:t>
            </a:r>
            <a:r>
              <a:rPr lang="en-US" dirty="0" err="1" smtClean="0"/>
              <a:t>Polyhedra</a:t>
            </a:r>
            <a:r>
              <a:rPr lang="en-US" dirty="0" smtClean="0"/>
              <a:t>?</a:t>
            </a:r>
          </a:p>
          <a:p>
            <a:pPr lvl="1"/>
            <a:r>
              <a:rPr lang="en-US" dirty="0" smtClean="0"/>
              <a:t>Well, no</a:t>
            </a:r>
            <a:endParaRPr lang="en-US" dirty="0"/>
          </a:p>
        </p:txBody>
      </p:sp>
    </p:spTree>
    <p:extLst>
      <p:ext uri="{BB962C8B-B14F-4D97-AF65-F5344CB8AC3E}">
        <p14:creationId xmlns:p14="http://schemas.microsoft.com/office/powerpoint/2010/main" val="411118287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5" name="TextBox 4"/>
          <p:cNvSpPr txBox="1"/>
          <p:nvPr/>
        </p:nvSpPr>
        <p:spPr>
          <a:xfrm>
            <a:off x="3048000" y="1186934"/>
            <a:ext cx="2060179"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Suppose x </a:t>
            </a:r>
            <a:r>
              <a:rPr lang="en-US" dirty="0" smtClean="0"/>
              <a:t>∈ [0,1]</a:t>
            </a:r>
            <a:r>
              <a:rPr lang="en-US" dirty="0" smtClean="0">
                <a:effectLst>
                  <a:outerShdw blurRad="38100" dist="38100" dir="2700000" algn="tl">
                    <a:srgbClr val="000000">
                      <a:alpha val="43137"/>
                    </a:srgbClr>
                  </a:outerShdw>
                </a:effectLst>
              </a:rPr>
              <a:t> </a:t>
            </a:r>
          </a:p>
        </p:txBody>
      </p:sp>
      <p:sp>
        <p:nvSpPr>
          <p:cNvPr id="6" name="TextBox 5"/>
          <p:cNvSpPr txBox="1"/>
          <p:nvPr/>
        </p:nvSpPr>
        <p:spPr>
          <a:xfrm>
            <a:off x="609600" y="2438400"/>
            <a:ext cx="2967479" cy="954107"/>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1400" dirty="0">
                <a:latin typeface="Consolas"/>
              </a:rPr>
              <a:t> </a:t>
            </a:r>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a:t>
            </a:r>
            <a:r>
              <a:rPr lang="en-US" sz="1400" dirty="0" err="1">
                <a:solidFill>
                  <a:prstClr val="black"/>
                </a:solidFill>
                <a:latin typeface="Consolas"/>
              </a:rPr>
              <a:t>Div</a:t>
            </a:r>
            <a:r>
              <a:rPr lang="en-US" sz="1400" dirty="0">
                <a:solidFill>
                  <a:prstClr val="black"/>
                </a:solidFill>
                <a:latin typeface="Consolas"/>
              </a:rPr>
              <a:t>(</a:t>
            </a:r>
            <a:r>
              <a:rPr lang="en-US" sz="1400" dirty="0">
                <a:solidFill>
                  <a:srgbClr val="0000FF"/>
                </a:solidFill>
                <a:latin typeface="Consolas"/>
              </a:rPr>
              <a:t>double</a:t>
            </a:r>
            <a:r>
              <a:rPr lang="en-US" sz="1400" dirty="0">
                <a:solidFill>
                  <a:prstClr val="black"/>
                </a:solidFill>
                <a:latin typeface="Consolas"/>
              </a:rPr>
              <a:t> x)</a:t>
            </a:r>
          </a:p>
          <a:p>
            <a:r>
              <a:rPr lang="en-US" sz="1400" dirty="0">
                <a:solidFill>
                  <a:prstClr val="black"/>
                </a:solidFill>
                <a:latin typeface="Consolas"/>
              </a:rPr>
              <a:t>    {</a:t>
            </a:r>
          </a:p>
          <a:p>
            <a:r>
              <a:rPr lang="en-US" sz="1400" dirty="0">
                <a:solidFill>
                  <a:prstClr val="black"/>
                </a:solidFill>
                <a:latin typeface="Consolas"/>
              </a:rPr>
              <a:t>      </a:t>
            </a:r>
            <a:r>
              <a:rPr lang="en-US" sz="1400" dirty="0">
                <a:solidFill>
                  <a:srgbClr val="0000FF"/>
                </a:solidFill>
                <a:latin typeface="Consolas"/>
              </a:rPr>
              <a:t>return</a:t>
            </a:r>
            <a:r>
              <a:rPr lang="en-US" sz="1400" dirty="0">
                <a:solidFill>
                  <a:prstClr val="black"/>
                </a:solidFill>
                <a:latin typeface="Consolas"/>
              </a:rPr>
              <a:t> x / (1 + x);</a:t>
            </a:r>
          </a:p>
          <a:p>
            <a:r>
              <a:rPr lang="en-US" sz="1400" dirty="0">
                <a:solidFill>
                  <a:prstClr val="black"/>
                </a:solidFill>
                <a:latin typeface="Consolas"/>
              </a:rPr>
              <a:t>    </a:t>
            </a:r>
            <a:r>
              <a:rPr lang="en-US" sz="1400" dirty="0" smtClean="0">
                <a:solidFill>
                  <a:prstClr val="black"/>
                </a:solidFill>
                <a:latin typeface="Consolas"/>
              </a:rPr>
              <a:t>}</a:t>
            </a:r>
            <a:endParaRPr lang="en-US" sz="1400" dirty="0">
              <a:solidFill>
                <a:prstClr val="black"/>
              </a:solidFill>
              <a:latin typeface="Consolas"/>
            </a:endParaRPr>
          </a:p>
        </p:txBody>
      </p:sp>
      <p:sp>
        <p:nvSpPr>
          <p:cNvPr id="9" name="Rectangle 8"/>
          <p:cNvSpPr/>
          <p:nvPr/>
        </p:nvSpPr>
        <p:spPr>
          <a:xfrm>
            <a:off x="4568835" y="2236112"/>
            <a:ext cx="4075311" cy="160043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400" dirty="0">
                <a:latin typeface="Consolas"/>
              </a:rPr>
              <a:t> </a:t>
            </a:r>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a:t>
            </a:r>
            <a:r>
              <a:rPr lang="en-US" sz="1400" dirty="0" err="1">
                <a:solidFill>
                  <a:prstClr val="black"/>
                </a:solidFill>
                <a:latin typeface="Consolas"/>
              </a:rPr>
              <a:t>DivCompiled</a:t>
            </a:r>
            <a:r>
              <a:rPr lang="en-US" sz="1400" dirty="0">
                <a:solidFill>
                  <a:prstClr val="black"/>
                </a:solidFill>
                <a:latin typeface="Consolas"/>
              </a:rPr>
              <a:t>(</a:t>
            </a:r>
            <a:r>
              <a:rPr lang="en-US" sz="1400" dirty="0">
                <a:solidFill>
                  <a:srgbClr val="0000FF"/>
                </a:solidFill>
                <a:latin typeface="Consolas"/>
              </a:rPr>
              <a:t>double</a:t>
            </a:r>
            <a:r>
              <a:rPr lang="en-US" sz="1400" dirty="0">
                <a:solidFill>
                  <a:prstClr val="black"/>
                </a:solidFill>
                <a:latin typeface="Consolas"/>
              </a:rPr>
              <a:t> x)</a:t>
            </a:r>
          </a:p>
          <a:p>
            <a:r>
              <a:rPr lang="en-US" sz="1400" dirty="0">
                <a:solidFill>
                  <a:prstClr val="black"/>
                </a:solidFill>
                <a:latin typeface="Consolas"/>
              </a:rPr>
              <a:t>    {</a:t>
            </a:r>
          </a:p>
          <a:p>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t1 = 1 + x;</a:t>
            </a:r>
          </a:p>
          <a:p>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t2 = x / t1;</a:t>
            </a:r>
          </a:p>
          <a:p>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return</a:t>
            </a:r>
            <a:r>
              <a:rPr lang="en-US" sz="1400" dirty="0">
                <a:solidFill>
                  <a:prstClr val="black"/>
                </a:solidFill>
                <a:latin typeface="Consolas"/>
              </a:rPr>
              <a:t> t2;</a:t>
            </a:r>
          </a:p>
          <a:p>
            <a:r>
              <a:rPr lang="en-US" sz="1400" dirty="0">
                <a:solidFill>
                  <a:prstClr val="black"/>
                </a:solidFill>
                <a:latin typeface="Consolas"/>
              </a:rPr>
              <a:t>    }</a:t>
            </a:r>
          </a:p>
        </p:txBody>
      </p:sp>
      <p:sp>
        <p:nvSpPr>
          <p:cNvPr id="10" name="TextBox 9"/>
          <p:cNvSpPr txBox="1"/>
          <p:nvPr/>
        </p:nvSpPr>
        <p:spPr>
          <a:xfrm>
            <a:off x="2093339" y="4724400"/>
            <a:ext cx="6699270"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Which is the interval for the value returned by the two methods?</a:t>
            </a:r>
          </a:p>
        </p:txBody>
      </p:sp>
      <p:pic>
        <p:nvPicPr>
          <p:cNvPr id="1027" name="Picture 3" descr="C:\Users\logozzo\AppData\Local\Microsoft\Windows\Temporary Internet Files\Content.IE5\09P5FC2H\MC90038355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092" y="4083943"/>
            <a:ext cx="1132108" cy="2487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723908"/>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Life is more complex</a:t>
            </a:r>
            <a:r>
              <a:rPr lang="en-US" dirty="0" smtClean="0"/>
              <a:t>…</a:t>
            </a:r>
            <a:endParaRPr lang="en-US" dirty="0"/>
          </a:p>
        </p:txBody>
      </p:sp>
      <p:sp>
        <p:nvSpPr>
          <p:cNvPr id="3" name="Text Placeholder 2"/>
          <p:cNvSpPr>
            <a:spLocks noGrp="1"/>
          </p:cNvSpPr>
          <p:nvPr>
            <p:ph type="body" sz="quarter" idx="10"/>
          </p:nvPr>
        </p:nvSpPr>
        <p:spPr>
          <a:xfrm>
            <a:off x="381000" y="1411552"/>
            <a:ext cx="8382000" cy="886397"/>
          </a:xfrm>
        </p:spPr>
        <p:txBody>
          <a:bodyPr/>
          <a:lstStyle/>
          <a:p>
            <a:r>
              <a:rPr lang="en-US" dirty="0" smtClean="0"/>
              <a:t>Proving simple properties complex reasoning</a:t>
            </a:r>
          </a:p>
        </p:txBody>
      </p:sp>
      <p:sp>
        <p:nvSpPr>
          <p:cNvPr id="5" name="Rectangle 4"/>
          <p:cNvSpPr/>
          <p:nvPr/>
        </p:nvSpPr>
        <p:spPr>
          <a:xfrm>
            <a:off x="602673" y="2667000"/>
            <a:ext cx="7931728" cy="258532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smtClean="0">
                <a:solidFill>
                  <a:srgbClr val="0000FF"/>
                </a:solidFill>
                <a:latin typeface="Consolas"/>
              </a:rPr>
              <a:t> public</a:t>
            </a:r>
            <a:r>
              <a:rPr lang="en-US" dirty="0" smtClean="0">
                <a:solidFill>
                  <a:prstClr val="black"/>
                </a:solidFill>
                <a:latin typeface="Consolas"/>
              </a:rPr>
              <a:t> </a:t>
            </a:r>
            <a:r>
              <a:rPr lang="en-US" dirty="0">
                <a:solidFill>
                  <a:srgbClr val="0000FF"/>
                </a:solidFill>
                <a:latin typeface="Consolas"/>
              </a:rPr>
              <a:t>void</a:t>
            </a:r>
            <a:r>
              <a:rPr lang="en-US" dirty="0">
                <a:solidFill>
                  <a:prstClr val="black"/>
                </a:solidFill>
                <a:latin typeface="Consolas"/>
              </a:rPr>
              <a:t> </a:t>
            </a:r>
            <a:r>
              <a:rPr lang="en-US" dirty="0" err="1">
                <a:solidFill>
                  <a:prstClr val="black"/>
                </a:solidFill>
                <a:latin typeface="Consolas"/>
              </a:rPr>
              <a:t>CopyTo</a:t>
            </a:r>
            <a:r>
              <a:rPr lang="en-US" dirty="0">
                <a:solidFill>
                  <a:prstClr val="black"/>
                </a:solidFill>
                <a:latin typeface="Consolas"/>
              </a:rPr>
              <a:t>(</a:t>
            </a:r>
            <a:r>
              <a:rPr lang="en-US" dirty="0">
                <a:solidFill>
                  <a:srgbClr val="0000FF"/>
                </a:solidFill>
                <a:latin typeface="Consolas"/>
              </a:rPr>
              <a:t>object</a:t>
            </a:r>
            <a:r>
              <a:rPr lang="en-US" dirty="0">
                <a:solidFill>
                  <a:prstClr val="black"/>
                </a:solidFill>
                <a:latin typeface="Consolas"/>
              </a:rPr>
              <a:t>[] from, </a:t>
            </a:r>
            <a:r>
              <a:rPr lang="en-US" dirty="0">
                <a:solidFill>
                  <a:srgbClr val="0000FF"/>
                </a:solidFill>
                <a:latin typeface="Consolas"/>
              </a:rPr>
              <a:t>object</a:t>
            </a:r>
            <a:r>
              <a:rPr lang="en-US" dirty="0">
                <a:solidFill>
                  <a:prstClr val="black"/>
                </a:solidFill>
                <a:latin typeface="Consolas"/>
              </a:rPr>
              <a:t>[] to, </a:t>
            </a:r>
            <a:r>
              <a:rPr lang="en-US" dirty="0" err="1">
                <a:solidFill>
                  <a:srgbClr val="0000FF"/>
                </a:solidFill>
                <a:latin typeface="Consolas"/>
              </a:rPr>
              <a:t>int</a:t>
            </a:r>
            <a:r>
              <a:rPr lang="en-US" dirty="0">
                <a:solidFill>
                  <a:prstClr val="black"/>
                </a:solidFill>
                <a:latin typeface="Consolas"/>
              </a:rPr>
              <a:t> start)</a:t>
            </a:r>
          </a:p>
          <a:p>
            <a:r>
              <a:rPr lang="en-US" dirty="0" smtClean="0">
                <a:solidFill>
                  <a:prstClr val="black"/>
                </a:solidFill>
                <a:latin typeface="Consolas"/>
              </a:rPr>
              <a:t>  </a:t>
            </a:r>
            <a:r>
              <a:rPr lang="en-US" dirty="0">
                <a:solidFill>
                  <a:prstClr val="black"/>
                </a:solidFill>
                <a:latin typeface="Consolas"/>
              </a:rPr>
              <a:t>{</a:t>
            </a:r>
          </a:p>
          <a:p>
            <a:r>
              <a:rPr lang="en-US" dirty="0" smtClean="0">
                <a:solidFill>
                  <a:prstClr val="black"/>
                </a:solidFill>
                <a:latin typeface="Consolas"/>
              </a:rPr>
              <a:t>    </a:t>
            </a:r>
            <a:r>
              <a:rPr lang="en-US" dirty="0" err="1">
                <a:solidFill>
                  <a:srgbClr val="2B91AF"/>
                </a:solidFill>
                <a:latin typeface="Consolas"/>
              </a:rPr>
              <a:t>Contract</a:t>
            </a:r>
            <a:r>
              <a:rPr lang="en-US" dirty="0" err="1">
                <a:solidFill>
                  <a:prstClr val="black"/>
                </a:solidFill>
                <a:latin typeface="Consolas"/>
              </a:rPr>
              <a:t>.Requires</a:t>
            </a:r>
            <a:r>
              <a:rPr lang="en-US" dirty="0">
                <a:solidFill>
                  <a:prstClr val="black"/>
                </a:solidFill>
                <a:latin typeface="Consolas"/>
              </a:rPr>
              <a:t>(start &gt;= 0);</a:t>
            </a:r>
          </a:p>
          <a:p>
            <a:r>
              <a:rPr lang="en-US" dirty="0" smtClean="0">
                <a:solidFill>
                  <a:prstClr val="black"/>
                </a:solidFill>
                <a:latin typeface="Consolas"/>
              </a:rPr>
              <a:t>    </a:t>
            </a:r>
            <a:r>
              <a:rPr lang="en-US" dirty="0" err="1">
                <a:solidFill>
                  <a:srgbClr val="2B91AF"/>
                </a:solidFill>
                <a:latin typeface="Consolas"/>
              </a:rPr>
              <a:t>Contract</a:t>
            </a:r>
            <a:r>
              <a:rPr lang="en-US" dirty="0" err="1">
                <a:solidFill>
                  <a:prstClr val="black"/>
                </a:solidFill>
                <a:latin typeface="Consolas"/>
              </a:rPr>
              <a:t>.Requires</a:t>
            </a:r>
            <a:r>
              <a:rPr lang="en-US" dirty="0">
                <a:solidFill>
                  <a:prstClr val="black"/>
                </a:solidFill>
                <a:latin typeface="Consolas"/>
              </a:rPr>
              <a:t>(start &lt; </a:t>
            </a:r>
            <a:r>
              <a:rPr lang="en-US" dirty="0" err="1">
                <a:solidFill>
                  <a:prstClr val="black"/>
                </a:solidFill>
                <a:latin typeface="Consolas"/>
              </a:rPr>
              <a:t>to.Length</a:t>
            </a:r>
            <a:r>
              <a:rPr lang="en-US" dirty="0">
                <a:solidFill>
                  <a:prstClr val="black"/>
                </a:solidFill>
                <a:latin typeface="Consolas"/>
              </a:rPr>
              <a:t>);</a:t>
            </a:r>
          </a:p>
          <a:p>
            <a:r>
              <a:rPr lang="en-US" dirty="0" smtClean="0">
                <a:solidFill>
                  <a:prstClr val="black"/>
                </a:solidFill>
                <a:latin typeface="Consolas"/>
              </a:rPr>
              <a:t>    </a:t>
            </a:r>
            <a:r>
              <a:rPr lang="en-US" dirty="0" err="1">
                <a:solidFill>
                  <a:srgbClr val="2B91AF"/>
                </a:solidFill>
                <a:latin typeface="Consolas"/>
              </a:rPr>
              <a:t>Contract</a:t>
            </a:r>
            <a:r>
              <a:rPr lang="en-US" dirty="0" err="1">
                <a:solidFill>
                  <a:prstClr val="black"/>
                </a:solidFill>
                <a:latin typeface="Consolas"/>
              </a:rPr>
              <a:t>.Requires</a:t>
            </a:r>
            <a:r>
              <a:rPr lang="en-US" dirty="0">
                <a:solidFill>
                  <a:prstClr val="black"/>
                </a:solidFill>
                <a:latin typeface="Consolas"/>
              </a:rPr>
              <a:t>(</a:t>
            </a:r>
            <a:r>
              <a:rPr lang="en-US" dirty="0" err="1">
                <a:solidFill>
                  <a:prstClr val="black"/>
                </a:solidFill>
                <a:latin typeface="Consolas"/>
              </a:rPr>
              <a:t>from.Length</a:t>
            </a:r>
            <a:r>
              <a:rPr lang="en-US" dirty="0">
                <a:solidFill>
                  <a:prstClr val="black"/>
                </a:solidFill>
                <a:latin typeface="Consolas"/>
              </a:rPr>
              <a:t> &lt;= </a:t>
            </a:r>
            <a:r>
              <a:rPr lang="en-US" dirty="0" err="1">
                <a:solidFill>
                  <a:prstClr val="black"/>
                </a:solidFill>
                <a:latin typeface="Consolas"/>
              </a:rPr>
              <a:t>to.Length</a:t>
            </a:r>
            <a:r>
              <a:rPr lang="en-US" dirty="0">
                <a:solidFill>
                  <a:prstClr val="black"/>
                </a:solidFill>
                <a:latin typeface="Consolas"/>
              </a:rPr>
              <a:t> - start);</a:t>
            </a:r>
          </a:p>
          <a:p>
            <a:endParaRPr lang="nn-NO" dirty="0" smtClean="0">
              <a:solidFill>
                <a:prstClr val="black"/>
              </a:solidFill>
              <a:latin typeface="Consolas"/>
            </a:endParaRPr>
          </a:p>
          <a:p>
            <a:r>
              <a:rPr lang="nn-NO" dirty="0" smtClean="0">
                <a:solidFill>
                  <a:prstClr val="black"/>
                </a:solidFill>
                <a:latin typeface="Consolas"/>
              </a:rPr>
              <a:t>    </a:t>
            </a:r>
            <a:r>
              <a:rPr lang="nn-NO" dirty="0">
                <a:solidFill>
                  <a:srgbClr val="0000FF"/>
                </a:solidFill>
                <a:latin typeface="Consolas"/>
              </a:rPr>
              <a:t>for</a:t>
            </a:r>
            <a:r>
              <a:rPr lang="nn-NO" dirty="0">
                <a:solidFill>
                  <a:prstClr val="black"/>
                </a:solidFill>
                <a:latin typeface="Consolas"/>
              </a:rPr>
              <a:t> (</a:t>
            </a:r>
            <a:r>
              <a:rPr lang="nn-NO" dirty="0">
                <a:solidFill>
                  <a:srgbClr val="0000FF"/>
                </a:solidFill>
                <a:latin typeface="Consolas"/>
              </a:rPr>
              <a:t>int</a:t>
            </a:r>
            <a:r>
              <a:rPr lang="nn-NO" dirty="0">
                <a:solidFill>
                  <a:prstClr val="black"/>
                </a:solidFill>
                <a:latin typeface="Consolas"/>
              </a:rPr>
              <a:t> i = 0; i &lt; from.Length; i++)</a:t>
            </a:r>
          </a:p>
          <a:p>
            <a:r>
              <a:rPr lang="en-US" dirty="0" smtClean="0">
                <a:solidFill>
                  <a:prstClr val="black"/>
                </a:solidFill>
                <a:latin typeface="Consolas"/>
              </a:rPr>
              <a:t>      </a:t>
            </a:r>
            <a:r>
              <a:rPr lang="en-US" dirty="0">
                <a:solidFill>
                  <a:prstClr val="black"/>
                </a:solidFill>
                <a:latin typeface="Consolas"/>
              </a:rPr>
              <a:t>to[start + i] = from[i];</a:t>
            </a:r>
          </a:p>
          <a:p>
            <a:r>
              <a:rPr lang="en-US" dirty="0" smtClean="0">
                <a:solidFill>
                  <a:prstClr val="black"/>
                </a:solidFill>
                <a:latin typeface="Consolas"/>
              </a:rPr>
              <a:t> }</a:t>
            </a:r>
            <a:endParaRPr lang="en-US" dirty="0">
              <a:solidFill>
                <a:prstClr val="black"/>
              </a:solidFill>
              <a:latin typeface="Consolas"/>
            </a:endParaRPr>
          </a:p>
        </p:txBody>
      </p:sp>
      <p:sp>
        <p:nvSpPr>
          <p:cNvPr id="7" name="TextBox 6"/>
          <p:cNvSpPr txBox="1"/>
          <p:nvPr/>
        </p:nvSpPr>
        <p:spPr>
          <a:xfrm>
            <a:off x="3124200" y="5802868"/>
            <a:ext cx="3211135"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Cannot prove with Pentagons</a:t>
            </a:r>
          </a:p>
        </p:txBody>
      </p:sp>
      <p:cxnSp>
        <p:nvCxnSpPr>
          <p:cNvPr id="9" name="Straight Arrow Connector 8"/>
          <p:cNvCxnSpPr>
            <a:stCxn id="7" idx="1"/>
          </p:cNvCxnSpPr>
          <p:nvPr/>
        </p:nvCxnSpPr>
        <p:spPr>
          <a:xfrm flipH="1" flipV="1">
            <a:off x="2819400" y="4953000"/>
            <a:ext cx="304800" cy="103453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328430912"/>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equalities</a:t>
            </a:r>
            <a:endParaRPr lang="en-US" dirty="0"/>
          </a:p>
        </p:txBody>
      </p:sp>
      <p:sp>
        <p:nvSpPr>
          <p:cNvPr id="4" name="Content Placeholder 3"/>
          <p:cNvSpPr>
            <a:spLocks noGrp="1"/>
          </p:cNvSpPr>
          <p:nvPr>
            <p:ph sz="quarter" idx="1"/>
          </p:nvPr>
        </p:nvSpPr>
        <p:spPr>
          <a:xfrm>
            <a:off x="457200" y="1219200"/>
            <a:ext cx="8458200" cy="5105400"/>
          </a:xfrm>
        </p:spPr>
        <p:txBody>
          <a:bodyPr/>
          <a:lstStyle/>
          <a:p>
            <a:r>
              <a:rPr lang="en-US" dirty="0" smtClean="0"/>
              <a:t>Discover relations in the form of</a:t>
            </a:r>
          </a:p>
          <a:p>
            <a:endParaRPr lang="en-US" dirty="0" smtClean="0"/>
          </a:p>
          <a:p>
            <a:pPr lvl="1"/>
            <a:r>
              <a:rPr lang="en-US" i="1" dirty="0" smtClean="0">
                <a:latin typeface="Times New Roman" pitchFamily="18" charset="0"/>
                <a:cs typeface="Times New Roman" pitchFamily="18" charset="0"/>
              </a:rPr>
              <a:t>xi </a:t>
            </a:r>
            <a:r>
              <a:rPr lang="en-US" dirty="0" smtClean="0">
                <a:cs typeface="Times New Roman" pitchFamily="18" charset="0"/>
              </a:rPr>
              <a:t>variables,</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ai</a:t>
            </a:r>
            <a:r>
              <a:rPr lang="en-US" i="1" dirty="0" smtClean="0">
                <a:latin typeface="Times New Roman" pitchFamily="18" charset="0"/>
                <a:cs typeface="Times New Roman" pitchFamily="18" charset="0"/>
              </a:rPr>
              <a:t> </a:t>
            </a:r>
            <a:r>
              <a:rPr lang="en-US" dirty="0" smtClean="0">
                <a:cs typeface="Times New Roman" pitchFamily="18" charset="0"/>
              </a:rPr>
              <a:t>and </a:t>
            </a:r>
            <a:r>
              <a:rPr lang="en-US" i="1" dirty="0" smtClean="0">
                <a:latin typeface="Times New Roman" pitchFamily="18" charset="0"/>
                <a:cs typeface="Times New Roman" pitchFamily="18" charset="0"/>
              </a:rPr>
              <a:t>bi </a:t>
            </a:r>
            <a:r>
              <a:rPr lang="en-US" dirty="0" smtClean="0">
                <a:cs typeface="Times New Roman" pitchFamily="18" charset="0"/>
              </a:rPr>
              <a:t>constants</a:t>
            </a:r>
            <a:endParaRPr lang="en-US" dirty="0" smtClean="0"/>
          </a:p>
          <a:p>
            <a:r>
              <a:rPr lang="en-US" dirty="0" smtClean="0">
                <a:sym typeface="Wingdings" pitchFamily="2" charset="2"/>
              </a:rPr>
              <a:t>Elements are sets of linear equations</a:t>
            </a:r>
          </a:p>
          <a:p>
            <a:pPr lvl="1"/>
            <a:r>
              <a:rPr lang="en-US" dirty="0" smtClean="0">
                <a:sym typeface="Wingdings" pitchFamily="2" charset="2"/>
              </a:rPr>
              <a:t>Canonical representation as Upper matrixes</a:t>
            </a:r>
          </a:p>
          <a:p>
            <a:r>
              <a:rPr lang="en-US" dirty="0" smtClean="0">
                <a:sym typeface="Wingdings" pitchFamily="2" charset="2"/>
              </a:rPr>
              <a:t>Order is space inclusion, Meet is intersection, …</a:t>
            </a:r>
          </a:p>
          <a:p>
            <a:r>
              <a:rPr lang="en-US" dirty="0" smtClean="0">
                <a:sym typeface="Wingdings" pitchFamily="2" charset="2"/>
              </a:rPr>
              <a:t>Nice join algorithm (polynomial )</a:t>
            </a:r>
          </a:p>
          <a:p>
            <a:r>
              <a:rPr lang="en-US" dirty="0" smtClean="0">
                <a:sym typeface="Wingdings" pitchFamily="2" charset="2"/>
              </a:rPr>
              <a:t>Drawback: not really useful by their own</a:t>
            </a:r>
          </a:p>
          <a:p>
            <a:pPr lvl="1"/>
            <a:r>
              <a:rPr lang="en-US" dirty="0" smtClean="0"/>
              <a:t>Few programs handle with equalities</a:t>
            </a:r>
          </a:p>
        </p:txBody>
      </p:sp>
      <p:graphicFrame>
        <p:nvGraphicFramePr>
          <p:cNvPr id="5" name="Object 4"/>
          <p:cNvGraphicFramePr>
            <a:graphicFrameLocks noChangeAspect="1"/>
          </p:cNvGraphicFramePr>
          <p:nvPr>
            <p:extLst>
              <p:ext uri="{D42A27DB-BD31-4B8C-83A1-F6EECF244321}">
                <p14:modId xmlns:p14="http://schemas.microsoft.com/office/powerpoint/2010/main" val="4237462116"/>
              </p:ext>
            </p:extLst>
          </p:nvPr>
        </p:nvGraphicFramePr>
        <p:xfrm>
          <a:off x="3200400" y="1752600"/>
          <a:ext cx="2362200" cy="457200"/>
        </p:xfrm>
        <a:graphic>
          <a:graphicData uri="http://schemas.openxmlformats.org/presentationml/2006/ole">
            <mc:AlternateContent xmlns:mc="http://schemas.openxmlformats.org/markup-compatibility/2006">
              <mc:Choice xmlns:v="urn:schemas-microsoft-com:vml" Requires="v">
                <p:oleObj spid="_x0000_s6176" name="Equation" r:id="rId3" imgW="1180800" imgH="228600" progId="Equation.3">
                  <p:embed/>
                </p:oleObj>
              </mc:Choice>
              <mc:Fallback>
                <p:oleObj name="Equation" r:id="rId3" imgW="11808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752600"/>
                        <a:ext cx="2362200" cy="457200"/>
                      </a:xfrm>
                      <a:prstGeom prst="rect">
                        <a:avLst/>
                      </a:prstGeom>
                      <a:solidFill>
                        <a:schemeClr val="tx1"/>
                      </a:solidFill>
                    </p:spPr>
                  </p:pic>
                </p:oleObj>
              </mc:Fallback>
            </mc:AlternateContent>
          </a:graphicData>
        </a:graphic>
      </p:graphicFrame>
      <p:pic>
        <p:nvPicPr>
          <p:cNvPr id="6146" name="Picture 2" descr="C:\Users\logozzo\AppData\Local\Microsoft\Windows\Temporary Internet Files\Content.IE5\2YTVB320\MM900234752[1].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384175"/>
            <a:ext cx="892175" cy="997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105811"/>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Karr by example</a:t>
            </a:r>
            <a:endParaRPr lang="en-US" dirty="0"/>
          </a:p>
        </p:txBody>
      </p:sp>
      <p:sp>
        <p:nvSpPr>
          <p:cNvPr id="6" name="Rectangle 5"/>
          <p:cNvSpPr/>
          <p:nvPr/>
        </p:nvSpPr>
        <p:spPr>
          <a:xfrm>
            <a:off x="2279073" y="1997839"/>
            <a:ext cx="4572000" cy="2862322"/>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r>
              <a:rPr lang="en-US" dirty="0">
                <a:latin typeface="Consolas"/>
              </a:rPr>
              <a:t> </a:t>
            </a:r>
            <a:r>
              <a:rPr lang="en-US" dirty="0">
                <a:solidFill>
                  <a:srgbClr val="0000FF"/>
                </a:solidFill>
                <a:latin typeface="Consolas"/>
              </a:rPr>
              <a:t>public</a:t>
            </a:r>
            <a:r>
              <a:rPr lang="en-US" dirty="0">
                <a:solidFill>
                  <a:prstClr val="black"/>
                </a:solidFill>
                <a:latin typeface="Consolas"/>
              </a:rPr>
              <a:t> </a:t>
            </a:r>
            <a:r>
              <a:rPr lang="en-US" dirty="0">
                <a:solidFill>
                  <a:srgbClr val="0000FF"/>
                </a:solidFill>
                <a:latin typeface="Consolas"/>
              </a:rPr>
              <a:t>void</a:t>
            </a:r>
            <a:r>
              <a:rPr lang="en-US" dirty="0">
                <a:solidFill>
                  <a:prstClr val="black"/>
                </a:solidFill>
                <a:latin typeface="Consolas"/>
              </a:rPr>
              <a:t> Loop()</a:t>
            </a:r>
          </a:p>
          <a:p>
            <a:r>
              <a:rPr lang="en-US" dirty="0">
                <a:solidFill>
                  <a:prstClr val="black"/>
                </a:solidFill>
                <a:latin typeface="Consolas"/>
              </a:rPr>
              <a:t>    {</a:t>
            </a:r>
          </a:p>
          <a:p>
            <a:r>
              <a:rPr lang="es-ES" dirty="0">
                <a:solidFill>
                  <a:prstClr val="black"/>
                </a:solidFill>
                <a:latin typeface="Consolas"/>
              </a:rPr>
              <a:t>      </a:t>
            </a:r>
            <a:r>
              <a:rPr lang="es-ES" dirty="0" err="1">
                <a:solidFill>
                  <a:srgbClr val="0000FF"/>
                </a:solidFill>
                <a:latin typeface="Consolas"/>
              </a:rPr>
              <a:t>int</a:t>
            </a:r>
            <a:r>
              <a:rPr lang="es-ES" dirty="0">
                <a:solidFill>
                  <a:prstClr val="black"/>
                </a:solidFill>
                <a:latin typeface="Consolas"/>
              </a:rPr>
              <a:t> x = 0, y = 2;</a:t>
            </a:r>
          </a:p>
          <a:p>
            <a:r>
              <a:rPr lang="en-US" dirty="0">
                <a:solidFill>
                  <a:prstClr val="black"/>
                </a:solidFill>
                <a:latin typeface="Consolas"/>
              </a:rPr>
              <a:t>   </a:t>
            </a:r>
          </a:p>
          <a:p>
            <a:r>
              <a:rPr lang="en-US" dirty="0">
                <a:solidFill>
                  <a:prstClr val="black"/>
                </a:solidFill>
                <a:latin typeface="Consolas"/>
              </a:rPr>
              <a:t>      </a:t>
            </a:r>
            <a:r>
              <a:rPr lang="en-US" dirty="0">
                <a:solidFill>
                  <a:srgbClr val="0000FF"/>
                </a:solidFill>
                <a:latin typeface="Consolas"/>
              </a:rPr>
              <a:t>while</a:t>
            </a:r>
            <a:r>
              <a:rPr lang="en-US" dirty="0">
                <a:solidFill>
                  <a:prstClr val="black"/>
                </a:solidFill>
                <a:latin typeface="Consolas"/>
              </a:rPr>
              <a:t> (</a:t>
            </a:r>
            <a:r>
              <a:rPr lang="en-US" dirty="0" err="1">
                <a:solidFill>
                  <a:prstClr val="black"/>
                </a:solidFill>
                <a:latin typeface="Consolas"/>
              </a:rPr>
              <a:t>NonDet</a:t>
            </a:r>
            <a:r>
              <a:rPr lang="en-US" dirty="0">
                <a:solidFill>
                  <a:prstClr val="black"/>
                </a:solidFill>
                <a:latin typeface="Consolas"/>
              </a:rPr>
              <a:t>())</a:t>
            </a:r>
          </a:p>
          <a:p>
            <a:r>
              <a:rPr lang="en-US" dirty="0">
                <a:solidFill>
                  <a:prstClr val="black"/>
                </a:solidFill>
                <a:latin typeface="Consolas"/>
              </a:rPr>
              <a:t>      {</a:t>
            </a:r>
          </a:p>
          <a:p>
            <a:r>
              <a:rPr lang="en-US" dirty="0">
                <a:solidFill>
                  <a:prstClr val="black"/>
                </a:solidFill>
                <a:latin typeface="Consolas"/>
              </a:rPr>
              <a:t>        x++; y++;</a:t>
            </a:r>
          </a:p>
          <a:p>
            <a:r>
              <a:rPr lang="en-US" dirty="0">
                <a:solidFill>
                  <a:prstClr val="black"/>
                </a:solidFill>
                <a:latin typeface="Consolas"/>
              </a:rPr>
              <a:t>      }</a:t>
            </a:r>
          </a:p>
          <a:p>
            <a:r>
              <a:rPr lang="en-US" dirty="0">
                <a:solidFill>
                  <a:prstClr val="black"/>
                </a:solidFill>
                <a:latin typeface="Consolas"/>
              </a:rPr>
              <a:t>      </a:t>
            </a:r>
            <a:r>
              <a:rPr lang="en-US" dirty="0" err="1">
                <a:solidFill>
                  <a:srgbClr val="2B91AF"/>
                </a:solidFill>
                <a:latin typeface="Consolas"/>
              </a:rPr>
              <a:t>Contract</a:t>
            </a:r>
            <a:r>
              <a:rPr lang="en-US" dirty="0" err="1">
                <a:solidFill>
                  <a:prstClr val="black"/>
                </a:solidFill>
                <a:latin typeface="Consolas"/>
              </a:rPr>
              <a:t>.Assert</a:t>
            </a:r>
            <a:r>
              <a:rPr lang="en-US" dirty="0">
                <a:solidFill>
                  <a:prstClr val="black"/>
                </a:solidFill>
                <a:latin typeface="Consolas"/>
              </a:rPr>
              <a:t>(y - x == 2);</a:t>
            </a:r>
          </a:p>
          <a:p>
            <a:r>
              <a:rPr lang="en-US" dirty="0">
                <a:solidFill>
                  <a:prstClr val="black"/>
                </a:solidFill>
                <a:latin typeface="Consolas"/>
              </a:rPr>
              <a:t>    }</a:t>
            </a:r>
            <a:endParaRPr lang="en-US" dirty="0"/>
          </a:p>
        </p:txBody>
      </p:sp>
    </p:spTree>
    <p:extLst>
      <p:ext uri="{BB962C8B-B14F-4D97-AF65-F5344CB8AC3E}">
        <p14:creationId xmlns:p14="http://schemas.microsoft.com/office/powerpoint/2010/main" val="4083646961"/>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Tree Domain</a:t>
            </a:r>
            <a:endParaRPr lang="en-US" dirty="0"/>
          </a:p>
        </p:txBody>
      </p:sp>
      <p:sp>
        <p:nvSpPr>
          <p:cNvPr id="3" name="Text Placeholder 2"/>
          <p:cNvSpPr>
            <a:spLocks noGrp="1"/>
          </p:cNvSpPr>
          <p:nvPr>
            <p:ph type="body" sz="quarter" idx="10"/>
          </p:nvPr>
        </p:nvSpPr>
        <p:spPr>
          <a:xfrm>
            <a:off x="381000" y="1411552"/>
            <a:ext cx="3886200" cy="4579715"/>
          </a:xfrm>
        </p:spPr>
        <p:txBody>
          <a:bodyPr/>
          <a:lstStyle/>
          <a:p>
            <a:r>
              <a:rPr lang="en-US" dirty="0" smtClean="0"/>
              <a:t>The </a:t>
            </a:r>
            <a:r>
              <a:rPr lang="en-US" dirty="0" smtClean="0">
                <a:solidFill>
                  <a:srgbClr val="FF0000"/>
                </a:solidFill>
                <a:effectLst>
                  <a:outerShdw blurRad="38100" dist="38100" dir="2700000" algn="tl">
                    <a:srgbClr val="000000">
                      <a:alpha val="43137"/>
                    </a:srgbClr>
                  </a:outerShdw>
                </a:effectLst>
              </a:rPr>
              <a:t>higher</a:t>
            </a:r>
            <a:r>
              <a:rPr lang="en-US" dirty="0" smtClean="0">
                <a:effectLst>
                  <a:outerShdw blurRad="38100" dist="38100" dir="2700000" algn="tl">
                    <a:srgbClr val="000000">
                      <a:alpha val="43137"/>
                    </a:srgbClr>
                  </a:outerShdw>
                </a:effectLst>
              </a:rPr>
              <a:t> </a:t>
            </a:r>
            <a:r>
              <a:rPr lang="en-US" dirty="0" smtClean="0"/>
              <a:t>in the hierarchy</a:t>
            </a:r>
          </a:p>
          <a:p>
            <a:pPr lvl="1"/>
            <a:r>
              <a:rPr lang="en-US" dirty="0" smtClean="0"/>
              <a:t>The </a:t>
            </a:r>
            <a:r>
              <a:rPr lang="en-US" dirty="0" smtClean="0">
                <a:solidFill>
                  <a:srgbClr val="FF0000"/>
                </a:solidFill>
                <a:effectLst>
                  <a:outerShdw blurRad="38100" dist="38100" dir="2700000" algn="tl">
                    <a:srgbClr val="000000">
                      <a:alpha val="43137"/>
                    </a:srgbClr>
                  </a:outerShdw>
                </a:effectLst>
              </a:rPr>
              <a:t>most</a:t>
            </a:r>
            <a:r>
              <a:rPr lang="en-US" dirty="0" smtClean="0">
                <a:effectLst>
                  <a:outerShdw blurRad="38100" dist="38100" dir="2700000" algn="tl">
                    <a:srgbClr val="000000">
                      <a:alpha val="43137"/>
                    </a:srgbClr>
                  </a:outerShdw>
                </a:effectLst>
              </a:rPr>
              <a:t> </a:t>
            </a:r>
            <a:r>
              <a:rPr lang="en-US" dirty="0" smtClean="0"/>
              <a:t>precise the domain</a:t>
            </a:r>
          </a:p>
          <a:p>
            <a:pPr lvl="1"/>
            <a:r>
              <a:rPr lang="en-US" dirty="0" smtClean="0"/>
              <a:t>The </a:t>
            </a:r>
            <a:r>
              <a:rPr lang="en-US" dirty="0" smtClean="0">
                <a:solidFill>
                  <a:srgbClr val="FF0000"/>
                </a:solidFill>
                <a:effectLst>
                  <a:outerShdw blurRad="38100" dist="38100" dir="2700000" algn="tl">
                    <a:srgbClr val="000000">
                      <a:alpha val="43137"/>
                    </a:srgbClr>
                  </a:outerShdw>
                </a:effectLst>
              </a:rPr>
              <a:t>fewer </a:t>
            </a:r>
            <a:r>
              <a:rPr lang="en-US" dirty="0" smtClean="0"/>
              <a:t>variables it tracks</a:t>
            </a:r>
          </a:p>
          <a:p>
            <a:r>
              <a:rPr lang="en-US" dirty="0" smtClean="0"/>
              <a:t>Domains reduction via message passing</a:t>
            </a:r>
          </a:p>
          <a:p>
            <a:r>
              <a:rPr lang="en-US" dirty="0" smtClean="0"/>
              <a:t>Ex. Formalize it</a:t>
            </a:r>
          </a:p>
        </p:txBody>
      </p:sp>
      <p:sp>
        <p:nvSpPr>
          <p:cNvPr id="4" name="TextBox 3"/>
          <p:cNvSpPr txBox="1"/>
          <p:nvPr/>
        </p:nvSpPr>
        <p:spPr>
          <a:xfrm>
            <a:off x="5455723" y="1856885"/>
            <a:ext cx="421591" cy="447165"/>
          </a:xfrm>
          <a:prstGeom prst="rect">
            <a:avLst/>
          </a:prstGeom>
          <a:noFill/>
        </p:spPr>
        <p:txBody>
          <a:bodyPr wrap="none" rtlCol="0">
            <a:spAutoFit/>
          </a:bodyPr>
          <a:lstStyle/>
          <a:p>
            <a:r>
              <a:rPr lang="en-US" dirty="0" smtClean="0"/>
              <a:t>B</a:t>
            </a:r>
            <a:r>
              <a:rPr lang="en-US" baseline="-25000" dirty="0" smtClean="0"/>
              <a:t>1</a:t>
            </a:r>
            <a:endParaRPr lang="en-US" baseline="-25000" dirty="0"/>
          </a:p>
        </p:txBody>
      </p:sp>
      <p:sp>
        <p:nvSpPr>
          <p:cNvPr id="5" name="Oval 4"/>
          <p:cNvSpPr/>
          <p:nvPr/>
        </p:nvSpPr>
        <p:spPr>
          <a:xfrm>
            <a:off x="6112254" y="1303335"/>
            <a:ext cx="82066" cy="92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0"/>
            <a:endCxn id="5" idx="2"/>
          </p:cNvCxnSpPr>
          <p:nvPr/>
        </p:nvCxnSpPr>
        <p:spPr>
          <a:xfrm rot="5400000" flipH="1" flipV="1">
            <a:off x="5635675" y="1380307"/>
            <a:ext cx="507421" cy="445736"/>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452618" y="1995271"/>
            <a:ext cx="82066" cy="92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25" idx="4"/>
            <a:endCxn id="7" idx="3"/>
          </p:cNvCxnSpPr>
          <p:nvPr/>
        </p:nvCxnSpPr>
        <p:spPr>
          <a:xfrm rot="5400000" flipH="1" flipV="1">
            <a:off x="5900808" y="2127166"/>
            <a:ext cx="616975" cy="510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5"/>
            <a:endCxn id="7" idx="7"/>
          </p:cNvCxnSpPr>
          <p:nvPr/>
        </p:nvCxnSpPr>
        <p:spPr>
          <a:xfrm rot="16200000" flipH="1">
            <a:off x="6039135" y="1525249"/>
            <a:ext cx="626699" cy="340364"/>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329837" y="4034374"/>
            <a:ext cx="557977" cy="447165"/>
          </a:xfrm>
          <a:prstGeom prst="rect">
            <a:avLst/>
          </a:prstGeom>
          <a:noFill/>
        </p:spPr>
        <p:txBody>
          <a:bodyPr wrap="none" rtlCol="0">
            <a:spAutoFit/>
          </a:bodyPr>
          <a:lstStyle/>
          <a:p>
            <a:r>
              <a:rPr lang="en-US" dirty="0" smtClean="0"/>
              <a:t>B</a:t>
            </a:r>
            <a:r>
              <a:rPr lang="en-US" baseline="-25000" dirty="0" smtClean="0"/>
              <a:t>n-2</a:t>
            </a:r>
            <a:endParaRPr lang="en-US" baseline="-25000" dirty="0"/>
          </a:p>
        </p:txBody>
      </p:sp>
      <p:sp>
        <p:nvSpPr>
          <p:cNvPr id="11" name="Oval 10"/>
          <p:cNvSpPr/>
          <p:nvPr/>
        </p:nvSpPr>
        <p:spPr>
          <a:xfrm>
            <a:off x="7279067" y="3526954"/>
            <a:ext cx="82066" cy="92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11" idx="2"/>
          </p:cNvCxnSpPr>
          <p:nvPr/>
        </p:nvCxnSpPr>
        <p:spPr>
          <a:xfrm rot="5400000" flipH="1" flipV="1">
            <a:off x="6865700" y="3621007"/>
            <a:ext cx="461290" cy="365443"/>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631530" y="4172760"/>
            <a:ext cx="82066" cy="92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17" idx="0"/>
            <a:endCxn id="13" idx="2"/>
          </p:cNvCxnSpPr>
          <p:nvPr/>
        </p:nvCxnSpPr>
        <p:spPr>
          <a:xfrm rot="5400000" flipH="1" flipV="1">
            <a:off x="7135915" y="4230697"/>
            <a:ext cx="507423" cy="483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5"/>
            <a:endCxn id="13" idx="7"/>
          </p:cNvCxnSpPr>
          <p:nvPr/>
        </p:nvCxnSpPr>
        <p:spPr>
          <a:xfrm rot="16200000" flipH="1">
            <a:off x="7235062" y="3719754"/>
            <a:ext cx="580569" cy="35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3" idx="6"/>
            <a:endCxn id="18" idx="0"/>
          </p:cNvCxnSpPr>
          <p:nvPr/>
        </p:nvCxnSpPr>
        <p:spPr>
          <a:xfrm>
            <a:off x="7713596" y="4218889"/>
            <a:ext cx="350730" cy="599682"/>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868735" y="4726312"/>
            <a:ext cx="557977" cy="447165"/>
          </a:xfrm>
          <a:prstGeom prst="rect">
            <a:avLst/>
          </a:prstGeom>
          <a:noFill/>
        </p:spPr>
        <p:txBody>
          <a:bodyPr wrap="none" rtlCol="0">
            <a:spAutoFit/>
          </a:bodyPr>
          <a:lstStyle/>
          <a:p>
            <a:r>
              <a:rPr lang="en-US" dirty="0" smtClean="0"/>
              <a:t>B</a:t>
            </a:r>
            <a:r>
              <a:rPr lang="en-US" baseline="-25000" dirty="0" smtClean="0"/>
              <a:t>n-1</a:t>
            </a:r>
            <a:endParaRPr lang="en-US" baseline="-25000" dirty="0"/>
          </a:p>
        </p:txBody>
      </p:sp>
      <p:sp>
        <p:nvSpPr>
          <p:cNvPr id="18" name="TextBox 17"/>
          <p:cNvSpPr txBox="1"/>
          <p:nvPr/>
        </p:nvSpPr>
        <p:spPr>
          <a:xfrm>
            <a:off x="7853531" y="4818570"/>
            <a:ext cx="421591" cy="447165"/>
          </a:xfrm>
          <a:prstGeom prst="rect">
            <a:avLst/>
          </a:prstGeom>
          <a:noFill/>
        </p:spPr>
        <p:txBody>
          <a:bodyPr wrap="none" rtlCol="0">
            <a:spAutoFit/>
          </a:bodyPr>
          <a:lstStyle/>
          <a:p>
            <a:r>
              <a:rPr lang="en-US" dirty="0" err="1" smtClean="0"/>
              <a:t>B</a:t>
            </a:r>
            <a:r>
              <a:rPr lang="en-US" baseline="-25000" dirty="0" err="1" smtClean="0"/>
              <a:t>n</a:t>
            </a:r>
            <a:endParaRPr lang="en-US" baseline="-25000" dirty="0"/>
          </a:p>
        </p:txBody>
      </p:sp>
      <p:cxnSp>
        <p:nvCxnSpPr>
          <p:cNvPr id="19" name="Straight Connector 18"/>
          <p:cNvCxnSpPr>
            <a:endCxn id="11" idx="1"/>
          </p:cNvCxnSpPr>
          <p:nvPr/>
        </p:nvCxnSpPr>
        <p:spPr>
          <a:xfrm rot="16200000" flipH="1">
            <a:off x="6855039" y="3104419"/>
            <a:ext cx="560730" cy="31136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V="1">
            <a:off x="6370123" y="2217735"/>
            <a:ext cx="685800" cy="3810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3" idx="0"/>
          </p:cNvCxnSpPr>
          <p:nvPr/>
        </p:nvCxnSpPr>
        <p:spPr>
          <a:xfrm rot="5400000" flipH="1" flipV="1">
            <a:off x="5369814" y="2645115"/>
            <a:ext cx="507418" cy="567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24" idx="0"/>
          </p:cNvCxnSpPr>
          <p:nvPr/>
        </p:nvCxnSpPr>
        <p:spPr>
          <a:xfrm rot="16200000" flipH="1">
            <a:off x="5857113" y="2806944"/>
            <a:ext cx="599682" cy="33566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144262" y="3182358"/>
            <a:ext cx="391454" cy="369332"/>
          </a:xfrm>
          <a:prstGeom prst="rect">
            <a:avLst/>
          </a:prstGeom>
          <a:noFill/>
        </p:spPr>
        <p:txBody>
          <a:bodyPr wrap="none" rtlCol="0">
            <a:spAutoFit/>
          </a:bodyPr>
          <a:lstStyle/>
          <a:p>
            <a:r>
              <a:rPr lang="en-US" dirty="0" smtClean="0"/>
              <a:t>B</a:t>
            </a:r>
            <a:r>
              <a:rPr lang="en-US" baseline="-25000" dirty="0" smtClean="0"/>
              <a:t>2</a:t>
            </a:r>
            <a:endParaRPr lang="en-US" baseline="-25000" dirty="0"/>
          </a:p>
        </p:txBody>
      </p:sp>
      <p:sp>
        <p:nvSpPr>
          <p:cNvPr id="24" name="TextBox 23"/>
          <p:cNvSpPr txBox="1"/>
          <p:nvPr/>
        </p:nvSpPr>
        <p:spPr>
          <a:xfrm>
            <a:off x="6129058" y="3274616"/>
            <a:ext cx="391454" cy="369332"/>
          </a:xfrm>
          <a:prstGeom prst="rect">
            <a:avLst/>
          </a:prstGeom>
          <a:noFill/>
        </p:spPr>
        <p:txBody>
          <a:bodyPr wrap="none" rtlCol="0">
            <a:spAutoFit/>
          </a:bodyPr>
          <a:lstStyle/>
          <a:p>
            <a:r>
              <a:rPr lang="en-US" dirty="0" smtClean="0"/>
              <a:t>B</a:t>
            </a:r>
            <a:r>
              <a:rPr lang="en-US" baseline="-25000" dirty="0"/>
              <a:t>3</a:t>
            </a:r>
          </a:p>
        </p:txBody>
      </p:sp>
      <p:sp>
        <p:nvSpPr>
          <p:cNvPr id="25" name="Oval 24"/>
          <p:cNvSpPr/>
          <p:nvPr/>
        </p:nvSpPr>
        <p:spPr>
          <a:xfrm>
            <a:off x="5912923" y="2598735"/>
            <a:ext cx="82066" cy="92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5212" y="142556"/>
            <a:ext cx="1416050" cy="1529637"/>
          </a:xfrm>
          <a:prstGeom prst="rect">
            <a:avLst/>
          </a:prstGeom>
        </p:spPr>
      </p:pic>
    </p:spTree>
    <p:extLst>
      <p:ext uri="{BB962C8B-B14F-4D97-AF65-F5344CB8AC3E}">
        <p14:creationId xmlns:p14="http://schemas.microsoft.com/office/powerpoint/2010/main" val="4087298927"/>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Example</a:t>
            </a:r>
            <a:endParaRPr lang="en-US" dirty="0"/>
          </a:p>
        </p:txBody>
      </p:sp>
      <p:grpSp>
        <p:nvGrpSpPr>
          <p:cNvPr id="4" name="Group 25"/>
          <p:cNvGrpSpPr/>
          <p:nvPr/>
        </p:nvGrpSpPr>
        <p:grpSpPr>
          <a:xfrm>
            <a:off x="602834" y="2031425"/>
            <a:ext cx="3124894" cy="2354792"/>
            <a:chOff x="919909" y="2434140"/>
            <a:chExt cx="2071361" cy="1566107"/>
          </a:xfrm>
        </p:grpSpPr>
        <p:sp>
          <p:nvSpPr>
            <p:cNvPr id="5" name="TextBox 4"/>
            <p:cNvSpPr txBox="1"/>
            <p:nvPr/>
          </p:nvSpPr>
          <p:spPr>
            <a:xfrm>
              <a:off x="919909" y="2952591"/>
              <a:ext cx="461365" cy="245632"/>
            </a:xfrm>
            <a:prstGeom prst="rect">
              <a:avLst/>
            </a:prstGeom>
            <a:noFill/>
          </p:spPr>
          <p:txBody>
            <a:bodyPr wrap="none" rtlCol="0">
              <a:spAutoFit/>
            </a:bodyPr>
            <a:lstStyle/>
            <a:p>
              <a:r>
                <a:rPr lang="en-US" dirty="0" smtClean="0"/>
                <a:t>LinEq</a:t>
              </a:r>
              <a:endParaRPr lang="en-US" dirty="0"/>
            </a:p>
          </p:txBody>
        </p:sp>
        <p:sp>
          <p:nvSpPr>
            <p:cNvPr id="6" name="Oval 5"/>
            <p:cNvSpPr/>
            <p:nvPr/>
          </p:nvSpPr>
          <p:spPr>
            <a:xfrm>
              <a:off x="1670962" y="2434140"/>
              <a:ext cx="95644" cy="94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0"/>
              <a:endCxn id="6" idx="2"/>
            </p:cNvCxnSpPr>
            <p:nvPr/>
          </p:nvCxnSpPr>
          <p:spPr>
            <a:xfrm rot="5400000" flipH="1" flipV="1">
              <a:off x="1175117" y="2456747"/>
              <a:ext cx="471319" cy="520371"/>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081740" y="3093985"/>
              <a:ext cx="95644" cy="94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12" idx="0"/>
              <a:endCxn id="8" idx="2"/>
            </p:cNvCxnSpPr>
            <p:nvPr/>
          </p:nvCxnSpPr>
          <p:spPr>
            <a:xfrm rot="5400000" flipH="1" flipV="1">
              <a:off x="1479044" y="3151919"/>
              <a:ext cx="613497" cy="591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5"/>
              <a:endCxn id="8" idx="7"/>
            </p:cNvCxnSpPr>
            <p:nvPr/>
          </p:nvCxnSpPr>
          <p:spPr>
            <a:xfrm rot="16200000" flipH="1">
              <a:off x="1661394" y="2605806"/>
              <a:ext cx="593190" cy="410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6"/>
              <a:endCxn id="13" idx="0"/>
            </p:cNvCxnSpPr>
            <p:nvPr/>
          </p:nvCxnSpPr>
          <p:spPr>
            <a:xfrm>
              <a:off x="2177384" y="3141117"/>
              <a:ext cx="488487" cy="613498"/>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219316" y="3754615"/>
              <a:ext cx="541057" cy="245632"/>
            </a:xfrm>
            <a:prstGeom prst="rect">
              <a:avLst/>
            </a:prstGeom>
            <a:noFill/>
          </p:spPr>
          <p:txBody>
            <a:bodyPr wrap="none" rtlCol="0">
              <a:spAutoFit/>
            </a:bodyPr>
            <a:lstStyle/>
            <a:p>
              <a:r>
                <a:rPr lang="en-US" dirty="0" err="1" smtClean="0"/>
                <a:t>LessEq</a:t>
              </a:r>
              <a:endParaRPr lang="en-US" dirty="0"/>
            </a:p>
          </p:txBody>
        </p:sp>
        <p:sp>
          <p:nvSpPr>
            <p:cNvPr id="13" name="TextBox 12"/>
            <p:cNvSpPr txBox="1"/>
            <p:nvPr/>
          </p:nvSpPr>
          <p:spPr>
            <a:xfrm>
              <a:off x="2340471" y="3754615"/>
              <a:ext cx="650799" cy="245632"/>
            </a:xfrm>
            <a:prstGeom prst="rect">
              <a:avLst/>
            </a:prstGeom>
            <a:noFill/>
          </p:spPr>
          <p:txBody>
            <a:bodyPr wrap="none" rtlCol="0">
              <a:spAutoFit/>
            </a:bodyPr>
            <a:lstStyle/>
            <a:p>
              <a:r>
                <a:rPr lang="en-US" dirty="0" smtClean="0"/>
                <a:t>Intervals</a:t>
              </a:r>
              <a:endParaRPr lang="en-US" dirty="0"/>
            </a:p>
          </p:txBody>
        </p:sp>
      </p:grpSp>
      <p:grpSp>
        <p:nvGrpSpPr>
          <p:cNvPr id="32" name="Group 31"/>
          <p:cNvGrpSpPr/>
          <p:nvPr/>
        </p:nvGrpSpPr>
        <p:grpSpPr>
          <a:xfrm>
            <a:off x="4738651" y="1714956"/>
            <a:ext cx="3922242" cy="3798332"/>
            <a:chOff x="4724400" y="1676400"/>
            <a:chExt cx="3922242" cy="3798332"/>
          </a:xfrm>
        </p:grpSpPr>
        <p:sp>
          <p:nvSpPr>
            <p:cNvPr id="14" name="TextBox 13"/>
            <p:cNvSpPr txBox="1"/>
            <p:nvPr/>
          </p:nvSpPr>
          <p:spPr>
            <a:xfrm>
              <a:off x="4724400" y="3141741"/>
              <a:ext cx="644728" cy="369332"/>
            </a:xfrm>
            <a:prstGeom prst="rect">
              <a:avLst/>
            </a:prstGeom>
            <a:noFill/>
          </p:spPr>
          <p:txBody>
            <a:bodyPr wrap="none" rtlCol="0">
              <a:spAutoFit/>
            </a:bodyPr>
            <a:lstStyle/>
            <a:p>
              <a:r>
                <a:rPr lang="en-US" dirty="0" smtClean="0"/>
                <a:t>y = z</a:t>
              </a:r>
              <a:endParaRPr lang="en-US" dirty="0"/>
            </a:p>
          </p:txBody>
        </p:sp>
        <p:sp>
          <p:nvSpPr>
            <p:cNvPr id="15" name="Oval 14"/>
            <p:cNvSpPr/>
            <p:nvPr/>
          </p:nvSpPr>
          <p:spPr>
            <a:xfrm>
              <a:off x="5867400" y="2133600"/>
              <a:ext cx="144290" cy="1417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4" idx="0"/>
              <a:endCxn id="15" idx="2"/>
            </p:cNvCxnSpPr>
            <p:nvPr/>
          </p:nvCxnSpPr>
          <p:spPr>
            <a:xfrm rot="5400000" flipH="1" flipV="1">
              <a:off x="4988446" y="2262787"/>
              <a:ext cx="937273" cy="820636"/>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6400800" y="3505200"/>
              <a:ext cx="144290" cy="1417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21" idx="0"/>
              <a:endCxn id="17" idx="2"/>
            </p:cNvCxnSpPr>
            <p:nvPr/>
          </p:nvCxnSpPr>
          <p:spPr>
            <a:xfrm rot="5400000" flipH="1" flipV="1">
              <a:off x="5559022" y="3505884"/>
              <a:ext cx="771593" cy="911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 idx="5"/>
              <a:endCxn id="17" idx="7"/>
            </p:cNvCxnSpPr>
            <p:nvPr/>
          </p:nvCxnSpPr>
          <p:spPr>
            <a:xfrm rot="16200000" flipH="1">
              <a:off x="5621570" y="2623567"/>
              <a:ext cx="1271379"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6"/>
              <a:endCxn id="22" idx="0"/>
            </p:cNvCxnSpPr>
            <p:nvPr/>
          </p:nvCxnSpPr>
          <p:spPr>
            <a:xfrm>
              <a:off x="6545090" y="3576068"/>
              <a:ext cx="1136751" cy="1148332"/>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176091" y="4347661"/>
              <a:ext cx="625492" cy="369332"/>
            </a:xfrm>
            <a:prstGeom prst="rect">
              <a:avLst/>
            </a:prstGeom>
            <a:noFill/>
          </p:spPr>
          <p:txBody>
            <a:bodyPr wrap="none" rtlCol="0">
              <a:spAutoFit/>
            </a:bodyPr>
            <a:lstStyle/>
            <a:p>
              <a:r>
                <a:rPr lang="en-US" dirty="0" smtClean="0"/>
                <a:t>t ≤ y</a:t>
              </a:r>
              <a:endParaRPr lang="en-US" dirty="0"/>
            </a:p>
          </p:txBody>
        </p:sp>
        <p:sp>
          <p:nvSpPr>
            <p:cNvPr id="22" name="TextBox 21"/>
            <p:cNvSpPr txBox="1"/>
            <p:nvPr/>
          </p:nvSpPr>
          <p:spPr>
            <a:xfrm>
              <a:off x="6934200" y="4724400"/>
              <a:ext cx="1495281" cy="369332"/>
            </a:xfrm>
            <a:prstGeom prst="rect">
              <a:avLst/>
            </a:prstGeom>
            <a:noFill/>
          </p:spPr>
          <p:txBody>
            <a:bodyPr wrap="none" rtlCol="0">
              <a:spAutoFit/>
            </a:bodyPr>
            <a:lstStyle/>
            <a:p>
              <a:r>
                <a:rPr lang="en-US" dirty="0" smtClean="0"/>
                <a:t>x == 2, t == 3</a:t>
              </a:r>
              <a:endParaRPr lang="en-US" dirty="0"/>
            </a:p>
          </p:txBody>
        </p:sp>
        <p:sp>
          <p:nvSpPr>
            <p:cNvPr id="23" name="TextBox 22"/>
            <p:cNvSpPr txBox="1"/>
            <p:nvPr/>
          </p:nvSpPr>
          <p:spPr>
            <a:xfrm>
              <a:off x="6324600" y="2514600"/>
              <a:ext cx="870751" cy="369332"/>
            </a:xfrm>
            <a:prstGeom prst="rect">
              <a:avLst/>
            </a:prstGeom>
            <a:noFill/>
          </p:spPr>
          <p:txBody>
            <a:bodyPr wrap="none" rtlCol="0">
              <a:spAutoFit/>
            </a:bodyPr>
            <a:lstStyle/>
            <a:p>
              <a:r>
                <a:rPr lang="en-US" i="1" dirty="0" smtClean="0"/>
                <a:t>x &lt; y ?</a:t>
              </a:r>
              <a:endParaRPr lang="en-US" i="1" dirty="0"/>
            </a:p>
          </p:txBody>
        </p:sp>
        <p:sp>
          <p:nvSpPr>
            <p:cNvPr id="24" name="Right Arrow 23"/>
            <p:cNvSpPr/>
            <p:nvPr/>
          </p:nvSpPr>
          <p:spPr>
            <a:xfrm rot="20401014">
              <a:off x="5609351" y="2835894"/>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7702958">
              <a:off x="4999751" y="2226293"/>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8431129">
              <a:off x="5609351" y="3597894"/>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rot="20401014">
              <a:off x="6142751" y="3978894"/>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7086600" y="3505200"/>
              <a:ext cx="1560042" cy="369332"/>
            </a:xfrm>
            <a:prstGeom prst="rect">
              <a:avLst/>
            </a:prstGeom>
            <a:noFill/>
          </p:spPr>
          <p:txBody>
            <a:bodyPr wrap="none" rtlCol="0">
              <a:spAutoFit/>
            </a:bodyPr>
            <a:lstStyle/>
            <a:p>
              <a:r>
                <a:rPr lang="en-US" i="1" dirty="0" smtClean="0"/>
                <a:t>x &lt; y || x &lt; t ?</a:t>
              </a:r>
              <a:endParaRPr lang="en-US" i="1" dirty="0"/>
            </a:p>
          </p:txBody>
        </p:sp>
        <p:sp>
          <p:nvSpPr>
            <p:cNvPr id="29" name="Right Arrow 28"/>
            <p:cNvSpPr/>
            <p:nvPr/>
          </p:nvSpPr>
          <p:spPr>
            <a:xfrm rot="2932161">
              <a:off x="7430577" y="4126786"/>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7346769" y="5105400"/>
              <a:ext cx="829073" cy="369332"/>
            </a:xfrm>
            <a:prstGeom prst="rect">
              <a:avLst/>
            </a:prstGeom>
            <a:noFill/>
          </p:spPr>
          <p:txBody>
            <a:bodyPr wrap="none" rtlCol="0">
              <a:spAutoFit/>
            </a:bodyPr>
            <a:lstStyle/>
            <a:p>
              <a:r>
                <a:rPr lang="en-US" b="1" dirty="0" smtClean="0">
                  <a:solidFill>
                    <a:srgbClr val="FF0000"/>
                  </a:solidFill>
                  <a:effectLst>
                    <a:outerShdw blurRad="38100" dist="38100" dir="2700000" algn="tl">
                      <a:srgbClr val="000000">
                        <a:alpha val="43137"/>
                      </a:srgbClr>
                    </a:outerShdw>
                  </a:effectLst>
                </a:rPr>
                <a:t>Ok! </a:t>
              </a:r>
              <a:r>
                <a:rPr lang="en-US" b="1" dirty="0" smtClean="0">
                  <a:solidFill>
                    <a:srgbClr val="FF0000"/>
                  </a:solidFill>
                  <a:effectLst>
                    <a:outerShdw blurRad="38100" dist="38100" dir="2700000" algn="tl">
                      <a:srgbClr val="000000">
                        <a:alpha val="43137"/>
                      </a:srgbClr>
                    </a:outerShdw>
                  </a:effectLst>
                  <a:sym typeface="Wingdings" pitchFamily="2" charset="2"/>
                </a:rPr>
                <a:t></a:t>
              </a:r>
              <a:endParaRPr lang="en-US" b="1" dirty="0">
                <a:solidFill>
                  <a:srgbClr val="FF0000"/>
                </a:solidFill>
                <a:effectLst>
                  <a:outerShdw blurRad="38100" dist="38100" dir="2700000" algn="tl">
                    <a:srgbClr val="000000">
                      <a:alpha val="43137"/>
                    </a:srgbClr>
                  </a:outerShdw>
                </a:effectLst>
              </a:endParaRPr>
            </a:p>
          </p:txBody>
        </p:sp>
        <p:sp>
          <p:nvSpPr>
            <p:cNvPr id="31" name="TextBox 30"/>
            <p:cNvSpPr txBox="1"/>
            <p:nvPr/>
          </p:nvSpPr>
          <p:spPr>
            <a:xfrm>
              <a:off x="5638800" y="1676400"/>
              <a:ext cx="870751" cy="369332"/>
            </a:xfrm>
            <a:prstGeom prst="rect">
              <a:avLst/>
            </a:prstGeom>
            <a:noFill/>
          </p:spPr>
          <p:txBody>
            <a:bodyPr wrap="none" rtlCol="0">
              <a:spAutoFit/>
            </a:bodyPr>
            <a:lstStyle/>
            <a:p>
              <a:r>
                <a:rPr lang="en-US" i="1" dirty="0" smtClean="0"/>
                <a:t>x &lt; z ?</a:t>
              </a:r>
              <a:endParaRPr lang="en-US" i="1" dirty="0"/>
            </a:p>
          </p:txBody>
        </p:sp>
      </p:grpSp>
    </p:spTree>
    <p:extLst>
      <p:ext uri="{BB962C8B-B14F-4D97-AF65-F5344CB8AC3E}">
        <p14:creationId xmlns:p14="http://schemas.microsoft.com/office/powerpoint/2010/main" val="4256475979"/>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far</a:t>
            </a:r>
            <a:endParaRPr lang="en-US" dirty="0"/>
          </a:p>
        </p:txBody>
      </p:sp>
      <p:sp>
        <p:nvSpPr>
          <p:cNvPr id="3" name="Text Placeholder 2"/>
          <p:cNvSpPr>
            <a:spLocks noGrp="1"/>
          </p:cNvSpPr>
          <p:nvPr>
            <p:ph type="body" sz="quarter" idx="10"/>
          </p:nvPr>
        </p:nvSpPr>
        <p:spPr>
          <a:xfrm>
            <a:off x="381000" y="1411552"/>
            <a:ext cx="8382000" cy="4912114"/>
          </a:xfrm>
        </p:spPr>
        <p:txBody>
          <a:bodyPr/>
          <a:lstStyle/>
          <a:p>
            <a:r>
              <a:rPr lang="en-US" dirty="0" smtClean="0"/>
              <a:t>We have seen several numerical domains</a:t>
            </a:r>
          </a:p>
          <a:p>
            <a:pPr lvl="1"/>
            <a:r>
              <a:rPr lang="en-US" dirty="0" smtClean="0"/>
              <a:t>Intervals</a:t>
            </a:r>
          </a:p>
          <a:p>
            <a:pPr lvl="2"/>
            <a:r>
              <a:rPr lang="en-US" dirty="0" smtClean="0"/>
              <a:t>Very fast, non-relational</a:t>
            </a:r>
          </a:p>
          <a:p>
            <a:pPr lvl="1"/>
            <a:r>
              <a:rPr lang="en-US" dirty="0" smtClean="0"/>
              <a:t>Pentagons</a:t>
            </a:r>
          </a:p>
          <a:p>
            <a:pPr lvl="2"/>
            <a:r>
              <a:rPr lang="en-US" dirty="0" smtClean="0"/>
              <a:t>Very fast, very weakly relational</a:t>
            </a:r>
          </a:p>
          <a:p>
            <a:pPr lvl="1"/>
            <a:r>
              <a:rPr lang="en-US" dirty="0" smtClean="0"/>
              <a:t>Octagons</a:t>
            </a:r>
          </a:p>
          <a:p>
            <a:pPr lvl="2"/>
            <a:r>
              <a:rPr lang="en-US" dirty="0" smtClean="0"/>
              <a:t>Fast, weakly relational</a:t>
            </a:r>
          </a:p>
          <a:p>
            <a:pPr lvl="1"/>
            <a:r>
              <a:rPr lang="en-US" dirty="0" smtClean="0"/>
              <a:t>Tree domain</a:t>
            </a:r>
          </a:p>
          <a:p>
            <a:pPr lvl="2"/>
            <a:r>
              <a:rPr lang="en-US" dirty="0" smtClean="0"/>
              <a:t>Combination of those above and more…</a:t>
            </a:r>
          </a:p>
          <a:p>
            <a:pPr lvl="1"/>
            <a:r>
              <a:rPr lang="en-US" dirty="0" smtClean="0"/>
              <a:t>Linear equalities</a:t>
            </a:r>
          </a:p>
          <a:p>
            <a:pPr lvl="2"/>
            <a:r>
              <a:rPr lang="en-US" dirty="0" smtClean="0"/>
              <a:t>Fast, only equalities</a:t>
            </a:r>
          </a:p>
        </p:txBody>
      </p:sp>
    </p:spTree>
    <p:extLst>
      <p:ext uri="{BB962C8B-B14F-4D97-AF65-F5344CB8AC3E}">
        <p14:creationId xmlns:p14="http://schemas.microsoft.com/office/powerpoint/2010/main" val="4036554057"/>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we need some more…</a:t>
            </a:r>
            <a:endParaRPr lang="en-US" dirty="0"/>
          </a:p>
        </p:txBody>
      </p:sp>
      <p:sp>
        <p:nvSpPr>
          <p:cNvPr id="3" name="Text Placeholder 2"/>
          <p:cNvSpPr>
            <a:spLocks noGrp="1"/>
          </p:cNvSpPr>
          <p:nvPr>
            <p:ph type="body" sz="quarter" idx="10"/>
          </p:nvPr>
        </p:nvSpPr>
        <p:spPr>
          <a:xfrm>
            <a:off x="381000" y="1411552"/>
            <a:ext cx="8610600" cy="1458861"/>
          </a:xfrm>
        </p:spPr>
        <p:txBody>
          <a:bodyPr/>
          <a:lstStyle/>
          <a:p>
            <a:r>
              <a:rPr lang="en-US" dirty="0" smtClean="0"/>
              <a:t>We need the expressive power of </a:t>
            </a:r>
            <a:r>
              <a:rPr lang="en-US" dirty="0" err="1" smtClean="0"/>
              <a:t>Polyhedra</a:t>
            </a:r>
            <a:endParaRPr lang="en-US" dirty="0" smtClean="0"/>
          </a:p>
          <a:p>
            <a:pPr lvl="1"/>
            <a:r>
              <a:rPr lang="en-US" dirty="0" smtClean="0"/>
              <a:t>Without giving up performance</a:t>
            </a:r>
          </a:p>
          <a:p>
            <a:endParaRPr lang="en-US" dirty="0"/>
          </a:p>
        </p:txBody>
      </p:sp>
      <p:sp>
        <p:nvSpPr>
          <p:cNvPr id="5" name="Rectangle 4"/>
          <p:cNvSpPr/>
          <p:nvPr/>
        </p:nvSpPr>
        <p:spPr>
          <a:xfrm>
            <a:off x="381000" y="2514600"/>
            <a:ext cx="8534400" cy="34163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a:solidFill>
                  <a:srgbClr val="0000FF"/>
                </a:solidFill>
                <a:latin typeface="Consolas"/>
              </a:rPr>
              <a:t>void</a:t>
            </a:r>
            <a:r>
              <a:rPr lang="en-US" dirty="0">
                <a:solidFill>
                  <a:prstClr val="black"/>
                </a:solidFill>
                <a:latin typeface="Consolas"/>
              </a:rPr>
              <a:t> Append(</a:t>
            </a:r>
            <a:r>
              <a:rPr lang="en-US" dirty="0" err="1">
                <a:solidFill>
                  <a:srgbClr val="0000FF"/>
                </a:solidFill>
                <a:latin typeface="Consolas"/>
              </a:rPr>
              <a:t>int</a:t>
            </a:r>
            <a:r>
              <a:rPr lang="en-US" dirty="0">
                <a:solidFill>
                  <a:prstClr val="black"/>
                </a:solidFill>
                <a:latin typeface="Consolas"/>
              </a:rPr>
              <a:t> </a:t>
            </a:r>
            <a:r>
              <a:rPr lang="en-US" dirty="0" err="1">
                <a:solidFill>
                  <a:prstClr val="black"/>
                </a:solidFill>
                <a:latin typeface="Consolas"/>
              </a:rPr>
              <a:t>wb</a:t>
            </a:r>
            <a:r>
              <a:rPr lang="en-US" dirty="0">
                <a:solidFill>
                  <a:prstClr val="black"/>
                </a:solidFill>
                <a:latin typeface="Consolas"/>
              </a:rPr>
              <a:t>, </a:t>
            </a:r>
            <a:r>
              <a:rPr lang="en-US" dirty="0" err="1">
                <a:solidFill>
                  <a:srgbClr val="0000FF"/>
                </a:solidFill>
                <a:latin typeface="Consolas"/>
              </a:rPr>
              <a:t>int</a:t>
            </a:r>
            <a:r>
              <a:rPr lang="en-US" dirty="0">
                <a:solidFill>
                  <a:prstClr val="black"/>
                </a:solidFill>
                <a:latin typeface="Consolas"/>
              </a:rPr>
              <a:t> count)</a:t>
            </a:r>
          </a:p>
          <a:p>
            <a:r>
              <a:rPr lang="en-US" dirty="0">
                <a:solidFill>
                  <a:prstClr val="black"/>
                </a:solidFill>
                <a:latin typeface="Consolas"/>
              </a:rPr>
              <a:t>    {</a:t>
            </a:r>
          </a:p>
          <a:p>
            <a:r>
              <a:rPr lang="en-US" dirty="0">
                <a:solidFill>
                  <a:prstClr val="black"/>
                </a:solidFill>
                <a:latin typeface="Consolas"/>
              </a:rPr>
              <a:t>      </a:t>
            </a:r>
            <a:r>
              <a:rPr lang="en-US" dirty="0" err="1">
                <a:solidFill>
                  <a:srgbClr val="2B91AF"/>
                </a:solidFill>
                <a:latin typeface="Consolas"/>
              </a:rPr>
              <a:t>Contract</a:t>
            </a:r>
            <a:r>
              <a:rPr lang="en-US" dirty="0" err="1">
                <a:solidFill>
                  <a:prstClr val="black"/>
                </a:solidFill>
                <a:latin typeface="Consolas"/>
              </a:rPr>
              <a:t>.Requires</a:t>
            </a:r>
            <a:r>
              <a:rPr lang="en-US" dirty="0">
                <a:solidFill>
                  <a:prstClr val="black"/>
                </a:solidFill>
                <a:latin typeface="Consolas"/>
              </a:rPr>
              <a:t>(</a:t>
            </a:r>
            <a:r>
              <a:rPr lang="en-US" dirty="0" err="1">
                <a:solidFill>
                  <a:prstClr val="black"/>
                </a:solidFill>
                <a:latin typeface="Consolas"/>
              </a:rPr>
              <a:t>wb</a:t>
            </a:r>
            <a:r>
              <a:rPr lang="en-US" dirty="0">
                <a:solidFill>
                  <a:prstClr val="black"/>
                </a:solidFill>
                <a:latin typeface="Consolas"/>
              </a:rPr>
              <a:t> &gt;= 2 * count);</a:t>
            </a:r>
          </a:p>
          <a:p>
            <a:r>
              <a:rPr lang="en-US" dirty="0">
                <a:solidFill>
                  <a:prstClr val="black"/>
                </a:solidFill>
                <a:latin typeface="Consolas"/>
              </a:rPr>
              <a:t>      </a:t>
            </a:r>
            <a:r>
              <a:rPr lang="en-US" dirty="0">
                <a:solidFill>
                  <a:srgbClr val="0000FF"/>
                </a:solidFill>
                <a:latin typeface="Consolas"/>
              </a:rPr>
              <a:t>if</a:t>
            </a:r>
            <a:r>
              <a:rPr lang="en-US" dirty="0">
                <a:solidFill>
                  <a:prstClr val="black"/>
                </a:solidFill>
                <a:latin typeface="Consolas"/>
              </a:rPr>
              <a:t> (count + </a:t>
            </a:r>
            <a:r>
              <a:rPr lang="en-US" dirty="0" err="1">
                <a:solidFill>
                  <a:prstClr val="black"/>
                </a:solidFill>
                <a:latin typeface="Consolas"/>
              </a:rPr>
              <a:t>ChunkLen</a:t>
            </a:r>
            <a:r>
              <a:rPr lang="en-US" dirty="0">
                <a:solidFill>
                  <a:prstClr val="black"/>
                </a:solidFill>
                <a:latin typeface="Consolas"/>
              </a:rPr>
              <a:t> &gt; </a:t>
            </a:r>
            <a:r>
              <a:rPr lang="en-US" dirty="0" err="1">
                <a:solidFill>
                  <a:prstClr val="black"/>
                </a:solidFill>
                <a:latin typeface="Consolas"/>
              </a:rPr>
              <a:t>ChunkChars.Length</a:t>
            </a:r>
            <a:r>
              <a:rPr lang="en-US" dirty="0">
                <a:solidFill>
                  <a:prstClr val="black"/>
                </a:solidFill>
                <a:latin typeface="Consolas"/>
              </a:rPr>
              <a:t>)</a:t>
            </a:r>
          </a:p>
          <a:p>
            <a:r>
              <a:rPr lang="en-US" dirty="0">
                <a:solidFill>
                  <a:prstClr val="black"/>
                </a:solidFill>
                <a:latin typeface="Consolas"/>
              </a:rPr>
              <a:t>        </a:t>
            </a:r>
            <a:r>
              <a:rPr lang="en-US" dirty="0" err="1">
                <a:solidFill>
                  <a:prstClr val="black"/>
                </a:solidFill>
                <a:latin typeface="Consolas"/>
              </a:rPr>
              <a:t>CopyChars</a:t>
            </a:r>
            <a:r>
              <a:rPr lang="en-US" dirty="0">
                <a:solidFill>
                  <a:prstClr val="black"/>
                </a:solidFill>
                <a:latin typeface="Consolas"/>
              </a:rPr>
              <a:t>(</a:t>
            </a:r>
            <a:r>
              <a:rPr lang="en-US" dirty="0" err="1">
                <a:solidFill>
                  <a:prstClr val="black"/>
                </a:solidFill>
                <a:latin typeface="Consolas"/>
              </a:rPr>
              <a:t>wb</a:t>
            </a:r>
            <a:r>
              <a:rPr lang="en-US" dirty="0">
                <a:solidFill>
                  <a:prstClr val="black"/>
                </a:solidFill>
                <a:latin typeface="Consolas"/>
              </a:rPr>
              <a:t>, </a:t>
            </a:r>
            <a:r>
              <a:rPr lang="en-US" dirty="0" err="1">
                <a:solidFill>
                  <a:prstClr val="black"/>
                </a:solidFill>
                <a:latin typeface="Consolas"/>
              </a:rPr>
              <a:t>ChunkChars.Length</a:t>
            </a:r>
            <a:r>
              <a:rPr lang="en-US" dirty="0">
                <a:solidFill>
                  <a:prstClr val="black"/>
                </a:solidFill>
                <a:latin typeface="Consolas"/>
              </a:rPr>
              <a:t> - </a:t>
            </a:r>
            <a:r>
              <a:rPr lang="en-US" dirty="0" err="1">
                <a:solidFill>
                  <a:prstClr val="black"/>
                </a:solidFill>
                <a:latin typeface="Consolas"/>
              </a:rPr>
              <a:t>ChunkLen</a:t>
            </a:r>
            <a:r>
              <a:rPr lang="en-US" dirty="0">
                <a:solidFill>
                  <a:prstClr val="black"/>
                </a:solidFill>
                <a:latin typeface="Consolas"/>
              </a:rPr>
              <a:t>);</a:t>
            </a:r>
          </a:p>
          <a:p>
            <a:r>
              <a:rPr lang="en-US" dirty="0">
                <a:solidFill>
                  <a:prstClr val="black"/>
                </a:solidFill>
                <a:latin typeface="Consolas"/>
              </a:rPr>
              <a:t>    }</a:t>
            </a:r>
          </a:p>
          <a:p>
            <a:endParaRPr lang="en-US" dirty="0">
              <a:solidFill>
                <a:prstClr val="black"/>
              </a:solidFill>
              <a:latin typeface="Consolas"/>
            </a:endParaRPr>
          </a:p>
          <a:p>
            <a:r>
              <a:rPr lang="en-US" dirty="0">
                <a:solidFill>
                  <a:prstClr val="black"/>
                </a:solidFill>
                <a:latin typeface="Consolas"/>
              </a:rPr>
              <a:t>    </a:t>
            </a:r>
            <a:r>
              <a:rPr lang="en-US" dirty="0">
                <a:solidFill>
                  <a:srgbClr val="0000FF"/>
                </a:solidFill>
                <a:latin typeface="Consolas"/>
              </a:rPr>
              <a:t>private</a:t>
            </a:r>
            <a:r>
              <a:rPr lang="en-US" dirty="0">
                <a:solidFill>
                  <a:prstClr val="black"/>
                </a:solidFill>
                <a:latin typeface="Consolas"/>
              </a:rPr>
              <a:t> </a:t>
            </a:r>
            <a:r>
              <a:rPr lang="en-US" dirty="0">
                <a:solidFill>
                  <a:srgbClr val="0000FF"/>
                </a:solidFill>
                <a:latin typeface="Consolas"/>
              </a:rPr>
              <a:t>void</a:t>
            </a:r>
            <a:r>
              <a:rPr lang="en-US" dirty="0">
                <a:solidFill>
                  <a:prstClr val="black"/>
                </a:solidFill>
                <a:latin typeface="Consolas"/>
              </a:rPr>
              <a:t> </a:t>
            </a:r>
            <a:r>
              <a:rPr lang="en-US" dirty="0" err="1">
                <a:solidFill>
                  <a:prstClr val="black"/>
                </a:solidFill>
                <a:latin typeface="Consolas"/>
              </a:rPr>
              <a:t>CopyChars</a:t>
            </a:r>
            <a:r>
              <a:rPr lang="en-US" dirty="0">
                <a:solidFill>
                  <a:prstClr val="black"/>
                </a:solidFill>
                <a:latin typeface="Consolas"/>
              </a:rPr>
              <a:t>(</a:t>
            </a:r>
            <a:r>
              <a:rPr lang="en-US" dirty="0" err="1">
                <a:solidFill>
                  <a:srgbClr val="0000FF"/>
                </a:solidFill>
                <a:latin typeface="Consolas"/>
              </a:rPr>
              <a:t>int</a:t>
            </a:r>
            <a:r>
              <a:rPr lang="en-US" dirty="0">
                <a:solidFill>
                  <a:prstClr val="black"/>
                </a:solidFill>
                <a:latin typeface="Consolas"/>
              </a:rPr>
              <a:t> </a:t>
            </a:r>
            <a:r>
              <a:rPr lang="en-US" dirty="0" err="1">
                <a:solidFill>
                  <a:prstClr val="black"/>
                </a:solidFill>
                <a:latin typeface="Consolas"/>
              </a:rPr>
              <a:t>wb</a:t>
            </a:r>
            <a:r>
              <a:rPr lang="en-US" dirty="0">
                <a:solidFill>
                  <a:prstClr val="black"/>
                </a:solidFill>
                <a:latin typeface="Consolas"/>
              </a:rPr>
              <a:t>, </a:t>
            </a:r>
            <a:r>
              <a:rPr lang="en-US" dirty="0" err="1">
                <a:solidFill>
                  <a:srgbClr val="0000FF"/>
                </a:solidFill>
                <a:latin typeface="Consolas"/>
              </a:rPr>
              <a:t>int</a:t>
            </a:r>
            <a:r>
              <a:rPr lang="en-US" dirty="0">
                <a:solidFill>
                  <a:prstClr val="black"/>
                </a:solidFill>
                <a:latin typeface="Consolas"/>
              </a:rPr>
              <a:t> </a:t>
            </a:r>
            <a:r>
              <a:rPr lang="en-US" dirty="0" err="1">
                <a:solidFill>
                  <a:prstClr val="black"/>
                </a:solidFill>
                <a:latin typeface="Consolas"/>
              </a:rPr>
              <a:t>len</a:t>
            </a:r>
            <a:r>
              <a:rPr lang="en-US" dirty="0">
                <a:solidFill>
                  <a:prstClr val="black"/>
                </a:solidFill>
                <a:latin typeface="Consolas"/>
              </a:rPr>
              <a:t>)</a:t>
            </a:r>
          </a:p>
          <a:p>
            <a:r>
              <a:rPr lang="en-US" dirty="0">
                <a:solidFill>
                  <a:prstClr val="black"/>
                </a:solidFill>
                <a:latin typeface="Consolas"/>
              </a:rPr>
              <a:t>    {</a:t>
            </a:r>
          </a:p>
          <a:p>
            <a:r>
              <a:rPr lang="en-US" dirty="0">
                <a:solidFill>
                  <a:prstClr val="black"/>
                </a:solidFill>
                <a:latin typeface="Consolas"/>
              </a:rPr>
              <a:t>      </a:t>
            </a:r>
            <a:r>
              <a:rPr lang="en-US" dirty="0" err="1">
                <a:solidFill>
                  <a:srgbClr val="2B91AF"/>
                </a:solidFill>
                <a:latin typeface="Consolas"/>
              </a:rPr>
              <a:t>Contract</a:t>
            </a:r>
            <a:r>
              <a:rPr lang="en-US" dirty="0" err="1">
                <a:solidFill>
                  <a:prstClr val="black"/>
                </a:solidFill>
                <a:latin typeface="Consolas"/>
              </a:rPr>
              <a:t>.Requires</a:t>
            </a:r>
            <a:r>
              <a:rPr lang="en-US" dirty="0">
                <a:solidFill>
                  <a:prstClr val="black"/>
                </a:solidFill>
                <a:latin typeface="Consolas"/>
              </a:rPr>
              <a:t>(</a:t>
            </a:r>
            <a:r>
              <a:rPr lang="en-US" dirty="0" err="1">
                <a:solidFill>
                  <a:prstClr val="black"/>
                </a:solidFill>
                <a:latin typeface="Consolas"/>
              </a:rPr>
              <a:t>wb</a:t>
            </a:r>
            <a:r>
              <a:rPr lang="en-US" dirty="0">
                <a:solidFill>
                  <a:prstClr val="black"/>
                </a:solidFill>
                <a:latin typeface="Consolas"/>
              </a:rPr>
              <a:t> &gt;= 2 * </a:t>
            </a:r>
            <a:r>
              <a:rPr lang="en-US" dirty="0" err="1">
                <a:solidFill>
                  <a:prstClr val="black"/>
                </a:solidFill>
                <a:latin typeface="Consolas"/>
              </a:rPr>
              <a:t>len</a:t>
            </a:r>
            <a:r>
              <a:rPr lang="en-US" dirty="0">
                <a:solidFill>
                  <a:prstClr val="black"/>
                </a:solidFill>
                <a:latin typeface="Consolas"/>
              </a:rPr>
              <a:t>);</a:t>
            </a:r>
          </a:p>
          <a:p>
            <a:endParaRPr lang="en-US" dirty="0">
              <a:solidFill>
                <a:prstClr val="black"/>
              </a:solidFill>
              <a:latin typeface="Consolas"/>
            </a:endParaRPr>
          </a:p>
          <a:p>
            <a:r>
              <a:rPr lang="en-US" dirty="0">
                <a:solidFill>
                  <a:prstClr val="black"/>
                </a:solidFill>
                <a:latin typeface="Consolas"/>
              </a:rPr>
              <a:t>    }</a:t>
            </a:r>
          </a:p>
        </p:txBody>
      </p:sp>
      <p:sp>
        <p:nvSpPr>
          <p:cNvPr id="6" name="TextBox 5"/>
          <p:cNvSpPr txBox="1"/>
          <p:nvPr/>
        </p:nvSpPr>
        <p:spPr>
          <a:xfrm>
            <a:off x="6948195" y="4038094"/>
            <a:ext cx="1967205"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Cannot represent</a:t>
            </a:r>
          </a:p>
        </p:txBody>
      </p:sp>
      <p:cxnSp>
        <p:nvCxnSpPr>
          <p:cNvPr id="8" name="Straight Arrow Connector 7"/>
          <p:cNvCxnSpPr/>
          <p:nvPr/>
        </p:nvCxnSpPr>
        <p:spPr>
          <a:xfrm flipH="1" flipV="1">
            <a:off x="6324600" y="3657600"/>
            <a:ext cx="623595" cy="56516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0" name="Straight Arrow Connector 9"/>
          <p:cNvCxnSpPr/>
          <p:nvPr/>
        </p:nvCxnSpPr>
        <p:spPr>
          <a:xfrm flipH="1">
            <a:off x="5486400" y="4222760"/>
            <a:ext cx="1461795" cy="95884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056439348"/>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smtClean="0"/>
              <a:t>Subpolyhedra</a:t>
            </a:r>
            <a:endParaRPr lang="en-US" dirty="0"/>
          </a:p>
        </p:txBody>
      </p:sp>
      <p:sp>
        <p:nvSpPr>
          <p:cNvPr id="3" name="Text Placeholder 2"/>
          <p:cNvSpPr>
            <a:spLocks noGrp="1"/>
          </p:cNvSpPr>
          <p:nvPr>
            <p:ph type="body" sz="quarter" idx="10"/>
          </p:nvPr>
        </p:nvSpPr>
        <p:spPr>
          <a:xfrm>
            <a:off x="381000" y="1411552"/>
            <a:ext cx="8382000" cy="3828740"/>
          </a:xfrm>
        </p:spPr>
        <p:txBody>
          <a:bodyPr/>
          <a:lstStyle/>
          <a:p>
            <a:r>
              <a:rPr lang="en-US" dirty="0" smtClean="0"/>
              <a:t>∑</a:t>
            </a:r>
            <a:r>
              <a:rPr lang="en-US" dirty="0" err="1" smtClean="0"/>
              <a:t>a</a:t>
            </a:r>
            <a:r>
              <a:rPr lang="en-US" baseline="-25000" dirty="0" err="1" smtClean="0"/>
              <a:t>i</a:t>
            </a:r>
            <a:r>
              <a:rPr lang="en-US" baseline="-25000" dirty="0" smtClean="0"/>
              <a:t> </a:t>
            </a:r>
            <a:r>
              <a:rPr lang="en-US" dirty="0" smtClean="0"/>
              <a:t>x</a:t>
            </a:r>
            <a:r>
              <a:rPr lang="en-US" baseline="-25000" dirty="0" smtClean="0"/>
              <a:t>i</a:t>
            </a:r>
            <a:r>
              <a:rPr lang="en-US" dirty="0" smtClean="0"/>
              <a:t> ≤ k </a:t>
            </a:r>
            <a:r>
              <a:rPr lang="en-US" dirty="0" smtClean="0">
                <a:latin typeface="Arial Unicode MS" pitchFamily="34" charset="-128"/>
                <a:ea typeface="Arial Unicode MS" pitchFamily="34" charset="-128"/>
                <a:cs typeface="Arial Unicode MS" pitchFamily="34" charset="-128"/>
              </a:rPr>
              <a:t>⇔ </a:t>
            </a:r>
            <a:r>
              <a:rPr lang="en-US" dirty="0" smtClean="0"/>
              <a:t>∑</a:t>
            </a:r>
            <a:r>
              <a:rPr lang="en-US" dirty="0" err="1" smtClean="0"/>
              <a:t>a</a:t>
            </a:r>
            <a:r>
              <a:rPr lang="en-US" baseline="-25000" dirty="0" err="1" smtClean="0"/>
              <a:t>i</a:t>
            </a:r>
            <a:r>
              <a:rPr lang="en-US" baseline="-25000" dirty="0" smtClean="0"/>
              <a:t> </a:t>
            </a:r>
            <a:r>
              <a:rPr lang="en-US" dirty="0" smtClean="0"/>
              <a:t>x</a:t>
            </a:r>
            <a:r>
              <a:rPr lang="en-US" baseline="-25000" dirty="0" smtClean="0"/>
              <a:t>i</a:t>
            </a:r>
            <a:r>
              <a:rPr lang="en-US" dirty="0" smtClean="0"/>
              <a:t> = </a:t>
            </a:r>
            <a:r>
              <a:rPr lang="el-GR" dirty="0" smtClean="0">
                <a:latin typeface="Arial Unicode MS" pitchFamily="34" charset="-128"/>
                <a:ea typeface="Arial Unicode MS" pitchFamily="34" charset="-128"/>
                <a:cs typeface="Arial Unicode MS" pitchFamily="34" charset="-128"/>
              </a:rPr>
              <a:t>β</a:t>
            </a:r>
            <a:r>
              <a:rPr lang="en-US" dirty="0" smtClean="0">
                <a:latin typeface="Arial Unicode MS" pitchFamily="34" charset="-128"/>
                <a:ea typeface="Arial Unicode MS" pitchFamily="34" charset="-128"/>
                <a:cs typeface="Arial Unicode MS" pitchFamily="34" charset="-128"/>
              </a:rPr>
              <a:t> ⋀ </a:t>
            </a:r>
            <a:r>
              <a:rPr lang="el-GR" dirty="0" smtClean="0">
                <a:latin typeface="Arial Unicode MS" pitchFamily="34" charset="-128"/>
                <a:ea typeface="Arial Unicode MS" pitchFamily="34" charset="-128"/>
                <a:cs typeface="Arial Unicode MS" pitchFamily="34" charset="-128"/>
              </a:rPr>
              <a:t>β</a:t>
            </a:r>
            <a:r>
              <a:rPr lang="en-US" dirty="0" smtClean="0">
                <a:latin typeface="Arial Unicode MS" pitchFamily="34" charset="-128"/>
                <a:ea typeface="Arial Unicode MS" pitchFamily="34" charset="-128"/>
                <a:cs typeface="Arial Unicode MS" pitchFamily="34" charset="-128"/>
              </a:rPr>
              <a:t> </a:t>
            </a:r>
            <a:r>
              <a:rPr lang="en-US" dirty="0" smtClean="0"/>
              <a:t>≤ k</a:t>
            </a:r>
          </a:p>
          <a:p>
            <a:pPr lvl="1"/>
            <a:r>
              <a:rPr lang="en-US" dirty="0" smtClean="0"/>
              <a:t>Introduce a slack variable </a:t>
            </a:r>
            <a:r>
              <a:rPr lang="el-GR" dirty="0">
                <a:latin typeface="Arial Unicode MS" pitchFamily="34" charset="-128"/>
                <a:ea typeface="Arial Unicode MS" pitchFamily="34" charset="-128"/>
                <a:cs typeface="Arial Unicode MS" pitchFamily="34" charset="-128"/>
              </a:rPr>
              <a:t>β</a:t>
            </a:r>
            <a:r>
              <a:rPr lang="en-US" dirty="0" smtClean="0"/>
              <a:t> </a:t>
            </a:r>
          </a:p>
          <a:p>
            <a:r>
              <a:rPr lang="en-US" dirty="0" smtClean="0"/>
              <a:t>Reduced product of </a:t>
            </a:r>
          </a:p>
          <a:p>
            <a:pPr lvl="1"/>
            <a:r>
              <a:rPr lang="en-US" dirty="0" smtClean="0">
                <a:solidFill>
                  <a:srgbClr val="FF0000"/>
                </a:solidFill>
              </a:rPr>
              <a:t>Intervals</a:t>
            </a:r>
          </a:p>
          <a:p>
            <a:pPr lvl="2"/>
            <a:r>
              <a:rPr lang="en-US" dirty="0" smtClean="0"/>
              <a:t>Scalable, fast…</a:t>
            </a:r>
          </a:p>
          <a:p>
            <a:pPr lvl="1"/>
            <a:r>
              <a:rPr lang="en-US" dirty="0" smtClean="0">
                <a:solidFill>
                  <a:srgbClr val="FF0000"/>
                </a:solidFill>
              </a:rPr>
              <a:t>Linear Equalities</a:t>
            </a:r>
          </a:p>
          <a:p>
            <a:pPr lvl="2"/>
            <a:r>
              <a:rPr lang="en-US" dirty="0" smtClean="0"/>
              <a:t>Precise join, fast …</a:t>
            </a:r>
          </a:p>
          <a:p>
            <a:r>
              <a:rPr lang="en-US" dirty="0" smtClean="0"/>
              <a:t>Challenge: Have a precise Join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76201"/>
            <a:ext cx="1111250" cy="1200388"/>
          </a:xfrm>
          <a:prstGeom prst="rect">
            <a:avLst/>
          </a:prstGeom>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62346"/>
            <a:ext cx="128587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928769"/>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Naif Join</a:t>
            </a:r>
            <a:endParaRPr lang="en-US" dirty="0"/>
          </a:p>
        </p:txBody>
      </p:sp>
      <p:sp>
        <p:nvSpPr>
          <p:cNvPr id="4" name="TextBox 4"/>
          <p:cNvSpPr txBox="1">
            <a:spLocks noChangeArrowheads="1"/>
          </p:cNvSpPr>
          <p:nvPr/>
        </p:nvSpPr>
        <p:spPr bwMode="auto">
          <a:xfrm>
            <a:off x="2133600" y="2297113"/>
            <a:ext cx="2116139" cy="400110"/>
          </a:xfrm>
          <a:prstGeom prst="rect">
            <a:avLst/>
          </a:prstGeom>
          <a:noFill/>
          <a:ln w="9525">
            <a:noFill/>
            <a:miter lim="800000"/>
            <a:headEnd/>
            <a:tailEnd/>
          </a:ln>
        </p:spPr>
        <p:txBody>
          <a:bodyPr wrap="square">
            <a:spAutoFit/>
          </a:bodyPr>
          <a:lstStyle/>
          <a:p>
            <a:r>
              <a:rPr lang="en-US" sz="2000" dirty="0">
                <a:latin typeface="Consolas" pitchFamily="49" charset="0"/>
                <a:cs typeface="Consolas" pitchFamily="49" charset="0"/>
              </a:rPr>
              <a:t>assume x &lt;= y</a:t>
            </a:r>
          </a:p>
        </p:txBody>
      </p:sp>
      <p:sp>
        <p:nvSpPr>
          <p:cNvPr id="5" name="TextBox 5"/>
          <p:cNvSpPr txBox="1">
            <a:spLocks noChangeArrowheads="1"/>
          </p:cNvSpPr>
          <p:nvPr/>
        </p:nvSpPr>
        <p:spPr bwMode="auto">
          <a:xfrm>
            <a:off x="5014026" y="2297113"/>
            <a:ext cx="2072574" cy="400110"/>
          </a:xfrm>
          <a:prstGeom prst="rect">
            <a:avLst/>
          </a:prstGeom>
          <a:noFill/>
          <a:ln w="9525">
            <a:noFill/>
            <a:miter lim="800000"/>
            <a:headEnd/>
            <a:tailEnd/>
          </a:ln>
        </p:spPr>
        <p:txBody>
          <a:bodyPr wrap="square">
            <a:spAutoFit/>
          </a:bodyPr>
          <a:lstStyle/>
          <a:p>
            <a:r>
              <a:rPr lang="en-US" sz="2000" dirty="0">
                <a:latin typeface="Consolas" pitchFamily="49" charset="0"/>
                <a:cs typeface="Consolas" pitchFamily="49" charset="0"/>
              </a:rPr>
              <a:t>x = 0;  y = 1</a:t>
            </a:r>
          </a:p>
        </p:txBody>
      </p:sp>
      <p:sp>
        <p:nvSpPr>
          <p:cNvPr id="6" name="TextBox 6"/>
          <p:cNvSpPr txBox="1">
            <a:spLocks noChangeArrowheads="1"/>
          </p:cNvSpPr>
          <p:nvPr/>
        </p:nvSpPr>
        <p:spPr bwMode="auto">
          <a:xfrm>
            <a:off x="3606753" y="5181600"/>
            <a:ext cx="2171000" cy="400110"/>
          </a:xfrm>
          <a:prstGeom prst="rect">
            <a:avLst/>
          </a:prstGeom>
          <a:noFill/>
          <a:ln w="9525">
            <a:noFill/>
            <a:miter lim="800000"/>
            <a:headEnd/>
            <a:tailEnd/>
          </a:ln>
        </p:spPr>
        <p:txBody>
          <a:bodyPr wrap="square">
            <a:spAutoFit/>
          </a:bodyPr>
          <a:lstStyle/>
          <a:p>
            <a:r>
              <a:rPr lang="en-US" sz="2000" dirty="0">
                <a:latin typeface="Consolas" pitchFamily="49" charset="0"/>
                <a:cs typeface="Consolas" pitchFamily="49" charset="0"/>
              </a:rPr>
              <a:t>assert </a:t>
            </a:r>
            <a:r>
              <a:rPr lang="en-US" sz="2000" dirty="0" smtClean="0">
                <a:latin typeface="Consolas" pitchFamily="49" charset="0"/>
                <a:cs typeface="Consolas" pitchFamily="49" charset="0"/>
              </a:rPr>
              <a:t>x &lt;= </a:t>
            </a:r>
            <a:r>
              <a:rPr lang="en-US" sz="2000" dirty="0">
                <a:latin typeface="Consolas" pitchFamily="49" charset="0"/>
                <a:cs typeface="Consolas" pitchFamily="49" charset="0"/>
              </a:rPr>
              <a:t>y</a:t>
            </a:r>
          </a:p>
        </p:txBody>
      </p:sp>
      <p:cxnSp>
        <p:nvCxnSpPr>
          <p:cNvPr id="7" name="Shape 8"/>
          <p:cNvCxnSpPr>
            <a:stCxn id="4" idx="2"/>
            <a:endCxn id="6" idx="0"/>
          </p:cNvCxnSpPr>
          <p:nvPr/>
        </p:nvCxnSpPr>
        <p:spPr>
          <a:xfrm rot="16200000" flipH="1">
            <a:off x="2699773" y="3189119"/>
            <a:ext cx="2484377" cy="150058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5" idx="2"/>
            <a:endCxn id="6" idx="0"/>
          </p:cNvCxnSpPr>
          <p:nvPr/>
        </p:nvCxnSpPr>
        <p:spPr>
          <a:xfrm rot="5400000">
            <a:off x="4129095" y="3260381"/>
            <a:ext cx="2484377" cy="13580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81000" y="2819400"/>
            <a:ext cx="2819400" cy="457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latin typeface="Arial Unicode MS"/>
                <a:ea typeface="Arial Unicode MS"/>
                <a:cs typeface="Arial Unicode MS"/>
              </a:rPr>
              <a:t>〈</a:t>
            </a:r>
            <a:r>
              <a:rPr lang="en-US" dirty="0"/>
              <a:t>x - y == </a:t>
            </a:r>
            <a:r>
              <a:rPr lang="el-GR" dirty="0">
                <a:latin typeface="Arial Unicode MS"/>
                <a:ea typeface="Arial Unicode MS"/>
                <a:cs typeface="Arial Unicode MS"/>
              </a:rPr>
              <a:t>β</a:t>
            </a:r>
            <a:r>
              <a:rPr lang="en-US" dirty="0">
                <a:latin typeface="Arial Unicode MS"/>
                <a:ea typeface="Arial Unicode MS"/>
                <a:cs typeface="Arial Unicode MS"/>
              </a:rPr>
              <a:t>,</a:t>
            </a:r>
            <a:r>
              <a:rPr lang="en-US" dirty="0"/>
              <a:t> </a:t>
            </a:r>
            <a:r>
              <a:rPr lang="el-GR" dirty="0">
                <a:latin typeface="Arial Unicode MS"/>
                <a:ea typeface="Arial Unicode MS"/>
                <a:cs typeface="Arial Unicode MS"/>
              </a:rPr>
              <a:t>β</a:t>
            </a:r>
            <a:r>
              <a:rPr lang="en-US" dirty="0"/>
              <a:t> </a:t>
            </a:r>
            <a:r>
              <a:rPr lang="en-US" dirty="0">
                <a:latin typeface="Arial Unicode MS"/>
                <a:ea typeface="Arial Unicode MS"/>
                <a:cs typeface="Arial Unicode MS"/>
              </a:rPr>
              <a:t>∈</a:t>
            </a:r>
            <a:r>
              <a:rPr lang="en-US" dirty="0"/>
              <a:t> [-</a:t>
            </a:r>
            <a:r>
              <a:rPr lang="en-US" dirty="0">
                <a:latin typeface="Arial Unicode MS"/>
                <a:ea typeface="Arial Unicode MS"/>
                <a:cs typeface="Arial Unicode MS"/>
              </a:rPr>
              <a:t>∞</a:t>
            </a:r>
            <a:r>
              <a:rPr lang="en-US" dirty="0"/>
              <a:t>, 0]</a:t>
            </a:r>
            <a:r>
              <a:rPr lang="en-US" dirty="0">
                <a:latin typeface="Arial Unicode MS"/>
                <a:ea typeface="Arial Unicode MS"/>
                <a:cs typeface="Arial Unicode MS"/>
              </a:rPr>
              <a:t>〉</a:t>
            </a:r>
            <a:endParaRPr lang="en-US" dirty="0"/>
          </a:p>
        </p:txBody>
      </p:sp>
      <p:sp>
        <p:nvSpPr>
          <p:cNvPr id="10" name="Rectangle 9"/>
          <p:cNvSpPr/>
          <p:nvPr/>
        </p:nvSpPr>
        <p:spPr>
          <a:xfrm>
            <a:off x="5777753" y="2819400"/>
            <a:ext cx="2985247" cy="457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latin typeface="Arial Unicode MS"/>
                <a:ea typeface="Arial Unicode MS"/>
                <a:cs typeface="Arial Unicode MS"/>
              </a:rPr>
              <a:t>〈</a:t>
            </a:r>
            <a:r>
              <a:rPr lang="en-US" dirty="0"/>
              <a:t>T</a:t>
            </a:r>
            <a:r>
              <a:rPr lang="en-US" dirty="0">
                <a:latin typeface="Arial Unicode MS"/>
                <a:ea typeface="Arial Unicode MS"/>
                <a:cs typeface="Arial Unicode MS"/>
              </a:rPr>
              <a:t>,</a:t>
            </a:r>
            <a:r>
              <a:rPr lang="en-US" dirty="0"/>
              <a:t> x </a:t>
            </a:r>
            <a:r>
              <a:rPr lang="en-US" dirty="0">
                <a:latin typeface="Arial Unicode MS"/>
                <a:ea typeface="Arial Unicode MS"/>
                <a:cs typeface="Arial Unicode MS"/>
              </a:rPr>
              <a:t>∈</a:t>
            </a:r>
            <a:r>
              <a:rPr lang="en-US" dirty="0"/>
              <a:t> [0,0] </a:t>
            </a:r>
            <a:r>
              <a:rPr lang="en-US" dirty="0">
                <a:latin typeface="Arial Unicode MS"/>
                <a:ea typeface="Arial Unicode MS"/>
                <a:cs typeface="Arial Unicode MS"/>
              </a:rPr>
              <a:t>⋀</a:t>
            </a:r>
            <a:r>
              <a:rPr lang="en-US" dirty="0"/>
              <a:t> y </a:t>
            </a:r>
            <a:r>
              <a:rPr lang="en-US" dirty="0">
                <a:latin typeface="Arial Unicode MS"/>
                <a:ea typeface="Arial Unicode MS"/>
                <a:cs typeface="Arial Unicode MS"/>
              </a:rPr>
              <a:t>∈</a:t>
            </a:r>
            <a:r>
              <a:rPr lang="en-US" dirty="0"/>
              <a:t> [1,1]</a:t>
            </a:r>
            <a:r>
              <a:rPr lang="en-US" dirty="0">
                <a:latin typeface="Arial Unicode MS"/>
                <a:ea typeface="Arial Unicode MS"/>
                <a:cs typeface="Arial Unicode MS"/>
              </a:rPr>
              <a:t>〉</a:t>
            </a:r>
            <a:endParaRPr lang="en-US" dirty="0"/>
          </a:p>
        </p:txBody>
      </p:sp>
      <p:sp>
        <p:nvSpPr>
          <p:cNvPr id="11" name="Rectangle 10"/>
          <p:cNvSpPr/>
          <p:nvPr/>
        </p:nvSpPr>
        <p:spPr>
          <a:xfrm>
            <a:off x="4935071" y="4191000"/>
            <a:ext cx="1160929" cy="457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latin typeface="Arial Unicode MS"/>
                <a:ea typeface="Arial Unicode MS"/>
                <a:cs typeface="Arial Unicode MS"/>
              </a:rPr>
              <a:t>〈</a:t>
            </a:r>
            <a:r>
              <a:rPr lang="en-US" dirty="0"/>
              <a:t>T</a:t>
            </a:r>
            <a:r>
              <a:rPr lang="en-US" dirty="0">
                <a:latin typeface="Arial Unicode MS"/>
                <a:ea typeface="Arial Unicode MS"/>
                <a:cs typeface="Arial Unicode MS"/>
              </a:rPr>
              <a:t>, </a:t>
            </a:r>
            <a:r>
              <a:rPr lang="en-US" dirty="0"/>
              <a:t>T</a:t>
            </a:r>
            <a:r>
              <a:rPr lang="en-US" dirty="0">
                <a:latin typeface="Arial Unicode MS"/>
                <a:ea typeface="Arial Unicode MS"/>
                <a:cs typeface="Arial Unicode MS"/>
              </a:rPr>
              <a:t>〉</a:t>
            </a:r>
            <a:endParaRPr lang="en-US" dirty="0"/>
          </a:p>
        </p:txBody>
      </p:sp>
    </p:spTree>
    <p:extLst>
      <p:ext uri="{BB962C8B-B14F-4D97-AF65-F5344CB8AC3E}">
        <p14:creationId xmlns:p14="http://schemas.microsoft.com/office/powerpoint/2010/main" val="1539366536"/>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Join algorithm : SubPolyhedra</a:t>
            </a:r>
          </a:p>
        </p:txBody>
      </p:sp>
      <p:sp>
        <p:nvSpPr>
          <p:cNvPr id="10243" name="Content Placeholder 2"/>
          <p:cNvSpPr>
            <a:spLocks noGrp="1"/>
          </p:cNvSpPr>
          <p:nvPr>
            <p:ph type="body" sz="quarter" idx="10"/>
          </p:nvPr>
        </p:nvSpPr>
        <p:spPr/>
        <p:txBody>
          <a:bodyPr/>
          <a:lstStyle/>
          <a:p>
            <a:pPr marL="514350" indent="-514350">
              <a:buFont typeface="+mj-lt"/>
              <a:buAutoNum type="arabicPeriod"/>
            </a:pPr>
            <a:r>
              <a:rPr lang="en-US" dirty="0" smtClean="0"/>
              <a:t>Uniform slack variables</a:t>
            </a:r>
          </a:p>
          <a:p>
            <a:pPr marL="514350" indent="-514350">
              <a:buFont typeface="+mj-lt"/>
              <a:buAutoNum type="arabicPeriod"/>
            </a:pPr>
            <a:r>
              <a:rPr lang="en-US" dirty="0" smtClean="0"/>
              <a:t>Reduce the states</a:t>
            </a:r>
          </a:p>
          <a:p>
            <a:pPr marL="514350" indent="-514350">
              <a:buFont typeface="+mj-lt"/>
              <a:buAutoNum type="arabicPeriod"/>
            </a:pPr>
            <a:r>
              <a:rPr lang="en-US" dirty="0" smtClean="0"/>
              <a:t>Do the pair-wise join</a:t>
            </a:r>
          </a:p>
          <a:p>
            <a:pPr marL="514350" indent="-514350">
              <a:buFont typeface="+mj-lt"/>
              <a:buAutoNum type="arabicPeriod"/>
            </a:pPr>
            <a:r>
              <a:rPr lang="en-US" dirty="0" smtClean="0"/>
              <a:t>Recover precision using deleted equalities</a:t>
            </a:r>
          </a:p>
          <a:p>
            <a:pPr marL="514350" indent="-514350">
              <a:buFont typeface="+mj-lt"/>
              <a:buAutoNum type="arabicPeriod"/>
            </a:pPr>
            <a:r>
              <a:rPr lang="en-US" dirty="0" smtClean="0"/>
              <a:t>Recover precision using hints</a:t>
            </a:r>
          </a:p>
          <a:p>
            <a:pPr marL="836599" lvl="1" indent="-514350">
              <a:buFont typeface="Arial" pitchFamily="34" charset="0"/>
              <a:buChar char="•"/>
            </a:pPr>
            <a:r>
              <a:rPr lang="en-US" dirty="0" smtClean="0"/>
              <a:t>Templates, 2D Convex Hull, Annotations …</a:t>
            </a:r>
          </a:p>
        </p:txBody>
      </p:sp>
    </p:spTree>
    <p:extLst>
      <p:ext uri="{BB962C8B-B14F-4D97-AF65-F5344CB8AC3E}">
        <p14:creationId xmlns:p14="http://schemas.microsoft.com/office/powerpoint/2010/main" val="75624186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the problem?</a:t>
            </a:r>
            <a:endParaRPr lang="en-US" dirty="0"/>
          </a:p>
        </p:txBody>
      </p:sp>
      <p:sp>
        <p:nvSpPr>
          <p:cNvPr id="3" name="Text Placeholder 2"/>
          <p:cNvSpPr>
            <a:spLocks noGrp="1"/>
          </p:cNvSpPr>
          <p:nvPr>
            <p:ph type="body" sz="quarter" idx="10"/>
          </p:nvPr>
        </p:nvSpPr>
        <p:spPr>
          <a:xfrm>
            <a:off x="381000" y="1411552"/>
            <a:ext cx="8382000" cy="4573560"/>
          </a:xfrm>
        </p:spPr>
        <p:txBody>
          <a:bodyPr/>
          <a:lstStyle/>
          <a:p>
            <a:r>
              <a:rPr lang="en-US" dirty="0" smtClean="0"/>
              <a:t>Lost the relation between the two </a:t>
            </a:r>
            <a:r>
              <a:rPr lang="en-US" dirty="0" smtClean="0">
                <a:latin typeface="Consolas" pitchFamily="49" charset="0"/>
                <a:cs typeface="Consolas" pitchFamily="49" charset="0"/>
              </a:rPr>
              <a:t>x</a:t>
            </a:r>
          </a:p>
          <a:p>
            <a:pPr lvl="1"/>
            <a:r>
              <a:rPr lang="en-US" dirty="0" smtClean="0">
                <a:cs typeface="Consolas" pitchFamily="49" charset="0"/>
              </a:rPr>
              <a:t>But they are the same variable!</a:t>
            </a:r>
          </a:p>
          <a:p>
            <a:r>
              <a:rPr lang="en-US" dirty="0" smtClean="0">
                <a:cs typeface="Consolas" pitchFamily="49" charset="0"/>
              </a:rPr>
              <a:t>Compilation put the program in normal form</a:t>
            </a:r>
          </a:p>
          <a:p>
            <a:r>
              <a:rPr lang="en-US" dirty="0" smtClean="0">
                <a:cs typeface="Consolas" pitchFamily="49" charset="0"/>
              </a:rPr>
              <a:t>Advantages:</a:t>
            </a:r>
          </a:p>
          <a:p>
            <a:pPr lvl="1"/>
            <a:r>
              <a:rPr lang="en-US" dirty="0" smtClean="0">
                <a:cs typeface="Consolas" pitchFamily="49" charset="0"/>
              </a:rPr>
              <a:t>Type checking, name resolution, fewer cases</a:t>
            </a:r>
          </a:p>
          <a:p>
            <a:r>
              <a:rPr lang="en-US" dirty="0" smtClean="0">
                <a:cs typeface="Consolas" pitchFamily="49" charset="0"/>
              </a:rPr>
              <a:t>Disadvantages:</a:t>
            </a:r>
          </a:p>
          <a:p>
            <a:pPr lvl="1"/>
            <a:r>
              <a:rPr lang="en-US" dirty="0" smtClean="0">
                <a:cs typeface="Consolas" pitchFamily="49" charset="0"/>
              </a:rPr>
              <a:t>Smaller window on the program</a:t>
            </a:r>
          </a:p>
          <a:p>
            <a:r>
              <a:rPr lang="en-US" dirty="0" smtClean="0">
                <a:cs typeface="Consolas" pitchFamily="49" charset="0"/>
              </a:rPr>
              <a:t>Solution?</a:t>
            </a:r>
          </a:p>
          <a:p>
            <a:pPr lvl="1"/>
            <a:r>
              <a:rPr lang="en-US" dirty="0" smtClean="0">
                <a:cs typeface="Consolas" pitchFamily="49" charset="0"/>
              </a:rPr>
              <a:t>Rebuild the expressions</a:t>
            </a:r>
            <a:endParaRPr lang="en-US" dirty="0">
              <a:cs typeface="Consolas" pitchFamily="49" charset="0"/>
            </a:endParaRPr>
          </a:p>
        </p:txBody>
      </p:sp>
    </p:spTree>
    <p:extLst>
      <p:ext uri="{BB962C8B-B14F-4D97-AF65-F5344CB8AC3E}">
        <p14:creationId xmlns:p14="http://schemas.microsoft.com/office/powerpoint/2010/main" val="1519486870"/>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Example : Join Step 1</a:t>
            </a:r>
          </a:p>
        </p:txBody>
      </p:sp>
      <p:sp>
        <p:nvSpPr>
          <p:cNvPr id="3" name="Content Placeholder 2"/>
          <p:cNvSpPr>
            <a:spLocks noGrp="1"/>
          </p:cNvSpPr>
          <p:nvPr>
            <p:ph type="body" sz="quarter" idx="10"/>
          </p:nvPr>
        </p:nvSpPr>
        <p:spPr/>
        <p:txBody>
          <a:bodyPr/>
          <a:lstStyle/>
          <a:p>
            <a:pPr>
              <a:buFont typeface="Arial" charset="0"/>
              <a:buNone/>
            </a:pPr>
            <a:r>
              <a:rPr lang="en-US" dirty="0" smtClean="0"/>
              <a:t>Entry State:</a:t>
            </a:r>
          </a:p>
          <a:p>
            <a:pPr>
              <a:buFont typeface="Arial" charset="0"/>
              <a:buNone/>
            </a:pPr>
            <a:r>
              <a:rPr lang="en-US" sz="2400" dirty="0" smtClean="0"/>
              <a:t>	s</a:t>
            </a:r>
            <a:r>
              <a:rPr lang="en-US" sz="2400" baseline="-25000" dirty="0" smtClean="0"/>
              <a:t>0</a:t>
            </a:r>
            <a:r>
              <a:rPr lang="en-US" sz="2400" dirty="0" smtClean="0"/>
              <a:t> : </a:t>
            </a:r>
            <a:r>
              <a:rPr lang="en-US" sz="2400" dirty="0" smtClean="0">
                <a:latin typeface="Arial Unicode MS" pitchFamily="34" charset="-128"/>
                <a:ea typeface="Arial Unicode MS" pitchFamily="34" charset="-128"/>
                <a:cs typeface="Arial Unicode MS" pitchFamily="34" charset="-128"/>
              </a:rPr>
              <a:t>〈</a:t>
            </a:r>
            <a:r>
              <a:rPr lang="en-US" sz="2400" dirty="0" smtClean="0"/>
              <a:t>x - y == </a:t>
            </a:r>
            <a:r>
              <a:rPr lang="el-GR" sz="2400" dirty="0" smtClean="0">
                <a:latin typeface="Arial Unicode MS" pitchFamily="34" charset="-128"/>
                <a:ea typeface="Arial Unicode MS" pitchFamily="34" charset="-128"/>
                <a:cs typeface="Arial Unicode MS" pitchFamily="34" charset="-128"/>
              </a:rPr>
              <a:t>β</a:t>
            </a:r>
            <a:r>
              <a:rPr lang="en-US" sz="2400" dirty="0" smtClean="0">
                <a:latin typeface="Arial Unicode MS" pitchFamily="34" charset="-128"/>
                <a:ea typeface="Arial Unicode MS" pitchFamily="34" charset="-128"/>
                <a:cs typeface="Arial Unicode MS" pitchFamily="34" charset="-128"/>
              </a:rPr>
              <a:t>,</a:t>
            </a:r>
            <a:r>
              <a:rPr lang="en-US" sz="2400" dirty="0" smtClean="0"/>
              <a:t> </a:t>
            </a:r>
            <a:r>
              <a:rPr lang="el-GR" sz="2400" dirty="0" smtClean="0">
                <a:latin typeface="Arial Unicode MS" pitchFamily="34" charset="-128"/>
                <a:ea typeface="Arial Unicode MS" pitchFamily="34" charset="-128"/>
                <a:cs typeface="Arial Unicode MS" pitchFamily="34" charset="-128"/>
              </a:rPr>
              <a:t>β</a:t>
            </a:r>
            <a:r>
              <a:rPr lang="en-US" sz="2400" dirty="0" smtClean="0"/>
              <a:t> </a:t>
            </a:r>
            <a:r>
              <a:rPr lang="en-US" sz="2400" dirty="0" smtClean="0">
                <a:latin typeface="Arial Unicode MS" pitchFamily="34" charset="-128"/>
                <a:ea typeface="Arial Unicode MS" pitchFamily="34" charset="-128"/>
                <a:cs typeface="Arial Unicode MS" pitchFamily="34" charset="-128"/>
              </a:rPr>
              <a:t>∈</a:t>
            </a:r>
            <a:r>
              <a:rPr lang="en-US" sz="2400" dirty="0" smtClean="0"/>
              <a:t> [-</a:t>
            </a:r>
            <a:r>
              <a:rPr lang="en-US" sz="2400" dirty="0" smtClean="0">
                <a:latin typeface="Arial Unicode MS" pitchFamily="34" charset="-128"/>
                <a:ea typeface="Arial Unicode MS" pitchFamily="34" charset="-128"/>
                <a:cs typeface="Arial Unicode MS" pitchFamily="34" charset="-128"/>
              </a:rPr>
              <a:t>∞</a:t>
            </a:r>
            <a:r>
              <a:rPr lang="en-US" sz="2400" dirty="0" smtClean="0"/>
              <a:t>, 0]</a:t>
            </a:r>
            <a:r>
              <a:rPr lang="en-US" sz="2400" dirty="0" smtClean="0">
                <a:latin typeface="Arial Unicode MS" pitchFamily="34" charset="-128"/>
                <a:ea typeface="Arial Unicode MS" pitchFamily="34" charset="-128"/>
                <a:cs typeface="Arial Unicode MS" pitchFamily="34" charset="-128"/>
              </a:rPr>
              <a:t>〉 </a:t>
            </a:r>
          </a:p>
          <a:p>
            <a:pPr>
              <a:buFont typeface="Arial" charset="0"/>
              <a:buNone/>
            </a:pPr>
            <a:r>
              <a:rPr lang="en-US" sz="2400" dirty="0" smtClean="0"/>
              <a:t>	s</a:t>
            </a:r>
            <a:r>
              <a:rPr lang="en-US" sz="2400" baseline="-25000" dirty="0" smtClean="0"/>
              <a:t>1</a:t>
            </a:r>
            <a:r>
              <a:rPr lang="en-US" sz="2400" dirty="0" smtClean="0"/>
              <a:t> : </a:t>
            </a:r>
            <a:r>
              <a:rPr lang="en-US" sz="2400" dirty="0" smtClean="0">
                <a:latin typeface="Arial Unicode MS" pitchFamily="34" charset="-128"/>
                <a:ea typeface="Arial Unicode MS" pitchFamily="34" charset="-128"/>
                <a:cs typeface="Arial Unicode MS" pitchFamily="34" charset="-128"/>
              </a:rPr>
              <a:t>〈</a:t>
            </a:r>
            <a:r>
              <a:rPr lang="en-US" sz="2400" dirty="0" smtClean="0"/>
              <a:t>T</a:t>
            </a:r>
            <a:r>
              <a:rPr lang="en-US" sz="2400" dirty="0" smtClean="0">
                <a:latin typeface="Arial Unicode MS" pitchFamily="34" charset="-128"/>
                <a:ea typeface="Arial Unicode MS" pitchFamily="34" charset="-128"/>
                <a:cs typeface="Arial Unicode MS" pitchFamily="34" charset="-128"/>
              </a:rPr>
              <a:t>,</a:t>
            </a:r>
            <a:r>
              <a:rPr lang="en-US" sz="2400" dirty="0" smtClean="0"/>
              <a:t> x </a:t>
            </a:r>
            <a:r>
              <a:rPr lang="en-US" sz="2400" dirty="0" smtClean="0">
                <a:latin typeface="Arial Unicode MS" pitchFamily="34" charset="-128"/>
                <a:ea typeface="Arial Unicode MS" pitchFamily="34" charset="-128"/>
                <a:cs typeface="Arial Unicode MS" pitchFamily="34" charset="-128"/>
              </a:rPr>
              <a:t>∈</a:t>
            </a:r>
            <a:r>
              <a:rPr lang="en-US" sz="2400" dirty="0" smtClean="0"/>
              <a:t> [0,0] </a:t>
            </a:r>
            <a:r>
              <a:rPr lang="en-US" sz="2400" dirty="0" smtClean="0">
                <a:latin typeface="Arial Unicode MS" pitchFamily="34" charset="-128"/>
                <a:ea typeface="Arial Unicode MS" pitchFamily="34" charset="-128"/>
                <a:cs typeface="Arial Unicode MS" pitchFamily="34" charset="-128"/>
              </a:rPr>
              <a:t>⋀</a:t>
            </a:r>
            <a:r>
              <a:rPr lang="en-US" sz="2400" dirty="0" smtClean="0"/>
              <a:t> y </a:t>
            </a:r>
            <a:r>
              <a:rPr lang="en-US" sz="2400" dirty="0" smtClean="0">
                <a:latin typeface="Arial Unicode MS" pitchFamily="34" charset="-128"/>
                <a:ea typeface="Arial Unicode MS" pitchFamily="34" charset="-128"/>
                <a:cs typeface="Arial Unicode MS" pitchFamily="34" charset="-128"/>
              </a:rPr>
              <a:t>∈</a:t>
            </a:r>
            <a:r>
              <a:rPr lang="en-US" sz="2400" dirty="0" smtClean="0"/>
              <a:t> [1,1]</a:t>
            </a:r>
            <a:r>
              <a:rPr lang="en-US" sz="2400" dirty="0" smtClean="0">
                <a:latin typeface="Arial Unicode MS" pitchFamily="34" charset="-128"/>
                <a:ea typeface="Arial Unicode MS" pitchFamily="34" charset="-128"/>
                <a:cs typeface="Arial Unicode MS" pitchFamily="34" charset="-128"/>
              </a:rPr>
              <a:t>〉</a:t>
            </a:r>
            <a:endParaRPr lang="en-US" sz="2400" dirty="0" smtClean="0"/>
          </a:p>
          <a:p>
            <a:pPr>
              <a:buFont typeface="Arial" charset="0"/>
              <a:buNone/>
            </a:pPr>
            <a:r>
              <a:rPr lang="en-US" dirty="0" smtClean="0"/>
              <a:t>Step 1 (uniform slack variables) </a:t>
            </a:r>
          </a:p>
          <a:p>
            <a:pPr>
              <a:buFont typeface="Arial" charset="0"/>
              <a:buNone/>
            </a:pPr>
            <a:r>
              <a:rPr lang="en-US" sz="2400" dirty="0" smtClean="0"/>
              <a:t>	s’</a:t>
            </a:r>
            <a:r>
              <a:rPr lang="en-US" sz="2400" baseline="-25000" dirty="0" smtClean="0"/>
              <a:t>0</a:t>
            </a:r>
            <a:r>
              <a:rPr lang="en-US" sz="2400" dirty="0" smtClean="0"/>
              <a:t> : </a:t>
            </a:r>
            <a:r>
              <a:rPr lang="en-US" sz="2400" dirty="0" smtClean="0">
                <a:latin typeface="Arial Unicode MS" pitchFamily="34" charset="-128"/>
                <a:ea typeface="Arial Unicode MS" pitchFamily="34" charset="-128"/>
                <a:cs typeface="Arial Unicode MS" pitchFamily="34" charset="-128"/>
              </a:rPr>
              <a:t>〈</a:t>
            </a:r>
            <a:r>
              <a:rPr lang="en-US" sz="2400" dirty="0" smtClean="0"/>
              <a:t>x - y == </a:t>
            </a:r>
            <a:r>
              <a:rPr lang="el-GR" sz="2400" dirty="0" smtClean="0">
                <a:latin typeface="Arial Unicode MS" pitchFamily="34" charset="-128"/>
                <a:ea typeface="Arial Unicode MS" pitchFamily="34" charset="-128"/>
                <a:cs typeface="Arial Unicode MS" pitchFamily="34" charset="-128"/>
              </a:rPr>
              <a:t>β</a:t>
            </a:r>
            <a:r>
              <a:rPr lang="en-US" sz="2400" dirty="0" smtClean="0">
                <a:latin typeface="Arial Unicode MS" pitchFamily="34" charset="-128"/>
                <a:ea typeface="Arial Unicode MS" pitchFamily="34" charset="-128"/>
                <a:cs typeface="Arial Unicode MS" pitchFamily="34" charset="-128"/>
              </a:rPr>
              <a:t>,</a:t>
            </a:r>
            <a:r>
              <a:rPr lang="en-US" sz="2400" dirty="0" smtClean="0"/>
              <a:t> </a:t>
            </a:r>
            <a:r>
              <a:rPr lang="el-GR" sz="2400" dirty="0" smtClean="0">
                <a:latin typeface="Arial Unicode MS" pitchFamily="34" charset="-128"/>
                <a:ea typeface="Arial Unicode MS" pitchFamily="34" charset="-128"/>
                <a:cs typeface="Arial Unicode MS" pitchFamily="34" charset="-128"/>
              </a:rPr>
              <a:t>β</a:t>
            </a:r>
            <a:r>
              <a:rPr lang="en-US" sz="2400" dirty="0" smtClean="0"/>
              <a:t> </a:t>
            </a:r>
            <a:r>
              <a:rPr lang="en-US" sz="2400" dirty="0" smtClean="0">
                <a:latin typeface="Arial Unicode MS" pitchFamily="34" charset="-128"/>
                <a:ea typeface="Arial Unicode MS" pitchFamily="34" charset="-128"/>
                <a:cs typeface="Arial Unicode MS" pitchFamily="34" charset="-128"/>
              </a:rPr>
              <a:t>∈</a:t>
            </a:r>
            <a:r>
              <a:rPr lang="en-US" sz="2400" dirty="0" smtClean="0"/>
              <a:t> [-</a:t>
            </a:r>
            <a:r>
              <a:rPr lang="en-US" sz="2400" dirty="0" smtClean="0">
                <a:latin typeface="Arial Unicode MS" pitchFamily="34" charset="-128"/>
                <a:ea typeface="Arial Unicode MS" pitchFamily="34" charset="-128"/>
                <a:cs typeface="Arial Unicode MS" pitchFamily="34" charset="-128"/>
              </a:rPr>
              <a:t>∞</a:t>
            </a:r>
            <a:r>
              <a:rPr lang="en-US" sz="2400" dirty="0" smtClean="0"/>
              <a:t>, 0]</a:t>
            </a:r>
            <a:r>
              <a:rPr lang="en-US" sz="2400" dirty="0" smtClean="0">
                <a:latin typeface="Arial Unicode MS" pitchFamily="34" charset="-128"/>
                <a:ea typeface="Arial Unicode MS" pitchFamily="34" charset="-128"/>
                <a:cs typeface="Arial Unicode MS" pitchFamily="34" charset="-128"/>
              </a:rPr>
              <a:t>〉 </a:t>
            </a:r>
          </a:p>
          <a:p>
            <a:pPr>
              <a:buFont typeface="Arial" charset="0"/>
              <a:buNone/>
            </a:pPr>
            <a:r>
              <a:rPr lang="en-US" sz="2400" dirty="0" smtClean="0">
                <a:latin typeface="Arial Unicode MS" pitchFamily="34" charset="-128"/>
                <a:ea typeface="Arial Unicode MS" pitchFamily="34" charset="-128"/>
                <a:cs typeface="Arial Unicode MS" pitchFamily="34" charset="-128"/>
              </a:rPr>
              <a:t>	</a:t>
            </a:r>
            <a:r>
              <a:rPr lang="en-US" sz="2400" dirty="0" smtClean="0"/>
              <a:t>s’</a:t>
            </a:r>
            <a:r>
              <a:rPr lang="en-US" sz="2400" baseline="-25000" dirty="0" smtClean="0"/>
              <a:t>1</a:t>
            </a:r>
            <a:r>
              <a:rPr lang="en-US" sz="2400" dirty="0" smtClean="0"/>
              <a:t> : </a:t>
            </a:r>
            <a:r>
              <a:rPr lang="en-US" sz="2400" dirty="0" smtClean="0">
                <a:latin typeface="Arial Unicode MS" pitchFamily="34" charset="-128"/>
                <a:ea typeface="Arial Unicode MS" pitchFamily="34" charset="-128"/>
                <a:cs typeface="Arial Unicode MS" pitchFamily="34" charset="-128"/>
              </a:rPr>
              <a:t>〈</a:t>
            </a:r>
            <a:r>
              <a:rPr lang="en-US" sz="2400" dirty="0" smtClean="0">
                <a:solidFill>
                  <a:srgbClr val="FF0000"/>
                </a:solidFill>
              </a:rPr>
              <a:t>x - y == </a:t>
            </a:r>
            <a:r>
              <a:rPr lang="el-GR" sz="2400" dirty="0" smtClean="0">
                <a:solidFill>
                  <a:srgbClr val="FF0000"/>
                </a:solidFill>
                <a:latin typeface="Arial Unicode MS" pitchFamily="34" charset="-128"/>
                <a:ea typeface="Arial Unicode MS" pitchFamily="34" charset="-128"/>
                <a:cs typeface="Arial Unicode MS" pitchFamily="34" charset="-128"/>
              </a:rPr>
              <a:t>β</a:t>
            </a:r>
            <a:r>
              <a:rPr lang="en-US" sz="2400" dirty="0" smtClean="0">
                <a:latin typeface="Arial Unicode MS" pitchFamily="34" charset="-128"/>
                <a:ea typeface="Arial Unicode MS" pitchFamily="34" charset="-128"/>
                <a:cs typeface="Arial Unicode MS" pitchFamily="34" charset="-128"/>
              </a:rPr>
              <a:t>,</a:t>
            </a:r>
            <a:r>
              <a:rPr lang="en-US" sz="2400" dirty="0" smtClean="0"/>
              <a:t> x </a:t>
            </a:r>
            <a:r>
              <a:rPr lang="en-US" sz="2400" dirty="0" smtClean="0">
                <a:latin typeface="Arial Unicode MS" pitchFamily="34" charset="-128"/>
                <a:ea typeface="Arial Unicode MS" pitchFamily="34" charset="-128"/>
                <a:cs typeface="Arial Unicode MS" pitchFamily="34" charset="-128"/>
              </a:rPr>
              <a:t>∈</a:t>
            </a:r>
            <a:r>
              <a:rPr lang="en-US" sz="2400" dirty="0" smtClean="0"/>
              <a:t> [0,0] </a:t>
            </a:r>
            <a:r>
              <a:rPr lang="en-US" sz="2400" dirty="0" smtClean="0">
                <a:latin typeface="Arial Unicode MS" pitchFamily="34" charset="-128"/>
                <a:ea typeface="Arial Unicode MS" pitchFamily="34" charset="-128"/>
                <a:cs typeface="Arial Unicode MS" pitchFamily="34" charset="-128"/>
              </a:rPr>
              <a:t>⋀</a:t>
            </a:r>
            <a:r>
              <a:rPr lang="en-US" sz="2400" dirty="0" smtClean="0"/>
              <a:t> y </a:t>
            </a:r>
            <a:r>
              <a:rPr lang="en-US" sz="2400" dirty="0" smtClean="0">
                <a:latin typeface="Arial Unicode MS" pitchFamily="34" charset="-128"/>
                <a:ea typeface="Arial Unicode MS" pitchFamily="34" charset="-128"/>
                <a:cs typeface="Arial Unicode MS" pitchFamily="34" charset="-128"/>
              </a:rPr>
              <a:t>∈</a:t>
            </a:r>
            <a:r>
              <a:rPr lang="en-US" sz="2400" dirty="0" smtClean="0"/>
              <a:t> [1,1]</a:t>
            </a:r>
            <a:r>
              <a:rPr lang="en-US" sz="2400" dirty="0" smtClean="0">
                <a:latin typeface="Arial Unicode MS" pitchFamily="34" charset="-128"/>
                <a:ea typeface="Arial Unicode MS" pitchFamily="34" charset="-128"/>
                <a:cs typeface="Arial Unicode MS" pitchFamily="34" charset="-128"/>
              </a:rPr>
              <a:t>〉</a:t>
            </a:r>
            <a:endParaRPr lang="en-US" sz="2400" dirty="0" smtClean="0"/>
          </a:p>
        </p:txBody>
      </p:sp>
    </p:spTree>
    <p:extLst>
      <p:ext uri="{BB962C8B-B14F-4D97-AF65-F5344CB8AC3E}">
        <p14:creationId xmlns:p14="http://schemas.microsoft.com/office/powerpoint/2010/main" val="2000909188"/>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Example: Join steps 2-3</a:t>
            </a:r>
            <a:endParaRPr lang="en-US" dirty="0"/>
          </a:p>
        </p:txBody>
      </p:sp>
      <p:sp>
        <p:nvSpPr>
          <p:cNvPr id="3" name="Text Placeholder 2"/>
          <p:cNvSpPr>
            <a:spLocks noGrp="1"/>
          </p:cNvSpPr>
          <p:nvPr>
            <p:ph type="body" sz="quarter" idx="10"/>
          </p:nvPr>
        </p:nvSpPr>
        <p:spPr/>
        <p:txBody>
          <a:bodyPr/>
          <a:lstStyle/>
          <a:p>
            <a:pPr>
              <a:buFont typeface="Arial" charset="0"/>
              <a:buNone/>
            </a:pPr>
            <a:r>
              <a:rPr lang="en-US" dirty="0" smtClean="0"/>
              <a:t>Step 2  (Reduction)</a:t>
            </a:r>
          </a:p>
          <a:p>
            <a:pPr>
              <a:buFont typeface="Arial" charset="0"/>
              <a:buNone/>
            </a:pPr>
            <a:r>
              <a:rPr lang="en-US" sz="3200" dirty="0" smtClean="0"/>
              <a:t>	</a:t>
            </a:r>
            <a:r>
              <a:rPr lang="en-US" sz="2400" dirty="0" smtClean="0"/>
              <a:t>s’’</a:t>
            </a:r>
            <a:r>
              <a:rPr lang="en-US" sz="2400" baseline="-25000" dirty="0" smtClean="0"/>
              <a:t>0</a:t>
            </a:r>
            <a:r>
              <a:rPr lang="en-US" sz="2400" dirty="0" smtClean="0"/>
              <a:t> : </a:t>
            </a:r>
            <a:r>
              <a:rPr lang="en-US" sz="2400" dirty="0" smtClean="0">
                <a:latin typeface="Arial Unicode MS" pitchFamily="34" charset="-128"/>
                <a:ea typeface="Arial Unicode MS" pitchFamily="34" charset="-128"/>
                <a:cs typeface="Arial Unicode MS" pitchFamily="34" charset="-128"/>
              </a:rPr>
              <a:t>〈</a:t>
            </a:r>
            <a:r>
              <a:rPr lang="en-US" sz="2400" dirty="0" smtClean="0"/>
              <a:t>x - y == </a:t>
            </a:r>
            <a:r>
              <a:rPr lang="el-GR" sz="2400" dirty="0" smtClean="0">
                <a:latin typeface="Arial Unicode MS" pitchFamily="34" charset="-128"/>
                <a:ea typeface="Arial Unicode MS" pitchFamily="34" charset="-128"/>
                <a:cs typeface="Arial Unicode MS" pitchFamily="34" charset="-128"/>
              </a:rPr>
              <a:t>β</a:t>
            </a:r>
            <a:r>
              <a:rPr lang="en-US" sz="2400" dirty="0" smtClean="0">
                <a:latin typeface="Arial Unicode MS" pitchFamily="34" charset="-128"/>
                <a:ea typeface="Arial Unicode MS" pitchFamily="34" charset="-128"/>
                <a:cs typeface="Arial Unicode MS" pitchFamily="34" charset="-128"/>
              </a:rPr>
              <a:t>,</a:t>
            </a:r>
            <a:r>
              <a:rPr lang="en-US" sz="2400" dirty="0" smtClean="0"/>
              <a:t> </a:t>
            </a:r>
            <a:r>
              <a:rPr lang="el-GR" sz="2400" dirty="0" smtClean="0">
                <a:latin typeface="Arial Unicode MS" pitchFamily="34" charset="-128"/>
                <a:ea typeface="Arial Unicode MS" pitchFamily="34" charset="-128"/>
                <a:cs typeface="Arial Unicode MS" pitchFamily="34" charset="-128"/>
              </a:rPr>
              <a:t>β</a:t>
            </a:r>
            <a:r>
              <a:rPr lang="en-US" sz="2400" dirty="0" smtClean="0"/>
              <a:t> </a:t>
            </a:r>
            <a:r>
              <a:rPr lang="en-US" sz="2400" dirty="0" smtClean="0">
                <a:latin typeface="Arial Unicode MS" pitchFamily="34" charset="-128"/>
                <a:ea typeface="Arial Unicode MS" pitchFamily="34" charset="-128"/>
                <a:cs typeface="Arial Unicode MS" pitchFamily="34" charset="-128"/>
              </a:rPr>
              <a:t>∈</a:t>
            </a:r>
            <a:r>
              <a:rPr lang="en-US" sz="2400" dirty="0" smtClean="0"/>
              <a:t> [-</a:t>
            </a:r>
            <a:r>
              <a:rPr lang="en-US" sz="2400" dirty="0" smtClean="0">
                <a:latin typeface="Arial Unicode MS" pitchFamily="34" charset="-128"/>
                <a:ea typeface="Arial Unicode MS" pitchFamily="34" charset="-128"/>
                <a:cs typeface="Arial Unicode MS" pitchFamily="34" charset="-128"/>
              </a:rPr>
              <a:t>∞</a:t>
            </a:r>
            <a:r>
              <a:rPr lang="en-US" sz="2400" dirty="0" smtClean="0"/>
              <a:t>, 0]</a:t>
            </a:r>
            <a:r>
              <a:rPr lang="en-US" sz="2400" dirty="0" smtClean="0">
                <a:latin typeface="Arial Unicode MS" pitchFamily="34" charset="-128"/>
                <a:ea typeface="Arial Unicode MS" pitchFamily="34" charset="-128"/>
                <a:cs typeface="Arial Unicode MS" pitchFamily="34" charset="-128"/>
              </a:rPr>
              <a:t>〉</a:t>
            </a:r>
          </a:p>
          <a:p>
            <a:pPr>
              <a:buFont typeface="Arial" charset="0"/>
              <a:buNone/>
            </a:pPr>
            <a:r>
              <a:rPr lang="en-US" sz="2400" dirty="0" smtClean="0">
                <a:latin typeface="Arial Unicode MS" pitchFamily="34" charset="-128"/>
                <a:ea typeface="Arial Unicode MS" pitchFamily="34" charset="-128"/>
                <a:cs typeface="Arial Unicode MS" pitchFamily="34" charset="-128"/>
              </a:rPr>
              <a:t>	</a:t>
            </a:r>
            <a:r>
              <a:rPr lang="en-US" sz="2400" dirty="0" smtClean="0"/>
              <a:t>s’’</a:t>
            </a:r>
            <a:r>
              <a:rPr lang="en-US" sz="2400" baseline="-25000" dirty="0" smtClean="0"/>
              <a:t>1</a:t>
            </a:r>
            <a:r>
              <a:rPr lang="en-US" sz="2400" dirty="0" smtClean="0"/>
              <a:t> : </a:t>
            </a:r>
            <a:r>
              <a:rPr lang="en-US" sz="2400" dirty="0" smtClean="0">
                <a:latin typeface="Arial Unicode MS" pitchFamily="34" charset="-128"/>
                <a:ea typeface="Arial Unicode MS" pitchFamily="34" charset="-128"/>
                <a:cs typeface="Arial Unicode MS" pitchFamily="34" charset="-128"/>
              </a:rPr>
              <a:t>〈</a:t>
            </a:r>
            <a:r>
              <a:rPr lang="en-US" sz="2400" dirty="0" smtClean="0"/>
              <a:t>x - y == </a:t>
            </a:r>
            <a:r>
              <a:rPr lang="el-GR" sz="2400" dirty="0" smtClean="0">
                <a:latin typeface="Arial Unicode MS" pitchFamily="34" charset="-128"/>
                <a:ea typeface="Arial Unicode MS" pitchFamily="34" charset="-128"/>
                <a:cs typeface="Arial Unicode MS" pitchFamily="34" charset="-128"/>
              </a:rPr>
              <a:t>β</a:t>
            </a:r>
            <a:r>
              <a:rPr lang="en-US" sz="2400" dirty="0" smtClean="0">
                <a:latin typeface="Arial Unicode MS" pitchFamily="34" charset="-128"/>
                <a:ea typeface="Arial Unicode MS" pitchFamily="34" charset="-128"/>
                <a:cs typeface="Arial Unicode MS" pitchFamily="34" charset="-128"/>
              </a:rPr>
              <a:t>,</a:t>
            </a:r>
            <a:r>
              <a:rPr lang="en-US" sz="2400" dirty="0" smtClean="0"/>
              <a:t> x </a:t>
            </a:r>
            <a:r>
              <a:rPr lang="en-US" sz="2400" dirty="0" smtClean="0">
                <a:latin typeface="Arial Unicode MS" pitchFamily="34" charset="-128"/>
                <a:ea typeface="Arial Unicode MS" pitchFamily="34" charset="-128"/>
                <a:cs typeface="Arial Unicode MS" pitchFamily="34" charset="-128"/>
              </a:rPr>
              <a:t>∈</a:t>
            </a:r>
            <a:r>
              <a:rPr lang="en-US" sz="2400" dirty="0" smtClean="0"/>
              <a:t> [0,0] </a:t>
            </a:r>
            <a:r>
              <a:rPr lang="en-US" sz="2400" dirty="0" smtClean="0">
                <a:latin typeface="Arial Unicode MS" pitchFamily="34" charset="-128"/>
                <a:ea typeface="Arial Unicode MS" pitchFamily="34" charset="-128"/>
                <a:cs typeface="Arial Unicode MS" pitchFamily="34" charset="-128"/>
              </a:rPr>
              <a:t>⋀</a:t>
            </a:r>
            <a:r>
              <a:rPr lang="en-US" sz="2400" dirty="0" smtClean="0"/>
              <a:t> y </a:t>
            </a:r>
            <a:r>
              <a:rPr lang="en-US" sz="2400" dirty="0" smtClean="0">
                <a:latin typeface="Arial Unicode MS" pitchFamily="34" charset="-128"/>
                <a:ea typeface="Arial Unicode MS" pitchFamily="34" charset="-128"/>
                <a:cs typeface="Arial Unicode MS" pitchFamily="34" charset="-128"/>
              </a:rPr>
              <a:t>∈</a:t>
            </a:r>
            <a:r>
              <a:rPr lang="en-US" sz="2400" dirty="0" smtClean="0"/>
              <a:t> [1,1] </a:t>
            </a:r>
            <a:r>
              <a:rPr lang="en-US" sz="2400" dirty="0" smtClean="0">
                <a:latin typeface="Arial Unicode MS" pitchFamily="34" charset="-128"/>
                <a:ea typeface="Arial Unicode MS" pitchFamily="34" charset="-128"/>
                <a:cs typeface="Arial Unicode MS" pitchFamily="34" charset="-128"/>
              </a:rPr>
              <a:t>⋀</a:t>
            </a:r>
            <a:r>
              <a:rPr lang="en-US" sz="2400" dirty="0" smtClean="0"/>
              <a:t> </a:t>
            </a:r>
            <a:r>
              <a:rPr lang="el-GR" sz="2400" dirty="0" smtClean="0">
                <a:solidFill>
                  <a:srgbClr val="FF0000"/>
                </a:solidFill>
                <a:latin typeface="Arial Unicode MS" pitchFamily="34" charset="-128"/>
                <a:ea typeface="Arial Unicode MS" pitchFamily="34" charset="-128"/>
                <a:cs typeface="Arial Unicode MS" pitchFamily="34" charset="-128"/>
              </a:rPr>
              <a:t>β</a:t>
            </a:r>
            <a:r>
              <a:rPr lang="en-US" sz="2400" dirty="0" smtClean="0">
                <a:solidFill>
                  <a:srgbClr val="FF0000"/>
                </a:solidFill>
              </a:rPr>
              <a:t> </a:t>
            </a:r>
            <a:r>
              <a:rPr lang="en-US" sz="2400" dirty="0" smtClean="0">
                <a:solidFill>
                  <a:srgbClr val="FF0000"/>
                </a:solidFill>
                <a:latin typeface="Arial Unicode MS" pitchFamily="34" charset="-128"/>
                <a:ea typeface="Arial Unicode MS" pitchFamily="34" charset="-128"/>
                <a:cs typeface="Arial Unicode MS" pitchFamily="34" charset="-128"/>
              </a:rPr>
              <a:t>∈</a:t>
            </a:r>
            <a:r>
              <a:rPr lang="en-US" sz="2400" dirty="0" smtClean="0">
                <a:solidFill>
                  <a:srgbClr val="FF0000"/>
                </a:solidFill>
              </a:rPr>
              <a:t> [-1,-1]</a:t>
            </a:r>
            <a:r>
              <a:rPr lang="en-US" sz="2400" dirty="0" smtClean="0">
                <a:latin typeface="Arial Unicode MS" pitchFamily="34" charset="-128"/>
                <a:ea typeface="Arial Unicode MS" pitchFamily="34" charset="-128"/>
                <a:cs typeface="Arial Unicode MS" pitchFamily="34" charset="-128"/>
              </a:rPr>
              <a:t>〉</a:t>
            </a:r>
            <a:endParaRPr lang="en-US" sz="2400" dirty="0" smtClean="0"/>
          </a:p>
          <a:p>
            <a:pPr>
              <a:buFont typeface="Arial" charset="0"/>
              <a:buNone/>
            </a:pPr>
            <a:r>
              <a:rPr lang="en-US" dirty="0" smtClean="0"/>
              <a:t>Step 3 (Pair-wise join)</a:t>
            </a:r>
          </a:p>
          <a:p>
            <a:pPr>
              <a:buFont typeface="Arial" charset="0"/>
              <a:buNone/>
            </a:pPr>
            <a:r>
              <a:rPr lang="en-US" sz="2400" dirty="0" smtClean="0"/>
              <a:t>	s</a:t>
            </a:r>
            <a:r>
              <a:rPr lang="en-US" sz="2400" baseline="-25000" dirty="0" smtClean="0"/>
              <a:t>2</a:t>
            </a:r>
            <a:r>
              <a:rPr lang="en-US" sz="2400" dirty="0" smtClean="0"/>
              <a:t> : </a:t>
            </a:r>
            <a:r>
              <a:rPr lang="en-US" sz="2400" dirty="0" smtClean="0">
                <a:latin typeface="Arial Unicode MS" pitchFamily="34" charset="-128"/>
                <a:ea typeface="Arial Unicode MS" pitchFamily="34" charset="-128"/>
                <a:cs typeface="Arial Unicode MS" pitchFamily="34" charset="-128"/>
              </a:rPr>
              <a:t>〈</a:t>
            </a:r>
            <a:r>
              <a:rPr lang="en-US" sz="2400" dirty="0" smtClean="0"/>
              <a:t>x - y == </a:t>
            </a:r>
            <a:r>
              <a:rPr lang="el-GR" sz="2400" dirty="0" smtClean="0">
                <a:latin typeface="Arial Unicode MS" pitchFamily="34" charset="-128"/>
                <a:ea typeface="Arial Unicode MS" pitchFamily="34" charset="-128"/>
                <a:cs typeface="Arial Unicode MS" pitchFamily="34" charset="-128"/>
              </a:rPr>
              <a:t>β</a:t>
            </a:r>
            <a:r>
              <a:rPr lang="en-US" sz="2400" dirty="0" smtClean="0">
                <a:latin typeface="Arial Unicode MS" pitchFamily="34" charset="-128"/>
                <a:ea typeface="Arial Unicode MS" pitchFamily="34" charset="-128"/>
                <a:cs typeface="Arial Unicode MS" pitchFamily="34" charset="-128"/>
              </a:rPr>
              <a:t>,</a:t>
            </a:r>
            <a:r>
              <a:rPr lang="en-US" sz="2400" dirty="0" smtClean="0"/>
              <a:t> </a:t>
            </a:r>
            <a:r>
              <a:rPr lang="el-GR" sz="2400" dirty="0" smtClean="0">
                <a:latin typeface="Arial Unicode MS" pitchFamily="34" charset="-128"/>
                <a:ea typeface="Arial Unicode MS" pitchFamily="34" charset="-128"/>
                <a:cs typeface="Arial Unicode MS" pitchFamily="34" charset="-128"/>
              </a:rPr>
              <a:t>β</a:t>
            </a:r>
            <a:r>
              <a:rPr lang="en-US" sz="2400" dirty="0" smtClean="0"/>
              <a:t> </a:t>
            </a:r>
            <a:r>
              <a:rPr lang="en-US" sz="2400" dirty="0" smtClean="0">
                <a:latin typeface="Arial Unicode MS" pitchFamily="34" charset="-128"/>
                <a:ea typeface="Arial Unicode MS" pitchFamily="34" charset="-128"/>
                <a:cs typeface="Arial Unicode MS" pitchFamily="34" charset="-128"/>
              </a:rPr>
              <a:t>∈</a:t>
            </a:r>
            <a:r>
              <a:rPr lang="en-US" sz="2400" dirty="0" smtClean="0"/>
              <a:t> [-</a:t>
            </a:r>
            <a:r>
              <a:rPr lang="en-US" sz="2400" dirty="0" smtClean="0">
                <a:latin typeface="Arial Unicode MS" pitchFamily="34" charset="-128"/>
                <a:ea typeface="Arial Unicode MS" pitchFamily="34" charset="-128"/>
                <a:cs typeface="Arial Unicode MS" pitchFamily="34" charset="-128"/>
              </a:rPr>
              <a:t>∞</a:t>
            </a:r>
            <a:r>
              <a:rPr lang="en-US" sz="2400" dirty="0" smtClean="0"/>
              <a:t>, 0]</a:t>
            </a:r>
            <a:r>
              <a:rPr lang="en-US" sz="2400" dirty="0" smtClean="0">
                <a:latin typeface="Arial Unicode MS" pitchFamily="34" charset="-128"/>
                <a:ea typeface="Arial Unicode MS" pitchFamily="34" charset="-128"/>
                <a:cs typeface="Arial Unicode MS" pitchFamily="34" charset="-128"/>
              </a:rPr>
              <a:t>〉</a:t>
            </a:r>
            <a:endParaRPr lang="en-US" sz="2400" dirty="0" smtClean="0"/>
          </a:p>
        </p:txBody>
      </p:sp>
    </p:spTree>
    <p:extLst>
      <p:ext uri="{BB962C8B-B14F-4D97-AF65-F5344CB8AC3E}">
        <p14:creationId xmlns:p14="http://schemas.microsoft.com/office/powerpoint/2010/main" val="4069658201"/>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Example: Join Step 4</a:t>
            </a:r>
            <a:endParaRPr lang="en-US" dirty="0"/>
          </a:p>
        </p:txBody>
      </p:sp>
      <p:sp>
        <p:nvSpPr>
          <p:cNvPr id="13" name="Text Placeholder 2"/>
          <p:cNvSpPr>
            <a:spLocks noGrp="1"/>
          </p:cNvSpPr>
          <p:nvPr>
            <p:ph type="body" sz="quarter" idx="10"/>
          </p:nvPr>
        </p:nvSpPr>
        <p:spPr/>
        <p:txBody>
          <a:bodyPr/>
          <a:lstStyle/>
          <a:p>
            <a:r>
              <a:rPr lang="en-US" dirty="0" smtClean="0"/>
              <a:t>Recover lost relations</a:t>
            </a:r>
            <a:endParaRPr lang="en-US" dirty="0"/>
          </a:p>
        </p:txBody>
      </p:sp>
      <p:sp>
        <p:nvSpPr>
          <p:cNvPr id="4" name="TextBox 10"/>
          <p:cNvSpPr txBox="1">
            <a:spLocks noChangeArrowheads="1"/>
          </p:cNvSpPr>
          <p:nvPr/>
        </p:nvSpPr>
        <p:spPr bwMode="auto">
          <a:xfrm>
            <a:off x="2286000" y="3276600"/>
            <a:ext cx="1489075" cy="369887"/>
          </a:xfrm>
          <a:prstGeom prst="rect">
            <a:avLst/>
          </a:prstGeom>
          <a:noFill/>
          <a:ln w="9525">
            <a:noFill/>
            <a:miter lim="800000"/>
            <a:headEnd/>
            <a:tailEnd/>
          </a:ln>
        </p:spPr>
        <p:txBody>
          <a:bodyPr wrap="none">
            <a:spAutoFit/>
          </a:bodyPr>
          <a:lstStyle/>
          <a:p>
            <a:r>
              <a:rPr lang="en-US" dirty="0">
                <a:latin typeface="Calibri" pitchFamily="34" charset="0"/>
              </a:rPr>
              <a:t>assume x == y</a:t>
            </a:r>
          </a:p>
        </p:txBody>
      </p:sp>
      <p:sp>
        <p:nvSpPr>
          <p:cNvPr id="5" name="TextBox 11"/>
          <p:cNvSpPr txBox="1">
            <a:spLocks noChangeArrowheads="1"/>
          </p:cNvSpPr>
          <p:nvPr/>
        </p:nvSpPr>
        <p:spPr bwMode="auto">
          <a:xfrm>
            <a:off x="4648200" y="3276600"/>
            <a:ext cx="1233487" cy="369887"/>
          </a:xfrm>
          <a:prstGeom prst="rect">
            <a:avLst/>
          </a:prstGeom>
          <a:noFill/>
          <a:ln w="9525">
            <a:noFill/>
            <a:miter lim="800000"/>
            <a:headEnd/>
            <a:tailEnd/>
          </a:ln>
        </p:spPr>
        <p:txBody>
          <a:bodyPr wrap="none">
            <a:spAutoFit/>
          </a:bodyPr>
          <a:lstStyle/>
          <a:p>
            <a:r>
              <a:rPr lang="en-US">
                <a:latin typeface="Calibri" pitchFamily="34" charset="0"/>
              </a:rPr>
              <a:t>x = 0;  y = 1</a:t>
            </a:r>
          </a:p>
        </p:txBody>
      </p:sp>
      <p:sp>
        <p:nvSpPr>
          <p:cNvPr id="6" name="TextBox 12"/>
          <p:cNvSpPr txBox="1">
            <a:spLocks noChangeArrowheads="1"/>
          </p:cNvSpPr>
          <p:nvPr/>
        </p:nvSpPr>
        <p:spPr bwMode="auto">
          <a:xfrm>
            <a:off x="3716337" y="6084887"/>
            <a:ext cx="1340432" cy="369332"/>
          </a:xfrm>
          <a:prstGeom prst="rect">
            <a:avLst/>
          </a:prstGeom>
          <a:noFill/>
          <a:ln w="9525">
            <a:noFill/>
            <a:miter lim="800000"/>
            <a:headEnd/>
            <a:tailEnd/>
          </a:ln>
        </p:spPr>
        <p:txBody>
          <a:bodyPr wrap="none">
            <a:spAutoFit/>
          </a:bodyPr>
          <a:lstStyle/>
          <a:p>
            <a:r>
              <a:rPr lang="en-US" dirty="0">
                <a:latin typeface="Calibri" pitchFamily="34" charset="0"/>
              </a:rPr>
              <a:t>assert </a:t>
            </a:r>
            <a:r>
              <a:rPr lang="en-US" dirty="0" smtClean="0">
                <a:latin typeface="Calibri" pitchFamily="34" charset="0"/>
              </a:rPr>
              <a:t> x</a:t>
            </a:r>
            <a:r>
              <a:rPr lang="en-US" dirty="0">
                <a:latin typeface="Calibri" pitchFamily="34" charset="0"/>
              </a:rPr>
              <a:t>&lt;= y</a:t>
            </a:r>
          </a:p>
        </p:txBody>
      </p:sp>
      <p:cxnSp>
        <p:nvCxnSpPr>
          <p:cNvPr id="7" name="Shape 8"/>
          <p:cNvCxnSpPr>
            <a:stCxn id="4" idx="2"/>
            <a:endCxn id="6" idx="0"/>
          </p:cNvCxnSpPr>
          <p:nvPr/>
        </p:nvCxnSpPr>
        <p:spPr>
          <a:xfrm rot="16200000" flipH="1">
            <a:off x="2489345" y="4187679"/>
            <a:ext cx="2438400" cy="13560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5" idx="2"/>
            <a:endCxn id="6" idx="0"/>
          </p:cNvCxnSpPr>
          <p:nvPr/>
        </p:nvCxnSpPr>
        <p:spPr>
          <a:xfrm rot="5400000">
            <a:off x="3606549" y="4426492"/>
            <a:ext cx="2438400" cy="8783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33400" y="3798887"/>
            <a:ext cx="2116137" cy="457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latin typeface="Arial Unicode MS"/>
                <a:ea typeface="Arial Unicode MS"/>
                <a:cs typeface="Arial Unicode MS"/>
              </a:rPr>
              <a:t>〈</a:t>
            </a:r>
            <a:r>
              <a:rPr lang="en-US" dirty="0"/>
              <a:t>x - y == 0</a:t>
            </a:r>
            <a:r>
              <a:rPr lang="en-US" dirty="0">
                <a:latin typeface="Arial Unicode MS"/>
                <a:ea typeface="Arial Unicode MS"/>
                <a:cs typeface="Arial Unicode MS"/>
              </a:rPr>
              <a:t>, </a:t>
            </a:r>
            <a:r>
              <a:rPr lang="en-US" dirty="0"/>
              <a:t>T</a:t>
            </a:r>
            <a:r>
              <a:rPr lang="en-US" dirty="0">
                <a:latin typeface="Arial Unicode MS"/>
                <a:ea typeface="Arial Unicode MS"/>
                <a:cs typeface="Arial Unicode MS"/>
              </a:rPr>
              <a:t>〉</a:t>
            </a:r>
            <a:endParaRPr lang="en-US" dirty="0"/>
          </a:p>
        </p:txBody>
      </p:sp>
      <p:sp>
        <p:nvSpPr>
          <p:cNvPr id="10" name="Rectangle 9"/>
          <p:cNvSpPr/>
          <p:nvPr/>
        </p:nvSpPr>
        <p:spPr>
          <a:xfrm>
            <a:off x="5545136" y="3798887"/>
            <a:ext cx="2989263" cy="457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latin typeface="Arial Unicode MS"/>
                <a:ea typeface="Arial Unicode MS"/>
                <a:cs typeface="Arial Unicode MS"/>
              </a:rPr>
              <a:t>〈</a:t>
            </a:r>
            <a:r>
              <a:rPr lang="en-US" dirty="0"/>
              <a:t>T</a:t>
            </a:r>
            <a:r>
              <a:rPr lang="en-US" dirty="0">
                <a:latin typeface="Arial Unicode MS"/>
                <a:ea typeface="Arial Unicode MS"/>
                <a:cs typeface="Arial Unicode MS"/>
              </a:rPr>
              <a:t>,</a:t>
            </a:r>
            <a:r>
              <a:rPr lang="en-US" dirty="0"/>
              <a:t> x </a:t>
            </a:r>
            <a:r>
              <a:rPr lang="en-US" dirty="0">
                <a:latin typeface="Arial Unicode MS"/>
                <a:ea typeface="Arial Unicode MS"/>
                <a:cs typeface="Arial Unicode MS"/>
              </a:rPr>
              <a:t>∈</a:t>
            </a:r>
            <a:r>
              <a:rPr lang="en-US" dirty="0"/>
              <a:t> [0,0] </a:t>
            </a:r>
            <a:r>
              <a:rPr lang="en-US" dirty="0">
                <a:latin typeface="Arial Unicode MS"/>
                <a:ea typeface="Arial Unicode MS"/>
                <a:cs typeface="Arial Unicode MS"/>
              </a:rPr>
              <a:t>⋀</a:t>
            </a:r>
            <a:r>
              <a:rPr lang="en-US" dirty="0"/>
              <a:t> y </a:t>
            </a:r>
            <a:r>
              <a:rPr lang="en-US" dirty="0">
                <a:latin typeface="Arial Unicode MS"/>
                <a:ea typeface="Arial Unicode MS"/>
                <a:cs typeface="Arial Unicode MS"/>
              </a:rPr>
              <a:t>∈</a:t>
            </a:r>
            <a:r>
              <a:rPr lang="en-US" dirty="0"/>
              <a:t> [1,1]</a:t>
            </a:r>
            <a:r>
              <a:rPr lang="en-US" dirty="0">
                <a:latin typeface="Arial Unicode MS"/>
                <a:ea typeface="Arial Unicode MS"/>
                <a:cs typeface="Arial Unicode MS"/>
              </a:rPr>
              <a:t>〉</a:t>
            </a:r>
            <a:endParaRPr lang="en-US" dirty="0"/>
          </a:p>
        </p:txBody>
      </p:sp>
      <p:sp>
        <p:nvSpPr>
          <p:cNvPr id="12" name="Rectangle 11"/>
          <p:cNvSpPr/>
          <p:nvPr/>
        </p:nvSpPr>
        <p:spPr>
          <a:xfrm>
            <a:off x="4554536" y="5018087"/>
            <a:ext cx="1236663" cy="457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latin typeface="Arial Unicode MS"/>
                <a:ea typeface="Arial Unicode MS"/>
                <a:cs typeface="Arial Unicode MS"/>
              </a:rPr>
              <a:t>〈</a:t>
            </a:r>
            <a:r>
              <a:rPr lang="en-US" dirty="0"/>
              <a:t>T</a:t>
            </a:r>
            <a:r>
              <a:rPr lang="en-US" dirty="0">
                <a:latin typeface="Arial Unicode MS"/>
                <a:ea typeface="Arial Unicode MS"/>
                <a:cs typeface="Arial Unicode MS"/>
              </a:rPr>
              <a:t>, </a:t>
            </a:r>
            <a:r>
              <a:rPr lang="en-US" dirty="0"/>
              <a:t>T</a:t>
            </a:r>
            <a:r>
              <a:rPr lang="en-US" dirty="0">
                <a:latin typeface="Arial Unicode MS"/>
                <a:ea typeface="Arial Unicode MS"/>
                <a:cs typeface="Arial Unicode MS"/>
              </a:rPr>
              <a:t>〉</a:t>
            </a:r>
            <a:endParaRPr lang="en-US" dirty="0"/>
          </a:p>
        </p:txBody>
      </p:sp>
      <p:sp>
        <p:nvSpPr>
          <p:cNvPr id="11" name="Rectangle 10"/>
          <p:cNvSpPr/>
          <p:nvPr/>
        </p:nvSpPr>
        <p:spPr>
          <a:xfrm>
            <a:off x="4572000" y="5105400"/>
            <a:ext cx="3141663" cy="4572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r>
              <a:rPr lang="en-US" dirty="0" smtClean="0">
                <a:latin typeface="Arial Unicode MS"/>
                <a:ea typeface="Arial Unicode MS"/>
                <a:cs typeface="Arial Unicode MS"/>
              </a:rPr>
              <a:t>〈</a:t>
            </a:r>
            <a:r>
              <a:rPr lang="en-US" dirty="0"/>
              <a:t>x - y == </a:t>
            </a:r>
            <a:r>
              <a:rPr lang="el-GR" dirty="0">
                <a:latin typeface="Arial Unicode MS"/>
                <a:ea typeface="Arial Unicode MS"/>
                <a:cs typeface="Arial Unicode MS"/>
              </a:rPr>
              <a:t>β</a:t>
            </a:r>
            <a:r>
              <a:rPr lang="en-US" dirty="0">
                <a:latin typeface="Arial Unicode MS"/>
                <a:ea typeface="Arial Unicode MS"/>
                <a:cs typeface="Arial Unicode MS"/>
              </a:rPr>
              <a:t>,</a:t>
            </a:r>
            <a:r>
              <a:rPr lang="en-US" dirty="0"/>
              <a:t> </a:t>
            </a:r>
            <a:r>
              <a:rPr lang="el-GR" dirty="0">
                <a:latin typeface="Arial Unicode MS"/>
                <a:ea typeface="Arial Unicode MS"/>
                <a:cs typeface="Arial Unicode MS"/>
              </a:rPr>
              <a:t>β</a:t>
            </a:r>
            <a:r>
              <a:rPr lang="en-US" dirty="0"/>
              <a:t> </a:t>
            </a:r>
            <a:r>
              <a:rPr lang="en-US" dirty="0">
                <a:latin typeface="Arial Unicode MS"/>
                <a:ea typeface="Arial Unicode MS"/>
                <a:cs typeface="Arial Unicode MS"/>
              </a:rPr>
              <a:t>∈</a:t>
            </a:r>
            <a:r>
              <a:rPr lang="en-US" dirty="0"/>
              <a:t> [-</a:t>
            </a:r>
            <a:r>
              <a:rPr lang="en-US" dirty="0">
                <a:latin typeface="Arial Unicode MS"/>
                <a:ea typeface="Arial Unicode MS"/>
                <a:cs typeface="Arial Unicode MS"/>
              </a:rPr>
              <a:t>1</a:t>
            </a:r>
            <a:r>
              <a:rPr lang="en-US" dirty="0"/>
              <a:t>, 0]</a:t>
            </a:r>
            <a:r>
              <a:rPr lang="en-US" dirty="0">
                <a:latin typeface="Arial Unicode MS"/>
                <a:ea typeface="Arial Unicode MS"/>
                <a:cs typeface="Arial Unicode MS"/>
              </a:rPr>
              <a:t>〉</a:t>
            </a:r>
            <a:endParaRPr lang="en-US" dirty="0"/>
          </a:p>
        </p:txBody>
      </p:sp>
    </p:spTree>
    <p:extLst>
      <p:ext uri="{BB962C8B-B14F-4D97-AF65-F5344CB8AC3E}">
        <p14:creationId xmlns:p14="http://schemas.microsoft.com/office/powerpoint/2010/main" val="40993167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685800" y="3733800"/>
            <a:ext cx="2895600" cy="457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latin typeface="Arial Unicode MS"/>
                <a:ea typeface="Arial Unicode MS"/>
                <a:cs typeface="Arial Unicode MS"/>
              </a:rPr>
              <a:t>〈</a:t>
            </a:r>
            <a:r>
              <a:rPr lang="en-US" dirty="0"/>
              <a:t>T</a:t>
            </a:r>
            <a:r>
              <a:rPr lang="en-US" dirty="0">
                <a:latin typeface="Arial Unicode MS"/>
                <a:ea typeface="Arial Unicode MS"/>
                <a:cs typeface="Arial Unicode MS"/>
              </a:rPr>
              <a:t>,</a:t>
            </a:r>
            <a:r>
              <a:rPr lang="en-US" dirty="0"/>
              <a:t> x </a:t>
            </a:r>
            <a:r>
              <a:rPr lang="en-US" dirty="0">
                <a:latin typeface="Arial Unicode MS"/>
                <a:ea typeface="Arial Unicode MS"/>
                <a:cs typeface="Arial Unicode MS"/>
              </a:rPr>
              <a:t>∈</a:t>
            </a:r>
            <a:r>
              <a:rPr lang="en-US" dirty="0"/>
              <a:t> [0,</a:t>
            </a:r>
            <a:r>
              <a:rPr lang="en-US" dirty="0">
                <a:solidFill>
                  <a:srgbClr val="FF0000"/>
                </a:solidFill>
              </a:rPr>
              <a:t>1</a:t>
            </a:r>
            <a:r>
              <a:rPr lang="en-US" dirty="0"/>
              <a:t>] </a:t>
            </a:r>
            <a:r>
              <a:rPr lang="en-US" dirty="0">
                <a:latin typeface="Arial Unicode MS"/>
                <a:ea typeface="Arial Unicode MS"/>
                <a:cs typeface="Arial Unicode MS"/>
              </a:rPr>
              <a:t>⋀</a:t>
            </a:r>
            <a:r>
              <a:rPr lang="en-US" dirty="0"/>
              <a:t> y </a:t>
            </a:r>
            <a:r>
              <a:rPr lang="en-US" dirty="0">
                <a:latin typeface="Arial Unicode MS"/>
                <a:ea typeface="Arial Unicode MS"/>
                <a:cs typeface="Arial Unicode MS"/>
              </a:rPr>
              <a:t>∈</a:t>
            </a:r>
            <a:r>
              <a:rPr lang="en-US" dirty="0"/>
              <a:t> [0,+</a:t>
            </a:r>
            <a:r>
              <a:rPr lang="en-US" dirty="0">
                <a:latin typeface="Arial Unicode MS"/>
                <a:ea typeface="Arial Unicode MS"/>
                <a:cs typeface="Arial Unicode MS"/>
              </a:rPr>
              <a:t>∞</a:t>
            </a:r>
            <a:r>
              <a:rPr lang="en-US" dirty="0"/>
              <a:t>]</a:t>
            </a:r>
            <a:r>
              <a:rPr lang="en-US" dirty="0">
                <a:latin typeface="Arial Unicode MS"/>
                <a:ea typeface="Arial Unicode MS"/>
                <a:cs typeface="Arial Unicode MS"/>
              </a:rPr>
              <a:t>〉</a:t>
            </a:r>
            <a:endParaRPr lang="en-US" dirty="0"/>
          </a:p>
        </p:txBody>
      </p:sp>
      <p:sp>
        <p:nvSpPr>
          <p:cNvPr id="61" name="Rectangle 60"/>
          <p:cNvSpPr/>
          <p:nvPr/>
        </p:nvSpPr>
        <p:spPr>
          <a:xfrm>
            <a:off x="685800" y="3733800"/>
            <a:ext cx="2895600" cy="457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latin typeface="Arial Unicode MS"/>
                <a:ea typeface="Arial Unicode MS"/>
                <a:cs typeface="Arial Unicode MS"/>
              </a:rPr>
              <a:t>〈</a:t>
            </a:r>
            <a:r>
              <a:rPr lang="en-US" dirty="0"/>
              <a:t>T</a:t>
            </a:r>
            <a:r>
              <a:rPr lang="en-US" dirty="0">
                <a:latin typeface="Arial Unicode MS"/>
                <a:ea typeface="Arial Unicode MS"/>
                <a:cs typeface="Arial Unicode MS"/>
              </a:rPr>
              <a:t>,</a:t>
            </a:r>
            <a:r>
              <a:rPr lang="en-US" dirty="0"/>
              <a:t> x </a:t>
            </a:r>
            <a:r>
              <a:rPr lang="en-US" dirty="0">
                <a:latin typeface="Arial Unicode MS"/>
                <a:ea typeface="Arial Unicode MS"/>
                <a:cs typeface="Arial Unicode MS"/>
              </a:rPr>
              <a:t>∈</a:t>
            </a:r>
            <a:r>
              <a:rPr lang="en-US" dirty="0"/>
              <a:t> [0,0] </a:t>
            </a:r>
            <a:r>
              <a:rPr lang="en-US" dirty="0">
                <a:latin typeface="Arial Unicode MS"/>
                <a:ea typeface="Arial Unicode MS"/>
                <a:cs typeface="Arial Unicode MS"/>
              </a:rPr>
              <a:t>⋀</a:t>
            </a:r>
            <a:r>
              <a:rPr lang="en-US" dirty="0"/>
              <a:t> y </a:t>
            </a:r>
            <a:r>
              <a:rPr lang="en-US" dirty="0">
                <a:latin typeface="Arial Unicode MS"/>
                <a:ea typeface="Arial Unicode MS"/>
                <a:cs typeface="Arial Unicode MS"/>
              </a:rPr>
              <a:t>∈</a:t>
            </a:r>
            <a:r>
              <a:rPr lang="en-US" dirty="0"/>
              <a:t> [0,+</a:t>
            </a:r>
            <a:r>
              <a:rPr lang="en-US" dirty="0">
                <a:latin typeface="Arial Unicode MS"/>
                <a:ea typeface="Arial Unicode MS"/>
                <a:cs typeface="Arial Unicode MS"/>
              </a:rPr>
              <a:t>∞</a:t>
            </a:r>
            <a:r>
              <a:rPr lang="en-US" dirty="0"/>
              <a:t>]</a:t>
            </a:r>
            <a:r>
              <a:rPr lang="en-US" dirty="0">
                <a:latin typeface="Arial Unicode MS"/>
                <a:ea typeface="Arial Unicode MS"/>
                <a:cs typeface="Arial Unicode MS"/>
              </a:rPr>
              <a:t>〉</a:t>
            </a:r>
            <a:endParaRPr lang="en-US" dirty="0"/>
          </a:p>
        </p:txBody>
      </p:sp>
      <p:sp>
        <p:nvSpPr>
          <p:cNvPr id="13315" name="Title 1"/>
          <p:cNvSpPr>
            <a:spLocks noGrp="1"/>
          </p:cNvSpPr>
          <p:nvPr>
            <p:ph type="title"/>
          </p:nvPr>
        </p:nvSpPr>
        <p:spPr/>
        <p:txBody>
          <a:bodyPr/>
          <a:lstStyle/>
          <a:p>
            <a:r>
              <a:rPr lang="en-US" smtClean="0"/>
              <a:t>Example : Join Step 5</a:t>
            </a:r>
          </a:p>
        </p:txBody>
      </p:sp>
      <p:sp>
        <p:nvSpPr>
          <p:cNvPr id="13317" name="TextBox 4"/>
          <p:cNvSpPr txBox="1">
            <a:spLocks noChangeArrowheads="1"/>
          </p:cNvSpPr>
          <p:nvPr/>
        </p:nvSpPr>
        <p:spPr bwMode="auto">
          <a:xfrm>
            <a:off x="3124200" y="2209800"/>
            <a:ext cx="1622425" cy="646113"/>
          </a:xfrm>
          <a:prstGeom prst="rect">
            <a:avLst/>
          </a:prstGeom>
          <a:noFill/>
          <a:ln w="9525">
            <a:noFill/>
            <a:miter lim="800000"/>
            <a:headEnd/>
            <a:tailEnd/>
          </a:ln>
        </p:spPr>
        <p:txBody>
          <a:bodyPr wrap="none">
            <a:spAutoFit/>
          </a:bodyPr>
          <a:lstStyle/>
          <a:p>
            <a:r>
              <a:rPr lang="en-US">
                <a:latin typeface="Calibri" pitchFamily="34" charset="0"/>
              </a:rPr>
              <a:t>assume y &gt;= 0 ;</a:t>
            </a:r>
          </a:p>
          <a:p>
            <a:r>
              <a:rPr lang="en-US">
                <a:latin typeface="Calibri" pitchFamily="34" charset="0"/>
              </a:rPr>
              <a:t>x = 0;</a:t>
            </a:r>
          </a:p>
        </p:txBody>
      </p:sp>
      <p:sp>
        <p:nvSpPr>
          <p:cNvPr id="13318" name="TextBox 6"/>
          <p:cNvSpPr txBox="1">
            <a:spLocks noChangeArrowheads="1"/>
          </p:cNvSpPr>
          <p:nvPr/>
        </p:nvSpPr>
        <p:spPr bwMode="auto">
          <a:xfrm>
            <a:off x="3352800" y="4191000"/>
            <a:ext cx="1169988" cy="369888"/>
          </a:xfrm>
          <a:prstGeom prst="rect">
            <a:avLst/>
          </a:prstGeom>
          <a:noFill/>
          <a:ln w="9525">
            <a:noFill/>
            <a:miter lim="800000"/>
            <a:headEnd/>
            <a:tailEnd/>
          </a:ln>
        </p:spPr>
        <p:txBody>
          <a:bodyPr wrap="none">
            <a:spAutoFit/>
          </a:bodyPr>
          <a:lstStyle/>
          <a:p>
            <a:r>
              <a:rPr lang="en-US">
                <a:latin typeface="Calibri" pitchFamily="34" charset="0"/>
              </a:rPr>
              <a:t>while x &lt; y</a:t>
            </a:r>
          </a:p>
        </p:txBody>
      </p:sp>
      <p:cxnSp>
        <p:nvCxnSpPr>
          <p:cNvPr id="8" name="Shape 8"/>
          <p:cNvCxnSpPr>
            <a:stCxn id="13317" idx="2"/>
            <a:endCxn id="13318" idx="0"/>
          </p:cNvCxnSpPr>
          <p:nvPr/>
        </p:nvCxnSpPr>
        <p:spPr>
          <a:xfrm rot="16200000" flipH="1">
            <a:off x="3269457" y="3521869"/>
            <a:ext cx="1335087" cy="317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20" name="TextBox 16"/>
          <p:cNvSpPr txBox="1">
            <a:spLocks noChangeArrowheads="1"/>
          </p:cNvSpPr>
          <p:nvPr/>
        </p:nvSpPr>
        <p:spPr bwMode="auto">
          <a:xfrm>
            <a:off x="3657600" y="6248400"/>
            <a:ext cx="579438" cy="369888"/>
          </a:xfrm>
          <a:prstGeom prst="rect">
            <a:avLst/>
          </a:prstGeom>
          <a:noFill/>
          <a:ln w="9525">
            <a:noFill/>
            <a:miter lim="800000"/>
            <a:headEnd/>
            <a:tailEnd/>
          </a:ln>
        </p:spPr>
        <p:txBody>
          <a:bodyPr wrap="none">
            <a:spAutoFit/>
          </a:bodyPr>
          <a:lstStyle/>
          <a:p>
            <a:r>
              <a:rPr lang="en-US">
                <a:latin typeface="Calibri" pitchFamily="34" charset="0"/>
              </a:rPr>
              <a:t>x++;</a:t>
            </a:r>
          </a:p>
        </p:txBody>
      </p:sp>
      <p:cxnSp>
        <p:nvCxnSpPr>
          <p:cNvPr id="19" name="Elbow Connector 18"/>
          <p:cNvCxnSpPr>
            <a:stCxn id="13318" idx="2"/>
            <a:endCxn id="13320" idx="0"/>
          </p:cNvCxnSpPr>
          <p:nvPr/>
        </p:nvCxnSpPr>
        <p:spPr>
          <a:xfrm rot="16200000" flipH="1">
            <a:off x="3098801" y="5400675"/>
            <a:ext cx="1687512" cy="793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3320" idx="3"/>
            <a:endCxn id="13318" idx="0"/>
          </p:cNvCxnSpPr>
          <p:nvPr/>
        </p:nvCxnSpPr>
        <p:spPr>
          <a:xfrm flipH="1" flipV="1">
            <a:off x="3938588" y="4191000"/>
            <a:ext cx="298450" cy="2241550"/>
          </a:xfrm>
          <a:prstGeom prst="bentConnector4">
            <a:avLst>
              <a:gd name="adj1" fmla="val -1259365"/>
              <a:gd name="adj2" fmla="val 132928"/>
            </a:avLst>
          </a:prstGeom>
          <a:ln>
            <a:tailEnd type="arrow"/>
          </a:ln>
        </p:spPr>
        <p:style>
          <a:lnRef idx="1">
            <a:schemeClr val="accent1"/>
          </a:lnRef>
          <a:fillRef idx="0">
            <a:schemeClr val="accent1"/>
          </a:fillRef>
          <a:effectRef idx="0">
            <a:schemeClr val="accent1"/>
          </a:effectRef>
          <a:fontRef idx="minor">
            <a:schemeClr val="tx1"/>
          </a:fontRef>
        </p:style>
      </p:cxnSp>
      <p:sp>
        <p:nvSpPr>
          <p:cNvPr id="13323" name="TextBox 36"/>
          <p:cNvSpPr txBox="1">
            <a:spLocks noChangeArrowheads="1"/>
          </p:cNvSpPr>
          <p:nvPr/>
        </p:nvSpPr>
        <p:spPr bwMode="auto">
          <a:xfrm>
            <a:off x="1371600" y="6248400"/>
            <a:ext cx="1455738" cy="369888"/>
          </a:xfrm>
          <a:prstGeom prst="rect">
            <a:avLst/>
          </a:prstGeom>
          <a:noFill/>
          <a:ln w="9525">
            <a:noFill/>
            <a:miter lim="800000"/>
            <a:headEnd/>
            <a:tailEnd/>
          </a:ln>
        </p:spPr>
        <p:txBody>
          <a:bodyPr wrap="none">
            <a:spAutoFit/>
          </a:bodyPr>
          <a:lstStyle/>
          <a:p>
            <a:r>
              <a:rPr lang="en-US">
                <a:latin typeface="Calibri" pitchFamily="34" charset="0"/>
              </a:rPr>
              <a:t>assert x == y ;</a:t>
            </a:r>
          </a:p>
        </p:txBody>
      </p:sp>
      <p:cxnSp>
        <p:nvCxnSpPr>
          <p:cNvPr id="39" name="Shape 38"/>
          <p:cNvCxnSpPr>
            <a:stCxn id="13318" idx="2"/>
            <a:endCxn id="13323" idx="0"/>
          </p:cNvCxnSpPr>
          <p:nvPr/>
        </p:nvCxnSpPr>
        <p:spPr>
          <a:xfrm rot="5400000">
            <a:off x="2175670" y="4485481"/>
            <a:ext cx="1687512" cy="183832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85800" y="2895600"/>
            <a:ext cx="2895600" cy="457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latin typeface="Arial Unicode MS"/>
                <a:ea typeface="Arial Unicode MS"/>
                <a:cs typeface="Arial Unicode MS"/>
              </a:rPr>
              <a:t>〈</a:t>
            </a:r>
            <a:r>
              <a:rPr lang="en-US" dirty="0"/>
              <a:t>T</a:t>
            </a:r>
            <a:r>
              <a:rPr lang="en-US" dirty="0">
                <a:latin typeface="Arial Unicode MS"/>
                <a:ea typeface="Arial Unicode MS"/>
                <a:cs typeface="Arial Unicode MS"/>
              </a:rPr>
              <a:t>,</a:t>
            </a:r>
            <a:r>
              <a:rPr lang="en-US" dirty="0"/>
              <a:t> x </a:t>
            </a:r>
            <a:r>
              <a:rPr lang="en-US" dirty="0">
                <a:latin typeface="Arial Unicode MS"/>
                <a:ea typeface="Arial Unicode MS"/>
                <a:cs typeface="Arial Unicode MS"/>
              </a:rPr>
              <a:t>∈</a:t>
            </a:r>
            <a:r>
              <a:rPr lang="en-US" dirty="0"/>
              <a:t> [0,0] </a:t>
            </a:r>
            <a:r>
              <a:rPr lang="en-US" dirty="0">
                <a:latin typeface="Arial Unicode MS"/>
                <a:ea typeface="Arial Unicode MS"/>
                <a:cs typeface="Arial Unicode MS"/>
              </a:rPr>
              <a:t>⋀</a:t>
            </a:r>
            <a:r>
              <a:rPr lang="en-US" dirty="0"/>
              <a:t> y </a:t>
            </a:r>
            <a:r>
              <a:rPr lang="en-US" dirty="0">
                <a:latin typeface="Arial Unicode MS"/>
                <a:ea typeface="Arial Unicode MS"/>
                <a:cs typeface="Arial Unicode MS"/>
              </a:rPr>
              <a:t>∈</a:t>
            </a:r>
            <a:r>
              <a:rPr lang="en-US" dirty="0"/>
              <a:t> [0,+</a:t>
            </a:r>
            <a:r>
              <a:rPr lang="en-US" dirty="0">
                <a:latin typeface="Arial Unicode MS"/>
                <a:ea typeface="Arial Unicode MS"/>
                <a:cs typeface="Arial Unicode MS"/>
              </a:rPr>
              <a:t>∞</a:t>
            </a:r>
            <a:r>
              <a:rPr lang="en-US" dirty="0"/>
              <a:t>]</a:t>
            </a:r>
            <a:r>
              <a:rPr lang="en-US" dirty="0">
                <a:latin typeface="Arial Unicode MS"/>
                <a:ea typeface="Arial Unicode MS"/>
                <a:cs typeface="Arial Unicode MS"/>
              </a:rPr>
              <a:t>〉</a:t>
            </a:r>
            <a:endParaRPr lang="en-US" dirty="0"/>
          </a:p>
        </p:txBody>
      </p:sp>
      <p:sp>
        <p:nvSpPr>
          <p:cNvPr id="52" name="Rectangle 51"/>
          <p:cNvSpPr/>
          <p:nvPr/>
        </p:nvSpPr>
        <p:spPr>
          <a:xfrm>
            <a:off x="4114800" y="4724400"/>
            <a:ext cx="3048000" cy="457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latin typeface="Arial Unicode MS"/>
                <a:ea typeface="Arial Unicode MS"/>
                <a:cs typeface="Arial Unicode MS"/>
              </a:rPr>
              <a:t>〈</a:t>
            </a:r>
            <a:r>
              <a:rPr lang="en-US" dirty="0"/>
              <a:t>T</a:t>
            </a:r>
            <a:r>
              <a:rPr lang="en-US" dirty="0">
                <a:latin typeface="Arial Unicode MS"/>
                <a:ea typeface="Arial Unicode MS"/>
                <a:cs typeface="Arial Unicode MS"/>
              </a:rPr>
              <a:t>,</a:t>
            </a:r>
            <a:r>
              <a:rPr lang="en-US" dirty="0"/>
              <a:t> x </a:t>
            </a:r>
            <a:r>
              <a:rPr lang="en-US" dirty="0">
                <a:latin typeface="Arial Unicode MS"/>
                <a:ea typeface="Arial Unicode MS"/>
                <a:cs typeface="Arial Unicode MS"/>
              </a:rPr>
              <a:t>∈</a:t>
            </a:r>
            <a:r>
              <a:rPr lang="en-US" dirty="0"/>
              <a:t> [0,0] </a:t>
            </a:r>
            <a:r>
              <a:rPr lang="en-US" dirty="0">
                <a:latin typeface="Arial Unicode MS"/>
                <a:ea typeface="Arial Unicode MS"/>
                <a:cs typeface="Arial Unicode MS"/>
              </a:rPr>
              <a:t>⋀</a:t>
            </a:r>
            <a:r>
              <a:rPr lang="en-US" dirty="0"/>
              <a:t> y </a:t>
            </a:r>
            <a:r>
              <a:rPr lang="en-US" dirty="0">
                <a:latin typeface="Arial Unicode MS"/>
                <a:ea typeface="Arial Unicode MS"/>
                <a:cs typeface="Arial Unicode MS"/>
              </a:rPr>
              <a:t>∈</a:t>
            </a:r>
            <a:r>
              <a:rPr lang="en-US" dirty="0"/>
              <a:t> [1,+</a:t>
            </a:r>
            <a:r>
              <a:rPr lang="en-US" dirty="0">
                <a:latin typeface="Arial Unicode MS"/>
                <a:ea typeface="Arial Unicode MS"/>
                <a:cs typeface="Arial Unicode MS"/>
              </a:rPr>
              <a:t>∞</a:t>
            </a:r>
            <a:r>
              <a:rPr lang="en-US" dirty="0"/>
              <a:t>]</a:t>
            </a:r>
            <a:r>
              <a:rPr lang="en-US" dirty="0">
                <a:latin typeface="Arial Unicode MS"/>
                <a:ea typeface="Arial Unicode MS"/>
                <a:cs typeface="Arial Unicode MS"/>
              </a:rPr>
              <a:t>〉</a:t>
            </a:r>
            <a:endParaRPr lang="en-US" dirty="0"/>
          </a:p>
        </p:txBody>
      </p:sp>
      <p:sp>
        <p:nvSpPr>
          <p:cNvPr id="54" name="Rectangle 53"/>
          <p:cNvSpPr/>
          <p:nvPr/>
        </p:nvSpPr>
        <p:spPr>
          <a:xfrm>
            <a:off x="4800600" y="2819400"/>
            <a:ext cx="2819400" cy="457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latin typeface="Arial Unicode MS"/>
                <a:ea typeface="Arial Unicode MS"/>
                <a:cs typeface="Arial Unicode MS"/>
              </a:rPr>
              <a:t>〈</a:t>
            </a:r>
            <a:r>
              <a:rPr lang="en-US" dirty="0"/>
              <a:t>T</a:t>
            </a:r>
            <a:r>
              <a:rPr lang="en-US" dirty="0">
                <a:latin typeface="Arial Unicode MS"/>
                <a:ea typeface="Arial Unicode MS"/>
                <a:cs typeface="Arial Unicode MS"/>
              </a:rPr>
              <a:t>,</a:t>
            </a:r>
            <a:r>
              <a:rPr lang="en-US" dirty="0"/>
              <a:t> x </a:t>
            </a:r>
            <a:r>
              <a:rPr lang="en-US" dirty="0">
                <a:latin typeface="Arial Unicode MS"/>
                <a:ea typeface="Arial Unicode MS"/>
                <a:cs typeface="Arial Unicode MS"/>
              </a:rPr>
              <a:t>∈</a:t>
            </a:r>
            <a:r>
              <a:rPr lang="en-US" dirty="0"/>
              <a:t> [1,1] </a:t>
            </a:r>
            <a:r>
              <a:rPr lang="en-US" dirty="0">
                <a:latin typeface="Arial Unicode MS"/>
                <a:ea typeface="Arial Unicode MS"/>
                <a:cs typeface="Arial Unicode MS"/>
              </a:rPr>
              <a:t>⋀</a:t>
            </a:r>
            <a:r>
              <a:rPr lang="en-US" dirty="0"/>
              <a:t> y </a:t>
            </a:r>
            <a:r>
              <a:rPr lang="en-US" dirty="0">
                <a:latin typeface="Arial Unicode MS"/>
                <a:ea typeface="Arial Unicode MS"/>
                <a:cs typeface="Arial Unicode MS"/>
              </a:rPr>
              <a:t>∈</a:t>
            </a:r>
            <a:r>
              <a:rPr lang="en-US" dirty="0"/>
              <a:t> [1,+</a:t>
            </a:r>
            <a:r>
              <a:rPr lang="en-US" dirty="0">
                <a:latin typeface="Arial Unicode MS"/>
                <a:ea typeface="Arial Unicode MS"/>
                <a:cs typeface="Arial Unicode MS"/>
              </a:rPr>
              <a:t>∞</a:t>
            </a:r>
            <a:r>
              <a:rPr lang="en-US" dirty="0"/>
              <a:t>]</a:t>
            </a:r>
            <a:r>
              <a:rPr lang="en-US" dirty="0">
                <a:latin typeface="Arial Unicode MS"/>
                <a:ea typeface="Arial Unicode MS"/>
                <a:cs typeface="Arial Unicode MS"/>
              </a:rPr>
              <a:t>〉</a:t>
            </a:r>
            <a:endParaRPr lang="en-US" dirty="0"/>
          </a:p>
        </p:txBody>
      </p:sp>
      <p:sp>
        <p:nvSpPr>
          <p:cNvPr id="58" name="Rectangle 57"/>
          <p:cNvSpPr/>
          <p:nvPr/>
        </p:nvSpPr>
        <p:spPr>
          <a:xfrm>
            <a:off x="1066800" y="4800600"/>
            <a:ext cx="2590800" cy="457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latin typeface="Arial Unicode MS"/>
                <a:ea typeface="Arial Unicode MS"/>
                <a:cs typeface="Arial Unicode MS"/>
              </a:rPr>
              <a:t>〈</a:t>
            </a:r>
            <a:r>
              <a:rPr lang="en-US" dirty="0"/>
              <a:t>T</a:t>
            </a:r>
            <a:r>
              <a:rPr lang="en-US" dirty="0">
                <a:latin typeface="Arial Unicode MS"/>
                <a:ea typeface="Arial Unicode MS"/>
                <a:cs typeface="Arial Unicode MS"/>
              </a:rPr>
              <a:t>,</a:t>
            </a:r>
            <a:r>
              <a:rPr lang="en-US" dirty="0"/>
              <a:t> x </a:t>
            </a:r>
            <a:r>
              <a:rPr lang="en-US" dirty="0">
                <a:latin typeface="Arial Unicode MS"/>
                <a:ea typeface="Arial Unicode MS"/>
                <a:cs typeface="Arial Unicode MS"/>
              </a:rPr>
              <a:t>∈</a:t>
            </a:r>
            <a:r>
              <a:rPr lang="en-US" dirty="0"/>
              <a:t> [0,0] </a:t>
            </a:r>
            <a:r>
              <a:rPr lang="en-US" dirty="0">
                <a:latin typeface="Arial Unicode MS"/>
                <a:ea typeface="Arial Unicode MS"/>
                <a:cs typeface="Arial Unicode MS"/>
              </a:rPr>
              <a:t>⋀</a:t>
            </a:r>
            <a:r>
              <a:rPr lang="en-US" dirty="0"/>
              <a:t> y </a:t>
            </a:r>
            <a:r>
              <a:rPr lang="en-US" dirty="0">
                <a:latin typeface="Arial Unicode MS"/>
                <a:ea typeface="Arial Unicode MS"/>
                <a:cs typeface="Arial Unicode MS"/>
              </a:rPr>
              <a:t>∈</a:t>
            </a:r>
            <a:r>
              <a:rPr lang="en-US" dirty="0"/>
              <a:t> [0,0]</a:t>
            </a:r>
            <a:r>
              <a:rPr lang="en-US" dirty="0">
                <a:latin typeface="Arial Unicode MS"/>
                <a:ea typeface="Arial Unicode MS"/>
                <a:cs typeface="Arial Unicode MS"/>
              </a:rPr>
              <a:t>〉</a:t>
            </a:r>
            <a:endParaRPr lang="en-US" dirty="0"/>
          </a:p>
        </p:txBody>
      </p:sp>
      <p:sp>
        <p:nvSpPr>
          <p:cNvPr id="65" name="Rectangle 64"/>
          <p:cNvSpPr/>
          <p:nvPr/>
        </p:nvSpPr>
        <p:spPr>
          <a:xfrm>
            <a:off x="914400" y="4800600"/>
            <a:ext cx="2438400" cy="685800"/>
          </a:xfrm>
          <a:prstGeom prst="rect">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latin typeface="Arial Unicode MS"/>
                <a:ea typeface="Arial Unicode MS"/>
                <a:cs typeface="Arial Unicode MS"/>
              </a:rPr>
              <a:t>〈</a:t>
            </a:r>
            <a:r>
              <a:rPr lang="en-US" dirty="0"/>
              <a:t> x – y == </a:t>
            </a:r>
            <a:r>
              <a:rPr lang="el-GR" dirty="0">
                <a:latin typeface="Arial Unicode MS"/>
                <a:ea typeface="Arial Unicode MS"/>
                <a:cs typeface="Arial Unicode MS"/>
              </a:rPr>
              <a:t>β</a:t>
            </a:r>
            <a:r>
              <a:rPr lang="en-US" dirty="0">
                <a:latin typeface="Arial Unicode MS"/>
                <a:ea typeface="Arial Unicode MS"/>
                <a:cs typeface="Arial Unicode MS"/>
              </a:rPr>
              <a:t>’,</a:t>
            </a:r>
            <a:r>
              <a:rPr lang="en-US" dirty="0"/>
              <a:t> x </a:t>
            </a:r>
            <a:r>
              <a:rPr lang="en-US" dirty="0">
                <a:latin typeface="Arial Unicode MS"/>
                <a:ea typeface="Arial Unicode MS"/>
                <a:cs typeface="Arial Unicode MS"/>
              </a:rPr>
              <a:t>∈</a:t>
            </a:r>
            <a:r>
              <a:rPr lang="en-US" dirty="0"/>
              <a:t> [0,1] </a:t>
            </a:r>
            <a:r>
              <a:rPr lang="en-US" dirty="0">
                <a:latin typeface="Arial Unicode MS"/>
                <a:ea typeface="Arial Unicode MS"/>
                <a:cs typeface="Arial Unicode MS"/>
              </a:rPr>
              <a:t>⋀</a:t>
            </a:r>
            <a:r>
              <a:rPr lang="en-US" dirty="0"/>
              <a:t> y </a:t>
            </a:r>
            <a:r>
              <a:rPr lang="en-US" dirty="0">
                <a:latin typeface="Arial Unicode MS"/>
                <a:ea typeface="Arial Unicode MS"/>
                <a:cs typeface="Arial Unicode MS"/>
              </a:rPr>
              <a:t>∈</a:t>
            </a:r>
            <a:r>
              <a:rPr lang="en-US" dirty="0"/>
              <a:t> [0,1]</a:t>
            </a:r>
            <a:r>
              <a:rPr lang="en-US" dirty="0">
                <a:latin typeface="Arial Unicode MS"/>
                <a:ea typeface="Arial Unicode MS"/>
                <a:cs typeface="Arial Unicode MS"/>
              </a:rPr>
              <a:t> ⋀</a:t>
            </a:r>
            <a:r>
              <a:rPr lang="en-US" dirty="0"/>
              <a:t> </a:t>
            </a:r>
            <a:r>
              <a:rPr lang="el-GR" dirty="0">
                <a:latin typeface="Arial Unicode MS"/>
                <a:ea typeface="Arial Unicode MS"/>
                <a:cs typeface="Arial Unicode MS"/>
              </a:rPr>
              <a:t>β</a:t>
            </a:r>
            <a:r>
              <a:rPr lang="en-US" dirty="0">
                <a:latin typeface="Arial Unicode MS"/>
                <a:ea typeface="Arial Unicode MS"/>
                <a:cs typeface="Arial Unicode MS"/>
              </a:rPr>
              <a:t>’</a:t>
            </a:r>
            <a:r>
              <a:rPr lang="en-US" dirty="0"/>
              <a:t> </a:t>
            </a:r>
            <a:r>
              <a:rPr lang="en-US" dirty="0">
                <a:latin typeface="Arial Unicode MS"/>
                <a:ea typeface="Arial Unicode MS"/>
                <a:cs typeface="Arial Unicode MS"/>
              </a:rPr>
              <a:t>∈</a:t>
            </a:r>
            <a:r>
              <a:rPr lang="en-US" dirty="0"/>
              <a:t> [0,0]</a:t>
            </a:r>
            <a:r>
              <a:rPr lang="en-US" dirty="0">
                <a:latin typeface="Arial Unicode MS"/>
                <a:ea typeface="Arial Unicode MS"/>
                <a:cs typeface="Arial Unicode MS"/>
              </a:rPr>
              <a:t>〉</a:t>
            </a:r>
            <a:endParaRPr lang="en-US" dirty="0"/>
          </a:p>
        </p:txBody>
      </p:sp>
      <p:sp>
        <p:nvSpPr>
          <p:cNvPr id="63" name="Rectangle 62"/>
          <p:cNvSpPr/>
          <p:nvPr/>
        </p:nvSpPr>
        <p:spPr>
          <a:xfrm>
            <a:off x="838200" y="4800600"/>
            <a:ext cx="2514600" cy="6858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dirty="0">
                <a:latin typeface="Arial Unicode MS"/>
                <a:ea typeface="Arial Unicode MS"/>
                <a:cs typeface="Arial Unicode MS"/>
              </a:rPr>
              <a:t>〈</a:t>
            </a:r>
            <a:r>
              <a:rPr lang="en-US" dirty="0"/>
              <a:t> x – y == </a:t>
            </a:r>
            <a:r>
              <a:rPr lang="el-GR" dirty="0">
                <a:latin typeface="Arial Unicode MS"/>
                <a:ea typeface="Arial Unicode MS"/>
                <a:cs typeface="Arial Unicode MS"/>
              </a:rPr>
              <a:t>β</a:t>
            </a:r>
            <a:r>
              <a:rPr lang="en-US" dirty="0">
                <a:latin typeface="Arial Unicode MS"/>
                <a:ea typeface="Arial Unicode MS"/>
                <a:cs typeface="Arial Unicode MS"/>
              </a:rPr>
              <a:t>,</a:t>
            </a:r>
            <a:r>
              <a:rPr lang="en-US" dirty="0"/>
              <a:t> x </a:t>
            </a:r>
            <a:r>
              <a:rPr lang="en-US" dirty="0">
                <a:latin typeface="Arial Unicode MS"/>
                <a:ea typeface="Arial Unicode MS"/>
                <a:cs typeface="Arial Unicode MS"/>
              </a:rPr>
              <a:t>∈</a:t>
            </a:r>
            <a:r>
              <a:rPr lang="en-US" dirty="0"/>
              <a:t> [0,1] </a:t>
            </a:r>
            <a:r>
              <a:rPr lang="en-US" dirty="0">
                <a:latin typeface="Arial Unicode MS"/>
                <a:ea typeface="Arial Unicode MS"/>
                <a:cs typeface="Arial Unicode MS"/>
              </a:rPr>
              <a:t>⋀</a:t>
            </a:r>
            <a:r>
              <a:rPr lang="en-US" dirty="0"/>
              <a:t> y </a:t>
            </a:r>
            <a:r>
              <a:rPr lang="en-US" dirty="0">
                <a:latin typeface="Arial Unicode MS"/>
                <a:ea typeface="Arial Unicode MS"/>
                <a:cs typeface="Arial Unicode MS"/>
              </a:rPr>
              <a:t>∈</a:t>
            </a:r>
            <a:r>
              <a:rPr lang="en-US" dirty="0"/>
              <a:t> [0,1]</a:t>
            </a:r>
            <a:r>
              <a:rPr lang="en-US" dirty="0">
                <a:latin typeface="Arial Unicode MS"/>
                <a:ea typeface="Arial Unicode MS"/>
                <a:cs typeface="Arial Unicode MS"/>
              </a:rPr>
              <a:t> ⋀</a:t>
            </a:r>
            <a:r>
              <a:rPr lang="en-US" dirty="0"/>
              <a:t> </a:t>
            </a:r>
            <a:r>
              <a:rPr lang="el-GR" dirty="0">
                <a:latin typeface="Arial Unicode MS"/>
                <a:ea typeface="Arial Unicode MS"/>
                <a:cs typeface="Arial Unicode MS"/>
              </a:rPr>
              <a:t>β</a:t>
            </a:r>
            <a:r>
              <a:rPr lang="en-US" dirty="0"/>
              <a:t> </a:t>
            </a:r>
            <a:r>
              <a:rPr lang="en-US" dirty="0">
                <a:latin typeface="Arial Unicode MS"/>
                <a:ea typeface="Arial Unicode MS"/>
                <a:cs typeface="Arial Unicode MS"/>
              </a:rPr>
              <a:t>∈</a:t>
            </a:r>
            <a:r>
              <a:rPr lang="en-US" dirty="0"/>
              <a:t> [0,+</a:t>
            </a:r>
            <a:r>
              <a:rPr lang="en-US" dirty="0">
                <a:latin typeface="Arial Unicode MS"/>
                <a:ea typeface="Arial Unicode MS"/>
                <a:cs typeface="Arial Unicode MS"/>
              </a:rPr>
              <a:t>∞</a:t>
            </a:r>
            <a:r>
              <a:rPr lang="en-US" dirty="0"/>
              <a:t>]</a:t>
            </a:r>
            <a:r>
              <a:rPr lang="en-US" dirty="0">
                <a:latin typeface="Arial Unicode MS"/>
                <a:ea typeface="Arial Unicode MS"/>
                <a:cs typeface="Arial Unicode MS"/>
              </a:rPr>
              <a:t>〉</a:t>
            </a:r>
            <a:endParaRPr lang="en-US" dirty="0"/>
          </a:p>
        </p:txBody>
      </p:sp>
      <p:sp>
        <p:nvSpPr>
          <p:cNvPr id="64" name="Rectangle 63"/>
          <p:cNvSpPr/>
          <p:nvPr/>
        </p:nvSpPr>
        <p:spPr>
          <a:xfrm>
            <a:off x="457200" y="3733800"/>
            <a:ext cx="2819400" cy="685800"/>
          </a:xfrm>
          <a:prstGeom prst="rect">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latin typeface="Arial Unicode MS"/>
                <a:ea typeface="Arial Unicode MS"/>
                <a:cs typeface="Arial Unicode MS"/>
              </a:rPr>
              <a:t>〈</a:t>
            </a:r>
            <a:r>
              <a:rPr lang="en-US" dirty="0">
                <a:solidFill>
                  <a:srgbClr val="FF0000"/>
                </a:solidFill>
              </a:rPr>
              <a:t>x – y == </a:t>
            </a:r>
            <a:r>
              <a:rPr lang="el-GR" dirty="0">
                <a:solidFill>
                  <a:srgbClr val="FF0000"/>
                </a:solidFill>
                <a:latin typeface="Arial Unicode MS"/>
                <a:ea typeface="Arial Unicode MS"/>
                <a:cs typeface="Arial Unicode MS"/>
              </a:rPr>
              <a:t>β</a:t>
            </a:r>
            <a:r>
              <a:rPr lang="en-US" dirty="0">
                <a:latin typeface="Arial Unicode MS"/>
                <a:ea typeface="Arial Unicode MS"/>
                <a:cs typeface="Arial Unicode MS"/>
              </a:rPr>
              <a:t>’,</a:t>
            </a:r>
            <a:r>
              <a:rPr lang="en-US" dirty="0"/>
              <a:t> x </a:t>
            </a:r>
            <a:r>
              <a:rPr lang="en-US" dirty="0">
                <a:latin typeface="Arial Unicode MS"/>
                <a:ea typeface="Arial Unicode MS"/>
                <a:cs typeface="Arial Unicode MS"/>
              </a:rPr>
              <a:t>∈</a:t>
            </a:r>
            <a:r>
              <a:rPr lang="en-US" dirty="0"/>
              <a:t> [0,1] </a:t>
            </a:r>
            <a:r>
              <a:rPr lang="en-US" dirty="0">
                <a:latin typeface="Arial Unicode MS"/>
                <a:ea typeface="Arial Unicode MS"/>
                <a:cs typeface="Arial Unicode MS"/>
              </a:rPr>
              <a:t>⋀</a:t>
            </a:r>
            <a:r>
              <a:rPr lang="en-US" dirty="0"/>
              <a:t> y </a:t>
            </a:r>
            <a:r>
              <a:rPr lang="en-US" dirty="0">
                <a:latin typeface="Arial Unicode MS"/>
                <a:ea typeface="Arial Unicode MS"/>
                <a:cs typeface="Arial Unicode MS"/>
              </a:rPr>
              <a:t>∈</a:t>
            </a:r>
            <a:r>
              <a:rPr lang="en-US" dirty="0"/>
              <a:t> [0,+</a:t>
            </a:r>
            <a:r>
              <a:rPr lang="en-US" dirty="0">
                <a:latin typeface="Arial Unicode MS"/>
                <a:ea typeface="Arial Unicode MS"/>
                <a:cs typeface="Arial Unicode MS"/>
              </a:rPr>
              <a:t>∞</a:t>
            </a:r>
            <a:r>
              <a:rPr lang="en-US" dirty="0"/>
              <a:t>]</a:t>
            </a:r>
            <a:r>
              <a:rPr lang="en-US" dirty="0">
                <a:latin typeface="Arial Unicode MS"/>
                <a:ea typeface="Arial Unicode MS"/>
                <a:cs typeface="Arial Unicode MS"/>
              </a:rPr>
              <a:t> ⋀</a:t>
            </a:r>
            <a:r>
              <a:rPr lang="en-US" dirty="0"/>
              <a:t> </a:t>
            </a:r>
            <a:r>
              <a:rPr lang="el-GR" dirty="0">
                <a:latin typeface="Arial Unicode MS"/>
                <a:ea typeface="Arial Unicode MS"/>
                <a:cs typeface="Arial Unicode MS"/>
              </a:rPr>
              <a:t>β</a:t>
            </a:r>
            <a:r>
              <a:rPr lang="en-US" dirty="0">
                <a:latin typeface="Arial Unicode MS"/>
                <a:ea typeface="Arial Unicode MS"/>
                <a:cs typeface="Arial Unicode MS"/>
              </a:rPr>
              <a:t>’</a:t>
            </a:r>
            <a:r>
              <a:rPr lang="en-US" dirty="0"/>
              <a:t> </a:t>
            </a:r>
            <a:r>
              <a:rPr lang="en-US" dirty="0">
                <a:latin typeface="Arial Unicode MS"/>
                <a:ea typeface="Arial Unicode MS"/>
                <a:cs typeface="Arial Unicode MS"/>
              </a:rPr>
              <a:t>∈</a:t>
            </a:r>
            <a:r>
              <a:rPr lang="en-US" dirty="0"/>
              <a:t> [-</a:t>
            </a:r>
            <a:r>
              <a:rPr lang="en-US" dirty="0">
                <a:latin typeface="Arial Unicode MS"/>
                <a:ea typeface="Arial Unicode MS"/>
                <a:cs typeface="Arial Unicode MS"/>
              </a:rPr>
              <a:t>∞,</a:t>
            </a:r>
            <a:r>
              <a:rPr lang="en-US" dirty="0"/>
              <a:t>0]</a:t>
            </a:r>
            <a:r>
              <a:rPr lang="en-US" dirty="0">
                <a:latin typeface="Arial Unicode MS"/>
                <a:ea typeface="Arial Unicode MS"/>
                <a:cs typeface="Arial Unicode MS"/>
              </a:rPr>
              <a:t>〉</a:t>
            </a:r>
            <a:endParaRPr lang="en-US" dirty="0"/>
          </a:p>
        </p:txBody>
      </p:sp>
    </p:spTree>
    <p:extLst>
      <p:ext uri="{BB962C8B-B14F-4D97-AF65-F5344CB8AC3E}">
        <p14:creationId xmlns:p14="http://schemas.microsoft.com/office/powerpoint/2010/main" val="11978998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61"/>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58"/>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59"/>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63"/>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1" grpId="0" animBg="1"/>
      <p:bldP spid="61" grpId="1" animBg="1"/>
      <p:bldP spid="51" grpId="0" animBg="1"/>
      <p:bldP spid="52" grpId="0" animBg="1"/>
      <p:bldP spid="54" grpId="0" animBg="1"/>
      <p:bldP spid="58" grpId="0" animBg="1"/>
      <p:bldP spid="58" grpId="1" animBg="1"/>
      <p:bldP spid="65" grpId="0" animBg="1"/>
      <p:bldP spid="63" grpId="0" animBg="1"/>
      <p:bldP spid="63"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Widening</a:t>
            </a:r>
            <a:endParaRPr lang="en-US" dirty="0"/>
          </a:p>
        </p:txBody>
      </p:sp>
      <p:sp>
        <p:nvSpPr>
          <p:cNvPr id="3" name="Text Placeholder 2"/>
          <p:cNvSpPr>
            <a:spLocks noGrp="1"/>
          </p:cNvSpPr>
          <p:nvPr>
            <p:ph type="body" sz="quarter" idx="10"/>
          </p:nvPr>
        </p:nvSpPr>
        <p:spPr>
          <a:xfrm>
            <a:off x="381000" y="1411552"/>
            <a:ext cx="8382000" cy="1428083"/>
          </a:xfrm>
        </p:spPr>
        <p:txBody>
          <a:bodyPr/>
          <a:lstStyle/>
          <a:p>
            <a:r>
              <a:rPr lang="en-US" dirty="0" smtClean="0"/>
              <a:t>Similar to join</a:t>
            </a:r>
          </a:p>
          <a:p>
            <a:r>
              <a:rPr lang="en-US" dirty="0" smtClean="0"/>
              <a:t>Keep only the constraints stable over iterations</a:t>
            </a:r>
            <a:endParaRPr lang="en-US" dirty="0"/>
          </a:p>
        </p:txBody>
      </p:sp>
    </p:spTree>
    <p:extLst>
      <p:ext uri="{BB962C8B-B14F-4D97-AF65-F5344CB8AC3E}">
        <p14:creationId xmlns:p14="http://schemas.microsoft.com/office/powerpoint/2010/main" val="728773773"/>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Critical operation: Reduction</a:t>
            </a:r>
            <a:endParaRPr lang="en-US" dirty="0"/>
          </a:p>
        </p:txBody>
      </p:sp>
      <p:sp>
        <p:nvSpPr>
          <p:cNvPr id="3" name="Text Placeholder 2"/>
          <p:cNvSpPr>
            <a:spLocks noGrp="1"/>
          </p:cNvSpPr>
          <p:nvPr>
            <p:ph type="body" sz="quarter" idx="10"/>
          </p:nvPr>
        </p:nvSpPr>
        <p:spPr>
          <a:xfrm>
            <a:off x="381000" y="1066800"/>
            <a:ext cx="8382000" cy="5521512"/>
          </a:xfrm>
        </p:spPr>
        <p:txBody>
          <a:bodyPr/>
          <a:lstStyle/>
          <a:p>
            <a:r>
              <a:rPr lang="en-US" dirty="0" smtClean="0"/>
              <a:t>Infer tightest bounds</a:t>
            </a:r>
          </a:p>
          <a:p>
            <a:r>
              <a:rPr lang="en-US" dirty="0" smtClean="0"/>
              <a:t>Instance of a Linear programming problem</a:t>
            </a:r>
          </a:p>
          <a:p>
            <a:pPr lvl="1"/>
            <a:r>
              <a:rPr lang="en-US" dirty="0" smtClean="0"/>
              <a:t>Solution in polynomial time</a:t>
            </a:r>
          </a:p>
          <a:p>
            <a:r>
              <a:rPr lang="en-US" dirty="0" smtClean="0"/>
              <a:t>Drawbacks:</a:t>
            </a:r>
          </a:p>
          <a:p>
            <a:pPr lvl="1"/>
            <a:r>
              <a:rPr lang="en-US" dirty="0" smtClean="0"/>
              <a:t>Numerical instability, Rounding errors</a:t>
            </a:r>
          </a:p>
          <a:p>
            <a:pPr lvl="1"/>
            <a:r>
              <a:rPr lang="en-US" dirty="0" smtClean="0"/>
              <a:t>Simplex too slow for our purposes</a:t>
            </a:r>
          </a:p>
          <a:p>
            <a:r>
              <a:rPr lang="en-US" dirty="0" smtClean="0">
                <a:solidFill>
                  <a:srgbClr val="FF0000"/>
                </a:solidFill>
              </a:rPr>
              <a:t>Basis exploration</a:t>
            </a:r>
            <a:r>
              <a:rPr lang="en-US" dirty="0" smtClean="0"/>
              <a:t> (new)</a:t>
            </a:r>
          </a:p>
          <a:p>
            <a:pPr lvl="1"/>
            <a:r>
              <a:rPr lang="en-US" dirty="0"/>
              <a:t>Based on static basis exploration</a:t>
            </a:r>
          </a:p>
          <a:p>
            <a:r>
              <a:rPr lang="en-US" dirty="0"/>
              <a:t>Less concerned about numerical instability</a:t>
            </a:r>
          </a:p>
          <a:p>
            <a:r>
              <a:rPr lang="en-US" dirty="0">
                <a:solidFill>
                  <a:schemeClr val="tx1"/>
                </a:solidFill>
              </a:rPr>
              <a:t>Abstract</a:t>
            </a:r>
            <a:r>
              <a:rPr lang="en-US" dirty="0">
                <a:solidFill>
                  <a:srgbClr val="FF0000"/>
                </a:solidFill>
              </a:rPr>
              <a:t> </a:t>
            </a:r>
            <a:r>
              <a:rPr lang="en-US" dirty="0"/>
              <a:t>when an error is detected</a:t>
            </a:r>
          </a:p>
          <a:p>
            <a:pPr lvl="1"/>
            <a:r>
              <a:rPr lang="en-US" dirty="0"/>
              <a:t>E.g. In a row operation, delete the </a:t>
            </a:r>
            <a:r>
              <a:rPr lang="en-US" dirty="0" smtClean="0"/>
              <a:t>row</a:t>
            </a:r>
            <a:endParaRPr lang="en-US" dirty="0"/>
          </a:p>
        </p:txBody>
      </p:sp>
    </p:spTree>
    <p:extLst>
      <p:ext uri="{BB962C8B-B14F-4D97-AF65-F5344CB8AC3E}">
        <p14:creationId xmlns:p14="http://schemas.microsoft.com/office/powerpoint/2010/main" val="1063961628"/>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sum up on </a:t>
            </a:r>
            <a:r>
              <a:rPr lang="en-US" dirty="0" err="1" smtClean="0"/>
              <a:t>Subpolyhedra</a:t>
            </a:r>
            <a:endParaRPr lang="en-US" dirty="0"/>
          </a:p>
        </p:txBody>
      </p:sp>
      <p:sp>
        <p:nvSpPr>
          <p:cNvPr id="3" name="Text Placeholder 2"/>
          <p:cNvSpPr>
            <a:spLocks noGrp="1"/>
          </p:cNvSpPr>
          <p:nvPr>
            <p:ph type="body" sz="quarter" idx="10"/>
          </p:nvPr>
        </p:nvSpPr>
        <p:spPr>
          <a:xfrm>
            <a:off x="381000" y="1411552"/>
            <a:ext cx="8382000" cy="5250668"/>
          </a:xfrm>
        </p:spPr>
        <p:txBody>
          <a:bodyPr/>
          <a:lstStyle/>
          <a:p>
            <a:r>
              <a:rPr lang="en-US" dirty="0" smtClean="0"/>
              <a:t>Infer arbitrary linear inequalities</a:t>
            </a:r>
          </a:p>
          <a:p>
            <a:pPr lvl="1"/>
            <a:r>
              <a:rPr lang="en-US" dirty="0" smtClean="0"/>
              <a:t>Scales to hundreds of variables</a:t>
            </a:r>
          </a:p>
          <a:p>
            <a:pPr lvl="1"/>
            <a:r>
              <a:rPr lang="en-US" dirty="0" smtClean="0"/>
              <a:t>Precisely propagate linear inequalities</a:t>
            </a:r>
          </a:p>
          <a:p>
            <a:pPr lvl="1"/>
            <a:r>
              <a:rPr lang="en-US" dirty="0" smtClean="0"/>
              <a:t>Give up some of the inference power</a:t>
            </a:r>
          </a:p>
          <a:p>
            <a:r>
              <a:rPr lang="en-US" dirty="0" smtClean="0">
                <a:solidFill>
                  <a:srgbClr val="FF0000"/>
                </a:solidFill>
              </a:rPr>
              <a:t>Family</a:t>
            </a:r>
            <a:r>
              <a:rPr lang="en-US" dirty="0" smtClean="0"/>
              <a:t> of abstract domains</a:t>
            </a:r>
          </a:p>
          <a:p>
            <a:r>
              <a:rPr lang="en-US" dirty="0" smtClean="0"/>
              <a:t>Two precision axes</a:t>
            </a:r>
          </a:p>
          <a:p>
            <a:pPr lvl="1"/>
            <a:r>
              <a:rPr lang="en-US" dirty="0" smtClean="0"/>
              <a:t>Hints</a:t>
            </a:r>
          </a:p>
          <a:p>
            <a:pPr lvl="2"/>
            <a:r>
              <a:rPr lang="en-US" dirty="0" smtClean="0"/>
              <a:t>Tune the inference power at join points</a:t>
            </a:r>
          </a:p>
          <a:p>
            <a:pPr lvl="1"/>
            <a:r>
              <a:rPr lang="en-US" dirty="0" smtClean="0"/>
              <a:t>Reduction</a:t>
            </a:r>
          </a:p>
          <a:p>
            <a:pPr lvl="2"/>
            <a:r>
              <a:rPr lang="en-US" dirty="0" smtClean="0"/>
              <a:t>Infer the tightest intervals</a:t>
            </a:r>
          </a:p>
          <a:p>
            <a:pPr lvl="1"/>
            <a:endParaRPr lang="en-US" dirty="0"/>
          </a:p>
        </p:txBody>
      </p:sp>
    </p:spTree>
    <p:extLst>
      <p:ext uri="{BB962C8B-B14F-4D97-AF65-F5344CB8AC3E}">
        <p14:creationId xmlns:p14="http://schemas.microsoft.com/office/powerpoint/2010/main" val="3053461082"/>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Checking</a:t>
            </a:r>
            <a:endParaRPr lang="en-US" dirty="0"/>
          </a:p>
        </p:txBody>
      </p:sp>
      <p:pic>
        <p:nvPicPr>
          <p:cNvPr id="8194" name="Picture 2" descr="C:\Users\logozzo\AppData\Local\Microsoft\Windows\Temporary Internet Files\Content.IE5\AHDIM2JZ\MC90044131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9988" y="2743200"/>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538738"/>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Proving things</a:t>
            </a:r>
            <a:endParaRPr lang="en-US" dirty="0"/>
          </a:p>
        </p:txBody>
      </p:sp>
      <p:sp>
        <p:nvSpPr>
          <p:cNvPr id="8" name="Text Placeholder 7"/>
          <p:cNvSpPr>
            <a:spLocks noGrp="1"/>
          </p:cNvSpPr>
          <p:nvPr>
            <p:ph type="body" sz="quarter" idx="10"/>
          </p:nvPr>
        </p:nvSpPr>
        <p:spPr>
          <a:xfrm>
            <a:off x="381000" y="1411552"/>
            <a:ext cx="8382000" cy="4844403"/>
          </a:xfrm>
        </p:spPr>
        <p:txBody>
          <a:bodyPr/>
          <a:lstStyle/>
          <a:p>
            <a:r>
              <a:rPr lang="en-US" dirty="0" smtClean="0"/>
              <a:t>We inferred many facts on the program</a:t>
            </a:r>
          </a:p>
          <a:p>
            <a:r>
              <a:rPr lang="en-US" dirty="0" smtClean="0"/>
              <a:t>We use those to prove assertions</a:t>
            </a:r>
          </a:p>
          <a:p>
            <a:r>
              <a:rPr lang="en-US" dirty="0" smtClean="0"/>
              <a:t>Algorithm:</a:t>
            </a:r>
          </a:p>
          <a:p>
            <a:pPr lvl="1"/>
            <a:r>
              <a:rPr lang="en-US" dirty="0" smtClean="0"/>
              <a:t>For each assertion </a:t>
            </a:r>
            <a:r>
              <a:rPr lang="en-US" i="1" dirty="0" smtClean="0"/>
              <a:t>a</a:t>
            </a:r>
            <a:r>
              <a:rPr lang="en-US" i="1" dirty="0"/>
              <a:t> </a:t>
            </a:r>
            <a:r>
              <a:rPr lang="en-US" dirty="0" smtClean="0"/>
              <a:t>at program point </a:t>
            </a:r>
            <a:r>
              <a:rPr lang="en-US" i="1" dirty="0" smtClean="0"/>
              <a:t>p</a:t>
            </a:r>
          </a:p>
          <a:p>
            <a:pPr lvl="2"/>
            <a:r>
              <a:rPr lang="en-US" sz="2800" dirty="0" smtClean="0"/>
              <a:t>For each analysis A</a:t>
            </a:r>
          </a:p>
          <a:p>
            <a:pPr lvl="2"/>
            <a:r>
              <a:rPr lang="en-US" sz="2800" dirty="0" smtClean="0"/>
              <a:t>Check if A(</a:t>
            </a:r>
            <a:r>
              <a:rPr lang="en-US" sz="2800" i="1" dirty="0" smtClean="0"/>
              <a:t>p</a:t>
            </a:r>
            <a:r>
              <a:rPr lang="en-US" sz="2800" dirty="0" smtClean="0"/>
              <a:t>) implies </a:t>
            </a:r>
            <a:r>
              <a:rPr lang="en-US" sz="2800" i="1" dirty="0" smtClean="0"/>
              <a:t>a</a:t>
            </a:r>
            <a:r>
              <a:rPr lang="en-US" sz="2800" dirty="0" smtClean="0"/>
              <a:t>:</a:t>
            </a:r>
          </a:p>
          <a:p>
            <a:pPr lvl="3"/>
            <a:r>
              <a:rPr lang="en-US" sz="2800" dirty="0" smtClean="0"/>
              <a:t>True: </a:t>
            </a:r>
            <a:r>
              <a:rPr lang="en-US" sz="2800" dirty="0" smtClean="0">
                <a:sym typeface="Wingdings" pitchFamily="2" charset="2"/>
              </a:rPr>
              <a:t>It is always ok</a:t>
            </a:r>
          </a:p>
          <a:p>
            <a:pPr lvl="3"/>
            <a:r>
              <a:rPr lang="en-US" sz="2800" dirty="0" smtClean="0">
                <a:sym typeface="Wingdings" pitchFamily="2" charset="2"/>
              </a:rPr>
              <a:t>False: It is always not ok</a:t>
            </a:r>
          </a:p>
          <a:p>
            <a:pPr lvl="3"/>
            <a:r>
              <a:rPr lang="en-US" sz="2800" dirty="0" smtClean="0">
                <a:sym typeface="Wingdings" pitchFamily="2" charset="2"/>
              </a:rPr>
              <a:t>Bottom: The assertion is never reached</a:t>
            </a:r>
            <a:endParaRPr lang="en-US" dirty="0">
              <a:sym typeface="Wingdings" pitchFamily="2" charset="2"/>
            </a:endParaRPr>
          </a:p>
          <a:p>
            <a:pPr lvl="3"/>
            <a:r>
              <a:rPr lang="en-US" sz="2800" dirty="0" smtClean="0">
                <a:sym typeface="Wingdings" pitchFamily="2" charset="2"/>
              </a:rPr>
              <a:t>Top: We do not know</a:t>
            </a:r>
            <a:endParaRPr lang="en-US" sz="2800" dirty="0" smtClean="0"/>
          </a:p>
        </p:txBody>
      </p:sp>
    </p:spTree>
    <p:extLst>
      <p:ext uri="{BB962C8B-B14F-4D97-AF65-F5344CB8AC3E}">
        <p14:creationId xmlns:p14="http://schemas.microsoft.com/office/powerpoint/2010/main" val="3808124014"/>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smtClean="0"/>
              <a:t>do we </a:t>
            </a:r>
            <a:r>
              <a:rPr lang="en-US" dirty="0"/>
              <a:t>get top?</a:t>
            </a:r>
          </a:p>
        </p:txBody>
      </p:sp>
      <p:sp>
        <p:nvSpPr>
          <p:cNvPr id="3" name="Text Placeholder 2"/>
          <p:cNvSpPr>
            <a:spLocks noGrp="1"/>
          </p:cNvSpPr>
          <p:nvPr>
            <p:ph type="body" sz="quarter" idx="10"/>
          </p:nvPr>
        </p:nvSpPr>
        <p:spPr>
          <a:xfrm>
            <a:off x="381000" y="1411552"/>
            <a:ext cx="8382000" cy="4776692"/>
          </a:xfrm>
        </p:spPr>
        <p:txBody>
          <a:bodyPr/>
          <a:lstStyle/>
          <a:p>
            <a:r>
              <a:rPr lang="en-US" dirty="0" smtClean="0"/>
              <a:t>The analysis is not precise enough</a:t>
            </a:r>
          </a:p>
          <a:p>
            <a:pPr lvl="1"/>
            <a:r>
              <a:rPr lang="en-US" dirty="0" smtClean="0"/>
              <a:t>Abstract domain not precise</a:t>
            </a:r>
          </a:p>
          <a:p>
            <a:pPr lvl="1"/>
            <a:r>
              <a:rPr lang="en-US" dirty="0" smtClean="0"/>
              <a:t>Widening loses too many constraints</a:t>
            </a:r>
          </a:p>
          <a:p>
            <a:pPr lvl="1"/>
            <a:r>
              <a:rPr lang="en-US" dirty="0" smtClean="0"/>
              <a:t>Algorithmic properties</a:t>
            </a:r>
          </a:p>
          <a:p>
            <a:pPr lvl="1"/>
            <a:r>
              <a:rPr lang="en-US" dirty="0" smtClean="0"/>
              <a:t>Implementation bug</a:t>
            </a:r>
          </a:p>
          <a:p>
            <a:r>
              <a:rPr lang="en-US" dirty="0" smtClean="0"/>
              <a:t>Some contract is missing</a:t>
            </a:r>
          </a:p>
          <a:p>
            <a:pPr lvl="1"/>
            <a:r>
              <a:rPr lang="en-US" dirty="0" smtClean="0"/>
              <a:t>Precondition or Postcondition</a:t>
            </a:r>
          </a:p>
          <a:p>
            <a:pPr lvl="1"/>
            <a:r>
              <a:rPr lang="en-US" dirty="0" smtClean="0"/>
              <a:t>Object-invariant</a:t>
            </a:r>
          </a:p>
          <a:p>
            <a:r>
              <a:rPr lang="en-US" dirty="0" smtClean="0"/>
              <a:t>The assertion is sometimes wrong</a:t>
            </a:r>
          </a:p>
          <a:p>
            <a:pPr lvl="2"/>
            <a:endParaRPr lang="en-US" dirty="0"/>
          </a:p>
        </p:txBody>
      </p:sp>
    </p:spTree>
    <p:extLst>
      <p:ext uri="{BB962C8B-B14F-4D97-AF65-F5344CB8AC3E}">
        <p14:creationId xmlns:p14="http://schemas.microsoft.com/office/powerpoint/2010/main" val="231769221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Example</a:t>
            </a:r>
            <a:endParaRPr lang="en-US" dirty="0"/>
          </a:p>
        </p:txBody>
      </p:sp>
      <p:sp>
        <p:nvSpPr>
          <p:cNvPr id="3" name="Text Placeholder 2"/>
          <p:cNvSpPr>
            <a:spLocks noGrp="1"/>
          </p:cNvSpPr>
          <p:nvPr>
            <p:ph type="body" sz="quarter" idx="10"/>
          </p:nvPr>
        </p:nvSpPr>
        <p:spPr>
          <a:xfrm>
            <a:off x="381000" y="1411553"/>
            <a:ext cx="8382000" cy="1712648"/>
          </a:xfrm>
        </p:spPr>
        <p:txBody>
          <a:bodyPr/>
          <a:lstStyle/>
          <a:p>
            <a:r>
              <a:rPr lang="en-US" dirty="0" smtClean="0"/>
              <a:t>At high level: x + y ≤ 4</a:t>
            </a:r>
          </a:p>
          <a:p>
            <a:r>
              <a:rPr lang="en-US" dirty="0" smtClean="0"/>
              <a:t>Compiled:</a:t>
            </a:r>
          </a:p>
          <a:p>
            <a:pPr lvl="1"/>
            <a:r>
              <a:rPr lang="en-US" dirty="0" smtClean="0"/>
              <a:t>(and de-stack, de-heap, …)</a:t>
            </a:r>
          </a:p>
          <a:p>
            <a:pPr marL="460375" lvl="1" indent="0">
              <a:buNone/>
            </a:pPr>
            <a:endParaRPr lang="en-US" dirty="0" smtClean="0"/>
          </a:p>
          <a:p>
            <a:endParaRPr lang="en-US" dirty="0" smtClean="0"/>
          </a:p>
          <a:p>
            <a:endParaRPr lang="en-US" dirty="0" smtClean="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352800"/>
            <a:ext cx="5480063" cy="303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0457688"/>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analysis in Clousot</a:t>
            </a:r>
            <a:endParaRPr lang="en-US" dirty="0"/>
          </a:p>
        </p:txBody>
      </p:sp>
      <p:sp>
        <p:nvSpPr>
          <p:cNvPr id="3" name="Text Placeholder 2"/>
          <p:cNvSpPr>
            <a:spLocks noGrp="1"/>
          </p:cNvSpPr>
          <p:nvPr>
            <p:ph type="body" sz="quarter" idx="10"/>
          </p:nvPr>
        </p:nvSpPr>
        <p:spPr>
          <a:xfrm>
            <a:off x="381000" y="1411552"/>
            <a:ext cx="8382000" cy="3896451"/>
          </a:xfrm>
        </p:spPr>
        <p:txBody>
          <a:bodyPr/>
          <a:lstStyle/>
          <a:p>
            <a:r>
              <a:rPr lang="en-US" dirty="0" smtClean="0"/>
              <a:t>First analyze with “cheap” domains</a:t>
            </a:r>
          </a:p>
          <a:p>
            <a:pPr lvl="1"/>
            <a:r>
              <a:rPr lang="en-US" dirty="0"/>
              <a:t>If check != Top</a:t>
            </a:r>
          </a:p>
          <a:p>
            <a:pPr marL="855663" lvl="2" indent="0">
              <a:buNone/>
            </a:pPr>
            <a:r>
              <a:rPr lang="en-US" dirty="0"/>
              <a:t>	</a:t>
            </a:r>
            <a:r>
              <a:rPr lang="en-US" sz="2800" dirty="0"/>
              <a:t>Done!</a:t>
            </a:r>
            <a:endParaRPr lang="en-US" dirty="0"/>
          </a:p>
          <a:p>
            <a:pPr lvl="1"/>
            <a:r>
              <a:rPr lang="en-US" dirty="0"/>
              <a:t>If check == Top</a:t>
            </a:r>
          </a:p>
          <a:p>
            <a:pPr marL="460375" lvl="1" indent="0">
              <a:buNone/>
            </a:pPr>
            <a:r>
              <a:rPr lang="en-US" dirty="0"/>
              <a:t>	Try a more precise domain</a:t>
            </a:r>
            <a:endParaRPr lang="en-US" dirty="0" smtClean="0"/>
          </a:p>
          <a:p>
            <a:r>
              <a:rPr lang="en-US" dirty="0" smtClean="0"/>
              <a:t>On the average great performance gains</a:t>
            </a:r>
          </a:p>
          <a:p>
            <a:pPr lvl="1"/>
            <a:r>
              <a:rPr lang="en-US" dirty="0" smtClean="0"/>
              <a:t>Persist analysis options in different runs</a:t>
            </a:r>
          </a:p>
          <a:p>
            <a:pPr lvl="1"/>
            <a:endParaRPr lang="en-US" dirty="0" smtClean="0"/>
          </a:p>
        </p:txBody>
      </p:sp>
      <p:graphicFrame>
        <p:nvGraphicFramePr>
          <p:cNvPr id="4" name="Diagram 3"/>
          <p:cNvGraphicFramePr/>
          <p:nvPr>
            <p:extLst>
              <p:ext uri="{D42A27DB-BD31-4B8C-83A1-F6EECF244321}">
                <p14:modId xmlns:p14="http://schemas.microsoft.com/office/powerpoint/2010/main" val="1158710787"/>
              </p:ext>
            </p:extLst>
          </p:nvPr>
        </p:nvGraphicFramePr>
        <p:xfrm>
          <a:off x="1447800" y="4724400"/>
          <a:ext cx="61722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0837646"/>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Disjunctions</a:t>
            </a:r>
            <a:endParaRPr lang="en-US" dirty="0"/>
          </a:p>
        </p:txBody>
      </p:sp>
      <p:sp>
        <p:nvSpPr>
          <p:cNvPr id="3" name="Text Placeholder 2"/>
          <p:cNvSpPr>
            <a:spLocks noGrp="1"/>
          </p:cNvSpPr>
          <p:nvPr>
            <p:ph type="body" sz="quarter" idx="10"/>
          </p:nvPr>
        </p:nvSpPr>
        <p:spPr>
          <a:xfrm>
            <a:off x="381000" y="1411552"/>
            <a:ext cx="8382000" cy="2000548"/>
          </a:xfrm>
        </p:spPr>
        <p:txBody>
          <a:bodyPr/>
          <a:lstStyle/>
          <a:p>
            <a:r>
              <a:rPr lang="en-US" dirty="0" smtClean="0"/>
              <a:t>(</a:t>
            </a:r>
            <a:r>
              <a:rPr lang="en-US" dirty="0"/>
              <a:t>S</a:t>
            </a:r>
            <a:r>
              <a:rPr lang="en-US" dirty="0" smtClean="0"/>
              <a:t>o far) Join approximates disjunction</a:t>
            </a:r>
          </a:p>
          <a:p>
            <a:pPr lvl="1"/>
            <a:r>
              <a:rPr lang="en-US" dirty="0" smtClean="0"/>
              <a:t>Compact representation</a:t>
            </a:r>
          </a:p>
          <a:p>
            <a:r>
              <a:rPr lang="en-US" dirty="0" smtClean="0"/>
              <a:t>Sometimes not enough:</a:t>
            </a:r>
          </a:p>
          <a:p>
            <a:endParaRPr lang="en-US" dirty="0"/>
          </a:p>
        </p:txBody>
      </p:sp>
      <p:sp>
        <p:nvSpPr>
          <p:cNvPr id="6" name="Rectangle 5"/>
          <p:cNvSpPr/>
          <p:nvPr/>
        </p:nvSpPr>
        <p:spPr>
          <a:xfrm>
            <a:off x="304800" y="3505200"/>
            <a:ext cx="3581400" cy="203132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400" dirty="0">
                <a:latin typeface="Consolas"/>
              </a:rPr>
              <a:t> </a:t>
            </a:r>
            <a:r>
              <a:rPr lang="en-US" sz="1400" dirty="0">
                <a:solidFill>
                  <a:srgbClr val="0000FF"/>
                </a:solidFill>
                <a:latin typeface="Consolas"/>
              </a:rPr>
              <a:t>public</a:t>
            </a:r>
            <a:r>
              <a:rPr lang="en-US" sz="1400" dirty="0">
                <a:solidFill>
                  <a:prstClr val="black"/>
                </a:solidFill>
                <a:latin typeface="Consolas"/>
              </a:rPr>
              <a:t> </a:t>
            </a:r>
            <a:r>
              <a:rPr lang="en-US" sz="1400" dirty="0" err="1">
                <a:solidFill>
                  <a:srgbClr val="0000FF"/>
                </a:solidFill>
                <a:latin typeface="Consolas"/>
              </a:rPr>
              <a:t>int</a:t>
            </a:r>
            <a:r>
              <a:rPr lang="en-US" sz="1400" dirty="0">
                <a:solidFill>
                  <a:prstClr val="black"/>
                </a:solidFill>
                <a:latin typeface="Consolas"/>
              </a:rPr>
              <a:t> Simple(</a:t>
            </a:r>
            <a:r>
              <a:rPr lang="en-US" sz="1400" dirty="0" err="1">
                <a:solidFill>
                  <a:srgbClr val="0000FF"/>
                </a:solidFill>
                <a:latin typeface="Consolas"/>
              </a:rPr>
              <a:t>bool</a:t>
            </a:r>
            <a:r>
              <a:rPr lang="en-US" sz="1400" dirty="0">
                <a:solidFill>
                  <a:prstClr val="black"/>
                </a:solidFill>
                <a:latin typeface="Consolas"/>
              </a:rPr>
              <a:t> b)</a:t>
            </a:r>
          </a:p>
          <a:p>
            <a:r>
              <a:rPr lang="en-US" sz="1400" dirty="0">
                <a:solidFill>
                  <a:prstClr val="black"/>
                </a:solidFill>
                <a:latin typeface="Consolas"/>
              </a:rPr>
              <a:t>    {</a:t>
            </a:r>
          </a:p>
          <a:p>
            <a:r>
              <a:rPr lang="en-US" sz="1400" dirty="0">
                <a:solidFill>
                  <a:prstClr val="black"/>
                </a:solidFill>
                <a:latin typeface="Consolas"/>
              </a:rPr>
              <a:t>      </a:t>
            </a:r>
            <a:r>
              <a:rPr lang="en-US" sz="1400" dirty="0" err="1">
                <a:solidFill>
                  <a:srgbClr val="0000FF"/>
                </a:solidFill>
                <a:latin typeface="Consolas"/>
              </a:rPr>
              <a:t>int</a:t>
            </a:r>
            <a:r>
              <a:rPr lang="en-US" sz="1400" dirty="0">
                <a:solidFill>
                  <a:prstClr val="black"/>
                </a:solidFill>
                <a:latin typeface="Consolas"/>
              </a:rPr>
              <a:t> z;</a:t>
            </a:r>
          </a:p>
          <a:p>
            <a:r>
              <a:rPr lang="en-US" sz="1400" dirty="0">
                <a:solidFill>
                  <a:prstClr val="black"/>
                </a:solidFill>
                <a:latin typeface="Consolas"/>
              </a:rPr>
              <a:t>      </a:t>
            </a:r>
            <a:r>
              <a:rPr lang="en-US" sz="1400" dirty="0">
                <a:solidFill>
                  <a:srgbClr val="0000FF"/>
                </a:solidFill>
                <a:latin typeface="Consolas"/>
              </a:rPr>
              <a:t>if</a:t>
            </a:r>
            <a:r>
              <a:rPr lang="en-US" sz="1400" dirty="0">
                <a:solidFill>
                  <a:prstClr val="black"/>
                </a:solidFill>
                <a:latin typeface="Consolas"/>
              </a:rPr>
              <a:t> (b)</a:t>
            </a:r>
          </a:p>
          <a:p>
            <a:r>
              <a:rPr lang="en-US" sz="1400" dirty="0">
                <a:solidFill>
                  <a:prstClr val="black"/>
                </a:solidFill>
                <a:latin typeface="Consolas"/>
              </a:rPr>
              <a:t>        z = 12;</a:t>
            </a:r>
          </a:p>
          <a:p>
            <a:r>
              <a:rPr lang="en-US" sz="1400" dirty="0">
                <a:solidFill>
                  <a:prstClr val="black"/>
                </a:solidFill>
                <a:latin typeface="Consolas"/>
              </a:rPr>
              <a:t>      </a:t>
            </a:r>
            <a:r>
              <a:rPr lang="en-US" sz="1400" dirty="0">
                <a:solidFill>
                  <a:srgbClr val="0000FF"/>
                </a:solidFill>
                <a:latin typeface="Consolas"/>
              </a:rPr>
              <a:t>else</a:t>
            </a:r>
            <a:endParaRPr lang="en-US" sz="1400" dirty="0">
              <a:solidFill>
                <a:prstClr val="black"/>
              </a:solidFill>
              <a:latin typeface="Consolas"/>
            </a:endParaRPr>
          </a:p>
          <a:p>
            <a:r>
              <a:rPr lang="en-US" sz="1400" dirty="0">
                <a:solidFill>
                  <a:prstClr val="black"/>
                </a:solidFill>
                <a:latin typeface="Consolas"/>
              </a:rPr>
              <a:t>        z = -12;</a:t>
            </a:r>
          </a:p>
          <a:p>
            <a:r>
              <a:rPr lang="en-US" sz="1400" dirty="0">
                <a:solidFill>
                  <a:prstClr val="black"/>
                </a:solidFill>
                <a:latin typeface="Consolas"/>
              </a:rPr>
              <a:t>      </a:t>
            </a:r>
            <a:r>
              <a:rPr lang="en-US" sz="1400" dirty="0">
                <a:solidFill>
                  <a:srgbClr val="0000FF"/>
                </a:solidFill>
                <a:latin typeface="Consolas"/>
              </a:rPr>
              <a:t>return</a:t>
            </a:r>
            <a:r>
              <a:rPr lang="en-US" sz="1400" dirty="0">
                <a:solidFill>
                  <a:prstClr val="black"/>
                </a:solidFill>
                <a:latin typeface="Consolas"/>
              </a:rPr>
              <a:t> 1 / z;</a:t>
            </a:r>
          </a:p>
          <a:p>
            <a:r>
              <a:rPr lang="en-US" sz="1400" dirty="0">
                <a:solidFill>
                  <a:prstClr val="black"/>
                </a:solidFill>
                <a:latin typeface="Consolas"/>
              </a:rPr>
              <a:t>    }</a:t>
            </a:r>
            <a:endParaRPr lang="en-US" sz="1400" dirty="0"/>
          </a:p>
        </p:txBody>
      </p:sp>
      <p:sp>
        <p:nvSpPr>
          <p:cNvPr id="8" name="Rectangle 7"/>
          <p:cNvSpPr/>
          <p:nvPr/>
        </p:nvSpPr>
        <p:spPr>
          <a:xfrm>
            <a:off x="3352800" y="3289755"/>
            <a:ext cx="5486400" cy="246221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400" dirty="0">
                <a:latin typeface="Consolas"/>
              </a:rPr>
              <a:t> </a:t>
            </a:r>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Simple2(</a:t>
            </a:r>
            <a:r>
              <a:rPr lang="en-US" sz="1400" dirty="0" err="1">
                <a:solidFill>
                  <a:srgbClr val="0000FF"/>
                </a:solidFill>
                <a:latin typeface="Consolas"/>
              </a:rPr>
              <a:t>bool</a:t>
            </a:r>
            <a:r>
              <a:rPr lang="en-US" sz="1400" dirty="0">
                <a:solidFill>
                  <a:prstClr val="black"/>
                </a:solidFill>
                <a:latin typeface="Consolas"/>
              </a:rPr>
              <a:t> b)</a:t>
            </a:r>
          </a:p>
          <a:p>
            <a:r>
              <a:rPr lang="en-US" sz="1400" dirty="0">
                <a:solidFill>
                  <a:prstClr val="black"/>
                </a:solidFill>
                <a:latin typeface="Consolas"/>
              </a:rPr>
              <a:t>    {</a:t>
            </a: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.Ensures</a:t>
            </a:r>
            <a:r>
              <a:rPr lang="en-US" sz="1400" dirty="0">
                <a:solidFill>
                  <a:prstClr val="black"/>
                </a:solidFill>
                <a:latin typeface="Consolas"/>
              </a:rPr>
              <a:t>(</a:t>
            </a: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.Result</a:t>
            </a:r>
            <a:r>
              <a:rPr lang="en-US" sz="1400" dirty="0">
                <a:solidFill>
                  <a:prstClr val="black"/>
                </a:solidFill>
                <a:latin typeface="Consolas"/>
              </a:rPr>
              <a:t>&lt;</a:t>
            </a:r>
            <a:r>
              <a:rPr lang="en-US" sz="1400" dirty="0">
                <a:solidFill>
                  <a:srgbClr val="0000FF"/>
                </a:solidFill>
                <a:latin typeface="Consolas"/>
              </a:rPr>
              <a:t>string</a:t>
            </a:r>
            <a:r>
              <a:rPr lang="en-US" sz="1400" dirty="0">
                <a:solidFill>
                  <a:prstClr val="black"/>
                </a:solidFill>
                <a:latin typeface="Consolas"/>
              </a:rPr>
              <a:t>&gt;() == </a:t>
            </a:r>
            <a:r>
              <a:rPr lang="en-US" sz="1400" dirty="0">
                <a:solidFill>
                  <a:srgbClr val="0000FF"/>
                </a:solidFill>
                <a:latin typeface="Consolas"/>
              </a:rPr>
              <a:t>null</a:t>
            </a:r>
            <a:r>
              <a:rPr lang="en-US" sz="1400" dirty="0">
                <a:solidFill>
                  <a:prstClr val="black"/>
                </a:solidFill>
                <a:latin typeface="Consolas"/>
              </a:rPr>
              <a:t> </a:t>
            </a:r>
          </a:p>
          <a:p>
            <a:r>
              <a:rPr lang="en-US" sz="1400" dirty="0">
                <a:solidFill>
                  <a:prstClr val="black"/>
                </a:solidFill>
                <a:latin typeface="Consolas"/>
              </a:rPr>
              <a:t>        || </a:t>
            </a:r>
            <a:r>
              <a:rPr lang="en-US" sz="1400" dirty="0" err="1">
                <a:solidFill>
                  <a:srgbClr val="2B91AF"/>
                </a:solidFill>
                <a:latin typeface="Consolas"/>
              </a:rPr>
              <a:t>Contract</a:t>
            </a:r>
            <a:r>
              <a:rPr lang="en-US" sz="1400" dirty="0" err="1">
                <a:solidFill>
                  <a:prstClr val="black"/>
                </a:solidFill>
                <a:latin typeface="Consolas"/>
              </a:rPr>
              <a:t>.Result</a:t>
            </a:r>
            <a:r>
              <a:rPr lang="en-US" sz="1400" dirty="0">
                <a:solidFill>
                  <a:prstClr val="black"/>
                </a:solidFill>
                <a:latin typeface="Consolas"/>
              </a:rPr>
              <a:t>&lt;</a:t>
            </a:r>
            <a:r>
              <a:rPr lang="en-US" sz="1400" dirty="0">
                <a:solidFill>
                  <a:srgbClr val="0000FF"/>
                </a:solidFill>
                <a:latin typeface="Consolas"/>
              </a:rPr>
              <a:t>string</a:t>
            </a:r>
            <a:r>
              <a:rPr lang="en-US" sz="1400" dirty="0">
                <a:solidFill>
                  <a:prstClr val="black"/>
                </a:solidFill>
                <a:latin typeface="Consolas"/>
              </a:rPr>
              <a:t>&gt;().Length &gt; 0);</a:t>
            </a:r>
          </a:p>
          <a:p>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if</a:t>
            </a:r>
            <a:r>
              <a:rPr lang="en-US" sz="1400" dirty="0">
                <a:solidFill>
                  <a:prstClr val="black"/>
                </a:solidFill>
                <a:latin typeface="Consolas"/>
              </a:rPr>
              <a:t> (b)</a:t>
            </a:r>
          </a:p>
          <a:p>
            <a:r>
              <a:rPr lang="en-US" sz="1400" dirty="0">
                <a:solidFill>
                  <a:prstClr val="black"/>
                </a:solidFill>
                <a:latin typeface="Consolas"/>
              </a:rPr>
              <a:t>        </a:t>
            </a:r>
            <a:r>
              <a:rPr lang="en-US" sz="1400" dirty="0">
                <a:solidFill>
                  <a:srgbClr val="0000FF"/>
                </a:solidFill>
                <a:latin typeface="Consolas"/>
              </a:rPr>
              <a:t>return</a:t>
            </a:r>
            <a:r>
              <a:rPr lang="en-US" sz="1400" dirty="0">
                <a:solidFill>
                  <a:prstClr val="black"/>
                </a:solidFill>
                <a:latin typeface="Consolas"/>
              </a:rPr>
              <a:t> </a:t>
            </a:r>
            <a:r>
              <a:rPr lang="en-US" sz="1400" dirty="0">
                <a:solidFill>
                  <a:srgbClr val="0000FF"/>
                </a:solidFill>
                <a:latin typeface="Consolas"/>
              </a:rPr>
              <a:t>null</a:t>
            </a:r>
            <a:r>
              <a:rPr lang="en-US" sz="1400" dirty="0">
                <a:solidFill>
                  <a:prstClr val="black"/>
                </a:solidFill>
                <a:latin typeface="Consolas"/>
              </a:rPr>
              <a:t>;</a:t>
            </a:r>
          </a:p>
          <a:p>
            <a:r>
              <a:rPr lang="en-US" sz="1400" dirty="0">
                <a:solidFill>
                  <a:prstClr val="black"/>
                </a:solidFill>
                <a:latin typeface="Consolas"/>
              </a:rPr>
              <a:t>      </a:t>
            </a:r>
            <a:r>
              <a:rPr lang="en-US" sz="1400" dirty="0">
                <a:solidFill>
                  <a:srgbClr val="0000FF"/>
                </a:solidFill>
                <a:latin typeface="Consolas"/>
              </a:rPr>
              <a:t>else</a:t>
            </a:r>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return</a:t>
            </a:r>
            <a:r>
              <a:rPr lang="en-US" sz="1400" dirty="0">
                <a:solidFill>
                  <a:prstClr val="black"/>
                </a:solidFill>
                <a:latin typeface="Consolas"/>
              </a:rPr>
              <a:t> </a:t>
            </a:r>
            <a:r>
              <a:rPr lang="en-US" sz="1400" dirty="0">
                <a:solidFill>
                  <a:srgbClr val="A31515"/>
                </a:solidFill>
                <a:latin typeface="Consolas"/>
              </a:rPr>
              <a:t>"Ciao!"</a:t>
            </a:r>
            <a:r>
              <a:rPr lang="en-US" sz="1400" dirty="0">
                <a:solidFill>
                  <a:prstClr val="black"/>
                </a:solidFill>
                <a:latin typeface="Consolas"/>
              </a:rPr>
              <a:t>;</a:t>
            </a:r>
          </a:p>
          <a:p>
            <a:r>
              <a:rPr lang="en-US" sz="1400" dirty="0">
                <a:solidFill>
                  <a:prstClr val="black"/>
                </a:solidFill>
                <a:latin typeface="Consolas"/>
              </a:rPr>
              <a:t>    }</a:t>
            </a:r>
            <a:endParaRPr lang="en-US" sz="1400" dirty="0"/>
          </a:p>
        </p:txBody>
      </p:sp>
    </p:spTree>
    <p:extLst>
      <p:ext uri="{BB962C8B-B14F-4D97-AF65-F5344CB8AC3E}">
        <p14:creationId xmlns:p14="http://schemas.microsoft.com/office/powerpoint/2010/main" val="1592333679"/>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solutions</a:t>
            </a:r>
            <a:endParaRPr lang="en-US" dirty="0"/>
          </a:p>
        </p:txBody>
      </p:sp>
      <p:sp>
        <p:nvSpPr>
          <p:cNvPr id="3" name="Text Placeholder 2"/>
          <p:cNvSpPr>
            <a:spLocks noGrp="1"/>
          </p:cNvSpPr>
          <p:nvPr>
            <p:ph type="body" sz="quarter" idx="10"/>
          </p:nvPr>
        </p:nvSpPr>
        <p:spPr>
          <a:xfrm>
            <a:off x="381000" y="1411552"/>
            <a:ext cx="8610600" cy="5995487"/>
          </a:xfrm>
        </p:spPr>
        <p:txBody>
          <a:bodyPr/>
          <a:lstStyle/>
          <a:p>
            <a:r>
              <a:rPr lang="en-US" dirty="0" smtClean="0"/>
              <a:t>Do not join</a:t>
            </a:r>
          </a:p>
          <a:p>
            <a:pPr lvl="1"/>
            <a:r>
              <a:rPr lang="en-US" dirty="0" smtClean="0"/>
              <a:t>Used by ESP/X, ESC/Java, Model checkers …</a:t>
            </a:r>
          </a:p>
          <a:p>
            <a:pPr lvl="1"/>
            <a:r>
              <a:rPr lang="en-US" dirty="0" smtClean="0"/>
              <a:t>Huge scalability issues</a:t>
            </a:r>
          </a:p>
          <a:p>
            <a:r>
              <a:rPr lang="en-US" dirty="0"/>
              <a:t>Trace </a:t>
            </a:r>
            <a:r>
              <a:rPr lang="en-US" dirty="0" smtClean="0"/>
              <a:t>partitioning</a:t>
            </a:r>
          </a:p>
          <a:p>
            <a:pPr lvl="1"/>
            <a:r>
              <a:rPr lang="en-US" dirty="0" smtClean="0"/>
              <a:t>How do you chose the partition automatically?</a:t>
            </a:r>
          </a:p>
          <a:p>
            <a:r>
              <a:rPr lang="en-US" dirty="0" err="1" smtClean="0"/>
              <a:t>PowerSets</a:t>
            </a:r>
            <a:endParaRPr lang="en-US" dirty="0" smtClean="0"/>
          </a:p>
          <a:p>
            <a:pPr lvl="1"/>
            <a:r>
              <a:rPr lang="en-US" dirty="0" smtClean="0"/>
              <a:t>Weaker, but better performances</a:t>
            </a:r>
          </a:p>
          <a:p>
            <a:pPr lvl="1"/>
            <a:r>
              <a:rPr lang="en-US" dirty="0" smtClean="0"/>
              <a:t>How do you limit the max # of elements in a set?</a:t>
            </a:r>
          </a:p>
          <a:p>
            <a:r>
              <a:rPr lang="en-US" dirty="0" smtClean="0"/>
              <a:t>Use smart encodings, Sat solvers …</a:t>
            </a:r>
          </a:p>
          <a:p>
            <a:pPr lvl="1"/>
            <a:r>
              <a:rPr lang="en-US" dirty="0" smtClean="0"/>
              <a:t>Sloppy ….</a:t>
            </a:r>
          </a:p>
          <a:p>
            <a:endParaRPr lang="en-US" dirty="0" smtClean="0"/>
          </a:p>
          <a:p>
            <a:pPr lvl="1"/>
            <a:endParaRPr lang="en-US" dirty="0" smtClean="0"/>
          </a:p>
        </p:txBody>
      </p:sp>
    </p:spTree>
    <p:extLst>
      <p:ext uri="{BB962C8B-B14F-4D97-AF65-F5344CB8AC3E}">
        <p14:creationId xmlns:p14="http://schemas.microsoft.com/office/powerpoint/2010/main" val="3974906220"/>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 in Clousot</a:t>
            </a:r>
            <a:endParaRPr lang="en-US" dirty="0"/>
          </a:p>
        </p:txBody>
      </p:sp>
      <p:sp>
        <p:nvSpPr>
          <p:cNvPr id="3" name="Text Placeholder 2"/>
          <p:cNvSpPr>
            <a:spLocks noGrp="1"/>
          </p:cNvSpPr>
          <p:nvPr>
            <p:ph type="body" sz="quarter" idx="10"/>
          </p:nvPr>
        </p:nvSpPr>
        <p:spPr>
          <a:xfrm>
            <a:off x="381000" y="1411552"/>
            <a:ext cx="8382000" cy="1428083"/>
          </a:xfrm>
        </p:spPr>
        <p:txBody>
          <a:bodyPr/>
          <a:lstStyle/>
          <a:p>
            <a:r>
              <a:rPr lang="en-US" dirty="0" smtClean="0"/>
              <a:t>Backward analysis</a:t>
            </a:r>
          </a:p>
          <a:p>
            <a:r>
              <a:rPr lang="en-US" dirty="0" smtClean="0"/>
              <a:t>The failing assertion is pushed back to the program</a:t>
            </a:r>
          </a:p>
        </p:txBody>
      </p:sp>
      <p:sp>
        <p:nvSpPr>
          <p:cNvPr id="4" name="Rectangle 3"/>
          <p:cNvSpPr/>
          <p:nvPr/>
        </p:nvSpPr>
        <p:spPr>
          <a:xfrm>
            <a:off x="1447800" y="3352800"/>
            <a:ext cx="4114800" cy="286232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a:latin typeface="Consolas"/>
              </a:rPr>
              <a:t> </a:t>
            </a:r>
            <a:r>
              <a:rPr lang="en-US" dirty="0">
                <a:solidFill>
                  <a:srgbClr val="0000FF"/>
                </a:solidFill>
                <a:latin typeface="Consolas"/>
              </a:rPr>
              <a:t>public</a:t>
            </a:r>
            <a:r>
              <a:rPr lang="en-US" dirty="0">
                <a:solidFill>
                  <a:prstClr val="black"/>
                </a:solidFill>
                <a:latin typeface="Consolas"/>
              </a:rPr>
              <a:t> </a:t>
            </a:r>
            <a:r>
              <a:rPr lang="en-US" dirty="0" err="1">
                <a:solidFill>
                  <a:srgbClr val="0000FF"/>
                </a:solidFill>
                <a:latin typeface="Consolas"/>
              </a:rPr>
              <a:t>int</a:t>
            </a:r>
            <a:r>
              <a:rPr lang="en-US" dirty="0">
                <a:solidFill>
                  <a:prstClr val="black"/>
                </a:solidFill>
                <a:latin typeface="Consolas"/>
              </a:rPr>
              <a:t> Simple(</a:t>
            </a:r>
            <a:r>
              <a:rPr lang="en-US" dirty="0" err="1">
                <a:solidFill>
                  <a:srgbClr val="0000FF"/>
                </a:solidFill>
                <a:latin typeface="Consolas"/>
              </a:rPr>
              <a:t>bool</a:t>
            </a:r>
            <a:r>
              <a:rPr lang="en-US" dirty="0">
                <a:solidFill>
                  <a:prstClr val="black"/>
                </a:solidFill>
                <a:latin typeface="Consolas"/>
              </a:rPr>
              <a:t> b)</a:t>
            </a:r>
          </a:p>
          <a:p>
            <a:r>
              <a:rPr lang="en-US" dirty="0">
                <a:solidFill>
                  <a:prstClr val="black"/>
                </a:solidFill>
                <a:latin typeface="Consolas"/>
              </a:rPr>
              <a:t>    {</a:t>
            </a:r>
          </a:p>
          <a:p>
            <a:r>
              <a:rPr lang="en-US" dirty="0">
                <a:solidFill>
                  <a:prstClr val="black"/>
                </a:solidFill>
                <a:latin typeface="Consolas"/>
              </a:rPr>
              <a:t>      </a:t>
            </a:r>
            <a:r>
              <a:rPr lang="en-US" dirty="0" err="1">
                <a:solidFill>
                  <a:srgbClr val="0000FF"/>
                </a:solidFill>
                <a:latin typeface="Consolas"/>
              </a:rPr>
              <a:t>int</a:t>
            </a:r>
            <a:r>
              <a:rPr lang="en-US" dirty="0">
                <a:solidFill>
                  <a:prstClr val="black"/>
                </a:solidFill>
                <a:latin typeface="Consolas"/>
              </a:rPr>
              <a:t> z;</a:t>
            </a:r>
          </a:p>
          <a:p>
            <a:r>
              <a:rPr lang="en-US" dirty="0">
                <a:solidFill>
                  <a:prstClr val="black"/>
                </a:solidFill>
                <a:latin typeface="Consolas"/>
              </a:rPr>
              <a:t>      </a:t>
            </a:r>
            <a:r>
              <a:rPr lang="en-US" dirty="0">
                <a:solidFill>
                  <a:srgbClr val="0000FF"/>
                </a:solidFill>
                <a:latin typeface="Consolas"/>
              </a:rPr>
              <a:t>if</a:t>
            </a:r>
            <a:r>
              <a:rPr lang="en-US" dirty="0">
                <a:solidFill>
                  <a:prstClr val="black"/>
                </a:solidFill>
                <a:latin typeface="Consolas"/>
              </a:rPr>
              <a:t> (b)</a:t>
            </a:r>
          </a:p>
          <a:p>
            <a:r>
              <a:rPr lang="en-US" dirty="0">
                <a:solidFill>
                  <a:prstClr val="black"/>
                </a:solidFill>
                <a:latin typeface="Consolas"/>
              </a:rPr>
              <a:t>        z = 12;</a:t>
            </a:r>
          </a:p>
          <a:p>
            <a:r>
              <a:rPr lang="en-US" dirty="0">
                <a:solidFill>
                  <a:prstClr val="black"/>
                </a:solidFill>
                <a:latin typeface="Consolas"/>
              </a:rPr>
              <a:t>      </a:t>
            </a:r>
            <a:r>
              <a:rPr lang="en-US" dirty="0">
                <a:solidFill>
                  <a:srgbClr val="0000FF"/>
                </a:solidFill>
                <a:latin typeface="Consolas"/>
              </a:rPr>
              <a:t>else</a:t>
            </a:r>
            <a:endParaRPr lang="en-US" dirty="0">
              <a:solidFill>
                <a:prstClr val="black"/>
              </a:solidFill>
              <a:latin typeface="Consolas"/>
            </a:endParaRPr>
          </a:p>
          <a:p>
            <a:r>
              <a:rPr lang="en-US" dirty="0">
                <a:solidFill>
                  <a:prstClr val="black"/>
                </a:solidFill>
                <a:latin typeface="Consolas"/>
              </a:rPr>
              <a:t>        z = -12</a:t>
            </a:r>
            <a:r>
              <a:rPr lang="en-US" dirty="0" smtClean="0">
                <a:solidFill>
                  <a:prstClr val="black"/>
                </a:solidFill>
                <a:latin typeface="Consolas"/>
              </a:rPr>
              <a:t>;</a:t>
            </a:r>
          </a:p>
          <a:p>
            <a:endParaRPr lang="en-US" dirty="0">
              <a:solidFill>
                <a:prstClr val="black"/>
              </a:solidFill>
              <a:latin typeface="Consolas"/>
            </a:endParaRPr>
          </a:p>
          <a:p>
            <a:r>
              <a:rPr lang="en-US" dirty="0">
                <a:solidFill>
                  <a:prstClr val="black"/>
                </a:solidFill>
                <a:latin typeface="Consolas"/>
              </a:rPr>
              <a:t>      </a:t>
            </a:r>
            <a:r>
              <a:rPr lang="en-US" dirty="0">
                <a:solidFill>
                  <a:srgbClr val="0000FF"/>
                </a:solidFill>
                <a:latin typeface="Consolas"/>
              </a:rPr>
              <a:t>return</a:t>
            </a:r>
            <a:r>
              <a:rPr lang="en-US" dirty="0">
                <a:solidFill>
                  <a:prstClr val="black"/>
                </a:solidFill>
                <a:latin typeface="Consolas"/>
              </a:rPr>
              <a:t> 1 / z;</a:t>
            </a:r>
          </a:p>
          <a:p>
            <a:r>
              <a:rPr lang="en-US" dirty="0">
                <a:solidFill>
                  <a:prstClr val="black"/>
                </a:solidFill>
                <a:latin typeface="Consolas"/>
              </a:rPr>
              <a:t>    }</a:t>
            </a:r>
            <a:endParaRPr lang="en-US" dirty="0"/>
          </a:p>
        </p:txBody>
      </p:sp>
      <p:sp>
        <p:nvSpPr>
          <p:cNvPr id="5" name="TextBox 4"/>
          <p:cNvSpPr txBox="1"/>
          <p:nvPr/>
        </p:nvSpPr>
        <p:spPr>
          <a:xfrm>
            <a:off x="4962319" y="5655677"/>
            <a:ext cx="1431802"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z</a:t>
            </a:r>
            <a:r>
              <a:rPr lang="en-US" sz="1600" dirty="0" smtClean="0">
                <a:effectLst>
                  <a:outerShdw blurRad="38100" dist="38100" dir="2700000" algn="tl">
                    <a:srgbClr val="000000">
                      <a:alpha val="43137"/>
                    </a:srgbClr>
                  </a:outerShdw>
                </a:effectLst>
                <a:latin typeface="Consolas" pitchFamily="49" charset="0"/>
                <a:cs typeface="Consolas" pitchFamily="49" charset="0"/>
              </a:rPr>
              <a:t> :[-</a:t>
            </a:r>
            <a:r>
              <a:rPr lang="en-US" sz="1600" dirty="0"/>
              <a:t> ∞</a:t>
            </a:r>
            <a:r>
              <a:rPr lang="en-US" sz="1600" dirty="0" smtClean="0">
                <a:effectLst>
                  <a:outerShdw blurRad="38100" dist="38100" dir="2700000" algn="tl">
                    <a:srgbClr val="000000">
                      <a:alpha val="43137"/>
                    </a:srgbClr>
                  </a:outerShdw>
                </a:effectLst>
                <a:latin typeface="Consolas" pitchFamily="49" charset="0"/>
                <a:cs typeface="Consolas" pitchFamily="49" charset="0"/>
              </a:rPr>
              <a:t>,+</a:t>
            </a:r>
            <a:r>
              <a:rPr lang="en-US" sz="1600" dirty="0"/>
              <a:t>∞</a:t>
            </a:r>
            <a:r>
              <a:rPr lang="en-US" sz="1600" dirty="0" smtClean="0">
                <a:effectLst>
                  <a:outerShdw blurRad="38100" dist="38100" dir="2700000" algn="tl">
                    <a:srgbClr val="000000">
                      <a:alpha val="43137"/>
                    </a:srgbClr>
                  </a:outerShdw>
                </a:effectLst>
                <a:latin typeface="Consolas" pitchFamily="49" charset="0"/>
                <a:cs typeface="Consolas" pitchFamily="49" charset="0"/>
              </a:rPr>
              <a:t>]</a:t>
            </a:r>
          </a:p>
        </p:txBody>
      </p:sp>
      <p:sp>
        <p:nvSpPr>
          <p:cNvPr id="6" name="TextBox 5"/>
          <p:cNvSpPr txBox="1"/>
          <p:nvPr/>
        </p:nvSpPr>
        <p:spPr>
          <a:xfrm>
            <a:off x="4495800" y="5181600"/>
            <a:ext cx="1755609"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z</a:t>
            </a:r>
            <a:r>
              <a:rPr lang="en-US" sz="1600" dirty="0" smtClean="0">
                <a:effectLst>
                  <a:outerShdw blurRad="38100" dist="38100" dir="2700000" algn="tl">
                    <a:srgbClr val="000000">
                      <a:alpha val="43137"/>
                    </a:srgbClr>
                  </a:outerShdw>
                </a:effectLst>
                <a:latin typeface="Consolas" pitchFamily="49" charset="0"/>
                <a:cs typeface="Consolas" pitchFamily="49" charset="0"/>
              </a:rPr>
              <a:t> : [-12, -12]</a:t>
            </a:r>
          </a:p>
        </p:txBody>
      </p:sp>
      <p:sp>
        <p:nvSpPr>
          <p:cNvPr id="7" name="TextBox 6"/>
          <p:cNvSpPr txBox="1"/>
          <p:nvPr/>
        </p:nvSpPr>
        <p:spPr>
          <a:xfrm>
            <a:off x="4495800" y="4614684"/>
            <a:ext cx="1531188"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z</a:t>
            </a:r>
            <a:r>
              <a:rPr lang="en-US" sz="1600" dirty="0" smtClean="0">
                <a:effectLst>
                  <a:outerShdw blurRad="38100" dist="38100" dir="2700000" algn="tl">
                    <a:srgbClr val="000000">
                      <a:alpha val="43137"/>
                    </a:srgbClr>
                  </a:outerShdw>
                </a:effectLst>
                <a:latin typeface="Consolas" pitchFamily="49" charset="0"/>
                <a:cs typeface="Consolas" pitchFamily="49" charset="0"/>
              </a:rPr>
              <a:t> : [12, 12]</a:t>
            </a:r>
          </a:p>
        </p:txBody>
      </p:sp>
      <p:sp>
        <p:nvSpPr>
          <p:cNvPr id="8" name="TextBox 7"/>
          <p:cNvSpPr txBox="1"/>
          <p:nvPr/>
        </p:nvSpPr>
        <p:spPr>
          <a:xfrm>
            <a:off x="7010400" y="5655677"/>
            <a:ext cx="857927" cy="338554"/>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z</a:t>
            </a:r>
            <a:r>
              <a:rPr lang="en-US" sz="1600" dirty="0" smtClean="0">
                <a:effectLst>
                  <a:outerShdw blurRad="38100" dist="38100" dir="2700000" algn="tl">
                    <a:srgbClr val="000000">
                      <a:alpha val="43137"/>
                    </a:srgbClr>
                  </a:outerShdw>
                </a:effectLst>
                <a:latin typeface="Consolas" pitchFamily="49" charset="0"/>
                <a:cs typeface="Consolas" pitchFamily="49" charset="0"/>
              </a:rPr>
              <a:t> != 0</a:t>
            </a:r>
          </a:p>
        </p:txBody>
      </p:sp>
      <p:sp>
        <p:nvSpPr>
          <p:cNvPr id="9" name="TextBox 8"/>
          <p:cNvSpPr txBox="1"/>
          <p:nvPr/>
        </p:nvSpPr>
        <p:spPr>
          <a:xfrm>
            <a:off x="6754618" y="4614684"/>
            <a:ext cx="857927" cy="338554"/>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z</a:t>
            </a:r>
            <a:r>
              <a:rPr lang="en-US" sz="1600" dirty="0" smtClean="0">
                <a:effectLst>
                  <a:outerShdw blurRad="38100" dist="38100" dir="2700000" algn="tl">
                    <a:srgbClr val="000000">
                      <a:alpha val="43137"/>
                    </a:srgbClr>
                  </a:outerShdw>
                </a:effectLst>
                <a:latin typeface="Consolas" pitchFamily="49" charset="0"/>
                <a:cs typeface="Consolas" pitchFamily="49" charset="0"/>
              </a:rPr>
              <a:t> != 0</a:t>
            </a:r>
          </a:p>
        </p:txBody>
      </p:sp>
      <p:sp>
        <p:nvSpPr>
          <p:cNvPr id="10" name="TextBox 9"/>
          <p:cNvSpPr txBox="1"/>
          <p:nvPr/>
        </p:nvSpPr>
        <p:spPr>
          <a:xfrm>
            <a:off x="6754618" y="5181600"/>
            <a:ext cx="857927" cy="338554"/>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z</a:t>
            </a:r>
            <a:r>
              <a:rPr lang="en-US" sz="1600" dirty="0" smtClean="0">
                <a:effectLst>
                  <a:outerShdw blurRad="38100" dist="38100" dir="2700000" algn="tl">
                    <a:srgbClr val="000000">
                      <a:alpha val="43137"/>
                    </a:srgbClr>
                  </a:outerShdw>
                </a:effectLst>
                <a:latin typeface="Consolas" pitchFamily="49" charset="0"/>
                <a:cs typeface="Consolas" pitchFamily="49" charset="0"/>
              </a:rPr>
              <a:t> != 0</a:t>
            </a:r>
          </a:p>
        </p:txBody>
      </p:sp>
      <p:pic>
        <p:nvPicPr>
          <p:cNvPr id="9218" name="Picture 2" descr="C:\Users\logozzo\AppData\Local\Microsoft\Windows\Temporary Internet Files\Content.IE5\WTIO1D2X\MC900098039[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51409" y="2286000"/>
            <a:ext cx="1565275"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6738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complex example</a:t>
            </a:r>
            <a:endParaRPr lang="en-US" dirty="0"/>
          </a:p>
        </p:txBody>
      </p:sp>
      <p:sp>
        <p:nvSpPr>
          <p:cNvPr id="4" name="Rectangle 3"/>
          <p:cNvSpPr/>
          <p:nvPr/>
        </p:nvSpPr>
        <p:spPr>
          <a:xfrm>
            <a:off x="381000" y="1828800"/>
            <a:ext cx="8610600" cy="34778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000" dirty="0">
                <a:latin typeface="Consolas"/>
              </a:rPr>
              <a:t> </a:t>
            </a:r>
            <a:r>
              <a:rPr lang="en-US" sz="2000" dirty="0">
                <a:solidFill>
                  <a:srgbClr val="0000FF"/>
                </a:solidFill>
                <a:latin typeface="Consolas"/>
              </a:rPr>
              <a:t>public</a:t>
            </a:r>
            <a:r>
              <a:rPr lang="en-US" sz="2000" dirty="0">
                <a:solidFill>
                  <a:prstClr val="black"/>
                </a:solidFill>
                <a:latin typeface="Consolas"/>
              </a:rPr>
              <a:t> </a:t>
            </a:r>
            <a:r>
              <a:rPr lang="en-US" sz="2000" dirty="0">
                <a:solidFill>
                  <a:srgbClr val="0000FF"/>
                </a:solidFill>
                <a:latin typeface="Consolas"/>
              </a:rPr>
              <a:t>string</a:t>
            </a:r>
            <a:r>
              <a:rPr lang="en-US" sz="2000" dirty="0">
                <a:solidFill>
                  <a:prstClr val="black"/>
                </a:solidFill>
                <a:latin typeface="Consolas"/>
              </a:rPr>
              <a:t> Simple2(</a:t>
            </a:r>
            <a:r>
              <a:rPr lang="en-US" sz="2000" dirty="0" err="1">
                <a:solidFill>
                  <a:srgbClr val="0000FF"/>
                </a:solidFill>
                <a:latin typeface="Consolas"/>
              </a:rPr>
              <a:t>bool</a:t>
            </a:r>
            <a:r>
              <a:rPr lang="en-US" sz="2000" dirty="0">
                <a:solidFill>
                  <a:prstClr val="black"/>
                </a:solidFill>
                <a:latin typeface="Consolas"/>
              </a:rPr>
              <a:t> b)</a:t>
            </a:r>
          </a:p>
          <a:p>
            <a:r>
              <a:rPr lang="en-US" sz="2000" dirty="0">
                <a:solidFill>
                  <a:prstClr val="black"/>
                </a:solidFill>
                <a:latin typeface="Consolas"/>
              </a:rPr>
              <a:t>    {</a:t>
            </a:r>
          </a:p>
          <a:p>
            <a:r>
              <a:rPr lang="en-US" sz="2000" dirty="0">
                <a:solidFill>
                  <a:prstClr val="black"/>
                </a:solidFill>
                <a:latin typeface="Consolas"/>
              </a:rPr>
              <a:t>      </a:t>
            </a:r>
            <a:r>
              <a:rPr lang="en-US" sz="2000" dirty="0" err="1">
                <a:solidFill>
                  <a:srgbClr val="2B91AF"/>
                </a:solidFill>
                <a:latin typeface="Consolas"/>
              </a:rPr>
              <a:t>Contract</a:t>
            </a:r>
            <a:r>
              <a:rPr lang="en-US" sz="2000" dirty="0" err="1">
                <a:solidFill>
                  <a:prstClr val="black"/>
                </a:solidFill>
                <a:latin typeface="Consolas"/>
              </a:rPr>
              <a:t>.Ensures</a:t>
            </a:r>
            <a:r>
              <a:rPr lang="en-US" sz="2000" dirty="0">
                <a:solidFill>
                  <a:prstClr val="black"/>
                </a:solidFill>
                <a:latin typeface="Consolas"/>
              </a:rPr>
              <a:t>(</a:t>
            </a:r>
          </a:p>
          <a:p>
            <a:r>
              <a:rPr lang="en-US" sz="2000" dirty="0">
                <a:solidFill>
                  <a:prstClr val="black"/>
                </a:solidFill>
                <a:latin typeface="Consolas"/>
              </a:rPr>
              <a:t>        </a:t>
            </a:r>
            <a:r>
              <a:rPr lang="en-US" sz="2000" dirty="0" err="1">
                <a:solidFill>
                  <a:srgbClr val="2B91AF"/>
                </a:solidFill>
                <a:latin typeface="Consolas"/>
              </a:rPr>
              <a:t>Contract</a:t>
            </a:r>
            <a:r>
              <a:rPr lang="en-US" sz="2000" dirty="0" err="1">
                <a:solidFill>
                  <a:prstClr val="black"/>
                </a:solidFill>
                <a:latin typeface="Consolas"/>
              </a:rPr>
              <a:t>.Result</a:t>
            </a:r>
            <a:r>
              <a:rPr lang="en-US" sz="2000" dirty="0">
                <a:solidFill>
                  <a:prstClr val="black"/>
                </a:solidFill>
                <a:latin typeface="Consolas"/>
              </a:rPr>
              <a:t>&lt;</a:t>
            </a:r>
            <a:r>
              <a:rPr lang="en-US" sz="2000" dirty="0">
                <a:solidFill>
                  <a:srgbClr val="0000FF"/>
                </a:solidFill>
                <a:latin typeface="Consolas"/>
              </a:rPr>
              <a:t>string</a:t>
            </a:r>
            <a:r>
              <a:rPr lang="en-US" sz="2000" dirty="0">
                <a:solidFill>
                  <a:prstClr val="black"/>
                </a:solidFill>
                <a:latin typeface="Consolas"/>
              </a:rPr>
              <a:t>&gt;() == </a:t>
            </a:r>
            <a:r>
              <a:rPr lang="en-US" sz="2000" dirty="0">
                <a:solidFill>
                  <a:srgbClr val="0000FF"/>
                </a:solidFill>
                <a:latin typeface="Consolas"/>
              </a:rPr>
              <a:t>null</a:t>
            </a:r>
            <a:r>
              <a:rPr lang="en-US" sz="2000" dirty="0">
                <a:solidFill>
                  <a:prstClr val="black"/>
                </a:solidFill>
                <a:latin typeface="Consolas"/>
              </a:rPr>
              <a:t> </a:t>
            </a:r>
          </a:p>
          <a:p>
            <a:r>
              <a:rPr lang="en-US" sz="2000" dirty="0">
                <a:solidFill>
                  <a:prstClr val="black"/>
                </a:solidFill>
                <a:latin typeface="Consolas"/>
              </a:rPr>
              <a:t>        || </a:t>
            </a:r>
            <a:r>
              <a:rPr lang="en-US" sz="2000" dirty="0" err="1">
                <a:solidFill>
                  <a:srgbClr val="2B91AF"/>
                </a:solidFill>
                <a:latin typeface="Consolas"/>
              </a:rPr>
              <a:t>Contract</a:t>
            </a:r>
            <a:r>
              <a:rPr lang="en-US" sz="2000" dirty="0" err="1">
                <a:solidFill>
                  <a:prstClr val="black"/>
                </a:solidFill>
                <a:latin typeface="Consolas"/>
              </a:rPr>
              <a:t>.Result</a:t>
            </a:r>
            <a:r>
              <a:rPr lang="en-US" sz="2000" dirty="0">
                <a:solidFill>
                  <a:prstClr val="black"/>
                </a:solidFill>
                <a:latin typeface="Consolas"/>
              </a:rPr>
              <a:t>&lt;</a:t>
            </a:r>
            <a:r>
              <a:rPr lang="en-US" sz="2000" dirty="0">
                <a:solidFill>
                  <a:srgbClr val="0000FF"/>
                </a:solidFill>
                <a:latin typeface="Consolas"/>
              </a:rPr>
              <a:t>string</a:t>
            </a:r>
            <a:r>
              <a:rPr lang="en-US" sz="2000" dirty="0">
                <a:solidFill>
                  <a:prstClr val="black"/>
                </a:solidFill>
                <a:latin typeface="Consolas"/>
              </a:rPr>
              <a:t>&gt;().Length &gt; 0);</a:t>
            </a:r>
          </a:p>
          <a:p>
            <a:endParaRPr lang="en-US" sz="2000" dirty="0">
              <a:solidFill>
                <a:prstClr val="black"/>
              </a:solidFill>
              <a:latin typeface="Consolas"/>
            </a:endParaRPr>
          </a:p>
          <a:p>
            <a:r>
              <a:rPr lang="en-US" sz="2000" dirty="0">
                <a:solidFill>
                  <a:prstClr val="black"/>
                </a:solidFill>
                <a:latin typeface="Consolas"/>
              </a:rPr>
              <a:t>      </a:t>
            </a:r>
            <a:r>
              <a:rPr lang="en-US" sz="2000" dirty="0">
                <a:solidFill>
                  <a:srgbClr val="0000FF"/>
                </a:solidFill>
                <a:latin typeface="Consolas"/>
              </a:rPr>
              <a:t>if</a:t>
            </a:r>
            <a:r>
              <a:rPr lang="en-US" sz="2000" dirty="0">
                <a:solidFill>
                  <a:prstClr val="black"/>
                </a:solidFill>
                <a:latin typeface="Consolas"/>
              </a:rPr>
              <a:t> (b)</a:t>
            </a:r>
          </a:p>
          <a:p>
            <a:r>
              <a:rPr lang="en-US" sz="2000" dirty="0">
                <a:solidFill>
                  <a:prstClr val="black"/>
                </a:solidFill>
                <a:latin typeface="Consolas"/>
              </a:rPr>
              <a:t>        </a:t>
            </a:r>
            <a:r>
              <a:rPr lang="en-US" sz="2000" dirty="0">
                <a:solidFill>
                  <a:srgbClr val="0000FF"/>
                </a:solidFill>
                <a:latin typeface="Consolas"/>
              </a:rPr>
              <a:t>return</a:t>
            </a:r>
            <a:r>
              <a:rPr lang="en-US" sz="2000" dirty="0">
                <a:solidFill>
                  <a:prstClr val="black"/>
                </a:solidFill>
                <a:latin typeface="Consolas"/>
              </a:rPr>
              <a:t> </a:t>
            </a:r>
            <a:r>
              <a:rPr lang="en-US" sz="2000" dirty="0">
                <a:solidFill>
                  <a:srgbClr val="0000FF"/>
                </a:solidFill>
                <a:latin typeface="Consolas"/>
              </a:rPr>
              <a:t>null</a:t>
            </a:r>
            <a:r>
              <a:rPr lang="en-US" sz="2000" dirty="0">
                <a:solidFill>
                  <a:prstClr val="black"/>
                </a:solidFill>
                <a:latin typeface="Consolas"/>
              </a:rPr>
              <a:t>;</a:t>
            </a:r>
          </a:p>
          <a:p>
            <a:r>
              <a:rPr lang="en-US" sz="2000" dirty="0">
                <a:solidFill>
                  <a:prstClr val="black"/>
                </a:solidFill>
                <a:latin typeface="Consolas"/>
              </a:rPr>
              <a:t>      </a:t>
            </a:r>
            <a:r>
              <a:rPr lang="en-US" sz="2000" dirty="0">
                <a:solidFill>
                  <a:srgbClr val="0000FF"/>
                </a:solidFill>
                <a:latin typeface="Consolas"/>
              </a:rPr>
              <a:t>else</a:t>
            </a:r>
            <a:endParaRPr lang="en-US" sz="2000" dirty="0">
              <a:solidFill>
                <a:prstClr val="black"/>
              </a:solidFill>
              <a:latin typeface="Consolas"/>
            </a:endParaRPr>
          </a:p>
          <a:p>
            <a:r>
              <a:rPr lang="en-US" sz="2000" dirty="0">
                <a:solidFill>
                  <a:prstClr val="black"/>
                </a:solidFill>
                <a:latin typeface="Consolas"/>
              </a:rPr>
              <a:t>        </a:t>
            </a:r>
            <a:r>
              <a:rPr lang="en-US" sz="2000" dirty="0">
                <a:solidFill>
                  <a:srgbClr val="0000FF"/>
                </a:solidFill>
                <a:latin typeface="Consolas"/>
              </a:rPr>
              <a:t>return</a:t>
            </a:r>
            <a:r>
              <a:rPr lang="en-US" sz="2000" dirty="0">
                <a:solidFill>
                  <a:prstClr val="black"/>
                </a:solidFill>
                <a:latin typeface="Consolas"/>
              </a:rPr>
              <a:t> </a:t>
            </a:r>
            <a:r>
              <a:rPr lang="en-US" sz="2000" dirty="0">
                <a:solidFill>
                  <a:srgbClr val="A31515"/>
                </a:solidFill>
                <a:latin typeface="Consolas"/>
              </a:rPr>
              <a:t>"Ciao!"</a:t>
            </a:r>
            <a:r>
              <a:rPr lang="en-US" sz="2000" dirty="0">
                <a:solidFill>
                  <a:prstClr val="black"/>
                </a:solidFill>
                <a:latin typeface="Consolas"/>
              </a:rPr>
              <a:t>;</a:t>
            </a:r>
          </a:p>
          <a:p>
            <a:r>
              <a:rPr lang="en-US" sz="2000" dirty="0">
                <a:solidFill>
                  <a:prstClr val="black"/>
                </a:solidFill>
                <a:latin typeface="Consolas"/>
              </a:rPr>
              <a:t>    }</a:t>
            </a:r>
            <a:endParaRPr lang="en-US" sz="2000" dirty="0"/>
          </a:p>
        </p:txBody>
      </p:sp>
    </p:spTree>
    <p:extLst>
      <p:ext uri="{BB962C8B-B14F-4D97-AF65-F5344CB8AC3E}">
        <p14:creationId xmlns:p14="http://schemas.microsoft.com/office/powerpoint/2010/main" val="1682314085"/>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with loop</a:t>
            </a:r>
            <a:endParaRPr lang="en-US" dirty="0"/>
          </a:p>
        </p:txBody>
      </p:sp>
      <p:sp>
        <p:nvSpPr>
          <p:cNvPr id="5" name="Rectangle 4"/>
          <p:cNvSpPr/>
          <p:nvPr/>
        </p:nvSpPr>
        <p:spPr>
          <a:xfrm>
            <a:off x="1219200" y="1295400"/>
            <a:ext cx="5105400"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a:latin typeface="Consolas"/>
              </a:rPr>
              <a:t> </a:t>
            </a:r>
            <a:r>
              <a:rPr lang="en-US" dirty="0">
                <a:solidFill>
                  <a:srgbClr val="0000FF"/>
                </a:solidFill>
                <a:latin typeface="Consolas"/>
              </a:rPr>
              <a:t>public</a:t>
            </a:r>
            <a:r>
              <a:rPr lang="en-US" dirty="0">
                <a:solidFill>
                  <a:prstClr val="black"/>
                </a:solidFill>
                <a:latin typeface="Consolas"/>
              </a:rPr>
              <a:t> </a:t>
            </a:r>
            <a:r>
              <a:rPr lang="en-US" dirty="0">
                <a:solidFill>
                  <a:srgbClr val="0000FF"/>
                </a:solidFill>
                <a:latin typeface="Consolas"/>
              </a:rPr>
              <a:t>void</a:t>
            </a:r>
            <a:r>
              <a:rPr lang="en-US" dirty="0">
                <a:solidFill>
                  <a:prstClr val="black"/>
                </a:solidFill>
                <a:latin typeface="Consolas"/>
              </a:rPr>
              <a:t> </a:t>
            </a:r>
            <a:r>
              <a:rPr lang="en-US" dirty="0" err="1">
                <a:solidFill>
                  <a:prstClr val="black"/>
                </a:solidFill>
                <a:latin typeface="Consolas"/>
              </a:rPr>
              <a:t>NonNull</a:t>
            </a:r>
            <a:r>
              <a:rPr lang="en-US" dirty="0">
                <a:solidFill>
                  <a:prstClr val="black"/>
                </a:solidFill>
                <a:latin typeface="Consolas"/>
              </a:rPr>
              <a:t>()</a:t>
            </a:r>
          </a:p>
          <a:p>
            <a:r>
              <a:rPr lang="en-US" dirty="0">
                <a:solidFill>
                  <a:prstClr val="black"/>
                </a:solidFill>
                <a:latin typeface="Consolas"/>
              </a:rPr>
              <a:t>    {</a:t>
            </a:r>
          </a:p>
          <a:p>
            <a:r>
              <a:rPr lang="en-US" dirty="0">
                <a:solidFill>
                  <a:prstClr val="black"/>
                </a:solidFill>
                <a:latin typeface="Consolas"/>
              </a:rPr>
              <a:t>      </a:t>
            </a:r>
            <a:r>
              <a:rPr lang="en-US" dirty="0">
                <a:solidFill>
                  <a:srgbClr val="0000FF"/>
                </a:solidFill>
                <a:latin typeface="Consolas"/>
              </a:rPr>
              <a:t>string</a:t>
            </a:r>
            <a:r>
              <a:rPr lang="en-US" dirty="0">
                <a:solidFill>
                  <a:prstClr val="black"/>
                </a:solidFill>
                <a:latin typeface="Consolas"/>
              </a:rPr>
              <a:t> foo = </a:t>
            </a:r>
            <a:r>
              <a:rPr lang="en-US" dirty="0">
                <a:solidFill>
                  <a:srgbClr val="0000FF"/>
                </a:solidFill>
                <a:latin typeface="Consolas"/>
              </a:rPr>
              <a:t>null</a:t>
            </a:r>
            <a:r>
              <a:rPr lang="en-US" dirty="0" smtClean="0">
                <a:solidFill>
                  <a:prstClr val="black"/>
                </a:solidFill>
                <a:latin typeface="Consolas"/>
              </a:rPr>
              <a:t>;</a:t>
            </a:r>
          </a:p>
          <a:p>
            <a:endParaRPr lang="en-US" dirty="0">
              <a:solidFill>
                <a:prstClr val="black"/>
              </a:solidFill>
              <a:latin typeface="Consolas"/>
            </a:endParaRPr>
          </a:p>
          <a:p>
            <a:r>
              <a:rPr lang="nn-NO" dirty="0">
                <a:solidFill>
                  <a:prstClr val="black"/>
                </a:solidFill>
                <a:latin typeface="Consolas"/>
              </a:rPr>
              <a:t>      </a:t>
            </a:r>
            <a:r>
              <a:rPr lang="nn-NO" dirty="0">
                <a:solidFill>
                  <a:srgbClr val="0000FF"/>
                </a:solidFill>
                <a:latin typeface="Consolas"/>
              </a:rPr>
              <a:t>for</a:t>
            </a:r>
            <a:r>
              <a:rPr lang="nn-NO" dirty="0">
                <a:solidFill>
                  <a:prstClr val="black"/>
                </a:solidFill>
                <a:latin typeface="Consolas"/>
              </a:rPr>
              <a:t> (</a:t>
            </a:r>
            <a:r>
              <a:rPr lang="nn-NO" dirty="0">
                <a:solidFill>
                  <a:srgbClr val="0000FF"/>
                </a:solidFill>
                <a:latin typeface="Consolas"/>
              </a:rPr>
              <a:t>int</a:t>
            </a:r>
            <a:r>
              <a:rPr lang="nn-NO" dirty="0">
                <a:solidFill>
                  <a:prstClr val="black"/>
                </a:solidFill>
                <a:latin typeface="Consolas"/>
              </a:rPr>
              <a:t> i = 0; i &lt; 5; i++)</a:t>
            </a:r>
          </a:p>
          <a:p>
            <a:r>
              <a:rPr lang="en-US" dirty="0">
                <a:solidFill>
                  <a:prstClr val="black"/>
                </a:solidFill>
                <a:latin typeface="Consolas"/>
              </a:rPr>
              <a:t>      {</a:t>
            </a:r>
          </a:p>
          <a:p>
            <a:r>
              <a:rPr lang="en-US" dirty="0">
                <a:solidFill>
                  <a:prstClr val="black"/>
                </a:solidFill>
                <a:latin typeface="Consolas"/>
              </a:rPr>
              <a:t>        foo += </a:t>
            </a:r>
            <a:r>
              <a:rPr lang="en-US" dirty="0">
                <a:solidFill>
                  <a:srgbClr val="A31515"/>
                </a:solidFill>
                <a:latin typeface="Consolas"/>
              </a:rPr>
              <a:t>"foo"</a:t>
            </a:r>
            <a:r>
              <a:rPr lang="en-US" dirty="0">
                <a:solidFill>
                  <a:prstClr val="black"/>
                </a:solidFill>
                <a:latin typeface="Consolas"/>
              </a:rPr>
              <a:t>; </a:t>
            </a:r>
            <a:endParaRPr lang="en-US" dirty="0" smtClean="0">
              <a:solidFill>
                <a:prstClr val="black"/>
              </a:solidFill>
              <a:latin typeface="Consolas"/>
            </a:endParaRPr>
          </a:p>
          <a:p>
            <a:endParaRPr lang="en-US" dirty="0">
              <a:solidFill>
                <a:prstClr val="black"/>
              </a:solidFill>
              <a:latin typeface="Consolas"/>
            </a:endParaRPr>
          </a:p>
          <a:p>
            <a:r>
              <a:rPr lang="en-US" dirty="0">
                <a:solidFill>
                  <a:prstClr val="black"/>
                </a:solidFill>
                <a:latin typeface="Consolas"/>
              </a:rPr>
              <a:t>      }</a:t>
            </a:r>
          </a:p>
          <a:p>
            <a:endParaRPr lang="en-US" dirty="0" smtClean="0">
              <a:solidFill>
                <a:prstClr val="black"/>
              </a:solidFill>
              <a:latin typeface="Consolas"/>
            </a:endParaRPr>
          </a:p>
          <a:p>
            <a:endParaRPr lang="en-US" dirty="0">
              <a:solidFill>
                <a:prstClr val="black"/>
              </a:solidFill>
              <a:latin typeface="Consolas"/>
            </a:endParaRPr>
          </a:p>
          <a:p>
            <a:r>
              <a:rPr lang="en-US" dirty="0" smtClean="0">
                <a:solidFill>
                  <a:prstClr val="black"/>
                </a:solidFill>
                <a:latin typeface="Consolas"/>
              </a:rPr>
              <a:t>      </a:t>
            </a:r>
            <a:r>
              <a:rPr lang="en-US" dirty="0" err="1">
                <a:solidFill>
                  <a:srgbClr val="2B91AF"/>
                </a:solidFill>
                <a:latin typeface="Consolas"/>
              </a:rPr>
              <a:t>Contract</a:t>
            </a:r>
            <a:r>
              <a:rPr lang="en-US" dirty="0" err="1">
                <a:solidFill>
                  <a:prstClr val="black"/>
                </a:solidFill>
                <a:latin typeface="Consolas"/>
              </a:rPr>
              <a:t>.Assert</a:t>
            </a:r>
            <a:r>
              <a:rPr lang="en-US" dirty="0">
                <a:solidFill>
                  <a:prstClr val="black"/>
                </a:solidFill>
                <a:latin typeface="Consolas"/>
              </a:rPr>
              <a:t>(foo != </a:t>
            </a:r>
            <a:r>
              <a:rPr lang="en-US" dirty="0">
                <a:solidFill>
                  <a:srgbClr val="0000FF"/>
                </a:solidFill>
                <a:latin typeface="Consolas"/>
              </a:rPr>
              <a:t>null</a:t>
            </a:r>
            <a:r>
              <a:rPr lang="en-US" dirty="0">
                <a:solidFill>
                  <a:prstClr val="black"/>
                </a:solidFill>
                <a:latin typeface="Consolas"/>
              </a:rPr>
              <a:t>);</a:t>
            </a:r>
          </a:p>
          <a:p>
            <a:r>
              <a:rPr lang="en-US" dirty="0">
                <a:solidFill>
                  <a:prstClr val="black"/>
                </a:solidFill>
                <a:latin typeface="Consolas"/>
              </a:rPr>
              <a:t>    }</a:t>
            </a:r>
            <a:endParaRPr lang="en-US" dirty="0"/>
          </a:p>
        </p:txBody>
      </p:sp>
      <p:sp>
        <p:nvSpPr>
          <p:cNvPr id="7" name="TextBox 6"/>
          <p:cNvSpPr txBox="1"/>
          <p:nvPr/>
        </p:nvSpPr>
        <p:spPr>
          <a:xfrm>
            <a:off x="5593642" y="2057400"/>
            <a:ext cx="1306768"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f</a:t>
            </a:r>
            <a:r>
              <a:rPr lang="en-US" sz="1600" dirty="0" smtClean="0">
                <a:effectLst>
                  <a:outerShdw blurRad="38100" dist="38100" dir="2700000" algn="tl">
                    <a:srgbClr val="000000">
                      <a:alpha val="43137"/>
                    </a:srgbClr>
                  </a:outerShdw>
                </a:effectLst>
                <a:latin typeface="Consolas" pitchFamily="49" charset="0"/>
                <a:cs typeface="Consolas" pitchFamily="49" charset="0"/>
              </a:rPr>
              <a:t>oo: Null </a:t>
            </a:r>
          </a:p>
        </p:txBody>
      </p:sp>
      <p:sp>
        <p:nvSpPr>
          <p:cNvPr id="8" name="TextBox 7"/>
          <p:cNvSpPr txBox="1"/>
          <p:nvPr/>
        </p:nvSpPr>
        <p:spPr>
          <a:xfrm>
            <a:off x="5593642" y="2665006"/>
            <a:ext cx="970137"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f</a:t>
            </a:r>
            <a:r>
              <a:rPr lang="en-US" sz="1600" dirty="0" smtClean="0">
                <a:effectLst>
                  <a:outerShdw blurRad="38100" dist="38100" dir="2700000" algn="tl">
                    <a:srgbClr val="000000">
                      <a:alpha val="43137"/>
                    </a:srgbClr>
                  </a:outerShdw>
                </a:effectLst>
                <a:latin typeface="Consolas" pitchFamily="49" charset="0"/>
                <a:cs typeface="Consolas" pitchFamily="49" charset="0"/>
              </a:rPr>
              <a:t>oo: T </a:t>
            </a:r>
          </a:p>
        </p:txBody>
      </p:sp>
      <p:sp>
        <p:nvSpPr>
          <p:cNvPr id="9" name="TextBox 8"/>
          <p:cNvSpPr txBox="1"/>
          <p:nvPr/>
        </p:nvSpPr>
        <p:spPr>
          <a:xfrm>
            <a:off x="5593642" y="3200400"/>
            <a:ext cx="1643399"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f</a:t>
            </a:r>
            <a:r>
              <a:rPr lang="en-US" sz="1600" dirty="0" smtClean="0">
                <a:effectLst>
                  <a:outerShdw blurRad="38100" dist="38100" dir="2700000" algn="tl">
                    <a:srgbClr val="000000">
                      <a:alpha val="43137"/>
                    </a:srgbClr>
                  </a:outerShdw>
                </a:effectLst>
                <a:latin typeface="Consolas" pitchFamily="49" charset="0"/>
                <a:cs typeface="Consolas" pitchFamily="49" charset="0"/>
              </a:rPr>
              <a:t>oo: </a:t>
            </a:r>
            <a:r>
              <a:rPr lang="en-US" sz="1600" dirty="0" err="1" smtClean="0">
                <a:effectLst>
                  <a:outerShdw blurRad="38100" dist="38100" dir="2700000" algn="tl">
                    <a:srgbClr val="000000">
                      <a:alpha val="43137"/>
                    </a:srgbClr>
                  </a:outerShdw>
                </a:effectLst>
                <a:latin typeface="Consolas" pitchFamily="49" charset="0"/>
                <a:cs typeface="Consolas" pitchFamily="49" charset="0"/>
              </a:rPr>
              <a:t>NotNull</a:t>
            </a:r>
            <a:r>
              <a:rPr lang="en-US" sz="1600" dirty="0" smtClean="0">
                <a:effectLst>
                  <a:outerShdw blurRad="38100" dist="38100" dir="2700000" algn="tl">
                    <a:srgbClr val="000000">
                      <a:alpha val="43137"/>
                    </a:srgbClr>
                  </a:outerShdw>
                </a:effectLst>
                <a:latin typeface="Consolas" pitchFamily="49" charset="0"/>
                <a:cs typeface="Consolas" pitchFamily="49" charset="0"/>
              </a:rPr>
              <a:t> </a:t>
            </a:r>
          </a:p>
        </p:txBody>
      </p:sp>
      <p:sp>
        <p:nvSpPr>
          <p:cNvPr id="10" name="TextBox 9"/>
          <p:cNvSpPr txBox="1"/>
          <p:nvPr/>
        </p:nvSpPr>
        <p:spPr>
          <a:xfrm>
            <a:off x="5593642" y="3962400"/>
            <a:ext cx="857927"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f</a:t>
            </a:r>
            <a:r>
              <a:rPr lang="en-US" sz="1600" dirty="0" smtClean="0">
                <a:effectLst>
                  <a:outerShdw blurRad="38100" dist="38100" dir="2700000" algn="tl">
                    <a:srgbClr val="000000">
                      <a:alpha val="43137"/>
                    </a:srgbClr>
                  </a:outerShdw>
                </a:effectLst>
                <a:latin typeface="Consolas" pitchFamily="49" charset="0"/>
                <a:cs typeface="Consolas" pitchFamily="49" charset="0"/>
              </a:rPr>
              <a:t>oo: T</a:t>
            </a:r>
          </a:p>
        </p:txBody>
      </p:sp>
      <p:sp>
        <p:nvSpPr>
          <p:cNvPr id="11" name="TextBox 10"/>
          <p:cNvSpPr txBox="1"/>
          <p:nvPr/>
        </p:nvSpPr>
        <p:spPr>
          <a:xfrm>
            <a:off x="6808077" y="3962400"/>
            <a:ext cx="1418978" cy="338554"/>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600" dirty="0" smtClean="0">
                <a:effectLst>
                  <a:outerShdw blurRad="38100" dist="38100" dir="2700000" algn="tl">
                    <a:srgbClr val="000000">
                      <a:alpha val="43137"/>
                    </a:srgbClr>
                  </a:outerShdw>
                </a:effectLst>
                <a:latin typeface="Consolas" pitchFamily="49" charset="0"/>
                <a:cs typeface="Consolas" pitchFamily="49" charset="0"/>
              </a:rPr>
              <a:t>foo != null</a:t>
            </a:r>
          </a:p>
        </p:txBody>
      </p:sp>
      <p:sp>
        <p:nvSpPr>
          <p:cNvPr id="12" name="TextBox 11"/>
          <p:cNvSpPr txBox="1"/>
          <p:nvPr/>
        </p:nvSpPr>
        <p:spPr>
          <a:xfrm>
            <a:off x="7391400" y="3196495"/>
            <a:ext cx="1418978" cy="338554"/>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600" dirty="0" smtClean="0">
                <a:effectLst>
                  <a:outerShdw blurRad="38100" dist="38100" dir="2700000" algn="tl">
                    <a:srgbClr val="000000">
                      <a:alpha val="43137"/>
                    </a:srgbClr>
                  </a:outerShdw>
                </a:effectLst>
                <a:latin typeface="Consolas" pitchFamily="49" charset="0"/>
                <a:cs typeface="Consolas" pitchFamily="49" charset="0"/>
              </a:rPr>
              <a:t>foo != null</a:t>
            </a:r>
          </a:p>
        </p:txBody>
      </p:sp>
      <p:grpSp>
        <p:nvGrpSpPr>
          <p:cNvPr id="16" name="Group 15"/>
          <p:cNvGrpSpPr/>
          <p:nvPr/>
        </p:nvGrpSpPr>
        <p:grpSpPr>
          <a:xfrm>
            <a:off x="7384473" y="1828800"/>
            <a:ext cx="1418978" cy="836206"/>
            <a:chOff x="7384473" y="1828800"/>
            <a:chExt cx="1418978" cy="836206"/>
          </a:xfrm>
        </p:grpSpPr>
        <p:sp>
          <p:nvSpPr>
            <p:cNvPr id="14" name="TextBox 13"/>
            <p:cNvSpPr txBox="1"/>
            <p:nvPr/>
          </p:nvSpPr>
          <p:spPr>
            <a:xfrm>
              <a:off x="7384473" y="2057400"/>
              <a:ext cx="1418978" cy="338554"/>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600" dirty="0" smtClean="0">
                  <a:effectLst>
                    <a:outerShdw blurRad="38100" dist="38100" dir="2700000" algn="tl">
                      <a:srgbClr val="000000">
                        <a:alpha val="43137"/>
                      </a:srgbClr>
                    </a:outerShdw>
                  </a:effectLst>
                  <a:latin typeface="Consolas" pitchFamily="49" charset="0"/>
                  <a:cs typeface="Consolas" pitchFamily="49" charset="0"/>
                </a:rPr>
                <a:t>foo != null</a:t>
              </a:r>
            </a:p>
          </p:txBody>
        </p:sp>
        <p:sp>
          <p:nvSpPr>
            <p:cNvPr id="15" name="&quot;No&quot; Symbol 14"/>
            <p:cNvSpPr/>
            <p:nvPr/>
          </p:nvSpPr>
          <p:spPr bwMode="auto">
            <a:xfrm>
              <a:off x="7620000" y="1828800"/>
              <a:ext cx="914400" cy="836206"/>
            </a:xfrm>
            <a:prstGeom prst="noSmoking">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grpSp>
    </p:spTree>
    <p:extLst>
      <p:ext uri="{BB962C8B-B14F-4D97-AF65-F5344CB8AC3E}">
        <p14:creationId xmlns:p14="http://schemas.microsoft.com/office/powerpoint/2010/main" val="33241682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build="allAtOnce" animBg="1"/>
      <p:bldP spid="1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Text Placeholder 2"/>
          <p:cNvSpPr>
            <a:spLocks noGrp="1"/>
          </p:cNvSpPr>
          <p:nvPr>
            <p:ph type="body" sz="quarter" idx="10"/>
          </p:nvPr>
        </p:nvSpPr>
        <p:spPr>
          <a:xfrm>
            <a:off x="381000" y="1411552"/>
            <a:ext cx="8382000" cy="5115246"/>
          </a:xfrm>
        </p:spPr>
        <p:txBody>
          <a:bodyPr/>
          <a:lstStyle/>
          <a:p>
            <a:r>
              <a:rPr lang="en-US" dirty="0" smtClean="0"/>
              <a:t>Precise backward propagation</a:t>
            </a:r>
          </a:p>
          <a:p>
            <a:pPr lvl="1"/>
            <a:r>
              <a:rPr lang="en-US" dirty="0" smtClean="0"/>
              <a:t>Arbitrary </a:t>
            </a:r>
            <a:r>
              <a:rPr lang="en-US" dirty="0"/>
              <a:t>B</a:t>
            </a:r>
            <a:r>
              <a:rPr lang="en-US" dirty="0" smtClean="0"/>
              <a:t>oolean structures</a:t>
            </a:r>
          </a:p>
          <a:p>
            <a:r>
              <a:rPr lang="en-US" dirty="0" smtClean="0"/>
              <a:t>Intersect with forward analysis</a:t>
            </a:r>
          </a:p>
          <a:p>
            <a:pPr lvl="1"/>
            <a:r>
              <a:rPr lang="en-US" dirty="0" smtClean="0"/>
              <a:t>E.g. for loops</a:t>
            </a:r>
          </a:p>
          <a:p>
            <a:r>
              <a:rPr lang="en-US" dirty="0" smtClean="0"/>
              <a:t>Enable combination of analysis</a:t>
            </a:r>
          </a:p>
          <a:p>
            <a:pPr lvl="1"/>
            <a:r>
              <a:rPr lang="en-US" dirty="0" smtClean="0"/>
              <a:t>Non-null &amp; numerical</a:t>
            </a:r>
          </a:p>
          <a:p>
            <a:r>
              <a:rPr lang="en-US" dirty="0" smtClean="0"/>
              <a:t>Enable splitting the proof in lemmas</a:t>
            </a:r>
          </a:p>
          <a:p>
            <a:r>
              <a:rPr lang="en-US" dirty="0" smtClean="0"/>
              <a:t>On-demand only</a:t>
            </a:r>
          </a:p>
          <a:p>
            <a:pPr lvl="1"/>
            <a:r>
              <a:rPr lang="en-US" dirty="0" smtClean="0"/>
              <a:t>When we fail in the forward step</a:t>
            </a:r>
          </a:p>
          <a:p>
            <a:endParaRPr lang="en-US" dirty="0"/>
          </a:p>
        </p:txBody>
      </p:sp>
    </p:spTree>
    <p:extLst>
      <p:ext uri="{BB962C8B-B14F-4D97-AF65-F5344CB8AC3E}">
        <p14:creationId xmlns:p14="http://schemas.microsoft.com/office/powerpoint/2010/main" val="2728858681"/>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To sum up</a:t>
            </a:r>
            <a:endParaRPr lang="en-US" dirty="0"/>
          </a:p>
        </p:txBody>
      </p:sp>
      <p:pic>
        <p:nvPicPr>
          <p:cNvPr id="10242" name="Picture 2" descr="C:\Users\logozzo\AppData\Local\Microsoft\Windows\Temporary Internet Files\Content.IE5\X7757D12\MC90023291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5800" y="2971800"/>
            <a:ext cx="1350962"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595145"/>
      </p:ext>
    </p:extLst>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Clousot phases</a:t>
            </a:r>
            <a:endParaRPr lang="en-US" dirty="0"/>
          </a:p>
        </p:txBody>
      </p:sp>
      <p:sp>
        <p:nvSpPr>
          <p:cNvPr id="6" name="Text Placeholder 5"/>
          <p:cNvSpPr>
            <a:spLocks noGrp="1"/>
          </p:cNvSpPr>
          <p:nvPr>
            <p:ph type="body" sz="quarter" idx="10"/>
          </p:nvPr>
        </p:nvSpPr>
        <p:spPr>
          <a:xfrm>
            <a:off x="381000" y="1411552"/>
            <a:ext cx="8382000" cy="5453801"/>
          </a:xfrm>
        </p:spPr>
        <p:txBody>
          <a:bodyPr/>
          <a:lstStyle/>
          <a:p>
            <a:r>
              <a:rPr lang="en-US" dirty="0" smtClean="0"/>
              <a:t>Infer facts on the method</a:t>
            </a:r>
          </a:p>
          <a:p>
            <a:pPr lvl="1"/>
            <a:r>
              <a:rPr lang="en-US" dirty="0" smtClean="0"/>
              <a:t>Non-</a:t>
            </a:r>
            <a:r>
              <a:rPr lang="en-US" dirty="0" err="1" smtClean="0"/>
              <a:t>nullness</a:t>
            </a:r>
            <a:endParaRPr lang="en-US" dirty="0" smtClean="0"/>
          </a:p>
          <a:p>
            <a:pPr lvl="1"/>
            <a:r>
              <a:rPr lang="en-US" dirty="0" smtClean="0"/>
              <a:t>Numerical values</a:t>
            </a:r>
          </a:p>
          <a:p>
            <a:r>
              <a:rPr lang="en-US" dirty="0" smtClean="0"/>
              <a:t>Use facts to prove assertions</a:t>
            </a:r>
          </a:p>
          <a:p>
            <a:pPr lvl="1"/>
            <a:r>
              <a:rPr lang="en-US" dirty="0" smtClean="0"/>
              <a:t>True: ok</a:t>
            </a:r>
          </a:p>
          <a:p>
            <a:pPr lvl="1"/>
            <a:r>
              <a:rPr lang="en-US" dirty="0" smtClean="0"/>
              <a:t>False: ok (report warning to the user)</a:t>
            </a:r>
          </a:p>
          <a:p>
            <a:pPr lvl="1"/>
            <a:r>
              <a:rPr lang="en-US" dirty="0" smtClean="0"/>
              <a:t>Bottom: ok (report warning to the user)</a:t>
            </a:r>
          </a:p>
          <a:p>
            <a:pPr lvl="1"/>
            <a:r>
              <a:rPr lang="en-US" dirty="0" smtClean="0"/>
              <a:t>Top</a:t>
            </a:r>
          </a:p>
          <a:p>
            <a:pPr lvl="2"/>
            <a:r>
              <a:rPr lang="en-US" dirty="0" smtClean="0"/>
              <a:t>Change the abstract domain</a:t>
            </a:r>
          </a:p>
          <a:p>
            <a:pPr lvl="2"/>
            <a:r>
              <a:rPr lang="en-US" dirty="0" smtClean="0"/>
              <a:t>Perform backward analysis</a:t>
            </a:r>
          </a:p>
          <a:p>
            <a:pPr lvl="2"/>
            <a:r>
              <a:rPr lang="en-US" dirty="0" smtClean="0"/>
              <a:t>Infer (next lecture)</a:t>
            </a:r>
          </a:p>
          <a:p>
            <a:pPr lvl="2"/>
            <a:r>
              <a:rPr lang="en-US" dirty="0" smtClean="0"/>
              <a:t>Report warning to the user</a:t>
            </a:r>
          </a:p>
        </p:txBody>
      </p:sp>
    </p:spTree>
    <p:extLst>
      <p:ext uri="{BB962C8B-B14F-4D97-AF65-F5344CB8AC3E}">
        <p14:creationId xmlns:p14="http://schemas.microsoft.com/office/powerpoint/2010/main" val="2197678912"/>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(and last) lecture</a:t>
            </a:r>
            <a:endParaRPr lang="en-US" dirty="0"/>
          </a:p>
        </p:txBody>
      </p:sp>
      <p:sp>
        <p:nvSpPr>
          <p:cNvPr id="3" name="Text Placeholder 2"/>
          <p:cNvSpPr>
            <a:spLocks noGrp="1"/>
          </p:cNvSpPr>
          <p:nvPr>
            <p:ph type="body" sz="quarter" idx="10"/>
          </p:nvPr>
        </p:nvSpPr>
        <p:spPr>
          <a:xfrm>
            <a:off x="381000" y="1411552"/>
            <a:ext cx="8382000" cy="4167295"/>
          </a:xfrm>
        </p:spPr>
        <p:txBody>
          <a:bodyPr/>
          <a:lstStyle/>
          <a:p>
            <a:r>
              <a:rPr lang="en-US" dirty="0" smtClean="0"/>
              <a:t>Advanced topics</a:t>
            </a:r>
          </a:p>
          <a:p>
            <a:pPr lvl="1"/>
            <a:r>
              <a:rPr lang="en-US" dirty="0" smtClean="0"/>
              <a:t>Inference</a:t>
            </a:r>
          </a:p>
          <a:p>
            <a:pPr lvl="2"/>
            <a:r>
              <a:rPr lang="en-US" dirty="0" smtClean="0"/>
              <a:t>Precondition</a:t>
            </a:r>
          </a:p>
          <a:p>
            <a:pPr lvl="2"/>
            <a:r>
              <a:rPr lang="en-US" dirty="0" smtClean="0"/>
              <a:t>Postcondition</a:t>
            </a:r>
          </a:p>
          <a:p>
            <a:pPr lvl="2"/>
            <a:r>
              <a:rPr lang="en-US" dirty="0" smtClean="0"/>
              <a:t>Object invariants</a:t>
            </a:r>
          </a:p>
          <a:p>
            <a:pPr lvl="1"/>
            <a:r>
              <a:rPr lang="en-US" dirty="0" smtClean="0"/>
              <a:t>Floating point</a:t>
            </a:r>
          </a:p>
          <a:p>
            <a:pPr lvl="1"/>
            <a:r>
              <a:rPr lang="en-US" dirty="0" smtClean="0"/>
              <a:t>Array content inference</a:t>
            </a:r>
          </a:p>
          <a:p>
            <a:r>
              <a:rPr lang="en-US" dirty="0" err="1" smtClean="0"/>
              <a:t>Javascript</a:t>
            </a:r>
            <a:r>
              <a:rPr lang="en-US" dirty="0" smtClean="0"/>
              <a:t> optimization</a:t>
            </a:r>
          </a:p>
          <a:p>
            <a:pPr lvl="1"/>
            <a:r>
              <a:rPr lang="en-US" dirty="0" smtClean="0"/>
              <a:t>Static analysis </a:t>
            </a:r>
            <a:r>
              <a:rPr lang="en-US" smtClean="0"/>
              <a:t>to infer atomic types</a:t>
            </a:r>
            <a:endParaRPr lang="en-US" dirty="0"/>
          </a:p>
        </p:txBody>
      </p:sp>
    </p:spTree>
    <p:extLst>
      <p:ext uri="{BB962C8B-B14F-4D97-AF65-F5344CB8AC3E}">
        <p14:creationId xmlns:p14="http://schemas.microsoft.com/office/powerpoint/2010/main" val="344565692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534400" cy="664797"/>
          </a:xfrm>
        </p:spPr>
        <p:txBody>
          <a:bodyPr/>
          <a:lstStyle/>
          <a:p>
            <a:r>
              <a:rPr lang="en-US" dirty="0" smtClean="0"/>
              <a:t>Brainstorm: How to recover info?</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057400"/>
            <a:ext cx="5480063" cy="303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logozzo\AppData\Local\Microsoft\Windows\Temporary Internet Files\Content.IE5\88G2ZAHI\MC900356545[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5600" y="838200"/>
            <a:ext cx="1754187" cy="189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50792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686800" cy="1329595"/>
          </a:xfrm>
        </p:spPr>
        <p:txBody>
          <a:bodyPr/>
          <a:lstStyle/>
          <a:p>
            <a:r>
              <a:rPr lang="en-US" dirty="0" smtClean="0"/>
              <a:t>Eager expression reconstruction?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838200"/>
            <a:ext cx="3564063" cy="580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28600" y="2057400"/>
            <a:ext cx="4495800" cy="83099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2400" dirty="0" err="1" smtClean="0">
                <a:effectLst>
                  <a:outerShdw blurRad="38100" dist="38100" dir="2700000" algn="tl">
                    <a:srgbClr val="000000">
                      <a:alpha val="43137"/>
                    </a:srgbClr>
                  </a:outerShdw>
                </a:effectLst>
                <a:latin typeface="Consolas" pitchFamily="49" charset="0"/>
                <a:cs typeface="Consolas" pitchFamily="49" charset="0"/>
              </a:rPr>
              <a:t>MDTransform</a:t>
            </a:r>
            <a:endParaRPr lang="en-US" sz="2400" dirty="0" smtClean="0">
              <a:effectLst>
                <a:outerShdw blurRad="38100" dist="38100" dir="2700000" algn="tl">
                  <a:srgbClr val="000000">
                    <a:alpha val="43137"/>
                  </a:srgbClr>
                </a:outerShdw>
              </a:effectLst>
              <a:latin typeface="Consolas" pitchFamily="49" charset="0"/>
              <a:cs typeface="Consolas" pitchFamily="49" charset="0"/>
            </a:endParaRPr>
          </a:p>
          <a:p>
            <a:r>
              <a:rPr lang="en-US" sz="2400" dirty="0" smtClean="0">
                <a:effectLst>
                  <a:outerShdw blurRad="38100" dist="38100" dir="2700000" algn="tl">
                    <a:srgbClr val="000000">
                      <a:alpha val="43137"/>
                    </a:srgbClr>
                  </a:outerShdw>
                </a:effectLst>
              </a:rPr>
              <a:t>9000 straight line instructions</a:t>
            </a:r>
          </a:p>
        </p:txBody>
      </p:sp>
      <p:pic>
        <p:nvPicPr>
          <p:cNvPr id="2052" name="Picture 4" descr="C:\Users\logozzo\AppData\Local\Microsoft\Windows\Temporary Internet Files\Content.IE5\T1EC2VAI\MM900282753[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200400"/>
            <a:ext cx="2336800" cy="233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50635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10159 Microsoft Research 2009">
  <a:themeElements>
    <a:clrScheme name="1-10159_Microsoft Research">
      <a:dk1>
        <a:srgbClr val="000000"/>
      </a:dk1>
      <a:lt1>
        <a:srgbClr val="FFFFFF"/>
      </a:lt1>
      <a:dk2>
        <a:srgbClr val="050595"/>
      </a:dk2>
      <a:lt2>
        <a:srgbClr val="FFFF99"/>
      </a:lt2>
      <a:accent1>
        <a:srgbClr val="FEC423"/>
      </a:accent1>
      <a:accent2>
        <a:srgbClr val="4F90CC"/>
      </a:accent2>
      <a:accent3>
        <a:srgbClr val="F37735"/>
      </a:accent3>
      <a:accent4>
        <a:srgbClr val="71C267"/>
      </a:accent4>
      <a:accent5>
        <a:srgbClr val="3ED6E4"/>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effectLst>
              <a:outerShdw blurRad="38100" dist="38100" dir="2700000" algn="tl">
                <a:srgbClr val="000000">
                  <a:alpha val="43137"/>
                </a:srgbClr>
              </a:outerShdw>
            </a:effectLst>
          </a:defRPr>
        </a:defPPr>
      </a:lstStyle>
    </a:tx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emplate>Microsoft Research 2009 dark template</Template>
  <TotalTime>3338</TotalTime>
  <Words>3946</Words>
  <Application>Microsoft Office PowerPoint</Application>
  <PresentationFormat>On-screen Show (4:3)</PresentationFormat>
  <Paragraphs>855</Paragraphs>
  <Slides>79</Slides>
  <Notes>0</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79</vt:i4>
      </vt:variant>
    </vt:vector>
  </HeadingPairs>
  <TitlesOfParts>
    <vt:vector size="83" baseType="lpstr">
      <vt:lpstr>1-10159 Microsoft Research 2009</vt:lpstr>
      <vt:lpstr>White with Courier font for code slides</vt:lpstr>
      <vt:lpstr>Visio</vt:lpstr>
      <vt:lpstr>Equation</vt:lpstr>
      <vt:lpstr>Abstract interpretation for the working programmer Lezione 2 – Domini Astratti</vt:lpstr>
      <vt:lpstr>Clousot: Analysis structure</vt:lpstr>
      <vt:lpstr>Compilation</vt:lpstr>
      <vt:lpstr>Wanted:(Relative) completeness</vt:lpstr>
      <vt:lpstr>Exercise</vt:lpstr>
      <vt:lpstr>Where is the problem?</vt:lpstr>
      <vt:lpstr>Example</vt:lpstr>
      <vt:lpstr>Brainstorm: How to recover info?</vt:lpstr>
      <vt:lpstr>Eager expression reconstruction?</vt:lpstr>
      <vt:lpstr>Lazy expression recovery</vt:lpstr>
      <vt:lpstr>Essentially a domain refinement</vt:lpstr>
      <vt:lpstr>Non-Null analysis</vt:lpstr>
      <vt:lpstr>“Null references:  The billion dollar mistake”</vt:lpstr>
      <vt:lpstr>Example</vt:lpstr>
      <vt:lpstr>Analysis steps (recall)</vt:lpstr>
      <vt:lpstr>With proof obligations explicit</vt:lpstr>
      <vt:lpstr>Analysis steps (recall)</vt:lpstr>
      <vt:lpstr>Abstract domain for the analysis</vt:lpstr>
      <vt:lpstr>Assume &amp; Assert</vt:lpstr>
      <vt:lpstr>Analysis</vt:lpstr>
      <vt:lpstr>Checking</vt:lpstr>
      <vt:lpstr>What we did?</vt:lpstr>
      <vt:lpstr>Limits?</vt:lpstr>
      <vt:lpstr>Numerical Analysis</vt:lpstr>
      <vt:lpstr>GCD</vt:lpstr>
      <vt:lpstr>Intervals</vt:lpstr>
      <vt:lpstr>Example</vt:lpstr>
      <vt:lpstr>Exercise (home?)</vt:lpstr>
      <vt:lpstr>Bounds checking example</vt:lpstr>
      <vt:lpstr>What are we missing?</vt:lpstr>
      <vt:lpstr>Relational numerical abstract domains</vt:lpstr>
      <vt:lpstr>Abstract domains</vt:lpstr>
      <vt:lpstr>Polyhedra</vt:lpstr>
      <vt:lpstr>Everything done in the 70s?</vt:lpstr>
      <vt:lpstr>Octagons</vt:lpstr>
      <vt:lpstr>Closure</vt:lpstr>
      <vt:lpstr>Pentagons: Main ideas</vt:lpstr>
      <vt:lpstr>Pentagons</vt:lpstr>
      <vt:lpstr>LessThan domain</vt:lpstr>
      <vt:lpstr>LessThan domain</vt:lpstr>
      <vt:lpstr>Pentagons</vt:lpstr>
      <vt:lpstr>Example: Cartesian join</vt:lpstr>
      <vt:lpstr>Join with reduction</vt:lpstr>
      <vt:lpstr>Example: Reduced Join ⊔* </vt:lpstr>
      <vt:lpstr>The smarter join on Pentagons</vt:lpstr>
      <vt:lpstr>⊔* and ⊔ </vt:lpstr>
      <vt:lpstr>⊔* and ⊔</vt:lpstr>
      <vt:lpstr>Reminder &amp; reduction</vt:lpstr>
      <vt:lpstr>Are Pentagons enough?</vt:lpstr>
      <vt:lpstr>Life is more complex…</vt:lpstr>
      <vt:lpstr>Linear equalities</vt:lpstr>
      <vt:lpstr>Karr by example</vt:lpstr>
      <vt:lpstr>Tree Domain</vt:lpstr>
      <vt:lpstr>Example</vt:lpstr>
      <vt:lpstr>So far</vt:lpstr>
      <vt:lpstr>Still we need some more…</vt:lpstr>
      <vt:lpstr>Subpolyhedra</vt:lpstr>
      <vt:lpstr>Naif Join</vt:lpstr>
      <vt:lpstr>Join algorithm : SubPolyhedra</vt:lpstr>
      <vt:lpstr>Example : Join Step 1</vt:lpstr>
      <vt:lpstr>Example: Join steps 2-3</vt:lpstr>
      <vt:lpstr>Example: Join Step 4</vt:lpstr>
      <vt:lpstr>Example : Join Step 5</vt:lpstr>
      <vt:lpstr>Widening</vt:lpstr>
      <vt:lpstr>Critical operation: Reduction</vt:lpstr>
      <vt:lpstr>To sum up on Subpolyhedra</vt:lpstr>
      <vt:lpstr>Checking</vt:lpstr>
      <vt:lpstr>Proving things</vt:lpstr>
      <vt:lpstr>Why do we get top?</vt:lpstr>
      <vt:lpstr>Incremental analysis in Clousot</vt:lpstr>
      <vt:lpstr>Disjunctions</vt:lpstr>
      <vt:lpstr>Different solutions</vt:lpstr>
      <vt:lpstr>The solution in Clousot</vt:lpstr>
      <vt:lpstr>More complex example</vt:lpstr>
      <vt:lpstr>Example with loop</vt:lpstr>
      <vt:lpstr>Key points</vt:lpstr>
      <vt:lpstr>To sum up</vt:lpstr>
      <vt:lpstr>Clousot phases</vt:lpstr>
      <vt:lpstr>Next (and last) lecture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interpretation for the working programmer Lezione 2 – Domini Astratti</dc:title>
  <dc:creator>Francesco Logozzo</dc:creator>
  <cp:lastModifiedBy>Francesco Logozzo</cp:lastModifiedBy>
  <cp:revision>88</cp:revision>
  <dcterms:created xsi:type="dcterms:W3CDTF">2006-08-16T00:00:00Z</dcterms:created>
  <dcterms:modified xsi:type="dcterms:W3CDTF">2010-03-16T08:22:41Z</dcterms:modified>
</cp:coreProperties>
</file>