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9"/>
  </p:notesMasterIdLst>
  <p:sldIdLst>
    <p:sldId id="256" r:id="rId2"/>
    <p:sldId id="259" r:id="rId3"/>
    <p:sldId id="287" r:id="rId4"/>
    <p:sldId id="321" r:id="rId5"/>
    <p:sldId id="323" r:id="rId6"/>
    <p:sldId id="306" r:id="rId7"/>
    <p:sldId id="260" r:id="rId8"/>
    <p:sldId id="263" r:id="rId9"/>
    <p:sldId id="262" r:id="rId10"/>
    <p:sldId id="261" r:id="rId11"/>
    <p:sldId id="264" r:id="rId12"/>
    <p:sldId id="288" r:id="rId13"/>
    <p:sldId id="275" r:id="rId14"/>
    <p:sldId id="274" r:id="rId15"/>
    <p:sldId id="276" r:id="rId16"/>
    <p:sldId id="272" r:id="rId17"/>
    <p:sldId id="265" r:id="rId18"/>
    <p:sldId id="322" r:id="rId19"/>
    <p:sldId id="279" r:id="rId20"/>
    <p:sldId id="278" r:id="rId21"/>
    <p:sldId id="286" r:id="rId22"/>
    <p:sldId id="266" r:id="rId23"/>
    <p:sldId id="267" r:id="rId24"/>
    <p:sldId id="268" r:id="rId25"/>
    <p:sldId id="269" r:id="rId26"/>
    <p:sldId id="271" r:id="rId27"/>
    <p:sldId id="270" r:id="rId28"/>
    <p:sldId id="303" r:id="rId29"/>
    <p:sldId id="324" r:id="rId30"/>
    <p:sldId id="320" r:id="rId31"/>
    <p:sldId id="327" r:id="rId32"/>
    <p:sldId id="328" r:id="rId33"/>
    <p:sldId id="329" r:id="rId34"/>
    <p:sldId id="330" r:id="rId35"/>
    <p:sldId id="319" r:id="rId36"/>
    <p:sldId id="294" r:id="rId37"/>
    <p:sldId id="326" r:id="rId38"/>
    <p:sldId id="292" r:id="rId39"/>
    <p:sldId id="289" r:id="rId40"/>
    <p:sldId id="325" r:id="rId41"/>
    <p:sldId id="301" r:id="rId42"/>
    <p:sldId id="304" r:id="rId43"/>
    <p:sldId id="257" r:id="rId44"/>
    <p:sldId id="283" r:id="rId45"/>
    <p:sldId id="284" r:id="rId46"/>
    <p:sldId id="291" r:id="rId47"/>
    <p:sldId id="299" r:id="rId48"/>
    <p:sldId id="300" r:id="rId49"/>
    <p:sldId id="302" r:id="rId50"/>
    <p:sldId id="293" r:id="rId51"/>
    <p:sldId id="29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282" r:id="rId65"/>
    <p:sldId id="305" r:id="rId66"/>
    <p:sldId id="285" r:id="rId67"/>
    <p:sldId id="297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5" autoAdjust="0"/>
  </p:normalViewPr>
  <p:slideViewPr>
    <p:cSldViewPr>
      <p:cViewPr>
        <p:scale>
          <a:sx n="100" d="100"/>
          <a:sy n="100" d="100"/>
        </p:scale>
        <p:origin x="-50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BBB45896-DCE8-443E-99B4-F51CA8139BFF}" type="presOf" srcId="{75407C28-4E2A-46A1-885D-BBDB3D234C2B}" destId="{F6234F1D-45FA-4284-967A-CBA9CE548BE8}" srcOrd="0" destOrd="0" presId="urn:microsoft.com/office/officeart/2005/8/layout/hList3"/>
    <dgm:cxn modelId="{4184F692-1CD4-46B1-A301-D42CE0FDD921}" type="presOf" srcId="{2A525A97-1E31-4480-941B-88FE2771F6C9}" destId="{CD3A4C1E-7C18-438B-AB66-E52A0167CDE7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078C1EAD-1350-4F06-BFE4-CD2794E54275}" type="presOf" srcId="{5827FF56-1106-4A73-976A-A4C232209BC0}" destId="{2BCE4AEC-1A85-42D6-A6A0-6EE374B9E107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7A8B868B-4316-43E7-9310-AE6A46C5A036}" type="presOf" srcId="{98113B66-6A64-406C-9076-480FCFA25CAA}" destId="{8EC0B314-85A5-41A9-AA46-B5D86490A954}" srcOrd="0" destOrd="0" presId="urn:microsoft.com/office/officeart/2005/8/layout/hList3"/>
    <dgm:cxn modelId="{9083072F-2297-4DF8-B655-12643F5AF2B5}" type="presOf" srcId="{8322BDD9-8FE2-4781-8484-373E2AFA1AAA}" destId="{83C4A9F5-2E38-4498-9135-C05900D724FD}" srcOrd="0" destOrd="0" presId="urn:microsoft.com/office/officeart/2005/8/layout/hList3"/>
    <dgm:cxn modelId="{B49A257A-FD6E-4305-A56D-3CF90125690F}" type="presOf" srcId="{9959F3E8-B2C3-4C94-8CA1-2CFAFEDD0BDE}" destId="{19562310-614D-4C91-9CB6-5B79EC14699C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D9807239-15E0-4026-A2F9-7D4574B0BAF3}" type="presParOf" srcId="{2BCE4AEC-1A85-42D6-A6A0-6EE374B9E107}" destId="{83C4A9F5-2E38-4498-9135-C05900D724FD}" srcOrd="0" destOrd="0" presId="urn:microsoft.com/office/officeart/2005/8/layout/hList3"/>
    <dgm:cxn modelId="{705FFEFA-363D-4237-984C-352EAC31C729}" type="presParOf" srcId="{2BCE4AEC-1A85-42D6-A6A0-6EE374B9E107}" destId="{3D7772A2-3C89-4151-8AAE-F5A379678CA9}" srcOrd="1" destOrd="0" presId="urn:microsoft.com/office/officeart/2005/8/layout/hList3"/>
    <dgm:cxn modelId="{F75082ED-DDF3-4E33-8B1B-3570750AFFC8}" type="presParOf" srcId="{3D7772A2-3C89-4151-8AAE-F5A379678CA9}" destId="{8EC0B314-85A5-41A9-AA46-B5D86490A954}" srcOrd="0" destOrd="0" presId="urn:microsoft.com/office/officeart/2005/8/layout/hList3"/>
    <dgm:cxn modelId="{5898C8DC-E29E-42EB-84CC-DA25B9DBBDA2}" type="presParOf" srcId="{3D7772A2-3C89-4151-8AAE-F5A379678CA9}" destId="{F6234F1D-45FA-4284-967A-CBA9CE548BE8}" srcOrd="1" destOrd="0" presId="urn:microsoft.com/office/officeart/2005/8/layout/hList3"/>
    <dgm:cxn modelId="{59F466AC-6537-4538-9D29-E2373628DDE9}" type="presParOf" srcId="{3D7772A2-3C89-4151-8AAE-F5A379678CA9}" destId="{19562310-614D-4C91-9CB6-5B79EC14699C}" srcOrd="2" destOrd="0" presId="urn:microsoft.com/office/officeart/2005/8/layout/hList3"/>
    <dgm:cxn modelId="{168681F5-D415-4F43-A5C2-28E2BA52C648}" type="presParOf" srcId="{3D7772A2-3C89-4151-8AAE-F5A379678CA9}" destId="{CD3A4C1E-7C18-438B-AB66-E52A0167CDE7}" srcOrd="3" destOrd="0" presId="urn:microsoft.com/office/officeart/2005/8/layout/hList3"/>
    <dgm:cxn modelId="{738AC605-FF65-467B-BAD2-D6E07BF277E2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BCB076CF-8BE8-4035-ADBF-D02F4B509976}" type="presOf" srcId="{8322BDD9-8FE2-4781-8484-373E2AFA1AAA}" destId="{83C4A9F5-2E38-4498-9135-C05900D724FD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B94EF49-0F98-4CE5-B81C-78FEE16DC236}" type="presOf" srcId="{5827FF56-1106-4A73-976A-A4C232209BC0}" destId="{2BCE4AEC-1A85-42D6-A6A0-6EE374B9E107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7F01558-48F2-4A7B-A027-CA78886601CB}" type="presOf" srcId="{75407C28-4E2A-46A1-885D-BBDB3D234C2B}" destId="{F6234F1D-45FA-4284-967A-CBA9CE548BE8}" srcOrd="0" destOrd="0" presId="urn:microsoft.com/office/officeart/2005/8/layout/hList3"/>
    <dgm:cxn modelId="{4AFD0DE6-0B8E-423F-A85F-FCF801B46D76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1C5831B2-09CD-4D2A-B4BB-24A170A6C4CA}" type="presParOf" srcId="{2BCE4AEC-1A85-42D6-A6A0-6EE374B9E107}" destId="{83C4A9F5-2E38-4498-9135-C05900D724FD}" srcOrd="0" destOrd="0" presId="urn:microsoft.com/office/officeart/2005/8/layout/hList3"/>
    <dgm:cxn modelId="{5917C0F7-9339-4ECD-AB5B-DF2D4F12E821}" type="presParOf" srcId="{2BCE4AEC-1A85-42D6-A6A0-6EE374B9E107}" destId="{3D7772A2-3C89-4151-8AAE-F5A379678CA9}" srcOrd="1" destOrd="0" presId="urn:microsoft.com/office/officeart/2005/8/layout/hList3"/>
    <dgm:cxn modelId="{EC7DCC24-A654-4DF7-9316-0EEBAF45D276}" type="presParOf" srcId="{3D7772A2-3C89-4151-8AAE-F5A379678CA9}" destId="{8EC0B314-85A5-41A9-AA46-B5D86490A954}" srcOrd="0" destOrd="0" presId="urn:microsoft.com/office/officeart/2005/8/layout/hList3"/>
    <dgm:cxn modelId="{B791F640-F86F-4A27-BA31-0538C7392F19}" type="presParOf" srcId="{3D7772A2-3C89-4151-8AAE-F5A379678CA9}" destId="{F6234F1D-45FA-4284-967A-CBA9CE548BE8}" srcOrd="1" destOrd="0" presId="urn:microsoft.com/office/officeart/2005/8/layout/hList3"/>
    <dgm:cxn modelId="{69A3F1F3-5124-4303-A364-85ED93F27AE6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D9E9CB-1081-4599-9EF7-64F880587ABC}" type="presOf" srcId="{75407C28-4E2A-46A1-885D-BBDB3D234C2B}" destId="{F6234F1D-45FA-4284-967A-CBA9CE548BE8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6AD2077B-7751-46F5-B723-065A06E74CFD}" type="presOf" srcId="{98113B66-6A64-406C-9076-480FCFA25CAA}" destId="{8EC0B314-85A5-41A9-AA46-B5D86490A954}" srcOrd="0" destOrd="0" presId="urn:microsoft.com/office/officeart/2005/8/layout/hList3"/>
    <dgm:cxn modelId="{1A776916-CEB7-4149-B569-3CD477FCF22B}" type="presOf" srcId="{5827FF56-1106-4A73-976A-A4C232209BC0}" destId="{2BCE4AEC-1A85-42D6-A6A0-6EE374B9E107}" srcOrd="0" destOrd="0" presId="urn:microsoft.com/office/officeart/2005/8/layout/hList3"/>
    <dgm:cxn modelId="{C5C6F1F8-AE34-4B47-88E9-94B0F51F3455}" type="presOf" srcId="{8322BDD9-8FE2-4781-8484-373E2AFA1AAA}" destId="{83C4A9F5-2E38-4498-9135-C05900D724FD}" srcOrd="0" destOrd="0" presId="urn:microsoft.com/office/officeart/2005/8/layout/hList3"/>
    <dgm:cxn modelId="{62F65E05-616B-4AA6-AB3F-DF8B37F298F3}" type="presParOf" srcId="{2BCE4AEC-1A85-42D6-A6A0-6EE374B9E107}" destId="{83C4A9F5-2E38-4498-9135-C05900D724FD}" srcOrd="0" destOrd="0" presId="urn:microsoft.com/office/officeart/2005/8/layout/hList3"/>
    <dgm:cxn modelId="{529C20CC-44BF-4D42-BB00-CD5C47C164D0}" type="presParOf" srcId="{2BCE4AEC-1A85-42D6-A6A0-6EE374B9E107}" destId="{3D7772A2-3C89-4151-8AAE-F5A379678CA9}" srcOrd="1" destOrd="0" presId="urn:microsoft.com/office/officeart/2005/8/layout/hList3"/>
    <dgm:cxn modelId="{B35F8C3D-46F0-4E62-B86E-E12F2B3CEB43}" type="presParOf" srcId="{3D7772A2-3C89-4151-8AAE-F5A379678CA9}" destId="{8EC0B314-85A5-41A9-AA46-B5D86490A954}" srcOrd="0" destOrd="0" presId="urn:microsoft.com/office/officeart/2005/8/layout/hList3"/>
    <dgm:cxn modelId="{73A70907-0160-43AF-93B6-9B4B02551C77}" type="presParOf" srcId="{3D7772A2-3C89-4151-8AAE-F5A379678CA9}" destId="{F6234F1D-45FA-4284-967A-CBA9CE548BE8}" srcOrd="1" destOrd="0" presId="urn:microsoft.com/office/officeart/2005/8/layout/hList3"/>
    <dgm:cxn modelId="{EDAAAE45-BCDA-4C50-8681-FD9BE1ABA1CC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D53A2CE0-ADCB-4722-AE12-8D1078827A15}" type="presOf" srcId="{75407C28-4E2A-46A1-885D-BBDB3D234C2B}" destId="{F6234F1D-45FA-4284-967A-CBA9CE548BE8}" srcOrd="0" destOrd="0" presId="urn:microsoft.com/office/officeart/2005/8/layout/hList3"/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F79493C2-3CDD-4154-A2DE-820D64E9BC34}" type="presOf" srcId="{8322BDD9-8FE2-4781-8484-373E2AFA1AAA}" destId="{83C4A9F5-2E38-4498-9135-C05900D724FD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4615465C-039D-4AD5-9E79-825CF0A4772F}" type="presOf" srcId="{9959F3E8-B2C3-4C94-8CA1-2CFAFEDD0BDE}" destId="{19562310-614D-4C91-9CB6-5B79EC14699C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FC1DC532-C599-448F-A634-9A9763929D74}" type="presOf" srcId="{5827FF56-1106-4A73-976A-A4C232209BC0}" destId="{2BCE4AEC-1A85-42D6-A6A0-6EE374B9E107}" srcOrd="0" destOrd="0" presId="urn:microsoft.com/office/officeart/2005/8/layout/hList3"/>
    <dgm:cxn modelId="{6C728FA8-6A65-4B32-A70D-261A649C377C}" type="presOf" srcId="{98113B66-6A64-406C-9076-480FCFA25CAA}" destId="{8EC0B314-85A5-41A9-AA46-B5D86490A954}" srcOrd="0" destOrd="0" presId="urn:microsoft.com/office/officeart/2005/8/layout/hList3"/>
    <dgm:cxn modelId="{912C880E-BE81-42E3-867A-A48431A5B7B2}" type="presOf" srcId="{2A525A97-1E31-4480-941B-88FE2771F6C9}" destId="{CD3A4C1E-7C18-438B-AB66-E52A0167CDE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DF83802-B647-4EFD-9D7D-A5E12AB5FD45}" type="presParOf" srcId="{2BCE4AEC-1A85-42D6-A6A0-6EE374B9E107}" destId="{83C4A9F5-2E38-4498-9135-C05900D724FD}" srcOrd="0" destOrd="0" presId="urn:microsoft.com/office/officeart/2005/8/layout/hList3"/>
    <dgm:cxn modelId="{318AC1A3-A5AD-4D62-BE12-602E1EB36F75}" type="presParOf" srcId="{2BCE4AEC-1A85-42D6-A6A0-6EE374B9E107}" destId="{3D7772A2-3C89-4151-8AAE-F5A379678CA9}" srcOrd="1" destOrd="0" presId="urn:microsoft.com/office/officeart/2005/8/layout/hList3"/>
    <dgm:cxn modelId="{8F23B319-CEC6-4447-BCB0-C91295D18064}" type="presParOf" srcId="{3D7772A2-3C89-4151-8AAE-F5A379678CA9}" destId="{8EC0B314-85A5-41A9-AA46-B5D86490A954}" srcOrd="0" destOrd="0" presId="urn:microsoft.com/office/officeart/2005/8/layout/hList3"/>
    <dgm:cxn modelId="{0E78281D-7F7D-4CD8-940B-D55BBDD1B6E3}" type="presParOf" srcId="{3D7772A2-3C89-4151-8AAE-F5A379678CA9}" destId="{F6234F1D-45FA-4284-967A-CBA9CE548BE8}" srcOrd="1" destOrd="0" presId="urn:microsoft.com/office/officeart/2005/8/layout/hList3"/>
    <dgm:cxn modelId="{70FA94E8-8011-4E36-97E9-6F61CD037FE7}" type="presParOf" srcId="{3D7772A2-3C89-4151-8AAE-F5A379678CA9}" destId="{19562310-614D-4C91-9CB6-5B79EC14699C}" srcOrd="2" destOrd="0" presId="urn:microsoft.com/office/officeart/2005/8/layout/hList3"/>
    <dgm:cxn modelId="{B2315330-A4B8-4DE3-8CDB-818D49134035}" type="presParOf" srcId="{3D7772A2-3C89-4151-8AAE-F5A379678CA9}" destId="{CD3A4C1E-7C18-438B-AB66-E52A0167CDE7}" srcOrd="3" destOrd="0" presId="urn:microsoft.com/office/officeart/2005/8/layout/hList3"/>
    <dgm:cxn modelId="{1E22EFE4-6955-4806-BD3C-46231408F15B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876AAD6-DD74-4E65-844F-126E91BDEFD1}" type="presOf" srcId="{8322BDD9-8FE2-4781-8484-373E2AFA1AAA}" destId="{83C4A9F5-2E38-4498-9135-C05900D724FD}" srcOrd="0" destOrd="0" presId="urn:microsoft.com/office/officeart/2005/8/layout/hList3"/>
    <dgm:cxn modelId="{8D696085-888F-4F8F-A43B-5C5EC27BE100}" type="presOf" srcId="{75407C28-4E2A-46A1-885D-BBDB3D234C2B}" destId="{F6234F1D-45FA-4284-967A-CBA9CE548BE8}" srcOrd="0" destOrd="0" presId="urn:microsoft.com/office/officeart/2005/8/layout/hList3"/>
    <dgm:cxn modelId="{8FFE32C7-59B9-4BF7-BCEE-9BF43537AABC}" type="presOf" srcId="{98113B66-6A64-406C-9076-480FCFA25CAA}" destId="{8EC0B314-85A5-41A9-AA46-B5D86490A954}" srcOrd="0" destOrd="0" presId="urn:microsoft.com/office/officeart/2005/8/layout/hList3"/>
    <dgm:cxn modelId="{DDD607CF-0FFB-40C3-BFA9-F8C367AF6C13}" type="presOf" srcId="{5827FF56-1106-4A73-976A-A4C232209BC0}" destId="{2BCE4AEC-1A85-42D6-A6A0-6EE374B9E10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1E55A1B-C0BF-49D0-9298-8CA8DFC248E0}" type="presParOf" srcId="{2BCE4AEC-1A85-42D6-A6A0-6EE374B9E107}" destId="{83C4A9F5-2E38-4498-9135-C05900D724FD}" srcOrd="0" destOrd="0" presId="urn:microsoft.com/office/officeart/2005/8/layout/hList3"/>
    <dgm:cxn modelId="{9C780A60-A32E-4C15-BFD6-EC16FB35614E}" type="presParOf" srcId="{2BCE4AEC-1A85-42D6-A6A0-6EE374B9E107}" destId="{3D7772A2-3C89-4151-8AAE-F5A379678CA9}" srcOrd="1" destOrd="0" presId="urn:microsoft.com/office/officeart/2005/8/layout/hList3"/>
    <dgm:cxn modelId="{C3755352-BECE-490F-B23D-B0EEDB04B677}" type="presParOf" srcId="{3D7772A2-3C89-4151-8AAE-F5A379678CA9}" destId="{8EC0B314-85A5-41A9-AA46-B5D86490A954}" srcOrd="0" destOrd="0" presId="urn:microsoft.com/office/officeart/2005/8/layout/hList3"/>
    <dgm:cxn modelId="{25FA9536-FBA4-4474-AB2F-552D29750A48}" type="presParOf" srcId="{3D7772A2-3C89-4151-8AAE-F5A379678CA9}" destId="{F6234F1D-45FA-4284-967A-CBA9CE548BE8}" srcOrd="1" destOrd="0" presId="urn:microsoft.com/office/officeart/2005/8/layout/hList3"/>
    <dgm:cxn modelId="{16AF6A7C-B4F2-4BB5-853B-E4B5FE6B03A5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130084F-4C1E-4E07-AC25-482EAF7F790F}" type="presOf" srcId="{8322BDD9-8FE2-4781-8484-373E2AFA1AAA}" destId="{83C4A9F5-2E38-4498-9135-C05900D724FD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ED76967D-3ADF-4113-9BEC-FFA65F2A34DC}" type="presOf" srcId="{5827FF56-1106-4A73-976A-A4C232209BC0}" destId="{2BCE4AEC-1A85-42D6-A6A0-6EE374B9E107}" srcOrd="0" destOrd="0" presId="urn:microsoft.com/office/officeart/2005/8/layout/hList3"/>
    <dgm:cxn modelId="{B86DEA97-9EF9-4A3D-9741-00EEC9FA0CC8}" type="presOf" srcId="{75407C28-4E2A-46A1-885D-BBDB3D234C2B}" destId="{F6234F1D-45FA-4284-967A-CBA9CE548BE8}" srcOrd="0" destOrd="0" presId="urn:microsoft.com/office/officeart/2005/8/layout/hList3"/>
    <dgm:cxn modelId="{20FDE8DE-A82D-42C7-BAFB-EBEF971AF2BF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473F3067-06FD-4C94-9FF8-5D36A568C38C}" type="presParOf" srcId="{2BCE4AEC-1A85-42D6-A6A0-6EE374B9E107}" destId="{83C4A9F5-2E38-4498-9135-C05900D724FD}" srcOrd="0" destOrd="0" presId="urn:microsoft.com/office/officeart/2005/8/layout/hList3"/>
    <dgm:cxn modelId="{5A02112C-C5AD-4F51-986D-8211DCDC8722}" type="presParOf" srcId="{2BCE4AEC-1A85-42D6-A6A0-6EE374B9E107}" destId="{3D7772A2-3C89-4151-8AAE-F5A379678CA9}" srcOrd="1" destOrd="0" presId="urn:microsoft.com/office/officeart/2005/8/layout/hList3"/>
    <dgm:cxn modelId="{5F781480-1828-49AB-85D7-E4E61A71A9B7}" type="presParOf" srcId="{3D7772A2-3C89-4151-8AAE-F5A379678CA9}" destId="{8EC0B314-85A5-41A9-AA46-B5D86490A954}" srcOrd="0" destOrd="0" presId="urn:microsoft.com/office/officeart/2005/8/layout/hList3"/>
    <dgm:cxn modelId="{052A96EC-F3C9-4E84-8466-7EA44C308838}" type="presParOf" srcId="{3D7772A2-3C89-4151-8AAE-F5A379678CA9}" destId="{F6234F1D-45FA-4284-967A-CBA9CE548BE8}" srcOrd="1" destOrd="0" presId="urn:microsoft.com/office/officeart/2005/8/layout/hList3"/>
    <dgm:cxn modelId="{4BF03CE1-7FF3-42B8-ADE9-6F1B46ACDB04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err="1" smtClean="0"/>
            <a:t>System.Configuration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err="1" smtClean="0"/>
            <a:t>System.Windows.Browser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err="1" smtClean="0"/>
            <a:t>System.Windows.Forms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err="1" smtClean="0"/>
            <a:t>Microsoft.VisualBasic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</dgm:pt>
    <dgm:pt modelId="{3951F9E7-E717-4DC0-9204-0492A4F67470}" type="pres">
      <dgm:prSet presAssocID="{E65BACBF-D419-45A5-9A89-BD2F54BA2E9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</dgm:pt>
    <dgm:pt modelId="{3A01DA19-E14F-420A-A33E-C1FB6173CFE5}" type="pres">
      <dgm:prSet presAssocID="{7BB3D91B-FC9C-44F0-8169-C8904BDA9A5B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</dgm:pt>
    <dgm:pt modelId="{7C32DF91-1E99-4207-898D-D679E69D3DF7}" type="pres">
      <dgm:prSet presAssocID="{008718F3-8378-4729-898D-4526710677D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</dgm:pt>
    <dgm:pt modelId="{20F9E593-98D9-4982-B846-F96774D87A41}" type="pres">
      <dgm:prSet presAssocID="{D6C7EEBC-385F-433F-A443-75D42D805491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</dgm:pt>
    <dgm:pt modelId="{B5FB615C-E206-4EEF-B197-D2A8A460E56C}" type="pres">
      <dgm:prSet presAssocID="{80312292-DCE1-4913-B649-82043EEBB602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</dgm:pt>
    <dgm:pt modelId="{FF10EA89-072B-4C4F-AC0F-5508264BD5FB}" type="pres">
      <dgm:prSet presAssocID="{0B00B15E-6814-4E28-8EB3-739457DAE3A3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</dgm:pt>
    <dgm:pt modelId="{105C38D0-564D-407E-A687-ACB6666DB3A3}" type="pres">
      <dgm:prSet presAssocID="{E5E3B7DC-40F9-4BC3-A6F2-F3FCF82EB2D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</dgm:pt>
    <dgm:pt modelId="{7A6C3C4B-73F4-4A4B-A275-5AF008BF40CE}" type="pres">
      <dgm:prSet presAssocID="{B0F0FEBA-9DE6-4EF1-9FE8-620304F845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</dgm:pt>
    <dgm:pt modelId="{0FE43E8D-7EBA-4458-B7A6-8162135A140E}" type="pres">
      <dgm:prSet presAssocID="{69B31C35-4582-4BC7-9E33-6784036EDC53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</dgm:pt>
    <dgm:pt modelId="{17B030B9-1343-4416-89F4-6C7EDFD69DDF}" type="pres">
      <dgm:prSet presAssocID="{34552AD7-489E-4826-9571-081BD7C752CD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</dgm:pt>
    <dgm:pt modelId="{8D0CDE98-7349-4402-94D2-44DC47929861}" type="pres">
      <dgm:prSet presAssocID="{C8630515-1B83-4C6F-A2FD-D9162A92BD8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</dgm:pt>
    <dgm:pt modelId="{9A0194AB-189E-4270-92AA-5C4568F40374}" type="pres">
      <dgm:prSet presAssocID="{DDC1D3AE-9D94-4CC6-A889-345AF3C6AD7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</dgm:pt>
    <dgm:pt modelId="{FAA33D5C-AB51-4FF1-8E71-B93FC5710955}" type="pres">
      <dgm:prSet presAssocID="{F4CE69D3-8A1F-450F-8016-BF66F4BC0820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</dgm:pt>
    <dgm:pt modelId="{BCE71A01-8697-44F7-8965-E004CE0050A7}" type="pres">
      <dgm:prSet presAssocID="{80B79D5B-F55F-4F44-B98A-6686B36DCB29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</dgm:pt>
    <dgm:pt modelId="{65D01703-9564-4904-A6C6-D10C174F01B8}" type="pres">
      <dgm:prSet presAssocID="{F20ACB0A-D202-4040-A534-AFF28DE78C48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0D3831F3-E264-4302-B598-77B94CDB02D6}" type="presOf" srcId="{7BB3D91B-FC9C-44F0-8169-C8904BDA9A5B}" destId="{3A01DA19-E14F-420A-A33E-C1FB6173CFE5}" srcOrd="0" destOrd="0" presId="urn:microsoft.com/office/officeart/2005/8/layout/default#2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91413F3E-679F-4CA9-9472-81E2E248E396}" type="presOf" srcId="{3ED097E9-5EE4-4C25-B4BF-8B8CE4EF83C0}" destId="{2C86A339-6EE0-4D5C-BDF6-6596390EE0ED}" srcOrd="0" destOrd="0" presId="urn:microsoft.com/office/officeart/2005/8/layout/default#2"/>
    <dgm:cxn modelId="{54982B52-8B26-4C24-8E63-7892B48B8363}" type="presOf" srcId="{008718F3-8378-4729-898D-4526710677D5}" destId="{7C32DF91-1E99-4207-898D-D679E69D3DF7}" srcOrd="0" destOrd="0" presId="urn:microsoft.com/office/officeart/2005/8/layout/default#2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A3C437B3-5068-4FE3-BD9A-814EA55A8207}" type="presOf" srcId="{DDC1D3AE-9D94-4CC6-A889-345AF3C6AD7B}" destId="{9A0194AB-189E-4270-92AA-5C4568F40374}" srcOrd="0" destOrd="0" presId="urn:microsoft.com/office/officeart/2005/8/layout/default#2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CA9E8AD7-0193-4007-BE8C-19CBDAAADACC}" type="presOf" srcId="{B0F0FEBA-9DE6-4EF1-9FE8-620304F845B6}" destId="{7A6C3C4B-73F4-4A4B-A275-5AF008BF40CE}" srcOrd="0" destOrd="0" presId="urn:microsoft.com/office/officeart/2005/8/layout/default#2"/>
    <dgm:cxn modelId="{05146556-C249-47FF-9AC1-6D3E6E60D6CE}" type="presOf" srcId="{C8630515-1B83-4C6F-A2FD-D9162A92BD86}" destId="{8D0CDE98-7349-4402-94D2-44DC47929861}" srcOrd="0" destOrd="0" presId="urn:microsoft.com/office/officeart/2005/8/layout/default#2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CCBB37B3-E75B-4D9E-B582-8BB80B9DDA5F}" type="presOf" srcId="{0B00B15E-6814-4E28-8EB3-739457DAE3A3}" destId="{FF10EA89-072B-4C4F-AC0F-5508264BD5FB}" srcOrd="0" destOrd="0" presId="urn:microsoft.com/office/officeart/2005/8/layout/default#2"/>
    <dgm:cxn modelId="{2EBB4053-9F5F-4801-95D1-271CB8BF1F6D}" type="presOf" srcId="{E65BACBF-D419-45A5-9A89-BD2F54BA2E91}" destId="{3951F9E7-E717-4DC0-9204-0492A4F67470}" srcOrd="0" destOrd="0" presId="urn:microsoft.com/office/officeart/2005/8/layout/default#2"/>
    <dgm:cxn modelId="{7760A4CD-877B-48E1-BD32-F0EC99D47C59}" type="presOf" srcId="{E5E3B7DC-40F9-4BC3-A6F2-F3FCF82EB2D4}" destId="{105C38D0-564D-407E-A687-ACB6666DB3A3}" srcOrd="0" destOrd="0" presId="urn:microsoft.com/office/officeart/2005/8/layout/default#2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937AF924-D32F-4BD3-956F-84B58BD6F017}" type="presOf" srcId="{69B31C35-4582-4BC7-9E33-6784036EDC53}" destId="{0FE43E8D-7EBA-4458-B7A6-8162135A140E}" srcOrd="0" destOrd="0" presId="urn:microsoft.com/office/officeart/2005/8/layout/default#2"/>
    <dgm:cxn modelId="{B0ABD909-F697-42CA-BE2F-49FE046376F9}" type="presOf" srcId="{80312292-DCE1-4913-B649-82043EEBB602}" destId="{B5FB615C-E206-4EEF-B197-D2A8A460E56C}" srcOrd="0" destOrd="0" presId="urn:microsoft.com/office/officeart/2005/8/layout/default#2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F4FC3030-4BEE-4ED2-A26C-8A846E6C981A}" type="presOf" srcId="{9175F588-72C3-417A-8C73-EEE0584E7F54}" destId="{56394162-568B-4A75-8C35-B47D39545ED4}" srcOrd="0" destOrd="0" presId="urn:microsoft.com/office/officeart/2005/8/layout/default#2"/>
    <dgm:cxn modelId="{15C314EC-8516-453F-9FD0-ACD18CAAD612}" type="presOf" srcId="{80B79D5B-F55F-4F44-B98A-6686B36DCB29}" destId="{BCE71A01-8697-44F7-8965-E004CE0050A7}" srcOrd="0" destOrd="0" presId="urn:microsoft.com/office/officeart/2005/8/layout/default#2"/>
    <dgm:cxn modelId="{B0FB79E2-7813-40FC-8567-9ABE291DD20B}" type="presOf" srcId="{34552AD7-489E-4826-9571-081BD7C752CD}" destId="{17B030B9-1343-4416-89F4-6C7EDFD69DDF}" srcOrd="0" destOrd="0" presId="urn:microsoft.com/office/officeart/2005/8/layout/default#2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048A11FA-B6CE-4B5C-A3EB-B10AAD01B295}" type="presOf" srcId="{F20ACB0A-D202-4040-A534-AFF28DE78C48}" destId="{65D01703-9564-4904-A6C6-D10C174F01B8}" srcOrd="0" destOrd="0" presId="urn:microsoft.com/office/officeart/2005/8/layout/default#2"/>
    <dgm:cxn modelId="{D4FD15A5-4D89-461A-BA5D-B787C05DA340}" type="presOf" srcId="{D6C7EEBC-385F-433F-A443-75D42D805491}" destId="{20F9E593-98D9-4982-B846-F96774D87A41}" srcOrd="0" destOrd="0" presId="urn:microsoft.com/office/officeart/2005/8/layout/default#2"/>
    <dgm:cxn modelId="{17C393CC-C4A2-4A3E-866F-938C5B0CE1F3}" type="presOf" srcId="{F4CE69D3-8A1F-450F-8016-BF66F4BC0820}" destId="{FAA33D5C-AB51-4FF1-8E71-B93FC5710955}" srcOrd="0" destOrd="0" presId="urn:microsoft.com/office/officeart/2005/8/layout/default#2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C827223D-9148-42A2-ADC7-14D7AAC088DE}" type="presParOf" srcId="{56394162-568B-4A75-8C35-B47D39545ED4}" destId="{2C86A339-6EE0-4D5C-BDF6-6596390EE0ED}" srcOrd="0" destOrd="0" presId="urn:microsoft.com/office/officeart/2005/8/layout/default#2"/>
    <dgm:cxn modelId="{AE0C771E-B540-4AE3-9BEA-A03872F40B76}" type="presParOf" srcId="{56394162-568B-4A75-8C35-B47D39545ED4}" destId="{BDF272D2-C982-4E95-B5E4-57932B99A14A}" srcOrd="1" destOrd="0" presId="urn:microsoft.com/office/officeart/2005/8/layout/default#2"/>
    <dgm:cxn modelId="{158C0D59-EBDB-4BD9-B14A-CA0B6110665A}" type="presParOf" srcId="{56394162-568B-4A75-8C35-B47D39545ED4}" destId="{3951F9E7-E717-4DC0-9204-0492A4F67470}" srcOrd="2" destOrd="0" presId="urn:microsoft.com/office/officeart/2005/8/layout/default#2"/>
    <dgm:cxn modelId="{57A3A006-98F9-415E-ADD0-2587631596F3}" type="presParOf" srcId="{56394162-568B-4A75-8C35-B47D39545ED4}" destId="{6FAD3733-9CC7-4B6E-AD32-8F59C4F1076A}" srcOrd="3" destOrd="0" presId="urn:microsoft.com/office/officeart/2005/8/layout/default#2"/>
    <dgm:cxn modelId="{F55D9630-DE04-40F0-BA2D-CE35B26C27D7}" type="presParOf" srcId="{56394162-568B-4A75-8C35-B47D39545ED4}" destId="{3A01DA19-E14F-420A-A33E-C1FB6173CFE5}" srcOrd="4" destOrd="0" presId="urn:microsoft.com/office/officeart/2005/8/layout/default#2"/>
    <dgm:cxn modelId="{C3ADEAD5-87FA-452B-A3CF-2F7990E16B3D}" type="presParOf" srcId="{56394162-568B-4A75-8C35-B47D39545ED4}" destId="{D6C45CF2-99B2-43CD-96C3-B0A5208B3FFA}" srcOrd="5" destOrd="0" presId="urn:microsoft.com/office/officeart/2005/8/layout/default#2"/>
    <dgm:cxn modelId="{86B257A7-6EC5-4DFD-B5C9-A999F8503A18}" type="presParOf" srcId="{56394162-568B-4A75-8C35-B47D39545ED4}" destId="{7C32DF91-1E99-4207-898D-D679E69D3DF7}" srcOrd="6" destOrd="0" presId="urn:microsoft.com/office/officeart/2005/8/layout/default#2"/>
    <dgm:cxn modelId="{7D22D394-D55B-4B7C-AF50-8B9260A9EF3A}" type="presParOf" srcId="{56394162-568B-4A75-8C35-B47D39545ED4}" destId="{DF9E4E84-6D86-4FFD-80A6-E552980E8E5F}" srcOrd="7" destOrd="0" presId="urn:microsoft.com/office/officeart/2005/8/layout/default#2"/>
    <dgm:cxn modelId="{523BA618-DFBD-40E9-B1C2-72C5DEA5B1C3}" type="presParOf" srcId="{56394162-568B-4A75-8C35-B47D39545ED4}" destId="{20F9E593-98D9-4982-B846-F96774D87A41}" srcOrd="8" destOrd="0" presId="urn:microsoft.com/office/officeart/2005/8/layout/default#2"/>
    <dgm:cxn modelId="{F68717E5-EAEF-44AD-BF56-1490BF664777}" type="presParOf" srcId="{56394162-568B-4A75-8C35-B47D39545ED4}" destId="{3AD237C6-4A3B-4D05-9DC9-0FF951CF805E}" srcOrd="9" destOrd="0" presId="urn:microsoft.com/office/officeart/2005/8/layout/default#2"/>
    <dgm:cxn modelId="{7A94A862-A1F4-45D2-B713-A0CCC7AD9EE6}" type="presParOf" srcId="{56394162-568B-4A75-8C35-B47D39545ED4}" destId="{B5FB615C-E206-4EEF-B197-D2A8A460E56C}" srcOrd="10" destOrd="0" presId="urn:microsoft.com/office/officeart/2005/8/layout/default#2"/>
    <dgm:cxn modelId="{2EE60B94-FFA1-499B-B76D-79398A266905}" type="presParOf" srcId="{56394162-568B-4A75-8C35-B47D39545ED4}" destId="{09474F48-E1DD-4758-A729-3B2FF4300D0C}" srcOrd="11" destOrd="0" presId="urn:microsoft.com/office/officeart/2005/8/layout/default#2"/>
    <dgm:cxn modelId="{5E52BD71-D6B5-45AD-B530-32C2A6CA0CDB}" type="presParOf" srcId="{56394162-568B-4A75-8C35-B47D39545ED4}" destId="{FF10EA89-072B-4C4F-AC0F-5508264BD5FB}" srcOrd="12" destOrd="0" presId="urn:microsoft.com/office/officeart/2005/8/layout/default#2"/>
    <dgm:cxn modelId="{BBAA1C7E-E587-40D4-9739-B28D09CB3887}" type="presParOf" srcId="{56394162-568B-4A75-8C35-B47D39545ED4}" destId="{AD502E85-7F55-41F9-9390-729337E4CEAC}" srcOrd="13" destOrd="0" presId="urn:microsoft.com/office/officeart/2005/8/layout/default#2"/>
    <dgm:cxn modelId="{B31FD465-CFD4-4F0C-9288-7457100F26E8}" type="presParOf" srcId="{56394162-568B-4A75-8C35-B47D39545ED4}" destId="{105C38D0-564D-407E-A687-ACB6666DB3A3}" srcOrd="14" destOrd="0" presId="urn:microsoft.com/office/officeart/2005/8/layout/default#2"/>
    <dgm:cxn modelId="{5DB7176F-8CD8-4F76-9CF7-B47C8C2EECDB}" type="presParOf" srcId="{56394162-568B-4A75-8C35-B47D39545ED4}" destId="{366E2DC6-2151-48B0-953A-280FBC4E8BBE}" srcOrd="15" destOrd="0" presId="urn:microsoft.com/office/officeart/2005/8/layout/default#2"/>
    <dgm:cxn modelId="{3E141BDE-28B8-4F83-8FD3-D3BC9BE5D463}" type="presParOf" srcId="{56394162-568B-4A75-8C35-B47D39545ED4}" destId="{7A6C3C4B-73F4-4A4B-A275-5AF008BF40CE}" srcOrd="16" destOrd="0" presId="urn:microsoft.com/office/officeart/2005/8/layout/default#2"/>
    <dgm:cxn modelId="{1356402D-78A7-4991-9FA5-3969D61F89A9}" type="presParOf" srcId="{56394162-568B-4A75-8C35-B47D39545ED4}" destId="{24752931-F331-4776-8E95-CB35752BB898}" srcOrd="17" destOrd="0" presId="urn:microsoft.com/office/officeart/2005/8/layout/default#2"/>
    <dgm:cxn modelId="{94F27CD0-AEAD-4553-B96B-369F36BEF206}" type="presParOf" srcId="{56394162-568B-4A75-8C35-B47D39545ED4}" destId="{0FE43E8D-7EBA-4458-B7A6-8162135A140E}" srcOrd="18" destOrd="0" presId="urn:microsoft.com/office/officeart/2005/8/layout/default#2"/>
    <dgm:cxn modelId="{078E665F-27CA-4364-92D0-C7BBC761801C}" type="presParOf" srcId="{56394162-568B-4A75-8C35-B47D39545ED4}" destId="{8C918C25-F50D-4599-AED1-A48E984BC4BA}" srcOrd="19" destOrd="0" presId="urn:microsoft.com/office/officeart/2005/8/layout/default#2"/>
    <dgm:cxn modelId="{D504A123-AD9C-492A-9D4C-0C731FADF30E}" type="presParOf" srcId="{56394162-568B-4A75-8C35-B47D39545ED4}" destId="{17B030B9-1343-4416-89F4-6C7EDFD69DDF}" srcOrd="20" destOrd="0" presId="urn:microsoft.com/office/officeart/2005/8/layout/default#2"/>
    <dgm:cxn modelId="{61A49D86-1426-49B5-AF35-37A974DB9B32}" type="presParOf" srcId="{56394162-568B-4A75-8C35-B47D39545ED4}" destId="{C8637749-40FC-4733-909B-FA0B5689047C}" srcOrd="21" destOrd="0" presId="urn:microsoft.com/office/officeart/2005/8/layout/default#2"/>
    <dgm:cxn modelId="{1CBB1139-0D58-4C69-BE7C-3C8127357EF9}" type="presParOf" srcId="{56394162-568B-4A75-8C35-B47D39545ED4}" destId="{8D0CDE98-7349-4402-94D2-44DC47929861}" srcOrd="22" destOrd="0" presId="urn:microsoft.com/office/officeart/2005/8/layout/default#2"/>
    <dgm:cxn modelId="{CF54CCE3-7E27-4AFE-9ECF-C148E6094699}" type="presParOf" srcId="{56394162-568B-4A75-8C35-B47D39545ED4}" destId="{F89AAAE7-2AA9-4D2B-B4BA-0F8752DC04AA}" srcOrd="23" destOrd="0" presId="urn:microsoft.com/office/officeart/2005/8/layout/default#2"/>
    <dgm:cxn modelId="{4B917B4F-11AF-4F1F-B381-A3A92116F54F}" type="presParOf" srcId="{56394162-568B-4A75-8C35-B47D39545ED4}" destId="{9A0194AB-189E-4270-92AA-5C4568F40374}" srcOrd="24" destOrd="0" presId="urn:microsoft.com/office/officeart/2005/8/layout/default#2"/>
    <dgm:cxn modelId="{5A7A1EB1-B5C1-4BA4-9B2C-4042DCC4A3B6}" type="presParOf" srcId="{56394162-568B-4A75-8C35-B47D39545ED4}" destId="{3BAE9BF5-62DA-45F9-8F59-AE0E1900925B}" srcOrd="25" destOrd="0" presId="urn:microsoft.com/office/officeart/2005/8/layout/default#2"/>
    <dgm:cxn modelId="{5E5EB115-4649-41D2-9A49-F36DF0C9B5CF}" type="presParOf" srcId="{56394162-568B-4A75-8C35-B47D39545ED4}" destId="{FAA33D5C-AB51-4FF1-8E71-B93FC5710955}" srcOrd="26" destOrd="0" presId="urn:microsoft.com/office/officeart/2005/8/layout/default#2"/>
    <dgm:cxn modelId="{CA1FAA1A-3157-40DB-BE1C-A1B2A2125897}" type="presParOf" srcId="{56394162-568B-4A75-8C35-B47D39545ED4}" destId="{13E5F024-43D0-4AA0-B709-F7983B8B2DE0}" srcOrd="27" destOrd="0" presId="urn:microsoft.com/office/officeart/2005/8/layout/default#2"/>
    <dgm:cxn modelId="{218EC9AC-C5A3-4908-B977-E1C0B0806261}" type="presParOf" srcId="{56394162-568B-4A75-8C35-B47D39545ED4}" destId="{BCE71A01-8697-44F7-8965-E004CE0050A7}" srcOrd="28" destOrd="0" presId="urn:microsoft.com/office/officeart/2005/8/layout/default#2"/>
    <dgm:cxn modelId="{B3F050AB-81B4-420F-B025-3DE12A9F5666}" type="presParOf" srcId="{56394162-568B-4A75-8C35-B47D39545ED4}" destId="{90659A5F-9727-499A-8252-B6DF1E540089}" srcOrd="29" destOrd="0" presId="urn:microsoft.com/office/officeart/2005/8/layout/default#2"/>
    <dgm:cxn modelId="{42C81369-BECA-460D-B86B-820DCBEB4517}" type="presParOf" srcId="{56394162-568B-4A75-8C35-B47D39545ED4}" destId="{65D01703-9564-4904-A6C6-D10C174F01B8}" srcOrd="3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A339-6EE0-4D5C-BDF6-6596390EE0ED}">
      <dsp:nvSpPr>
        <dsp:cNvPr id="0" name=""/>
        <dsp:cNvSpPr/>
      </dsp:nvSpPr>
      <dsp:spPr>
        <a:xfrm>
          <a:off x="40118" y="38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Mscorlib</a:t>
          </a:r>
          <a:endParaRPr lang="en-US" sz="1500" kern="1200" dirty="0"/>
        </a:p>
      </dsp:txBody>
      <dsp:txXfrm>
        <a:off x="40118" y="381"/>
        <a:ext cx="1664828" cy="998897"/>
      </dsp:txXfrm>
    </dsp:sp>
    <dsp:sp modelId="{3951F9E7-E717-4DC0-9204-0492A4F67470}">
      <dsp:nvSpPr>
        <dsp:cNvPr id="0" name=""/>
        <dsp:cNvSpPr/>
      </dsp:nvSpPr>
      <dsp:spPr>
        <a:xfrm>
          <a:off x="1871429" y="38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1871429" y="381"/>
        <a:ext cx="1664828" cy="998897"/>
      </dsp:txXfrm>
    </dsp:sp>
    <dsp:sp modelId="{3A01DA19-E14F-420A-A33E-C1FB6173CFE5}">
      <dsp:nvSpPr>
        <dsp:cNvPr id="0" name=""/>
        <dsp:cNvSpPr/>
      </dsp:nvSpPr>
      <dsp:spPr>
        <a:xfrm>
          <a:off x="3702741" y="38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System.Core</a:t>
          </a:r>
          <a:endParaRPr lang="en-US" sz="1500" kern="1200" dirty="0"/>
        </a:p>
      </dsp:txBody>
      <dsp:txXfrm>
        <a:off x="3702741" y="381"/>
        <a:ext cx="1664828" cy="998897"/>
      </dsp:txXfrm>
    </dsp:sp>
    <dsp:sp modelId="{7C32DF91-1E99-4207-898D-D679E69D3DF7}">
      <dsp:nvSpPr>
        <dsp:cNvPr id="0" name=""/>
        <dsp:cNvSpPr/>
      </dsp:nvSpPr>
      <dsp:spPr>
        <a:xfrm>
          <a:off x="5534052" y="38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System.Data</a:t>
          </a:r>
          <a:endParaRPr lang="en-US" sz="1500" kern="1200" dirty="0"/>
        </a:p>
      </dsp:txBody>
      <dsp:txXfrm>
        <a:off x="5534052" y="381"/>
        <a:ext cx="1664828" cy="998897"/>
      </dsp:txXfrm>
    </dsp:sp>
    <dsp:sp modelId="{20F9E593-98D9-4982-B846-F96774D87A41}">
      <dsp:nvSpPr>
        <dsp:cNvPr id="0" name=""/>
        <dsp:cNvSpPr/>
      </dsp:nvSpPr>
      <dsp:spPr>
        <a:xfrm>
          <a:off x="40118" y="116576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</a:t>
          </a:r>
          <a:endParaRPr lang="en-US" sz="1500" kern="1200" dirty="0"/>
        </a:p>
      </dsp:txBody>
      <dsp:txXfrm>
        <a:off x="40118" y="1165761"/>
        <a:ext cx="1664828" cy="998897"/>
      </dsp:txXfrm>
    </dsp:sp>
    <dsp:sp modelId="{B5FB615C-E206-4EEF-B197-D2A8A460E56C}">
      <dsp:nvSpPr>
        <dsp:cNvPr id="0" name=""/>
        <dsp:cNvSpPr/>
      </dsp:nvSpPr>
      <dsp:spPr>
        <a:xfrm>
          <a:off x="1871429" y="116576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System.Drawing</a:t>
          </a:r>
          <a:endParaRPr lang="en-US" sz="1500" kern="1200" dirty="0"/>
        </a:p>
      </dsp:txBody>
      <dsp:txXfrm>
        <a:off x="1871429" y="1165761"/>
        <a:ext cx="1664828" cy="998897"/>
      </dsp:txXfrm>
    </dsp:sp>
    <dsp:sp modelId="{FF10EA89-072B-4C4F-AC0F-5508264BD5FB}">
      <dsp:nvSpPr>
        <dsp:cNvPr id="0" name=""/>
        <dsp:cNvSpPr/>
      </dsp:nvSpPr>
      <dsp:spPr>
        <a:xfrm>
          <a:off x="3702741" y="116576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System.Security</a:t>
          </a:r>
          <a:endParaRPr lang="en-US" sz="1500" kern="1200" dirty="0"/>
        </a:p>
      </dsp:txBody>
      <dsp:txXfrm>
        <a:off x="3702741" y="1165761"/>
        <a:ext cx="1664828" cy="998897"/>
      </dsp:txXfrm>
    </dsp:sp>
    <dsp:sp modelId="{105C38D0-564D-407E-A687-ACB6666DB3A3}">
      <dsp:nvSpPr>
        <dsp:cNvPr id="0" name=""/>
        <dsp:cNvSpPr/>
      </dsp:nvSpPr>
      <dsp:spPr>
        <a:xfrm>
          <a:off x="5534052" y="116576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</a:t>
          </a:r>
          <a:endParaRPr lang="en-US" sz="1500" kern="1200" dirty="0"/>
        </a:p>
      </dsp:txBody>
      <dsp:txXfrm>
        <a:off x="5534052" y="1165761"/>
        <a:ext cx="1664828" cy="998897"/>
      </dsp:txXfrm>
    </dsp:sp>
    <dsp:sp modelId="{7A6C3C4B-73F4-4A4B-A275-5AF008BF40CE}">
      <dsp:nvSpPr>
        <dsp:cNvPr id="0" name=""/>
        <dsp:cNvSpPr/>
      </dsp:nvSpPr>
      <dsp:spPr>
        <a:xfrm>
          <a:off x="40118" y="233114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System.Configuration</a:t>
          </a:r>
          <a:endParaRPr lang="en-US" sz="1500" kern="1200" dirty="0"/>
        </a:p>
      </dsp:txBody>
      <dsp:txXfrm>
        <a:off x="40118" y="2331141"/>
        <a:ext cx="1664828" cy="998897"/>
      </dsp:txXfrm>
    </dsp:sp>
    <dsp:sp modelId="{0FE43E8D-7EBA-4458-B7A6-8162135A140E}">
      <dsp:nvSpPr>
        <dsp:cNvPr id="0" name=""/>
        <dsp:cNvSpPr/>
      </dsp:nvSpPr>
      <dsp:spPr>
        <a:xfrm>
          <a:off x="1871429" y="233114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System.Web</a:t>
          </a:r>
          <a:endParaRPr lang="en-US" sz="1500" kern="1200" dirty="0"/>
        </a:p>
      </dsp:txBody>
      <dsp:txXfrm>
        <a:off x="1871429" y="2331141"/>
        <a:ext cx="1664828" cy="998897"/>
      </dsp:txXfrm>
    </dsp:sp>
    <dsp:sp modelId="{17B030B9-1343-4416-89F4-6C7EDFD69DDF}">
      <dsp:nvSpPr>
        <dsp:cNvPr id="0" name=""/>
        <dsp:cNvSpPr/>
      </dsp:nvSpPr>
      <dsp:spPr>
        <a:xfrm>
          <a:off x="3702741" y="233114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System.Windows.Browser</a:t>
          </a:r>
          <a:endParaRPr lang="en-US" sz="1500" kern="1200" dirty="0"/>
        </a:p>
      </dsp:txBody>
      <dsp:txXfrm>
        <a:off x="3702741" y="2331141"/>
        <a:ext cx="1664828" cy="998897"/>
      </dsp:txXfrm>
    </dsp:sp>
    <dsp:sp modelId="{8D0CDE98-7349-4402-94D2-44DC47929861}">
      <dsp:nvSpPr>
        <dsp:cNvPr id="0" name=""/>
        <dsp:cNvSpPr/>
      </dsp:nvSpPr>
      <dsp:spPr>
        <a:xfrm>
          <a:off x="5534052" y="233114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System.Windows.Forms</a:t>
          </a:r>
          <a:endParaRPr lang="en-US" sz="1500" kern="1200" dirty="0"/>
        </a:p>
      </dsp:txBody>
      <dsp:txXfrm>
        <a:off x="5534052" y="2331141"/>
        <a:ext cx="1664828" cy="998897"/>
      </dsp:txXfrm>
    </dsp:sp>
    <dsp:sp modelId="{9A0194AB-189E-4270-92AA-5C4568F40374}">
      <dsp:nvSpPr>
        <dsp:cNvPr id="0" name=""/>
        <dsp:cNvSpPr/>
      </dsp:nvSpPr>
      <dsp:spPr>
        <a:xfrm>
          <a:off x="40118" y="349652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WindowsBase</a:t>
          </a:r>
          <a:endParaRPr lang="en-US" sz="1500" kern="1200" dirty="0"/>
        </a:p>
      </dsp:txBody>
      <dsp:txXfrm>
        <a:off x="40118" y="3496521"/>
        <a:ext cx="1664828" cy="998897"/>
      </dsp:txXfrm>
    </dsp:sp>
    <dsp:sp modelId="{FAA33D5C-AB51-4FF1-8E71-B93FC5710955}">
      <dsp:nvSpPr>
        <dsp:cNvPr id="0" name=""/>
        <dsp:cNvSpPr/>
      </dsp:nvSpPr>
      <dsp:spPr>
        <a:xfrm>
          <a:off x="1871429" y="349652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</a:t>
          </a:r>
          <a:endParaRPr lang="en-US" sz="1500" kern="1200" dirty="0"/>
        </a:p>
      </dsp:txBody>
      <dsp:txXfrm>
        <a:off x="1871429" y="3496521"/>
        <a:ext cx="1664828" cy="998897"/>
      </dsp:txXfrm>
    </dsp:sp>
    <dsp:sp modelId="{BCE71A01-8697-44F7-8965-E004CE0050A7}">
      <dsp:nvSpPr>
        <dsp:cNvPr id="0" name=""/>
        <dsp:cNvSpPr/>
      </dsp:nvSpPr>
      <dsp:spPr>
        <a:xfrm>
          <a:off x="3702741" y="349652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Microsoft.VisualBasic.Compatibility</a:t>
          </a:r>
          <a:endParaRPr lang="en-US" sz="1500" kern="1200" dirty="0"/>
        </a:p>
      </dsp:txBody>
      <dsp:txXfrm>
        <a:off x="3702741" y="3496521"/>
        <a:ext cx="1664828" cy="998897"/>
      </dsp:txXfrm>
    </dsp:sp>
    <dsp:sp modelId="{65D01703-9564-4904-A6C6-D10C174F01B8}">
      <dsp:nvSpPr>
        <dsp:cNvPr id="0" name=""/>
        <dsp:cNvSpPr/>
      </dsp:nvSpPr>
      <dsp:spPr>
        <a:xfrm>
          <a:off x="5534052" y="349652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System.Xml.Linq</a:t>
          </a:r>
          <a:endParaRPr lang="en-US" sz="1500" kern="1200" dirty="0"/>
        </a:p>
      </dsp:txBody>
      <dsp:txXfrm>
        <a:off x="5534052" y="3496521"/>
        <a:ext cx="1664828" cy="99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FFE9-BC57-42E1-BE9D-D73A38F46DAF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B5E24-B2DE-4843-AB75-683CD3B3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2D84D-7A2A-4F7D-80DF-1ED54B877141}" type="slidenum">
              <a:rPr lang="en-US" smtClean="0"/>
              <a:pPr/>
              <a:t>56</a:t>
            </a:fld>
            <a:endParaRPr lang="en-US"/>
          </a:p>
        </p:txBody>
      </p:sp>
    </p:spTree>
    <p:extLst/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C8F419-27E6-4B0D-B262-F53267596A74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://www.amazon.com/Depth-What-you-need-master/dp/1933988363/ref=sr_1_1?ie=UTF8&amp;s=books&amp;qid=1275579004&amp;sr=8-1" TargetMode="External"/><Relationship Id="rId7" Type="http://schemas.openxmlformats.org/officeDocument/2006/relationships/hyperlink" Target="http://www.amazon.com/C-4-0-Nutshell-Definitive-Reference/dp/0596800959/ref=sr_1_3?ie=UTF8&amp;s=books&amp;qid=1275579121&amp;sr=1-3" TargetMode="External"/><Relationship Id="rId2" Type="http://schemas.openxmlformats.org/officeDocument/2006/relationships/hyperlink" Target="http://olleaderboard/applications.aspx?appid=55555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www.amazon.com/CLR-via-Dev-Pro-Jeffrey-Richter/dp/0735627045/ref=sr_1_1?ie=UTF8&amp;s=books&amp;qid=1275579092&amp;sr=1-1" TargetMode="Externa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://www.eecs.ucf.edu/~leavens/my-face/head-small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contracts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devlabs/dd491992.aspx" TargetMode="External"/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ogozzo" TargetMode="External"/><Relationship Id="rId5" Type="http://schemas.openxmlformats.org/officeDocument/2006/relationships/hyperlink" Target="mailto:mbarnett" TargetMode="External"/><Relationship Id="rId4" Type="http://schemas.openxmlformats.org/officeDocument/2006/relationships/hyperlink" Target="mailto:ma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752600"/>
            <a:ext cx="6480048" cy="2453640"/>
          </a:xfrm>
        </p:spPr>
        <p:txBody>
          <a:bodyPr/>
          <a:lstStyle/>
          <a:p>
            <a:r>
              <a:rPr lang="en-US" dirty="0" smtClean="0"/>
              <a:t>Language Agnostic</a:t>
            </a:r>
            <a:br>
              <a:rPr lang="en-US" dirty="0" smtClean="0"/>
            </a:br>
            <a:r>
              <a:rPr lang="en-US" dirty="0" smtClean="0"/>
              <a:t>SPECIFICATION AND</a:t>
            </a:r>
            <a:br>
              <a:rPr lang="en-US" dirty="0" smtClean="0"/>
            </a:br>
            <a:r>
              <a:rPr lang="en-US" dirty="0" smtClean="0"/>
              <a:t>Verification For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25240"/>
            <a:ext cx="67056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Manuel Fähndrich, Michael Barnett, Francesco </a:t>
            </a:r>
            <a:r>
              <a:rPr lang="en-US" dirty="0" smtClean="0"/>
              <a:t>Logozzo</a:t>
            </a:r>
          </a:p>
          <a:p>
            <a:r>
              <a:rPr lang="en-US" dirty="0" smtClean="0"/>
              <a:t>Daan Leijen, Daryl Zuniga, Herman Venter  </a:t>
            </a:r>
            <a:endParaRPr lang="en-US" dirty="0" smtClean="0"/>
          </a:p>
          <a:p>
            <a:r>
              <a:rPr lang="en-US" u="sng" dirty="0" smtClean="0">
                <a:solidFill>
                  <a:srgbClr val="FFFF00"/>
                </a:solidFill>
              </a:rPr>
              <a:t>http</a:t>
            </a:r>
            <a:r>
              <a:rPr lang="en-US" u="sng" dirty="0" smtClean="0">
                <a:solidFill>
                  <a:srgbClr val="FFFF00"/>
                </a:solidFill>
              </a:rPr>
              <a:t>://codebox/contracts</a:t>
            </a:r>
            <a:r>
              <a:rPr lang="en-US" u="sng" dirty="0" smtClean="0"/>
              <a:t> </a:t>
            </a:r>
            <a:endParaRPr lang="en-US" u="sn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3200400" y="4572000"/>
            <a:ext cx="3810000" cy="1752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 Bugs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1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29400" y="2057400"/>
            <a:ext cx="1905000" cy="762000"/>
          </a:xfrm>
          <a:prstGeom prst="wedgeRectCallout">
            <a:avLst>
              <a:gd name="adj1" fmla="val -73580"/>
              <a:gd name="adj2" fmla="val 49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Strengthened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Precondition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2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“o”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838200" y="5029200"/>
            <a:ext cx="1905000" cy="762000"/>
          </a:xfrm>
          <a:prstGeom prst="wedgeRectCallout">
            <a:avLst>
              <a:gd name="adj1" fmla="val -41404"/>
              <a:gd name="adj2" fmla="val -201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Handle repeated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suffixes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Authored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Boolean expression in source language</a:t>
            </a:r>
          </a:p>
          <a:p>
            <a:pPr lvl="1"/>
            <a:r>
              <a:rPr lang="en-US" dirty="0" smtClean="0"/>
              <a:t>No new language</a:t>
            </a:r>
          </a:p>
          <a:p>
            <a:pPr lvl="1"/>
            <a:r>
              <a:rPr lang="en-US" dirty="0" smtClean="0"/>
              <a:t>Full expressiveness</a:t>
            </a:r>
          </a:p>
          <a:p>
            <a:r>
              <a:rPr lang="en-US" dirty="0" smtClean="0"/>
              <a:t>No new IDE, compiler, or parser</a:t>
            </a:r>
          </a:p>
          <a:p>
            <a:pPr lvl="1"/>
            <a:r>
              <a:rPr lang="en-US" dirty="0" smtClean="0"/>
              <a:t>Yet, full IDE support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intellisense</a:t>
            </a:r>
            <a:r>
              <a:rPr lang="en-US" dirty="0" smtClean="0"/>
              <a:t>, refactoring, errors, debugging)</a:t>
            </a:r>
          </a:p>
          <a:p>
            <a:r>
              <a:rPr lang="en-US" dirty="0" smtClean="0"/>
              <a:t>Semantics of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 lvl="1"/>
            <a:r>
              <a:rPr lang="en-US" dirty="0" smtClean="0"/>
              <a:t>Given by compiler translation to ECMA MSIL</a:t>
            </a:r>
          </a:p>
          <a:p>
            <a:r>
              <a:rPr lang="en-US" dirty="0" smtClean="0"/>
              <a:t>Persisted compiled contract format</a:t>
            </a:r>
          </a:p>
          <a:p>
            <a:pPr lvl="1"/>
            <a:r>
              <a:rPr lang="en-US" dirty="0" smtClean="0"/>
              <a:t>Metadata + IL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dirty="0" smtClean="0"/>
              <a:t>Language Research </a:t>
            </a:r>
            <a:r>
              <a:rPr lang="en-US" i="1" dirty="0" smtClean="0"/>
              <a:t>without</a:t>
            </a:r>
            <a:r>
              <a:rPr lang="en-US" dirty="0" smtClean="0"/>
              <a:t> the Language part…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724400"/>
          </a:xfrm>
        </p:spPr>
        <p:txBody>
          <a:bodyPr>
            <a:normAutofit/>
          </a:bodyPr>
          <a:lstStyle/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Express extensions as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Library calls, attributes</a:t>
            </a:r>
          </a:p>
          <a:p>
            <a:pPr marL="403225" indent="-366713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Let standard compilers compile</a:t>
            </a:r>
          </a:p>
          <a:p>
            <a:pPr marL="403225" indent="-366713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Provide post-processing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Check well-</a:t>
            </a:r>
            <a:r>
              <a:rPr lang="en-US" dirty="0" err="1" smtClean="0"/>
              <a:t>formedness</a:t>
            </a:r>
            <a:r>
              <a:rPr lang="en-US" dirty="0" smtClean="0"/>
              <a:t> of extensions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Rewrite the target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Perform analyses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Provide feedback to programmer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89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API in .NET 4.0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System.Diagnostics.Contracts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static class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Requires(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Ensures(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Invariant(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Result&lt;T&gt;() {…}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&lt;T&gt;(T expression) {…}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0960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>
                <a:cs typeface="Courier New" pitchFamily="49" charset="0"/>
              </a:rPr>
              <a:t>Library reusable from C#, </a:t>
            </a:r>
            <a:r>
              <a:rPr lang="en-US" sz="2000" dirty="0" err="1">
                <a:cs typeface="Courier New" pitchFamily="49" charset="0"/>
              </a:rPr>
              <a:t>VisualBasic</a:t>
            </a:r>
            <a:r>
              <a:rPr lang="en-US" sz="2000" dirty="0">
                <a:cs typeface="Courier New" pitchFamily="49" charset="0"/>
              </a:rPr>
              <a:t>, F#,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Code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Standard, language-agnostic way to express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Tools for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</a:t>
            </a:r>
            <a:r>
              <a:rPr lang="en-US" dirty="0" smtClean="0"/>
              <a:t>checking of contracts</a:t>
            </a:r>
          </a:p>
          <a:p>
            <a:pPr lvl="1"/>
            <a:r>
              <a:rPr lang="en-US" dirty="0" smtClean="0"/>
              <a:t>Static </a:t>
            </a:r>
            <a:r>
              <a:rPr lang="en-US" dirty="0" smtClean="0"/>
              <a:t>verification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2953139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Step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Stepping, breakpoints work naturally</a:t>
            </a:r>
          </a:p>
          <a:p>
            <a:r>
              <a:rPr lang="en-US" dirty="0" smtClean="0"/>
              <a:t>Runtime failure behavior fully configurable</a:t>
            </a:r>
          </a:p>
          <a:p>
            <a:r>
              <a:rPr lang="en-US" dirty="0" smtClean="0"/>
              <a:t>Failing condition string available at runtime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103"/>
            <a:ext cx="8001000" cy="218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Expressiveness: 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.ForAll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&gt;().Length,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== original[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]));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data != null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data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Encodings necessary for missing constructs</a:t>
            </a:r>
          </a:p>
          <a:p>
            <a:pPr lvl="1"/>
            <a:r>
              <a:rPr lang="en-US" dirty="0" smtClean="0"/>
              <a:t>Result, </a:t>
            </a:r>
            <a:r>
              <a:rPr lang="en-US" dirty="0" err="1" smtClean="0"/>
              <a:t>OldValue</a:t>
            </a:r>
            <a:r>
              <a:rPr lang="en-US" dirty="0" smtClean="0"/>
              <a:t>, </a:t>
            </a:r>
            <a:r>
              <a:rPr lang="en-US" dirty="0" err="1" smtClean="0"/>
              <a:t>ValueAtReturn</a:t>
            </a:r>
            <a:endParaRPr lang="en-US" dirty="0" smtClean="0"/>
          </a:p>
          <a:p>
            <a:r>
              <a:rPr lang="en-US" dirty="0" smtClean="0"/>
              <a:t>Interface and abstract buddy classes</a:t>
            </a:r>
          </a:p>
          <a:p>
            <a:r>
              <a:rPr lang="en-US" dirty="0"/>
              <a:t>Contract extraction / </a:t>
            </a:r>
            <a:r>
              <a:rPr lang="en-US" dirty="0" smtClean="0"/>
              <a:t>decompilation from IL</a:t>
            </a:r>
            <a:endParaRPr lang="en-US" dirty="0"/>
          </a:p>
          <a:p>
            <a:pPr lvl="1"/>
            <a:r>
              <a:rPr lang="en-US" dirty="0"/>
              <a:t>Closures + closure instantiation</a:t>
            </a:r>
          </a:p>
          <a:p>
            <a:pPr lvl="1"/>
            <a:r>
              <a:rPr lang="en-US" dirty="0"/>
              <a:t>Field initialization in constructors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/>
              <a:t>specific idioms (C#, VB, F#)</a:t>
            </a:r>
          </a:p>
          <a:p>
            <a:pPr marL="36576" indent="0">
              <a:buNone/>
            </a:pPr>
            <a:r>
              <a:rPr lang="en-US" dirty="0" smtClean="0"/>
              <a:t>… Yet, we wouldn’t be here if we had taken the new programming language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4375" cy="4525963"/>
          </a:xfrm>
        </p:spPr>
        <p:txBody>
          <a:bodyPr/>
          <a:lstStyle/>
          <a:p>
            <a:r>
              <a:rPr lang="en-US" dirty="0" smtClean="0"/>
              <a:t>Externally available ~14 months</a:t>
            </a:r>
          </a:p>
          <a:p>
            <a:pPr lvl="1"/>
            <a:r>
              <a:rPr lang="en-US" dirty="0" smtClean="0"/>
              <a:t>~20,000 downloads, active forum</a:t>
            </a:r>
          </a:p>
          <a:p>
            <a:pPr lvl="1"/>
            <a:r>
              <a:rPr lang="en-US" dirty="0" smtClean="0"/>
              <a:t>3 book chapters on CodeContracts</a:t>
            </a:r>
          </a:p>
          <a:p>
            <a:pPr lvl="1"/>
            <a:r>
              <a:rPr lang="en-US" dirty="0" smtClean="0"/>
              <a:t>Many dozens of blog articles</a:t>
            </a:r>
          </a:p>
          <a:p>
            <a:r>
              <a:rPr lang="en-US" dirty="0" smtClean="0"/>
              <a:t>Publications, talks, lectures</a:t>
            </a:r>
          </a:p>
          <a:p>
            <a:pPr lvl="1"/>
            <a:r>
              <a:rPr lang="en-US" dirty="0" smtClean="0"/>
              <a:t>SAC, OOPSLA, APLAS, VMCAI, SAS, </a:t>
            </a:r>
            <a:r>
              <a:rPr lang="en-US" dirty="0" err="1" smtClean="0"/>
              <a:t>giro</a:t>
            </a:r>
            <a:r>
              <a:rPr lang="en-US" dirty="0" smtClean="0"/>
              <a:t> </a:t>
            </a:r>
            <a:r>
              <a:rPr lang="en-US" dirty="0" err="1" smtClean="0"/>
              <a:t>d’italia</a:t>
            </a:r>
            <a:endParaRPr lang="en-US" dirty="0" smtClean="0"/>
          </a:p>
          <a:p>
            <a:r>
              <a:rPr lang="en-US" dirty="0" smtClean="0"/>
              <a:t>Internal usage (1 month </a:t>
            </a:r>
            <a:r>
              <a:rPr lang="en-US" dirty="0" smtClean="0">
                <a:hlinkClick r:id="rId2"/>
              </a:rPr>
              <a:t>tracking</a:t>
            </a:r>
            <a:r>
              <a:rPr lang="en-US" dirty="0" smtClean="0"/>
              <a:t> &gt;80 users)</a:t>
            </a:r>
          </a:p>
          <a:p>
            <a:pPr lvl="1"/>
            <a:r>
              <a:rPr lang="en-US" dirty="0" smtClean="0"/>
              <a:t>Integrated into CLR build, a few small groups</a:t>
            </a:r>
          </a:p>
          <a:p>
            <a:pPr lvl="1"/>
            <a:r>
              <a:rPr lang="en-US" dirty="0" err="1" smtClean="0"/>
              <a:t>RiSE</a:t>
            </a:r>
            <a:r>
              <a:rPr lang="en-US" dirty="0" smtClean="0"/>
              <a:t> projects: SPUR, CodeContracts</a:t>
            </a:r>
            <a:endParaRPr lang="en-US" dirty="0"/>
          </a:p>
        </p:txBody>
      </p:sp>
      <p:pic>
        <p:nvPicPr>
          <p:cNvPr id="1026" name="Picture 2" descr="Product Detail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07683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85912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11" y="2819400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Code </a:t>
            </a:r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Specify design decisions </a:t>
            </a:r>
            <a:r>
              <a:rPr lang="en-US" i="1" dirty="0" smtClean="0"/>
              <a:t>once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smtClean="0"/>
              <a:t>information </a:t>
            </a:r>
            <a:r>
              <a:rPr lang="en-US" i="1" dirty="0" smtClean="0"/>
              <a:t>many </a:t>
            </a:r>
            <a:r>
              <a:rPr lang="en-US" dirty="0" smtClean="0"/>
              <a:t>times…</a:t>
            </a:r>
          </a:p>
          <a:p>
            <a:pPr lvl="1"/>
            <a:r>
              <a:rPr lang="en-US" dirty="0" smtClean="0"/>
              <a:t>Code documentation (in sync with code)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</a:t>
            </a:r>
            <a:r>
              <a:rPr lang="en-US" dirty="0" smtClean="0"/>
              <a:t>verification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r>
              <a:rPr lang="en-US" baseline="0" dirty="0" smtClean="0"/>
              <a:t>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legacy-requires saga</a:t>
            </a:r>
          </a:p>
          <a:p>
            <a:r>
              <a:rPr lang="en-US" dirty="0" smtClean="0"/>
              <a:t>Interaction with</a:t>
            </a:r>
            <a:r>
              <a:rPr lang="en-US" baseline="0" dirty="0" smtClean="0"/>
              <a:t> other tools</a:t>
            </a:r>
          </a:p>
          <a:p>
            <a:pPr lvl="1"/>
            <a:r>
              <a:rPr lang="en-US" baseline="0" dirty="0" err="1" smtClean="0"/>
              <a:t>CodeAnalysis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FxCop</a:t>
            </a:r>
            <a:endParaRPr lang="en-US" baseline="0" dirty="0" smtClean="0"/>
          </a:p>
          <a:p>
            <a:pPr lvl="1"/>
            <a:r>
              <a:rPr lang="en-US" baseline="0" dirty="0" smtClean="0"/>
              <a:t>Code coverage</a:t>
            </a:r>
          </a:p>
          <a:p>
            <a:pPr lvl="1"/>
            <a:r>
              <a:rPr lang="en-US" baseline="0" dirty="0" err="1" smtClean="0"/>
              <a:t>Postsharper</a:t>
            </a:r>
            <a:endParaRPr lang="en-US" baseline="0" dirty="0" smtClean="0"/>
          </a:p>
          <a:p>
            <a:r>
              <a:rPr lang="en-US" baseline="0" dirty="0" smtClean="0"/>
              <a:t>Suppressing warnings / functionality</a:t>
            </a:r>
          </a:p>
          <a:p>
            <a:pPr lvl="1"/>
            <a:r>
              <a:rPr lang="en-US" dirty="0" err="1" smtClean="0"/>
              <a:t>Contract.Assume</a:t>
            </a:r>
            <a:r>
              <a:rPr lang="en-US" dirty="0" smtClean="0"/>
              <a:t>(…), Attributes</a:t>
            </a:r>
          </a:p>
          <a:p>
            <a:r>
              <a:rPr lang="en-US" dirty="0" smtClean="0"/>
              <a:t>Dealing with all of .NET</a:t>
            </a:r>
          </a:p>
          <a:p>
            <a:pPr lvl="1"/>
            <a:r>
              <a:rPr lang="en-US" dirty="0" smtClean="0"/>
              <a:t>Silverlight, ASP.NET, Office.NET, Windows Phone 7, …</a:t>
            </a:r>
          </a:p>
        </p:txBody>
      </p:sp>
    </p:spTree>
    <p:extLst>
      <p:ext uri="{BB962C8B-B14F-4D97-AF65-F5344CB8AC3E}">
        <p14:creationId xmlns:p14="http://schemas.microsoft.com/office/powerpoint/2010/main" val="357827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Legacy Requires Saga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values)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(values == 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xception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(“values”,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Resource.Lookup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…);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5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Legacy Requires Saga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values)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(values == 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xception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(“values”,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Resource.Lookup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…);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Contract.EndContractBlock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800600" y="3048000"/>
            <a:ext cx="3200400" cy="1524000"/>
          </a:xfrm>
          <a:prstGeom prst="wedgeRectCallout">
            <a:avLst>
              <a:gd name="adj1" fmla="val -132521"/>
              <a:gd name="adj2" fmla="val -86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Decompiled as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Requires( values != null 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3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Legacy Requires Saga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69865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values)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Helpers.CheckNull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(values, “values”);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Helpers {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==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Resource.Lookup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…);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7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Legacy Requires Saga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69865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values)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Helpers.CheckNull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(values, “values”);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Helpers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ContractArgumentValidator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==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Resource.Lookup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Contract.EndContractBlock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257800" y="2590800"/>
            <a:ext cx="3200400" cy="1524000"/>
          </a:xfrm>
          <a:prstGeom prst="wedgeRectCallout">
            <a:avLst>
              <a:gd name="adj1" fmla="val -136603"/>
              <a:gd name="adj2" fmla="val -59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Decompiled as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Requires( values != null 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6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Contract Format: Future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Contracts as MSIL</a:t>
            </a:r>
          </a:p>
          <a:p>
            <a:pPr lvl="1"/>
            <a:r>
              <a:rPr lang="en-US" dirty="0" smtClean="0"/>
              <a:t>Provides extension point</a:t>
            </a:r>
          </a:p>
          <a:p>
            <a:pPr lvl="2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ProtectedBy</a:t>
            </a:r>
            <a:r>
              <a:rPr lang="en-US" dirty="0" smtClean="0"/>
              <a:t>&lt;T&gt;(ref T data, object lock);</a:t>
            </a:r>
          </a:p>
          <a:p>
            <a:pPr lvl="1"/>
            <a:r>
              <a:rPr lang="en-US" dirty="0" smtClean="0"/>
              <a:t>No lock-in to particular tools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Language integration</a:t>
            </a:r>
          </a:p>
          <a:p>
            <a:pPr lvl="1"/>
            <a:r>
              <a:rPr lang="en-US" dirty="0" smtClean="0"/>
              <a:t>C#, VB may provide syntax in the future, emit same format</a:t>
            </a:r>
          </a:p>
          <a:p>
            <a:pPr lvl="1"/>
            <a:endParaRPr lang="en-US" dirty="0"/>
          </a:p>
        </p:txBody>
      </p:sp>
      <p:grpSp>
        <p:nvGrpSpPr>
          <p:cNvPr id="4" name="Group 20"/>
          <p:cNvGrpSpPr/>
          <p:nvPr/>
        </p:nvGrpSpPr>
        <p:grpSpPr>
          <a:xfrm>
            <a:off x="152400" y="3810000"/>
            <a:ext cx="8880318" cy="784086"/>
            <a:chOff x="152400" y="3810000"/>
            <a:chExt cx="8880318" cy="784086"/>
          </a:xfrm>
        </p:grpSpPr>
        <p:cxnSp>
          <p:nvCxnSpPr>
            <p:cNvPr id="6" name="Straight Arrow Connector 5"/>
            <p:cNvCxnSpPr>
              <a:stCxn id="11" idx="3"/>
              <a:endCxn id="13" idx="1"/>
            </p:cNvCxnSpPr>
            <p:nvPr/>
          </p:nvCxnSpPr>
          <p:spPr>
            <a:xfrm>
              <a:off x="1375812" y="4209365"/>
              <a:ext cx="6701388" cy="307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3810000"/>
              <a:ext cx="12143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CCrewrite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5485" y="38100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CCCheck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8701" y="3810000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Boogie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3810000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Coq, Isabelle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024699"/>
              <a:ext cx="12234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Find Bugs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3886200"/>
              <a:ext cx="955518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Prove</a:t>
              </a:r>
              <a:br>
                <a:rPr lang="en-US" sz="2000" dirty="0" smtClean="0"/>
              </a:br>
              <a:r>
                <a:rPr lang="en-US" sz="2000" dirty="0" smtClean="0"/>
                <a:t>Correct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8524" y="3810000"/>
              <a:ext cx="819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FxCop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12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24801" cy="50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Embedding approach to language research</a:t>
            </a:r>
          </a:p>
          <a:p>
            <a:pPr lvl="1"/>
            <a:r>
              <a:rPr lang="en-US" dirty="0" smtClean="0"/>
              <a:t>General approach (see also </a:t>
            </a:r>
            <a:r>
              <a:rPr lang="en-US" dirty="0" err="1" smtClean="0"/>
              <a:t>Orcs</a:t>
            </a:r>
            <a:r>
              <a:rPr lang="en-US" dirty="0" smtClean="0"/>
              <a:t>/Versions)</a:t>
            </a:r>
          </a:p>
          <a:p>
            <a:pPr lvl="1"/>
            <a:r>
              <a:rPr lang="en-US" dirty="0" smtClean="0"/>
              <a:t>Reuse of much infrastructure and environments</a:t>
            </a:r>
          </a:p>
          <a:p>
            <a:pPr lvl="1"/>
            <a:r>
              <a:rPr lang="en-US" dirty="0" smtClean="0"/>
              <a:t>Decompilation is one disadvantage</a:t>
            </a:r>
          </a:p>
          <a:p>
            <a:r>
              <a:rPr lang="en-US" dirty="0" smtClean="0"/>
              <a:t>Pushing a project this far forces one to deal with numerous practical details</a:t>
            </a:r>
          </a:p>
          <a:p>
            <a:pPr lvl="1"/>
            <a:r>
              <a:rPr lang="en-US" dirty="0" smtClean="0"/>
              <a:t>Still, tech transfer remains difficult</a:t>
            </a:r>
          </a:p>
          <a:p>
            <a:pPr lvl="1"/>
            <a:r>
              <a:rPr lang="en-US" dirty="0" smtClean="0"/>
              <a:t>Hope to productize </a:t>
            </a:r>
            <a:r>
              <a:rPr lang="en-US" dirty="0" err="1" smtClean="0"/>
              <a:t>ccrewrite</a:t>
            </a:r>
            <a:endParaRPr lang="en-US" dirty="0" smtClean="0"/>
          </a:p>
          <a:p>
            <a:pPr lvl="1"/>
            <a:r>
              <a:rPr lang="en-US" dirty="0" smtClean="0"/>
              <a:t>Much interesting work left on static checker</a:t>
            </a:r>
          </a:p>
          <a:p>
            <a:r>
              <a:rPr lang="en-US" dirty="0" smtClean="0"/>
              <a:t>Please try CodeContracts on your code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http://codebox/contracts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54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18055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9300" y="36576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62825" y="3916918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Runtime checks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5256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4799012"/>
            <a:ext cx="11430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ccdocgen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499246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Augmented</a:t>
            </a:r>
            <a:br>
              <a:rPr lang="en-US" sz="1800" kern="1200" dirty="0" smtClean="0">
                <a:latin typeface="Calibri"/>
                <a:ea typeface="+mn-ea"/>
                <a:cs typeface="+mn-cs"/>
              </a:rPr>
            </a:br>
            <a:r>
              <a:rPr lang="en-US" sz="1800" kern="1200" dirty="0" smtClean="0">
                <a:latin typeface="Calibri"/>
                <a:ea typeface="+mn-ea"/>
                <a:cs typeface="+mn-cs"/>
              </a:rPr>
              <a:t>Xml doc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51" name="Rectangle 5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57" name="Rectangle 5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60" name="Rectangle 5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63" name="Rectangle 6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66" name="Rectangle 6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69" name="Rectangle 6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464475" y="2034778"/>
            <a:ext cx="3125287" cy="2461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779762" y="1524000"/>
            <a:ext cx="1369425" cy="5107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ESC/M3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2809395" y="2514600"/>
            <a:ext cx="1598707" cy="5107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ESC/Java</a:t>
            </a:r>
            <a:endParaRPr lang="en-US" sz="24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4068310" y="3505200"/>
            <a:ext cx="1099243" cy="51077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Spec#</a:t>
            </a:r>
            <a:endParaRPr lang="en-US" sz="2400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6504162" y="2515450"/>
            <a:ext cx="811038" cy="5107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JML</a:t>
            </a:r>
            <a:endParaRPr lang="en-US" sz="24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4827762" y="4495800"/>
            <a:ext cx="2283037" cy="51077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CodeContracts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4408102" y="2769989"/>
            <a:ext cx="2096060" cy="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Flowchart: Alternate Process 16"/>
          <p:cNvSpPr/>
          <p:nvPr/>
        </p:nvSpPr>
        <p:spPr>
          <a:xfrm>
            <a:off x="3541434" y="1524000"/>
            <a:ext cx="905328" cy="5107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Eiffel</a:t>
            </a:r>
            <a:endParaRPr lang="en-US" sz="2400" dirty="0"/>
          </a:p>
        </p:txBody>
      </p:sp>
      <p:pic>
        <p:nvPicPr>
          <p:cNvPr id="2050" name="Picture 2" descr="http://research.microsoft.com/en-us/people/i/lei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1" y="149448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research.microsoft.com/en-us/people/i/logozz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2578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search.microsoft.com/en-us/people/i/mbarnet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25" y="3505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research.microsoft.com/en-us/people/i/herman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research.microsoft.com/en-us/people/i/schul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3505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research.microsoft.com/en-us/people/i/ma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862" y="3505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research.microsoft.com/en-us/people/i/daa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578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aryl Zuniga (Artech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73279"/>
            <a:ext cx="757070" cy="67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y picture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362200"/>
            <a:ext cx="63718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C:\Users\maf\Pictures\Betra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81" y="1494489"/>
            <a:ext cx="658019" cy="67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37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838200" y="1209368"/>
            <a:ext cx="685800" cy="3429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Authoring of Contracts</a:t>
            </a:r>
            <a:endParaRPr lang="en-US" sz="2400" dirty="0"/>
          </a:p>
        </p:txBody>
      </p:sp>
      <p:sp>
        <p:nvSpPr>
          <p:cNvPr id="15" name="Can 14"/>
          <p:cNvSpPr/>
          <p:nvPr/>
        </p:nvSpPr>
        <p:spPr>
          <a:xfrm>
            <a:off x="1817914" y="1209368"/>
            <a:ext cx="685800" cy="3429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Build scripts</a:t>
            </a:r>
            <a:endParaRPr lang="en-US" sz="2400" dirty="0"/>
          </a:p>
        </p:txBody>
      </p:sp>
      <p:sp>
        <p:nvSpPr>
          <p:cNvPr id="16" name="Can 15"/>
          <p:cNvSpPr/>
          <p:nvPr/>
        </p:nvSpPr>
        <p:spPr>
          <a:xfrm>
            <a:off x="2797628" y="1209368"/>
            <a:ext cx="685800" cy="3429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Rewriter</a:t>
            </a:r>
            <a:endParaRPr lang="en-US" sz="2400" dirty="0"/>
          </a:p>
        </p:txBody>
      </p:sp>
      <p:sp>
        <p:nvSpPr>
          <p:cNvPr id="17" name="Can 16"/>
          <p:cNvSpPr/>
          <p:nvPr/>
        </p:nvSpPr>
        <p:spPr>
          <a:xfrm>
            <a:off x="3777342" y="1209368"/>
            <a:ext cx="685800" cy="3429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Contract Reference Assemblies</a:t>
            </a:r>
            <a:endParaRPr lang="en-US" sz="2400" dirty="0"/>
          </a:p>
        </p:txBody>
      </p:sp>
      <p:sp>
        <p:nvSpPr>
          <p:cNvPr id="18" name="Can 17"/>
          <p:cNvSpPr/>
          <p:nvPr/>
        </p:nvSpPr>
        <p:spPr>
          <a:xfrm>
            <a:off x="4757056" y="1209368"/>
            <a:ext cx="685800" cy="3429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Property Pane</a:t>
            </a:r>
            <a:endParaRPr lang="en-US" sz="2400" dirty="0"/>
          </a:p>
        </p:txBody>
      </p:sp>
      <p:sp>
        <p:nvSpPr>
          <p:cNvPr id="19" name="Can 18"/>
          <p:cNvSpPr/>
          <p:nvPr/>
        </p:nvSpPr>
        <p:spPr>
          <a:xfrm>
            <a:off x="5736770" y="1209368"/>
            <a:ext cx="685800" cy="3429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Contract XML Docs</a:t>
            </a:r>
            <a:endParaRPr lang="en-US" sz="2400" dirty="0"/>
          </a:p>
        </p:txBody>
      </p:sp>
      <p:sp>
        <p:nvSpPr>
          <p:cNvPr id="20" name="Can 19"/>
          <p:cNvSpPr/>
          <p:nvPr/>
        </p:nvSpPr>
        <p:spPr>
          <a:xfrm>
            <a:off x="6716484" y="1209368"/>
            <a:ext cx="685800" cy="3429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Contract Visualization</a:t>
            </a:r>
            <a:endParaRPr lang="en-US" sz="2400" dirty="0"/>
          </a:p>
        </p:txBody>
      </p:sp>
      <p:sp>
        <p:nvSpPr>
          <p:cNvPr id="21" name="Can 20"/>
          <p:cNvSpPr/>
          <p:nvPr/>
        </p:nvSpPr>
        <p:spPr>
          <a:xfrm>
            <a:off x="7696200" y="1209368"/>
            <a:ext cx="685800" cy="3429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Static Checker</a:t>
            </a:r>
            <a:endParaRPr lang="en-US" sz="2400" dirty="0"/>
          </a:p>
        </p:txBody>
      </p:sp>
      <p:sp>
        <p:nvSpPr>
          <p:cNvPr id="22" name="Cube 21"/>
          <p:cNvSpPr/>
          <p:nvPr/>
        </p:nvSpPr>
        <p:spPr>
          <a:xfrm>
            <a:off x="798872" y="457200"/>
            <a:ext cx="7772400" cy="83820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Code Contracts</a:t>
            </a:r>
            <a:endParaRPr lang="en-US" sz="3600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1066186" y="4743450"/>
            <a:ext cx="228600" cy="647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4972050" y="1771650"/>
            <a:ext cx="228600" cy="6591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8200" y="5410200"/>
            <a:ext cx="682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BCL</a:t>
            </a:r>
            <a:br>
              <a:rPr lang="en-US" dirty="0" smtClean="0"/>
            </a:br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69734" y="5407742"/>
            <a:ext cx="1033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</a:t>
            </a:r>
            <a:br>
              <a:rPr lang="en-US" dirty="0" smtClean="0"/>
            </a:br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57768" y="609600"/>
            <a:ext cx="88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8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Adornments  (VS2010)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Shows inherited contracts</a:t>
            </a:r>
          </a:p>
          <a:p>
            <a:r>
              <a:rPr lang="en-US" dirty="0" smtClean="0"/>
              <a:t>Shows interface contracts on interface</a:t>
            </a:r>
          </a:p>
          <a:p>
            <a:r>
              <a:rPr lang="en-US" dirty="0" smtClean="0"/>
              <a:t>Shows contracts on metadata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65" y="2895600"/>
            <a:ext cx="816569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expression should have no observable side effects</a:t>
            </a:r>
          </a:p>
          <a:p>
            <a:pPr lvl="1"/>
            <a:r>
              <a:rPr lang="en-US" dirty="0" smtClean="0"/>
              <a:t>Current practice with Asserts</a:t>
            </a:r>
          </a:p>
          <a:p>
            <a:pPr lvl="1"/>
            <a:r>
              <a:rPr lang="en-US" dirty="0" smtClean="0"/>
              <a:t>Checked locally</a:t>
            </a:r>
          </a:p>
          <a:p>
            <a:r>
              <a:rPr lang="en-US" dirty="0" smtClean="0"/>
              <a:t>Pure Methods</a:t>
            </a:r>
          </a:p>
          <a:p>
            <a:pPr lvl="1"/>
            <a:r>
              <a:rPr lang="en-US" dirty="0" smtClean="0"/>
              <a:t>Purity of methods is declared [Pure]</a:t>
            </a:r>
          </a:p>
          <a:p>
            <a:pPr lvl="1"/>
            <a:r>
              <a:rPr lang="en-US" dirty="0" smtClean="0"/>
              <a:t>Calls to pure methods allowed in contracts</a:t>
            </a:r>
          </a:p>
          <a:p>
            <a:pPr lvl="1"/>
            <a:r>
              <a:rPr lang="en-US" dirty="0" smtClean="0"/>
              <a:t>Purity of methods unchecked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Runtime Checking 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Base and interfaces</a:t>
            </a:r>
          </a:p>
          <a:p>
            <a:pPr lvl="0"/>
            <a:r>
              <a:rPr lang="en-US" dirty="0" smtClean="0"/>
              <a:t>Granularity knobs</a:t>
            </a:r>
          </a:p>
          <a:p>
            <a:pPr lvl="1"/>
            <a:r>
              <a:rPr lang="en-US" dirty="0" smtClean="0"/>
              <a:t>Which checks are inserted</a:t>
            </a:r>
          </a:p>
          <a:p>
            <a:pPr lvl="0"/>
            <a:r>
              <a:rPr lang="en-US" dirty="0" smtClean="0"/>
              <a:t>Closures and Iterators</a:t>
            </a:r>
          </a:p>
          <a:p>
            <a:pPr lvl="0"/>
            <a:r>
              <a:rPr lang="en-US" dirty="0" smtClean="0"/>
              <a:t>Call-site checking</a:t>
            </a:r>
            <a:endParaRPr lang="en-US" baseline="0" dirty="0" smtClean="0"/>
          </a:p>
          <a:p>
            <a:pPr lvl="0"/>
            <a:r>
              <a:rPr lang="en-US" baseline="0" dirty="0" smtClean="0"/>
              <a:t>Recursion guards</a:t>
            </a:r>
          </a:p>
          <a:p>
            <a:r>
              <a:rPr lang="en-US" dirty="0" smtClean="0"/>
              <a:t>Source text extraction</a:t>
            </a:r>
          </a:p>
          <a:p>
            <a:pPr lvl="0"/>
            <a:r>
              <a:rPr lang="en-US" dirty="0" smtClean="0"/>
              <a:t>Debug</a:t>
            </a:r>
            <a:r>
              <a:rPr lang="en-US" baseline="0" dirty="0" smtClean="0"/>
              <a:t> experience / stepping / breakpoints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Instrumentation in presence of generics/closures</a:t>
            </a:r>
          </a:p>
          <a:p>
            <a:pPr lvl="1"/>
            <a:r>
              <a:rPr lang="en-US" dirty="0" smtClean="0"/>
              <a:t>Copying of contracts</a:t>
            </a:r>
          </a:p>
          <a:p>
            <a:pPr lvl="0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Contracts specify non-interleaved behavior</a:t>
            </a:r>
          </a:p>
          <a:p>
            <a:pPr lvl="1"/>
            <a:r>
              <a:rPr lang="en-US" dirty="0" smtClean="0"/>
              <a:t>Contracts on shared state may produce races</a:t>
            </a:r>
          </a:p>
          <a:p>
            <a:pPr lvl="1"/>
            <a:r>
              <a:rPr lang="en-US" dirty="0" smtClean="0"/>
              <a:t>Inheritance may cause unexpected</a:t>
            </a:r>
            <a:r>
              <a:rPr lang="en-US" baseline="0" dirty="0" smtClean="0"/>
              <a:t> races</a:t>
            </a:r>
          </a:p>
          <a:p>
            <a:pPr lvl="2"/>
            <a:r>
              <a:rPr lang="en-US" dirty="0" smtClean="0"/>
              <a:t>Notion of “thread-safe” is simplistic as it changes contracts</a:t>
            </a:r>
          </a:p>
          <a:p>
            <a:pPr lvl="2"/>
            <a:r>
              <a:rPr lang="en-US" baseline="0" dirty="0" smtClean="0"/>
              <a:t>Caller side locking works better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2861896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Rounded Rectangle 25"/>
          <p:cNvSpPr/>
          <p:nvPr/>
        </p:nvSpPr>
        <p:spPr>
          <a:xfrm>
            <a:off x="228600" y="4114800"/>
            <a:ext cx="6477000" cy="2590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Free: produced by all compilers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Semantics given by MSIL encoding conditions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Uniform format to down-stream tools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Library for extracting contracts from MSIL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16002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Avoiding Barriers to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Don’t change existing .NET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Languages, IDE, compilers, etc.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a standard specification format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Enable tool eco-system around contracts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Enable programmers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Familiar environment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Incremental adoption</a:t>
            </a:r>
          </a:p>
        </p:txBody>
      </p:sp>
    </p:spTree>
    <p:extLst>
      <p:ext uri="{BB962C8B-B14F-4D97-AF65-F5344CB8AC3E}">
        <p14:creationId xmlns:p14="http://schemas.microsoft.com/office/powerpoint/2010/main" val="172898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620000" cy="549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1"/>
            <a:ext cx="8153400" cy="2209799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 smtClean="0"/>
              <a:t>ccdocgen</a:t>
            </a:r>
            <a:r>
              <a:rPr lang="en-US" dirty="0" smtClean="0"/>
              <a:t> augments XML doc file with contract elements</a:t>
            </a:r>
          </a:p>
          <a:p>
            <a:r>
              <a:rPr lang="en-US" dirty="0" smtClean="0"/>
              <a:t>Enables any other tool to read them</a:t>
            </a:r>
          </a:p>
          <a:p>
            <a:r>
              <a:rPr lang="en-US" dirty="0" smtClean="0"/>
              <a:t>XSLT patches for Sandcastle prototyped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6629400" cy="16764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Doc Generation with Sandcastle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21158"/>
            <a:ext cx="7924800" cy="556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  <a:softEdge rad="12700"/>
          </a:effectLst>
        </p:spPr>
      </p:pic>
      <p:sp>
        <p:nvSpPr>
          <p:cNvPr id="7" name="Rectangle 6"/>
          <p:cNvSpPr/>
          <p:nvPr/>
        </p:nvSpPr>
        <p:spPr>
          <a:xfrm>
            <a:off x="2667000" y="3048000"/>
            <a:ext cx="5486400" cy="31242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Checker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br>
              <a:rPr lang="en-US" dirty="0" smtClean="0"/>
            </a:br>
            <a:r>
              <a:rPr lang="en-US" dirty="0" smtClean="0"/>
              <a:t>(rather than WP theorem proving)</a:t>
            </a:r>
          </a:p>
          <a:p>
            <a:pPr lvl="1"/>
            <a:r>
              <a:rPr lang="en-US" dirty="0" smtClean="0"/>
              <a:t>More automation</a:t>
            </a:r>
            <a:br>
              <a:rPr lang="en-US" dirty="0" smtClean="0"/>
            </a:br>
            <a:r>
              <a:rPr lang="en-US" dirty="0" smtClean="0"/>
              <a:t>(loop invariants, post-conditions)</a:t>
            </a:r>
          </a:p>
          <a:p>
            <a:pPr lvl="1"/>
            <a:r>
              <a:rPr lang="en-US" dirty="0" smtClean="0"/>
              <a:t>More control over precision/speed tradeoff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Research in Abstract Domains</a:t>
            </a:r>
          </a:p>
          <a:p>
            <a:pPr lvl="1"/>
            <a:r>
              <a:rPr lang="en-US" dirty="0" smtClean="0"/>
              <a:t>Sub-</a:t>
            </a:r>
            <a:r>
              <a:rPr lang="en-US" dirty="0" err="1" smtClean="0"/>
              <a:t>polyhedra</a:t>
            </a:r>
            <a:endParaRPr lang="en-US" dirty="0" smtClean="0"/>
          </a:p>
          <a:p>
            <a:pPr lvl="1"/>
            <a:r>
              <a:rPr lang="en-US" dirty="0" smtClean="0"/>
              <a:t>Array partitions (with P. Cousot)</a:t>
            </a:r>
          </a:p>
        </p:txBody>
      </p:sp>
    </p:spTree>
    <p:extLst>
      <p:ext uri="{BB962C8B-B14F-4D97-AF65-F5344CB8AC3E}">
        <p14:creationId xmlns:p14="http://schemas.microsoft.com/office/powerpoint/2010/main" val="371504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932904" y="4902760"/>
            <a:ext cx="4058696" cy="1021556"/>
            <a:chOff x="4170904" y="4155808"/>
            <a:chExt cx="4058696" cy="1021556"/>
          </a:xfrm>
        </p:grpSpPr>
        <p:sp>
          <p:nvSpPr>
            <p:cNvPr id="30" name="Pentagon 29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6800" y="4155808"/>
              <a:ext cx="3352800" cy="10215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requires/ensures/invariant are subroutines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spliced in where needed</a:t>
              </a:r>
            </a:p>
          </p:txBody>
        </p:sp>
      </p:grpSp>
      <p:grpSp>
        <p:nvGrpSpPr>
          <p:cNvPr id="25" name="Group 34"/>
          <p:cNvGrpSpPr/>
          <p:nvPr/>
        </p:nvGrpSpPr>
        <p:grpSpPr>
          <a:xfrm>
            <a:off x="4953000" y="3751008"/>
            <a:ext cx="4058696" cy="1021556"/>
            <a:chOff x="4170904" y="4155808"/>
            <a:chExt cx="4058696" cy="1021556"/>
          </a:xfrm>
        </p:grpSpPr>
        <p:sp>
          <p:nvSpPr>
            <p:cNvPr id="36" name="Pentagon 35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76800" y="4155808"/>
              <a:ext cx="3352800" cy="10215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18288" rIns="9144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Expression refinement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Used in conditionals and    transfer functions</a:t>
              </a:r>
            </a:p>
          </p:txBody>
        </p:sp>
      </p:grpSp>
      <p:grpSp>
        <p:nvGrpSpPr>
          <p:cNvPr id="28" name="Group 31"/>
          <p:cNvGrpSpPr/>
          <p:nvPr/>
        </p:nvGrpSpPr>
        <p:grpSpPr>
          <a:xfrm>
            <a:off x="4932904" y="4016025"/>
            <a:ext cx="4058696" cy="1328023"/>
            <a:chOff x="4170904" y="4011789"/>
            <a:chExt cx="4058696" cy="1328023"/>
          </a:xfrm>
        </p:grpSpPr>
        <p:sp>
          <p:nvSpPr>
            <p:cNvPr id="33" name="Pentagon 32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876800" y="4011789"/>
              <a:ext cx="3352800" cy="13280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Similar to SSA form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Suitable for </a:t>
              </a:r>
              <a:br>
                <a:rPr lang="en-US" sz="1800" dirty="0" smtClean="0"/>
              </a:br>
              <a:r>
                <a:rPr lang="en-US" sz="1800" dirty="0" smtClean="0"/>
                <a:t>     Abstract Interpretation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Old eliminated</a:t>
              </a:r>
            </a:p>
          </p:txBody>
        </p:sp>
      </p:grpSp>
      <p:grpSp>
        <p:nvGrpSpPr>
          <p:cNvPr id="29" name="Group 24"/>
          <p:cNvGrpSpPr/>
          <p:nvPr/>
        </p:nvGrpSpPr>
        <p:grpSpPr>
          <a:xfrm>
            <a:off x="4953000" y="5611177"/>
            <a:ext cx="3886200" cy="408623"/>
            <a:chOff x="4170904" y="4470656"/>
            <a:chExt cx="3886200" cy="408623"/>
          </a:xfrm>
        </p:grpSpPr>
        <p:sp>
          <p:nvSpPr>
            <p:cNvPr id="26" name="Pentagon 25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56704" y="4470656"/>
              <a:ext cx="3200400" cy="40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Turns calls into primitives</a:t>
              </a:r>
            </a:p>
          </p:txBody>
        </p:sp>
      </p:grpSp>
      <p:grpSp>
        <p:nvGrpSpPr>
          <p:cNvPr id="32" name="Group 27"/>
          <p:cNvGrpSpPr/>
          <p:nvPr/>
        </p:nvGrpSpPr>
        <p:grpSpPr>
          <a:xfrm>
            <a:off x="304800" y="1676400"/>
            <a:ext cx="5029200" cy="5029200"/>
            <a:chOff x="685800" y="1447800"/>
            <a:chExt cx="5029200" cy="5029200"/>
          </a:xfrm>
        </p:grpSpPr>
        <p:sp>
          <p:nvSpPr>
            <p:cNvPr id="3" name="Rectangle 2"/>
            <p:cNvSpPr/>
            <p:nvPr/>
          </p:nvSpPr>
          <p:spPr>
            <a:xfrm>
              <a:off x="685800" y="6172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.NET Assembly Reader</a:t>
              </a:r>
              <a:endParaRPr lang="en-US" sz="1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5800" y="5791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Contract Extractor + CFG Builder</a:t>
              </a:r>
              <a:endParaRPr lang="en-US" sz="1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5800" y="5029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Subroutines (method, finally, contracts)</a:t>
              </a:r>
              <a:endParaRPr lang="en-US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5410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MSIL+ (assert, assume, old, </a:t>
              </a:r>
              <a:r>
                <a:rPr lang="en-US" sz="1800" dirty="0" err="1" smtClean="0"/>
                <a:t>ldstack</a:t>
              </a:r>
              <a:r>
                <a:rPr lang="en-US" sz="1800" dirty="0" smtClean="0"/>
                <a:t>, …)</a:t>
              </a:r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4648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Temp IL (stack eliminated)</a:t>
              </a:r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4267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Scalar program (heap eliminated)</a:t>
              </a:r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3886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Expression IL (expression recovery)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3505200"/>
              <a:ext cx="24384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Fix-point Engine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0400" y="26670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Abstract Domains</a:t>
              </a:r>
              <a:endParaRPr lang="en-US" sz="1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4478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Proof-obligations</a:t>
              </a:r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1828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Non-null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1828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Contracts</a:t>
              </a:r>
              <a:endParaRPr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2209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Pointers</a:t>
              </a:r>
              <a:endParaRPr lang="en-US" sz="1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2209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Arrays</a:t>
              </a:r>
              <a:endParaRPr lang="en-US" sz="1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3048000"/>
              <a:ext cx="1143000" cy="685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82296" rIns="82296" rtlCol="0" anchor="ctr"/>
            <a:lstStyle/>
            <a:p>
              <a:pPr algn="ctr"/>
              <a:r>
                <a:rPr lang="en-US" dirty="0" smtClean="0"/>
                <a:t>Numeric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95800" y="30480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Symbolic</a:t>
              </a:r>
              <a:endParaRPr lang="en-US" sz="1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34290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String</a:t>
              </a:r>
              <a:endParaRPr lang="en-US" sz="1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800" y="1447800"/>
              <a:ext cx="1295400" cy="1981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Abstract Interpreters</a:t>
              </a:r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2013152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Non-null</a:t>
              </a:r>
              <a:endParaRPr lang="en-US" sz="1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2000" y="2361379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Arrays</a:t>
              </a:r>
              <a:endParaRPr lang="en-US" sz="1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2000" y="2709606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Pointers</a:t>
              </a:r>
              <a:endParaRPr lang="en-US" sz="1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3057832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Strings</a:t>
              </a:r>
              <a:endParaRPr lang="en-US" sz="18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686232" y="1676400"/>
            <a:ext cx="1066800" cy="198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" rIns="9144" rtlCol="0" anchor="ctr" anchorCtr="0"/>
          <a:lstStyle/>
          <a:p>
            <a:pPr algn="ctr"/>
            <a:r>
              <a:rPr lang="en-US" sz="1800" dirty="0" smtClean="0"/>
              <a:t>Backward</a:t>
            </a:r>
          </a:p>
          <a:p>
            <a:pPr algn="ctr"/>
            <a:r>
              <a:rPr lang="en-US" sz="1800" dirty="0" smtClean="0"/>
              <a:t>analysis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>
          <a:xfrm>
            <a:off x="304800" y="1295400"/>
            <a:ext cx="50292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Requires and Ensures Inference</a:t>
            </a:r>
            <a:endParaRPr lang="en-US" sz="1800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Static Checker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79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of IL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Relatively small language of instructions</a:t>
            </a:r>
          </a:p>
          <a:p>
            <a:r>
              <a:rPr lang="en-US" dirty="0" smtClean="0"/>
              <a:t>Well-specified semantics</a:t>
            </a:r>
          </a:p>
          <a:p>
            <a:r>
              <a:rPr lang="en-US" dirty="0" smtClean="0"/>
              <a:t>Type/name/overloading resolution done by compiler</a:t>
            </a:r>
          </a:p>
          <a:p>
            <a:r>
              <a:rPr lang="en-US" dirty="0" smtClean="0"/>
              <a:t>Targeted by multiple languages (C#,VB,F#,…)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Some expression recovery needed</a:t>
            </a:r>
          </a:p>
          <a:p>
            <a:pPr lvl="1"/>
            <a:r>
              <a:rPr lang="en-US" dirty="0" smtClean="0"/>
              <a:t>or abstract domains get too complicated (CC’08)</a:t>
            </a:r>
          </a:p>
          <a:p>
            <a:r>
              <a:rPr lang="en-US" dirty="0" smtClean="0"/>
              <a:t>Source context not precise enough (from </a:t>
            </a:r>
            <a:r>
              <a:rPr lang="en-US" dirty="0" err="1" smtClean="0"/>
              <a:t>pdb’s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Abstractions are lost / some need to be recovered</a:t>
            </a:r>
          </a:p>
          <a:p>
            <a:pPr lvl="1"/>
            <a:r>
              <a:rPr lang="en-US" dirty="0" smtClean="0"/>
              <a:t>Closures, </a:t>
            </a:r>
            <a:r>
              <a:rPr lang="en-US" dirty="0" err="1" smtClean="0"/>
              <a:t>Iterators</a:t>
            </a:r>
            <a:r>
              <a:rPr lang="en-US" dirty="0" smtClean="0"/>
              <a:t>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08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Interpretation (on 1 slide)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609600" y="48768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834524" cy="757130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</a:t>
            </a:r>
          </a:p>
          <a:p>
            <a:r>
              <a:rPr lang="en-US" dirty="0" smtClean="0">
                <a:latin typeface="+mn-lt"/>
              </a:rPr>
              <a:t>y = 10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385" y="5796070"/>
            <a:ext cx="990015" cy="757130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100</a:t>
            </a:r>
          </a:p>
          <a:p>
            <a:r>
              <a:rPr lang="en-US" dirty="0" smtClean="0">
                <a:latin typeface="+mn-lt"/>
              </a:rPr>
              <a:t>y = 200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5725" y="5952934"/>
            <a:ext cx="305533" cy="387798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9" name="Cloud 8"/>
          <p:cNvSpPr/>
          <p:nvPr/>
        </p:nvSpPr>
        <p:spPr>
          <a:xfrm>
            <a:off x="609600" y="19812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41865" y="2676334"/>
            <a:ext cx="656590" cy="387798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&lt; y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1611868"/>
            <a:ext cx="202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+mn-lt"/>
              </a:rPr>
              <a:t>Abstract states</a:t>
            </a:r>
            <a:endParaRPr lang="en-US" u="sng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507468"/>
            <a:ext cx="2113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+mn-lt"/>
              </a:rPr>
              <a:t>Concrete states</a:t>
            </a:r>
            <a:endParaRPr lang="en-US" u="sng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9" idx="1"/>
            <a:endCxn id="3" idx="3"/>
          </p:cNvCxnSpPr>
          <p:nvPr/>
        </p:nvCxnSpPr>
        <p:spPr>
          <a:xfrm rot="5400000">
            <a:off x="1470745" y="4394708"/>
            <a:ext cx="1173310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0306" y="3962400"/>
            <a:ext cx="1988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Abstraction</a:t>
            </a:r>
          </a:p>
          <a:p>
            <a:r>
              <a:rPr lang="en-US" dirty="0" smtClean="0">
                <a:latin typeface="+mn-lt"/>
              </a:rPr>
              <a:t>Concretization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181600"/>
            <a:ext cx="679032" cy="757130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0</a:t>
            </a:r>
          </a:p>
          <a:p>
            <a:r>
              <a:rPr lang="en-US" dirty="0" smtClean="0">
                <a:latin typeface="+mn-lt"/>
              </a:rPr>
              <a:t>y = 1</a:t>
            </a:r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>
            <a:endCxn id="24" idx="2"/>
          </p:cNvCxnSpPr>
          <p:nvPr/>
        </p:nvCxnSpPr>
        <p:spPr>
          <a:xfrm flipV="1">
            <a:off x="3502788" y="5791200"/>
            <a:ext cx="1840194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5334000" y="48768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20491" y="5410200"/>
            <a:ext cx="6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x++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0" y="5029200"/>
            <a:ext cx="834524" cy="757130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2</a:t>
            </a:r>
          </a:p>
          <a:p>
            <a:r>
              <a:rPr lang="en-US" dirty="0" smtClean="0">
                <a:latin typeface="+mn-lt"/>
              </a:rPr>
              <a:t>y = 10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5796070"/>
            <a:ext cx="990015" cy="757130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101</a:t>
            </a:r>
          </a:p>
          <a:p>
            <a:r>
              <a:rPr lang="en-US" dirty="0" smtClean="0">
                <a:latin typeface="+mn-lt"/>
              </a:rPr>
              <a:t>y = 200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92525" y="5952934"/>
            <a:ext cx="305533" cy="387798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62800" y="5181600"/>
            <a:ext cx="679032" cy="757130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</a:t>
            </a:r>
          </a:p>
          <a:p>
            <a:r>
              <a:rPr lang="en-US" dirty="0" smtClean="0">
                <a:latin typeface="+mn-lt"/>
              </a:rPr>
              <a:t>y = 1</a:t>
            </a:r>
            <a:endParaRPr lang="en-US" dirty="0">
              <a:latin typeface="+mn-lt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5334000" y="19812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77000" y="2676334"/>
            <a:ext cx="914400" cy="387798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&lt;= y</a:t>
            </a:r>
            <a:endParaRPr lang="en-US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6195939" y="4395861"/>
            <a:ext cx="1173310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05200" y="2817812"/>
            <a:ext cx="1840194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14800" y="2450068"/>
            <a:ext cx="6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x++</a:t>
            </a:r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0738" y="5040868"/>
            <a:ext cx="191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Concrete step</a:t>
            </a:r>
            <a:endParaRPr 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2133600"/>
            <a:ext cx="1824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Abstract step</a:t>
            </a:r>
            <a:endParaRPr 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4250" y="4110335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Soundness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39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  <p:bldP spid="20" grpId="0"/>
      <p:bldP spid="24" grpId="0" animBg="1"/>
      <p:bldP spid="26" grpId="0"/>
      <p:bldP spid="27" grpId="0"/>
      <p:bldP spid="28" grpId="0"/>
      <p:bldP spid="29" grpId="0"/>
      <p:bldP spid="31" grpId="0"/>
      <p:bldP spid="32" grpId="0" animBg="1"/>
      <p:bldP spid="33" grpId="0"/>
      <p:bldP spid="36" grpId="0"/>
      <p:bldP spid="37" grpId="0"/>
      <p:bldP spid="38" grpId="0"/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 Programs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Control-flow graphs</a:t>
            </a:r>
          </a:p>
          <a:p>
            <a:r>
              <a:rPr lang="en-US" dirty="0" smtClean="0"/>
              <a:t>Passive form (SSA) assumptions</a:t>
            </a:r>
          </a:p>
          <a:p>
            <a:pPr lvl="1"/>
            <a:r>
              <a:rPr lang="en-US" dirty="0" smtClean="0"/>
              <a:t>sv2 == sv0 + sv1</a:t>
            </a:r>
          </a:p>
          <a:p>
            <a:r>
              <a:rPr lang="en-US" dirty="0" smtClean="0"/>
              <a:t>Composed of </a:t>
            </a:r>
            <a:r>
              <a:rPr lang="en-US" u="sng" dirty="0" smtClean="0"/>
              <a:t>tree</a:t>
            </a:r>
            <a:r>
              <a:rPr lang="en-US" dirty="0" smtClean="0"/>
              <a:t> fragments</a:t>
            </a:r>
          </a:p>
          <a:p>
            <a:r>
              <a:rPr lang="en-US" dirty="0" smtClean="0"/>
              <a:t>Assignments at tree boundaries (renaming)</a:t>
            </a:r>
          </a:p>
          <a:p>
            <a:r>
              <a:rPr lang="en-US" dirty="0" smtClean="0"/>
              <a:t>Suitable for </a:t>
            </a:r>
          </a:p>
          <a:p>
            <a:pPr lvl="1"/>
            <a:r>
              <a:rPr lang="en-US" dirty="0" smtClean="0"/>
              <a:t>Abstract Interpretation</a:t>
            </a:r>
          </a:p>
          <a:p>
            <a:pPr lvl="1"/>
            <a:r>
              <a:rPr lang="en-US" dirty="0" smtClean="0"/>
              <a:t>Weakest Preconditions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133600" y="1676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58674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" idx="4"/>
            <a:endCxn id="4" idx="0"/>
          </p:cNvCxnSpPr>
          <p:nvPr/>
        </p:nvCxnSpPr>
        <p:spPr>
          <a:xfrm rot="5400000">
            <a:off x="1981200" y="20574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7"/>
          </p:cNvCxnSpPr>
          <p:nvPr/>
        </p:nvCxnSpPr>
        <p:spPr>
          <a:xfrm rot="5400000">
            <a:off x="1463582" y="2225582"/>
            <a:ext cx="501836" cy="8828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5" idx="1"/>
          </p:cNvCxnSpPr>
          <p:nvPr/>
        </p:nvCxnSpPr>
        <p:spPr>
          <a:xfrm rot="16200000" flipH="1">
            <a:off x="2301782" y="2377982"/>
            <a:ext cx="501836" cy="5780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7" idx="1"/>
          </p:cNvCxnSpPr>
          <p:nvPr/>
        </p:nvCxnSpPr>
        <p:spPr>
          <a:xfrm rot="16200000" flipH="1">
            <a:off x="2911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7"/>
          </p:cNvCxnSpPr>
          <p:nvPr/>
        </p:nvCxnSpPr>
        <p:spPr>
          <a:xfrm rot="5400000">
            <a:off x="2530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 rot="16200000" flipH="1">
            <a:off x="2530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7"/>
          </p:cNvCxnSpPr>
          <p:nvPr/>
        </p:nvCxnSpPr>
        <p:spPr>
          <a:xfrm rot="5400000">
            <a:off x="2911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3000" y="4724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2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24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43000" y="624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5"/>
            <a:endCxn id="41" idx="1"/>
          </p:cNvCxnSpPr>
          <p:nvPr/>
        </p:nvCxnSpPr>
        <p:spPr>
          <a:xfrm rot="16200000" flipH="1">
            <a:off x="1234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0" idx="7"/>
          </p:cNvCxnSpPr>
          <p:nvPr/>
        </p:nvCxnSpPr>
        <p:spPr>
          <a:xfrm rot="5400000">
            <a:off x="853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5"/>
            <a:endCxn id="42" idx="1"/>
          </p:cNvCxnSpPr>
          <p:nvPr/>
        </p:nvCxnSpPr>
        <p:spPr>
          <a:xfrm rot="16200000" flipH="1">
            <a:off x="853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2" idx="7"/>
          </p:cNvCxnSpPr>
          <p:nvPr/>
        </p:nvCxnSpPr>
        <p:spPr>
          <a:xfrm rot="5400000">
            <a:off x="1234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3" idx="0"/>
          </p:cNvCxnSpPr>
          <p:nvPr/>
        </p:nvCxnSpPr>
        <p:spPr>
          <a:xfrm rot="5400000">
            <a:off x="990600" y="6019800"/>
            <a:ext cx="457200" cy="1588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4"/>
            <a:endCxn id="39" idx="0"/>
          </p:cNvCxnSpPr>
          <p:nvPr/>
        </p:nvCxnSpPr>
        <p:spPr>
          <a:xfrm rot="5400000">
            <a:off x="381000" y="3886200"/>
            <a:ext cx="1676400" cy="1588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4"/>
            <a:endCxn id="4" idx="7"/>
          </p:cNvCxnSpPr>
          <p:nvPr/>
        </p:nvCxnSpPr>
        <p:spPr>
          <a:xfrm rot="5400000" flipH="1">
            <a:off x="723900" y="3848100"/>
            <a:ext cx="3711482" cy="631918"/>
          </a:xfrm>
          <a:prstGeom prst="curvedConnector5">
            <a:avLst>
              <a:gd name="adj1" fmla="val -6159"/>
              <a:gd name="adj2" fmla="val -155094"/>
              <a:gd name="adj3" fmla="val 106159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19400" y="4343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00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19400" y="52578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9" idx="5"/>
            <a:endCxn id="61" idx="1"/>
          </p:cNvCxnSpPr>
          <p:nvPr/>
        </p:nvCxnSpPr>
        <p:spPr>
          <a:xfrm rot="16200000" flipH="1">
            <a:off x="2911382" y="45115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7"/>
          </p:cNvCxnSpPr>
          <p:nvPr/>
        </p:nvCxnSpPr>
        <p:spPr>
          <a:xfrm rot="5400000">
            <a:off x="2530382" y="45115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5"/>
            <a:endCxn id="62" idx="1"/>
          </p:cNvCxnSpPr>
          <p:nvPr/>
        </p:nvCxnSpPr>
        <p:spPr>
          <a:xfrm rot="16200000" flipH="1">
            <a:off x="2530382" y="49687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  <a:endCxn id="62" idx="7"/>
          </p:cNvCxnSpPr>
          <p:nvPr/>
        </p:nvCxnSpPr>
        <p:spPr>
          <a:xfrm rot="5400000">
            <a:off x="2911382" y="49687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9" idx="0"/>
          </p:cNvCxnSpPr>
          <p:nvPr/>
        </p:nvCxnSpPr>
        <p:spPr>
          <a:xfrm rot="5400000">
            <a:off x="2667000" y="5638800"/>
            <a:ext cx="457200" cy="158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  <a:endCxn id="59" idx="0"/>
          </p:cNvCxnSpPr>
          <p:nvPr/>
        </p:nvCxnSpPr>
        <p:spPr>
          <a:xfrm rot="5400000">
            <a:off x="2705100" y="4152900"/>
            <a:ext cx="381000" cy="158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3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MSIL+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Analyzed code is MSIL+</a:t>
            </a:r>
          </a:p>
          <a:p>
            <a:pPr lvl="1"/>
            <a:r>
              <a:rPr lang="en-US" dirty="0" smtClean="0"/>
              <a:t>Stack machine</a:t>
            </a:r>
          </a:p>
          <a:p>
            <a:pPr lvl="1"/>
            <a:r>
              <a:rPr lang="en-US" dirty="0" smtClean="0"/>
              <a:t>All requires/ensures/invariant calls turn into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assume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assert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Extra synthetic instructions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ldstack.i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scall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subroutine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8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Subroutines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Contract.Requires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Contract.Ensures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Contract.Result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&gt;() == i+1);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i+1;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500" dirty="0" smtClean="0"/>
          </a:p>
          <a:p>
            <a:r>
              <a:rPr lang="en-US" sz="2400" dirty="0" smtClean="0"/>
              <a:t>Subroutine : </a:t>
            </a:r>
            <a:r>
              <a:rPr lang="en-US" sz="2400" dirty="0" err="1" smtClean="0"/>
              <a:t>Increment.requires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0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cgt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assume</a:t>
            </a:r>
          </a:p>
          <a:p>
            <a:r>
              <a:rPr lang="en-US" sz="2400" dirty="0" smtClean="0"/>
              <a:t>Subroutine : </a:t>
            </a:r>
            <a:r>
              <a:rPr lang="en-US" sz="2400" dirty="0" err="1" smtClean="0"/>
              <a:t>Increment.ensures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add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ceq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assert</a:t>
            </a:r>
          </a:p>
          <a:p>
            <a:pPr lvl="1">
              <a:buNone/>
            </a:pPr>
            <a:endParaRPr lang="en-US" sz="19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Subroutines and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752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1524000"/>
            <a:ext cx="1371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B.Inc.Req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3048000"/>
            <a:ext cx="12954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B.Inc.Ens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41148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0" y="44958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5410200"/>
            <a:ext cx="1447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D.Inc.Ens</a:t>
            </a:r>
            <a:endParaRPr lang="en-US" dirty="0"/>
          </a:p>
        </p:txBody>
      </p:sp>
      <p:cxnSp>
        <p:nvCxnSpPr>
          <p:cNvPr id="16" name="Shape 15"/>
          <p:cNvCxnSpPr>
            <a:stCxn id="11" idx="1"/>
            <a:endCxn id="5" idx="1"/>
          </p:cNvCxnSpPr>
          <p:nvPr/>
        </p:nvCxnSpPr>
        <p:spPr>
          <a:xfrm rot="10800000">
            <a:off x="1143000" y="2095500"/>
            <a:ext cx="1588" cy="23622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/>
          <p:nvPr/>
        </p:nvCxnSpPr>
        <p:spPr>
          <a:xfrm flipH="1" flipV="1">
            <a:off x="2286000" y="1828800"/>
            <a:ext cx="2590800" cy="533400"/>
          </a:xfrm>
          <a:prstGeom prst="curvedConnector3">
            <a:avLst>
              <a:gd name="adj1" fmla="val -8824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19"/>
          <p:cNvCxnSpPr/>
          <p:nvPr/>
        </p:nvCxnSpPr>
        <p:spPr>
          <a:xfrm flipH="1" flipV="1">
            <a:off x="2286000" y="4267200"/>
            <a:ext cx="2667000" cy="381000"/>
          </a:xfrm>
          <a:prstGeom prst="curvedConnector3">
            <a:avLst>
              <a:gd name="adj1" fmla="val -857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9"/>
          <p:cNvCxnSpPr/>
          <p:nvPr/>
        </p:nvCxnSpPr>
        <p:spPr>
          <a:xfrm flipV="1">
            <a:off x="4876800" y="1600200"/>
            <a:ext cx="1600200" cy="762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19"/>
          <p:cNvCxnSpPr/>
          <p:nvPr/>
        </p:nvCxnSpPr>
        <p:spPr>
          <a:xfrm>
            <a:off x="4876800" y="2667000"/>
            <a:ext cx="16002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19"/>
          <p:cNvCxnSpPr/>
          <p:nvPr/>
        </p:nvCxnSpPr>
        <p:spPr>
          <a:xfrm flipV="1">
            <a:off x="4953000" y="1676400"/>
            <a:ext cx="1524000" cy="3048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19"/>
          <p:cNvCxnSpPr/>
          <p:nvPr/>
        </p:nvCxnSpPr>
        <p:spPr>
          <a:xfrm>
            <a:off x="4953000" y="4953000"/>
            <a:ext cx="15240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4" idx="3"/>
            <a:endCxn id="10" idx="3"/>
          </p:cNvCxnSpPr>
          <p:nvPr/>
        </p:nvCxnSpPr>
        <p:spPr>
          <a:xfrm flipH="1" flipV="1">
            <a:off x="7772400" y="3390900"/>
            <a:ext cx="152400" cy="2362200"/>
          </a:xfrm>
          <a:prstGeom prst="curvedConnector3">
            <a:avLst>
              <a:gd name="adj1" fmla="val -1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/>
          <p:nvPr/>
        </p:nvCxnSpPr>
        <p:spPr>
          <a:xfrm flipH="1" flipV="1">
            <a:off x="2286000" y="4686300"/>
            <a:ext cx="2667000" cy="342900"/>
          </a:xfrm>
          <a:prstGeom prst="curvedConnector5">
            <a:avLst>
              <a:gd name="adj1" fmla="val -8571"/>
              <a:gd name="adj2" fmla="val -166667"/>
              <a:gd name="adj3" fmla="val 7142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/>
          <p:nvPr/>
        </p:nvCxnSpPr>
        <p:spPr>
          <a:xfrm flipH="1" flipV="1">
            <a:off x="2286000" y="2400300"/>
            <a:ext cx="2590800" cy="266700"/>
          </a:xfrm>
          <a:prstGeom prst="curvedConnector5">
            <a:avLst>
              <a:gd name="adj1" fmla="val -8824"/>
              <a:gd name="adj2" fmla="val -214286"/>
              <a:gd name="adj3" fmla="val 7205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21717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3" idx="0"/>
            <a:endCxn id="7" idx="2"/>
          </p:cNvCxnSpPr>
          <p:nvPr/>
        </p:nvCxnSpPr>
        <p:spPr>
          <a:xfrm rot="5400000" flipH="1" flipV="1">
            <a:off x="3562350" y="3676650"/>
            <a:ext cx="16383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6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Embedding a </a:t>
            </a:r>
            <a:r>
              <a:rPr lang="en-US" sz="4400" dirty="0" smtClean="0"/>
              <a:t>Contract </a:t>
            </a:r>
            <a:r>
              <a:rPr lang="en-US" sz="4400" dirty="0" smtClean="0"/>
              <a:t>Language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Previous approaches</a:t>
            </a:r>
          </a:p>
          <a:p>
            <a:r>
              <a:rPr lang="en-US" dirty="0" smtClean="0"/>
              <a:t>Eiffel, Spec#: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class support</a:t>
            </a:r>
            <a:endParaRPr lang="en-US" dirty="0" smtClean="0"/>
          </a:p>
          <a:p>
            <a:r>
              <a:rPr lang="en-US" dirty="0" smtClean="0"/>
              <a:t>JML: specifications in comments</a:t>
            </a:r>
          </a:p>
          <a:p>
            <a:r>
              <a:rPr lang="en-US" dirty="0" smtClean="0"/>
              <a:t>Attributes: [</a:t>
            </a:r>
            <a:r>
              <a:rPr lang="en-US" dirty="0" err="1" smtClean="0"/>
              <a:t>NotNull</a:t>
            </a:r>
            <a:r>
              <a:rPr lang="en-US" dirty="0" smtClean="0"/>
              <a:t>] @</a:t>
            </a:r>
            <a:r>
              <a:rPr lang="en-US" dirty="0" err="1" smtClean="0"/>
              <a:t>NonNull</a:t>
            </a:r>
            <a:endParaRPr lang="en-US" dirty="0" smtClean="0"/>
          </a:p>
          <a:p>
            <a:r>
              <a:rPr lang="en-US" dirty="0" smtClean="0"/>
              <a:t>Many research languages or </a:t>
            </a:r>
            <a:r>
              <a:rPr lang="en-US" dirty="0" smtClean="0"/>
              <a:t>extensions</a:t>
            </a:r>
            <a:endParaRPr lang="en-US" dirty="0" smtClean="0"/>
          </a:p>
          <a:p>
            <a:pPr lvl="1"/>
            <a:r>
              <a:rPr lang="en-US" dirty="0" smtClean="0"/>
              <a:t>Specifications or type systems</a:t>
            </a:r>
          </a:p>
          <a:p>
            <a:pPr>
              <a:buNone/>
            </a:pPr>
            <a:r>
              <a:rPr lang="en-US" b="1" dirty="0" smtClean="0"/>
              <a:t>New Alternative</a:t>
            </a:r>
          </a:p>
          <a:p>
            <a:r>
              <a:rPr lang="en-US" dirty="0" smtClean="0"/>
              <a:t>Embedding in an existing language</a:t>
            </a:r>
            <a:br>
              <a:rPr lang="en-US" dirty="0" smtClean="0"/>
            </a:br>
            <a:r>
              <a:rPr lang="en-US" dirty="0" err="1" smtClean="0"/>
              <a:t>CodeContracts</a:t>
            </a:r>
          </a:p>
          <a:p>
            <a:pPr marL="448056" lvl="1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28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534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Contract Subroutines at Call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3657600"/>
            <a:ext cx="1752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D.Inc</a:t>
            </a:r>
            <a:endParaRPr lang="en-US" dirty="0"/>
          </a:p>
        </p:txBody>
      </p:sp>
      <p:cxnSp>
        <p:nvCxnSpPr>
          <p:cNvPr id="50" name="Shape 19"/>
          <p:cNvCxnSpPr/>
          <p:nvPr/>
        </p:nvCxnSpPr>
        <p:spPr>
          <a:xfrm>
            <a:off x="4648200" y="4191000"/>
            <a:ext cx="1828800" cy="1790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19"/>
          <p:cNvCxnSpPr/>
          <p:nvPr/>
        </p:nvCxnSpPr>
        <p:spPr>
          <a:xfrm flipV="1">
            <a:off x="4648200" y="2057400"/>
            <a:ext cx="1828800" cy="1752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19"/>
          <p:cNvCxnSpPr/>
          <p:nvPr/>
        </p:nvCxnSpPr>
        <p:spPr>
          <a:xfrm flipH="1">
            <a:off x="2286000" y="4191000"/>
            <a:ext cx="2362200" cy="685800"/>
          </a:xfrm>
          <a:prstGeom prst="curvedConnector3">
            <a:avLst>
              <a:gd name="adj1" fmla="val -967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43000" y="2133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B.Inv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77000" y="1905000"/>
            <a:ext cx="1371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B.Inc.Req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477000" y="3200400"/>
            <a:ext cx="1371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B.Inc.Ens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43000" y="4419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D.Inv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77000" y="5638800"/>
            <a:ext cx="1447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D.Inc.Ens</a:t>
            </a:r>
            <a:endParaRPr lang="en-US" dirty="0"/>
          </a:p>
        </p:txBody>
      </p:sp>
      <p:cxnSp>
        <p:nvCxnSpPr>
          <p:cNvPr id="49" name="Shape 15"/>
          <p:cNvCxnSpPr>
            <a:stCxn id="45" idx="1"/>
            <a:endCxn id="39" idx="1"/>
          </p:cNvCxnSpPr>
          <p:nvPr/>
        </p:nvCxnSpPr>
        <p:spPr>
          <a:xfrm rot="10800000">
            <a:off x="1143000" y="2476500"/>
            <a:ext cx="1588" cy="2286000"/>
          </a:xfrm>
          <a:prstGeom prst="curvedConnector3">
            <a:avLst>
              <a:gd name="adj1" fmla="val 37428223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1"/>
          <p:cNvCxnSpPr>
            <a:stCxn id="48" idx="3"/>
            <a:endCxn id="43" idx="3"/>
          </p:cNvCxnSpPr>
          <p:nvPr/>
        </p:nvCxnSpPr>
        <p:spPr>
          <a:xfrm flipH="1" flipV="1">
            <a:off x="7848600" y="3543300"/>
            <a:ext cx="76200" cy="2438400"/>
          </a:xfrm>
          <a:prstGeom prst="curvedConnector3">
            <a:avLst>
              <a:gd name="adj1" fmla="val -30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0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Disjunctions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Contract.Ensures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y &lt; 0 &amp;&amp;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&lt;= 0 || 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y &gt;= 0 &amp;&amp;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&gt;= 0);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y;</a:t>
            </a:r>
          </a:p>
          <a:p>
            <a:pPr marL="118872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while (y != 0)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Contract.Assert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0 &amp;&amp; x &lt;= 0 ||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0 &amp;&amp; x &gt;= 0 );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if (y &lt; 0) { if (*) x--; y++; }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else { if (*) x++; y--; }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364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Disjunctions (2)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2417064"/>
          </a:xfrm>
        </p:spPr>
        <p:txBody>
          <a:bodyPr/>
          <a:lstStyle/>
          <a:p>
            <a:r>
              <a:rPr lang="en-US" dirty="0" smtClean="0"/>
              <a:t>No disjunctions in abstract invariants</a:t>
            </a:r>
          </a:p>
          <a:p>
            <a:r>
              <a:rPr lang="en-US" dirty="0" smtClean="0"/>
              <a:t>Prove assertions via (weakest) precondition backward path</a:t>
            </a:r>
          </a:p>
        </p:txBody>
      </p:sp>
      <p:sp>
        <p:nvSpPr>
          <p:cNvPr id="3" name="Oval 2"/>
          <p:cNvSpPr/>
          <p:nvPr/>
        </p:nvSpPr>
        <p:spPr>
          <a:xfrm>
            <a:off x="2133600" y="1676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58674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" idx="4"/>
            <a:endCxn id="4" idx="0"/>
          </p:cNvCxnSpPr>
          <p:nvPr/>
        </p:nvCxnSpPr>
        <p:spPr>
          <a:xfrm rot="5400000">
            <a:off x="1981200" y="20574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7"/>
          </p:cNvCxnSpPr>
          <p:nvPr/>
        </p:nvCxnSpPr>
        <p:spPr>
          <a:xfrm rot="5400000">
            <a:off x="1463582" y="2225582"/>
            <a:ext cx="501836" cy="8828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5" idx="1"/>
          </p:cNvCxnSpPr>
          <p:nvPr/>
        </p:nvCxnSpPr>
        <p:spPr>
          <a:xfrm rot="16200000" flipH="1">
            <a:off x="2301782" y="2377982"/>
            <a:ext cx="501836" cy="5780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7" idx="1"/>
          </p:cNvCxnSpPr>
          <p:nvPr/>
        </p:nvCxnSpPr>
        <p:spPr>
          <a:xfrm rot="16200000" flipH="1">
            <a:off x="2911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7"/>
          </p:cNvCxnSpPr>
          <p:nvPr/>
        </p:nvCxnSpPr>
        <p:spPr>
          <a:xfrm rot="5400000">
            <a:off x="2530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 rot="16200000" flipH="1">
            <a:off x="2530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7"/>
          </p:cNvCxnSpPr>
          <p:nvPr/>
        </p:nvCxnSpPr>
        <p:spPr>
          <a:xfrm rot="5400000">
            <a:off x="2911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3000" y="4724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2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24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43000" y="624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5"/>
            <a:endCxn id="41" idx="1"/>
          </p:cNvCxnSpPr>
          <p:nvPr/>
        </p:nvCxnSpPr>
        <p:spPr>
          <a:xfrm rot="16200000" flipH="1">
            <a:off x="1234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0" idx="7"/>
          </p:cNvCxnSpPr>
          <p:nvPr/>
        </p:nvCxnSpPr>
        <p:spPr>
          <a:xfrm rot="5400000">
            <a:off x="853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5"/>
            <a:endCxn id="42" idx="1"/>
          </p:cNvCxnSpPr>
          <p:nvPr/>
        </p:nvCxnSpPr>
        <p:spPr>
          <a:xfrm rot="16200000" flipH="1">
            <a:off x="853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2" idx="7"/>
          </p:cNvCxnSpPr>
          <p:nvPr/>
        </p:nvCxnSpPr>
        <p:spPr>
          <a:xfrm rot="5400000">
            <a:off x="1234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3" idx="0"/>
          </p:cNvCxnSpPr>
          <p:nvPr/>
        </p:nvCxnSpPr>
        <p:spPr>
          <a:xfrm rot="5400000">
            <a:off x="990600" y="6019800"/>
            <a:ext cx="457200" cy="158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4"/>
            <a:endCxn id="39" idx="0"/>
          </p:cNvCxnSpPr>
          <p:nvPr/>
        </p:nvCxnSpPr>
        <p:spPr>
          <a:xfrm rot="5400000">
            <a:off x="381000" y="3886200"/>
            <a:ext cx="1676400" cy="158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4"/>
            <a:endCxn id="4" idx="7"/>
          </p:cNvCxnSpPr>
          <p:nvPr/>
        </p:nvCxnSpPr>
        <p:spPr>
          <a:xfrm rot="5400000" flipH="1">
            <a:off x="723900" y="3848100"/>
            <a:ext cx="3711482" cy="631918"/>
          </a:xfrm>
          <a:prstGeom prst="curvedConnector5">
            <a:avLst>
              <a:gd name="adj1" fmla="val -6159"/>
              <a:gd name="adj2" fmla="val -155094"/>
              <a:gd name="adj3" fmla="val 106159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19400" y="4343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00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19400" y="52578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9" idx="5"/>
            <a:endCxn id="61" idx="1"/>
          </p:cNvCxnSpPr>
          <p:nvPr/>
        </p:nvCxnSpPr>
        <p:spPr>
          <a:xfrm rot="16200000" flipH="1">
            <a:off x="2911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7"/>
          </p:cNvCxnSpPr>
          <p:nvPr/>
        </p:nvCxnSpPr>
        <p:spPr>
          <a:xfrm rot="5400000">
            <a:off x="2530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5"/>
            <a:endCxn id="62" idx="1"/>
          </p:cNvCxnSpPr>
          <p:nvPr/>
        </p:nvCxnSpPr>
        <p:spPr>
          <a:xfrm rot="16200000" flipH="1">
            <a:off x="2530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  <a:endCxn id="62" idx="7"/>
          </p:cNvCxnSpPr>
          <p:nvPr/>
        </p:nvCxnSpPr>
        <p:spPr>
          <a:xfrm rot="5400000">
            <a:off x="2911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9" idx="0"/>
          </p:cNvCxnSpPr>
          <p:nvPr/>
        </p:nvCxnSpPr>
        <p:spPr>
          <a:xfrm rot="5400000">
            <a:off x="2667000" y="5638800"/>
            <a:ext cx="4572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  <a:endCxn id="59" idx="0"/>
          </p:cNvCxnSpPr>
          <p:nvPr/>
        </p:nvCxnSpPr>
        <p:spPr>
          <a:xfrm rot="5400000">
            <a:off x="2705100" y="4152900"/>
            <a:ext cx="381000" cy="158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633626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b0</a:t>
            </a:r>
            <a:endParaRPr lang="en-US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11" idx="1"/>
            <a:endCxn id="42" idx="6"/>
          </p:cNvCxnSpPr>
          <p:nvPr/>
        </p:nvCxnSpPr>
        <p:spPr>
          <a:xfrm rot="10800000">
            <a:off x="1295400" y="5715001"/>
            <a:ext cx="4038600" cy="8521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00" y="609153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x4 &lt;= 0</a:t>
            </a:r>
            <a:endParaRPr lang="en-US" dirty="0">
              <a:latin typeface="+mn-l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914400" y="5257800"/>
            <a:ext cx="4419600" cy="1034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0" y="5791200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y0 &lt; 0 </a:t>
            </a:r>
            <a:r>
              <a:rPr lang="en-US" dirty="0">
                <a:latin typeface="+mn-lt"/>
                <a:sym typeface="Symbol"/>
              </a:rPr>
              <a:t></a:t>
            </a:r>
            <a:r>
              <a:rPr lang="en-US" dirty="0">
                <a:latin typeface="+mn-lt"/>
              </a:rPr>
              <a:t> x4 </a:t>
            </a:r>
            <a:r>
              <a:rPr lang="en-US" dirty="0" smtClean="0">
                <a:latin typeface="+mn-lt"/>
              </a:rPr>
              <a:t>&lt;= 0</a:t>
            </a:r>
            <a:endParaRPr lang="en-US" dirty="0">
              <a:latin typeface="+mn-lt"/>
            </a:endParaRP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rot="10800000">
            <a:off x="1066800" y="4865133"/>
            <a:ext cx="4267200" cy="11569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34000" y="5486400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y0 &lt; 0 </a:t>
            </a:r>
            <a:r>
              <a:rPr lang="en-US" dirty="0" smtClean="0">
                <a:latin typeface="+mn-lt"/>
                <a:sym typeface="Symbol"/>
              </a:rPr>
              <a:t>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x0</a:t>
            </a:r>
            <a:r>
              <a:rPr lang="en-US" dirty="0" smtClean="0">
                <a:latin typeface="+mn-lt"/>
              </a:rPr>
              <a:t> &lt;= 0 </a:t>
            </a:r>
            <a:r>
              <a:rPr lang="en-US" b="1" dirty="0" smtClean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sym typeface="Symbol"/>
              </a:rPr>
              <a:t>√</a:t>
            </a:r>
            <a:endParaRPr lang="en-US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57" name="Straight Arrow Connector 56"/>
          <p:cNvCxnSpPr>
            <a:stCxn id="55" idx="1"/>
            <a:endCxn id="3" idx="5"/>
          </p:cNvCxnSpPr>
          <p:nvPr/>
        </p:nvCxnSpPr>
        <p:spPr>
          <a:xfrm rot="10800000">
            <a:off x="2263682" y="1806483"/>
            <a:ext cx="3070318" cy="39107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6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Disjunctions (2)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2417064"/>
          </a:xfrm>
        </p:spPr>
        <p:txBody>
          <a:bodyPr/>
          <a:lstStyle/>
          <a:p>
            <a:r>
              <a:rPr lang="en-US" dirty="0" smtClean="0"/>
              <a:t>No disjunctions in abstract invariants</a:t>
            </a:r>
          </a:p>
          <a:p>
            <a:r>
              <a:rPr lang="en-US" dirty="0" smtClean="0"/>
              <a:t>Prove assertions via weakest precondition backward path</a:t>
            </a:r>
          </a:p>
        </p:txBody>
      </p:sp>
      <p:sp>
        <p:nvSpPr>
          <p:cNvPr id="3" name="Oval 2"/>
          <p:cNvSpPr/>
          <p:nvPr/>
        </p:nvSpPr>
        <p:spPr>
          <a:xfrm>
            <a:off x="2133600" y="1676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58674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" idx="4"/>
            <a:endCxn id="4" idx="0"/>
          </p:cNvCxnSpPr>
          <p:nvPr/>
        </p:nvCxnSpPr>
        <p:spPr>
          <a:xfrm rot="5400000">
            <a:off x="1981200" y="20574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7"/>
          </p:cNvCxnSpPr>
          <p:nvPr/>
        </p:nvCxnSpPr>
        <p:spPr>
          <a:xfrm rot="5400000">
            <a:off x="1463582" y="2225582"/>
            <a:ext cx="501836" cy="8828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5" idx="1"/>
          </p:cNvCxnSpPr>
          <p:nvPr/>
        </p:nvCxnSpPr>
        <p:spPr>
          <a:xfrm rot="16200000" flipH="1">
            <a:off x="2301782" y="2377982"/>
            <a:ext cx="501836" cy="5780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7" idx="1"/>
          </p:cNvCxnSpPr>
          <p:nvPr/>
        </p:nvCxnSpPr>
        <p:spPr>
          <a:xfrm rot="16200000" flipH="1">
            <a:off x="2911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7"/>
          </p:cNvCxnSpPr>
          <p:nvPr/>
        </p:nvCxnSpPr>
        <p:spPr>
          <a:xfrm rot="5400000">
            <a:off x="2530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 rot="16200000" flipH="1">
            <a:off x="2530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7"/>
          </p:cNvCxnSpPr>
          <p:nvPr/>
        </p:nvCxnSpPr>
        <p:spPr>
          <a:xfrm rot="5400000">
            <a:off x="2911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3000" y="4724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2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24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43000" y="624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5"/>
            <a:endCxn id="41" idx="1"/>
          </p:cNvCxnSpPr>
          <p:nvPr/>
        </p:nvCxnSpPr>
        <p:spPr>
          <a:xfrm rot="16200000" flipH="1">
            <a:off x="1234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0" idx="7"/>
          </p:cNvCxnSpPr>
          <p:nvPr/>
        </p:nvCxnSpPr>
        <p:spPr>
          <a:xfrm rot="5400000">
            <a:off x="853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5"/>
            <a:endCxn id="42" idx="1"/>
          </p:cNvCxnSpPr>
          <p:nvPr/>
        </p:nvCxnSpPr>
        <p:spPr>
          <a:xfrm rot="16200000" flipH="1">
            <a:off x="853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2" idx="7"/>
          </p:cNvCxnSpPr>
          <p:nvPr/>
        </p:nvCxnSpPr>
        <p:spPr>
          <a:xfrm rot="5400000">
            <a:off x="1234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3" idx="0"/>
          </p:cNvCxnSpPr>
          <p:nvPr/>
        </p:nvCxnSpPr>
        <p:spPr>
          <a:xfrm rot="5400000">
            <a:off x="990600" y="6019800"/>
            <a:ext cx="457200" cy="158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4"/>
            <a:endCxn id="39" idx="0"/>
          </p:cNvCxnSpPr>
          <p:nvPr/>
        </p:nvCxnSpPr>
        <p:spPr>
          <a:xfrm rot="5400000">
            <a:off x="381000" y="3886200"/>
            <a:ext cx="1676400" cy="158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4"/>
            <a:endCxn id="4" idx="7"/>
          </p:cNvCxnSpPr>
          <p:nvPr/>
        </p:nvCxnSpPr>
        <p:spPr>
          <a:xfrm rot="5400000" flipH="1">
            <a:off x="723900" y="3848100"/>
            <a:ext cx="3711482" cy="631918"/>
          </a:xfrm>
          <a:prstGeom prst="curvedConnector5">
            <a:avLst>
              <a:gd name="adj1" fmla="val -6159"/>
              <a:gd name="adj2" fmla="val -155094"/>
              <a:gd name="adj3" fmla="val 106159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19400" y="4343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00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19400" y="52578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9" idx="5"/>
            <a:endCxn id="61" idx="1"/>
          </p:cNvCxnSpPr>
          <p:nvPr/>
        </p:nvCxnSpPr>
        <p:spPr>
          <a:xfrm rot="16200000" flipH="1">
            <a:off x="2911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7"/>
          </p:cNvCxnSpPr>
          <p:nvPr/>
        </p:nvCxnSpPr>
        <p:spPr>
          <a:xfrm rot="5400000">
            <a:off x="2530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5"/>
            <a:endCxn id="62" idx="1"/>
          </p:cNvCxnSpPr>
          <p:nvPr/>
        </p:nvCxnSpPr>
        <p:spPr>
          <a:xfrm rot="16200000" flipH="1">
            <a:off x="2530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  <a:endCxn id="62" idx="7"/>
          </p:cNvCxnSpPr>
          <p:nvPr/>
        </p:nvCxnSpPr>
        <p:spPr>
          <a:xfrm rot="5400000">
            <a:off x="2911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9" idx="0"/>
          </p:cNvCxnSpPr>
          <p:nvPr/>
        </p:nvCxnSpPr>
        <p:spPr>
          <a:xfrm rot="5400000">
            <a:off x="2667000" y="5638800"/>
            <a:ext cx="4572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  <a:endCxn id="59" idx="0"/>
          </p:cNvCxnSpPr>
          <p:nvPr/>
        </p:nvCxnSpPr>
        <p:spPr>
          <a:xfrm rot="5400000">
            <a:off x="2705100" y="4152900"/>
            <a:ext cx="381000" cy="158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1847" y="6381690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b0</a:t>
            </a:r>
            <a:endParaRPr lang="en-US" sz="2000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11" idx="1"/>
            <a:endCxn id="42" idx="6"/>
          </p:cNvCxnSpPr>
          <p:nvPr/>
        </p:nvCxnSpPr>
        <p:spPr>
          <a:xfrm rot="10800000">
            <a:off x="1295401" y="5715001"/>
            <a:ext cx="3636447" cy="8667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31847" y="6076890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x4 &lt;= 0</a:t>
            </a:r>
            <a:endParaRPr lang="en-US" sz="2000" dirty="0">
              <a:latin typeface="+mn-lt"/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rot="10800000">
            <a:off x="914403" y="5257803"/>
            <a:ext cx="4017445" cy="10191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31847" y="5791200"/>
            <a:ext cx="267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</a:t>
            </a:r>
            <a:r>
              <a:rPr lang="en-US" sz="2000" dirty="0">
                <a:latin typeface="+mn-lt"/>
                <a:sym typeface="Symbol"/>
              </a:rPr>
              <a:t></a:t>
            </a:r>
            <a:r>
              <a:rPr lang="en-US" sz="2000" dirty="0">
                <a:latin typeface="+mn-lt"/>
              </a:rPr>
              <a:t> x4 </a:t>
            </a:r>
            <a:r>
              <a:rPr lang="en-US" sz="2000" dirty="0" smtClean="0">
                <a:latin typeface="+mn-lt"/>
              </a:rPr>
              <a:t>&lt;= 0</a:t>
            </a:r>
            <a:endParaRPr lang="en-US" sz="2000" dirty="0">
              <a:latin typeface="+mn-lt"/>
            </a:endParaRPr>
          </a:p>
        </p:txBody>
      </p:sp>
      <p:cxnSp>
        <p:nvCxnSpPr>
          <p:cNvPr id="54" name="Straight Arrow Connector 53"/>
          <p:cNvCxnSpPr>
            <a:stCxn id="52" idx="1"/>
            <a:endCxn id="39" idx="5"/>
          </p:cNvCxnSpPr>
          <p:nvPr/>
        </p:nvCxnSpPr>
        <p:spPr>
          <a:xfrm rot="10800000">
            <a:off x="1273083" y="4854483"/>
            <a:ext cx="3658765" cy="11367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31847" y="5486400"/>
            <a:ext cx="267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</a:t>
            </a:r>
            <a:r>
              <a:rPr lang="en-US" sz="2000" dirty="0" smtClean="0">
                <a:latin typeface="+mn-lt"/>
                <a:sym typeface="Symbol"/>
              </a:rPr>
              <a:t>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x3</a:t>
            </a:r>
            <a:r>
              <a:rPr lang="en-US" sz="2000" dirty="0" smtClean="0">
                <a:latin typeface="+mn-lt"/>
              </a:rPr>
              <a:t> &lt;= 0</a:t>
            </a:r>
            <a:endParaRPr lang="en-US" sz="2000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rot="10800000">
            <a:off x="3886201" y="5410201"/>
            <a:ext cx="1045647" cy="2762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31847" y="480060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/\ x4 &lt;= 0 </a:t>
            </a:r>
            <a:r>
              <a:rPr lang="en-US" sz="2000" dirty="0" smtClean="0">
                <a:latin typeface="+mn-lt"/>
                <a:sym typeface="Symbol"/>
              </a:rPr>
              <a:t>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x4 - 1</a:t>
            </a:r>
            <a:r>
              <a:rPr lang="en-US" sz="2000" dirty="0" smtClean="0">
                <a:latin typeface="+mn-lt"/>
              </a:rPr>
              <a:t> &lt;= 0 </a:t>
            </a:r>
            <a:r>
              <a:rPr lang="en-US" sz="20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sym typeface="Symbol"/>
              </a:rPr>
              <a:t>√</a:t>
            </a:r>
            <a:endParaRPr lang="en-US" sz="2000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67" name="Straight Arrow Connector 66"/>
          <p:cNvCxnSpPr>
            <a:stCxn id="56" idx="1"/>
            <a:endCxn id="6" idx="6"/>
          </p:cNvCxnSpPr>
          <p:nvPr/>
        </p:nvCxnSpPr>
        <p:spPr>
          <a:xfrm rot="10800000">
            <a:off x="2590801" y="3429001"/>
            <a:ext cx="2341047" cy="15716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31847" y="5181600"/>
            <a:ext cx="301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</a:t>
            </a:r>
            <a:r>
              <a:rPr lang="en-US" sz="2000" dirty="0" smtClean="0">
                <a:latin typeface="+mn-lt"/>
                <a:sym typeface="Symbol"/>
              </a:rPr>
              <a:t>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x5 - 1</a:t>
            </a:r>
            <a:r>
              <a:rPr lang="en-US" sz="2000" dirty="0" smtClean="0">
                <a:latin typeface="+mn-lt"/>
              </a:rPr>
              <a:t> &lt;= 0</a:t>
            </a:r>
            <a:endParaRPr lang="en-US" sz="2000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69" name="Straight Arrow Connector 68"/>
          <p:cNvCxnSpPr>
            <a:stCxn id="68" idx="1"/>
            <a:endCxn id="60" idx="6"/>
          </p:cNvCxnSpPr>
          <p:nvPr/>
        </p:nvCxnSpPr>
        <p:spPr>
          <a:xfrm rot="10800000">
            <a:off x="2590801" y="4876801"/>
            <a:ext cx="2341047" cy="5048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7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&gt;15000, 12 months</a:t>
            </a:r>
          </a:p>
          <a:p>
            <a:r>
              <a:rPr lang="en-US" dirty="0" smtClean="0"/>
              <a:t>Active Forum</a:t>
            </a:r>
          </a:p>
          <a:p>
            <a:pPr lvl="1"/>
            <a:r>
              <a:rPr lang="en-US" dirty="0" smtClean="0"/>
              <a:t>Useful feedback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esting effort</a:t>
            </a:r>
          </a:p>
          <a:p>
            <a:r>
              <a:rPr lang="en-US" dirty="0" smtClean="0"/>
              <a:t>Contexts</a:t>
            </a:r>
          </a:p>
          <a:p>
            <a:pPr lvl="1"/>
            <a:r>
              <a:rPr lang="en-US" dirty="0" smtClean="0"/>
              <a:t>C#, VB, ASP.NET, Silverlight, Azure, Mobile 7</a:t>
            </a:r>
          </a:p>
          <a:p>
            <a:r>
              <a:rPr lang="en-US" dirty="0" smtClean="0"/>
              <a:t>Internal adoption slow but increasing</a:t>
            </a:r>
          </a:p>
          <a:p>
            <a:r>
              <a:rPr lang="en-US" dirty="0" smtClean="0"/>
              <a:t>Main stumbling block:</a:t>
            </a:r>
          </a:p>
          <a:p>
            <a:pPr lvl="1"/>
            <a:r>
              <a:rPr lang="en-US" dirty="0" smtClean="0"/>
              <a:t>Migration from current argument validation practice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as Contracts is a viable approach</a:t>
            </a:r>
          </a:p>
          <a:p>
            <a:pPr lvl="1"/>
            <a:r>
              <a:rPr lang="en-US" dirty="0" smtClean="0"/>
              <a:t>Many advantages over attributes, comment syntax, or custom language</a:t>
            </a:r>
          </a:p>
          <a:p>
            <a:pPr lvl="1"/>
            <a:r>
              <a:rPr lang="en-US" dirty="0" smtClean="0"/>
              <a:t>Standard representation not tied to tools</a:t>
            </a:r>
          </a:p>
          <a:p>
            <a:r>
              <a:rPr lang="en-US" dirty="0" smtClean="0"/>
              <a:t>Executable contracts important</a:t>
            </a:r>
          </a:p>
          <a:p>
            <a:pPr lvl="1"/>
            <a:r>
              <a:rPr lang="en-US" dirty="0" smtClean="0"/>
              <a:t>Finds errors in specifications</a:t>
            </a:r>
          </a:p>
          <a:p>
            <a:pPr lvl="1"/>
            <a:r>
              <a:rPr lang="en-US" dirty="0" smtClean="0"/>
              <a:t>Immediate value to programmer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http://research.microsoft.com/contracts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5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1534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Contract Authoring/API stable</a:t>
            </a:r>
          </a:p>
          <a:p>
            <a:pPr lvl="1"/>
            <a:r>
              <a:rPr lang="en-US" dirty="0" smtClean="0"/>
              <a:t>Need to write contracts for existing libraries</a:t>
            </a:r>
          </a:p>
          <a:p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Complete a few functionality loose ends (</a:t>
            </a:r>
            <a:r>
              <a:rPr lang="en-US" dirty="0" err="1" smtClean="0"/>
              <a:t>abbrevs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language specific idioms</a:t>
            </a:r>
          </a:p>
          <a:p>
            <a:pPr lvl="1"/>
            <a:r>
              <a:rPr lang="en-US" dirty="0" smtClean="0"/>
              <a:t>Stability testing</a:t>
            </a:r>
          </a:p>
          <a:p>
            <a:pPr lvl="1"/>
            <a:r>
              <a:rPr lang="en-US" dirty="0" smtClean="0"/>
              <a:t>Build integration (standard, </a:t>
            </a:r>
            <a:r>
              <a:rPr lang="en-US" dirty="0" err="1" smtClean="0"/>
              <a:t>CoreXT</a:t>
            </a:r>
            <a:r>
              <a:rPr lang="en-US" dirty="0" smtClean="0"/>
              <a:t> done)</a:t>
            </a:r>
          </a:p>
          <a:p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Prototyped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decompiler</a:t>
            </a:r>
            <a:r>
              <a:rPr lang="en-US" dirty="0" smtClean="0"/>
              <a:t> into multiple languages</a:t>
            </a:r>
          </a:p>
          <a:p>
            <a:r>
              <a:rPr lang="en-US" dirty="0" smtClean="0"/>
              <a:t>VS2010 Adornments being prototyped</a:t>
            </a:r>
          </a:p>
          <a:p>
            <a:pPr lvl="1"/>
            <a:r>
              <a:rPr lang="en-US" dirty="0" smtClean="0"/>
              <a:t>Interface contracts</a:t>
            </a:r>
          </a:p>
          <a:p>
            <a:pPr lvl="1"/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Static Verifier needs work</a:t>
            </a:r>
          </a:p>
          <a:p>
            <a:pPr lvl="1"/>
            <a:r>
              <a:rPr lang="en-US" dirty="0" smtClean="0"/>
              <a:t>Re-architecting for Z3 integration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http://codebox/contracts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External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http://msdn.microsoft.com/devlabs/dd491992.aspx</a:t>
            </a:r>
            <a:endParaRPr lang="en-US" dirty="0" smtClean="0"/>
          </a:p>
          <a:p>
            <a:r>
              <a:rPr lang="en-US" dirty="0" smtClean="0"/>
              <a:t>Mail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mailto:maf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mailto:mbarnett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mailto:logozzo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result = original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while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original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FL2010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EPFL2010</Template>
  <TotalTime>1701</TotalTime>
  <Words>4558</Words>
  <Application>Microsoft Office PowerPoint</Application>
  <PresentationFormat>On-screen Show (4:3)</PresentationFormat>
  <Paragraphs>1254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EPFL2010</vt:lpstr>
      <vt:lpstr>Language Agnostic SPECIFICATION AND Verification For .NET</vt:lpstr>
      <vt:lpstr>What are Code Contracts?</vt:lpstr>
      <vt:lpstr>Benefits of Code Contracts</vt:lpstr>
      <vt:lpstr>Historical Perspective</vt:lpstr>
      <vt:lpstr>Avoiding Barriers to Adoption</vt:lpstr>
      <vt:lpstr>Embedding a Contract Language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Contracts Authored as Code</vt:lpstr>
      <vt:lpstr>Language Research without the Language part…</vt:lpstr>
      <vt:lpstr>Contract API in .NET 4.0</vt:lpstr>
      <vt:lpstr>Post Processing Step</vt:lpstr>
      <vt:lpstr>Runtime Checking Experience</vt:lpstr>
      <vt:lpstr>Expressiveness: Quantifiers</vt:lpstr>
      <vt:lpstr>Interface Contracts</vt:lpstr>
      <vt:lpstr>Interface Contracts</vt:lpstr>
      <vt:lpstr>Interface Contracts</vt:lpstr>
      <vt:lpstr>Object Invariants</vt:lpstr>
      <vt:lpstr>Object Invariants</vt:lpstr>
      <vt:lpstr>Drawbacks of Approach</vt:lpstr>
      <vt:lpstr>Code Contracts Impact</vt:lpstr>
      <vt:lpstr>Practical Matters</vt:lpstr>
      <vt:lpstr>The Legacy Requires Saga 1</vt:lpstr>
      <vt:lpstr>The Legacy Requires Saga 2</vt:lpstr>
      <vt:lpstr>The Legacy Requires Saga 3</vt:lpstr>
      <vt:lpstr>The Legacy Requires Saga 3</vt:lpstr>
      <vt:lpstr>Contract Format: Future Proof</vt:lpstr>
      <vt:lpstr>Static Contract Verification</vt:lpstr>
      <vt:lpstr>Conclusions</vt:lpstr>
      <vt:lpstr>Contract Reference Assemblies</vt:lpstr>
      <vt:lpstr>Code Contracts Overview</vt:lpstr>
      <vt:lpstr>PowerPoint Presentation</vt:lpstr>
      <vt:lpstr>Contract Adornments  (VS2010)</vt:lpstr>
      <vt:lpstr>Purity</vt:lpstr>
      <vt:lpstr>Code Contracts Overview</vt:lpstr>
      <vt:lpstr>Runtime Checking Functionality</vt:lpstr>
      <vt:lpstr>Challenges</vt:lpstr>
      <vt:lpstr>Contract Reference Assemblies</vt:lpstr>
      <vt:lpstr>Providing Contracts for your Lib</vt:lpstr>
      <vt:lpstr>Developing against 3rd Party Lib</vt:lpstr>
      <vt:lpstr>Contracts for Existing Libraries</vt:lpstr>
      <vt:lpstr>Documentation Generation</vt:lpstr>
      <vt:lpstr>Doc Generation with Sandcastle</vt:lpstr>
      <vt:lpstr>Static Checker Design</vt:lpstr>
      <vt:lpstr>Static Checker Architecture</vt:lpstr>
      <vt:lpstr>Pros and Cons of IL Verification</vt:lpstr>
      <vt:lpstr>Abstract Interpretation (on 1 slide)</vt:lpstr>
      <vt:lpstr>Scalar Programs</vt:lpstr>
      <vt:lpstr>MSIL+</vt:lpstr>
      <vt:lpstr>Contract Subroutines</vt:lpstr>
      <vt:lpstr>Subroutines and Inheritance</vt:lpstr>
      <vt:lpstr>Contract Subroutines at Call Sites</vt:lpstr>
      <vt:lpstr>Dealing with Disjunctions</vt:lpstr>
      <vt:lpstr>Dealing with Disjunctions (2)</vt:lpstr>
      <vt:lpstr>Dealing with Disjunctions (2)</vt:lpstr>
      <vt:lpstr>Experience</vt:lpstr>
      <vt:lpstr>Conclusion</vt:lpstr>
      <vt:lpstr>Moving Forward</vt:lpstr>
      <vt:lpstr>Questions?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Agnostic SPECIFICATION AND Verification For .NET</dc:title>
  <dc:creator>maf</dc:creator>
  <cp:lastModifiedBy>maf</cp:lastModifiedBy>
  <cp:revision>43</cp:revision>
  <dcterms:created xsi:type="dcterms:W3CDTF">2010-06-02T18:43:40Z</dcterms:created>
  <dcterms:modified xsi:type="dcterms:W3CDTF">2010-06-03T23:04:44Z</dcterms:modified>
</cp:coreProperties>
</file>