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700" r:id="rId3"/>
    <p:sldMasterId id="2147483712" r:id="rId4"/>
  </p:sldMasterIdLst>
  <p:notesMasterIdLst>
    <p:notesMasterId r:id="rId39"/>
  </p:notesMasterIdLst>
  <p:handoutMasterIdLst>
    <p:handoutMasterId r:id="rId40"/>
  </p:handoutMasterIdLst>
  <p:sldIdLst>
    <p:sldId id="270" r:id="rId5"/>
    <p:sldId id="271" r:id="rId6"/>
    <p:sldId id="272" r:id="rId7"/>
    <p:sldId id="308" r:id="rId8"/>
    <p:sldId id="343" r:id="rId9"/>
    <p:sldId id="309" r:id="rId10"/>
    <p:sldId id="312" r:id="rId11"/>
    <p:sldId id="313" r:id="rId12"/>
    <p:sldId id="314" r:id="rId13"/>
    <p:sldId id="315" r:id="rId14"/>
    <p:sldId id="316" r:id="rId15"/>
    <p:sldId id="318" r:id="rId16"/>
    <p:sldId id="317" r:id="rId17"/>
    <p:sldId id="320" r:id="rId18"/>
    <p:sldId id="322" r:id="rId19"/>
    <p:sldId id="321" r:id="rId20"/>
    <p:sldId id="323" r:id="rId21"/>
    <p:sldId id="326" r:id="rId22"/>
    <p:sldId id="325" r:id="rId23"/>
    <p:sldId id="327" r:id="rId24"/>
    <p:sldId id="328" r:id="rId25"/>
    <p:sldId id="329" r:id="rId26"/>
    <p:sldId id="330" r:id="rId27"/>
    <p:sldId id="334" r:id="rId28"/>
    <p:sldId id="331" r:id="rId29"/>
    <p:sldId id="332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4" autoAdjust="0"/>
    <p:restoredTop sz="94676" autoAdjust="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D071C-C0A1-4028-8A76-DC9E25E9F754}" type="doc">
      <dgm:prSet loTypeId="urn:microsoft.com/office/officeart/2005/8/layout/target2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0C161F6-0382-4A89-B0F4-94453DF5914B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Dll</a:t>
          </a:r>
          <a:r>
            <a:rPr lang="en-US" dirty="0" smtClean="0"/>
            <a:t> or .Exe</a:t>
          </a:r>
          <a:endParaRPr lang="en-US" dirty="0"/>
        </a:p>
      </dgm:t>
    </dgm:pt>
    <dgm:pt modelId="{BA1CF477-9563-4B1A-9448-F9A7B180B34B}" type="parTrans" cxnId="{01EC46A2-A8C9-4F02-925B-7F49D5FE5859}">
      <dgm:prSet/>
      <dgm:spPr/>
      <dgm:t>
        <a:bodyPr/>
        <a:lstStyle/>
        <a:p>
          <a:endParaRPr lang="en-US"/>
        </a:p>
      </dgm:t>
    </dgm:pt>
    <dgm:pt modelId="{CA8E493C-D394-4542-9AD3-78E49B7B5FFF}" type="sibTrans" cxnId="{01EC46A2-A8C9-4F02-925B-7F49D5FE5859}">
      <dgm:prSet/>
      <dgm:spPr/>
      <dgm:t>
        <a:bodyPr/>
        <a:lstStyle/>
        <a:p>
          <a:endParaRPr lang="en-US"/>
        </a:p>
      </dgm:t>
    </dgm:pt>
    <dgm:pt modelId="{8AB9DC8A-85B9-4ADB-BD8A-E9924640D156}">
      <dgm:prSet phldrT="[Text]"/>
      <dgm:spPr/>
      <dgm:t>
        <a:bodyPr/>
        <a:lstStyle/>
        <a:p>
          <a:r>
            <a:rPr lang="en-US" dirty="0" smtClean="0"/>
            <a:t>Metadata</a:t>
          </a:r>
        </a:p>
        <a:p>
          <a:r>
            <a:rPr lang="en-US" dirty="0" smtClean="0"/>
            <a:t>(attributes?)</a:t>
          </a:r>
          <a:endParaRPr lang="en-US" dirty="0"/>
        </a:p>
      </dgm:t>
    </dgm:pt>
    <dgm:pt modelId="{9F8FC234-1BFE-492C-B343-8CA8A8DF2FAC}" type="parTrans" cxnId="{53E99C56-FBDC-4B4B-A3B4-A25AA0542007}">
      <dgm:prSet/>
      <dgm:spPr/>
      <dgm:t>
        <a:bodyPr/>
        <a:lstStyle/>
        <a:p>
          <a:endParaRPr lang="en-US"/>
        </a:p>
      </dgm:t>
    </dgm:pt>
    <dgm:pt modelId="{0BDD9976-850C-4FC1-94C0-020642980A7F}" type="sibTrans" cxnId="{53E99C56-FBDC-4B4B-A3B4-A25AA0542007}">
      <dgm:prSet/>
      <dgm:spPr/>
      <dgm:t>
        <a:bodyPr/>
        <a:lstStyle/>
        <a:p>
          <a:endParaRPr lang="en-US"/>
        </a:p>
      </dgm:t>
    </dgm:pt>
    <dgm:pt modelId="{F5519A84-1843-4B9F-9016-02E34A6C34B6}">
      <dgm:prSet phldrT="[Text]"/>
      <dgm:spPr/>
      <dgm:t>
        <a:bodyPr/>
        <a:lstStyle/>
        <a:p>
          <a:r>
            <a:rPr lang="en-US" dirty="0" smtClean="0"/>
            <a:t>Metadata</a:t>
          </a:r>
        </a:p>
        <a:p>
          <a:r>
            <a:rPr lang="en-US" dirty="0" smtClean="0"/>
            <a:t>(bitmaps?)</a:t>
          </a:r>
          <a:endParaRPr lang="en-US" dirty="0"/>
        </a:p>
      </dgm:t>
    </dgm:pt>
    <dgm:pt modelId="{8C4134E5-8CB4-46F0-AC53-9D6B541217F7}" type="parTrans" cxnId="{63F4B250-ECF9-4897-9C05-A002EF3FC22E}">
      <dgm:prSet/>
      <dgm:spPr/>
      <dgm:t>
        <a:bodyPr/>
        <a:lstStyle/>
        <a:p>
          <a:endParaRPr lang="en-US"/>
        </a:p>
      </dgm:t>
    </dgm:pt>
    <dgm:pt modelId="{FB8979A5-6D91-4FC3-B773-023969E25301}" type="sibTrans" cxnId="{63F4B250-ECF9-4897-9C05-A002EF3FC22E}">
      <dgm:prSet/>
      <dgm:spPr/>
      <dgm:t>
        <a:bodyPr/>
        <a:lstStyle/>
        <a:p>
          <a:endParaRPr lang="en-US"/>
        </a:p>
      </dgm:t>
    </dgm:pt>
    <dgm:pt modelId="{4C6F75A4-EB1B-496E-8650-08022032673F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377476E7-0B9A-4A1F-A37D-BC8AD54EDCBE}" type="parTrans" cxnId="{8099F679-AA6C-4418-876B-FEA9D1740DD9}">
      <dgm:prSet/>
      <dgm:spPr/>
      <dgm:t>
        <a:bodyPr/>
        <a:lstStyle/>
        <a:p>
          <a:endParaRPr lang="en-US"/>
        </a:p>
      </dgm:t>
    </dgm:pt>
    <dgm:pt modelId="{FFC00B82-0DC3-4243-ADD9-508849BA4300}" type="sibTrans" cxnId="{8099F679-AA6C-4418-876B-FEA9D1740DD9}">
      <dgm:prSet/>
      <dgm:spPr/>
      <dgm:t>
        <a:bodyPr/>
        <a:lstStyle/>
        <a:p>
          <a:endParaRPr lang="en-US"/>
        </a:p>
      </dgm:t>
    </dgm:pt>
    <dgm:pt modelId="{795DE071-29A2-4D53-94E3-4522E57A7B67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25F2168A-C781-4366-9904-9B60CB1A9009}" type="parTrans" cxnId="{160F9876-7960-4126-A0E0-2A3CDD41F7F8}">
      <dgm:prSet/>
      <dgm:spPr/>
      <dgm:t>
        <a:bodyPr/>
        <a:lstStyle/>
        <a:p>
          <a:endParaRPr lang="en-US"/>
        </a:p>
      </dgm:t>
    </dgm:pt>
    <dgm:pt modelId="{D3BF2017-CCE8-4A21-8D7B-DEAB9B65E073}" type="sibTrans" cxnId="{160F9876-7960-4126-A0E0-2A3CDD41F7F8}">
      <dgm:prSet/>
      <dgm:spPr/>
      <dgm:t>
        <a:bodyPr/>
        <a:lstStyle/>
        <a:p>
          <a:endParaRPr lang="en-US"/>
        </a:p>
      </dgm:t>
    </dgm:pt>
    <dgm:pt modelId="{4AFED387-C59F-43D2-B7BF-5E75C258F024}">
      <dgm:prSet phldrT="[Text]"/>
      <dgm:spPr/>
      <dgm:t>
        <a:bodyPr/>
        <a:lstStyle/>
        <a:p>
          <a:r>
            <a:rPr lang="en-US" dirty="0" smtClean="0"/>
            <a:t>Method 1 (constructor?)</a:t>
          </a:r>
          <a:endParaRPr lang="en-US" dirty="0"/>
        </a:p>
      </dgm:t>
    </dgm:pt>
    <dgm:pt modelId="{A2E9B49D-FC78-48F8-87C3-623E17C6AF08}" type="parTrans" cxnId="{FB958536-BF27-40B2-B6E3-E826ED6D3F63}">
      <dgm:prSet/>
      <dgm:spPr/>
      <dgm:t>
        <a:bodyPr/>
        <a:lstStyle/>
        <a:p>
          <a:endParaRPr lang="en-US"/>
        </a:p>
      </dgm:t>
    </dgm:pt>
    <dgm:pt modelId="{83AAD8AA-AA51-4394-BEA4-8F5E57FE0F38}" type="sibTrans" cxnId="{FB958536-BF27-40B2-B6E3-E826ED6D3F63}">
      <dgm:prSet/>
      <dgm:spPr/>
      <dgm:t>
        <a:bodyPr/>
        <a:lstStyle/>
        <a:p>
          <a:endParaRPr lang="en-US"/>
        </a:p>
      </dgm:t>
    </dgm:pt>
    <dgm:pt modelId="{045F5EAB-D276-4EE9-A06D-734FB98D87FF}">
      <dgm:prSet phldrT="[Text]"/>
      <dgm:spPr/>
      <dgm:t>
        <a:bodyPr/>
        <a:lstStyle/>
        <a:p>
          <a:r>
            <a:rPr lang="en-US" dirty="0" smtClean="0"/>
            <a:t>Method 2</a:t>
          </a:r>
          <a:endParaRPr lang="en-US" dirty="0"/>
        </a:p>
      </dgm:t>
    </dgm:pt>
    <dgm:pt modelId="{C8A948D0-E039-4037-8243-B075C959BB02}" type="parTrans" cxnId="{CFDC0AAF-38E0-4985-8195-C726B6A826B4}">
      <dgm:prSet/>
      <dgm:spPr/>
      <dgm:t>
        <a:bodyPr/>
        <a:lstStyle/>
        <a:p>
          <a:endParaRPr lang="en-US"/>
        </a:p>
      </dgm:t>
    </dgm:pt>
    <dgm:pt modelId="{E21F3F63-3EC1-4325-BB32-1957D3F6E402}" type="sibTrans" cxnId="{CFDC0AAF-38E0-4985-8195-C726B6A826B4}">
      <dgm:prSet/>
      <dgm:spPr/>
      <dgm:t>
        <a:bodyPr/>
        <a:lstStyle/>
        <a:p>
          <a:endParaRPr lang="en-US"/>
        </a:p>
      </dgm:t>
    </dgm:pt>
    <dgm:pt modelId="{0775A61B-47C9-4B6D-AFBE-45ED77EDFCAA}">
      <dgm:prSet phldrT="[Text]"/>
      <dgm:spPr/>
      <dgm:t>
        <a:bodyPr/>
        <a:lstStyle/>
        <a:p>
          <a:r>
            <a:rPr lang="en-US" dirty="0" smtClean="0"/>
            <a:t>Method 3</a:t>
          </a:r>
          <a:endParaRPr lang="en-US" dirty="0"/>
        </a:p>
      </dgm:t>
    </dgm:pt>
    <dgm:pt modelId="{DCCAAE43-57D2-4676-88C2-98CBE80A31AD}" type="parTrans" cxnId="{4B0E04D2-5010-4114-84F3-B5208FBBD984}">
      <dgm:prSet/>
      <dgm:spPr/>
      <dgm:t>
        <a:bodyPr/>
        <a:lstStyle/>
        <a:p>
          <a:endParaRPr lang="en-US"/>
        </a:p>
      </dgm:t>
    </dgm:pt>
    <dgm:pt modelId="{42D7C219-0D36-4403-A72C-C0A5B460DB38}" type="sibTrans" cxnId="{4B0E04D2-5010-4114-84F3-B5208FBBD984}">
      <dgm:prSet/>
      <dgm:spPr/>
      <dgm:t>
        <a:bodyPr/>
        <a:lstStyle/>
        <a:p>
          <a:endParaRPr lang="en-US"/>
        </a:p>
      </dgm:t>
    </dgm:pt>
    <dgm:pt modelId="{924F0018-BCF5-4633-B7F9-A44D589077BE}" type="pres">
      <dgm:prSet presAssocID="{19DD071C-C0A1-4028-8A76-DC9E25E9F75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923682-39BB-4C2F-9B59-9FE41230FACD}" type="pres">
      <dgm:prSet presAssocID="{19DD071C-C0A1-4028-8A76-DC9E25E9F754}" presName="outerBox" presStyleCnt="0"/>
      <dgm:spPr/>
    </dgm:pt>
    <dgm:pt modelId="{30838010-BB08-4323-8F30-8A845239660D}" type="pres">
      <dgm:prSet presAssocID="{19DD071C-C0A1-4028-8A76-DC9E25E9F754}" presName="outerBoxParent" presStyleLbl="node1" presStyleIdx="0" presStyleCnt="3"/>
      <dgm:spPr/>
      <dgm:t>
        <a:bodyPr/>
        <a:lstStyle/>
        <a:p>
          <a:endParaRPr lang="en-US"/>
        </a:p>
      </dgm:t>
    </dgm:pt>
    <dgm:pt modelId="{DA6BC0E6-2BC1-4B9E-8452-758DB5FE1104}" type="pres">
      <dgm:prSet presAssocID="{19DD071C-C0A1-4028-8A76-DC9E25E9F754}" presName="outerBoxChildren" presStyleCnt="0"/>
      <dgm:spPr/>
    </dgm:pt>
    <dgm:pt modelId="{2C487FAB-8800-4AC0-96AA-E159D692E52C}" type="pres">
      <dgm:prSet presAssocID="{8AB9DC8A-85B9-4ADB-BD8A-E9924640D156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92BB0-1080-413B-B63A-BD411B454571}" type="pres">
      <dgm:prSet presAssocID="{0BDD9976-850C-4FC1-94C0-020642980A7F}" presName="outerSibTrans" presStyleCnt="0"/>
      <dgm:spPr/>
    </dgm:pt>
    <dgm:pt modelId="{1E56F3CD-72BE-4907-A035-FEA2AFCAE2C0}" type="pres">
      <dgm:prSet presAssocID="{F5519A84-1843-4B9F-9016-02E34A6C34B6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BB43F-AF3F-4D63-AC4E-B515D466C6C1}" type="pres">
      <dgm:prSet presAssocID="{19DD071C-C0A1-4028-8A76-DC9E25E9F754}" presName="middleBox" presStyleCnt="0"/>
      <dgm:spPr/>
    </dgm:pt>
    <dgm:pt modelId="{CE592B15-4528-49BF-8A6D-AF01FFF89DE9}" type="pres">
      <dgm:prSet presAssocID="{19DD071C-C0A1-4028-8A76-DC9E25E9F754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5A5D9E57-380B-4D80-9610-D51FB094DE51}" type="pres">
      <dgm:prSet presAssocID="{19DD071C-C0A1-4028-8A76-DC9E25E9F754}" presName="middleBoxChildren" presStyleCnt="0"/>
      <dgm:spPr/>
    </dgm:pt>
    <dgm:pt modelId="{C625EDDF-C37A-4BC5-84A1-902D430BB220}" type="pres">
      <dgm:prSet presAssocID="{19DD071C-C0A1-4028-8A76-DC9E25E9F754}" presName="centerBox" presStyleCnt="0"/>
      <dgm:spPr/>
    </dgm:pt>
    <dgm:pt modelId="{91C60247-FB15-4A69-86C4-503A8CC20CE0}" type="pres">
      <dgm:prSet presAssocID="{19DD071C-C0A1-4028-8A76-DC9E25E9F754}" presName="centerBoxParent" presStyleLbl="node1" presStyleIdx="2" presStyleCnt="3" custLinFactNeighborX="1671" custLinFactNeighborY="-8803"/>
      <dgm:spPr/>
      <dgm:t>
        <a:bodyPr/>
        <a:lstStyle/>
        <a:p>
          <a:endParaRPr lang="en-US"/>
        </a:p>
      </dgm:t>
    </dgm:pt>
    <dgm:pt modelId="{6DD521C1-8827-4E22-B076-CFA0C7D3A7DE}" type="pres">
      <dgm:prSet presAssocID="{19DD071C-C0A1-4028-8A76-DC9E25E9F754}" presName="centerBoxChildren" presStyleCnt="0"/>
      <dgm:spPr/>
    </dgm:pt>
    <dgm:pt modelId="{355F8208-7391-42B5-A75A-D67D4A1CCDC0}" type="pres">
      <dgm:prSet presAssocID="{4AFED387-C59F-43D2-B7BF-5E75C258F024}" presName="c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88EF-E395-4209-8792-3876C7A61719}" type="pres">
      <dgm:prSet presAssocID="{83AAD8AA-AA51-4394-BEA4-8F5E57FE0F38}" presName="centerSibTrans" presStyleCnt="0"/>
      <dgm:spPr/>
    </dgm:pt>
    <dgm:pt modelId="{76606A15-A839-40E6-9453-AC8DB731BC83}" type="pres">
      <dgm:prSet presAssocID="{045F5EAB-D276-4EE9-A06D-734FB98D87FF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41504-2E42-4746-B4CE-65B261F7AFBB}" type="pres">
      <dgm:prSet presAssocID="{E21F3F63-3EC1-4325-BB32-1957D3F6E402}" presName="centerSibTrans" presStyleCnt="0"/>
      <dgm:spPr/>
    </dgm:pt>
    <dgm:pt modelId="{B4CFD144-F73D-403F-84A4-EEF78259F9C4}" type="pres">
      <dgm:prSet presAssocID="{0775A61B-47C9-4B6D-AFBE-45ED77EDFCAA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E04D2-5010-4114-84F3-B5208FBBD984}" srcId="{795DE071-29A2-4D53-94E3-4522E57A7B67}" destId="{0775A61B-47C9-4B6D-AFBE-45ED77EDFCAA}" srcOrd="2" destOrd="0" parTransId="{DCCAAE43-57D2-4676-88C2-98CBE80A31AD}" sibTransId="{42D7C219-0D36-4403-A72C-C0A5B460DB38}"/>
    <dgm:cxn modelId="{893B65D4-CFE9-4ABA-B828-B9F4162601AB}" type="presOf" srcId="{4AFED387-C59F-43D2-B7BF-5E75C258F024}" destId="{355F8208-7391-42B5-A75A-D67D4A1CCDC0}" srcOrd="0" destOrd="0" presId="urn:microsoft.com/office/officeart/2005/8/layout/target2"/>
    <dgm:cxn modelId="{FB958536-BF27-40B2-B6E3-E826ED6D3F63}" srcId="{795DE071-29A2-4D53-94E3-4522E57A7B67}" destId="{4AFED387-C59F-43D2-B7BF-5E75C258F024}" srcOrd="0" destOrd="0" parTransId="{A2E9B49D-FC78-48F8-87C3-623E17C6AF08}" sibTransId="{83AAD8AA-AA51-4394-BEA4-8F5E57FE0F38}"/>
    <dgm:cxn modelId="{01EC46A2-A8C9-4F02-925B-7F49D5FE5859}" srcId="{19DD071C-C0A1-4028-8A76-DC9E25E9F754}" destId="{30C161F6-0382-4A89-B0F4-94453DF5914B}" srcOrd="0" destOrd="0" parTransId="{BA1CF477-9563-4B1A-9448-F9A7B180B34B}" sibTransId="{CA8E493C-D394-4542-9AD3-78E49B7B5FFF}"/>
    <dgm:cxn modelId="{823C0B6A-66B8-4434-A6BC-26A91F983A01}" type="presOf" srcId="{19DD071C-C0A1-4028-8A76-DC9E25E9F754}" destId="{924F0018-BCF5-4633-B7F9-A44D589077BE}" srcOrd="0" destOrd="0" presId="urn:microsoft.com/office/officeart/2005/8/layout/target2"/>
    <dgm:cxn modelId="{5FE289E8-C91E-49D0-9AB1-280C65AC2CA9}" type="presOf" srcId="{30C161F6-0382-4A89-B0F4-94453DF5914B}" destId="{30838010-BB08-4323-8F30-8A845239660D}" srcOrd="0" destOrd="0" presId="urn:microsoft.com/office/officeart/2005/8/layout/target2"/>
    <dgm:cxn modelId="{CFDC0AAF-38E0-4985-8195-C726B6A826B4}" srcId="{795DE071-29A2-4D53-94E3-4522E57A7B67}" destId="{045F5EAB-D276-4EE9-A06D-734FB98D87FF}" srcOrd="1" destOrd="0" parTransId="{C8A948D0-E039-4037-8243-B075C959BB02}" sibTransId="{E21F3F63-3EC1-4325-BB32-1957D3F6E402}"/>
    <dgm:cxn modelId="{B61767DE-781D-4278-903A-5495150B2C78}" type="presOf" srcId="{F5519A84-1843-4B9F-9016-02E34A6C34B6}" destId="{1E56F3CD-72BE-4907-A035-FEA2AFCAE2C0}" srcOrd="0" destOrd="0" presId="urn:microsoft.com/office/officeart/2005/8/layout/target2"/>
    <dgm:cxn modelId="{98688AA3-2CB3-4001-9A37-5BDED31FB877}" type="presOf" srcId="{045F5EAB-D276-4EE9-A06D-734FB98D87FF}" destId="{76606A15-A839-40E6-9453-AC8DB731BC83}" srcOrd="0" destOrd="0" presId="urn:microsoft.com/office/officeart/2005/8/layout/target2"/>
    <dgm:cxn modelId="{8099F679-AA6C-4418-876B-FEA9D1740DD9}" srcId="{19DD071C-C0A1-4028-8A76-DC9E25E9F754}" destId="{4C6F75A4-EB1B-496E-8650-08022032673F}" srcOrd="1" destOrd="0" parTransId="{377476E7-0B9A-4A1F-A37D-BC8AD54EDCBE}" sibTransId="{FFC00B82-0DC3-4243-ADD9-508849BA4300}"/>
    <dgm:cxn modelId="{63F4B250-ECF9-4897-9C05-A002EF3FC22E}" srcId="{30C161F6-0382-4A89-B0F4-94453DF5914B}" destId="{F5519A84-1843-4B9F-9016-02E34A6C34B6}" srcOrd="1" destOrd="0" parTransId="{8C4134E5-8CB4-46F0-AC53-9D6B541217F7}" sibTransId="{FB8979A5-6D91-4FC3-B773-023969E25301}"/>
    <dgm:cxn modelId="{3F132772-5CDD-4D16-A623-BC275BEA4672}" type="presOf" srcId="{795DE071-29A2-4D53-94E3-4522E57A7B67}" destId="{91C60247-FB15-4A69-86C4-503A8CC20CE0}" srcOrd="0" destOrd="0" presId="urn:microsoft.com/office/officeart/2005/8/layout/target2"/>
    <dgm:cxn modelId="{86DB5C4A-F5AD-4294-9FFD-EE0851EDA659}" type="presOf" srcId="{4C6F75A4-EB1B-496E-8650-08022032673F}" destId="{CE592B15-4528-49BF-8A6D-AF01FFF89DE9}" srcOrd="0" destOrd="0" presId="urn:microsoft.com/office/officeart/2005/8/layout/target2"/>
    <dgm:cxn modelId="{674EB535-72D7-4A05-AB21-03E62072059E}" type="presOf" srcId="{8AB9DC8A-85B9-4ADB-BD8A-E9924640D156}" destId="{2C487FAB-8800-4AC0-96AA-E159D692E52C}" srcOrd="0" destOrd="0" presId="urn:microsoft.com/office/officeart/2005/8/layout/target2"/>
    <dgm:cxn modelId="{0C1F61CE-4F18-427F-9BB2-8532715746ED}" type="presOf" srcId="{0775A61B-47C9-4B6D-AFBE-45ED77EDFCAA}" destId="{B4CFD144-F73D-403F-84A4-EEF78259F9C4}" srcOrd="0" destOrd="0" presId="urn:microsoft.com/office/officeart/2005/8/layout/target2"/>
    <dgm:cxn modelId="{53E99C56-FBDC-4B4B-A3B4-A25AA0542007}" srcId="{30C161F6-0382-4A89-B0F4-94453DF5914B}" destId="{8AB9DC8A-85B9-4ADB-BD8A-E9924640D156}" srcOrd="0" destOrd="0" parTransId="{9F8FC234-1BFE-492C-B343-8CA8A8DF2FAC}" sibTransId="{0BDD9976-850C-4FC1-94C0-020642980A7F}"/>
    <dgm:cxn modelId="{160F9876-7960-4126-A0E0-2A3CDD41F7F8}" srcId="{19DD071C-C0A1-4028-8A76-DC9E25E9F754}" destId="{795DE071-29A2-4D53-94E3-4522E57A7B67}" srcOrd="2" destOrd="0" parTransId="{25F2168A-C781-4366-9904-9B60CB1A9009}" sibTransId="{D3BF2017-CCE8-4A21-8D7B-DEAB9B65E073}"/>
    <dgm:cxn modelId="{65D5165A-41D5-4FC0-AE07-C2469C6D4AFF}" type="presParOf" srcId="{924F0018-BCF5-4633-B7F9-A44D589077BE}" destId="{44923682-39BB-4C2F-9B59-9FE41230FACD}" srcOrd="0" destOrd="0" presId="urn:microsoft.com/office/officeart/2005/8/layout/target2"/>
    <dgm:cxn modelId="{BB6F7120-FC0E-4A3E-A9E7-83D8B1DA4BA9}" type="presParOf" srcId="{44923682-39BB-4C2F-9B59-9FE41230FACD}" destId="{30838010-BB08-4323-8F30-8A845239660D}" srcOrd="0" destOrd="0" presId="urn:microsoft.com/office/officeart/2005/8/layout/target2"/>
    <dgm:cxn modelId="{DF70F7E6-8F92-4F7C-A86D-7AF478099CB5}" type="presParOf" srcId="{44923682-39BB-4C2F-9B59-9FE41230FACD}" destId="{DA6BC0E6-2BC1-4B9E-8452-758DB5FE1104}" srcOrd="1" destOrd="0" presId="urn:microsoft.com/office/officeart/2005/8/layout/target2"/>
    <dgm:cxn modelId="{DCF7C025-8201-4B67-93E5-768B2F5BA42F}" type="presParOf" srcId="{DA6BC0E6-2BC1-4B9E-8452-758DB5FE1104}" destId="{2C487FAB-8800-4AC0-96AA-E159D692E52C}" srcOrd="0" destOrd="0" presId="urn:microsoft.com/office/officeart/2005/8/layout/target2"/>
    <dgm:cxn modelId="{53CCD282-9F48-40FC-9428-3962D12AD706}" type="presParOf" srcId="{DA6BC0E6-2BC1-4B9E-8452-758DB5FE1104}" destId="{F6192BB0-1080-413B-B63A-BD411B454571}" srcOrd="1" destOrd="0" presId="urn:microsoft.com/office/officeart/2005/8/layout/target2"/>
    <dgm:cxn modelId="{E93E4362-11CA-47C2-A8F3-FB462B4204C9}" type="presParOf" srcId="{DA6BC0E6-2BC1-4B9E-8452-758DB5FE1104}" destId="{1E56F3CD-72BE-4907-A035-FEA2AFCAE2C0}" srcOrd="2" destOrd="0" presId="urn:microsoft.com/office/officeart/2005/8/layout/target2"/>
    <dgm:cxn modelId="{63018331-BDE3-4588-8A0D-C3B594ADD8FE}" type="presParOf" srcId="{924F0018-BCF5-4633-B7F9-A44D589077BE}" destId="{DBBBB43F-AF3F-4D63-AC4E-B515D466C6C1}" srcOrd="1" destOrd="0" presId="urn:microsoft.com/office/officeart/2005/8/layout/target2"/>
    <dgm:cxn modelId="{32D45D50-3C69-49C2-8F5F-B0F2F953E090}" type="presParOf" srcId="{DBBBB43F-AF3F-4D63-AC4E-B515D466C6C1}" destId="{CE592B15-4528-49BF-8A6D-AF01FFF89DE9}" srcOrd="0" destOrd="0" presId="urn:microsoft.com/office/officeart/2005/8/layout/target2"/>
    <dgm:cxn modelId="{41A1C782-FEFA-432D-8823-1125CCAD383E}" type="presParOf" srcId="{DBBBB43F-AF3F-4D63-AC4E-B515D466C6C1}" destId="{5A5D9E57-380B-4D80-9610-D51FB094DE51}" srcOrd="1" destOrd="0" presId="urn:microsoft.com/office/officeart/2005/8/layout/target2"/>
    <dgm:cxn modelId="{5D5C0391-B0BF-4739-B6A1-CD372E419036}" type="presParOf" srcId="{924F0018-BCF5-4633-B7F9-A44D589077BE}" destId="{C625EDDF-C37A-4BC5-84A1-902D430BB220}" srcOrd="2" destOrd="0" presId="urn:microsoft.com/office/officeart/2005/8/layout/target2"/>
    <dgm:cxn modelId="{9C21C2A3-DA78-4261-BE27-CA9EE59C28E7}" type="presParOf" srcId="{C625EDDF-C37A-4BC5-84A1-902D430BB220}" destId="{91C60247-FB15-4A69-86C4-503A8CC20CE0}" srcOrd="0" destOrd="0" presId="urn:microsoft.com/office/officeart/2005/8/layout/target2"/>
    <dgm:cxn modelId="{001194C5-B269-4138-AAD1-F4FFAD77CA6C}" type="presParOf" srcId="{C625EDDF-C37A-4BC5-84A1-902D430BB220}" destId="{6DD521C1-8827-4E22-B076-CFA0C7D3A7DE}" srcOrd="1" destOrd="0" presId="urn:microsoft.com/office/officeart/2005/8/layout/target2"/>
    <dgm:cxn modelId="{1FDA4019-AA8B-4268-806A-24CFA64494B8}" type="presParOf" srcId="{6DD521C1-8827-4E22-B076-CFA0C7D3A7DE}" destId="{355F8208-7391-42B5-A75A-D67D4A1CCDC0}" srcOrd="0" destOrd="0" presId="urn:microsoft.com/office/officeart/2005/8/layout/target2"/>
    <dgm:cxn modelId="{3C475C48-1B8D-4FA7-9293-3E440227D154}" type="presParOf" srcId="{6DD521C1-8827-4E22-B076-CFA0C7D3A7DE}" destId="{691888EF-E395-4209-8792-3876C7A61719}" srcOrd="1" destOrd="0" presId="urn:microsoft.com/office/officeart/2005/8/layout/target2"/>
    <dgm:cxn modelId="{9BD02260-92C6-4828-A254-E90E9992E58B}" type="presParOf" srcId="{6DD521C1-8827-4E22-B076-CFA0C7D3A7DE}" destId="{76606A15-A839-40E6-9453-AC8DB731BC83}" srcOrd="2" destOrd="0" presId="urn:microsoft.com/office/officeart/2005/8/layout/target2"/>
    <dgm:cxn modelId="{400DE045-1512-4293-B85E-809362F751B3}" type="presParOf" srcId="{6DD521C1-8827-4E22-B076-CFA0C7D3A7DE}" destId="{78141504-2E42-4746-B4CE-65B261F7AFBB}" srcOrd="3" destOrd="0" presId="urn:microsoft.com/office/officeart/2005/8/layout/target2"/>
    <dgm:cxn modelId="{09DBC7ED-B518-4B1A-9F88-F5F747DE2A7B}" type="presParOf" srcId="{6DD521C1-8827-4E22-B076-CFA0C7D3A7DE}" destId="{B4CFD144-F73D-403F-84A4-EEF78259F9C4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38010-BB08-4323-8F30-8A845239660D}">
      <dsp:nvSpPr>
        <dsp:cNvPr id="0" name=""/>
        <dsp:cNvSpPr/>
      </dsp:nvSpPr>
      <dsp:spPr>
        <a:xfrm>
          <a:off x="0" y="0"/>
          <a:ext cx="7391400" cy="5410200"/>
        </a:xfrm>
        <a:prstGeom prst="roundRect">
          <a:avLst>
            <a:gd name="adj" fmla="val 85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4198916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.</a:t>
          </a:r>
          <a:r>
            <a:rPr lang="en-US" sz="4200" kern="1200" dirty="0" err="1" smtClean="0"/>
            <a:t>Dll</a:t>
          </a:r>
          <a:r>
            <a:rPr lang="en-US" sz="4200" kern="1200" dirty="0" smtClean="0"/>
            <a:t> or .Exe</a:t>
          </a:r>
          <a:endParaRPr lang="en-US" sz="4200" kern="1200" dirty="0"/>
        </a:p>
      </dsp:txBody>
      <dsp:txXfrm>
        <a:off x="134690" y="134690"/>
        <a:ext cx="7122020" cy="5140820"/>
      </dsp:txXfrm>
    </dsp:sp>
    <dsp:sp modelId="{2C487FAB-8800-4AC0-96AA-E159D692E52C}">
      <dsp:nvSpPr>
        <dsp:cNvPr id="0" name=""/>
        <dsp:cNvSpPr/>
      </dsp:nvSpPr>
      <dsp:spPr>
        <a:xfrm>
          <a:off x="184785" y="1352550"/>
          <a:ext cx="1108710" cy="18658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Metadata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(attributes?)</a:t>
          </a:r>
          <a:endParaRPr lang="en-US" sz="1400" kern="1200" dirty="0"/>
        </a:p>
      </dsp:txBody>
      <dsp:txXfrm>
        <a:off x="218882" y="1386647"/>
        <a:ext cx="1040516" cy="1797638"/>
      </dsp:txXfrm>
    </dsp:sp>
    <dsp:sp modelId="{1E56F3CD-72BE-4907-A035-FEA2AFCAE2C0}">
      <dsp:nvSpPr>
        <dsp:cNvPr id="0" name=""/>
        <dsp:cNvSpPr/>
      </dsp:nvSpPr>
      <dsp:spPr>
        <a:xfrm>
          <a:off x="184785" y="3273005"/>
          <a:ext cx="1108710" cy="18658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79081"/>
              <a:satOff val="556"/>
              <a:lumOff val="6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Metadata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(bitmaps?)</a:t>
          </a:r>
          <a:endParaRPr lang="en-US" sz="1400" kern="1200" dirty="0"/>
        </a:p>
      </dsp:txBody>
      <dsp:txXfrm>
        <a:off x="218882" y="3307102"/>
        <a:ext cx="1040516" cy="1797638"/>
      </dsp:txXfrm>
    </dsp:sp>
    <dsp:sp modelId="{CE592B15-4528-49BF-8A6D-AF01FFF89DE9}">
      <dsp:nvSpPr>
        <dsp:cNvPr id="0" name=""/>
        <dsp:cNvSpPr/>
      </dsp:nvSpPr>
      <dsp:spPr>
        <a:xfrm>
          <a:off x="1478280" y="1352550"/>
          <a:ext cx="5728335" cy="3787140"/>
        </a:xfrm>
        <a:prstGeom prst="roundRect">
          <a:avLst>
            <a:gd name="adj" fmla="val 10500"/>
          </a:avLst>
        </a:prstGeom>
        <a:solidFill>
          <a:schemeClr val="accent2">
            <a:shade val="80000"/>
            <a:hueOff val="158161"/>
            <a:satOff val="1112"/>
            <a:lumOff val="123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404834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Code</a:t>
          </a:r>
          <a:endParaRPr lang="en-US" sz="4200" kern="1200" dirty="0"/>
        </a:p>
      </dsp:txBody>
      <dsp:txXfrm>
        <a:off x="1594748" y="1469018"/>
        <a:ext cx="5495399" cy="3554204"/>
      </dsp:txXfrm>
    </dsp:sp>
    <dsp:sp modelId="{91C60247-FB15-4A69-86C4-503A8CC20CE0}">
      <dsp:nvSpPr>
        <dsp:cNvPr id="0" name=""/>
        <dsp:cNvSpPr/>
      </dsp:nvSpPr>
      <dsp:spPr>
        <a:xfrm>
          <a:off x="1752609" y="2514596"/>
          <a:ext cx="5358765" cy="2164080"/>
        </a:xfrm>
        <a:prstGeom prst="roundRect">
          <a:avLst>
            <a:gd name="adj" fmla="val 10500"/>
          </a:avLst>
        </a:prstGeom>
        <a:solidFill>
          <a:schemeClr val="accent2">
            <a:shade val="80000"/>
            <a:hueOff val="316322"/>
            <a:satOff val="2224"/>
            <a:lumOff val="247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221503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Class</a:t>
          </a:r>
          <a:endParaRPr lang="en-US" sz="4200" kern="1200" dirty="0"/>
        </a:p>
      </dsp:txBody>
      <dsp:txXfrm>
        <a:off x="1819162" y="2581149"/>
        <a:ext cx="5225659" cy="2030974"/>
      </dsp:txXfrm>
    </dsp:sp>
    <dsp:sp modelId="{355F8208-7391-42B5-A75A-D67D4A1CCDC0}">
      <dsp:nvSpPr>
        <dsp:cNvPr id="0" name=""/>
        <dsp:cNvSpPr/>
      </dsp:nvSpPr>
      <dsp:spPr>
        <a:xfrm>
          <a:off x="1797034" y="3678936"/>
          <a:ext cx="1670427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158161"/>
              <a:satOff val="1112"/>
              <a:lumOff val="123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Method 1 (constructor?)</a:t>
          </a:r>
          <a:endParaRPr lang="en-US" sz="1400" kern="1200" dirty="0"/>
        </a:p>
      </dsp:txBody>
      <dsp:txXfrm>
        <a:off x="1826983" y="3708885"/>
        <a:ext cx="1610529" cy="913938"/>
      </dsp:txXfrm>
    </dsp:sp>
    <dsp:sp modelId="{76606A15-A839-40E6-9453-AC8DB731BC83}">
      <dsp:nvSpPr>
        <dsp:cNvPr id="0" name=""/>
        <dsp:cNvSpPr/>
      </dsp:nvSpPr>
      <dsp:spPr>
        <a:xfrm>
          <a:off x="3503841" y="3678936"/>
          <a:ext cx="1670427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237242"/>
              <a:satOff val="1668"/>
              <a:lumOff val="18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Method 2</a:t>
          </a:r>
          <a:endParaRPr lang="en-US" sz="1400" kern="1200" dirty="0"/>
        </a:p>
      </dsp:txBody>
      <dsp:txXfrm>
        <a:off x="3533790" y="3708885"/>
        <a:ext cx="1610529" cy="913938"/>
      </dsp:txXfrm>
    </dsp:sp>
    <dsp:sp modelId="{B4CFD144-F73D-403F-84A4-EEF78259F9C4}">
      <dsp:nvSpPr>
        <dsp:cNvPr id="0" name=""/>
        <dsp:cNvSpPr/>
      </dsp:nvSpPr>
      <dsp:spPr>
        <a:xfrm>
          <a:off x="5210648" y="3678936"/>
          <a:ext cx="1670427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shade val="80000"/>
              <a:hueOff val="316322"/>
              <a:satOff val="2224"/>
              <a:lumOff val="24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Method 3</a:t>
          </a:r>
          <a:endParaRPr lang="en-US" sz="1400" kern="1200" dirty="0"/>
        </a:p>
      </dsp:txBody>
      <dsp:txXfrm>
        <a:off x="5240597" y="3708885"/>
        <a:ext cx="1610529" cy="913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C8FB-4458-48A8-A58B-001BD215B8EA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EECE-4B74-4507-908B-AA5A406A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6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AF31-F3DF-404A-86A5-07C90149E922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07E5-9FAA-4B7B-9A63-6842A78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A9D4-E30F-49E2-86FF-01EAC20CDE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9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1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ogozzo\AppData\Local\Microsoft\Windows\Temporary Internet Files\Content.IE5\Z8WEOD16\MC9004105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38675"/>
            <a:ext cx="108539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are nice, 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How should I prove a program?</a:t>
            </a:r>
          </a:p>
          <a:p>
            <a:r>
              <a:rPr lang="en-US" dirty="0" smtClean="0"/>
              <a:t>Model checking</a:t>
            </a:r>
          </a:p>
          <a:p>
            <a:pPr lvl="1"/>
            <a:r>
              <a:rPr lang="en-US" dirty="0" smtClean="0"/>
              <a:t>SLAM, SPIN, BLAST …</a:t>
            </a:r>
          </a:p>
          <a:p>
            <a:r>
              <a:rPr lang="en-US" dirty="0" smtClean="0"/>
              <a:t>Theorem proving</a:t>
            </a:r>
          </a:p>
          <a:p>
            <a:pPr lvl="1"/>
            <a:r>
              <a:rPr lang="en-US" dirty="0" smtClean="0"/>
              <a:t>Automatic (Esc/Java, Spec# …)</a:t>
            </a:r>
          </a:p>
          <a:p>
            <a:pPr lvl="1"/>
            <a:r>
              <a:rPr lang="en-US" dirty="0" smtClean="0"/>
              <a:t>Interactive (Isabelle, Coq …)</a:t>
            </a:r>
          </a:p>
          <a:p>
            <a:r>
              <a:rPr lang="en-US" dirty="0" smtClean="0"/>
              <a:t>Abstract interpretation</a:t>
            </a:r>
          </a:p>
          <a:p>
            <a:pPr lvl="1"/>
            <a:r>
              <a:rPr lang="en-US" dirty="0" smtClean="0"/>
              <a:t>Astree, ESP/X, Polyspace, </a:t>
            </a:r>
            <a:r>
              <a:rPr lang="en-US" dirty="0"/>
              <a:t>Julia</a:t>
            </a:r>
            <a:r>
              <a:rPr lang="en-US" dirty="0" smtClean="0"/>
              <a:t>, Clousot …</a:t>
            </a:r>
          </a:p>
        </p:txBody>
      </p:sp>
    </p:spTree>
    <p:extLst>
      <p:ext uri="{BB962C8B-B14F-4D97-AF65-F5344CB8AC3E}">
        <p14:creationId xmlns:p14="http://schemas.microsoft.com/office/powerpoint/2010/main" val="478117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457271"/>
            <a:ext cx="385714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Div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/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180273"/>
            <a:ext cx="297068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4161473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2453445" y="3323273"/>
            <a:ext cx="36595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78566" y="5597604"/>
            <a:ext cx="322395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MinValue || y != -1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925689" y="3323273"/>
            <a:ext cx="1464857" cy="227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4683205"/>
            <a:ext cx="18309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MinValue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6705605" y="3323273"/>
            <a:ext cx="1067870" cy="135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5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obligation: Assertions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057400"/>
            <a:ext cx="5250155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(p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(q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p + q;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2299" y="2741830"/>
            <a:ext cx="19575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5787800" y="3111162"/>
            <a:ext cx="1643293" cy="847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6324600"/>
            <a:ext cx="233749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oncat.Length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0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835301" y="4542234"/>
            <a:ext cx="448249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37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Assume/guarantee reasoning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48499"/>
          </a:xfrm>
        </p:spPr>
        <p:txBody>
          <a:bodyPr/>
          <a:lstStyle/>
          <a:p>
            <a:r>
              <a:rPr lang="en-US" dirty="0" smtClean="0"/>
              <a:t>Have methods M, N</a:t>
            </a:r>
          </a:p>
          <a:p>
            <a:pPr lvl="1"/>
            <a:r>
              <a:rPr lang="en-US" dirty="0" smtClean="0"/>
              <a:t>M with precondition P, postcondition Q</a:t>
            </a:r>
          </a:p>
          <a:p>
            <a:r>
              <a:rPr lang="en-US" dirty="0" smtClean="0"/>
              <a:t>If P is true, then M </a:t>
            </a:r>
            <a:r>
              <a:rPr lang="en-US" i="1" dirty="0" smtClean="0"/>
              <a:t>guarantees </a:t>
            </a:r>
            <a:r>
              <a:rPr lang="en-US" dirty="0" smtClean="0"/>
              <a:t>Q</a:t>
            </a:r>
          </a:p>
          <a:p>
            <a:r>
              <a:rPr lang="en-US" dirty="0" smtClean="0"/>
              <a:t>If N calls M then</a:t>
            </a:r>
          </a:p>
          <a:p>
            <a:pPr lvl="1"/>
            <a:r>
              <a:rPr lang="en-US" dirty="0" smtClean="0"/>
              <a:t>N should establish P</a:t>
            </a:r>
          </a:p>
          <a:p>
            <a:pPr lvl="1"/>
            <a:r>
              <a:rPr lang="en-US" dirty="0" smtClean="0"/>
              <a:t>N can rely on Q</a:t>
            </a:r>
          </a:p>
        </p:txBody>
      </p:sp>
    </p:spTree>
    <p:extLst>
      <p:ext uri="{BB962C8B-B14F-4D97-AF65-F5344CB8AC3E}">
        <p14:creationId xmlns:p14="http://schemas.microsoft.com/office/powerpoint/2010/main" val="468413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5250155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(p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(q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// …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"Ciao"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715000"/>
            <a:ext cx="19575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“Ciao” != null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197994" y="3932634"/>
            <a:ext cx="731883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6161" y="5715000"/>
            <a:ext cx="170431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!= null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962403" y="3932634"/>
            <a:ext cx="1465915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80474" y="1524000"/>
            <a:ext cx="218521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Concat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“believes”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(assumes)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those preconditions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576162" y="1985665"/>
            <a:ext cx="1704312" cy="14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5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5160387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(Abs(z));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133600"/>
            <a:ext cx="10711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&gt;= 0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514604" y="2318266"/>
            <a:ext cx="3428996" cy="6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0238" y="3063061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&gt;= 0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209800" y="3247727"/>
            <a:ext cx="3860438" cy="2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5562600"/>
            <a:ext cx="1672253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“believes”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(assumes)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Abs(z) &gt;= 0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401088" y="4724401"/>
            <a:ext cx="1704312" cy="1299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85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bytecode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30" name="Picture 6" descr="C:\Users\logozzo\AppData\Local\Microsoft\Windows\Temporary Internet Files\Content.IE5\T1EC2VAI\MC9002853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24" y="3048000"/>
            <a:ext cx="4548187" cy="30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33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en-US" dirty="0" smtClean="0"/>
              <a:t>Read the program from the disk</a:t>
            </a:r>
          </a:p>
          <a:p>
            <a:pPr lvl="1"/>
            <a:r>
              <a:rPr lang="en-US" dirty="0" smtClean="0"/>
              <a:t>Bytecode format</a:t>
            </a:r>
          </a:p>
          <a:p>
            <a:r>
              <a:rPr lang="en-US" dirty="0" smtClean="0"/>
              <a:t>Bytecode is stack based</a:t>
            </a:r>
          </a:p>
          <a:p>
            <a:r>
              <a:rPr lang="en-US" dirty="0" smtClean="0"/>
              <a:t>Get rid of the stack</a:t>
            </a:r>
          </a:p>
          <a:p>
            <a:pPr lvl="1"/>
            <a:r>
              <a:rPr lang="en-US" dirty="0" smtClean="0"/>
              <a:t>Program in 3 addresses form</a:t>
            </a:r>
          </a:p>
          <a:p>
            <a:r>
              <a:rPr lang="en-US" dirty="0" smtClean="0"/>
              <a:t>Build the control flow graph</a:t>
            </a:r>
          </a:p>
          <a:p>
            <a:r>
              <a:rPr lang="en-US" dirty="0" smtClean="0"/>
              <a:t>Get rid of Heap</a:t>
            </a:r>
          </a:p>
          <a:p>
            <a:pPr lvl="1"/>
            <a:r>
              <a:rPr lang="en-US" dirty="0" smtClean="0"/>
              <a:t>Scalar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9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disk…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869333"/>
              </p:ext>
            </p:extLst>
          </p:nvPr>
        </p:nvGraphicFramePr>
        <p:xfrm>
          <a:off x="762000" y="1066800"/>
          <a:ext cx="7391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985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Safe execution environment </a:t>
            </a:r>
            <a:endParaRPr lang="en-US" sz="2400" dirty="0" smtClean="0"/>
          </a:p>
          <a:p>
            <a:pPr lvl="1"/>
            <a:r>
              <a:rPr lang="en-US" sz="2800" dirty="0" smtClean="0"/>
              <a:t>Managed execution, GC … </a:t>
            </a:r>
            <a:endParaRPr lang="en-US" sz="2800" dirty="0"/>
          </a:p>
          <a:p>
            <a:r>
              <a:rPr lang="en-US" sz="3200" dirty="0"/>
              <a:t>Object-oriented </a:t>
            </a:r>
            <a:endParaRPr lang="en-US" sz="3200" dirty="0" smtClean="0"/>
          </a:p>
          <a:p>
            <a:pPr lvl="1"/>
            <a:r>
              <a:rPr lang="en-US" sz="2800" dirty="0" smtClean="0"/>
              <a:t>Shared type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14255" y="5657943"/>
            <a:ext cx="4757057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5139" y="5200743"/>
            <a:ext cx="4746171" cy="3744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Libraries (</a:t>
            </a:r>
            <a:r>
              <a:rPr lang="en-US" dirty="0" err="1" smtClean="0"/>
              <a:t>mscorlib</a:t>
            </a:r>
            <a:r>
              <a:rPr lang="en-US" dirty="0" smtClean="0"/>
              <a:t>, System.dll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5139" y="6115143"/>
            <a:ext cx="4746173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Operating System (Windows …)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254" y="4743543"/>
            <a:ext cx="4757058" cy="374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Common Intermediate Language (CIL)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7329" y="3640023"/>
            <a:ext cx="8501742" cy="380218"/>
            <a:chOff x="397329" y="2525877"/>
            <a:chExt cx="8501742" cy="380218"/>
          </a:xfrm>
        </p:grpSpPr>
        <p:sp>
          <p:nvSpPr>
            <p:cNvPr id="11" name="TextBox 10"/>
            <p:cNvSpPr txBox="1"/>
            <p:nvPr/>
          </p:nvSpPr>
          <p:spPr>
            <a:xfrm>
              <a:off x="397329" y="2526268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5872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2644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F#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928" y="2525877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Managed C++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2443" y="25367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1295401" y="4009746"/>
            <a:ext cx="3297383" cy="73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3243945" y="4020241"/>
            <a:ext cx="1348839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4592784" y="4020241"/>
            <a:ext cx="577933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592784" y="4009356"/>
            <a:ext cx="3408216" cy="734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4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09538"/>
            <a:ext cx="4676775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2296090"/>
            <a:ext cx="3663182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RandomArray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random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i=0; i &lt;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[i]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random.Next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1600200" y="4895850"/>
            <a:ext cx="1981200" cy="15049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375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628" y="5149334"/>
            <a:ext cx="141577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compiler</a:t>
            </a:r>
          </a:p>
        </p:txBody>
      </p:sp>
    </p:spTree>
    <p:extLst>
      <p:ext uri="{BB962C8B-B14F-4D97-AF65-F5344CB8AC3E}">
        <p14:creationId xmlns:p14="http://schemas.microsoft.com/office/powerpoint/2010/main" val="168789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P |= M</a:t>
            </a:r>
          </a:p>
          <a:p>
            <a:r>
              <a:rPr lang="en-US" dirty="0" smtClean="0"/>
              <a:t>Explore a finite model</a:t>
            </a:r>
          </a:p>
          <a:p>
            <a:pPr lvl="1"/>
            <a:r>
              <a:rPr lang="en-US" dirty="0" smtClean="0"/>
              <a:t>May not be enough</a:t>
            </a:r>
          </a:p>
          <a:p>
            <a:r>
              <a:rPr lang="en-US" dirty="0" smtClean="0"/>
              <a:t>Predicate abstraction</a:t>
            </a:r>
          </a:p>
          <a:p>
            <a:pPr lvl="1"/>
            <a:r>
              <a:rPr lang="en-US" dirty="0" smtClean="0"/>
              <a:t>Needs user-provided predicates</a:t>
            </a:r>
          </a:p>
          <a:p>
            <a:pPr lvl="2"/>
            <a:r>
              <a:rPr lang="en-US" dirty="0" smtClean="0"/>
              <a:t>No way </a:t>
            </a:r>
          </a:p>
          <a:p>
            <a:pPr lvl="1"/>
            <a:r>
              <a:rPr lang="en-US" dirty="0" smtClean="0"/>
              <a:t>Try to get them from the source code</a:t>
            </a:r>
          </a:p>
          <a:p>
            <a:pPr lvl="2"/>
            <a:r>
              <a:rPr lang="en-US" dirty="0" smtClean="0"/>
              <a:t>Limited from the syntax</a:t>
            </a:r>
          </a:p>
          <a:p>
            <a:pPr lvl="1"/>
            <a:r>
              <a:rPr lang="en-US" dirty="0" smtClean="0"/>
              <a:t>Very costly in practice</a:t>
            </a:r>
          </a:p>
          <a:p>
            <a:pPr lvl="2"/>
            <a:r>
              <a:rPr lang="en-US" dirty="0" smtClean="0"/>
              <a:t>May not terminate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4800600"/>
            <a:ext cx="259077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x = 0, y = 2;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x++; y++;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 x == 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308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 is ugly to analyze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1447800"/>
            <a:ext cx="600997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AddThreValues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y +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48101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300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we analyze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It’s common</a:t>
            </a:r>
          </a:p>
          <a:p>
            <a:pPr lvl="1"/>
            <a:r>
              <a:rPr lang="en-US" dirty="0" smtClean="0"/>
              <a:t>Output of C#, F#, VB … compilers</a:t>
            </a:r>
          </a:p>
          <a:p>
            <a:pPr lvl="1"/>
            <a:r>
              <a:rPr lang="en-US" dirty="0" smtClean="0"/>
              <a:t>i.e. millions of programmers…</a:t>
            </a:r>
          </a:p>
          <a:p>
            <a:r>
              <a:rPr lang="en-US" dirty="0" smtClean="0"/>
              <a:t>Languages change, bytecode not</a:t>
            </a:r>
          </a:p>
          <a:p>
            <a:pPr lvl="1"/>
            <a:r>
              <a:rPr lang="en-US" dirty="0" smtClean="0"/>
              <a:t>C# 2.0 -&gt; C# 3.0 -&gt; C# 4.0</a:t>
            </a:r>
          </a:p>
          <a:p>
            <a:r>
              <a:rPr lang="en-US" dirty="0" smtClean="0"/>
              <a:t>Semantics of bytecode is fix</a:t>
            </a:r>
          </a:p>
          <a:p>
            <a:pPr lvl="1"/>
            <a:r>
              <a:rPr lang="en-US" dirty="0" smtClean="0"/>
              <a:t>Closest thing we have to a formal specification</a:t>
            </a:r>
          </a:p>
          <a:p>
            <a:r>
              <a:rPr lang="en-US" dirty="0" smtClean="0"/>
              <a:t>Do not need the source code to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5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Make the stack locations explicit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0292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9143" y="3886200"/>
            <a:ext cx="714971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DeStack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stack;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Stack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CS_1_0000;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CS$1$0000 is an invalid C# name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stack = x + y;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stack = stack +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CS_1_0000 = stack;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CS_1_0000;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Syntactic transformation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Stream of instructions for a method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Stream of instructions in one of the forms </a:t>
            </a:r>
          </a:p>
          <a:p>
            <a:pPr lvl="2"/>
            <a:r>
              <a:rPr lang="en-US" dirty="0" smtClean="0"/>
              <a:t>R = R1 </a:t>
            </a:r>
            <a:r>
              <a:rPr lang="en-US" i="1" dirty="0" err="1" smtClean="0"/>
              <a:t>binop</a:t>
            </a:r>
            <a:r>
              <a:rPr lang="en-US" dirty="0" smtClean="0"/>
              <a:t> R2 </a:t>
            </a:r>
          </a:p>
          <a:p>
            <a:pPr lvl="3"/>
            <a:r>
              <a:rPr lang="en-US" dirty="0" smtClean="0"/>
              <a:t>where </a:t>
            </a:r>
            <a:r>
              <a:rPr lang="en-US" i="1" dirty="0" err="1" smtClean="0"/>
              <a:t>binop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∈ { +, -, *, /, %, ≥, ≤ &gt; , … }</a:t>
            </a:r>
          </a:p>
          <a:p>
            <a:pPr lvl="2"/>
            <a:r>
              <a:rPr lang="en-US" dirty="0" smtClean="0">
                <a:effectLst/>
              </a:rPr>
              <a:t>R = </a:t>
            </a:r>
            <a:r>
              <a:rPr lang="en-US" i="1" dirty="0" err="1" smtClean="0">
                <a:effectLst/>
              </a:rPr>
              <a:t>unop</a:t>
            </a:r>
            <a:r>
              <a:rPr lang="en-US" i="1" dirty="0" smtClean="0">
                <a:effectLst/>
              </a:rPr>
              <a:t> R1</a:t>
            </a:r>
          </a:p>
          <a:p>
            <a:pPr lvl="3"/>
            <a:r>
              <a:rPr lang="en-US" dirty="0" smtClean="0">
                <a:effectLst/>
              </a:rPr>
              <a:t>Where  </a:t>
            </a:r>
            <a:r>
              <a:rPr lang="en-US" i="1" dirty="0" err="1" smtClean="0">
                <a:effectLst/>
              </a:rPr>
              <a:t>unop</a:t>
            </a:r>
            <a:r>
              <a:rPr lang="en-US" i="1" dirty="0" smtClean="0">
                <a:effectLst/>
              </a:rPr>
              <a:t> </a:t>
            </a:r>
            <a:r>
              <a:rPr lang="en-US" dirty="0">
                <a:effectLst/>
              </a:rPr>
              <a:t>∈ </a:t>
            </a:r>
            <a:r>
              <a:rPr lang="en-US" dirty="0" smtClean="0">
                <a:effectLst/>
              </a:rPr>
              <a:t>{ -, (int32), (int64) …}</a:t>
            </a:r>
          </a:p>
          <a:p>
            <a:pPr lvl="2"/>
            <a:r>
              <a:rPr lang="en-US" i="1" dirty="0" smtClean="0"/>
              <a:t>Jump </a:t>
            </a:r>
            <a:r>
              <a:rPr lang="en-US" dirty="0" smtClean="0"/>
              <a:t>label, ret </a:t>
            </a:r>
            <a:r>
              <a:rPr lang="en-US" i="1" dirty="0" smtClean="0"/>
              <a:t>value</a:t>
            </a:r>
          </a:p>
          <a:p>
            <a:pPr lvl="3"/>
            <a:r>
              <a:rPr lang="en-US" dirty="0" smtClean="0"/>
              <a:t>Where </a:t>
            </a:r>
            <a:r>
              <a:rPr lang="en-US" i="1" dirty="0" smtClean="0"/>
              <a:t>jump </a:t>
            </a:r>
            <a:r>
              <a:rPr lang="en-US" dirty="0" smtClean="0"/>
              <a:t>is { jz, jnz, … }</a:t>
            </a:r>
          </a:p>
          <a:p>
            <a:pPr lvl="2"/>
            <a:r>
              <a:rPr lang="en-US" dirty="0" smtClean="0"/>
              <a:t>Call </a:t>
            </a:r>
            <a:r>
              <a:rPr lang="en-US" i="1" dirty="0" smtClean="0"/>
              <a:t>method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23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Control flow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Method entry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628126" y="2573893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28126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</a:t>
            </a:r>
          </a:p>
        </p:txBody>
      </p:sp>
      <p:cxnSp>
        <p:nvCxnSpPr>
          <p:cNvPr id="10" name="Straight Arrow Connector 9"/>
          <p:cNvCxnSpPr>
            <a:stCxn id="12" idx="2"/>
            <a:endCxn id="9" idx="0"/>
          </p:cNvCxnSpPr>
          <p:nvPr/>
        </p:nvCxnSpPr>
        <p:spPr>
          <a:xfrm>
            <a:off x="6200126" y="2573893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200126" y="3552825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4651" y="2204561"/>
            <a:ext cx="18309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assume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Pre(f)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200400" y="2882384"/>
            <a:ext cx="13716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26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Control flow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Method exit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flipH="1">
            <a:off x="1628127" y="2573893"/>
            <a:ext cx="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28126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183493"/>
            <a:ext cx="8178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12" idx="2"/>
            <a:endCxn id="9" idx="0"/>
          </p:cNvCxnSpPr>
          <p:nvPr/>
        </p:nvCxnSpPr>
        <p:spPr>
          <a:xfrm>
            <a:off x="6200126" y="2573893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200126" y="3552825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1332" y="2204561"/>
            <a:ext cx="19575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Post(f)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3200400" y="2882384"/>
            <a:ext cx="13716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4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Control flow graph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Method 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183493"/>
            <a:ext cx="119776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f()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818082" y="257389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97839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183493"/>
            <a:ext cx="119776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f()</a:t>
            </a:r>
          </a:p>
        </p:txBody>
      </p:sp>
      <p:cxnSp>
        <p:nvCxnSpPr>
          <p:cNvPr id="10" name="Straight Arrow Connector 9"/>
          <p:cNvCxnSpPr>
            <a:stCxn id="12" idx="2"/>
            <a:endCxn id="9" idx="0"/>
          </p:cNvCxnSpPr>
          <p:nvPr/>
        </p:nvCxnSpPr>
        <p:spPr>
          <a:xfrm>
            <a:off x="6390082" y="257389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6390082" y="35528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4607" y="2204561"/>
            <a:ext cx="18309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Pre(f)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1288" y="4162425"/>
            <a:ext cx="19575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ssume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Post(f)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200400" y="2882384"/>
            <a:ext cx="13716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87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289" y="5715000"/>
            <a:ext cx="8382000" cy="886397"/>
          </a:xfrm>
        </p:spPr>
        <p:txBody>
          <a:bodyPr/>
          <a:lstStyle/>
          <a:p>
            <a:r>
              <a:rPr lang="en-US" dirty="0" smtClean="0"/>
              <a:t>A sequence of non-jump instructions is a block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50938" y="1364187"/>
            <a:ext cx="7775638" cy="4108016"/>
            <a:chOff x="689038" y="834509"/>
            <a:chExt cx="7775638" cy="4108016"/>
          </a:xfrm>
        </p:grpSpPr>
        <p:sp>
          <p:nvSpPr>
            <p:cNvPr id="4" name="TextBox 3"/>
            <p:cNvSpPr txBox="1"/>
            <p:nvPr/>
          </p:nvSpPr>
          <p:spPr>
            <a:xfrm>
              <a:off x="689038" y="1596509"/>
              <a:ext cx="1451038" cy="28623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jump l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jump j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l: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n+1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pPr algn="ctr"/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k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j:</a:t>
              </a:r>
            </a:p>
          </p:txBody>
        </p:sp>
        <p:cxnSp>
          <p:nvCxnSpPr>
            <p:cNvPr id="5" name="Straight Arrow Connector 4"/>
            <p:cNvCxnSpPr>
              <a:endCxn id="4" idx="0"/>
            </p:cNvCxnSpPr>
            <p:nvPr/>
          </p:nvCxnSpPr>
          <p:spPr>
            <a:xfrm>
              <a:off x="1414557" y="986909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1414557" y="4458831"/>
              <a:ext cx="0" cy="483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 bwMode="auto">
            <a:xfrm>
              <a:off x="2581275" y="2692449"/>
              <a:ext cx="1371600" cy="670441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1438" y="1596509"/>
              <a:ext cx="1197764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3638" y="1596509"/>
              <a:ext cx="1451038" cy="12003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l: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n+1</a:t>
              </a:r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pPr algn="ctr"/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istr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k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2" idx="0"/>
            </p:cNvCxnSpPr>
            <p:nvPr/>
          </p:nvCxnSpPr>
          <p:spPr>
            <a:xfrm flipH="1">
              <a:off x="5250320" y="834509"/>
              <a:ext cx="1382318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3" idx="0"/>
            </p:cNvCxnSpPr>
            <p:nvPr/>
          </p:nvCxnSpPr>
          <p:spPr>
            <a:xfrm>
              <a:off x="6632638" y="834509"/>
              <a:ext cx="1106519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26" idx="0"/>
            </p:cNvCxnSpPr>
            <p:nvPr/>
          </p:nvCxnSpPr>
          <p:spPr>
            <a:xfrm>
              <a:off x="5250320" y="2519839"/>
              <a:ext cx="1191818" cy="1569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26" idx="0"/>
            </p:cNvCxnSpPr>
            <p:nvPr/>
          </p:nvCxnSpPr>
          <p:spPr>
            <a:xfrm flipH="1">
              <a:off x="6442138" y="2796838"/>
              <a:ext cx="1297019" cy="12926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530" y="4089499"/>
              <a:ext cx="69121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 …</a:t>
              </a:r>
            </a:p>
          </p:txBody>
        </p:sp>
      </p:grpSp>
      <p:sp>
        <p:nvSpPr>
          <p:cNvPr id="36" name="Text Placeholder 2"/>
          <p:cNvSpPr txBox="1">
            <a:spLocks/>
          </p:cNvSpPr>
          <p:nvPr/>
        </p:nvSpPr>
        <p:spPr>
          <a:xfrm>
            <a:off x="381189" y="943627"/>
            <a:ext cx="8382000" cy="9171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0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000" kern="120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92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Variables can alias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3762568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-11);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267200" y="4229100"/>
            <a:ext cx="23622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9400" y="4044434"/>
            <a:ext cx="113364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true?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100303" y="2803564"/>
            <a:ext cx="23622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462503" y="2618898"/>
            <a:ext cx="243848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alias!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488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Remove the heap</a:t>
            </a:r>
          </a:p>
          <a:p>
            <a:pPr lvl="1"/>
            <a:r>
              <a:rPr lang="en-US" dirty="0" smtClean="0"/>
              <a:t>Assign a name to each heap location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program in 3 addresses form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 program without explicit heap locations</a:t>
            </a:r>
          </a:p>
          <a:p>
            <a:pPr lvl="1"/>
            <a:r>
              <a:rPr lang="en-US" dirty="0" smtClean="0"/>
              <a:t>All variables are assigned at least once (SSA)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Track equalities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/>
              <a:t>{Pre} C {Post}</a:t>
            </a:r>
          </a:p>
          <a:p>
            <a:pPr lvl="1"/>
            <a:r>
              <a:rPr lang="en-US" dirty="0" smtClean="0"/>
              <a:t>Try to prove that Pre =&gt; </a:t>
            </a:r>
            <a:r>
              <a:rPr lang="en-US" dirty="0" err="1" smtClean="0"/>
              <a:t>wp</a:t>
            </a:r>
            <a:r>
              <a:rPr lang="en-US" dirty="0" smtClean="0"/>
              <a:t>(C, Post)</a:t>
            </a:r>
          </a:p>
          <a:p>
            <a:r>
              <a:rPr lang="en-US" dirty="0" smtClean="0"/>
              <a:t>Nice in theory…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Limited inference abilities</a:t>
            </a:r>
          </a:p>
          <a:p>
            <a:pPr lvl="2"/>
            <a:r>
              <a:rPr lang="en-US" dirty="0" smtClean="0"/>
              <a:t>E.g. Loop invariants</a:t>
            </a:r>
          </a:p>
          <a:p>
            <a:pPr lvl="1"/>
            <a:r>
              <a:rPr lang="en-US" dirty="0" smtClean="0"/>
              <a:t>Need a lot of </a:t>
            </a:r>
            <a:r>
              <a:rPr lang="en-US" b="1" dirty="0" smtClean="0"/>
              <a:t>extra</a:t>
            </a:r>
            <a:r>
              <a:rPr lang="en-US" dirty="0" smtClean="0"/>
              <a:t>-annotations</a:t>
            </a:r>
          </a:p>
          <a:p>
            <a:pPr lvl="1"/>
            <a:r>
              <a:rPr lang="en-US" dirty="0" smtClean="0"/>
              <a:t>More of what a programmer</a:t>
            </a:r>
          </a:p>
          <a:p>
            <a:pPr marL="460375" lvl="1" indent="0">
              <a:buNone/>
            </a:pPr>
            <a:r>
              <a:rPr lang="en-US" dirty="0" smtClean="0"/>
              <a:t>	 is willing to pay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3403" y="4788575"/>
            <a:ext cx="3350597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assume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(N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&gt;=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0, a = 0, b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a++; b += 2; i++;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(a + b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3 * 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855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25819"/>
            <a:ext cx="3762568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-11);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1698605"/>
            <a:ext cx="37338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AliasScalar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-11);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191000" y="2748259"/>
            <a:ext cx="7620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382000" cy="917174"/>
          </a:xfrm>
        </p:spPr>
        <p:txBody>
          <a:bodyPr/>
          <a:lstStyle/>
          <a:p>
            <a:r>
              <a:rPr lang="en-US" dirty="0" smtClean="0"/>
              <a:t>Use e-graph</a:t>
            </a:r>
          </a:p>
          <a:p>
            <a:pPr lvl="1"/>
            <a:r>
              <a:rPr lang="en-US" dirty="0" smtClean="0"/>
              <a:t>At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326743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all for today</a:t>
            </a:r>
            <a:endParaRPr lang="en-US" dirty="0"/>
          </a:p>
        </p:txBody>
      </p:sp>
      <p:pic>
        <p:nvPicPr>
          <p:cNvPr id="6146" name="Picture 2" descr="C:\Users\logozzo\AppData\Local\Microsoft\Windows\Temporary Internet Files\Content.IE5\T1EC2VAI\MC9002869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2132091" cy="21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7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We’ve seen:</a:t>
            </a:r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Better debugging</a:t>
            </a:r>
          </a:p>
          <a:p>
            <a:pPr lvl="2"/>
            <a:r>
              <a:rPr lang="en-US" dirty="0" smtClean="0"/>
              <a:t>Assume/guarantee reasoning on the code</a:t>
            </a:r>
          </a:p>
          <a:p>
            <a:pPr lvl="1"/>
            <a:r>
              <a:rPr lang="en-US" dirty="0" smtClean="0"/>
              <a:t>Clousot</a:t>
            </a:r>
          </a:p>
          <a:p>
            <a:pPr lvl="2"/>
            <a:r>
              <a:rPr lang="en-US" dirty="0" smtClean="0"/>
              <a:t>Collect proof obligations</a:t>
            </a:r>
          </a:p>
          <a:p>
            <a:pPr lvl="3"/>
            <a:r>
              <a:rPr lang="en-US" dirty="0" smtClean="0"/>
              <a:t>Implicit/explicit</a:t>
            </a:r>
          </a:p>
          <a:p>
            <a:pPr lvl="2"/>
            <a:r>
              <a:rPr lang="en-US" dirty="0" smtClean="0"/>
              <a:t>Bytecode analysis</a:t>
            </a:r>
          </a:p>
          <a:p>
            <a:pPr lvl="3"/>
            <a:r>
              <a:rPr lang="en-US" dirty="0" smtClean="0"/>
              <a:t>De-Stack</a:t>
            </a:r>
          </a:p>
          <a:p>
            <a:pPr lvl="3"/>
            <a:r>
              <a:rPr lang="en-US" dirty="0" smtClean="0"/>
              <a:t>CFG construction</a:t>
            </a:r>
          </a:p>
          <a:p>
            <a:pPr lvl="3"/>
            <a:r>
              <a:rPr lang="en-US" dirty="0" smtClean="0"/>
              <a:t>De-Heap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9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Expression recovery</a:t>
            </a:r>
          </a:p>
          <a:p>
            <a:r>
              <a:rPr lang="en-US" dirty="0" smtClean="0"/>
              <a:t>Numerical abstract domains in Clousot</a:t>
            </a:r>
          </a:p>
          <a:p>
            <a:pPr lvl="1"/>
            <a:r>
              <a:rPr lang="en-US" dirty="0" smtClean="0"/>
              <a:t>Pentagons</a:t>
            </a:r>
          </a:p>
          <a:p>
            <a:pPr lvl="1"/>
            <a:r>
              <a:rPr lang="en-US" dirty="0" smtClean="0"/>
              <a:t>Combination of domains</a:t>
            </a:r>
          </a:p>
          <a:p>
            <a:pPr lvl="1"/>
            <a:r>
              <a:rPr lang="en-US" dirty="0" smtClean="0"/>
              <a:t>Subpolyhedra</a:t>
            </a:r>
          </a:p>
          <a:p>
            <a:pPr lvl="2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Floating points</a:t>
            </a:r>
          </a:p>
          <a:p>
            <a:r>
              <a:rPr lang="en-US" dirty="0" smtClean="0"/>
              <a:t>Backward analysis</a:t>
            </a:r>
          </a:p>
          <a:p>
            <a:r>
              <a:rPr lang="en-US" dirty="0" smtClean="0"/>
              <a:t>Inter-method inference</a:t>
            </a:r>
          </a:p>
          <a:p>
            <a:r>
              <a:rPr lang="en-US" dirty="0" smtClean="0"/>
              <a:t>Message prioritization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70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Ciao!</a:t>
            </a:r>
            <a:endParaRPr lang="en-US" dirty="0"/>
          </a:p>
        </p:txBody>
      </p:sp>
      <p:pic>
        <p:nvPicPr>
          <p:cNvPr id="8195" name="Picture 3" descr="C:\Users\logozzo\AppData\Local\Microsoft\Windows\Temporary Internet Files\Content.IE5\09P5FC2H\MC900442024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351368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06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checker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Clousot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71800"/>
            <a:ext cx="3987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2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5216525"/>
          </a:xfrm>
        </p:spPr>
        <p:txBody>
          <a:bodyPr>
            <a:noAutofit/>
          </a:bodyPr>
          <a:lstStyle/>
          <a:p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Abstract Interpretation</a:t>
            </a:r>
          </a:p>
          <a:p>
            <a:pPr lvl="1"/>
            <a:r>
              <a:rPr lang="en-US" sz="2400" dirty="0"/>
              <a:t>≠ Usual approaches based on theorem prover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Automatic</a:t>
            </a:r>
            <a:r>
              <a:rPr lang="en-US" dirty="0"/>
              <a:t> </a:t>
            </a:r>
          </a:p>
          <a:p>
            <a:pPr lvl="2"/>
            <a:r>
              <a:rPr lang="en-US" sz="2800" dirty="0"/>
              <a:t>Inference of loop invariants, pre, post, invariants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Predictable</a:t>
            </a:r>
          </a:p>
          <a:p>
            <a:pPr lvl="2"/>
            <a:r>
              <a:rPr lang="en-US" sz="2800" dirty="0"/>
              <a:t>No quantifier </a:t>
            </a:r>
            <a:r>
              <a:rPr lang="en-US" sz="2800" dirty="0" smtClean="0"/>
              <a:t>instantiation</a:t>
            </a:r>
          </a:p>
          <a:p>
            <a:pPr lvl="2"/>
            <a:r>
              <a:rPr lang="en-US" sz="2800" dirty="0" smtClean="0"/>
              <a:t>No easy proofs by contradictory axioms </a:t>
            </a:r>
            <a:endParaRPr lang="en-US" sz="28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Scalable</a:t>
            </a:r>
          </a:p>
          <a:p>
            <a:pPr lvl="2"/>
            <a:r>
              <a:rPr lang="en-US" sz="2800" dirty="0"/>
              <a:t>Tune-up for the properties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801422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High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For each assembly A</a:t>
            </a:r>
          </a:p>
          <a:p>
            <a:r>
              <a:rPr lang="en-US" dirty="0" smtClean="0"/>
              <a:t>For each class C</a:t>
            </a:r>
          </a:p>
          <a:p>
            <a:r>
              <a:rPr lang="en-US" dirty="0" smtClean="0"/>
              <a:t>For each method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 proof obligations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What should I prove?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Discover facts on the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facts to prove the proof obligations</a:t>
            </a:r>
          </a:p>
          <a:p>
            <a:pPr marL="852488" lvl="1" indent="-457200">
              <a:buFont typeface="Arial" pitchFamily="34" charset="0"/>
              <a:buChar char="•"/>
            </a:pPr>
            <a:r>
              <a:rPr lang="en-US" dirty="0" smtClean="0"/>
              <a:t>If not, do something else… (next Monday)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33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5232202"/>
          </a:xfrm>
        </p:spPr>
        <p:txBody>
          <a:bodyPr/>
          <a:lstStyle/>
          <a:p>
            <a:r>
              <a:rPr lang="en-US" dirty="0" smtClean="0"/>
              <a:t>Two kinds: Implicit and explicit</a:t>
            </a:r>
          </a:p>
          <a:p>
            <a:r>
              <a:rPr lang="en-US" dirty="0" smtClean="0"/>
              <a:t>Implicit</a:t>
            </a:r>
          </a:p>
          <a:p>
            <a:pPr lvl="1"/>
            <a:r>
              <a:rPr lang="en-US" dirty="0" err="1" smtClean="0"/>
              <a:t>NonNull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Bounds checking</a:t>
            </a:r>
          </a:p>
          <a:p>
            <a:pPr lvl="1"/>
            <a:r>
              <a:rPr lang="en-US" dirty="0" smtClean="0"/>
              <a:t>Divisions by zero, overflow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When calling a method, its precondition</a:t>
            </a:r>
          </a:p>
          <a:p>
            <a:pPr lvl="1"/>
            <a:r>
              <a:rPr lang="en-US" dirty="0" smtClean="0"/>
              <a:t>When returning from a method, its postcondition</a:t>
            </a:r>
          </a:p>
        </p:txBody>
      </p:sp>
    </p:spTree>
    <p:extLst>
      <p:ext uri="{BB962C8B-B14F-4D97-AF65-F5344CB8AC3E}">
        <p14:creationId xmlns:p14="http://schemas.microsoft.com/office/powerpoint/2010/main" val="738042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dereference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0" y="3657600"/>
            <a:ext cx="8382000" cy="2443746"/>
          </a:xfrm>
        </p:spPr>
        <p:txBody>
          <a:bodyPr/>
          <a:lstStyle/>
          <a:p>
            <a:r>
              <a:rPr lang="en-US" dirty="0" smtClean="0"/>
              <a:t>The string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should not be null</a:t>
            </a:r>
          </a:p>
          <a:p>
            <a:pPr lvl="1"/>
            <a:r>
              <a:rPr lang="en-US" dirty="0" smtClean="0"/>
              <a:t>Otherwise, exception at run time</a:t>
            </a:r>
          </a:p>
          <a:p>
            <a:r>
              <a:rPr lang="en-US" dirty="0" smtClean="0"/>
              <a:t>Clousot scans the program and records the proof obligation: </a:t>
            </a:r>
          </a:p>
          <a:p>
            <a:pPr marL="0" indent="0"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 != null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2150" y="1676400"/>
            <a:ext cx="436369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IsCiao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"ciao!"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58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bounds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209800"/>
            <a:ext cx="461697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random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i=0; 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[i]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random.Next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86400" y="2819400"/>
            <a:ext cx="2555178" cy="457200"/>
            <a:chOff x="5486400" y="2819400"/>
            <a:chExt cx="2555178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843814" y="2819400"/>
              <a:ext cx="119776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Len &gt;= 0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486400" y="3004066"/>
              <a:ext cx="1357414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05201" y="4191000"/>
            <a:ext cx="4382003" cy="1385590"/>
            <a:chOff x="3505201" y="4191000"/>
            <a:chExt cx="4382003" cy="1385590"/>
          </a:xfrm>
        </p:grpSpPr>
        <p:sp>
          <p:nvSpPr>
            <p:cNvPr id="9" name="TextBox 8"/>
            <p:cNvSpPr txBox="1"/>
            <p:nvPr/>
          </p:nvSpPr>
          <p:spPr>
            <a:xfrm>
              <a:off x="5929617" y="5207258"/>
              <a:ext cx="195758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 &lt; arr.Length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505201" y="4191000"/>
              <a:ext cx="2424416" cy="1200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90600" y="4191000"/>
            <a:ext cx="2438400" cy="1570256"/>
            <a:chOff x="990600" y="4191000"/>
            <a:chExt cx="2438400" cy="1570256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5391924"/>
              <a:ext cx="94448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 &gt;= 0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935089" y="4191000"/>
              <a:ext cx="1493911" cy="1385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207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Logozzo</Template>
  <TotalTime>2290</TotalTime>
  <Words>1440</Words>
  <Application>Microsoft Office PowerPoint</Application>
  <PresentationFormat>On-screen Show (4:3)</PresentationFormat>
  <Paragraphs>389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1-10159 Microsoft Research 2009</vt:lpstr>
      <vt:lpstr>White with Courier font for code slides</vt:lpstr>
      <vt:lpstr>1_1-10159 Microsoft Research 2009</vt:lpstr>
      <vt:lpstr>1_White with Courier font for code slides</vt:lpstr>
      <vt:lpstr>Potato are nice, but…</vt:lpstr>
      <vt:lpstr>Model checkers</vt:lpstr>
      <vt:lpstr>Theorem provers</vt:lpstr>
      <vt:lpstr>Static checker (Clousot)</vt:lpstr>
      <vt:lpstr>Clousot</vt:lpstr>
      <vt:lpstr>Algorithm: High level</vt:lpstr>
      <vt:lpstr>Proof obligations</vt:lpstr>
      <vt:lpstr>NonNull dereference</vt:lpstr>
      <vt:lpstr>Array bounds</vt:lpstr>
      <vt:lpstr>Overflows</vt:lpstr>
      <vt:lpstr>Explicit obligation: Assertions</vt:lpstr>
      <vt:lpstr>Assume/guarantee reasoning</vt:lpstr>
      <vt:lpstr>Preconditions</vt:lpstr>
      <vt:lpstr>Postconditions</vt:lpstr>
      <vt:lpstr>Read the bytecode </vt:lpstr>
      <vt:lpstr>Phase 1</vt:lpstr>
      <vt:lpstr>On the disk…</vt:lpstr>
      <vt:lpstr>.NET</vt:lpstr>
      <vt:lpstr>Bytecode</vt:lpstr>
      <vt:lpstr>Bytecode is ugly to analyze</vt:lpstr>
      <vt:lpstr>So why we analyze it?</vt:lpstr>
      <vt:lpstr>De-stack</vt:lpstr>
      <vt:lpstr>De-stack</vt:lpstr>
      <vt:lpstr>Control flow graph construction</vt:lpstr>
      <vt:lpstr>Control flow graph construction</vt:lpstr>
      <vt:lpstr>Control flow graph construction</vt:lpstr>
      <vt:lpstr>Control flow graph construction</vt:lpstr>
      <vt:lpstr>De-Heap</vt:lpstr>
      <vt:lpstr>De-heap</vt:lpstr>
      <vt:lpstr>An example</vt:lpstr>
      <vt:lpstr>That’s all for today</vt:lpstr>
      <vt:lpstr>Let’s recap</vt:lpstr>
      <vt:lpstr>Next</vt:lpstr>
      <vt:lpstr>Ciao!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interpretation for the working programmer</dc:title>
  <dc:creator>Francesco Logozzo</dc:creator>
  <cp:lastModifiedBy>Francesco Logozzo</cp:lastModifiedBy>
  <cp:revision>96</cp:revision>
  <dcterms:created xsi:type="dcterms:W3CDTF">2006-08-16T00:00:00Z</dcterms:created>
  <dcterms:modified xsi:type="dcterms:W3CDTF">2011-07-18T03:51:36Z</dcterms:modified>
</cp:coreProperties>
</file>