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8" r:id="rId23"/>
    <p:sldId id="276" r:id="rId24"/>
    <p:sldId id="277" r:id="rId25"/>
    <p:sldId id="280" r:id="rId26"/>
    <p:sldId id="281" r:id="rId27"/>
    <p:sldId id="283" r:id="rId28"/>
    <p:sldId id="282" r:id="rId29"/>
    <p:sldId id="284" r:id="rId30"/>
    <p:sldId id="288" r:id="rId31"/>
    <p:sldId id="285" r:id="rId32"/>
    <p:sldId id="286" r:id="rId33"/>
    <p:sldId id="291" r:id="rId34"/>
    <p:sldId id="292" r:id="rId35"/>
    <p:sldId id="293" r:id="rId36"/>
    <p:sldId id="295" r:id="rId37"/>
    <p:sldId id="296" r:id="rId38"/>
    <p:sldId id="297" r:id="rId39"/>
    <p:sldId id="294" r:id="rId40"/>
    <p:sldId id="298" r:id="rId41"/>
    <p:sldId id="299" r:id="rId42"/>
    <p:sldId id="300" r:id="rId43"/>
    <p:sldId id="301" r:id="rId44"/>
    <p:sldId id="304" r:id="rId45"/>
    <p:sldId id="302" r:id="rId46"/>
    <p:sldId id="303" r:id="rId47"/>
    <p:sldId id="307" r:id="rId48"/>
    <p:sldId id="308" r:id="rId49"/>
    <p:sldId id="309" r:id="rId50"/>
    <p:sldId id="305" r:id="rId51"/>
    <p:sldId id="290" r:id="rId52"/>
    <p:sldId id="322" r:id="rId53"/>
    <p:sldId id="323" r:id="rId54"/>
    <p:sldId id="324" r:id="rId55"/>
    <p:sldId id="325" r:id="rId56"/>
    <p:sldId id="326" r:id="rId57"/>
    <p:sldId id="327" r:id="rId58"/>
    <p:sldId id="32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5DC4-426C-4D15-9CC8-AD8107F483F8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4F9E-2C0D-4C55-B75E-A0C7B017E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E4F9E-2C0D-4C55-B75E-A0C7B017E4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interpretation for the working programmer</a:t>
            </a:r>
            <a:br>
              <a:rPr lang="en-US" dirty="0" smtClean="0"/>
            </a:br>
            <a:r>
              <a:rPr lang="en-US" sz="4800" i="1" dirty="0" smtClean="0"/>
              <a:t>Lezione 3 – Concetti Avanzati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Francesco Logozzo</a:t>
            </a:r>
          </a:p>
          <a:p>
            <a:r>
              <a:rPr lang="en-US" sz="2800" dirty="0"/>
              <a:t>Microsoft Research, Redmond, WA, USA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08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91150"/>
          </a:xfrm>
        </p:spPr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iterations </a:t>
            </a:r>
          </a:p>
          <a:p>
            <a:pPr lvl="1"/>
            <a:r>
              <a:rPr lang="en-US" dirty="0" smtClean="0"/>
              <a:t>Suppose a = [1, 2, 3, 4]</a:t>
            </a:r>
          </a:p>
          <a:p>
            <a:pPr lvl="1"/>
            <a:r>
              <a:rPr lang="en-US" dirty="0" smtClean="0"/>
              <a:t>At the whiteboard!</a:t>
            </a:r>
          </a:p>
        </p:txBody>
      </p:sp>
    </p:spTree>
    <p:extLst>
      <p:ext uri="{BB962C8B-B14F-4D97-AF65-F5344CB8AC3E}">
        <p14:creationId xmlns:p14="http://schemas.microsoft.com/office/powerpoint/2010/main" val="298687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based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70756"/>
          </a:xfrm>
        </p:spPr>
        <p:txBody>
          <a:bodyPr/>
          <a:lstStyle/>
          <a:p>
            <a:r>
              <a:rPr lang="en-US" dirty="0" smtClean="0"/>
              <a:t>Idea: group states by program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It’s an abstraction!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	 α </a:t>
            </a:r>
            <a:r>
              <a:rPr lang="en-US" dirty="0">
                <a:effectLst/>
              </a:rPr>
              <a:t>∈</a:t>
            </a:r>
            <a:r>
              <a:rPr lang="en-US" dirty="0" smtClean="0">
                <a:effectLst/>
              </a:rPr>
              <a:t> [Σ* → (PC → Σ)]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 </a:t>
            </a:r>
            <a:r>
              <a:rPr lang="en-US" dirty="0" smtClean="0">
                <a:effectLst/>
              </a:rPr>
              <a:t>γ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In the example: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α (F)(2) = { (i:0, s:0), (i:1, s: 1), (i: 2, s: 3), (i: 3, s: 6), (i:4, s: 10) 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Strongest </a:t>
            </a:r>
            <a:r>
              <a:rPr lang="en-US" dirty="0" err="1" smtClean="0">
                <a:effectLst/>
              </a:rPr>
              <a:t>postcondition</a:t>
            </a:r>
            <a:r>
              <a:rPr lang="en-US" dirty="0" smtClean="0">
                <a:effectLst/>
              </a:rPr>
              <a:t> for a program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Can be too strong!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Not computable ;-)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Inter-method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3077" name="Picture 5" descr="C:\Users\logozzo\AppData\Local\Microsoft\Windows\Temporary Internet Files\Content.IE5\AHDIM2JZ\MC9000714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2268538"/>
            <a:ext cx="260508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2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133600"/>
            <a:ext cx="63246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ZeroValues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(a[i] ==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count++;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18" y="5105400"/>
            <a:ext cx="6404339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4098" idx="0"/>
          </p:cNvCxnSpPr>
          <p:nvPr/>
        </p:nvCxnSpPr>
        <p:spPr>
          <a:xfrm flipH="1" flipV="1">
            <a:off x="4114800" y="3276600"/>
            <a:ext cx="1859688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75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95159"/>
          </a:xfrm>
        </p:spPr>
        <p:txBody>
          <a:bodyPr/>
          <a:lstStyle/>
          <a:p>
            <a:r>
              <a:rPr lang="en-US" dirty="0" smtClean="0"/>
              <a:t>Let assume we cannot prove: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assert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It may be that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depends on the entry state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+mj-lt"/>
                <a:cs typeface="Consolas" pitchFamily="49" charset="0"/>
              </a:rPr>
              <a:t>Th</a:t>
            </a:r>
            <a:r>
              <a:rPr lang="en-US" dirty="0" smtClean="0">
                <a:latin typeface="+mj-lt"/>
                <a:cs typeface="Consolas" pitchFamily="49" charset="0"/>
              </a:rPr>
              <a:t> (?) : if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contains only variables of the </a:t>
            </a:r>
            <a:r>
              <a:rPr lang="en-US" dirty="0" err="1" smtClean="0">
                <a:latin typeface="+mj-lt"/>
                <a:cs typeface="Consolas" pitchFamily="49" charset="0"/>
              </a:rPr>
              <a:t>prestate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fields,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Consolas" pitchFamily="49" charset="0"/>
              </a:rPr>
              <a:t>not modified in any path from the entry point to the assertion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   Then </a:t>
            </a:r>
            <a:r>
              <a:rPr lang="en-US" dirty="0" err="1" smtClean="0">
                <a:latin typeface="+mj-lt"/>
                <a:cs typeface="Consolas" pitchFamily="49" charset="0"/>
              </a:rPr>
              <a:t>exp</a:t>
            </a:r>
            <a:r>
              <a:rPr lang="en-US" dirty="0" smtClean="0">
                <a:latin typeface="+mj-lt"/>
                <a:cs typeface="Consolas" pitchFamily="49" charset="0"/>
              </a:rPr>
              <a:t> is a precondition of the method</a:t>
            </a:r>
          </a:p>
        </p:txBody>
      </p:sp>
    </p:spTree>
    <p:extLst>
      <p:ext uri="{BB962C8B-B14F-4D97-AF65-F5344CB8AC3E}">
        <p14:creationId xmlns:p14="http://schemas.microsoft.com/office/powerpoint/2010/main" val="4245996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Hmmmm</a:t>
            </a:r>
            <a:r>
              <a:rPr lang="en-US" dirty="0" smtClean="0"/>
              <a:t>… 30 &amp; lode?</a:t>
            </a:r>
            <a:endParaRPr lang="en-US" dirty="0"/>
          </a:p>
        </p:txBody>
      </p:sp>
      <p:pic>
        <p:nvPicPr>
          <p:cNvPr id="5122" name="Picture 2" descr="C:\Users\logozzo\AppData\Local\Microsoft\Windows\Temporary Internet Files\Content.IE5\X7757D12\MC9000487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81" y="1066800"/>
            <a:ext cx="3444875" cy="472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22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10600" cy="664797"/>
          </a:xfrm>
        </p:spPr>
        <p:txBody>
          <a:bodyPr/>
          <a:lstStyle/>
          <a:p>
            <a:r>
              <a:rPr lang="en-US" dirty="0" smtClean="0"/>
              <a:t>Counter-example to “Theorem”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09800"/>
            <a:ext cx="73914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NotAPrecondition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)x).Length &gt; 10);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[])x).Length &gt; 10);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6" y="1143000"/>
            <a:ext cx="865346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6146" idx="2"/>
          </p:cNvCxnSpPr>
          <p:nvPr/>
        </p:nvCxnSpPr>
        <p:spPr>
          <a:xfrm>
            <a:off x="4795498" y="1800225"/>
            <a:ext cx="1300502" cy="155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146" idx="2"/>
          </p:cNvCxnSpPr>
          <p:nvPr/>
        </p:nvCxnSpPr>
        <p:spPr>
          <a:xfrm>
            <a:off x="4795498" y="1800225"/>
            <a:ext cx="843302" cy="2695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41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Mainly an heuristic</a:t>
            </a:r>
          </a:p>
          <a:p>
            <a:pPr lvl="1"/>
            <a:r>
              <a:rPr lang="en-US" dirty="0" smtClean="0"/>
              <a:t>“Suggested precondition:”</a:t>
            </a:r>
          </a:p>
          <a:p>
            <a:r>
              <a:rPr lang="en-US" dirty="0" smtClean="0"/>
              <a:t>Precise inference requires WP calculus</a:t>
            </a:r>
            <a:endParaRPr lang="en-US" dirty="0"/>
          </a:p>
          <a:p>
            <a:pPr lvl="1"/>
            <a:r>
              <a:rPr lang="en-US" dirty="0" smtClean="0"/>
              <a:t>Loops?</a:t>
            </a:r>
          </a:p>
          <a:p>
            <a:r>
              <a:rPr lang="en-US" dirty="0" smtClean="0"/>
              <a:t>Necessary pre-conditions?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Most of the times get top</a:t>
            </a:r>
          </a:p>
          <a:p>
            <a:r>
              <a:rPr lang="en-US" dirty="0"/>
              <a:t>Sufficient </a:t>
            </a:r>
            <a:r>
              <a:rPr lang="en-US" dirty="0" smtClean="0"/>
              <a:t>pre-conditions?</a:t>
            </a:r>
          </a:p>
          <a:p>
            <a:pPr lvl="1"/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Solved for fixed forms (template)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10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Post-condition inference</a:t>
            </a:r>
            <a:endParaRPr lang="en-US" dirty="0"/>
          </a:p>
        </p:txBody>
      </p:sp>
      <p:pic>
        <p:nvPicPr>
          <p:cNvPr id="1026" name="Picture 2" descr="C:\Users\logozzo\AppData\Local\Microsoft\Windows\Temporary Internet Files\Content.IE5\Z8WEOD16\MC9002330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159125"/>
            <a:ext cx="2406650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4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50011"/>
          </a:xfrm>
        </p:spPr>
        <p:txBody>
          <a:bodyPr/>
          <a:lstStyle/>
          <a:p>
            <a:r>
              <a:rPr lang="en-US" dirty="0" smtClean="0"/>
              <a:t>Have a method m</a:t>
            </a:r>
          </a:p>
          <a:p>
            <a:r>
              <a:rPr lang="en-US" dirty="0" smtClean="0"/>
              <a:t>For each program point</a:t>
            </a:r>
          </a:p>
          <a:p>
            <a:pPr lvl="1"/>
            <a:r>
              <a:rPr lang="en-US" dirty="0" smtClean="0"/>
              <a:t>Abstract state a</a:t>
            </a:r>
          </a:p>
          <a:p>
            <a:pPr lvl="2"/>
            <a:r>
              <a:rPr lang="en-US" dirty="0" smtClean="0"/>
              <a:t>Approximate the concrete states at that point</a:t>
            </a:r>
          </a:p>
          <a:p>
            <a:r>
              <a:rPr lang="en-US" dirty="0" smtClean="0"/>
              <a:t>Take the abstract state at the exit point of the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4038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(y - x)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86652"/>
            <a:ext cx="8277884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0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Analyze a method</a:t>
            </a:r>
          </a:p>
          <a:p>
            <a:r>
              <a:rPr lang="en-US" dirty="0" smtClean="0"/>
              <a:t>Prove assertions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Bottom (unreached)</a:t>
            </a:r>
          </a:p>
          <a:p>
            <a:pPr lvl="1"/>
            <a:r>
              <a:rPr lang="en-US" dirty="0" smtClean="0"/>
              <a:t>Top</a:t>
            </a:r>
          </a:p>
          <a:p>
            <a:r>
              <a:rPr lang="en-US" dirty="0" smtClean="0"/>
              <a:t>Refine the analysis on Top</a:t>
            </a:r>
          </a:p>
          <a:p>
            <a:pPr lvl="1"/>
            <a:r>
              <a:rPr lang="en-US" dirty="0" smtClean="0"/>
              <a:t>More refined abstract domain</a:t>
            </a:r>
          </a:p>
          <a:p>
            <a:pPr lvl="1"/>
            <a:r>
              <a:rPr lang="en-US" dirty="0" smtClean="0"/>
              <a:t>Backward analysis</a:t>
            </a:r>
          </a:p>
          <a:p>
            <a:r>
              <a:rPr lang="en-US" dirty="0" smtClean="0"/>
              <a:t>And if it fails???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37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Locals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Make no sense outside the method body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tmp+x</a:t>
            </a:r>
            <a:r>
              <a:rPr lang="en-US" dirty="0" smtClean="0"/>
              <a:t> is not a postcondition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 is not visible outside Local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52790"/>
            <a:ext cx="64770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Local(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… ;  // some strange computation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3064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</a:t>
            </a:r>
            <a:r>
              <a:rPr lang="en-US" dirty="0"/>
              <a:t>R</a:t>
            </a:r>
            <a:r>
              <a:rPr lang="en-US" dirty="0" smtClean="0"/>
              <a:t>edundant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69784"/>
            <a:ext cx="51054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fr-FR" dirty="0" smtClean="0">
              <a:latin typeface="Consolas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Redundant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z = x +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284194"/>
            <a:ext cx="1981200" cy="25853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= x + 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&lt;= x + 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x +y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 z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 z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4495800"/>
            <a:ext cx="8763000" cy="984885"/>
          </a:xfrm>
        </p:spPr>
        <p:txBody>
          <a:bodyPr/>
          <a:lstStyle/>
          <a:p>
            <a:r>
              <a:rPr lang="en-US" dirty="0" smtClean="0"/>
              <a:t>Infinitely many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equivalent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0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Information split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038600"/>
            <a:ext cx="8763000" cy="1526572"/>
          </a:xfrm>
        </p:spPr>
        <p:txBody>
          <a:bodyPr/>
          <a:lstStyle/>
          <a:p>
            <a:r>
              <a:rPr lang="en-US" dirty="0" smtClean="0"/>
              <a:t>Quadratic postcondition</a:t>
            </a:r>
          </a:p>
          <a:p>
            <a:r>
              <a:rPr lang="en-US" dirty="0" smtClean="0"/>
              <a:t>Need non-linear domain?</a:t>
            </a:r>
          </a:p>
          <a:p>
            <a:r>
              <a:rPr lang="en-US" dirty="0" smtClean="0"/>
              <a:t>Info from the expression refinement domain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551837"/>
            <a:ext cx="4114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(x * x) - (y * y);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910719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05999" y="2314575"/>
            <a:ext cx="1" cy="837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3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practice: </a:t>
            </a:r>
            <a:r>
              <a:rPr lang="en-US" smtClean="0"/>
              <a:t>duplicated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648200"/>
            <a:ext cx="8382000" cy="984885"/>
          </a:xfrm>
        </p:spPr>
        <p:txBody>
          <a:bodyPr/>
          <a:lstStyle/>
          <a:p>
            <a:r>
              <a:rPr lang="en-US" dirty="0" smtClean="0"/>
              <a:t>Postcondition is already there</a:t>
            </a:r>
          </a:p>
          <a:p>
            <a:r>
              <a:rPr lang="en-US" dirty="0" smtClean="0"/>
              <a:t>No need to suggest/infer it again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19200"/>
            <a:ext cx="73914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Dup(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(y - x)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9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inference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For each abstract domain</a:t>
            </a:r>
          </a:p>
          <a:p>
            <a:pPr lvl="1"/>
            <a:r>
              <a:rPr lang="en-US" dirty="0" smtClean="0"/>
              <a:t>Get a list of all the facts</a:t>
            </a:r>
          </a:p>
          <a:p>
            <a:r>
              <a:rPr lang="en-US" dirty="0" smtClean="0"/>
              <a:t>Order the facts according an heuristic</a:t>
            </a:r>
          </a:p>
          <a:p>
            <a:pPr lvl="1"/>
            <a:r>
              <a:rPr lang="en-US" dirty="0" smtClean="0"/>
              <a:t>Equalities &gt; inequalities &gt; ranges</a:t>
            </a:r>
          </a:p>
          <a:p>
            <a:r>
              <a:rPr lang="en-US" dirty="0" smtClean="0"/>
              <a:t>Create the oracle O</a:t>
            </a:r>
          </a:p>
          <a:p>
            <a:pPr lvl="1"/>
            <a:r>
              <a:rPr lang="en-US" dirty="0" smtClean="0">
                <a:effectLst/>
              </a:rPr>
              <a:t>α( “user-provided method </a:t>
            </a:r>
            <a:r>
              <a:rPr lang="en-US" dirty="0" err="1" smtClean="0">
                <a:effectLst/>
              </a:rPr>
              <a:t>postconditions</a:t>
            </a:r>
            <a:r>
              <a:rPr lang="en-US" dirty="0" smtClean="0">
                <a:effectLst/>
              </a:rPr>
              <a:t> “)</a:t>
            </a:r>
          </a:p>
          <a:p>
            <a:r>
              <a:rPr lang="en-US" dirty="0" smtClean="0">
                <a:effectLst/>
              </a:rPr>
              <a:t>For each fact f</a:t>
            </a:r>
          </a:p>
          <a:p>
            <a:pPr lvl="1"/>
            <a:r>
              <a:rPr lang="en-US" dirty="0" smtClean="0">
                <a:effectLst/>
              </a:rPr>
              <a:t>If O ⇒ f continue</a:t>
            </a:r>
          </a:p>
          <a:p>
            <a:pPr lvl="2"/>
            <a:r>
              <a:rPr lang="en-US" dirty="0" smtClean="0">
                <a:effectLst/>
              </a:rPr>
              <a:t>Info already there</a:t>
            </a:r>
          </a:p>
          <a:p>
            <a:pPr lvl="1"/>
            <a:r>
              <a:rPr lang="en-US" dirty="0" smtClean="0">
                <a:effectLst/>
              </a:rPr>
              <a:t>Else O = O ⊓ { f }</a:t>
            </a:r>
          </a:p>
          <a:p>
            <a:r>
              <a:rPr lang="en-US" dirty="0" smtClean="0">
                <a:effectLst/>
              </a:rPr>
              <a:t>Emit 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758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from 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abductive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36338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PreFromPost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9102248" cy="36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2819400"/>
            <a:ext cx="198120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&gt;= 0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Precondition or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postcondition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419600" y="3281065"/>
            <a:ext cx="1295400" cy="129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invariant inference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AHDIM2JZ\MP90031427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36" y="2743199"/>
            <a:ext cx="2506627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8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Execute the static constructor</a:t>
            </a:r>
          </a:p>
          <a:p>
            <a:r>
              <a:rPr lang="en-US" dirty="0" smtClean="0"/>
              <a:t>Execute the object constructor</a:t>
            </a:r>
          </a:p>
          <a:p>
            <a:r>
              <a:rPr lang="en-US" dirty="0" smtClean="0"/>
              <a:t>Forever</a:t>
            </a:r>
          </a:p>
          <a:p>
            <a:pPr lvl="1"/>
            <a:r>
              <a:rPr lang="en-US" dirty="0" smtClean="0"/>
              <a:t>Execute one of the methods</a:t>
            </a:r>
          </a:p>
          <a:p>
            <a:endParaRPr lang="en-US" dirty="0"/>
          </a:p>
          <a:p>
            <a:r>
              <a:rPr lang="en-US" dirty="0" smtClean="0"/>
              <a:t>Can be given a trace semantics</a:t>
            </a:r>
          </a:p>
          <a:p>
            <a:r>
              <a:rPr lang="en-US" dirty="0" smtClean="0"/>
              <a:t>Th. Sound &amp;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34" y="76200"/>
            <a:ext cx="112866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83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2599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192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99" y="1013340"/>
            <a:ext cx="4796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42810" y="2003940"/>
            <a:ext cx="45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⊔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9" name="Elbow Connector 8"/>
          <p:cNvCxnSpPr>
            <a:stCxn id="3" idx="2"/>
            <a:endCxn id="7" idx="0"/>
          </p:cNvCxnSpPr>
          <p:nvPr/>
        </p:nvCxnSpPr>
        <p:spPr>
          <a:xfrm rot="16200000" flipH="1">
            <a:off x="3396275" y="1128805"/>
            <a:ext cx="621268" cy="11290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16200000" flipH="1">
            <a:off x="3726571" y="1459101"/>
            <a:ext cx="621268" cy="468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4424975" y="1229107"/>
            <a:ext cx="621268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6950" y="3756540"/>
            <a:ext cx="5052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7794" y="3756540"/>
            <a:ext cx="5052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586" y="3756540"/>
            <a:ext cx="49244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Elbow Connector 18"/>
          <p:cNvCxnSpPr>
            <a:stCxn id="7" idx="2"/>
            <a:endCxn id="15" idx="0"/>
          </p:cNvCxnSpPr>
          <p:nvPr/>
        </p:nvCxnSpPr>
        <p:spPr>
          <a:xfrm rot="5400000">
            <a:off x="3090897" y="2576027"/>
            <a:ext cx="1219200" cy="1141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6" idx="0"/>
          </p:cNvCxnSpPr>
          <p:nvPr/>
        </p:nvCxnSpPr>
        <p:spPr>
          <a:xfrm rot="5400000">
            <a:off x="3406319" y="2891449"/>
            <a:ext cx="1219200" cy="510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17" idx="0"/>
          </p:cNvCxnSpPr>
          <p:nvPr/>
        </p:nvCxnSpPr>
        <p:spPr>
          <a:xfrm rot="16200000" flipH="1">
            <a:off x="4126009" y="2682741"/>
            <a:ext cx="1219200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31" idx="0"/>
          </p:cNvCxnSpPr>
          <p:nvPr/>
        </p:nvCxnSpPr>
        <p:spPr>
          <a:xfrm rot="16200000" flipH="1">
            <a:off x="3008863" y="4246593"/>
            <a:ext cx="1383268" cy="11418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2"/>
            <a:endCxn id="31" idx="0"/>
          </p:cNvCxnSpPr>
          <p:nvPr/>
        </p:nvCxnSpPr>
        <p:spPr>
          <a:xfrm rot="16200000" flipH="1">
            <a:off x="3324285" y="4562015"/>
            <a:ext cx="1383268" cy="510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042810" y="5509140"/>
            <a:ext cx="45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⊔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5" name="Elbow Connector 34"/>
          <p:cNvCxnSpPr>
            <a:stCxn id="17" idx="2"/>
            <a:endCxn id="31" idx="0"/>
          </p:cNvCxnSpPr>
          <p:nvPr/>
        </p:nvCxnSpPr>
        <p:spPr>
          <a:xfrm rot="5400000">
            <a:off x="4043975" y="4353307"/>
            <a:ext cx="1383268" cy="928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2"/>
            <a:endCxn id="7" idx="3"/>
          </p:cNvCxnSpPr>
          <p:nvPr/>
        </p:nvCxnSpPr>
        <p:spPr>
          <a:xfrm rot="5400000" flipH="1" flipV="1">
            <a:off x="2499760" y="4042290"/>
            <a:ext cx="3771900" cy="228600"/>
          </a:xfrm>
          <a:prstGeom prst="bentConnector4">
            <a:avLst>
              <a:gd name="adj1" fmla="val -6061"/>
              <a:gd name="adj2" fmla="val 97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71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4648200" cy="5693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Counter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Counter(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start)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.MaxValue;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Counter(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0);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MaxValue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  c = c &lt; Max ? c + 1 : 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524000"/>
            <a:ext cx="347723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&lt;= c &lt;= Max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&lt;= Max &lt;= Int32.MaxValue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&lt;= Max</a:t>
            </a:r>
          </a:p>
        </p:txBody>
      </p:sp>
    </p:spTree>
    <p:extLst>
      <p:ext uri="{BB962C8B-B14F-4D97-AF65-F5344CB8AC3E}">
        <p14:creationId xmlns:p14="http://schemas.microsoft.com/office/powerpoint/2010/main" val="2088565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getting Top?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542234"/>
          </a:xfrm>
        </p:spPr>
        <p:txBody>
          <a:bodyPr/>
          <a:lstStyle/>
          <a:p>
            <a:r>
              <a:rPr lang="en-US" dirty="0" smtClean="0"/>
              <a:t>Missing information</a:t>
            </a:r>
          </a:p>
          <a:p>
            <a:pPr lvl="1"/>
            <a:r>
              <a:rPr lang="en-US" dirty="0" smtClean="0"/>
              <a:t>The analysis is modular</a:t>
            </a:r>
          </a:p>
          <a:p>
            <a:r>
              <a:rPr lang="en-US" dirty="0" smtClean="0"/>
              <a:t>The program is sometimes wrong</a:t>
            </a:r>
          </a:p>
          <a:p>
            <a:r>
              <a:rPr lang="en-US" dirty="0" smtClean="0"/>
              <a:t>Examples…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421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Aliasing?</a:t>
            </a:r>
            <a:endParaRPr lang="en-US" dirty="0"/>
          </a:p>
        </p:txBody>
      </p:sp>
      <p:pic>
        <p:nvPicPr>
          <p:cNvPr id="2050" name="Picture 2" descr="C:\Users\logozzo\AppData\Local\Microsoft\Windows\Temporary Internet Files\Content.IE5\09P5FC2H\MC9000487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20633"/>
            <a:ext cx="16335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 2059"/>
          <p:cNvGrpSpPr/>
          <p:nvPr/>
        </p:nvGrpSpPr>
        <p:grpSpPr>
          <a:xfrm>
            <a:off x="2063537" y="1045605"/>
            <a:ext cx="3970204" cy="5029200"/>
            <a:chOff x="2876950" y="1013340"/>
            <a:chExt cx="3970204" cy="5029200"/>
          </a:xfrm>
        </p:grpSpPr>
        <p:sp>
          <p:nvSpPr>
            <p:cNvPr id="5" name="TextBox 4"/>
            <p:cNvSpPr txBox="1"/>
            <p:nvPr/>
          </p:nvSpPr>
          <p:spPr>
            <a:xfrm>
              <a:off x="2902599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3192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9999" y="1013340"/>
              <a:ext cx="4796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Cn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042810" y="200394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⊔</a:t>
              </a: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9" name="Elbow Connector 8"/>
            <p:cNvCxnSpPr>
              <a:stCxn id="5" idx="2"/>
              <a:endCxn id="8" idx="0"/>
            </p:cNvCxnSpPr>
            <p:nvPr/>
          </p:nvCxnSpPr>
          <p:spPr>
            <a:xfrm rot="16200000" flipH="1">
              <a:off x="3396275" y="1128805"/>
              <a:ext cx="621268" cy="112900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6" idx="2"/>
              <a:endCxn id="8" idx="0"/>
            </p:cNvCxnSpPr>
            <p:nvPr/>
          </p:nvCxnSpPr>
          <p:spPr>
            <a:xfrm rot="16200000" flipH="1">
              <a:off x="3726571" y="1459101"/>
              <a:ext cx="621268" cy="46840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4424975" y="1229107"/>
              <a:ext cx="621268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76950" y="3756540"/>
              <a:ext cx="505267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7794" y="3756540"/>
              <a:ext cx="505267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586" y="3756540"/>
              <a:ext cx="492443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Elbow Connector 14"/>
            <p:cNvCxnSpPr>
              <a:stCxn id="8" idx="2"/>
              <a:endCxn id="12" idx="0"/>
            </p:cNvCxnSpPr>
            <p:nvPr/>
          </p:nvCxnSpPr>
          <p:spPr>
            <a:xfrm rot="5400000">
              <a:off x="3090897" y="2576027"/>
              <a:ext cx="1219200" cy="114182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13" idx="0"/>
            </p:cNvCxnSpPr>
            <p:nvPr/>
          </p:nvCxnSpPr>
          <p:spPr>
            <a:xfrm rot="5400000">
              <a:off x="3406319" y="2891449"/>
              <a:ext cx="1219200" cy="51098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4" idx="0"/>
            </p:cNvCxnSpPr>
            <p:nvPr/>
          </p:nvCxnSpPr>
          <p:spPr>
            <a:xfrm rot="16200000" flipH="1">
              <a:off x="4126009" y="2682741"/>
              <a:ext cx="1219200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2" idx="2"/>
              <a:endCxn id="20" idx="0"/>
            </p:cNvCxnSpPr>
            <p:nvPr/>
          </p:nvCxnSpPr>
          <p:spPr>
            <a:xfrm rot="16200000" flipH="1">
              <a:off x="3008863" y="4246593"/>
              <a:ext cx="1383268" cy="114182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3" idx="2"/>
              <a:endCxn id="20" idx="0"/>
            </p:cNvCxnSpPr>
            <p:nvPr/>
          </p:nvCxnSpPr>
          <p:spPr>
            <a:xfrm rot="16200000" flipH="1">
              <a:off x="3324285" y="4562015"/>
              <a:ext cx="1383268" cy="51098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4042810" y="5509140"/>
              <a:ext cx="4572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/>
                <a:t>⊔</a:t>
              </a:r>
              <a:endPara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cxnSp>
          <p:nvCxnSpPr>
            <p:cNvPr id="21" name="Elbow Connector 20"/>
            <p:cNvCxnSpPr>
              <a:stCxn id="14" idx="2"/>
              <a:endCxn id="20" idx="0"/>
            </p:cNvCxnSpPr>
            <p:nvPr/>
          </p:nvCxnSpPr>
          <p:spPr>
            <a:xfrm rot="5400000">
              <a:off x="4043975" y="4353307"/>
              <a:ext cx="1383268" cy="92839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20" idx="2"/>
              <a:endCxn id="8" idx="3"/>
            </p:cNvCxnSpPr>
            <p:nvPr/>
          </p:nvCxnSpPr>
          <p:spPr>
            <a:xfrm rot="5400000" flipH="1" flipV="1">
              <a:off x="2499760" y="4042290"/>
              <a:ext cx="3771900" cy="228600"/>
            </a:xfrm>
            <a:prstGeom prst="bentConnector4">
              <a:avLst>
                <a:gd name="adj1" fmla="val -6061"/>
                <a:gd name="adj2" fmla="val 15916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15000" y="1013340"/>
              <a:ext cx="97975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Context</a:t>
              </a:r>
            </a:p>
          </p:txBody>
        </p:sp>
        <p:cxnSp>
          <p:nvCxnSpPr>
            <p:cNvPr id="2048" name="Elbow Connector 2047"/>
            <p:cNvCxnSpPr>
              <a:stCxn id="41" idx="2"/>
              <a:endCxn id="8" idx="0"/>
            </p:cNvCxnSpPr>
            <p:nvPr/>
          </p:nvCxnSpPr>
          <p:spPr>
            <a:xfrm rot="5400000">
              <a:off x="4927510" y="726572"/>
              <a:ext cx="621268" cy="193346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67399" y="3756541"/>
              <a:ext cx="97975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Context</a:t>
              </a:r>
            </a:p>
          </p:txBody>
        </p:sp>
        <p:cxnSp>
          <p:nvCxnSpPr>
            <p:cNvPr id="2052" name="Elbow Connector 2051"/>
            <p:cNvCxnSpPr>
              <a:stCxn id="8" idx="2"/>
              <a:endCxn id="44" idx="0"/>
            </p:cNvCxnSpPr>
            <p:nvPr/>
          </p:nvCxnSpPr>
          <p:spPr>
            <a:xfrm rot="16200000" flipH="1">
              <a:off x="4704743" y="2104006"/>
              <a:ext cx="1219201" cy="208586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Elbow Connector 2058"/>
            <p:cNvCxnSpPr>
              <a:stCxn id="44" idx="2"/>
              <a:endCxn id="20" idx="0"/>
            </p:cNvCxnSpPr>
            <p:nvPr/>
          </p:nvCxnSpPr>
          <p:spPr>
            <a:xfrm rot="5400000">
              <a:off x="4622711" y="3774573"/>
              <a:ext cx="1383267" cy="208586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085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Heuristic: If a field reference escape</a:t>
            </a:r>
          </a:p>
          <a:p>
            <a:pPr lvl="1"/>
            <a:r>
              <a:rPr lang="en-US" dirty="0" smtClean="0"/>
              <a:t>Report a warning to the user</a:t>
            </a:r>
          </a:p>
          <a:p>
            <a:pPr lvl="1"/>
            <a:r>
              <a:rPr lang="en-US" dirty="0" smtClean="0"/>
              <a:t>Assume it is not modified</a:t>
            </a:r>
          </a:p>
          <a:p>
            <a:pPr lvl="2"/>
            <a:r>
              <a:rPr lang="en-US" dirty="0" smtClean="0"/>
              <a:t>Optimistic</a:t>
            </a:r>
          </a:p>
          <a:p>
            <a:pPr lvl="2"/>
            <a:r>
              <a:rPr lang="en-US" dirty="0" smtClean="0"/>
              <a:t>Unsound!</a:t>
            </a:r>
          </a:p>
          <a:p>
            <a:r>
              <a:rPr lang="en-US" dirty="0" smtClean="0"/>
              <a:t>Refine with contracts</a:t>
            </a:r>
          </a:p>
          <a:p>
            <a:r>
              <a:rPr lang="en-US" dirty="0" smtClean="0"/>
              <a:t>Better: Approximate the context</a:t>
            </a:r>
          </a:p>
          <a:p>
            <a:pPr lvl="1"/>
            <a:r>
              <a:rPr lang="en-US" dirty="0" smtClean="0"/>
              <a:t>Lose some modularity</a:t>
            </a:r>
          </a:p>
          <a:p>
            <a:pPr lvl="1"/>
            <a:r>
              <a:rPr lang="en-US" dirty="0" smtClean="0"/>
              <a:t>(not today…)</a:t>
            </a:r>
          </a:p>
        </p:txBody>
      </p:sp>
    </p:spTree>
    <p:extLst>
      <p:ext uri="{BB962C8B-B14F-4D97-AF65-F5344CB8AC3E}">
        <p14:creationId xmlns:p14="http://schemas.microsoft.com/office/powerpoint/2010/main" val="204767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prioritization	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88G2ZAHI\MC9004114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2913535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54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have a Top…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31873"/>
          </a:xfrm>
        </p:spPr>
        <p:txBody>
          <a:bodyPr/>
          <a:lstStyle/>
          <a:p>
            <a:r>
              <a:rPr lang="en-US" dirty="0" smtClean="0"/>
              <a:t>We should report it to the programmer</a:t>
            </a:r>
          </a:p>
          <a:p>
            <a:r>
              <a:rPr lang="en-US" dirty="0" smtClean="0"/>
              <a:t>It can be: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real bug?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false positive?</a:t>
            </a:r>
            <a:endParaRPr lang="en-US" dirty="0"/>
          </a:p>
          <a:p>
            <a:r>
              <a:rPr lang="en-US" dirty="0" smtClean="0"/>
              <a:t>In general impossible to tell</a:t>
            </a:r>
          </a:p>
          <a:p>
            <a:pPr lvl="1"/>
            <a:r>
              <a:rPr lang="en-US" dirty="0" err="1" smtClean="0"/>
              <a:t>Undecidability</a:t>
            </a:r>
            <a:r>
              <a:rPr lang="en-US" dirty="0" smtClean="0"/>
              <a:t> of the analysis</a:t>
            </a:r>
          </a:p>
          <a:p>
            <a:r>
              <a:rPr lang="en-US" dirty="0" smtClean="0"/>
              <a:t>Should sort all the messages</a:t>
            </a:r>
          </a:p>
          <a:p>
            <a:pPr lvl="1"/>
            <a:r>
              <a:rPr lang="en-US" dirty="0" smtClean="0"/>
              <a:t>The one most likely to be bugs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Warning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Partition warnings in classes</a:t>
            </a:r>
          </a:p>
          <a:p>
            <a:pPr lvl="1"/>
            <a:r>
              <a:rPr lang="en-US" dirty="0" smtClean="0"/>
              <a:t>Contract violation</a:t>
            </a:r>
          </a:p>
          <a:p>
            <a:pPr lvl="1"/>
            <a:r>
              <a:rPr lang="en-US" dirty="0" smtClean="0"/>
              <a:t>Non-null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Overflows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Assign a </a:t>
            </a:r>
            <a:r>
              <a:rPr lang="en-US" i="1" dirty="0" smtClean="0"/>
              <a:t>fixed</a:t>
            </a:r>
            <a:r>
              <a:rPr lang="en-US" dirty="0" smtClean="0"/>
              <a:t> reward R to each class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effectLst/>
              </a:rPr>
              <a:t>∈ [ C → </a:t>
            </a:r>
            <a:r>
              <a:rPr lang="en-US" dirty="0" smtClean="0">
                <a:effectLst/>
                <a:latin typeface="Castellar" pitchFamily="18" charset="0"/>
              </a:rPr>
              <a:t>N</a:t>
            </a:r>
            <a:r>
              <a:rPr lang="en-US" dirty="0" smtClean="0">
                <a:effectLst/>
              </a:rPr>
              <a:t> ]</a:t>
            </a:r>
          </a:p>
          <a:p>
            <a:r>
              <a:rPr lang="en-US" dirty="0" smtClean="0">
                <a:effectLst/>
              </a:rPr>
              <a:t>The highest the reward the more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Scale rewards with outcome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15246"/>
          </a:xfrm>
        </p:spPr>
        <p:txBody>
          <a:bodyPr/>
          <a:lstStyle/>
          <a:p>
            <a:r>
              <a:rPr lang="en-US" dirty="0" smtClean="0"/>
              <a:t>False </a:t>
            </a:r>
            <a:r>
              <a:rPr lang="en-US" dirty="0"/>
              <a:t>= </a:t>
            </a:r>
            <a:r>
              <a:rPr lang="en-US" dirty="0" smtClean="0"/>
              <a:t>1.0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Always wrong…</a:t>
            </a:r>
          </a:p>
          <a:p>
            <a:r>
              <a:rPr lang="en-US" dirty="0" smtClean="0"/>
              <a:t>Bottom = 0.75 * R(c)</a:t>
            </a:r>
          </a:p>
          <a:p>
            <a:pPr lvl="1"/>
            <a:r>
              <a:rPr lang="en-US" dirty="0" smtClean="0"/>
              <a:t>Unreached, we wanted it?</a:t>
            </a:r>
          </a:p>
          <a:p>
            <a:r>
              <a:rPr lang="en-US" dirty="0" smtClean="0"/>
              <a:t>Top = 0.50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many …</a:t>
            </a:r>
          </a:p>
          <a:p>
            <a:r>
              <a:rPr lang="en-US" dirty="0" smtClean="0"/>
              <a:t>True </a:t>
            </a:r>
            <a:r>
              <a:rPr lang="en-US" dirty="0"/>
              <a:t>= 0 * R(c)</a:t>
            </a:r>
          </a:p>
          <a:p>
            <a:pPr lvl="1"/>
            <a:r>
              <a:rPr lang="en-US" dirty="0"/>
              <a:t>Don’t care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67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3. Scale rewards with info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80789"/>
          </a:xfrm>
        </p:spPr>
        <p:txBody>
          <a:bodyPr/>
          <a:lstStyle/>
          <a:p>
            <a:r>
              <a:rPr lang="en-US" dirty="0" smtClean="0"/>
              <a:t>Proof obligation </a:t>
            </a:r>
            <a:r>
              <a:rPr lang="en-US" i="1" dirty="0" smtClean="0"/>
              <a:t>p</a:t>
            </a:r>
            <a:r>
              <a:rPr lang="en-US" dirty="0" smtClean="0"/>
              <a:t> contains</a:t>
            </a:r>
          </a:p>
          <a:p>
            <a:pPr lvl="1"/>
            <a:r>
              <a:rPr lang="en-US" dirty="0" smtClean="0"/>
              <a:t>Variables from parameters</a:t>
            </a:r>
          </a:p>
          <a:p>
            <a:pPr lvl="1"/>
            <a:r>
              <a:rPr lang="en-US" dirty="0" smtClean="0"/>
              <a:t>Variables result of a method call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The scale the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3124200"/>
            <a:ext cx="317888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foo(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(z + x &gt;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 = Add();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675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61030"/>
          </a:xfrm>
        </p:spPr>
        <p:txBody>
          <a:bodyPr/>
          <a:lstStyle/>
          <a:p>
            <a:r>
              <a:rPr lang="en-US" dirty="0" smtClean="0"/>
              <a:t>Yep, it’s an heuristic</a:t>
            </a:r>
          </a:p>
          <a:p>
            <a:r>
              <a:rPr lang="en-US" dirty="0" smtClean="0"/>
              <a:t>Is it the best one?</a:t>
            </a:r>
          </a:p>
          <a:p>
            <a:pPr lvl="1"/>
            <a:r>
              <a:rPr lang="en-US" dirty="0" smtClean="0"/>
              <a:t>I do not know….</a:t>
            </a:r>
          </a:p>
          <a:p>
            <a:r>
              <a:rPr lang="en-US" dirty="0" smtClean="0"/>
              <a:t>Can we do something more formal?</a:t>
            </a:r>
          </a:p>
          <a:p>
            <a:pPr lvl="1"/>
            <a:r>
              <a:rPr lang="en-US" dirty="0" smtClean="0"/>
              <a:t>Assign a reward to each</a:t>
            </a:r>
          </a:p>
          <a:p>
            <a:pPr lvl="2"/>
            <a:r>
              <a:rPr lang="en-US" dirty="0" smtClean="0"/>
              <a:t>Transfer function</a:t>
            </a:r>
          </a:p>
          <a:p>
            <a:pPr lvl="2"/>
            <a:r>
              <a:rPr lang="en-US" dirty="0" smtClean="0"/>
              <a:t>Domain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 points…</a:t>
            </a:r>
            <a:endParaRPr lang="en-US" dirty="0"/>
          </a:p>
        </p:txBody>
      </p:sp>
      <p:pic>
        <p:nvPicPr>
          <p:cNvPr id="4098" name="Picture 2" descr="C:\Users\logozzo\AppData\Local\Microsoft\Windows\Temporary Internet Files\Content.IE5\T1EC2VAI\MC900352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2469216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2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&amp; numbers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371600"/>
            <a:ext cx="8382000" cy="4542782"/>
          </a:xfrm>
        </p:spPr>
        <p:txBody>
          <a:bodyPr/>
          <a:lstStyle/>
          <a:p>
            <a:r>
              <a:rPr lang="en-US" dirty="0" smtClean="0"/>
              <a:t>Computers crunch numbers</a:t>
            </a:r>
          </a:p>
          <a:p>
            <a:r>
              <a:rPr lang="en-US" dirty="0" smtClean="0"/>
              <a:t>But computer numbers are not mathematical ones!</a:t>
            </a:r>
          </a:p>
          <a:p>
            <a:r>
              <a:rPr lang="en-US" dirty="0" smtClean="0"/>
              <a:t>Plethora of Int*</a:t>
            </a:r>
          </a:p>
          <a:p>
            <a:pPr lvl="1"/>
            <a:r>
              <a:rPr lang="en-US" dirty="0" smtClean="0"/>
              <a:t>Int8, Int16, Int32, Int64, </a:t>
            </a:r>
            <a:r>
              <a:rPr lang="en-US" dirty="0" err="1" smtClean="0"/>
              <a:t>BigInt</a:t>
            </a:r>
            <a:endParaRPr lang="en-US" dirty="0" smtClean="0"/>
          </a:p>
          <a:p>
            <a:pPr lvl="1"/>
            <a:r>
              <a:rPr lang="en-US" dirty="0" smtClean="0"/>
              <a:t>UInt8, UInt16, UInt32, UInt64</a:t>
            </a:r>
          </a:p>
          <a:p>
            <a:r>
              <a:rPr lang="en-US" dirty="0" smtClean="0"/>
              <a:t>And even more fun:</a:t>
            </a:r>
          </a:p>
          <a:p>
            <a:pPr marL="0" indent="0">
              <a:buNone/>
            </a:pPr>
            <a:r>
              <a:rPr lang="en-US" dirty="0" smtClean="0"/>
              <a:t>		  Floating points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125" name="Picture 5" descr="C:\Users\logozzo\AppData\Local\Microsoft\Windows\Temporary Internet Files\Content.IE5\09P5FC2H\MC9002955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"/>
            <a:ext cx="2709862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78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2900" y="5029200"/>
            <a:ext cx="8382000" cy="984885"/>
          </a:xfrm>
        </p:spPr>
        <p:txBody>
          <a:bodyPr/>
          <a:lstStyle/>
          <a:p>
            <a:r>
              <a:rPr lang="en-US" dirty="0" smtClean="0"/>
              <a:t>Is it correct?</a:t>
            </a:r>
          </a:p>
          <a:p>
            <a:r>
              <a:rPr lang="en-US" dirty="0" smtClean="0"/>
              <a:t>Is it always wrong?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905000"/>
            <a:ext cx="5715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3581400"/>
            <a:ext cx="6314564" cy="1004887"/>
            <a:chOff x="2514600" y="3581400"/>
            <a:chExt cx="6314564" cy="10048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267200"/>
              <a:ext cx="6314564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>
              <a:stCxn id="2050" idx="0"/>
            </p:cNvCxnSpPr>
            <p:nvPr/>
          </p:nvCxnSpPr>
          <p:spPr>
            <a:xfrm flipH="1" flipV="1">
              <a:off x="4343400" y="3581400"/>
              <a:ext cx="1328482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676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&gt; 0 </a:t>
            </a:r>
            <a:r>
              <a:rPr lang="en-US" dirty="0">
                <a:effectLst/>
              </a:rPr>
              <a:t>⇒ </a:t>
            </a:r>
            <a:r>
              <a:rPr lang="en-US" dirty="0" smtClean="0"/>
              <a:t>X + Y &gt; X?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733855"/>
            <a:ext cx="85344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(1.0d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== 1.0d +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(1000000000d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== 1000000000d +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.Epsilon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310640"/>
            <a:ext cx="199067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True: Epsilon != 0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19337" y="1679972"/>
            <a:ext cx="833463" cy="105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0555" y="3518686"/>
            <a:ext cx="71468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True!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715000" y="3429000"/>
            <a:ext cx="2222897" cy="8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7162800" y="3703352"/>
            <a:ext cx="417755" cy="259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2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+ </a:t>
            </a:r>
            <a:r>
              <a:rPr lang="en-US" i="1" dirty="0" smtClean="0"/>
              <a:t>k</a:t>
            </a:r>
            <a:r>
              <a:rPr lang="en-US" dirty="0" smtClean="0"/>
              <a:t>) – (x – </a:t>
            </a:r>
            <a:r>
              <a:rPr lang="en-US" i="1" dirty="0" smtClean="0"/>
              <a:t>k</a:t>
            </a:r>
            <a:r>
              <a:rPr lang="en-US" dirty="0" smtClean="0"/>
              <a:t>)  == 2 </a:t>
            </a:r>
            <a:r>
              <a:rPr lang="en-US" i="1" dirty="0" smtClean="0"/>
              <a:t>k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209800"/>
            <a:ext cx="39624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x, y, z, r;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1.000000019e+38d;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 + 1.0e21d;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z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 - 1.0e21d;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r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y - z;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2.0e21d);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3461" y="5410200"/>
            <a:ext cx="168507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4419600"/>
            <a:ext cx="1295399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K </a:t>
            </a:r>
            <a:r>
              <a:rPr lang="en-US" dirty="0">
                <a:effectLst/>
              </a:rPr>
              <a:t>≠</a:t>
            </a:r>
            <a:r>
              <a:rPr lang="en-US" dirty="0" smtClean="0"/>
              <a:t> 0 </a:t>
            </a:r>
            <a:r>
              <a:rPr lang="en-US" dirty="0" smtClean="0">
                <a:effectLst/>
              </a:rPr>
              <a:t>⇒ </a:t>
            </a:r>
            <a:r>
              <a:rPr lang="en-US" dirty="0" smtClean="0"/>
              <a:t>(x </a:t>
            </a:r>
            <a:r>
              <a:rPr lang="en-US" dirty="0"/>
              <a:t>+ </a:t>
            </a:r>
            <a:r>
              <a:rPr lang="en-US" i="1" dirty="0"/>
              <a:t>k</a:t>
            </a:r>
            <a:r>
              <a:rPr lang="en-US" dirty="0"/>
              <a:t>) – (x – 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dirty="0" smtClean="0">
                <a:effectLst/>
              </a:rPr>
              <a:t>≠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4572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y, z, r;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x </a:t>
            </a:r>
            <a:r>
              <a:rPr lang="en-US" dirty="0">
                <a:latin typeface="Consolas"/>
              </a:rPr>
              <a:t>= </a:t>
            </a:r>
            <a:r>
              <a:rPr lang="en-US" dirty="0" smtClean="0">
                <a:latin typeface="Consolas"/>
              </a:rPr>
              <a:t>1.000000019e+38d;</a:t>
            </a:r>
          </a:p>
          <a:p>
            <a:r>
              <a:rPr lang="en-US" dirty="0" smtClean="0">
                <a:latin typeface="Consolas"/>
              </a:rPr>
              <a:t>y </a:t>
            </a:r>
            <a:r>
              <a:rPr lang="en-US" dirty="0">
                <a:latin typeface="Consolas"/>
              </a:rPr>
              <a:t>= x + 1.0e21d;</a:t>
            </a:r>
          </a:p>
          <a:p>
            <a:r>
              <a:rPr lang="en-US" dirty="0" smtClean="0">
                <a:latin typeface="Consolas"/>
              </a:rPr>
              <a:t>z </a:t>
            </a:r>
            <a:r>
              <a:rPr lang="en-US" dirty="0">
                <a:latin typeface="Consolas"/>
              </a:rPr>
              <a:t>= x - 1.0e21d;</a:t>
            </a:r>
          </a:p>
          <a:p>
            <a:r>
              <a:rPr lang="en-US" dirty="0" smtClean="0">
                <a:latin typeface="Consolas"/>
              </a:rPr>
              <a:t>r </a:t>
            </a:r>
            <a:r>
              <a:rPr lang="en-US" dirty="0">
                <a:latin typeface="Consolas"/>
              </a:rPr>
              <a:t>= y - z</a:t>
            </a:r>
            <a:r>
              <a:rPr lang="en-US" dirty="0" smtClean="0"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0.0d);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256" y="5867400"/>
            <a:ext cx="15953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true!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4800600" y="4572000"/>
            <a:ext cx="1226311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1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Static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Error</a:t>
            </a:r>
          </a:p>
          <a:p>
            <a:r>
              <a:rPr lang="en-US" dirty="0" smtClean="0"/>
              <a:t>Have intervals of doubles</a:t>
            </a:r>
          </a:p>
          <a:p>
            <a:r>
              <a:rPr lang="en-US" dirty="0" smtClean="0"/>
              <a:t>For each operation</a:t>
            </a:r>
          </a:p>
          <a:p>
            <a:pPr lvl="1"/>
            <a:r>
              <a:rPr lang="en-US" dirty="0" smtClean="0"/>
              <a:t>X op Y = [ </a:t>
            </a:r>
            <a:r>
              <a:rPr lang="en-US" dirty="0" err="1" smtClean="0"/>
              <a:t>inf</a:t>
            </a:r>
            <a:r>
              <a:rPr lang="en-US" dirty="0" smtClean="0"/>
              <a:t>(X op Y), sup (X op Y)]</a:t>
            </a:r>
          </a:p>
          <a:p>
            <a:r>
              <a:rPr lang="en-US" dirty="0" smtClean="0"/>
              <a:t>Symbolic reasoning?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Done for some abstract domains</a:t>
            </a:r>
          </a:p>
          <a:p>
            <a:pPr lvl="2"/>
            <a:r>
              <a:rPr lang="en-US" dirty="0" smtClean="0"/>
              <a:t>Octagons</a:t>
            </a:r>
          </a:p>
          <a:p>
            <a:pPr lvl="2"/>
            <a:r>
              <a:rPr lang="en-US" dirty="0" err="1" smtClean="0"/>
              <a:t>Polyhedra</a:t>
            </a:r>
            <a:endParaRPr lang="en-US" dirty="0" smtClean="0"/>
          </a:p>
          <a:p>
            <a:pPr lvl="2"/>
            <a:r>
              <a:rPr lang="en-US" dirty="0" smtClean="0"/>
              <a:t>Linear Equalities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228600"/>
            <a:ext cx="838201" cy="1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== X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413338"/>
            <a:ext cx="8763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(0.0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0.0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.NegativeInfinity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.NegativeInfinity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.NaN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.NaN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3755" y="990600"/>
            <a:ext cx="159530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true!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3886200" y="1359932"/>
            <a:ext cx="2325210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6211410" y="1359932"/>
            <a:ext cx="417990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4953000"/>
            <a:ext cx="2069797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false!!!!!!!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1/0 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(-1) is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3886201" y="3810000"/>
            <a:ext cx="80629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== X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45720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x);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70952"/>
            <a:ext cx="206979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is false!!!!!!!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14800" y="3655618"/>
            <a:ext cx="1981200" cy="1758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3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2000548"/>
          </a:xfrm>
        </p:spPr>
        <p:txBody>
          <a:bodyPr/>
          <a:lstStyle/>
          <a:p>
            <a:r>
              <a:rPr lang="en-US" dirty="0" smtClean="0"/>
              <a:t>A double is a synonym for Float64</a:t>
            </a:r>
          </a:p>
          <a:p>
            <a:r>
              <a:rPr lang="en-US" dirty="0" smtClean="0"/>
              <a:t>A Float64 is represented </a:t>
            </a:r>
          </a:p>
          <a:p>
            <a:pPr lvl="1"/>
            <a:r>
              <a:rPr lang="en-US" dirty="0" smtClean="0"/>
              <a:t>in RAM with 64 bits</a:t>
            </a:r>
          </a:p>
          <a:p>
            <a:pPr lvl="1"/>
            <a:r>
              <a:rPr lang="en-US" dirty="0" smtClean="0"/>
              <a:t>in the CPU with 80 bits!!!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346412"/>
            <a:ext cx="4038600" cy="13542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665074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bits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3429000"/>
            <a:ext cx="4038600" cy="13542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599" y="3587744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0938" y="3594088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3969373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937" y="3970393"/>
            <a:ext cx="86433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</a:t>
            </a:r>
          </a:p>
        </p:txBody>
      </p:sp>
      <p:cxnSp>
        <p:nvCxnSpPr>
          <p:cNvPr id="12" name="Straight Arrow Connector 11"/>
          <p:cNvCxnSpPr>
            <a:stCxn id="5" idx="0"/>
            <a:endCxn id="9" idx="2"/>
          </p:cNvCxnSpPr>
          <p:nvPr/>
        </p:nvCxnSpPr>
        <p:spPr>
          <a:xfrm flipV="1">
            <a:off x="3708770" y="4338705"/>
            <a:ext cx="0" cy="1326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5" idx="3"/>
          </p:cNvCxnSpPr>
          <p:nvPr/>
        </p:nvCxnSpPr>
        <p:spPr>
          <a:xfrm rot="5400000">
            <a:off x="3602016" y="4878648"/>
            <a:ext cx="1510015" cy="4321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496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Cod-gen matters…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Compiler chose where to put variables</a:t>
            </a:r>
          </a:p>
          <a:p>
            <a:pPr lvl="1"/>
            <a:r>
              <a:rPr lang="en-US" dirty="0" smtClean="0"/>
              <a:t>In the registers =&gt; Extra precision</a:t>
            </a:r>
          </a:p>
          <a:p>
            <a:r>
              <a:rPr lang="en-US" dirty="0" smtClean="0"/>
              <a:t>Why? Additional precision matters for</a:t>
            </a:r>
          </a:p>
          <a:p>
            <a:pPr lvl="1"/>
            <a:r>
              <a:rPr lang="en-US" dirty="0" smtClean="0"/>
              <a:t>Scientific computations</a:t>
            </a:r>
          </a:p>
          <a:p>
            <a:pPr lvl="1"/>
            <a:r>
              <a:rPr lang="en-US" dirty="0" smtClean="0"/>
              <a:t>Games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 mess for static analyses!</a:t>
            </a:r>
          </a:p>
          <a:p>
            <a:pPr lvl="1"/>
            <a:r>
              <a:rPr lang="en-US" dirty="0" smtClean="0"/>
              <a:t>In C/C++, depends on compiler/platform</a:t>
            </a:r>
          </a:p>
          <a:p>
            <a:pPr lvl="1"/>
            <a:r>
              <a:rPr lang="en-US" dirty="0" smtClean="0"/>
              <a:t>In Java 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strictfp</a:t>
            </a:r>
            <a:r>
              <a:rPr lang="en-US" dirty="0" smtClean="0"/>
              <a:t>” keyword</a:t>
            </a:r>
          </a:p>
          <a:p>
            <a:pPr lvl="1"/>
            <a:r>
              <a:rPr lang="en-US" dirty="0" smtClean="0"/>
              <a:t>In 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18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ECMA standard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Allows</a:t>
            </a:r>
          </a:p>
          <a:p>
            <a:pPr lvl="1"/>
            <a:r>
              <a:rPr lang="en-US" dirty="0" smtClean="0"/>
              <a:t>Locals</a:t>
            </a:r>
          </a:p>
          <a:p>
            <a:pPr lvl="1"/>
            <a:r>
              <a:rPr lang="en-US" dirty="0" smtClean="0"/>
              <a:t>parameters </a:t>
            </a:r>
          </a:p>
          <a:p>
            <a:pPr lvl="1"/>
            <a:r>
              <a:rPr lang="en-US" dirty="0" smtClean="0"/>
              <a:t>return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To have the maximum precision</a:t>
            </a:r>
            <a:endParaRPr lang="en-US" dirty="0"/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Fields </a:t>
            </a:r>
          </a:p>
          <a:p>
            <a:pPr lvl="1"/>
            <a:r>
              <a:rPr lang="en-US" dirty="0" err="1" smtClean="0"/>
              <a:t>Globals</a:t>
            </a:r>
            <a:endParaRPr lang="en-US" dirty="0" smtClean="0"/>
          </a:p>
          <a:p>
            <a:pPr marL="460375" lvl="1" indent="0">
              <a:buNone/>
            </a:pPr>
            <a:r>
              <a:rPr lang="en-US" dirty="0" smtClean="0"/>
              <a:t>To be stored in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Ex: why?</a:t>
            </a:r>
          </a:p>
        </p:txBody>
      </p:sp>
    </p:spTree>
    <p:extLst>
      <p:ext uri="{BB962C8B-B14F-4D97-AF65-F5344CB8AC3E}">
        <p14:creationId xmlns:p14="http://schemas.microsoft.com/office/powerpoint/2010/main" val="385745048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Static analysis?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"/>
            <a:ext cx="1263650" cy="1365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66800"/>
            <a:ext cx="45720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x);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3540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Trace-based </a:t>
            </a:r>
            <a:r>
              <a:rPr lang="en-US" dirty="0" err="1" smtClean="0"/>
              <a:t>vs</a:t>
            </a:r>
            <a:r>
              <a:rPr lang="en-US" dirty="0" smtClean="0"/>
              <a:t> state-based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88346"/>
          </a:xfrm>
        </p:spPr>
        <p:txBody>
          <a:bodyPr/>
          <a:lstStyle/>
          <a:p>
            <a:r>
              <a:rPr lang="en-US" dirty="0" smtClean="0"/>
              <a:t>Clousot analysis is state-based</a:t>
            </a:r>
          </a:p>
          <a:p>
            <a:pPr lvl="1"/>
            <a:r>
              <a:rPr lang="en-US" dirty="0" smtClean="0"/>
              <a:t>Over-approximate the set of states reaching a program point</a:t>
            </a:r>
          </a:p>
          <a:p>
            <a:r>
              <a:rPr lang="en-US" dirty="0" smtClean="0"/>
              <a:t>Suppose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5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581400"/>
            <a:ext cx="5715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801" y="4735562"/>
            <a:ext cx="29546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i: 0, i: 1, i: 2, i: 3, i: 4,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i:5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735562"/>
            <a:ext cx="94128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[0, 5]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8800" y="3276600"/>
            <a:ext cx="2438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4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7" name="Picture 3" descr="C:\Users\logozzo\AppData\Local\Microsoft\Windows\Temporary Internet Files\Content.IE5\Z8WEOD16\MC900229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317421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5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array contents…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979714"/>
            <a:ext cx="5334000" cy="424731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Init(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81200" y="2256462"/>
            <a:ext cx="4886400" cy="1754326"/>
            <a:chOff x="1981200" y="2256462"/>
            <a:chExt cx="488640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4259194" y="2256462"/>
              <a:ext cx="2608406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i == 0 then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a not initialized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 if i &gt; 0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a[0] == … a[i] == 222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impossible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1981200" y="2819400"/>
              <a:ext cx="2277994" cy="31422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16933" y="979714"/>
            <a:ext cx="3412153" cy="1996798"/>
            <a:chOff x="5516933" y="979714"/>
            <a:chExt cx="3412153" cy="1996798"/>
          </a:xfrm>
        </p:grpSpPr>
        <p:sp>
          <p:nvSpPr>
            <p:cNvPr id="10" name="TextBox 9"/>
            <p:cNvSpPr txBox="1"/>
            <p:nvPr/>
          </p:nvSpPr>
          <p:spPr>
            <a:xfrm>
              <a:off x="5516933" y="979714"/>
              <a:ext cx="3412153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1: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Effective handling of disjunction</a:t>
              </a:r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 flipH="1">
              <a:off x="6248400" y="1626045"/>
              <a:ext cx="974610" cy="13504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19400" y="4876800"/>
            <a:ext cx="4365298" cy="1669226"/>
            <a:chOff x="2819400" y="4876800"/>
            <a:chExt cx="4365298" cy="1669226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5622696"/>
              <a:ext cx="4365298" cy="9233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2: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verapproximation  (can be unsound)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(no hole, </a:t>
              </a:r>
              <a:r>
                <a:rPr lang="en-US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the elements are initialized)</a:t>
              </a: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3962400" y="4876800"/>
              <a:ext cx="1039649" cy="7458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2017400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provers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30511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pic>
        <p:nvPicPr>
          <p:cNvPr id="3076" name="Picture 4" descr="C:\Users\logozzo\AppData\Local\Microsoft\Windows\Temporary Internet Files\Content.IE5\V0Z36BSZ\0044139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5" y="152400"/>
            <a:ext cx="1587353" cy="158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674428" y="762000"/>
            <a:ext cx="1219200" cy="1524000"/>
            <a:chOff x="6248400" y="3505200"/>
            <a:chExt cx="2438400" cy="304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505200"/>
              <a:ext cx="2265680" cy="2824480"/>
            </a:xfrm>
            <a:prstGeom prst="rect">
              <a:avLst/>
            </a:prstGeom>
          </p:spPr>
        </p:pic>
        <p:pic>
          <p:nvPicPr>
            <p:cNvPr id="9" name="Picture 10" descr="DA098CBC-B25E-462D-A0A3-D2F16AB54695@comcas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5334000"/>
              <a:ext cx="1371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07985890"/>
      </p:ext>
    </p:extLst>
  </p:cSld>
  <p:clrMapOvr>
    <a:masterClrMapping/>
  </p:clrMapOvr>
  <p:transition advTm="83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9304472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92627841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872" y="5336978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954202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1701581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406813"/>
          </a:xfrm>
        </p:spPr>
        <p:txBody>
          <a:bodyPr/>
          <a:lstStyle/>
          <a:p>
            <a:r>
              <a:rPr lang="en-US" dirty="0" smtClean="0"/>
              <a:t>Fast and precise array analysis</a:t>
            </a:r>
          </a:p>
          <a:p>
            <a:pPr lvl="1"/>
            <a:r>
              <a:rPr lang="en-US" dirty="0" smtClean="0"/>
              <a:t>Implemented in Clousot</a:t>
            </a:r>
            <a:endParaRPr lang="en-US" dirty="0"/>
          </a:p>
          <a:p>
            <a:r>
              <a:rPr lang="en-US" dirty="0" smtClean="0"/>
              <a:t>On mscorlib.dll: </a:t>
            </a:r>
          </a:p>
          <a:p>
            <a:pPr lvl="1"/>
            <a:r>
              <a:rPr lang="en-US" dirty="0" smtClean="0"/>
              <a:t>Inferred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2429</a:t>
            </a:r>
            <a:r>
              <a:rPr lang="en-US" dirty="0" smtClean="0"/>
              <a:t> non-trivial array properties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/>
              <a:t>seconds slow </a:t>
            </a:r>
            <a:r>
              <a:rPr lang="en-US" dirty="0" smtClean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490181704"/>
      </p:ext>
    </p:extLst>
  </p:cSld>
  <p:clrMapOvr>
    <a:masterClrMapping/>
  </p:clrMapOvr>
  <p:transition advTm="64204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state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16210"/>
          </a:xfrm>
        </p:spPr>
        <p:txBody>
          <a:bodyPr/>
          <a:lstStyle/>
          <a:p>
            <a:r>
              <a:rPr lang="en-US" dirty="0" smtClean="0"/>
              <a:t>Execution reaches the assertion5 times</a:t>
            </a:r>
          </a:p>
          <a:p>
            <a:r>
              <a:rPr lang="en-US" dirty="0" smtClean="0"/>
              <a:t>Only one is definitely wrong</a:t>
            </a:r>
          </a:p>
          <a:p>
            <a:r>
              <a:rPr lang="en-US" dirty="0" smtClean="0"/>
              <a:t>The abstraction does not distinguish it</a:t>
            </a:r>
          </a:p>
          <a:p>
            <a:r>
              <a:rPr lang="en-US" dirty="0" smtClean="0"/>
              <a:t>Question: How can we refine it?</a:t>
            </a:r>
          </a:p>
          <a:p>
            <a:pPr lvl="1"/>
            <a:r>
              <a:rPr lang="en-US" dirty="0" smtClean="0"/>
              <a:t>Why should we refine it?</a:t>
            </a:r>
          </a:p>
          <a:p>
            <a:pPr lvl="1"/>
            <a:r>
              <a:rPr lang="en-US" dirty="0" smtClean="0"/>
              <a:t>Better 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trace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Semantics of a program: </a:t>
            </a:r>
          </a:p>
          <a:p>
            <a:pPr lvl="1"/>
            <a:r>
              <a:rPr lang="en-US" dirty="0" smtClean="0"/>
              <a:t>Sets of traces</a:t>
            </a:r>
          </a:p>
          <a:p>
            <a:r>
              <a:rPr lang="en-US" dirty="0" smtClean="0"/>
              <a:t>Concrete states</a:t>
            </a:r>
          </a:p>
          <a:p>
            <a:pPr lvl="1"/>
            <a:r>
              <a:rPr lang="en-US" dirty="0" smtClean="0">
                <a:effectLst/>
              </a:rPr>
              <a:t>Σ : [ Vars → Values ]</a:t>
            </a:r>
          </a:p>
          <a:p>
            <a:pPr lvl="2"/>
            <a:r>
              <a:rPr lang="en-US" dirty="0" smtClean="0">
                <a:effectLst/>
              </a:rPr>
              <a:t>(assume de-heap)</a:t>
            </a:r>
          </a:p>
          <a:p>
            <a:pPr lvl="2"/>
            <a:r>
              <a:rPr lang="en-US" dirty="0" smtClean="0"/>
              <a:t>Program counter pc </a:t>
            </a:r>
            <a:r>
              <a:rPr lang="en-US" dirty="0" smtClean="0">
                <a:effectLst/>
              </a:rPr>
              <a:t>∈ Vars</a:t>
            </a:r>
            <a:endParaRPr lang="en-US" dirty="0" smtClean="0"/>
          </a:p>
          <a:p>
            <a:r>
              <a:rPr lang="en-US" dirty="0" smtClean="0"/>
              <a:t>Concrete semantics</a:t>
            </a:r>
          </a:p>
          <a:p>
            <a:pPr lvl="1"/>
            <a:r>
              <a:rPr lang="en-US" dirty="0" smtClean="0"/>
              <a:t>Transition t</a:t>
            </a:r>
          </a:p>
          <a:p>
            <a:pPr lvl="1"/>
            <a:r>
              <a:rPr lang="en-US" dirty="0" smtClean="0">
                <a:effectLst/>
              </a:rPr>
              <a:t>t ∈ [Σ → ℘(Σ)]</a:t>
            </a:r>
          </a:p>
          <a:p>
            <a:r>
              <a:rPr lang="en-US" dirty="0" smtClean="0">
                <a:effectLst/>
              </a:rPr>
              <a:t>Ex. Why sets?</a:t>
            </a:r>
          </a:p>
        </p:txBody>
      </p:sp>
    </p:spTree>
    <p:extLst>
      <p:ext uri="{BB962C8B-B14F-4D97-AF65-F5344CB8AC3E}">
        <p14:creationId xmlns:p14="http://schemas.microsoft.com/office/powerpoint/2010/main" val="2787528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traces semantics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effectLst/>
              </a:rPr>
              <a:t>Σ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set of initial states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Partial trace semantics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X = </a:t>
            </a:r>
            <a:r>
              <a:rPr lang="en-US" dirty="0">
                <a:effectLst/>
              </a:rPr>
              <a:t>Σ</a:t>
            </a:r>
            <a:r>
              <a:rPr lang="en-US" baseline="-25000" dirty="0">
                <a:effectLst/>
              </a:rPr>
              <a:t>0</a:t>
            </a:r>
            <a:r>
              <a:rPr lang="en-US" dirty="0" smtClean="0">
                <a:effectLst/>
              </a:rPr>
              <a:t> ∪ { </a:t>
            </a:r>
            <a:r>
              <a:rPr lang="en-US" dirty="0" smtClean="0">
                <a:effectLst/>
                <a:latin typeface="Calibri"/>
                <a:ea typeface="Calibri"/>
                <a:cs typeface="Times New Roman"/>
              </a:rPr>
              <a:t>τ</a:t>
            </a:r>
            <a:r>
              <a:rPr lang="en-US" dirty="0">
                <a:effectLst/>
              </a:rPr>
              <a:t> σ</a:t>
            </a:r>
            <a:r>
              <a:rPr lang="en-US" baseline="-25000" dirty="0">
                <a:effectLst/>
              </a:rPr>
              <a:t>i+1</a:t>
            </a:r>
            <a:r>
              <a:rPr lang="en-US" dirty="0" smtClean="0">
                <a:effectLst/>
              </a:rPr>
              <a:t> | 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/>
                <a:ea typeface="Calibri"/>
                <a:cs typeface="Times New Roman"/>
              </a:rPr>
              <a:t>	</a:t>
            </a:r>
            <a:r>
              <a:rPr lang="en-US" dirty="0" smtClean="0">
                <a:effectLst/>
                <a:latin typeface="Calibri"/>
                <a:ea typeface="Calibri"/>
                <a:cs typeface="Times New Roman"/>
              </a:rPr>
              <a:t>	τ</a:t>
            </a:r>
            <a:r>
              <a:rPr lang="en-US" dirty="0" smtClean="0">
                <a:effectLst/>
              </a:rPr>
              <a:t> = σ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σ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 … 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∈ </a:t>
            </a:r>
            <a:r>
              <a:rPr lang="en-US" dirty="0" smtClean="0">
                <a:effectLst/>
              </a:rPr>
              <a:t> X ∧ (</a:t>
            </a:r>
            <a:r>
              <a:rPr lang="en-US" dirty="0" err="1" smtClean="0">
                <a:effectLst/>
              </a:rPr>
              <a:t>σ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σ</a:t>
            </a:r>
            <a:r>
              <a:rPr lang="en-US" baseline="-25000" dirty="0" smtClean="0">
                <a:effectLst/>
              </a:rPr>
              <a:t>i+1</a:t>
            </a:r>
            <a:r>
              <a:rPr lang="en-US" dirty="0" smtClean="0">
                <a:effectLst/>
              </a:rPr>
              <a:t>) ∈ t}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Semantics : Least fix point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80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unrolling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600200"/>
            <a:ext cx="64008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IsOutOfBoundsUnroll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&lt;=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sum += a[i];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17972"/>
            <a:ext cx="6483700" cy="43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43400" y="4953000"/>
            <a:ext cx="1336850" cy="664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5014</TotalTime>
  <Words>2299</Words>
  <Application>Microsoft Office PowerPoint</Application>
  <PresentationFormat>On-screen Show (4:3)</PresentationFormat>
  <Paragraphs>667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1-10159 Microsoft Research 2009</vt:lpstr>
      <vt:lpstr>White with Courier font for code slides</vt:lpstr>
      <vt:lpstr>Abstract interpretation for the working programmer Lezione 3 – Concetti Avanzati</vt:lpstr>
      <vt:lpstr>Let’s recap</vt:lpstr>
      <vt:lpstr>Why are we getting Top?</vt:lpstr>
      <vt:lpstr>Example</vt:lpstr>
      <vt:lpstr>Trace-based vs state-based</vt:lpstr>
      <vt:lpstr>More on state abstraction</vt:lpstr>
      <vt:lpstr>Concrete trace semantics</vt:lpstr>
      <vt:lpstr>Partial traces semantics</vt:lpstr>
      <vt:lpstr>For-loop unrolling</vt:lpstr>
      <vt:lpstr>Example</vt:lpstr>
      <vt:lpstr>State based abstraction</vt:lpstr>
      <vt:lpstr>Inter-method Inference</vt:lpstr>
      <vt:lpstr>Precondition inference</vt:lpstr>
      <vt:lpstr>Precondition inference</vt:lpstr>
      <vt:lpstr>Hmmmm… 30 &amp; lode?</vt:lpstr>
      <vt:lpstr>Counter-example to “Theorem”</vt:lpstr>
      <vt:lpstr>Pre-condition inference</vt:lpstr>
      <vt:lpstr>Post-condition inference</vt:lpstr>
      <vt:lpstr>In theory</vt:lpstr>
      <vt:lpstr>In practice: Locals</vt:lpstr>
      <vt:lpstr>In practice: Redundant info</vt:lpstr>
      <vt:lpstr>In practice: Information split</vt:lpstr>
      <vt:lpstr>In practice: duplicated </vt:lpstr>
      <vt:lpstr>The inference algorithm</vt:lpstr>
      <vt:lpstr>Pre from post</vt:lpstr>
      <vt:lpstr>Object invariant inference</vt:lpstr>
      <vt:lpstr>Class semantics</vt:lpstr>
      <vt:lpstr>Analysis</vt:lpstr>
      <vt:lpstr>Example</vt:lpstr>
      <vt:lpstr>Aliasing?</vt:lpstr>
      <vt:lpstr>Can we do better?</vt:lpstr>
      <vt:lpstr>Message prioritization </vt:lpstr>
      <vt:lpstr>So we have a Top…</vt:lpstr>
      <vt:lpstr>1. Warning partitioning</vt:lpstr>
      <vt:lpstr>2. Scale rewards with outcome</vt:lpstr>
      <vt:lpstr>3. Scale rewards with info </vt:lpstr>
      <vt:lpstr>Heuristic… </vt:lpstr>
      <vt:lpstr>Floating points…</vt:lpstr>
      <vt:lpstr>Computers &amp; numbers</vt:lpstr>
      <vt:lpstr>Y &gt; 0 ⇒ X + Y &gt; X?</vt:lpstr>
      <vt:lpstr>(x + k) – (x – k)  == 2 k ?</vt:lpstr>
      <vt:lpstr>K ≠ 0 ⇒ (x + k) – (x – k) ≠ 0</vt:lpstr>
      <vt:lpstr>Solution? Static analysis</vt:lpstr>
      <vt:lpstr>X == X ?</vt:lpstr>
      <vt:lpstr>X == X ?</vt:lpstr>
      <vt:lpstr>Why?</vt:lpstr>
      <vt:lpstr>Cod-gen matters…</vt:lpstr>
      <vt:lpstr>.NET ECMA standard</vt:lpstr>
      <vt:lpstr>Exercise: Static analysis?</vt:lpstr>
      <vt:lpstr>Arrays</vt:lpstr>
      <vt:lpstr>Inferring array contents…</vt:lpstr>
      <vt:lpstr>Not the first …</vt:lpstr>
      <vt:lpstr>Our idea</vt:lpstr>
      <vt:lpstr>Example</vt:lpstr>
      <vt:lpstr>Segment unification</vt:lpstr>
      <vt:lpstr>Example</vt:lpstr>
      <vt:lpstr>Status…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interpretation for the working programmer Lezione 3 – Concetti Avanzati</dc:title>
  <dc:creator>Francesco Logozzo</dc:creator>
  <cp:lastModifiedBy>Francesco Logozzo</cp:lastModifiedBy>
  <cp:revision>119</cp:revision>
  <dcterms:created xsi:type="dcterms:W3CDTF">2006-08-16T00:00:00Z</dcterms:created>
  <dcterms:modified xsi:type="dcterms:W3CDTF">2011-07-18T00:23:47Z</dcterms:modified>
</cp:coreProperties>
</file>