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7" r:id="rId4"/>
  </p:sldMasterIdLst>
  <p:notesMasterIdLst>
    <p:notesMasterId r:id="rId41"/>
  </p:notesMasterIdLst>
  <p:sldIdLst>
    <p:sldId id="256" r:id="rId5"/>
    <p:sldId id="349" r:id="rId6"/>
    <p:sldId id="258" r:id="rId7"/>
    <p:sldId id="339" r:id="rId8"/>
    <p:sldId id="350" r:id="rId9"/>
    <p:sldId id="340" r:id="rId10"/>
    <p:sldId id="352" r:id="rId11"/>
    <p:sldId id="299" r:id="rId12"/>
    <p:sldId id="301" r:id="rId13"/>
    <p:sldId id="306" r:id="rId14"/>
    <p:sldId id="332" r:id="rId15"/>
    <p:sldId id="305" r:id="rId16"/>
    <p:sldId id="333" r:id="rId17"/>
    <p:sldId id="334" r:id="rId18"/>
    <p:sldId id="338" r:id="rId19"/>
    <p:sldId id="307" r:id="rId20"/>
    <p:sldId id="328" r:id="rId21"/>
    <p:sldId id="341" r:id="rId22"/>
    <p:sldId id="347" r:id="rId23"/>
    <p:sldId id="342" r:id="rId24"/>
    <p:sldId id="343" r:id="rId25"/>
    <p:sldId id="344" r:id="rId26"/>
    <p:sldId id="346" r:id="rId27"/>
    <p:sldId id="348" r:id="rId28"/>
    <p:sldId id="308" r:id="rId29"/>
    <p:sldId id="314" r:id="rId30"/>
    <p:sldId id="315" r:id="rId31"/>
    <p:sldId id="316" r:id="rId32"/>
    <p:sldId id="321" r:id="rId33"/>
    <p:sldId id="335" r:id="rId34"/>
    <p:sldId id="336" r:id="rId35"/>
    <p:sldId id="320" r:id="rId36"/>
    <p:sldId id="322" r:id="rId37"/>
    <p:sldId id="326" r:id="rId38"/>
    <p:sldId id="351" r:id="rId39"/>
    <p:sldId id="32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ahndrich" initials="MaF" lastIdx="1" clrIdx="0"/>
  <p:cmAuthor id="1" name="Francesco Logozzo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518" autoAdjust="0"/>
  </p:normalViewPr>
  <p:slideViewPr>
    <p:cSldViewPr>
      <p:cViewPr varScale="1">
        <p:scale>
          <a:sx n="94" d="100"/>
          <a:sy n="94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Abstract Domain AD1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Abstract Domain AD2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Abstract Domain AD3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76828D15-D586-4535-8E51-12749DA77B93}" type="presOf" srcId="{45CDB158-9183-4F7E-AA8B-F35D03E8F65E}" destId="{EA843238-46EC-4F84-BBA1-C0125D5280AE}" srcOrd="0" destOrd="0" presId="urn:microsoft.com/office/officeart/2005/8/layout/chevron1"/>
    <dgm:cxn modelId="{34C84A61-7C85-40B3-B71A-D2B5DE1A54AB}" type="presOf" srcId="{32536936-1D40-4309-80BE-820BFC33DF9C}" destId="{04952440-E309-45D0-859F-A89007681871}" srcOrd="0" destOrd="0" presId="urn:microsoft.com/office/officeart/2005/8/layout/chevron1"/>
    <dgm:cxn modelId="{2B462081-E559-4424-9836-60C270D33967}" type="presOf" srcId="{89625B92-48F7-440F-949A-E1AF22FBC62F}" destId="{D3206E9F-9034-4A19-8731-54477033F04B}" srcOrd="0" destOrd="0" presId="urn:microsoft.com/office/officeart/2005/8/layout/chevron1"/>
    <dgm:cxn modelId="{5FB38780-08CA-4D18-96EF-A1C2890AD7B0}" type="presOf" srcId="{D1ACE967-BFFE-4C60-A023-4B02EB6DF90D}" destId="{9EDF2B1B-ACE9-4482-A402-2C53B84739CE}" srcOrd="0" destOrd="0" presId="urn:microsoft.com/office/officeart/2005/8/layout/chevron1"/>
    <dgm:cxn modelId="{A547A2CA-A201-44E2-BE79-7162B679805D}" type="presParOf" srcId="{EA843238-46EC-4F84-BBA1-C0125D5280AE}" destId="{04952440-E309-45D0-859F-A89007681871}" srcOrd="0" destOrd="0" presId="urn:microsoft.com/office/officeart/2005/8/layout/chevron1"/>
    <dgm:cxn modelId="{79D73608-7C2E-49F7-B1FD-DA81ACCDD1A4}" type="presParOf" srcId="{EA843238-46EC-4F84-BBA1-C0125D5280AE}" destId="{CD4C568D-2130-4184-AB3D-4E4AC8B3B6B4}" srcOrd="1" destOrd="0" presId="urn:microsoft.com/office/officeart/2005/8/layout/chevron1"/>
    <dgm:cxn modelId="{692C8909-F36C-4FAE-9036-3D32E40DAF74}" type="presParOf" srcId="{EA843238-46EC-4F84-BBA1-C0125D5280AE}" destId="{D3206E9F-9034-4A19-8731-54477033F04B}" srcOrd="2" destOrd="0" presId="urn:microsoft.com/office/officeart/2005/8/layout/chevron1"/>
    <dgm:cxn modelId="{F049FD5D-9DC6-4CCD-B01C-89D0925A027E}" type="presParOf" srcId="{EA843238-46EC-4F84-BBA1-C0125D5280AE}" destId="{53A6862E-933F-45C5-BC22-D2162070DA81}" srcOrd="3" destOrd="0" presId="urn:microsoft.com/office/officeart/2005/8/layout/chevron1"/>
    <dgm:cxn modelId="{67B4C792-EC0C-4A33-BDB8-70B4EA186C91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808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AD1</a:t>
          </a:r>
          <a:endParaRPr lang="en-US" sz="1800" kern="1200" dirty="0"/>
        </a:p>
      </dsp:txBody>
      <dsp:txXfrm>
        <a:off x="442421" y="359486"/>
        <a:ext cx="1321839" cy="881226"/>
      </dsp:txXfrm>
    </dsp:sp>
    <dsp:sp modelId="{D3206E9F-9034-4A19-8731-54477033F04B}">
      <dsp:nvSpPr>
        <dsp:cNvPr id="0" name=""/>
        <dsp:cNvSpPr/>
      </dsp:nvSpPr>
      <dsp:spPr>
        <a:xfrm>
          <a:off x="1984567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AD2</a:t>
          </a:r>
          <a:endParaRPr lang="en-US" sz="1800" kern="1200" dirty="0"/>
        </a:p>
      </dsp:txBody>
      <dsp:txXfrm>
        <a:off x="2425180" y="359486"/>
        <a:ext cx="1321839" cy="881226"/>
      </dsp:txXfrm>
    </dsp:sp>
    <dsp:sp modelId="{9EDF2B1B-ACE9-4482-A402-2C53B84739CE}">
      <dsp:nvSpPr>
        <dsp:cNvPr id="0" name=""/>
        <dsp:cNvSpPr/>
      </dsp:nvSpPr>
      <dsp:spPr>
        <a:xfrm>
          <a:off x="3967326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AD3</a:t>
          </a:r>
          <a:endParaRPr lang="en-US" sz="1800" kern="1200" dirty="0"/>
        </a:p>
      </dsp:txBody>
      <dsp:txXfrm>
        <a:off x="4407939" y="359486"/>
        <a:ext cx="1321839" cy="8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74C7-7C1E-4EDE-8CAC-74E7C5B90DBA}" type="datetimeFigureOut">
              <a:rPr lang="en-US" smtClean="0"/>
              <a:t>6/24/2011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116D-2169-4A14-B058-D39C91E5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choices here:</a:t>
            </a:r>
          </a:p>
          <a:p>
            <a:r>
              <a:rPr lang="en-US" dirty="0" smtClean="0"/>
              <a:t>Pre:</a:t>
            </a:r>
            <a:r>
              <a:rPr lang="en-US" baseline="0" dirty="0" smtClean="0"/>
              <a:t> true</a:t>
            </a:r>
          </a:p>
          <a:p>
            <a:r>
              <a:rPr lang="en-US" baseline="0" dirty="0" smtClean="0"/>
              <a:t>Post: x &gt;= 0 || x ==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Pre: x !=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Post: x &gt;=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116D-2169-4A14-B058-D39C91E50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9E990-07A9-4CCC-97CB-4C5A387256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contracts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se4fun.com/" TargetMode="Externa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Practical program verification for the working programmer with CodeContracts and Abstract Interpretation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681913" cy="46166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dirty="0" smtClean="0"/>
          </a:p>
          <a:p>
            <a:r>
              <a:rPr lang="en-US" i="1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37500">
                      <a:srgbClr val="FFE8A9"/>
                    </a:gs>
                    <a:gs pos="25000">
                      <a:srgbClr val="FFE69D"/>
                    </a:gs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</a:rPr>
              <a:t>Francesco Logozzo</a:t>
            </a:r>
          </a:p>
          <a:p>
            <a:endParaRPr lang="en-US" i="1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37500">
                    <a:srgbClr val="FFE8A9"/>
                  </a:gs>
                  <a:gs pos="25000">
                    <a:srgbClr val="FFE69D"/>
                  </a:gs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r>
              <a:rPr lang="en-US" sz="2400" dirty="0" smtClean="0"/>
              <a:t>Joint work with Manuel Fahndrich</a:t>
            </a:r>
            <a:endParaRPr lang="en-US" i="1" dirty="0" smtClean="0">
              <a:gradFill>
                <a:gsLst>
                  <a:gs pos="0">
                    <a:schemeClr val="tx2">
                      <a:lumMod val="75000"/>
                    </a:schemeClr>
                  </a:gs>
                  <a:gs pos="37500">
                    <a:srgbClr val="FFE8A9"/>
                  </a:gs>
                  <a:gs pos="25000">
                    <a:srgbClr val="FFE69D"/>
                  </a:gs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19800"/>
            <a:ext cx="1943297" cy="7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62362" y="5181600"/>
            <a:ext cx="4747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hlinkClick r:id="rId3"/>
              </a:rPr>
              <a:t>http://research.microsoft.com/contracts</a:t>
            </a:r>
            <a:r>
              <a:rPr lang="en-US" sz="2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bytecode</a:t>
            </a:r>
            <a:r>
              <a:rPr lang="en-US" dirty="0" smtClean="0"/>
              <a:t>, extract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transformations: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De-Stack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CFG Construction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De-heap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Expression recovery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Analyses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Non-null, numerical, containers, buffers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Inference propagation</a:t>
            </a:r>
          </a:p>
        </p:txBody>
      </p:sp>
    </p:spTree>
    <p:extLst>
      <p:ext uri="{BB962C8B-B14F-4D97-AF65-F5344CB8AC3E}">
        <p14:creationId xmlns:p14="http://schemas.microsoft.com/office/powerpoint/2010/main" val="460814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Analyzing Bytecode?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Stable, standard format</a:t>
            </a:r>
          </a:p>
          <a:p>
            <a:pPr lvl="1"/>
            <a:r>
              <a:rPr lang="en-US" dirty="0" smtClean="0"/>
              <a:t>Languages change, </a:t>
            </a:r>
            <a:r>
              <a:rPr lang="en-US" dirty="0" err="1" smtClean="0"/>
              <a:t>bytecode</a:t>
            </a:r>
            <a:r>
              <a:rPr lang="en-US" dirty="0" smtClean="0"/>
              <a:t> does not</a:t>
            </a:r>
          </a:p>
          <a:p>
            <a:pPr lvl="1"/>
            <a:r>
              <a:rPr lang="en-US" dirty="0" smtClean="0"/>
              <a:t>C# 2.0 -&gt; C# 3.0 -&gt; C# 4.0</a:t>
            </a:r>
          </a:p>
          <a:p>
            <a:r>
              <a:rPr lang="en-US" dirty="0" smtClean="0"/>
              <a:t>Analyze one instead of many</a:t>
            </a:r>
          </a:p>
          <a:p>
            <a:pPr lvl="1"/>
            <a:r>
              <a:rPr lang="en-US" dirty="0" smtClean="0"/>
              <a:t>C#, VB, Managed C++, F#, Delphi, Oxygen …</a:t>
            </a:r>
          </a:p>
          <a:p>
            <a:r>
              <a:rPr lang="en-US" dirty="0" smtClean="0"/>
              <a:t>Leverage the compiler work</a:t>
            </a:r>
          </a:p>
          <a:p>
            <a:pPr lvl="1"/>
            <a:r>
              <a:rPr lang="en-US" dirty="0" smtClean="0"/>
              <a:t>Type inference, generics …</a:t>
            </a:r>
          </a:p>
          <a:p>
            <a:r>
              <a:rPr lang="en-US" dirty="0" smtClean="0"/>
              <a:t>Main Drawback: Structure lost</a:t>
            </a:r>
          </a:p>
          <a:p>
            <a:pPr lvl="1"/>
            <a:r>
              <a:rPr lang="en-US" dirty="0" smtClean="0"/>
              <a:t>Should Reconstruct it!</a:t>
            </a:r>
          </a:p>
        </p:txBody>
      </p:sp>
    </p:spTree>
    <p:extLst>
      <p:ext uri="{BB962C8B-B14F-4D97-AF65-F5344CB8AC3E}">
        <p14:creationId xmlns:p14="http://schemas.microsoft.com/office/powerpoint/2010/main" val="1922191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abstraction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25819"/>
            <a:ext cx="3861955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Contract.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Ensures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&gt;=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5400" y="1698605"/>
            <a:ext cx="3733800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svX = -11;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assume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svX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assert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(svX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4191000" y="2062557"/>
            <a:ext cx="7620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5791200"/>
            <a:ext cx="8382000" cy="984885"/>
          </a:xfrm>
        </p:spPr>
        <p:txBody>
          <a:bodyPr/>
          <a:lstStyle/>
          <a:p>
            <a:r>
              <a:rPr lang="en-US" dirty="0" smtClean="0"/>
              <a:t>Output: program in scalar form</a:t>
            </a:r>
            <a:endParaRPr lang="en-US" dirty="0"/>
          </a:p>
          <a:p>
            <a:r>
              <a:rPr lang="en-US" dirty="0" smtClean="0"/>
              <a:t>Optimistic assumptions </a:t>
            </a:r>
            <a:r>
              <a:rPr lang="en-US" smtClean="0"/>
              <a:t>on external aliasing</a:t>
            </a:r>
            <a:endParaRPr lang="en-US" dirty="0" smtClean="0"/>
          </a:p>
        </p:txBody>
      </p:sp>
      <p:cxnSp>
        <p:nvCxnSpPr>
          <p:cNvPr id="5" name="Curved Connector 4"/>
          <p:cNvCxnSpPr/>
          <p:nvPr/>
        </p:nvCxnSpPr>
        <p:spPr>
          <a:xfrm>
            <a:off x="3962400" y="2819400"/>
            <a:ext cx="1828800" cy="1371600"/>
          </a:xfrm>
          <a:prstGeom prst="curvedConnector3">
            <a:avLst/>
          </a:prstGeom>
          <a:ln cmpd="sng"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Non-Null </a:t>
            </a:r>
          </a:p>
          <a:p>
            <a:pPr lvl="1"/>
            <a:r>
              <a:rPr lang="en-US" dirty="0" smtClean="0"/>
              <a:t>Is this object valid?</a:t>
            </a:r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Ranges and linear restraints over variables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ForAll, Exists, Purity</a:t>
            </a:r>
          </a:p>
          <a:p>
            <a:r>
              <a:rPr lang="en-US" dirty="0" smtClean="0"/>
              <a:t>Enums</a:t>
            </a:r>
          </a:p>
          <a:p>
            <a:pPr lvl="1"/>
            <a:r>
              <a:rPr lang="en-US" dirty="0" smtClean="0"/>
              <a:t>Which enum values are legal?</a:t>
            </a:r>
          </a:p>
          <a:p>
            <a:r>
              <a:rPr lang="en-US" dirty="0" smtClean="0"/>
              <a:t>Modus </a:t>
            </a:r>
            <a:r>
              <a:rPr lang="en-US" dirty="0" smtClean="0"/>
              <a:t>ponens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8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Disjunctions of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57399"/>
            <a:ext cx="8458200" cy="41857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DeRosa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=0,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Colnago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=2,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Pinarello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=4,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Daccordi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=6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CityFor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bike)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(bike)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.DeRosa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"Milan"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.Daccordi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"Pisa"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.Pinarello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"Treviso"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ItalianBikeBrand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.Colnago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"Milan"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Should prove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unreachable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67200" y="3429000"/>
            <a:ext cx="4953000" cy="1046480"/>
          </a:xfrm>
          <a:prstGeom prst="wedgeRoundRectCallout">
            <a:avLst>
              <a:gd name="adj1" fmla="val -71862"/>
              <a:gd name="adj2" fmla="val 1217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DisIntervals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400" dirty="0" smtClean="0"/>
              <a:t>-∞,-1] [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1,1] [3,3] [5,5] [7, +</a:t>
            </a:r>
            <a:r>
              <a:rPr lang="en-US" sz="2400" dirty="0" smtClean="0"/>
              <a:t>∞]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267200" y="6019800"/>
            <a:ext cx="3124200" cy="838200"/>
          </a:xfrm>
          <a:prstGeom prst="wedgeRoundRectCallout">
            <a:avLst>
              <a:gd name="adj1" fmla="val -98729"/>
              <a:gd name="adj2" fmla="val -1008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</a:t>
            </a:r>
            <a:r>
              <a:rPr lang="en-US" sz="2400" dirty="0"/>
              <a:t>⊥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93059" y="4782820"/>
            <a:ext cx="4953000" cy="1046480"/>
          </a:xfrm>
          <a:prstGeom prst="wedgeRoundRectCallout">
            <a:avLst>
              <a:gd name="adj1" fmla="val -70365"/>
              <a:gd name="adj2" fmla="val 84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Admissible values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[0,0] [2,2] [4,4] [6,6]</a:t>
            </a:r>
            <a:r>
              <a:rPr lang="en-US" sz="2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05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Numerical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Reduced product of</a:t>
            </a:r>
          </a:p>
          <a:p>
            <a:pPr lvl="1"/>
            <a:r>
              <a:rPr lang="en-US" dirty="0" smtClean="0"/>
              <a:t>DisIntervals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∈ [a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, b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] ∨ [a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, b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] </a:t>
            </a:r>
            <a:r>
              <a:rPr lang="en-US" dirty="0">
                <a:effectLst/>
              </a:rPr>
              <a:t>∨</a:t>
            </a:r>
            <a:r>
              <a:rPr lang="en-US" dirty="0" smtClean="0">
                <a:effectLst/>
              </a:rPr>
              <a:t>… ∨ [a</a:t>
            </a:r>
            <a:r>
              <a:rPr lang="en-US" baseline="-25000" dirty="0" smtClean="0">
                <a:effectLst/>
              </a:rPr>
              <a:t>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</a:t>
            </a:r>
            <a:r>
              <a:rPr lang="en-US" baseline="-25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LT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&lt; </a:t>
            </a:r>
            <a:r>
              <a:rPr lang="en-US" dirty="0">
                <a:effectLst/>
              </a:rPr>
              <a:t>{ y</a:t>
            </a:r>
            <a:r>
              <a:rPr lang="en-US" baseline="-25000" dirty="0">
                <a:effectLst/>
              </a:rPr>
              <a:t>0</a:t>
            </a:r>
            <a:r>
              <a:rPr lang="en-US" dirty="0">
                <a:effectLst/>
              </a:rPr>
              <a:t>, y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 y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 … </a:t>
            </a:r>
            <a:r>
              <a:rPr lang="en-US" dirty="0" smtClean="0">
                <a:effectLst/>
              </a:rPr>
              <a:t>}</a:t>
            </a:r>
            <a:r>
              <a:rPr lang="en-US" dirty="0">
                <a:effectLst/>
              </a:rPr>
              <a:t> </a:t>
            </a:r>
            <a:endParaRPr lang="en-US" dirty="0" smtClean="0"/>
          </a:p>
          <a:p>
            <a:pPr lvl="1"/>
            <a:r>
              <a:rPr lang="en-US" dirty="0" err="1" smtClean="0"/>
              <a:t>Leq</a:t>
            </a:r>
            <a:endParaRPr lang="en-US" dirty="0" smtClean="0"/>
          </a:p>
          <a:p>
            <a:pPr lvl="2"/>
            <a:r>
              <a:rPr lang="en-US" dirty="0" smtClean="0">
                <a:effectLst/>
              </a:rPr>
              <a:t>x ≤ { y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, y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, y</a:t>
            </a:r>
            <a:r>
              <a:rPr lang="en-US" baseline="-25000" dirty="0" smtClean="0">
                <a:effectLst/>
              </a:rPr>
              <a:t>2</a:t>
            </a:r>
            <a:r>
              <a:rPr lang="en-US" dirty="0" smtClean="0">
                <a:effectLst/>
              </a:rPr>
              <a:t> … }</a:t>
            </a:r>
          </a:p>
          <a:p>
            <a:pPr lvl="1"/>
            <a:r>
              <a:rPr lang="en-US" dirty="0" smtClean="0">
                <a:effectLst/>
              </a:rPr>
              <a:t>Linear Equalities</a:t>
            </a:r>
          </a:p>
          <a:p>
            <a:pPr lvl="2"/>
            <a:r>
              <a:rPr lang="en-US" dirty="0" smtClean="0">
                <a:effectLst/>
              </a:rPr>
              <a:t>a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⋅ x</a:t>
            </a:r>
            <a:r>
              <a:rPr lang="en-US" baseline="-25000" dirty="0" smtClean="0">
                <a:effectLst/>
              </a:rPr>
              <a:t>0</a:t>
            </a:r>
            <a:r>
              <a:rPr lang="en-US" dirty="0" smtClean="0">
                <a:effectLst/>
              </a:rPr>
              <a:t> + … + a</a:t>
            </a:r>
            <a:r>
              <a:rPr lang="en-US" baseline="-25000" dirty="0" smtClean="0">
                <a:effectLst/>
              </a:rPr>
              <a:t>n</a:t>
            </a:r>
            <a:r>
              <a:rPr lang="en-US" dirty="0" smtClean="0">
                <a:effectLst/>
              </a:rPr>
              <a:t> ⋅ 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n</a:t>
            </a:r>
            <a:r>
              <a:rPr lang="en-US" dirty="0" smtClean="0">
                <a:effectLst/>
              </a:rPr>
              <a:t> = b </a:t>
            </a:r>
          </a:p>
          <a:p>
            <a:r>
              <a:rPr lang="en-US" dirty="0" smtClean="0">
                <a:effectLst/>
              </a:rPr>
              <a:t>Main advantage: It’s fast!</a:t>
            </a:r>
          </a:p>
          <a:p>
            <a:pPr lvl="1"/>
            <a:r>
              <a:rPr lang="en-US" dirty="0" smtClean="0">
                <a:effectLst/>
              </a:rPr>
              <a:t>Most operations are linear</a:t>
            </a:r>
          </a:p>
        </p:txBody>
      </p:sp>
    </p:spTree>
    <p:extLst>
      <p:ext uri="{BB962C8B-B14F-4D97-AF65-F5344CB8AC3E}">
        <p14:creationId xmlns:p14="http://schemas.microsoft.com/office/powerpoint/2010/main" val="67352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32766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F()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x = 5, y = 100;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&gt;= 0)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= x - 1;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 = y + 10;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== 160);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5371" y="3619500"/>
            <a:ext cx="3124200" cy="838200"/>
          </a:xfrm>
          <a:prstGeom prst="wedgeRoundRectCallout">
            <a:avLst>
              <a:gd name="adj1" fmla="val -118233"/>
              <a:gd name="adj2" fmla="val 355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Linear equalities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10 * x + y == 150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6400" y="5257800"/>
            <a:ext cx="3124200" cy="838200"/>
          </a:xfrm>
          <a:prstGeom prst="wedgeRoundRectCallout">
            <a:avLst>
              <a:gd name="adj1" fmla="val -134590"/>
              <a:gd name="adj2" fmla="val -1364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ok!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492578" y="1752600"/>
            <a:ext cx="3499022" cy="1059592"/>
          </a:xfrm>
          <a:prstGeom prst="wedgeRoundRectCallout">
            <a:avLst>
              <a:gd name="adj1" fmla="val -117781"/>
              <a:gd name="adj2" fmla="val 1810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∈[-1, -1]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∈[100, +∞]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786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Often we need the full linear </a:t>
            </a:r>
            <a:r>
              <a:rPr lang="en-US" i="1" dirty="0" smtClean="0"/>
              <a:t>in</a:t>
            </a:r>
            <a:r>
              <a:rPr lang="en-US" dirty="0" smtClean="0"/>
              <a:t>equalities</a:t>
            </a:r>
            <a:endParaRPr lang="en-US" dirty="0"/>
          </a:p>
          <a:p>
            <a:pPr lvl="1"/>
            <a:r>
              <a:rPr lang="en-US" dirty="0" smtClean="0"/>
              <a:t>Polyhedra do not scale up (we tried them)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362200"/>
            <a:ext cx="7543800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values)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neg = 0, pos = 0, j= 0;</a:t>
            </a:r>
          </a:p>
          <a:p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values)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{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 j++;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 j++;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j);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neg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values.Length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76700" y="2971800"/>
            <a:ext cx="3124200" cy="838200"/>
          </a:xfrm>
          <a:prstGeom prst="wedgeRoundRectCallout">
            <a:avLst>
              <a:gd name="adj1" fmla="val -78681"/>
              <a:gd name="adj2" fmla="val 20805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Proven by Linear equalities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3972697"/>
            <a:ext cx="3124200" cy="838200"/>
          </a:xfrm>
          <a:prstGeom prst="wedgeRoundRectCallout">
            <a:avLst>
              <a:gd name="adj1" fmla="val -70375"/>
              <a:gd name="adj2" fmla="val 13434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Proven by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SubPolyhedra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84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SubPolyhedra</a:t>
            </a:r>
            <a:r>
              <a:rPr lang="en-US" dirty="0" smtClean="0"/>
              <a:t> (with V. Laviron)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 smtClean="0"/>
              <a:t>As expressive as Polyhedra</a:t>
            </a:r>
          </a:p>
          <a:p>
            <a:pPr lvl="1"/>
            <a:r>
              <a:rPr lang="en-US" dirty="0" smtClean="0"/>
              <a:t>Full linear inequalities</a:t>
            </a:r>
          </a:p>
          <a:p>
            <a:pPr lvl="1"/>
            <a:r>
              <a:rPr lang="en-US" dirty="0" smtClean="0"/>
              <a:t>No templates!</a:t>
            </a:r>
          </a:p>
          <a:p>
            <a:r>
              <a:rPr lang="en-US" dirty="0" smtClean="0"/>
              <a:t>Give up some of the inference power</a:t>
            </a:r>
          </a:p>
          <a:p>
            <a:r>
              <a:rPr lang="en-US" dirty="0" smtClean="0"/>
              <a:t>Idea: </a:t>
            </a:r>
            <a:r>
              <a:rPr lang="en-US" dirty="0" smtClean="0">
                <a:effectLst/>
              </a:rPr>
              <a:t>∑</a:t>
            </a:r>
            <a:r>
              <a:rPr lang="en-US" i="1" dirty="0" err="1" smtClean="0">
                <a:effectLst/>
              </a:rPr>
              <a:t>a</a:t>
            </a:r>
            <a:r>
              <a:rPr lang="en-US" i="1" baseline="-25000" dirty="0" err="1" smtClean="0">
                <a:effectLst/>
              </a:rPr>
              <a:t>i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≤ </a:t>
            </a:r>
            <a:r>
              <a:rPr lang="en-US" i="1" dirty="0" smtClean="0">
                <a:effectLst/>
              </a:rPr>
              <a:t>b </a:t>
            </a:r>
            <a:r>
              <a:rPr lang="en-US" dirty="0" smtClean="0">
                <a:effectLst/>
              </a:rPr>
              <a:t>⇔ </a:t>
            </a:r>
            <a:r>
              <a:rPr lang="en-US" dirty="0">
                <a:effectLst/>
              </a:rPr>
              <a:t>∑</a:t>
            </a:r>
            <a:r>
              <a:rPr lang="en-US" i="1" dirty="0" err="1">
                <a:effectLst/>
              </a:rPr>
              <a:t>a</a:t>
            </a:r>
            <a:r>
              <a:rPr lang="en-US" i="1" baseline="-25000" dirty="0" err="1">
                <a:effectLst/>
              </a:rPr>
              <a:t>i</a:t>
            </a:r>
            <a:r>
              <a:rPr lang="en-US" dirty="0" err="1">
                <a:effectLst/>
              </a:rPr>
              <a:t>x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= β ∧ β ∈ [-∞, </a:t>
            </a:r>
            <a:r>
              <a:rPr lang="en-US" i="1" dirty="0" smtClean="0">
                <a:effectLst/>
              </a:rPr>
              <a:t>b</a:t>
            </a:r>
            <a:r>
              <a:rPr lang="en-US" dirty="0" smtClean="0">
                <a:effectLst/>
              </a:rPr>
              <a:t>]</a:t>
            </a:r>
          </a:p>
          <a:p>
            <a:pPr lvl="1"/>
            <a:r>
              <a:rPr lang="en-US" dirty="0" smtClean="0">
                <a:effectLst/>
              </a:rPr>
              <a:t>Combination of Linear Equalities and Intervals</a:t>
            </a:r>
          </a:p>
          <a:p>
            <a:r>
              <a:rPr lang="en-US" dirty="0" smtClean="0">
                <a:effectLst/>
              </a:rPr>
              <a:t>Challenge: Join</a:t>
            </a:r>
          </a:p>
          <a:p>
            <a:pPr lvl="1"/>
            <a:r>
              <a:rPr lang="en-US" dirty="0" smtClean="0">
                <a:effectLst/>
              </a:rPr>
              <a:t>The point wise join is too imprecise</a:t>
            </a:r>
          </a:p>
          <a:p>
            <a:r>
              <a:rPr lang="en-US" dirty="0" smtClean="0">
                <a:effectLst/>
              </a:rPr>
              <a:t>Scales up to hundreds of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258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81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Deleted equalities 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</a:t>
            </a:r>
            <a:endParaRPr lang="en-US" dirty="0"/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 2D Convex Hull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 Annotations 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933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Specify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191000"/>
            <a:ext cx="8382000" cy="984885"/>
          </a:xfrm>
        </p:spPr>
        <p:txBody>
          <a:bodyPr/>
          <a:lstStyle/>
          <a:p>
            <a:r>
              <a:rPr lang="en-US" dirty="0"/>
              <a:t>Precondition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Postcondition?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3429" y="1371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 bwMode="auto">
          <a:xfrm>
            <a:off x="4918529" y="2743200"/>
            <a:ext cx="3733800" cy="25146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Little reminder: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-(-2</a:t>
            </a:r>
            <a:r>
              <a:rPr lang="en-US" sz="2400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)==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-2</a:t>
            </a:r>
            <a:r>
              <a:rPr lang="en-US" sz="24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67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val="FF0000"/>
                </a:solidFill>
              </a:rPr>
              <a:t>x - y ==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3119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623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226596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226596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507424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317703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341585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278824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278824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400744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409476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64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a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pPr lvl="1"/>
            <a:r>
              <a:rPr lang="en-US" dirty="0" smtClean="0"/>
              <a:t>But may still be too expensive</a:t>
            </a:r>
          </a:p>
          <a:p>
            <a:r>
              <a:rPr lang="en-US" dirty="0" smtClean="0"/>
              <a:t>We have implemented</a:t>
            </a:r>
          </a:p>
          <a:p>
            <a:pPr lvl="1"/>
            <a:r>
              <a:rPr lang="en-US" dirty="0" smtClean="0"/>
              <a:t>Simplex</a:t>
            </a:r>
          </a:p>
          <a:p>
            <a:pPr lvl="2"/>
            <a:r>
              <a:rPr lang="en-US" dirty="0" smtClean="0"/>
              <a:t>Theoretically complete</a:t>
            </a:r>
          </a:p>
          <a:p>
            <a:pPr lvl="2"/>
            <a:r>
              <a:rPr lang="en-US" dirty="0" smtClean="0"/>
              <a:t>Rounding problems</a:t>
            </a:r>
          </a:p>
          <a:p>
            <a:pPr lvl="1"/>
            <a:r>
              <a:rPr lang="en-US" dirty="0" smtClean="0"/>
              <a:t>Basis exploration</a:t>
            </a:r>
          </a:p>
          <a:p>
            <a:pPr lvl="2"/>
            <a:r>
              <a:rPr lang="en-US" dirty="0" smtClean="0"/>
              <a:t>Incomplete</a:t>
            </a:r>
          </a:p>
          <a:p>
            <a:pPr lvl="2"/>
            <a:r>
              <a:rPr lang="en-US" dirty="0" smtClean="0"/>
              <a:t>No rounding problems</a:t>
            </a:r>
          </a:p>
        </p:txBody>
      </p:sp>
    </p:spTree>
    <p:extLst>
      <p:ext uri="{BB962C8B-B14F-4D97-AF65-F5344CB8AC3E}">
        <p14:creationId xmlns:p14="http://schemas.microsoft.com/office/powerpoint/2010/main" val="1746315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 bwMode="auto">
          <a:xfrm rot="19467971">
            <a:off x="2418130" y="2779929"/>
            <a:ext cx="5691483" cy="149173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Precision/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US" dirty="0" err="1" smtClean="0"/>
              <a:t>SubPolyhedra</a:t>
            </a:r>
            <a:r>
              <a:rPr lang="en-US" dirty="0" smtClean="0"/>
              <a:t>: a family of domains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6172200"/>
            <a:ext cx="807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4400" y="1600200"/>
            <a:ext cx="0" cy="487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8092" y="628272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Hints for Join/Widening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74651" y="261886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algorithm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46482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exploration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200" y="376917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Simplex with floats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199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Exact Simplex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199" y="19812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06346" y="465437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032422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Die-Hard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2385" y="33411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hints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27425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Convex hull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13144" y="2133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5930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analysis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354765"/>
          </a:xfrm>
        </p:spPr>
        <p:txBody>
          <a:bodyPr/>
          <a:lstStyle/>
          <a:p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check is definitive (True, False, Bottom)</a:t>
            </a:r>
            <a:endParaRPr lang="en-US" dirty="0"/>
          </a:p>
          <a:p>
            <a:pPr marL="855663" lvl="2" indent="0">
              <a:buNone/>
            </a:pPr>
            <a:r>
              <a:rPr lang="en-US" dirty="0"/>
              <a:t>	</a:t>
            </a:r>
            <a:r>
              <a:rPr lang="en-US" sz="2800" dirty="0"/>
              <a:t>Done!</a:t>
            </a:r>
            <a:endParaRPr lang="en-US" dirty="0"/>
          </a:p>
          <a:p>
            <a:pPr lvl="1"/>
            <a:r>
              <a:rPr lang="en-US" dirty="0" smtClean="0"/>
              <a:t>Otherwise</a:t>
            </a:r>
            <a:endParaRPr lang="en-US" dirty="0"/>
          </a:p>
          <a:p>
            <a:pPr marL="460375" lvl="1" indent="0">
              <a:buNone/>
            </a:pPr>
            <a:r>
              <a:rPr lang="en-US" dirty="0"/>
              <a:t>	Try a more precise domain</a:t>
            </a:r>
            <a:endParaRPr lang="en-US" dirty="0" smtClean="0"/>
          </a:p>
          <a:p>
            <a:r>
              <a:rPr lang="en-US" dirty="0" smtClean="0"/>
              <a:t>On average great performance gains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7514313"/>
              </p:ext>
            </p:extLst>
          </p:nvPr>
        </p:nvGraphicFramePr>
        <p:xfrm>
          <a:off x="1447800" y="4724400"/>
          <a:ext cx="6172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705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Content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2362200"/>
            <a:ext cx="53340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[N];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i +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/>
              <a:t>∀ k ∈ [0, N). a[k] == 222);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657600" y="3736848"/>
            <a:ext cx="3179817" cy="2133600"/>
          </a:xfrm>
          <a:prstGeom prst="wedgeRoundRectCallout">
            <a:avLst>
              <a:gd name="adj1" fmla="val -84218"/>
              <a:gd name="adj2" fmla="val -239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 == 0 then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not initialized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if i &gt; 0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a[0] == … a[i] == 222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impossible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09546" y="2362200"/>
            <a:ext cx="3075151" cy="841248"/>
          </a:xfrm>
          <a:prstGeom prst="wedgeRoundRectCallout">
            <a:avLst>
              <a:gd name="adj1" fmla="val -20860"/>
              <a:gd name="adj2" fmla="val 12970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1: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handling of disjunction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529943" y="5768269"/>
            <a:ext cx="3450897" cy="841248"/>
          </a:xfrm>
          <a:prstGeom prst="wedgeRoundRectCallout">
            <a:avLst>
              <a:gd name="adj1" fmla="val -76853"/>
              <a:gd name="adj2" fmla="val 83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Challenge 2:</a:t>
            </a:r>
          </a:p>
          <a:p>
            <a:r>
              <a:rPr lang="en-US" dirty="0" smtClean="0"/>
              <a:t>Infer </a:t>
            </a:r>
            <a:r>
              <a:rPr lang="en-US" i="1" dirty="0" smtClean="0"/>
              <a:t>all </a:t>
            </a:r>
            <a:r>
              <a:rPr lang="en-US" dirty="0" smtClean="0"/>
              <a:t>the elements initialized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Needed to prove quantified facts</a:t>
            </a:r>
          </a:p>
          <a:p>
            <a:pPr lvl="1"/>
            <a:r>
              <a:rPr lang="en-US" dirty="0" smtClean="0"/>
              <a:t>Extensions to enumerators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93986"/>
      </p:ext>
    </p:extLst>
  </p:cSld>
  <p:clrMapOvr>
    <a:masterClrMapping/>
  </p:clrMapOvr>
  <p:transition advTm="1061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firsts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Many approaches using:</a:t>
            </a:r>
          </a:p>
          <a:p>
            <a:pPr lvl="1"/>
            <a:r>
              <a:rPr lang="en-US" dirty="0"/>
              <a:t>Human </a:t>
            </a:r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Under- and over-approximations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Theorem </a:t>
            </a:r>
            <a:r>
              <a:rPr lang="en-US" dirty="0" err="1" smtClean="0"/>
              <a:t>provers</a:t>
            </a:r>
            <a:endParaRPr lang="en-US" dirty="0" smtClean="0"/>
          </a:p>
          <a:p>
            <a:pPr lvl="1"/>
            <a:r>
              <a:rPr lang="en-US" dirty="0" smtClean="0"/>
              <a:t>Model checking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pPr marL="460375" lvl="1" indent="-460375"/>
            <a:r>
              <a:rPr lang="en-US" dirty="0" smtClean="0"/>
              <a:t>We tried some of them in Clousot but not practical</a:t>
            </a:r>
          </a:p>
          <a:p>
            <a:pPr lvl="1"/>
            <a:r>
              <a:rPr lang="en-US" dirty="0" smtClean="0"/>
              <a:t>Many hidden hypotheses</a:t>
            </a:r>
          </a:p>
          <a:p>
            <a:pPr lvl="1"/>
            <a:r>
              <a:rPr lang="en-US" dirty="0" smtClean="0"/>
              <a:t>Scalability is an issue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029200"/>
            <a:ext cx="14240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13907"/>
      </p:ext>
    </p:extLst>
  </p:cSld>
  <p:clrMapOvr>
    <a:masterClrMapping/>
  </p:clrMapOvr>
  <p:transition advTm="48504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(with P&amp;R Cousot)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Precise</a:t>
            </a:r>
            <a:r>
              <a:rPr lang="en-US" dirty="0"/>
              <a:t> </a:t>
            </a:r>
            <a:r>
              <a:rPr lang="en-US" dirty="0" smtClean="0"/>
              <a:t>and very very fast!</a:t>
            </a:r>
          </a:p>
          <a:p>
            <a:pPr lvl="1"/>
            <a:r>
              <a:rPr lang="en-US" dirty="0" smtClean="0"/>
              <a:t>Extended for existential, weakly relational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36914" y="4200133"/>
            <a:ext cx="2667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[222, 222]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73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039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, 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71581" y="4200133"/>
            <a:ext cx="2398047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[0, 0]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69628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445097"/>
            <a:ext cx="192873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bounds</a:t>
            </a:r>
          </a:p>
        </p:txBody>
      </p:sp>
      <p:cxnSp>
        <p:nvCxnSpPr>
          <p:cNvPr id="27" name="Straight Arrow Connector 26"/>
          <p:cNvCxnSpPr>
            <a:stCxn id="26" idx="2"/>
            <a:endCxn id="12" idx="0"/>
          </p:cNvCxnSpPr>
          <p:nvPr/>
        </p:nvCxnSpPr>
        <p:spPr>
          <a:xfrm>
            <a:off x="1726367" y="2814429"/>
            <a:ext cx="2682347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  <a:endCxn id="4" idx="0"/>
          </p:cNvCxnSpPr>
          <p:nvPr/>
        </p:nvCxnSpPr>
        <p:spPr>
          <a:xfrm flipH="1">
            <a:off x="2770414" y="2814429"/>
            <a:ext cx="4336824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04262" y="2445097"/>
            <a:ext cx="300595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content abstraction</a:t>
            </a:r>
          </a:p>
        </p:txBody>
      </p:sp>
      <p:cxnSp>
        <p:nvCxnSpPr>
          <p:cNvPr id="52" name="Straight Arrow Connector 51"/>
          <p:cNvCxnSpPr>
            <a:stCxn id="49" idx="2"/>
            <a:endCxn id="13" idx="0"/>
          </p:cNvCxnSpPr>
          <p:nvPr/>
        </p:nvCxnSpPr>
        <p:spPr>
          <a:xfrm flipH="1">
            <a:off x="6170605" y="2814429"/>
            <a:ext cx="93663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4724665" y="4200133"/>
            <a:ext cx="246916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6614" y="5778749"/>
            <a:ext cx="12458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i, 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082143" y="5778749"/>
            <a:ext cx="74892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== </a:t>
            </a:r>
            <a:r>
              <a:rPr lang="en-US" dirty="0" smtClean="0"/>
              <a:t>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1776" y="5778749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N,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&lt;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60" idx="0"/>
            <a:endCxn id="12" idx="2"/>
          </p:cNvCxnSpPr>
          <p:nvPr/>
        </p:nvCxnSpPr>
        <p:spPr>
          <a:xfrm flipH="1" flipV="1">
            <a:off x="4408714" y="4809733"/>
            <a:ext cx="47891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132115" y="4809733"/>
            <a:ext cx="1337426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0"/>
          </p:cNvCxnSpPr>
          <p:nvPr/>
        </p:nvCxnSpPr>
        <p:spPr>
          <a:xfrm flipH="1" flipV="1">
            <a:off x="4469568" y="4798847"/>
            <a:ext cx="2131622" cy="97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5" idx="2"/>
          </p:cNvCxnSpPr>
          <p:nvPr/>
        </p:nvCxnSpPr>
        <p:spPr>
          <a:xfrm flipV="1">
            <a:off x="6601190" y="4809733"/>
            <a:ext cx="107323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2477556" y="4809733"/>
            <a:ext cx="193115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2"/>
            <a:endCxn id="11" idx="0"/>
          </p:cNvCxnSpPr>
          <p:nvPr/>
        </p:nvCxnSpPr>
        <p:spPr>
          <a:xfrm flipH="1">
            <a:off x="1132114" y="2814429"/>
            <a:ext cx="59425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2"/>
          </p:cNvCxnSpPr>
          <p:nvPr/>
        </p:nvCxnSpPr>
        <p:spPr>
          <a:xfrm>
            <a:off x="1726367" y="2814429"/>
            <a:ext cx="6122233" cy="13003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22194" y="2445097"/>
            <a:ext cx="131318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Disjunction</a:t>
            </a:r>
          </a:p>
        </p:txBody>
      </p:sp>
      <p:cxnSp>
        <p:nvCxnSpPr>
          <p:cNvPr id="86" name="Straight Arrow Connector 85"/>
          <p:cNvCxnSpPr>
            <a:stCxn id="85" idx="2"/>
            <a:endCxn id="55" idx="0"/>
          </p:cNvCxnSpPr>
          <p:nvPr/>
        </p:nvCxnSpPr>
        <p:spPr>
          <a:xfrm>
            <a:off x="4278784" y="2814429"/>
            <a:ext cx="569339" cy="138570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5555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Inter-method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6537174"/>
          </a:xfrm>
        </p:spPr>
        <p:txBody>
          <a:bodyPr/>
          <a:lstStyle/>
          <a:p>
            <a:pPr marL="460375" lvl="1" indent="-460375"/>
            <a:r>
              <a:rPr lang="en-US" sz="3200" dirty="0" smtClean="0"/>
              <a:t>To reduce </a:t>
            </a:r>
            <a:r>
              <a:rPr lang="en-US" sz="3200" dirty="0"/>
              <a:t>the initial annotation </a:t>
            </a:r>
            <a:r>
              <a:rPr lang="en-US" sz="3200" dirty="0" smtClean="0"/>
              <a:t>burden</a:t>
            </a:r>
          </a:p>
          <a:p>
            <a:pPr marL="863600" lvl="2" indent="-460375"/>
            <a:r>
              <a:rPr lang="en-US" sz="2800" dirty="0"/>
              <a:t>I</a:t>
            </a:r>
            <a:r>
              <a:rPr lang="en-US" sz="2800" dirty="0" smtClean="0"/>
              <a:t>nfer getter/setter ensures</a:t>
            </a:r>
          </a:p>
          <a:p>
            <a:pPr lvl="1"/>
            <a:r>
              <a:rPr lang="en-US" dirty="0" smtClean="0"/>
              <a:t>Infer non-null return values</a:t>
            </a:r>
          </a:p>
          <a:p>
            <a:r>
              <a:rPr lang="en-US" dirty="0" smtClean="0"/>
              <a:t>Suggest </a:t>
            </a:r>
            <a:r>
              <a:rPr lang="en-US" i="1" dirty="0" smtClean="0"/>
              <a:t>necessary</a:t>
            </a:r>
            <a:r>
              <a:rPr lang="en-US" dirty="0" smtClean="0"/>
              <a:t> preconditions</a:t>
            </a:r>
          </a:p>
          <a:p>
            <a:pPr lvl="1"/>
            <a:r>
              <a:rPr lang="en-US" dirty="0" smtClean="0"/>
              <a:t>With P&amp;R Cousot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Output inferred contracts as C# code</a:t>
            </a:r>
          </a:p>
          <a:p>
            <a:pPr lvl="1"/>
            <a:r>
              <a:rPr lang="en-US" dirty="0" smtClean="0"/>
              <a:t>With M. </a:t>
            </a:r>
            <a:r>
              <a:rPr lang="en-US" dirty="0" err="1" smtClean="0"/>
              <a:t>Monerau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1200" y="3733800"/>
            <a:ext cx="5334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Factory(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15054"/>
            <a:ext cx="3924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6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via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What I expect from the caller?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A non-null parameter</a:t>
            </a:r>
          </a:p>
          <a:p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What I ensure to the caller?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The returned value is non-negative </a:t>
            </a:r>
          </a:p>
          <a:p>
            <a:r>
              <a:rPr lang="en-US" dirty="0" smtClean="0"/>
              <a:t>Object Invariant</a:t>
            </a:r>
          </a:p>
          <a:p>
            <a:pPr lvl="1"/>
            <a:r>
              <a:rPr lang="en-US" dirty="0" smtClean="0"/>
              <a:t>What holds in the stable states of an object?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This field is non-null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4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(with J.-H. Jourdan)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/>
              <a:t>Idea: Hash the annotated program</a:t>
            </a:r>
          </a:p>
          <a:p>
            <a:pPr lvl="1"/>
            <a:r>
              <a:rPr lang="en-US" dirty="0" smtClean="0"/>
              <a:t>Persist output of the analyzer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Caching of Metadata</a:t>
            </a:r>
          </a:p>
          <a:p>
            <a:pPr lvl="2"/>
            <a:r>
              <a:rPr lang="en-US" dirty="0" smtClean="0"/>
              <a:t>Inheritance, enums, templates …</a:t>
            </a:r>
          </a:p>
          <a:p>
            <a:pPr lvl="1"/>
            <a:r>
              <a:rPr lang="en-US" dirty="0" smtClean="0"/>
              <a:t>Inferred expressions</a:t>
            </a:r>
          </a:p>
          <a:p>
            <a:pPr lvl="1"/>
            <a:r>
              <a:rPr lang="en-US" dirty="0" smtClean="0"/>
              <a:t>Be conservative</a:t>
            </a:r>
          </a:p>
          <a:p>
            <a:pPr lvl="2"/>
            <a:r>
              <a:rPr lang="en-US" dirty="0" smtClean="0"/>
              <a:t>Calls to </a:t>
            </a:r>
            <a:r>
              <a:rPr lang="en-US" dirty="0" err="1" smtClean="0"/>
              <a:t>Enum.IsDefined</a:t>
            </a:r>
            <a:r>
              <a:rPr lang="en-US" dirty="0" smtClean="0"/>
              <a:t>(…)</a:t>
            </a:r>
          </a:p>
          <a:p>
            <a:pPr lvl="3"/>
            <a:r>
              <a:rPr lang="en-US" dirty="0" smtClean="0"/>
              <a:t>Semantics given via reflection</a:t>
            </a:r>
          </a:p>
        </p:txBody>
      </p:sp>
    </p:spTree>
    <p:extLst>
      <p:ext uri="{BB962C8B-B14F-4D97-AF65-F5344CB8AC3E}">
        <p14:creationId xmlns:p14="http://schemas.microsoft.com/office/powerpoint/2010/main" val="802930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scoring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For each warning, compute a </a:t>
            </a:r>
            <a:r>
              <a:rPr lang="en-US" i="1" dirty="0"/>
              <a:t>Semantic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Use info from the abstract domains</a:t>
            </a:r>
          </a:p>
          <a:p>
            <a:pPr lvl="1"/>
            <a:r>
              <a:rPr lang="en-US" dirty="0" smtClean="0">
                <a:effectLst/>
              </a:rPr>
              <a:t>≠ the syntactic algorithm of </a:t>
            </a:r>
            <a:r>
              <a:rPr lang="en-US" dirty="0" err="1" smtClean="0">
                <a:effectLst/>
              </a:rPr>
              <a:t>FindBugs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Have thresholds for masking warnings</a:t>
            </a:r>
          </a:p>
          <a:p>
            <a:pPr lvl="1"/>
            <a:r>
              <a:rPr lang="en-US" dirty="0" smtClean="0">
                <a:effectLst/>
              </a:rPr>
              <a:t>Low</a:t>
            </a:r>
            <a:r>
              <a:rPr lang="en-US" dirty="0" smtClean="0"/>
              <a:t>, Medium, Hi</a:t>
            </a:r>
          </a:p>
          <a:p>
            <a:pPr lvl="1"/>
            <a:r>
              <a:rPr lang="en-US" dirty="0" smtClean="0">
                <a:effectLst/>
              </a:rPr>
              <a:t>Found tenth of bugs with Low</a:t>
            </a:r>
          </a:p>
          <a:p>
            <a:pPr lvl="2"/>
            <a:r>
              <a:rPr lang="en-US" dirty="0" smtClean="0">
                <a:effectLst/>
              </a:rPr>
              <a:t>In production, well-tested code</a:t>
            </a:r>
          </a:p>
          <a:p>
            <a:r>
              <a:rPr lang="en-US" dirty="0" smtClean="0">
                <a:effectLst/>
              </a:rPr>
              <a:t>Use scoring to sort warnings</a:t>
            </a:r>
          </a:p>
          <a:p>
            <a:pPr lvl="1"/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7920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Goal direct backward propagation</a:t>
            </a:r>
          </a:p>
          <a:p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The analysis of a method can take too much</a:t>
            </a:r>
          </a:p>
          <a:p>
            <a:r>
              <a:rPr lang="en-US" dirty="0" smtClean="0"/>
              <a:t>Message suppression</a:t>
            </a:r>
          </a:p>
          <a:p>
            <a:pPr lvl="1"/>
            <a:r>
              <a:rPr lang="en-US" dirty="0" smtClean="0"/>
              <a:t>Weakness of the checker? </a:t>
            </a:r>
          </a:p>
          <a:p>
            <a:pPr lvl="1"/>
            <a:r>
              <a:rPr lang="en-US" dirty="0" smtClean="0"/>
              <a:t>Of the analysis?</a:t>
            </a:r>
          </a:p>
          <a:p>
            <a:r>
              <a:rPr lang="en-US" dirty="0" smtClean="0"/>
              <a:t>Selective Verification</a:t>
            </a:r>
          </a:p>
          <a:p>
            <a:pPr lvl="1"/>
            <a:r>
              <a:rPr lang="en-US" dirty="0" smtClean="0"/>
              <a:t>Start by focusing on most core code</a:t>
            </a:r>
          </a:p>
        </p:txBody>
      </p:sp>
    </p:spTree>
    <p:extLst>
      <p:ext uri="{BB962C8B-B14F-4D97-AF65-F5344CB8AC3E}">
        <p14:creationId xmlns:p14="http://schemas.microsoft.com/office/powerpoint/2010/main" val="2374133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5" y="1463799"/>
            <a:ext cx="8334375" cy="5299912"/>
          </a:xfrm>
        </p:spPr>
        <p:txBody>
          <a:bodyPr/>
          <a:lstStyle/>
          <a:p>
            <a:r>
              <a:rPr lang="en-US" dirty="0" smtClean="0"/>
              <a:t>API in .NET 4.0</a:t>
            </a:r>
          </a:p>
          <a:p>
            <a:r>
              <a:rPr lang="en-US" dirty="0" smtClean="0"/>
              <a:t>Externally available ~20 months</a:t>
            </a:r>
          </a:p>
          <a:p>
            <a:pPr lvl="1"/>
            <a:r>
              <a:rPr lang="en-US" dirty="0" smtClean="0"/>
              <a:t>&gt;40,000 downloads, very active forum</a:t>
            </a:r>
          </a:p>
          <a:p>
            <a:pPr lvl="1"/>
            <a:r>
              <a:rPr lang="en-US" dirty="0" smtClean="0"/>
              <a:t>3 book chapters on CodeContracts</a:t>
            </a:r>
          </a:p>
          <a:p>
            <a:pPr lvl="1"/>
            <a:r>
              <a:rPr lang="en-US" dirty="0" smtClean="0"/>
              <a:t>Many dozens of blog articles</a:t>
            </a:r>
          </a:p>
          <a:p>
            <a:r>
              <a:rPr lang="en-US" dirty="0" smtClean="0"/>
              <a:t>Publications, talks, lectures</a:t>
            </a:r>
          </a:p>
          <a:p>
            <a:pPr lvl="1"/>
            <a:r>
              <a:rPr lang="en-US" dirty="0" smtClean="0"/>
              <a:t>POPL, ECOOP, OOPSLA, </a:t>
            </a:r>
            <a:r>
              <a:rPr lang="en-US" dirty="0"/>
              <a:t>VMCAI, APLAS</a:t>
            </a:r>
            <a:r>
              <a:rPr lang="en-US" dirty="0" smtClean="0"/>
              <a:t>, SAS, SAC, </a:t>
            </a:r>
            <a:r>
              <a:rPr lang="en-US" dirty="0" err="1" smtClean="0"/>
              <a:t>FoVeOOS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Internal usage </a:t>
            </a:r>
          </a:p>
          <a:p>
            <a:pPr lvl="1"/>
            <a:r>
              <a:rPr lang="en-US" dirty="0" smtClean="0"/>
              <a:t>Integrated into CLR build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few groups</a:t>
            </a:r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4800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85912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0" y="2824480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89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76692"/>
          </a:xfrm>
        </p:spPr>
        <p:txBody>
          <a:bodyPr/>
          <a:lstStyle/>
          <a:p>
            <a:r>
              <a:rPr lang="en-US" dirty="0" smtClean="0"/>
              <a:t>CCCheck externally available</a:t>
            </a:r>
          </a:p>
          <a:p>
            <a:pPr lvl="1"/>
            <a:r>
              <a:rPr lang="en-US" dirty="0" smtClean="0"/>
              <a:t>Bing for “CodeContracts MSDN”</a:t>
            </a:r>
          </a:p>
          <a:p>
            <a:pPr lvl="2"/>
            <a:r>
              <a:rPr lang="en-US" dirty="0" smtClean="0"/>
              <a:t>Tenths of Thousands of downloads</a:t>
            </a:r>
          </a:p>
          <a:p>
            <a:pPr lvl="1"/>
            <a:r>
              <a:rPr lang="en-US" dirty="0" smtClean="0"/>
              <a:t>Or try it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://www.rise4fun.com/</a:t>
            </a:r>
            <a:endParaRPr lang="en-US" dirty="0"/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Automatic</a:t>
            </a:r>
          </a:p>
          <a:p>
            <a:pPr lvl="2"/>
            <a:r>
              <a:rPr lang="en-US" dirty="0" smtClean="0"/>
              <a:t>Inference: loop invariants, pre/post/invariants</a:t>
            </a:r>
          </a:p>
          <a:p>
            <a:pPr lvl="1"/>
            <a:r>
              <a:rPr lang="en-US" dirty="0" smtClean="0"/>
              <a:t>Tunable, </a:t>
            </a:r>
            <a:r>
              <a:rPr lang="en-US" dirty="0" err="1" smtClean="0"/>
              <a:t>predicatable</a:t>
            </a:r>
            <a:endParaRPr lang="en-US" dirty="0" smtClean="0"/>
          </a:p>
          <a:p>
            <a:r>
              <a:rPr lang="en-US" dirty="0" err="1" smtClean="0"/>
              <a:t>Dogfood</a:t>
            </a:r>
            <a:r>
              <a:rPr lang="en-US" dirty="0" smtClean="0"/>
              <a:t>: Run on itself at each build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774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825937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you for </a:t>
            </a:r>
            <a:r>
              <a:rPr lang="en-US" dirty="0"/>
              <a:t>inviting me</a:t>
            </a:r>
          </a:p>
          <a:p>
            <a:r>
              <a:rPr lang="en-US" dirty="0" smtClean="0"/>
              <a:t>To our colleagues</a:t>
            </a:r>
          </a:p>
          <a:p>
            <a:pPr lvl="1"/>
            <a:r>
              <a:rPr lang="en-US" dirty="0" smtClean="0"/>
              <a:t>M. Barnett, H. Venter &amp; </a:t>
            </a:r>
            <a:r>
              <a:rPr lang="en-US" dirty="0" err="1" smtClean="0"/>
              <a:t>RiSE</a:t>
            </a:r>
            <a:endParaRPr lang="en-US" dirty="0" smtClean="0"/>
          </a:p>
          <a:p>
            <a:r>
              <a:rPr lang="en-US" dirty="0" smtClean="0"/>
              <a:t>To the visitors and interns</a:t>
            </a:r>
          </a:p>
          <a:p>
            <a:pPr lvl="1"/>
            <a:r>
              <a:rPr lang="en-US" dirty="0" smtClean="0"/>
              <a:t>P. &amp; R. Cousot</a:t>
            </a:r>
          </a:p>
          <a:p>
            <a:pPr lvl="1"/>
            <a:r>
              <a:rPr lang="en-US" dirty="0" smtClean="0"/>
              <a:t>P. Ferrara, V. Laviron, M. Peron, M. </a:t>
            </a:r>
            <a:r>
              <a:rPr lang="en-US" dirty="0" err="1" smtClean="0"/>
              <a:t>Monereau</a:t>
            </a:r>
            <a:r>
              <a:rPr lang="en-US" dirty="0" smtClean="0"/>
              <a:t>, J.-H. Jourdan</a:t>
            </a:r>
          </a:p>
          <a:p>
            <a:r>
              <a:rPr lang="en-US" dirty="0" smtClean="0"/>
              <a:t>To the hundreds of users in the forum</a:t>
            </a:r>
          </a:p>
          <a:p>
            <a:pPr lvl="1"/>
            <a:r>
              <a:rPr lang="en-US" dirty="0" smtClean="0"/>
              <a:t>To push us to make CCCheck better!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4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031873"/>
          </a:xfrm>
        </p:spPr>
        <p:txBody>
          <a:bodyPr/>
          <a:lstStyle/>
          <a:p>
            <a:r>
              <a:rPr lang="en-US" dirty="0" smtClean="0"/>
              <a:t>Re-architecture to integrate with Z3</a:t>
            </a:r>
          </a:p>
          <a:p>
            <a:pPr lvl="1"/>
            <a:r>
              <a:rPr lang="en-US" dirty="0" smtClean="0"/>
              <a:t>To leverage the decision procedures in Z3</a:t>
            </a:r>
          </a:p>
          <a:p>
            <a:pPr lvl="1"/>
            <a:r>
              <a:rPr lang="en-US" dirty="0" smtClean="0"/>
              <a:t>To share code</a:t>
            </a:r>
          </a:p>
          <a:p>
            <a:pPr lvl="2"/>
            <a:r>
              <a:rPr lang="en-US" dirty="0" smtClean="0"/>
              <a:t>E-graph, etc.</a:t>
            </a:r>
          </a:p>
          <a:p>
            <a:pPr lvl="1"/>
            <a:r>
              <a:rPr lang="en-US" dirty="0" smtClean="0"/>
              <a:t>To improve reasoning on implications</a:t>
            </a:r>
          </a:p>
          <a:p>
            <a:pPr lvl="1"/>
            <a:r>
              <a:rPr lang="en-US" dirty="0" smtClean="0">
                <a:effectLst/>
              </a:rPr>
              <a:t>Note: ≠ from WP-based </a:t>
            </a:r>
            <a:r>
              <a:rPr lang="en-US" dirty="0" err="1" smtClean="0">
                <a:effectLst/>
              </a:rPr>
              <a:t>provers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No blind </a:t>
            </a:r>
            <a:r>
              <a:rPr lang="en-US" dirty="0" err="1" smtClean="0">
                <a:effectLst/>
              </a:rPr>
              <a:t>axiomatization</a:t>
            </a:r>
            <a:endParaRPr lang="en-US" dirty="0" smtClean="0">
              <a:effectLst/>
            </a:endParaRPr>
          </a:p>
          <a:p>
            <a:pPr lvl="2"/>
            <a:r>
              <a:rPr lang="en-US" dirty="0" smtClean="0"/>
              <a:t>Clousot is still in control, uses Z3 as oracle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470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86090"/>
          </a:xfrm>
        </p:spPr>
        <p:txBody>
          <a:bodyPr/>
          <a:lstStyle/>
          <a:p>
            <a:r>
              <a:rPr lang="en-US" dirty="0" smtClean="0"/>
              <a:t>Not a new idea…</a:t>
            </a:r>
          </a:p>
          <a:p>
            <a:pPr lvl="1"/>
            <a:r>
              <a:rPr lang="en-US" dirty="0" smtClean="0"/>
              <a:t>Eiffel, JML, Spec# …</a:t>
            </a:r>
          </a:p>
          <a:p>
            <a:r>
              <a:rPr lang="en-US" dirty="0" smtClean="0"/>
              <a:t>General consensus on their usefulness</a:t>
            </a:r>
          </a:p>
          <a:p>
            <a:pPr lvl="1"/>
            <a:r>
              <a:rPr lang="en-US" dirty="0" smtClean="0"/>
              <a:t>Even in dynamic languages communities!</a:t>
            </a:r>
          </a:p>
          <a:p>
            <a:r>
              <a:rPr lang="en-US" dirty="0" smtClean="0"/>
              <a:t>However, not mainstream (yet). Why???</a:t>
            </a:r>
          </a:p>
          <a:p>
            <a:r>
              <a:rPr lang="en-US" dirty="0" smtClean="0"/>
              <a:t>Two main problems</a:t>
            </a:r>
          </a:p>
          <a:p>
            <a:pPr lvl="1"/>
            <a:r>
              <a:rPr lang="en-US" dirty="0" smtClean="0"/>
              <a:t>Require changes to the build environment</a:t>
            </a:r>
          </a:p>
          <a:p>
            <a:pPr lvl="2"/>
            <a:r>
              <a:rPr lang="en-US" dirty="0" smtClean="0"/>
              <a:t>New compiler/language/ …</a:t>
            </a:r>
          </a:p>
          <a:p>
            <a:pPr lvl="1"/>
            <a:r>
              <a:rPr lang="en-US" dirty="0" smtClean="0"/>
              <a:t>Static checking either absent or to painful to use</a:t>
            </a:r>
          </a:p>
          <a:p>
            <a:pPr lvl="2"/>
            <a:r>
              <a:rPr lang="en-US" dirty="0" smtClean="0"/>
              <a:t>Over-specification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97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319"/>
          </a:xfrm>
        </p:spPr>
        <p:txBody>
          <a:bodyPr/>
          <a:lstStyle/>
          <a:p>
            <a:r>
              <a:rPr lang="en-US" dirty="0" smtClean="0"/>
              <a:t>Idea: Use code to specify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71628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!=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.MinValue);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61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5115246"/>
          </a:xfrm>
        </p:spPr>
        <p:txBody>
          <a:bodyPr/>
          <a:lstStyle/>
          <a:p>
            <a:r>
              <a:rPr lang="en-US" dirty="0" smtClean="0"/>
              <a:t>Pragmatic solution to the two problems</a:t>
            </a:r>
          </a:p>
          <a:p>
            <a:r>
              <a:rPr lang="en-US" dirty="0" smtClean="0"/>
              <a:t>The Contract Language is a .NET Library</a:t>
            </a:r>
          </a:p>
          <a:p>
            <a:pPr lvl="1"/>
            <a:r>
              <a:rPr lang="en-US" dirty="0" smtClean="0"/>
              <a:t>No changes in/of the compiler</a:t>
            </a:r>
          </a:p>
          <a:p>
            <a:pPr lvl="2"/>
            <a:r>
              <a:rPr lang="en-US" dirty="0" smtClean="0"/>
              <a:t>Transparently use C#, VB, F#, Delphi …</a:t>
            </a:r>
            <a:endParaRPr lang="en-US" dirty="0"/>
          </a:p>
          <a:p>
            <a:pPr lvl="1"/>
            <a:r>
              <a:rPr lang="en-US" dirty="0" smtClean="0"/>
              <a:t>Leverage IDE support</a:t>
            </a:r>
          </a:p>
          <a:p>
            <a:pPr lvl="2"/>
            <a:r>
              <a:rPr lang="en-US" dirty="0" err="1" smtClean="0"/>
              <a:t>Intellisense</a:t>
            </a:r>
            <a:r>
              <a:rPr lang="en-US" dirty="0" smtClean="0"/>
              <a:t>, type checking …</a:t>
            </a:r>
          </a:p>
          <a:p>
            <a:r>
              <a:rPr lang="en-US" dirty="0" smtClean="0"/>
              <a:t>The static checker Abs. Interpretation based</a:t>
            </a:r>
          </a:p>
          <a:p>
            <a:pPr lvl="1"/>
            <a:r>
              <a:rPr lang="en-US" dirty="0" smtClean="0"/>
              <a:t>Infer loop invariants</a:t>
            </a:r>
          </a:p>
          <a:p>
            <a:pPr lvl="1"/>
            <a:r>
              <a:rPr lang="en-US" dirty="0" smtClean="0"/>
              <a:t>Focuses </a:t>
            </a:r>
            <a:r>
              <a:rPr lang="en-US" dirty="0" smtClean="0"/>
              <a:t>on the properties of interest</a:t>
            </a:r>
          </a:p>
          <a:p>
            <a:pPr lvl="2"/>
            <a:r>
              <a:rPr lang="en-US" dirty="0"/>
              <a:t>Fine tuning of the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Predictable</a:t>
            </a:r>
            <a:r>
              <a:rPr lang="en-US" dirty="0" smtClean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20912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demo!</a:t>
            </a:r>
            <a:endParaRPr lang="en-US" dirty="0"/>
          </a:p>
        </p:txBody>
      </p:sp>
      <p:pic>
        <p:nvPicPr>
          <p:cNvPr id="6146" name="Picture 2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1" y="1905000"/>
            <a:ext cx="368659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26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/>
              <a:t>For each assembly, class, method 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Collect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What should I prove?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Run the analyses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Discover </a:t>
            </a:r>
            <a:r>
              <a:rPr lang="en-US"/>
              <a:t>facts about </a:t>
            </a:r>
            <a:r>
              <a:rPr lang="en-US" smtClean="0"/>
              <a:t>the </a:t>
            </a:r>
            <a:r>
              <a:rPr lang="en-US" dirty="0"/>
              <a:t>program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Discharge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Using the inferred facts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On failure, use a more refined analysis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Otherwise, report warning</a:t>
            </a:r>
          </a:p>
        </p:txBody>
      </p:sp>
    </p:spTree>
    <p:extLst>
      <p:ext uri="{BB962C8B-B14F-4D97-AF65-F5344CB8AC3E}">
        <p14:creationId xmlns:p14="http://schemas.microsoft.com/office/powerpoint/2010/main" val="336608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610600" cy="5115246"/>
          </a:xfrm>
        </p:spPr>
        <p:txBody>
          <a:bodyPr/>
          <a:lstStyle/>
          <a:p>
            <a:r>
              <a:rPr lang="en-US" dirty="0"/>
              <a:t>Explicit 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When calling a method, its precondition</a:t>
            </a:r>
          </a:p>
          <a:p>
            <a:pPr lvl="1"/>
            <a:r>
              <a:rPr lang="en-US" dirty="0"/>
              <a:t>When returning from a method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postcondition</a:t>
            </a:r>
            <a:endParaRPr lang="en-US" dirty="0"/>
          </a:p>
          <a:p>
            <a:pPr lvl="2"/>
            <a:r>
              <a:rPr lang="en-US" dirty="0"/>
              <a:t>its object </a:t>
            </a:r>
            <a:r>
              <a:rPr lang="en-US" dirty="0" smtClean="0"/>
              <a:t>invariant</a:t>
            </a:r>
            <a:endParaRPr lang="en-US" dirty="0" smtClean="0"/>
          </a:p>
          <a:p>
            <a:r>
              <a:rPr lang="en-US" dirty="0" smtClean="0"/>
              <a:t>Implicit</a:t>
            </a:r>
            <a:endParaRPr lang="en-US" dirty="0"/>
          </a:p>
          <a:p>
            <a:pPr lvl="1"/>
            <a:r>
              <a:rPr lang="en-US" dirty="0" err="1"/>
              <a:t>NonNull</a:t>
            </a:r>
            <a:r>
              <a:rPr lang="en-US" dirty="0"/>
              <a:t> checking</a:t>
            </a:r>
          </a:p>
          <a:p>
            <a:pPr lvl="1"/>
            <a:r>
              <a:rPr lang="en-US" dirty="0"/>
              <a:t>Bounds checking</a:t>
            </a:r>
          </a:p>
          <a:p>
            <a:pPr lvl="1"/>
            <a:r>
              <a:rPr lang="en-US" dirty="0"/>
              <a:t>Divisions by zero, overflows, float </a:t>
            </a:r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6.1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3.1|0.7|0.3|0.1"/>
</p:tagLst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11829</TotalTime>
  <Words>1893</Words>
  <Application>Microsoft Office PowerPoint</Application>
  <PresentationFormat>On-screen Show (4:3)</PresentationFormat>
  <Paragraphs>456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1-10070 Microsoft Research 2008</vt:lpstr>
      <vt:lpstr>White with Courier font for code slides</vt:lpstr>
      <vt:lpstr>1-10159 Microsoft Research 2009</vt:lpstr>
      <vt:lpstr>1_White with Courier font for code slides</vt:lpstr>
      <vt:lpstr>Practical program verification for the working programmer with CodeContracts and Abstract Interpretation  </vt:lpstr>
      <vt:lpstr>Exercise: Specify Abs(int x)</vt:lpstr>
      <vt:lpstr>Specifications via Contracts</vt:lpstr>
      <vt:lpstr>Contracts </vt:lpstr>
      <vt:lpstr>CodeContracts</vt:lpstr>
      <vt:lpstr>CodeContracts</vt:lpstr>
      <vt:lpstr>Let’s demo!</vt:lpstr>
      <vt:lpstr>Clousot main loop</vt:lpstr>
      <vt:lpstr>Proof obligations</vt:lpstr>
      <vt:lpstr>Analysis steps</vt:lpstr>
      <vt:lpstr>Why Analyzing Bytecode?</vt:lpstr>
      <vt:lpstr>Heap abstraction</vt:lpstr>
      <vt:lpstr>Value Analyses</vt:lpstr>
      <vt:lpstr>DisIntervals</vt:lpstr>
      <vt:lpstr>Basic Numerical Domain</vt:lpstr>
      <vt:lpstr>Example of reduction</vt:lpstr>
      <vt:lpstr>SubPolyhedra</vt:lpstr>
      <vt:lpstr>SubPolyhedra (with V. Laviron)</vt:lpstr>
      <vt:lpstr>Join algorithm : SubPolyhedra</vt:lpstr>
      <vt:lpstr>Example : Join Step 1</vt:lpstr>
      <vt:lpstr>Example: Join steps 2-3</vt:lpstr>
      <vt:lpstr>Example: Join Step 4</vt:lpstr>
      <vt:lpstr>Critical operation: Reduction</vt:lpstr>
      <vt:lpstr>SubPolyhedra: a family of domains</vt:lpstr>
      <vt:lpstr>Incremental analysis in Clousot</vt:lpstr>
      <vt:lpstr>Array Content analysis</vt:lpstr>
      <vt:lpstr>Not the firsts …</vt:lpstr>
      <vt:lpstr>Our idea (with P&amp;R Cousot)</vt:lpstr>
      <vt:lpstr>Inter-method Inference</vt:lpstr>
      <vt:lpstr>Caching (with J.-H. Jourdan)</vt:lpstr>
      <vt:lpstr>Warning scoring</vt:lpstr>
      <vt:lpstr>Further …</vt:lpstr>
      <vt:lpstr>CodeContracts Impact</vt:lpstr>
      <vt:lpstr>Conclusions &amp; Next</vt:lpstr>
      <vt:lpstr>Thanks!!!!</vt:lpstr>
      <vt:lpstr>Next…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CodeContracts</dc:title>
  <dc:creator>Francesco Logozzo</dc:creator>
  <cp:lastModifiedBy>Francesco Logozzo</cp:lastModifiedBy>
  <cp:revision>169</cp:revision>
  <dcterms:created xsi:type="dcterms:W3CDTF">2006-08-16T00:00:00Z</dcterms:created>
  <dcterms:modified xsi:type="dcterms:W3CDTF">2011-06-24T06:38:28Z</dcterms:modified>
</cp:coreProperties>
</file>