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8" r:id="rId3"/>
    <p:sldMasterId id="2147483700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1" r:id="rId24"/>
    <p:sldId id="275" r:id="rId25"/>
    <p:sldId id="276" r:id="rId26"/>
    <p:sldId id="280" r:id="rId27"/>
    <p:sldId id="279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94660"/>
  </p:normalViewPr>
  <p:slideViewPr>
    <p:cSldViewPr>
      <p:cViewPr varScale="1">
        <p:scale>
          <a:sx n="90" d="100"/>
          <a:sy n="90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4AF9-2C94-4705-99F8-1F01196FA313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6B11-DF90-4907-8CB3-0BC2549F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6B11-DF90-4907-8CB3-0BC2549F53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61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2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2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4800600"/>
            <a:ext cx="9144000" cy="2057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2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2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RATA: </a:t>
            </a:r>
            <a:br>
              <a:rPr lang="en-US" sz="4400" dirty="0" smtClean="0"/>
            </a:br>
            <a:r>
              <a:rPr lang="en-US" sz="4400" dirty="0" smtClean="0"/>
              <a:t>Rapid Atomic Type Analysis by Abstract interpretation: Application to JavaScript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 Logozzo</a:t>
            </a:r>
            <a:r>
              <a:rPr lang="en-US" dirty="0" smtClean="0"/>
              <a:t>, H. Venter</a:t>
            </a:r>
          </a:p>
          <a:p>
            <a:r>
              <a:rPr lang="en-US" sz="2800" dirty="0" err="1" smtClean="0"/>
              <a:t>RiSE</a:t>
            </a:r>
            <a:endParaRPr lang="en-US" sz="2800" dirty="0" smtClean="0"/>
          </a:p>
          <a:p>
            <a:r>
              <a:rPr lang="en-US" sz="2400" dirty="0" smtClean="0"/>
              <a:t>Microsoft Research, Redmond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3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77985"/>
          </a:xfrm>
        </p:spPr>
        <p:txBody>
          <a:bodyPr/>
          <a:lstStyle/>
          <a:p>
            <a:r>
              <a:rPr lang="en-US" dirty="0" smtClean="0"/>
              <a:t>Combination of 3 analyses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Which is the range of a variable?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Does a variable assumes a fractional value?”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Is the growth of a variables subsumed by another one?”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56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3023785" cy="27407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25608"/>
          </a:xfrm>
        </p:spPr>
        <p:txBody>
          <a:bodyPr/>
          <a:lstStyle/>
          <a:p>
            <a:r>
              <a:rPr lang="en-US" dirty="0" smtClean="0"/>
              <a:t>Abstract a set of values with an interval</a:t>
            </a:r>
          </a:p>
          <a:p>
            <a:pPr lvl="1"/>
            <a:r>
              <a:rPr lang="en-US" dirty="0" smtClean="0"/>
              <a:t>Slight variation of the original [CC77]</a:t>
            </a:r>
          </a:p>
          <a:p>
            <a:r>
              <a:rPr lang="en-US" dirty="0" smtClean="0"/>
              <a:t>Abstract elements</a:t>
            </a:r>
          </a:p>
          <a:p>
            <a:endParaRPr lang="en-US" dirty="0"/>
          </a:p>
          <a:p>
            <a:r>
              <a:rPr lang="en-US" dirty="0" smtClean="0"/>
              <a:t>Lattice structure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41171"/>
            <a:ext cx="6705600" cy="561474"/>
          </a:xfrm>
          <a:prstGeom prst="rect">
            <a:avLst/>
          </a:prstGeom>
          <a:pattFill prst="pct70">
            <a:fgClr>
              <a:schemeClr val="tx2">
                <a:lumMod val="2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86400" y="6107316"/>
            <a:ext cx="26172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lvl="1" defTabSz="914363">
              <a:lnSpc>
                <a:spcPct val="90000"/>
              </a:lnSpc>
              <a:spcBef>
                <a:spcPct val="20000"/>
              </a:spcBef>
            </a:pPr>
            <a:r>
              <a:rPr lang="en-US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</a:p>
        </p:txBody>
      </p:sp>
    </p:spTree>
    <p:extLst>
      <p:ext uri="{BB962C8B-B14F-4D97-AF65-F5344CB8AC3E}">
        <p14:creationId xmlns:p14="http://schemas.microsoft.com/office/powerpoint/2010/main" val="2248869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track more </a:t>
            </a:r>
            <a:r>
              <a:rPr lang="en-US" dirty="0" err="1" smtClean="0"/>
              <a:t>more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83921"/>
          </a:xfrm>
        </p:spPr>
        <p:txBody>
          <a:bodyPr/>
          <a:lstStyle/>
          <a:p>
            <a:r>
              <a:rPr lang="en-US" dirty="0" smtClean="0"/>
              <a:t>A variable assumes only integral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Relations between variables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0386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4522036"/>
            <a:ext cx="210826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Normal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1, 512)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OpenRight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962400" y="4648201"/>
            <a:ext cx="1295400" cy="47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800" y="2062785"/>
            <a:ext cx="3276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div(b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// …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m = 1 / 2;	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0498" y="2283318"/>
            <a:ext cx="194310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an Int32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971800" y="2467984"/>
            <a:ext cx="2238698" cy="34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52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981200"/>
            <a:ext cx="4648200" cy="4144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Tracks fractional values</a:t>
            </a:r>
          </a:p>
          <a:p>
            <a:endParaRPr lang="en-US" dirty="0"/>
          </a:p>
          <a:p>
            <a:pPr lvl="1"/>
            <a:r>
              <a:rPr lang="en-US" dirty="0" smtClean="0"/>
              <a:t>Order: Subset inclusion</a:t>
            </a:r>
          </a:p>
          <a:p>
            <a:r>
              <a:rPr lang="en-US" dirty="0" smtClean="0"/>
              <a:t>Not interesting by itself</a:t>
            </a:r>
          </a:p>
          <a:p>
            <a:pPr lvl="1"/>
            <a:r>
              <a:rPr lang="en-US" i="1" dirty="0" smtClean="0"/>
              <a:t>i.e. </a:t>
            </a:r>
            <a:r>
              <a:rPr lang="en-US" dirty="0" smtClean="0"/>
              <a:t>Simple type analysis</a:t>
            </a:r>
          </a:p>
          <a:p>
            <a:r>
              <a:rPr lang="en-US" dirty="0" smtClean="0"/>
              <a:t>Powerful when combined with </a:t>
            </a:r>
            <a:r>
              <a:rPr lang="en-US" dirty="0" err="1" smtClean="0"/>
              <a:t>Intv</a:t>
            </a:r>
          </a:p>
          <a:p>
            <a:pPr lvl="1"/>
            <a:r>
              <a:rPr lang="en-US" dirty="0" smtClean="0"/>
              <a:t>Abstract Domain: </a:t>
            </a:r>
            <a:r>
              <a:rPr lang="en-US" dirty="0" err="1" smtClean="0"/>
              <a:t>Intv</a:t>
            </a:r>
            <a:r>
              <a:rPr lang="en-US" dirty="0" smtClean="0"/>
              <a:t> x Kind</a:t>
            </a:r>
          </a:p>
          <a:p>
            <a:pPr lvl="1"/>
            <a:r>
              <a:rPr lang="en-US" dirty="0" smtClean="0"/>
              <a:t>Example: </a:t>
            </a:r>
          </a:p>
          <a:p>
            <a:pPr marL="460375" lvl="1" indent="0">
              <a:buNone/>
            </a:pPr>
            <a:r>
              <a:rPr lang="en-US" sz="2400" dirty="0" smtClean="0"/>
              <a:t>   γ(〈 </a:t>
            </a:r>
            <a:r>
              <a:rPr lang="en-US" sz="2400" dirty="0" err="1" smtClean="0"/>
              <a:t>OpenRight</a:t>
            </a:r>
            <a:r>
              <a:rPr lang="en-US" sz="2400" dirty="0" smtClean="0"/>
              <a:t>(10), Int32 〉) </a:t>
            </a:r>
          </a:p>
          <a:p>
            <a:pPr marL="460375" lvl="1" indent="0">
              <a:buNone/>
            </a:pPr>
            <a:r>
              <a:rPr lang="en-US" sz="2400" dirty="0" smtClean="0"/>
              <a:t>= γ(〈 Normal(10,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-1), Int32 〉) </a:t>
            </a:r>
          </a:p>
          <a:p>
            <a:pPr marL="460375" lvl="1" indent="0">
              <a:buNone/>
            </a:pPr>
            <a:r>
              <a:rPr lang="en-US" sz="2400" dirty="0" smtClean="0"/>
              <a:t>= {10, 11, …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5867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" y="2133600"/>
            <a:ext cx="31242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loopToN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(99999);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loopToN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x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x = x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67000" y="1810434"/>
            <a:ext cx="4782711" cy="1066800"/>
            <a:chOff x="2667000" y="1810434"/>
            <a:chExt cx="4782711" cy="1066800"/>
          </a:xfrm>
        </p:grpSpPr>
        <p:sp>
          <p:nvSpPr>
            <p:cNvPr id="6" name="TextBox 5"/>
            <p:cNvSpPr txBox="1"/>
            <p:nvPr/>
          </p:nvSpPr>
          <p:spPr>
            <a:xfrm>
              <a:off x="4511086" y="1810434"/>
              <a:ext cx="2938625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Analyze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loopToN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 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: </a:t>
              </a:r>
              <a:r>
                <a:rPr lang="en-US" dirty="0"/>
                <a:t>α ({9999</a:t>
              </a:r>
              <a:r>
                <a:rPr lang="en-US" dirty="0" smtClean="0"/>
                <a:t>}) = 〈 </a:t>
              </a:r>
              <a:r>
                <a:rPr lang="en-US" dirty="0"/>
                <a:t>⊤ , Int32 〉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667000" y="2133600"/>
              <a:ext cx="1844086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3048000" y="2133600"/>
              <a:ext cx="1463086" cy="743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58486" y="3103095"/>
            <a:ext cx="4925263" cy="646331"/>
            <a:chOff x="2758486" y="3103095"/>
            <a:chExt cx="49252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511086" y="3103095"/>
              <a:ext cx="3172663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widening infer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</a:t>
              </a:r>
              <a:r>
                <a:rPr lang="en-US" dirty="0"/>
                <a:t>〈 OpenRight(0), </a:t>
              </a:r>
              <a:r>
                <a:rPr lang="en-US" b="1" dirty="0" smtClean="0"/>
                <a:t>Float64</a:t>
              </a:r>
              <a:r>
                <a:rPr lang="en-US" dirty="0" smtClean="0"/>
                <a:t> </a:t>
              </a:r>
              <a:r>
                <a:rPr lang="en-US" dirty="0"/>
                <a:t>〉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2758486" y="3426261"/>
              <a:ext cx="175260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819400" y="3749426"/>
            <a:ext cx="4595045" cy="1164105"/>
            <a:chOff x="2819400" y="3749426"/>
            <a:chExt cx="4595045" cy="1164105"/>
          </a:xfrm>
        </p:grpSpPr>
        <p:sp>
          <p:nvSpPr>
            <p:cNvPr id="20" name="TextBox 19"/>
            <p:cNvSpPr txBox="1"/>
            <p:nvPr/>
          </p:nvSpPr>
          <p:spPr>
            <a:xfrm>
              <a:off x="4511086" y="4267200"/>
              <a:ext cx="2903359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narrowing refine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</a:t>
              </a:r>
              <a:r>
                <a:rPr lang="en-US" dirty="0"/>
                <a:t>〈 OpenRight(0), </a:t>
              </a:r>
              <a:r>
                <a:rPr lang="en-US" b="1" dirty="0" smtClean="0"/>
                <a:t>Int32</a:t>
              </a:r>
              <a:r>
                <a:rPr lang="en-US" dirty="0" smtClean="0"/>
                <a:t> </a:t>
              </a:r>
              <a:r>
                <a:rPr lang="en-US" dirty="0"/>
                <a:t>〉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2819400" y="3749426"/>
              <a:ext cx="1691686" cy="840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20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486" y="3962400"/>
            <a:ext cx="8675914" cy="1729704"/>
          </a:xfrm>
        </p:spPr>
        <p:txBody>
          <a:bodyPr/>
          <a:lstStyle/>
          <a:p>
            <a:r>
              <a:rPr lang="en-US" dirty="0" smtClean="0"/>
              <a:t>Intuition: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 cannot grow faster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For each iteration: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≠ 0 and multiplied by 2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dirty="0" smtClean="0">
                <a:latin typeface="+mj-lt"/>
                <a:cs typeface="Consolas" pitchFamily="49" charset="0"/>
              </a:rPr>
              <a:t>stable or incremented by 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2192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365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Use Relational abstract domains</a:t>
            </a:r>
          </a:p>
          <a:p>
            <a:pPr lvl="1"/>
            <a:r>
              <a:rPr lang="en-US" dirty="0" smtClean="0"/>
              <a:t>Keep relation between variables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Pentagons (</a:t>
            </a:r>
            <a:r>
              <a:rPr lang="en-US" dirty="0"/>
              <a:t>x ∈ [a, b] ∧ x &lt; </a:t>
            </a:r>
            <a:r>
              <a:rPr lang="en-US" dirty="0" smtClean="0"/>
              <a:t>y)</a:t>
            </a:r>
          </a:p>
          <a:p>
            <a:pPr lvl="2"/>
            <a:r>
              <a:rPr lang="en-US" dirty="0" smtClean="0"/>
              <a:t>Octagons (</a:t>
            </a:r>
            <a:r>
              <a:rPr lang="en-US" dirty="0"/>
              <a:t>± x ± y ≤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Problem: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slow for runtime!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Super-linear complexity</a:t>
            </a:r>
          </a:p>
          <a:p>
            <a:pPr lvl="1"/>
            <a:r>
              <a:rPr lang="en-US" dirty="0" smtClean="0"/>
              <a:t>Inadmissible for JIT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634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65126"/>
          </a:xfrm>
        </p:spPr>
        <p:txBody>
          <a:bodyPr/>
          <a:lstStyle/>
          <a:p>
            <a:r>
              <a:rPr lang="en-US" dirty="0" smtClean="0"/>
              <a:t>For each loop, for each variable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1"/>
            <a:r>
              <a:rPr lang="en-US" dirty="0" smtClean="0"/>
              <a:t>Compute the variation range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2"/>
            <a:r>
              <a:rPr lang="en-US" dirty="0" smtClean="0">
                <a:latin typeface="+mj-lt"/>
                <a:cs typeface="Consolas" pitchFamily="49" charset="0"/>
              </a:rPr>
              <a:t>Doable in linear time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Example</a:t>
            </a:r>
            <a:endParaRPr lang="en-US" dirty="0">
              <a:latin typeface="+mj-lt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072" y="32766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886200"/>
            <a:ext cx="158729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(m) : [1, </a:t>
            </a:r>
            <a:r>
              <a:rPr lang="en-US" dirty="0" smtClean="0"/>
              <a:t>+∞]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v(c)  : [0, 1]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v(b)  : [0, 0]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962400" y="4038600"/>
            <a:ext cx="2057400" cy="30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44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Refinement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001000" cy="4438138"/>
          </a:xfrm>
        </p:spPr>
        <p:txBody>
          <a:bodyPr/>
          <a:lstStyle/>
          <a:p>
            <a:r>
              <a:rPr lang="en-US" dirty="0" smtClean="0"/>
              <a:t>Let </a:t>
            </a:r>
          </a:p>
          <a:p>
            <a:pPr lvl="1"/>
            <a:r>
              <a:rPr lang="en-US" dirty="0" smtClean="0"/>
              <a:t>σ</a:t>
            </a:r>
            <a:r>
              <a:rPr lang="en-US" baseline="-25000" dirty="0" smtClean="0"/>
              <a:t>0</a:t>
            </a:r>
            <a:r>
              <a:rPr lang="en-US" dirty="0" smtClean="0"/>
              <a:t> the abstract entry state of the loop</a:t>
            </a:r>
          </a:p>
          <a:p>
            <a:pPr lvl="1"/>
            <a:r>
              <a:rPr lang="en-US" dirty="0" smtClean="0"/>
              <a:t>σ the loop invariant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≠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/>
              <a:t> and</a:t>
            </a:r>
          </a:p>
          <a:p>
            <a:pPr lvl="1"/>
            <a:r>
              <a:rPr lang="en-US" dirty="0" smtClean="0"/>
              <a:t>σ</a:t>
            </a:r>
            <a:r>
              <a:rPr lang="it-IT" baseline="-25000" dirty="0" smtClean="0"/>
              <a:t>0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it-IT" dirty="0" smtClean="0">
                <a:latin typeface="+mj-lt"/>
                <a:cs typeface="Consolas" pitchFamily="49" charset="0"/>
              </a:rPr>
              <a:t> &lt;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 </a:t>
            </a:r>
          </a:p>
          <a:p>
            <a:pPr lvl="1"/>
            <a:r>
              <a:rPr lang="en-US" dirty="0" smtClean="0"/>
              <a:t>σ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it-IT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b, b</a:t>
            </a:r>
            <a:r>
              <a:rPr lang="en-US" dirty="0" smtClean="0"/>
              <a:t>: Int32</a:t>
            </a:r>
            <a:endParaRPr lang="it-IT" i="1" dirty="0" smtClean="0"/>
          </a:p>
          <a:p>
            <a:pPr lvl="1"/>
            <a:r>
              <a:rPr lang="en-US" i="1" dirty="0" smtClean="0"/>
              <a:t>v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it-IT" dirty="0" smtClean="0"/>
              <a:t> &lt;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r>
              <a:rPr lang="it-IT" dirty="0" smtClean="0">
                <a:cs typeface="Consolas" pitchFamily="49" charset="0"/>
              </a:rPr>
              <a:t>Then it is sound to refine </a:t>
            </a:r>
            <a:r>
              <a:rPr lang="en-US" dirty="0" smtClean="0"/>
              <a:t>σ with</a:t>
            </a:r>
          </a:p>
          <a:p>
            <a:pPr marL="0" indent="0">
              <a:buNone/>
            </a:pPr>
            <a:r>
              <a:rPr lang="en-US" dirty="0" smtClean="0"/>
              <a:t>    σ’(x) = σ[x ↦ σ (x) ⊓ 〈 </a:t>
            </a:r>
            <a:r>
              <a:rPr lang="en-US" dirty="0" err="1" smtClean="0"/>
              <a:t>OpenLeft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), ⊤ 〉] 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52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77423" y="3810000"/>
            <a:ext cx="8382000" cy="2000548"/>
          </a:xfrm>
        </p:spPr>
        <p:txBody>
          <a:bodyPr/>
          <a:lstStyle/>
          <a:p>
            <a:r>
              <a:rPr lang="en-US" dirty="0" smtClean="0"/>
              <a:t>Not the best upper bound for c</a:t>
            </a:r>
          </a:p>
          <a:p>
            <a:pPr lvl="1"/>
            <a:r>
              <a:rPr lang="en-US" dirty="0" smtClean="0"/>
              <a:t>Need more refined reasoning</a:t>
            </a:r>
          </a:p>
          <a:p>
            <a:r>
              <a:rPr lang="en-US" dirty="0" smtClean="0"/>
              <a:t>Good enough for our purposes</a:t>
            </a:r>
          </a:p>
          <a:p>
            <a:pPr lvl="1"/>
            <a:r>
              <a:rPr lang="en-US" dirty="0" smtClean="0"/>
              <a:t>Type specialization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>
          <a:xfrm flipH="1" flipV="1">
            <a:off x="3276600" y="2198139"/>
            <a:ext cx="2133600" cy="154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304442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dirty="0"/>
              <a:t>〈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Normal(1, 512), Int32</a:t>
            </a:r>
            <a:r>
              <a:rPr lang="en-US" dirty="0" smtClean="0"/>
              <a:t> </a:t>
            </a:r>
            <a:r>
              <a:rPr lang="en-US" dirty="0"/>
              <a:t>〉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en-US" dirty="0"/>
              <a:t>〈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Normal(0, 512),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Int32</a:t>
            </a:r>
            <a:r>
              <a:rPr lang="en-US" dirty="0" smtClean="0"/>
              <a:t> </a:t>
            </a:r>
            <a:r>
              <a:rPr lang="en-US" dirty="0"/>
              <a:t>〉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2766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JavaScript </a:t>
            </a:r>
          </a:p>
          <a:p>
            <a:pPr lvl="1"/>
            <a:r>
              <a:rPr lang="en-US" dirty="0" smtClean="0"/>
              <a:t>In every Web browser</a:t>
            </a:r>
          </a:p>
          <a:p>
            <a:pPr lvl="2"/>
            <a:r>
              <a:rPr lang="en-US" dirty="0" smtClean="0"/>
              <a:t>In every web page?</a:t>
            </a:r>
          </a:p>
          <a:p>
            <a:pPr lvl="1"/>
            <a:r>
              <a:rPr lang="en-US" dirty="0" smtClean="0"/>
              <a:t>Large and </a:t>
            </a:r>
            <a:r>
              <a:rPr lang="en-US" dirty="0"/>
              <a:t>c</a:t>
            </a:r>
            <a:r>
              <a:rPr lang="en-US" dirty="0" smtClean="0"/>
              <a:t>omplex applications</a:t>
            </a:r>
          </a:p>
          <a:p>
            <a:pPr lvl="2"/>
            <a:r>
              <a:rPr lang="en-US" dirty="0" smtClean="0"/>
              <a:t>Microsoft Office Web Apps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Garmin Connect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Performance matters!</a:t>
            </a:r>
          </a:p>
          <a:p>
            <a:r>
              <a:rPr lang="en-US" dirty="0" smtClean="0"/>
              <a:t>Very dynamic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be statically compiled into efficient code</a:t>
            </a:r>
          </a:p>
        </p:txBody>
      </p:sp>
    </p:spTree>
    <p:extLst>
      <p:ext uri="{BB962C8B-B14F-4D97-AF65-F5344CB8AC3E}">
        <p14:creationId xmlns:p14="http://schemas.microsoft.com/office/powerpoint/2010/main" val="173694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 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analysis at runtime!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encountered at runtime</a:t>
            </a:r>
          </a:p>
          <a:p>
            <a:pPr lvl="1"/>
            <a:r>
              <a:rPr lang="en-US" dirty="0" smtClean="0"/>
              <a:t>Set up the initial state with </a:t>
            </a:r>
            <a:r>
              <a:rPr lang="en-US" dirty="0"/>
              <a:t>α</a:t>
            </a:r>
            <a:r>
              <a:rPr lang="en-US" dirty="0" smtClean="0"/>
              <a:t>({</a:t>
            </a:r>
            <a:r>
              <a:rPr lang="en-US" i="1" dirty="0" smtClean="0"/>
              <a:t>k</a:t>
            </a:r>
            <a:r>
              <a:rPr lang="en-US" dirty="0" smtClean="0"/>
              <a:t>})</a:t>
            </a:r>
          </a:p>
          <a:p>
            <a:pPr lvl="2"/>
            <a:r>
              <a:rPr lang="en-US" dirty="0" smtClean="0"/>
              <a:t>Ex. </a:t>
            </a:r>
            <a:r>
              <a:rPr lang="en-US" dirty="0"/>
              <a:t>α</a:t>
            </a:r>
            <a:r>
              <a:rPr lang="en-US" dirty="0" smtClean="0"/>
              <a:t>({123}) = </a:t>
            </a:r>
            <a:r>
              <a:rPr lang="en-US" dirty="0"/>
              <a:t>〈 Top, Int32 </a:t>
            </a:r>
            <a:r>
              <a:rPr lang="en-US" dirty="0" smtClean="0"/>
              <a:t>〉</a:t>
            </a:r>
          </a:p>
          <a:p>
            <a:pPr lvl="1"/>
            <a:r>
              <a:rPr lang="en-US" dirty="0" smtClean="0"/>
              <a:t>Run the analysis of the f body </a:t>
            </a:r>
          </a:p>
          <a:p>
            <a:pPr lvl="2"/>
            <a:r>
              <a:rPr lang="en-US" dirty="0" smtClean="0"/>
              <a:t>Infer an atomic type at each program point</a:t>
            </a:r>
          </a:p>
          <a:p>
            <a:pPr lvl="1"/>
            <a:r>
              <a:rPr lang="en-US" dirty="0" smtClean="0"/>
              <a:t>Join the abstract values ∀ program points</a:t>
            </a:r>
          </a:p>
          <a:p>
            <a:pPr lvl="2"/>
            <a:r>
              <a:rPr lang="en-US" dirty="0" smtClean="0"/>
              <a:t>Infer an atomic type for the whole method</a:t>
            </a:r>
          </a:p>
          <a:p>
            <a:pPr lvl="2"/>
            <a:r>
              <a:rPr lang="en-US" dirty="0" smtClean="0"/>
              <a:t>Abstraction to simplify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4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Implemented in a JavaScript interpreter</a:t>
            </a:r>
          </a:p>
          <a:p>
            <a:pPr lvl="1"/>
            <a:r>
              <a:rPr lang="en-US" dirty="0" smtClean="0"/>
              <a:t>Generates .NET bytecode on the fly</a:t>
            </a:r>
          </a:p>
          <a:p>
            <a:r>
              <a:rPr lang="en-US" dirty="0" smtClean="0"/>
              <a:t>Compare </a:t>
            </a:r>
          </a:p>
          <a:p>
            <a:pPr lvl="1"/>
            <a:r>
              <a:rPr lang="en-US" dirty="0" smtClean="0"/>
              <a:t>Type inference for Float64</a:t>
            </a:r>
          </a:p>
          <a:p>
            <a:pPr lvl="1"/>
            <a:r>
              <a:rPr lang="en-US" dirty="0" smtClean="0"/>
              <a:t>RATA</a:t>
            </a:r>
          </a:p>
          <a:p>
            <a:r>
              <a:rPr lang="en-US" dirty="0" smtClean="0"/>
              <a:t>RATA overhead is minimal</a:t>
            </a:r>
          </a:p>
          <a:p>
            <a:pPr lvl="1"/>
            <a:r>
              <a:rPr lang="en-US" dirty="0" smtClean="0"/>
              <a:t>Order of magnitude of the background noise</a:t>
            </a:r>
          </a:p>
          <a:p>
            <a:pPr lvl="1"/>
            <a:r>
              <a:rPr lang="en-US" dirty="0" smtClean="0"/>
              <a:t>So small that we cannot measure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4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</a:t>
            </a:r>
            <a:r>
              <a:rPr lang="en-US" dirty="0" err="1" smtClean="0"/>
              <a:t>SunSpider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486775" cy="59108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Explosion 1 2061"/>
          <p:cNvSpPr/>
          <p:nvPr/>
        </p:nvSpPr>
        <p:spPr bwMode="auto">
          <a:xfrm>
            <a:off x="4191000" y="1219200"/>
            <a:ext cx="3200400" cy="2743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Infer almost all the Int32 locals</a:t>
            </a:r>
          </a:p>
        </p:txBody>
      </p:sp>
    </p:spTree>
    <p:extLst>
      <p:ext uri="{BB962C8B-B14F-4D97-AF65-F5344CB8AC3E}">
        <p14:creationId xmlns:p14="http://schemas.microsoft.com/office/powerpoint/2010/main" val="772547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</a:t>
            </a:r>
            <a:r>
              <a:rPr lang="en-US" dirty="0" err="1" smtClean="0"/>
              <a:t>Globals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0601" y="3303803"/>
            <a:ext cx="26670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In global scope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4)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foo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x = x + 1;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x = “hello”;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6709" y="2020255"/>
            <a:ext cx="3567002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oo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may change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and 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set to some other 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1371600"/>
            <a:ext cx="26670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In global scope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x = 111;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“hello”;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820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Array(10);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zeroarray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zeroarray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[x] = 0; x = x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5900" y="1902767"/>
            <a:ext cx="307167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can be refined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390900" y="2133600"/>
            <a:ext cx="1905000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3048000"/>
            <a:ext cx="366318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Length property in [0, 2</a:t>
            </a:r>
            <a:r>
              <a:rPr lang="en-US" sz="2400" baseline="300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32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]</a:t>
            </a:r>
            <a:endParaRPr lang="en-US" sz="2400" dirty="0" smtClean="0"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657600" y="3278833"/>
            <a:ext cx="1676400" cy="38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29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Enable more aggressive specializations</a:t>
            </a:r>
          </a:p>
          <a:p>
            <a:pPr lvl="1"/>
            <a:r>
              <a:rPr lang="en-US" dirty="0" smtClean="0"/>
              <a:t>More global analysis</a:t>
            </a:r>
          </a:p>
          <a:p>
            <a:r>
              <a:rPr lang="en-US" dirty="0" smtClean="0"/>
              <a:t>Infer compound types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: Int32[]</a:t>
            </a:r>
          </a:p>
          <a:p>
            <a:pPr lvl="2"/>
            <a:r>
              <a:rPr lang="en-US" dirty="0" err="1" smtClean="0">
                <a:latin typeface="Consolas" pitchFamily="49" charset="0"/>
                <a:cs typeface="Consolas" pitchFamily="49" charset="0"/>
              </a:rPr>
              <a:t>x.length</a:t>
            </a:r>
            <a:r>
              <a:rPr lang="en-US" dirty="0" smtClean="0"/>
              <a:t> : Int32</a:t>
            </a:r>
          </a:p>
          <a:p>
            <a:pPr lvl="2"/>
            <a:r>
              <a:rPr lang="en-US" dirty="0" smtClean="0"/>
              <a:t>JavaScript allows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redefinition</a:t>
            </a:r>
          </a:p>
          <a:p>
            <a:pPr lvl="1"/>
            <a:r>
              <a:rPr lang="en-US" dirty="0" smtClean="0"/>
              <a:t>Data structures</a:t>
            </a:r>
          </a:p>
          <a:p>
            <a:r>
              <a:rPr lang="en-US" dirty="0" smtClean="0"/>
              <a:t>Can generalize it for verification?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50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39650"/>
          </a:xfrm>
        </p:spPr>
        <p:txBody>
          <a:bodyPr/>
          <a:lstStyle/>
          <a:p>
            <a:r>
              <a:rPr lang="en-US" dirty="0" smtClean="0"/>
              <a:t>RATA: Rapid type analysis with abstract interpretation</a:t>
            </a:r>
          </a:p>
          <a:p>
            <a:r>
              <a:rPr lang="en-US" dirty="0" smtClean="0"/>
              <a:t>Combination of 3 analyses</a:t>
            </a:r>
          </a:p>
          <a:p>
            <a:pPr lvl="1"/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Variation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Up to 7.7x speed-up in industrial benchmarks</a:t>
            </a:r>
          </a:p>
          <a:p>
            <a:pPr lvl="1"/>
            <a:r>
              <a:rPr lang="en-US" dirty="0" smtClean="0"/>
              <a:t>Negligible analysis cost</a:t>
            </a:r>
          </a:p>
        </p:txBody>
      </p:sp>
    </p:spTree>
    <p:extLst>
      <p:ext uri="{BB962C8B-B14F-4D97-AF65-F5344CB8AC3E}">
        <p14:creationId xmlns:p14="http://schemas.microsoft.com/office/powerpoint/2010/main" val="340932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compilation (JIT)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04228"/>
          </a:xfrm>
        </p:spPr>
        <p:txBody>
          <a:bodyPr/>
          <a:lstStyle/>
          <a:p>
            <a:r>
              <a:rPr lang="en-US" dirty="0" smtClean="0"/>
              <a:t>Fully interpreted solution: too slow!</a:t>
            </a:r>
          </a:p>
          <a:p>
            <a:r>
              <a:rPr lang="en-US" dirty="0" smtClean="0"/>
              <a:t>Modern implementations: use JIT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encountered at runtime</a:t>
            </a:r>
          </a:p>
          <a:p>
            <a:pPr lvl="2"/>
            <a:r>
              <a:rPr lang="en-US" dirty="0" smtClean="0"/>
              <a:t>Compile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  <a:r>
              <a:rPr lang="en-US" dirty="0" smtClean="0"/>
              <a:t> in assembly code</a:t>
            </a:r>
          </a:p>
          <a:p>
            <a:pPr lvl="2"/>
            <a:r>
              <a:rPr lang="en-US" dirty="0" smtClean="0"/>
              <a:t>Execute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</a:p>
          <a:p>
            <a:pPr lvl="1"/>
            <a:r>
              <a:rPr lang="en-US" dirty="0" smtClean="0"/>
              <a:t>Performance gain pays off extra-compilation</a:t>
            </a:r>
          </a:p>
          <a:p>
            <a:r>
              <a:rPr lang="en-US" dirty="0" smtClean="0"/>
              <a:t>Quality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  <a:r>
              <a:rPr lang="en-US" dirty="0" smtClean="0"/>
              <a:t> code depends on available information</a:t>
            </a:r>
          </a:p>
          <a:p>
            <a:pPr lvl="1"/>
            <a:r>
              <a:rPr lang="en-US" dirty="0" smtClean="0"/>
              <a:t>Ex. Runtime values for 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6447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 type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62222"/>
            <a:ext cx="3438718" cy="646331"/>
            <a:chOff x="4343400" y="1662222"/>
            <a:chExt cx="343871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62600" y="1662222"/>
              <a:ext cx="2219518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JIT should generate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 wrappers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343400" y="1846888"/>
              <a:ext cx="1219200" cy="13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4343400" y="1985388"/>
              <a:ext cx="1219200" cy="159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6057" y="3669267"/>
            <a:ext cx="6618126" cy="1477328"/>
            <a:chOff x="566057" y="3669267"/>
            <a:chExt cx="6618126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566057" y="4261560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0400" y="3669267"/>
              <a:ext cx="3983783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if(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.typeCode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== Double)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var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tmp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 (Double)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.value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i.value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 (object)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tmp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+ 1.0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lse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throw new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TypeException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  </a:t>
              </a: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1453981" y="4125294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4" name="Explosion 1 13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310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617811"/>
            <a:ext cx="5344733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Boxing/unboxing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959570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type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62222"/>
            <a:ext cx="2596500" cy="646331"/>
            <a:chOff x="4343400" y="1662222"/>
            <a:chExt cx="25965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1662222"/>
              <a:ext cx="1377300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Infer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 j : Float64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343400" y="1846888"/>
              <a:ext cx="1219200" cy="13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43400" y="1985388"/>
              <a:ext cx="1219200" cy="159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55276" y="3799894"/>
            <a:ext cx="4227649" cy="923330"/>
            <a:chOff x="1855276" y="3799894"/>
            <a:chExt cx="4227649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1855276" y="4076893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49" y="3799894"/>
              <a:ext cx="1577676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: 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Float64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= i + 1.0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743200" y="3940627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2" name="Explosion 1 11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180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5356201"/>
            <a:ext cx="482215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Float64 still expensive</a:t>
            </a:r>
          </a:p>
        </p:txBody>
      </p:sp>
    </p:spTree>
    <p:extLst>
      <p:ext uri="{BB962C8B-B14F-4D97-AF65-F5344CB8AC3E}">
        <p14:creationId xmlns:p14="http://schemas.microsoft.com/office/powerpoint/2010/main" val="1426527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05249" y="1114645"/>
            <a:ext cx="2794624" cy="1754326"/>
            <a:chOff x="4505249" y="1114645"/>
            <a:chExt cx="2794624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845629" y="1114645"/>
              <a:ext cx="1454244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Infer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: [0, 10000]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[0,   9999]</a:t>
              </a:r>
            </a:p>
            <a:p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Ergo 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 j : Int32 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505249" y="1794359"/>
              <a:ext cx="1340380" cy="197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505249" y="1991808"/>
              <a:ext cx="1340380" cy="141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55276" y="3799894"/>
            <a:ext cx="4101011" cy="923330"/>
            <a:chOff x="1855276" y="3799894"/>
            <a:chExt cx="41010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1855276" y="4076893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49" y="3799894"/>
              <a:ext cx="1451038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: 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nt32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= i + 1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743200" y="3940627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1" name="Explosion 1 10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5356201"/>
            <a:ext cx="5440913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fast as the C#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0321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numerical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Only numerical type Float64</a:t>
            </a:r>
          </a:p>
          <a:p>
            <a:pPr lvl="1"/>
            <a:r>
              <a:rPr lang="en-US" dirty="0" smtClean="0"/>
              <a:t>64 bits IEEE 754 standard</a:t>
            </a:r>
          </a:p>
          <a:p>
            <a:pPr lvl="2"/>
            <a:r>
              <a:rPr lang="en-US" dirty="0" smtClean="0"/>
              <a:t>Exact representation for integers </a:t>
            </a:r>
            <a:r>
              <a:rPr lang="en-US" dirty="0">
                <a:effectLst/>
              </a:rPr>
              <a:t>∈</a:t>
            </a:r>
            <a:r>
              <a:rPr lang="en-US" dirty="0" smtClean="0"/>
              <a:t> [-2</a:t>
            </a:r>
            <a:r>
              <a:rPr lang="en-US" baseline="30000" dirty="0" smtClean="0"/>
              <a:t>53</a:t>
            </a:r>
            <a:r>
              <a:rPr lang="en-US" dirty="0" smtClean="0"/>
              <a:t>, 2</a:t>
            </a:r>
            <a:r>
              <a:rPr lang="en-US" baseline="30000" dirty="0" smtClean="0"/>
              <a:t>53</a:t>
            </a:r>
            <a:r>
              <a:rPr lang="en-US" dirty="0" smtClean="0"/>
              <a:t>]</a:t>
            </a:r>
            <a:endParaRPr lang="en-US" baseline="30000" dirty="0" smtClean="0"/>
          </a:p>
          <a:p>
            <a:pPr lvl="2"/>
            <a:r>
              <a:rPr lang="en-US" dirty="0" smtClean="0"/>
              <a:t>Special values for </a:t>
            </a:r>
            <a:r>
              <a:rPr lang="en-US" dirty="0" smtClean="0">
                <a:effectLst/>
              </a:rPr>
              <a:t>±∞, </a:t>
            </a:r>
            <a:r>
              <a:rPr lang="en-US" dirty="0" err="1"/>
              <a:t>NaN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</a:p>
          <a:p>
            <a:pPr lvl="3"/>
            <a:r>
              <a:rPr lang="en-US" dirty="0" smtClean="0"/>
              <a:t>Ex. ∞ == 1/0, </a:t>
            </a:r>
            <a:r>
              <a:rPr lang="en-US" dirty="0" err="1" smtClean="0"/>
              <a:t>NaN</a:t>
            </a:r>
            <a:r>
              <a:rPr lang="en-US" dirty="0" smtClean="0"/>
              <a:t> == ∞/</a:t>
            </a:r>
            <a:r>
              <a:rPr lang="en-US" dirty="0"/>
              <a:t> ∞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Can specialize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: Float64 to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: Int32 if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 ∈</a:t>
            </a:r>
            <a:r>
              <a:rPr lang="en-US" dirty="0" smtClean="0"/>
              <a:t> </a:t>
            </a:r>
            <a:r>
              <a:rPr lang="en-US" dirty="0"/>
              <a:t>[-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, 2</a:t>
            </a:r>
            <a:r>
              <a:rPr lang="en-US" baseline="30000" dirty="0" smtClean="0"/>
              <a:t>31</a:t>
            </a:r>
            <a:r>
              <a:rPr lang="en-US" dirty="0" smtClean="0"/>
              <a:t>-1]</a:t>
            </a:r>
            <a:endParaRPr lang="en-US" dirty="0" smtClean="0">
              <a:effectLst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never assigned a fractional value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never assigned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 Goal: Enable the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3351618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track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429000"/>
            <a:ext cx="8382000" cy="2542234"/>
          </a:xfrm>
        </p:spPr>
        <p:txBody>
          <a:bodyPr/>
          <a:lstStyle/>
          <a:p>
            <a:r>
              <a:rPr lang="en-US" dirty="0" smtClean="0"/>
              <a:t>Term-based type inference not enough</a:t>
            </a:r>
          </a:p>
          <a:p>
            <a:r>
              <a:rPr lang="en-US" dirty="0" smtClean="0"/>
              <a:t>Pattern-matching algorithms too rough</a:t>
            </a:r>
          </a:p>
          <a:p>
            <a:r>
              <a:rPr lang="en-US" dirty="0" smtClean="0"/>
              <a:t>Should track values</a:t>
            </a:r>
          </a:p>
          <a:p>
            <a:pPr lvl="1"/>
            <a:r>
              <a:rPr lang="en-US" dirty="0" smtClean="0"/>
              <a:t>Complex Loops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interpretation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5630067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bigNestedLoops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</a:t>
            </a:r>
            <a:r>
              <a:rPr lang="nn-NO" b="1" dirty="0">
                <a:solidFill>
                  <a:prstClr val="black"/>
                </a:solidFill>
                <a:latin typeface="Consolas"/>
              </a:rPr>
              <a:t>i &lt; </a:t>
            </a:r>
            <a:r>
              <a:rPr lang="nn-NO" b="1" dirty="0" smtClean="0">
                <a:solidFill>
                  <a:prstClr val="black"/>
                </a:solidFill>
                <a:latin typeface="Consolas"/>
              </a:rPr>
              <a:t>10000000000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&lt; 1000 &amp;&amp;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14400"/>
            <a:ext cx="1326004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: [0, +</a:t>
            </a:r>
            <a:r>
              <a:rPr lang="en-US" dirty="0"/>
              <a:t>∞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[0, 1000]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Ergo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Float64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Int32 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105400" y="1828801"/>
            <a:ext cx="1752600" cy="101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5914572" y="1930063"/>
            <a:ext cx="943428" cy="20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07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General theory of discrete approximations</a:t>
            </a:r>
          </a:p>
          <a:p>
            <a:r>
              <a:rPr lang="en-US" dirty="0" smtClean="0"/>
              <a:t>Concrete domain</a:t>
            </a:r>
          </a:p>
          <a:p>
            <a:pPr lvl="1"/>
            <a:r>
              <a:rPr lang="en-US" dirty="0" smtClean="0"/>
              <a:t>The most precise information on a program</a:t>
            </a:r>
          </a:p>
          <a:p>
            <a:r>
              <a:rPr lang="en-US" dirty="0" smtClean="0"/>
              <a:t>Abstract domain</a:t>
            </a:r>
          </a:p>
          <a:p>
            <a:pPr lvl="1"/>
            <a:r>
              <a:rPr lang="en-US" dirty="0" smtClean="0"/>
              <a:t>Keeps the information of interest</a:t>
            </a:r>
            <a:endParaRPr lang="en-US" dirty="0"/>
          </a:p>
          <a:p>
            <a:pPr lvl="1"/>
            <a:r>
              <a:rPr lang="en-US" dirty="0" smtClean="0"/>
              <a:t>Can be of infinite height</a:t>
            </a:r>
          </a:p>
          <a:p>
            <a:pPr lvl="2"/>
            <a:r>
              <a:rPr lang="en-US" dirty="0" smtClean="0"/>
              <a:t>Use widening/narrowing to ensure convergence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12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Lezione 2</Template>
  <TotalTime>3151</TotalTime>
  <Words>1497</Words>
  <Application>Microsoft Office PowerPoint</Application>
  <PresentationFormat>On-screen Show (4:3)</PresentationFormat>
  <Paragraphs>331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1-10159 Microsoft Research 2009</vt:lpstr>
      <vt:lpstr>White with Courier font for code slides</vt:lpstr>
      <vt:lpstr>1-10070 Microsoft Research 2008</vt:lpstr>
      <vt:lpstr>1_White with Courier font for code slides</vt:lpstr>
      <vt:lpstr>RATA:  Rapid Atomic Type Analysis by Abstract interpretation: Application to JavaScript</vt:lpstr>
      <vt:lpstr>Motivation</vt:lpstr>
      <vt:lpstr>Just in time compilation (JIT)</vt:lpstr>
      <vt:lpstr>Example: No type info</vt:lpstr>
      <vt:lpstr>Example: Simple type inference</vt:lpstr>
      <vt:lpstr>Example: RATA</vt:lpstr>
      <vt:lpstr>JavaScript numerical values</vt:lpstr>
      <vt:lpstr>Should track values</vt:lpstr>
      <vt:lpstr>Abstract Interpretation</vt:lpstr>
      <vt:lpstr>RATA</vt:lpstr>
      <vt:lpstr>Interval analysis</vt:lpstr>
      <vt:lpstr>We need to track more more…</vt:lpstr>
      <vt:lpstr>Kinds</vt:lpstr>
      <vt:lpstr>Example</vt:lpstr>
      <vt:lpstr>Relational analysis</vt:lpstr>
      <vt:lpstr>Existing solutions</vt:lpstr>
      <vt:lpstr>Variation analysis</vt:lpstr>
      <vt:lpstr>Refinement Theorem</vt:lpstr>
      <vt:lpstr>Example</vt:lpstr>
      <vt:lpstr>RATA  Algorithm</vt:lpstr>
      <vt:lpstr>Experiments</vt:lpstr>
      <vt:lpstr>Results on SunSpider</vt:lpstr>
      <vt:lpstr>Limitations: Globals </vt:lpstr>
      <vt:lpstr>Limitations: Arrays</vt:lpstr>
      <vt:lpstr>Future work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RATA:  Rapid Atomic Type Analysis by Abstract interpretation: Application to JavaScript</dc:title>
  <dc:creator>Francesco Logozzo</dc:creator>
  <cp:lastModifiedBy>Francesco Logozzo</cp:lastModifiedBy>
  <cp:revision>87</cp:revision>
  <dcterms:created xsi:type="dcterms:W3CDTF">2006-08-16T00:00:00Z</dcterms:created>
  <dcterms:modified xsi:type="dcterms:W3CDTF">2011-12-13T22:30:00Z</dcterms:modified>
</cp:coreProperties>
</file>