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5" r:id="rId3"/>
    <p:sldMasterId id="2147483687" r:id="rId4"/>
  </p:sldMasterIdLst>
  <p:notesMasterIdLst>
    <p:notesMasterId r:id="rId38"/>
  </p:notesMasterIdLst>
  <p:sldIdLst>
    <p:sldId id="256" r:id="rId5"/>
    <p:sldId id="258" r:id="rId6"/>
    <p:sldId id="339" r:id="rId7"/>
    <p:sldId id="350" r:id="rId8"/>
    <p:sldId id="340" r:id="rId9"/>
    <p:sldId id="352" r:id="rId10"/>
    <p:sldId id="299" r:id="rId11"/>
    <p:sldId id="306" r:id="rId12"/>
    <p:sldId id="301" r:id="rId13"/>
    <p:sldId id="333" r:id="rId14"/>
    <p:sldId id="353" r:id="rId15"/>
    <p:sldId id="354" r:id="rId16"/>
    <p:sldId id="355" r:id="rId17"/>
    <p:sldId id="308" r:id="rId18"/>
    <p:sldId id="334" r:id="rId19"/>
    <p:sldId id="338" r:id="rId20"/>
    <p:sldId id="307" r:id="rId21"/>
    <p:sldId id="328" r:id="rId22"/>
    <p:sldId id="341" r:id="rId23"/>
    <p:sldId id="347" r:id="rId24"/>
    <p:sldId id="342" r:id="rId25"/>
    <p:sldId id="343" r:id="rId26"/>
    <p:sldId id="344" r:id="rId27"/>
    <p:sldId id="346" r:id="rId28"/>
    <p:sldId id="348" r:id="rId29"/>
    <p:sldId id="321" r:id="rId30"/>
    <p:sldId id="335" r:id="rId31"/>
    <p:sldId id="336" r:id="rId32"/>
    <p:sldId id="320" r:id="rId33"/>
    <p:sldId id="322" r:id="rId34"/>
    <p:sldId id="326" r:id="rId35"/>
    <p:sldId id="351" r:id="rId36"/>
    <p:sldId id="32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uel Fahndrich" initials="MaF" lastIdx="1" clrIdx="0"/>
  <p:cmAuthor id="1" name="Francesco Logozzo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7518" autoAdjust="0"/>
  </p:normalViewPr>
  <p:slideViewPr>
    <p:cSldViewPr>
      <p:cViewPr varScale="1">
        <p:scale>
          <a:sx n="94" d="100"/>
          <a:sy n="94" d="100"/>
        </p:scale>
        <p:origin x="-8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CDB158-9183-4F7E-AA8B-F35D03E8F65E}" type="doc">
      <dgm:prSet loTypeId="urn:microsoft.com/office/officeart/2005/8/layout/chevron1" loCatId="process" qsTypeId="urn:microsoft.com/office/officeart/2005/8/quickstyle/simple5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32536936-1D40-4309-80BE-820BFC33DF9C}">
      <dgm:prSet phldrT="[Text]"/>
      <dgm:spPr/>
      <dgm:t>
        <a:bodyPr/>
        <a:lstStyle/>
        <a:p>
          <a:r>
            <a:rPr lang="en-US" dirty="0" smtClean="0"/>
            <a:t>Abstract Domain AD1</a:t>
          </a:r>
          <a:endParaRPr lang="en-US" dirty="0"/>
        </a:p>
      </dgm:t>
    </dgm:pt>
    <dgm:pt modelId="{4E078099-27BF-485C-9B7C-D3F966200BB1}" type="parTrans" cxnId="{48C1694C-6C09-4B3E-9544-3D5548851CE5}">
      <dgm:prSet/>
      <dgm:spPr/>
      <dgm:t>
        <a:bodyPr/>
        <a:lstStyle/>
        <a:p>
          <a:endParaRPr lang="en-US"/>
        </a:p>
      </dgm:t>
    </dgm:pt>
    <dgm:pt modelId="{F4E0D87C-DA78-40FD-8104-916CD7DB40ED}" type="sibTrans" cxnId="{48C1694C-6C09-4B3E-9544-3D5548851CE5}">
      <dgm:prSet/>
      <dgm:spPr/>
      <dgm:t>
        <a:bodyPr/>
        <a:lstStyle/>
        <a:p>
          <a:endParaRPr lang="en-US"/>
        </a:p>
      </dgm:t>
    </dgm:pt>
    <dgm:pt modelId="{89625B92-48F7-440F-949A-E1AF22FBC62F}">
      <dgm:prSet phldrT="[Text]"/>
      <dgm:spPr/>
      <dgm:t>
        <a:bodyPr/>
        <a:lstStyle/>
        <a:p>
          <a:r>
            <a:rPr lang="en-US" dirty="0" smtClean="0"/>
            <a:t>Abstract Domain AD2</a:t>
          </a:r>
          <a:endParaRPr lang="en-US" dirty="0"/>
        </a:p>
      </dgm:t>
    </dgm:pt>
    <dgm:pt modelId="{E6D16603-611D-44C5-8718-9FEB465B5964}" type="parTrans" cxnId="{1C265F29-115F-46ED-A8E7-AE234EE38A7E}">
      <dgm:prSet/>
      <dgm:spPr/>
      <dgm:t>
        <a:bodyPr/>
        <a:lstStyle/>
        <a:p>
          <a:endParaRPr lang="en-US"/>
        </a:p>
      </dgm:t>
    </dgm:pt>
    <dgm:pt modelId="{38ABE94A-919D-4F6A-8430-1B6F8D7597A7}" type="sibTrans" cxnId="{1C265F29-115F-46ED-A8E7-AE234EE38A7E}">
      <dgm:prSet/>
      <dgm:spPr/>
      <dgm:t>
        <a:bodyPr/>
        <a:lstStyle/>
        <a:p>
          <a:endParaRPr lang="en-US"/>
        </a:p>
      </dgm:t>
    </dgm:pt>
    <dgm:pt modelId="{D1ACE967-BFFE-4C60-A023-4B02EB6DF90D}">
      <dgm:prSet phldrT="[Text]"/>
      <dgm:spPr/>
      <dgm:t>
        <a:bodyPr/>
        <a:lstStyle/>
        <a:p>
          <a:r>
            <a:rPr lang="en-US" dirty="0" smtClean="0"/>
            <a:t>Abstract Domain AD3</a:t>
          </a:r>
          <a:endParaRPr lang="en-US" dirty="0"/>
        </a:p>
      </dgm:t>
    </dgm:pt>
    <dgm:pt modelId="{28A8D742-50F1-432D-9DE0-7CC8AF57CECF}" type="sibTrans" cxnId="{8883BD3A-EBC7-416D-A673-09B610EB8938}">
      <dgm:prSet/>
      <dgm:spPr/>
      <dgm:t>
        <a:bodyPr/>
        <a:lstStyle/>
        <a:p>
          <a:endParaRPr lang="en-US"/>
        </a:p>
      </dgm:t>
    </dgm:pt>
    <dgm:pt modelId="{5C28FB61-3F1A-46F1-A3FC-E453533FCEAE}" type="parTrans" cxnId="{8883BD3A-EBC7-416D-A673-09B610EB8938}">
      <dgm:prSet/>
      <dgm:spPr/>
      <dgm:t>
        <a:bodyPr/>
        <a:lstStyle/>
        <a:p>
          <a:endParaRPr lang="en-US"/>
        </a:p>
      </dgm:t>
    </dgm:pt>
    <dgm:pt modelId="{EA843238-46EC-4F84-BBA1-C0125D5280AE}" type="pres">
      <dgm:prSet presAssocID="{45CDB158-9183-4F7E-AA8B-F35D03E8F65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952440-E309-45D0-859F-A89007681871}" type="pres">
      <dgm:prSet presAssocID="{32536936-1D40-4309-80BE-820BFC33DF9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4C568D-2130-4184-AB3D-4E4AC8B3B6B4}" type="pres">
      <dgm:prSet presAssocID="{F4E0D87C-DA78-40FD-8104-916CD7DB40ED}" presName="parTxOnlySpace" presStyleCnt="0"/>
      <dgm:spPr/>
    </dgm:pt>
    <dgm:pt modelId="{D3206E9F-9034-4A19-8731-54477033F04B}" type="pres">
      <dgm:prSet presAssocID="{89625B92-48F7-440F-949A-E1AF22FBC62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A6862E-933F-45C5-BC22-D2162070DA81}" type="pres">
      <dgm:prSet presAssocID="{38ABE94A-919D-4F6A-8430-1B6F8D7597A7}" presName="parTxOnlySpace" presStyleCnt="0"/>
      <dgm:spPr/>
    </dgm:pt>
    <dgm:pt modelId="{9EDF2B1B-ACE9-4482-A402-2C53B84739CE}" type="pres">
      <dgm:prSet presAssocID="{D1ACE967-BFFE-4C60-A023-4B02EB6DF90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265F29-115F-46ED-A8E7-AE234EE38A7E}" srcId="{45CDB158-9183-4F7E-AA8B-F35D03E8F65E}" destId="{89625B92-48F7-440F-949A-E1AF22FBC62F}" srcOrd="1" destOrd="0" parTransId="{E6D16603-611D-44C5-8718-9FEB465B5964}" sibTransId="{38ABE94A-919D-4F6A-8430-1B6F8D7597A7}"/>
    <dgm:cxn modelId="{8883BD3A-EBC7-416D-A673-09B610EB8938}" srcId="{45CDB158-9183-4F7E-AA8B-F35D03E8F65E}" destId="{D1ACE967-BFFE-4C60-A023-4B02EB6DF90D}" srcOrd="2" destOrd="0" parTransId="{5C28FB61-3F1A-46F1-A3FC-E453533FCEAE}" sibTransId="{28A8D742-50F1-432D-9DE0-7CC8AF57CECF}"/>
    <dgm:cxn modelId="{48C1694C-6C09-4B3E-9544-3D5548851CE5}" srcId="{45CDB158-9183-4F7E-AA8B-F35D03E8F65E}" destId="{32536936-1D40-4309-80BE-820BFC33DF9C}" srcOrd="0" destOrd="0" parTransId="{4E078099-27BF-485C-9B7C-D3F966200BB1}" sibTransId="{F4E0D87C-DA78-40FD-8104-916CD7DB40ED}"/>
    <dgm:cxn modelId="{76828D15-D586-4535-8E51-12749DA77B93}" type="presOf" srcId="{45CDB158-9183-4F7E-AA8B-F35D03E8F65E}" destId="{EA843238-46EC-4F84-BBA1-C0125D5280AE}" srcOrd="0" destOrd="0" presId="urn:microsoft.com/office/officeart/2005/8/layout/chevron1"/>
    <dgm:cxn modelId="{34C84A61-7C85-40B3-B71A-D2B5DE1A54AB}" type="presOf" srcId="{32536936-1D40-4309-80BE-820BFC33DF9C}" destId="{04952440-E309-45D0-859F-A89007681871}" srcOrd="0" destOrd="0" presId="urn:microsoft.com/office/officeart/2005/8/layout/chevron1"/>
    <dgm:cxn modelId="{2B462081-E559-4424-9836-60C270D33967}" type="presOf" srcId="{89625B92-48F7-440F-949A-E1AF22FBC62F}" destId="{D3206E9F-9034-4A19-8731-54477033F04B}" srcOrd="0" destOrd="0" presId="urn:microsoft.com/office/officeart/2005/8/layout/chevron1"/>
    <dgm:cxn modelId="{5FB38780-08CA-4D18-96EF-A1C2890AD7B0}" type="presOf" srcId="{D1ACE967-BFFE-4C60-A023-4B02EB6DF90D}" destId="{9EDF2B1B-ACE9-4482-A402-2C53B84739CE}" srcOrd="0" destOrd="0" presId="urn:microsoft.com/office/officeart/2005/8/layout/chevron1"/>
    <dgm:cxn modelId="{A547A2CA-A201-44E2-BE79-7162B679805D}" type="presParOf" srcId="{EA843238-46EC-4F84-BBA1-C0125D5280AE}" destId="{04952440-E309-45D0-859F-A89007681871}" srcOrd="0" destOrd="0" presId="urn:microsoft.com/office/officeart/2005/8/layout/chevron1"/>
    <dgm:cxn modelId="{79D73608-7C2E-49F7-B1FD-DA81ACCDD1A4}" type="presParOf" srcId="{EA843238-46EC-4F84-BBA1-C0125D5280AE}" destId="{CD4C568D-2130-4184-AB3D-4E4AC8B3B6B4}" srcOrd="1" destOrd="0" presId="urn:microsoft.com/office/officeart/2005/8/layout/chevron1"/>
    <dgm:cxn modelId="{692C8909-F36C-4FAE-9036-3D32E40DAF74}" type="presParOf" srcId="{EA843238-46EC-4F84-BBA1-C0125D5280AE}" destId="{D3206E9F-9034-4A19-8731-54477033F04B}" srcOrd="2" destOrd="0" presId="urn:microsoft.com/office/officeart/2005/8/layout/chevron1"/>
    <dgm:cxn modelId="{F049FD5D-9DC6-4CCD-B01C-89D0925A027E}" type="presParOf" srcId="{EA843238-46EC-4F84-BBA1-C0125D5280AE}" destId="{53A6862E-933F-45C5-BC22-D2162070DA81}" srcOrd="3" destOrd="0" presId="urn:microsoft.com/office/officeart/2005/8/layout/chevron1"/>
    <dgm:cxn modelId="{67B4C792-EC0C-4A33-BDB8-70B4EA186C91}" type="presParOf" srcId="{EA843238-46EC-4F84-BBA1-C0125D5280AE}" destId="{9EDF2B1B-ACE9-4482-A402-2C53B84739C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52440-E309-45D0-859F-A89007681871}">
      <dsp:nvSpPr>
        <dsp:cNvPr id="0" name=""/>
        <dsp:cNvSpPr/>
      </dsp:nvSpPr>
      <dsp:spPr>
        <a:xfrm>
          <a:off x="1808" y="359486"/>
          <a:ext cx="2203065" cy="881226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shade val="8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6">
              <a:shade val="8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Abstract Domain AD1</a:t>
          </a:r>
          <a:endParaRPr lang="en-US" sz="1800" kern="1200" dirty="0"/>
        </a:p>
      </dsp:txBody>
      <dsp:txXfrm>
        <a:off x="442421" y="359486"/>
        <a:ext cx="1321839" cy="881226"/>
      </dsp:txXfrm>
    </dsp:sp>
    <dsp:sp modelId="{D3206E9F-9034-4A19-8731-54477033F04B}">
      <dsp:nvSpPr>
        <dsp:cNvPr id="0" name=""/>
        <dsp:cNvSpPr/>
      </dsp:nvSpPr>
      <dsp:spPr>
        <a:xfrm>
          <a:off x="1984567" y="359486"/>
          <a:ext cx="2203065" cy="881226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-166271"/>
                <a:satOff val="-10312"/>
                <a:lumOff val="14886"/>
                <a:alphaOff val="0"/>
                <a:shade val="15000"/>
                <a:satMod val="180000"/>
              </a:schemeClr>
            </a:gs>
            <a:gs pos="50000">
              <a:schemeClr val="accent6">
                <a:shade val="80000"/>
                <a:hueOff val="-166271"/>
                <a:satOff val="-10312"/>
                <a:lumOff val="14886"/>
                <a:alphaOff val="0"/>
                <a:shade val="45000"/>
                <a:satMod val="170000"/>
              </a:schemeClr>
            </a:gs>
            <a:gs pos="70000">
              <a:schemeClr val="accent6">
                <a:shade val="80000"/>
                <a:hueOff val="-166271"/>
                <a:satOff val="-10312"/>
                <a:lumOff val="14886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shade val="80000"/>
                <a:hueOff val="-166271"/>
                <a:satOff val="-10312"/>
                <a:lumOff val="14886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6">
              <a:shade val="80000"/>
              <a:hueOff val="-166271"/>
              <a:satOff val="-10312"/>
              <a:lumOff val="14886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Abstract Domain AD2</a:t>
          </a:r>
          <a:endParaRPr lang="en-US" sz="1800" kern="1200" dirty="0"/>
        </a:p>
      </dsp:txBody>
      <dsp:txXfrm>
        <a:off x="2425180" y="359486"/>
        <a:ext cx="1321839" cy="881226"/>
      </dsp:txXfrm>
    </dsp:sp>
    <dsp:sp modelId="{9EDF2B1B-ACE9-4482-A402-2C53B84739CE}">
      <dsp:nvSpPr>
        <dsp:cNvPr id="0" name=""/>
        <dsp:cNvSpPr/>
      </dsp:nvSpPr>
      <dsp:spPr>
        <a:xfrm>
          <a:off x="3967326" y="359486"/>
          <a:ext cx="2203065" cy="881226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-332542"/>
                <a:satOff val="-20625"/>
                <a:lumOff val="29772"/>
                <a:alphaOff val="0"/>
                <a:shade val="15000"/>
                <a:satMod val="180000"/>
              </a:schemeClr>
            </a:gs>
            <a:gs pos="50000">
              <a:schemeClr val="accent6">
                <a:shade val="80000"/>
                <a:hueOff val="-332542"/>
                <a:satOff val="-20625"/>
                <a:lumOff val="29772"/>
                <a:alphaOff val="0"/>
                <a:shade val="45000"/>
                <a:satMod val="170000"/>
              </a:schemeClr>
            </a:gs>
            <a:gs pos="70000">
              <a:schemeClr val="accent6">
                <a:shade val="80000"/>
                <a:hueOff val="-332542"/>
                <a:satOff val="-20625"/>
                <a:lumOff val="29772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shade val="80000"/>
                <a:hueOff val="-332542"/>
                <a:satOff val="-20625"/>
                <a:lumOff val="29772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6">
              <a:shade val="80000"/>
              <a:hueOff val="-332542"/>
              <a:satOff val="-20625"/>
              <a:lumOff val="29772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Abstract Domain AD3</a:t>
          </a:r>
          <a:endParaRPr lang="en-US" sz="1800" kern="1200" dirty="0"/>
        </a:p>
      </dsp:txBody>
      <dsp:txXfrm>
        <a:off x="4407939" y="359486"/>
        <a:ext cx="1321839" cy="881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B74C7-7C1E-4EDE-8CAC-74E7C5B90DBA}" type="datetimeFigureOut">
              <a:rPr lang="en-US" smtClean="0"/>
              <a:t>6/29/2011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5116D-2169-4A14-B058-D39C91E50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55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762000"/>
            <a:ext cx="9144000" cy="5638800"/>
          </a:xfrm>
          <a:prstGeom prst="rect">
            <a:avLst/>
          </a:prstGeom>
          <a:gradFill>
            <a:gsLst>
              <a:gs pos="0">
                <a:srgbClr val="CCCCFF">
                  <a:alpha val="0"/>
                </a:srgbClr>
              </a:gs>
              <a:gs pos="17999">
                <a:schemeClr val="tx1">
                  <a:alpha val="78000"/>
                </a:schemeClr>
              </a:gs>
              <a:gs pos="36000">
                <a:schemeClr val="tx1"/>
              </a:gs>
              <a:gs pos="61000">
                <a:schemeClr val="tx1"/>
              </a:gs>
              <a:gs pos="82001">
                <a:schemeClr val="tx1">
                  <a:alpha val="84000"/>
                </a:schemeClr>
              </a:gs>
              <a:gs pos="100000">
                <a:srgbClr val="CCCCFF">
                  <a:alpha val="0"/>
                </a:srgbClr>
              </a:gs>
            </a:gsLst>
            <a:lin ang="16200000" scaled="0"/>
          </a:gra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MS--and-Research-logo-treat.png"/>
          <p:cNvPicPr>
            <a:picLocks noChangeAspect="1"/>
          </p:cNvPicPr>
          <p:nvPr/>
        </p:nvPicPr>
        <p:blipFill>
          <a:blip r:embed="rId3"/>
          <a:srcRect l="75000" b="88889"/>
          <a:stretch>
            <a:fillRect/>
          </a:stretch>
        </p:blipFill>
        <p:spPr>
          <a:xfrm>
            <a:off x="6858000" y="0"/>
            <a:ext cx="2286000" cy="762000"/>
          </a:xfrm>
          <a:prstGeom prst="rect">
            <a:avLst/>
          </a:prstGeom>
        </p:spPr>
      </p:pic>
      <p:pic>
        <p:nvPicPr>
          <p:cNvPr id="5" name="Picture 4" descr="MS--and-Research-logo-treat.png"/>
          <p:cNvPicPr>
            <a:picLocks noChangeAspect="1"/>
          </p:cNvPicPr>
          <p:nvPr/>
        </p:nvPicPr>
        <p:blipFill>
          <a:blip r:embed="rId3"/>
          <a:srcRect l="80833" t="88889"/>
          <a:stretch>
            <a:fillRect/>
          </a:stretch>
        </p:blipFill>
        <p:spPr>
          <a:xfrm>
            <a:off x="7391400" y="6096000"/>
            <a:ext cx="1752600" cy="762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sarahb\Desktop\DVD_ART34\Artwork_Imagery\Shapes\Lines\line drop shadow.png"/>
          <p:cNvPicPr>
            <a:picLocks noChangeAspect="1" noChangeArrowheads="1"/>
          </p:cNvPicPr>
          <p:nvPr/>
        </p:nvPicPr>
        <p:blipFill>
          <a:blip r:embed="rId3">
            <a:lum bright="100000"/>
          </a:blip>
          <a:srcRect l="12500" b="-12538"/>
          <a:stretch>
            <a:fillRect/>
          </a:stretch>
        </p:blipFill>
        <p:spPr bwMode="auto">
          <a:xfrm>
            <a:off x="0" y="3398264"/>
            <a:ext cx="8001000" cy="2593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04672"/>
            <a:ext cx="8031163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50" dirty="0">
                <a:ln w="3175">
                  <a:noFill/>
                </a:ln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88"/>
            <a:ext cx="8031163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en-US" sz="3200" kern="1200" dirty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8000">
                      <a:schemeClr val="accent5"/>
                    </a:gs>
                    <a:gs pos="62000">
                      <a:schemeClr val="accent2"/>
                    </a:gs>
                    <a:gs pos="88000">
                      <a:schemeClr val="bg2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to…</a:t>
            </a:r>
          </a:p>
        </p:txBody>
      </p:sp>
      <p:pic>
        <p:nvPicPr>
          <p:cNvPr id="5" name="Picture 4" descr="MS-Research-logo.png"/>
          <p:cNvPicPr>
            <a:picLocks noChangeAspect="1"/>
          </p:cNvPicPr>
          <p:nvPr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7519239" y="6282881"/>
            <a:ext cx="1243761" cy="3465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sarahb\Desktop\DVD_ART34\Artwork_Imagery\Shapes\Lines\line drop shadow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lum/>
          </a:blip>
          <a:srcRect l="12500" b="-12538"/>
          <a:stretch>
            <a:fillRect/>
          </a:stretch>
        </p:blipFill>
        <p:spPr bwMode="auto">
          <a:xfrm>
            <a:off x="0" y="3398264"/>
            <a:ext cx="8001000" cy="2593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07848"/>
            <a:ext cx="8031427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88"/>
            <a:ext cx="80311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2"/>
                </a:solidFill>
                <a:effectLst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8000">
                      <a:schemeClr val="accent5"/>
                    </a:gs>
                    <a:gs pos="62000">
                      <a:schemeClr val="accent2"/>
                    </a:gs>
                    <a:gs pos="88000">
                      <a:schemeClr val="bg2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pic>
        <p:nvPicPr>
          <p:cNvPr id="6" name="Picture 5" descr="MS-Research-logo.png"/>
          <p:cNvPicPr>
            <a:picLocks noChangeAspect="1"/>
          </p:cNvPicPr>
          <p:nvPr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7519239" y="6282881"/>
            <a:ext cx="1243761" cy="3465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762000"/>
            <a:ext cx="9144000" cy="5638800"/>
          </a:xfrm>
          <a:prstGeom prst="rect">
            <a:avLst/>
          </a:prstGeom>
          <a:gradFill>
            <a:gsLst>
              <a:gs pos="0">
                <a:srgbClr val="CCCCFF">
                  <a:alpha val="0"/>
                </a:srgbClr>
              </a:gs>
              <a:gs pos="17999">
                <a:schemeClr val="tx1">
                  <a:alpha val="78000"/>
                </a:schemeClr>
              </a:gs>
              <a:gs pos="36000">
                <a:schemeClr val="tx1"/>
              </a:gs>
              <a:gs pos="61000">
                <a:schemeClr val="tx1"/>
              </a:gs>
              <a:gs pos="82001">
                <a:schemeClr val="tx1">
                  <a:alpha val="84000"/>
                </a:schemeClr>
              </a:gs>
              <a:gs pos="100000">
                <a:srgbClr val="CCCCFF">
                  <a:alpha val="0"/>
                </a:srgbClr>
              </a:gs>
            </a:gsLst>
            <a:lin ang="16200000" scaled="0"/>
          </a:gra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pic>
        <p:nvPicPr>
          <p:cNvPr id="2" name="Picture 1" descr="MS--and-Research-logo-treat.png"/>
          <p:cNvPicPr>
            <a:picLocks noChangeAspect="1"/>
          </p:cNvPicPr>
          <p:nvPr/>
        </p:nvPicPr>
        <p:blipFill>
          <a:blip r:embed="rId3"/>
          <a:srcRect l="75000" b="88889"/>
          <a:stretch>
            <a:fillRect/>
          </a:stretch>
        </p:blipFill>
        <p:spPr>
          <a:xfrm>
            <a:off x="6858000" y="0"/>
            <a:ext cx="2286000" cy="762000"/>
          </a:xfrm>
          <a:prstGeom prst="rect">
            <a:avLst/>
          </a:prstGeom>
        </p:spPr>
      </p:pic>
      <p:pic>
        <p:nvPicPr>
          <p:cNvPr id="3" name="Picture 2" descr="MS--and-Research-logo-treat.png"/>
          <p:cNvPicPr>
            <a:picLocks noChangeAspect="1"/>
          </p:cNvPicPr>
          <p:nvPr/>
        </p:nvPicPr>
        <p:blipFill>
          <a:blip r:embed="rId3"/>
          <a:srcRect l="80833" t="88889"/>
          <a:stretch>
            <a:fillRect/>
          </a:stretch>
        </p:blipFill>
        <p:spPr>
          <a:xfrm>
            <a:off x="7391400" y="6096000"/>
            <a:ext cx="1752600" cy="762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71800" y="6579834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>
          <a:solidFill>
            <a:schemeClr val="bg2"/>
          </a:solidFill>
          <a:effectLst/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800" kern="1200">
          <a:solidFill>
            <a:schemeClr val="bg2"/>
          </a:solidFill>
          <a:effectLst/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bg2"/>
          </a:solidFill>
          <a:effectLst/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bg2"/>
          </a:solidFill>
          <a:effectLst/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bg2"/>
          </a:solidFill>
          <a:effectLst/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5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ransition>
    <p:fade/>
  </p:transition>
  <p:hf sldNum="0"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00054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19400" y="6627813"/>
            <a:ext cx="35052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algn="ctr" defTabSz="914363" rtl="0" eaLnBrk="1" latinLnBrk="0" hangingPunct="1">
              <a:defRPr lang="en-US" sz="1200" kern="1200" smtClean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8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contracts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5.jpeg"/><Relationship Id="rId2" Type="http://schemas.openxmlformats.org/officeDocument/2006/relationships/hyperlink" Target="http://www.amazon.com/Depth-What-you-need-master/dp/1933988363/ref=sr_1_1?ie=UTF8&amp;s=books&amp;qid=1275579004&amp;sr=8-1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amazon.com/C-4-0-Nutshell-Definitive-Reference/dp/0596800959/ref=sr_1_3?ie=UTF8&amp;s=books&amp;qid=1275579121&amp;sr=1-3" TargetMode="External"/><Relationship Id="rId5" Type="http://schemas.openxmlformats.org/officeDocument/2006/relationships/image" Target="../media/image14.jpeg"/><Relationship Id="rId4" Type="http://schemas.openxmlformats.org/officeDocument/2006/relationships/hyperlink" Target="http://www.amazon.com/CLR-via-Dev-Pro-Jeffrey-Richter/dp/0735627045/ref=sr_1_1?ie=UTF8&amp;s=books&amp;qid=1275579092&amp;sr=1-1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ise4fun.com/" TargetMode="Externa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Practical program verification for the working programmer with CodeContracts and Abstract Interpretation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76600"/>
            <a:ext cx="7681913" cy="461665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 dirty="0" smtClean="0"/>
          </a:p>
          <a:p>
            <a:r>
              <a:rPr lang="en-US" i="1" dirty="0" smtClean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37500">
                      <a:srgbClr val="FFE8A9"/>
                    </a:gs>
                    <a:gs pos="25000">
                      <a:srgbClr val="FFE69D"/>
                    </a:gs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0"/>
                </a:gradFill>
              </a:rPr>
              <a:t>Francesco Logozzo</a:t>
            </a:r>
          </a:p>
          <a:p>
            <a:endParaRPr lang="en-US" i="1" dirty="0" smtClean="0">
              <a:gradFill>
                <a:gsLst>
                  <a:gs pos="0">
                    <a:schemeClr val="tx2">
                      <a:lumMod val="75000"/>
                    </a:schemeClr>
                  </a:gs>
                  <a:gs pos="37500">
                    <a:srgbClr val="FFE8A9"/>
                  </a:gs>
                  <a:gs pos="25000">
                    <a:srgbClr val="FFE69D"/>
                  </a:gs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endParaRPr>
          </a:p>
          <a:p>
            <a:r>
              <a:rPr lang="en-US" sz="2400" dirty="0" smtClean="0"/>
              <a:t>Joint work with Manuel Fahndrich</a:t>
            </a:r>
            <a:endParaRPr lang="en-US" i="1" dirty="0" smtClean="0">
              <a:gradFill>
                <a:gsLst>
                  <a:gs pos="0">
                    <a:schemeClr val="tx2">
                      <a:lumMod val="75000"/>
                    </a:schemeClr>
                  </a:gs>
                  <a:gs pos="37500">
                    <a:srgbClr val="FFE8A9"/>
                  </a:gs>
                  <a:gs pos="25000">
                    <a:srgbClr val="FFE69D"/>
                  </a:gs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endParaRP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6019800"/>
            <a:ext cx="1943297" cy="71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62362" y="5181600"/>
            <a:ext cx="47478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>
                <a:hlinkClick r:id="rId3"/>
              </a:rPr>
              <a:t>http://research.microsoft.com/contracts</a:t>
            </a:r>
            <a:r>
              <a:rPr lang="en-US" sz="2000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31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Analyses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047536"/>
          </a:xfrm>
        </p:spPr>
        <p:txBody>
          <a:bodyPr/>
          <a:lstStyle/>
          <a:p>
            <a:r>
              <a:rPr lang="en-US" dirty="0" smtClean="0"/>
              <a:t>Non-Null </a:t>
            </a:r>
          </a:p>
          <a:p>
            <a:pPr lvl="1"/>
            <a:r>
              <a:rPr lang="en-US" dirty="0" smtClean="0"/>
              <a:t>Is this object valid?</a:t>
            </a:r>
          </a:p>
          <a:p>
            <a:r>
              <a:rPr lang="en-US" dirty="0" smtClean="0"/>
              <a:t>Numerical</a:t>
            </a:r>
          </a:p>
          <a:p>
            <a:pPr lvl="1"/>
            <a:r>
              <a:rPr lang="en-US" dirty="0" smtClean="0"/>
              <a:t>Ranges and linear restraints over variables</a:t>
            </a:r>
          </a:p>
          <a:p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ForAll, Exists, Purity</a:t>
            </a:r>
          </a:p>
          <a:p>
            <a:r>
              <a:rPr lang="en-US" dirty="0" smtClean="0"/>
              <a:t>Enums</a:t>
            </a:r>
          </a:p>
          <a:p>
            <a:pPr lvl="1"/>
            <a:r>
              <a:rPr lang="en-US" dirty="0" smtClean="0"/>
              <a:t>Which enum values are legal?</a:t>
            </a:r>
          </a:p>
          <a:p>
            <a:r>
              <a:rPr lang="en-US" dirty="0" smtClean="0"/>
              <a:t>Modus ponens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287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Analysis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47348" y="957592"/>
            <a:ext cx="3578431" cy="646331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.Requires(N &gt;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[N];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045" y="2177847"/>
            <a:ext cx="1451038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=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0" y="3913311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assume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i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4408" y="4688751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/>
              </a:rPr>
              <a:t>a[i] =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222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200" y="3910641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a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ssume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≥ 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5589351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j = i+1;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045587" y="3120462"/>
            <a:ext cx="185140" cy="190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6" name="Straight Arrow Connector 15"/>
          <p:cNvCxnSpPr>
            <a:stCxn id="9" idx="2"/>
            <a:endCxn id="14" idx="0"/>
          </p:cNvCxnSpPr>
          <p:nvPr/>
        </p:nvCxnSpPr>
        <p:spPr>
          <a:xfrm>
            <a:off x="3136564" y="2547179"/>
            <a:ext cx="1593" cy="5732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4"/>
            <a:endCxn id="10" idx="0"/>
          </p:cNvCxnSpPr>
          <p:nvPr/>
        </p:nvCxnSpPr>
        <p:spPr>
          <a:xfrm>
            <a:off x="3138157" y="3310962"/>
            <a:ext cx="0" cy="6023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1" idx="0"/>
          </p:cNvCxnSpPr>
          <p:nvPr/>
        </p:nvCxnSpPr>
        <p:spPr>
          <a:xfrm flipH="1">
            <a:off x="3136565" y="4282643"/>
            <a:ext cx="1592" cy="4061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13" idx="0"/>
          </p:cNvCxnSpPr>
          <p:nvPr/>
        </p:nvCxnSpPr>
        <p:spPr>
          <a:xfrm>
            <a:off x="3136565" y="5058083"/>
            <a:ext cx="1592" cy="5312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12" idx="0"/>
          </p:cNvCxnSpPr>
          <p:nvPr/>
        </p:nvCxnSpPr>
        <p:spPr>
          <a:xfrm rot="10800000" flipV="1">
            <a:off x="1223357" y="3215711"/>
            <a:ext cx="1822230" cy="694929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2"/>
            <a:endCxn id="9" idx="0"/>
          </p:cNvCxnSpPr>
          <p:nvPr/>
        </p:nvCxnSpPr>
        <p:spPr>
          <a:xfrm>
            <a:off x="3136564" y="1603923"/>
            <a:ext cx="0" cy="5739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924801" y="4034162"/>
            <a:ext cx="990600" cy="923330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-&gt; _ 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j -&gt;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N -&gt; N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72" name="Elbow Connector 71"/>
          <p:cNvCxnSpPr>
            <a:stCxn id="13" idx="2"/>
            <a:endCxn id="70" idx="2"/>
          </p:cNvCxnSpPr>
          <p:nvPr/>
        </p:nvCxnSpPr>
        <p:spPr>
          <a:xfrm rot="5400000" flipH="1" flipV="1">
            <a:off x="5278533" y="2817116"/>
            <a:ext cx="1001191" cy="5281944"/>
          </a:xfrm>
          <a:prstGeom prst="bentConnector3">
            <a:avLst>
              <a:gd name="adj1" fmla="val -22833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70" idx="0"/>
            <a:endCxn id="14" idx="6"/>
          </p:cNvCxnSpPr>
          <p:nvPr/>
        </p:nvCxnSpPr>
        <p:spPr>
          <a:xfrm rot="16200000" flipV="1">
            <a:off x="5416189" y="1030250"/>
            <a:ext cx="818450" cy="5189374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4085733" y="1810416"/>
            <a:ext cx="1190235" cy="352104"/>
            <a:chOff x="5676181" y="1705530"/>
            <a:chExt cx="1190235" cy="352104"/>
          </a:xfrm>
        </p:grpSpPr>
        <p:sp>
          <p:nvSpPr>
            <p:cNvPr id="76" name="Rectangle 75"/>
            <p:cNvSpPr/>
            <p:nvPr/>
          </p:nvSpPr>
          <p:spPr bwMode="auto">
            <a:xfrm>
              <a:off x="5910917" y="170553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5676181" y="170553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6631681" y="170553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085733" y="2657768"/>
            <a:ext cx="1658575" cy="352104"/>
            <a:chOff x="5207841" y="1705530"/>
            <a:chExt cx="1658575" cy="352104"/>
          </a:xfrm>
        </p:grpSpPr>
        <p:sp>
          <p:nvSpPr>
            <p:cNvPr id="110" name="Rectangle 109"/>
            <p:cNvSpPr/>
            <p:nvPr/>
          </p:nvSpPr>
          <p:spPr bwMode="auto">
            <a:xfrm>
              <a:off x="5910917" y="170553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5207841" y="1705530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631681" y="170553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236482" y="4279973"/>
            <a:ext cx="1658575" cy="352104"/>
            <a:chOff x="5207841" y="1705530"/>
            <a:chExt cx="1658575" cy="352104"/>
          </a:xfrm>
        </p:grpSpPr>
        <p:sp>
          <p:nvSpPr>
            <p:cNvPr id="114" name="Rectangle 113"/>
            <p:cNvSpPr/>
            <p:nvPr/>
          </p:nvSpPr>
          <p:spPr bwMode="auto">
            <a:xfrm>
              <a:off x="5910917" y="170553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5207841" y="1705530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631681" y="170553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236482" y="5072846"/>
            <a:ext cx="3366435" cy="352104"/>
            <a:chOff x="4236482" y="5072846"/>
            <a:chExt cx="3366435" cy="352104"/>
          </a:xfrm>
        </p:grpSpPr>
        <p:sp>
          <p:nvSpPr>
            <p:cNvPr id="118" name="Rectangle 117"/>
            <p:cNvSpPr/>
            <p:nvPr/>
          </p:nvSpPr>
          <p:spPr bwMode="auto">
            <a:xfrm>
              <a:off x="4938706" y="5072846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4236482" y="5072846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7189098" y="5072846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469185" y="5072846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5658620" y="5072846"/>
              <a:ext cx="81141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1,i+1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7408104" y="5072846"/>
              <a:ext cx="194813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53745" y="6019800"/>
            <a:ext cx="3622685" cy="352104"/>
            <a:chOff x="4253745" y="6019800"/>
            <a:chExt cx="3622685" cy="352104"/>
          </a:xfrm>
        </p:grpSpPr>
        <p:sp>
          <p:nvSpPr>
            <p:cNvPr id="44" name="Rectangle 43"/>
            <p:cNvSpPr/>
            <p:nvPr/>
          </p:nvSpPr>
          <p:spPr bwMode="auto">
            <a:xfrm>
              <a:off x="4955969" y="601980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253745" y="6019800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462611" y="601980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742698" y="601980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675883" y="6019800"/>
              <a:ext cx="106681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1,i+1,j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681617" y="6019800"/>
              <a:ext cx="194813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084332" y="3310962"/>
            <a:ext cx="3072185" cy="352104"/>
            <a:chOff x="4084332" y="3310962"/>
            <a:chExt cx="3072185" cy="352104"/>
          </a:xfrm>
        </p:grpSpPr>
        <p:sp>
          <p:nvSpPr>
            <p:cNvPr id="50" name="Rectangle 49"/>
            <p:cNvSpPr/>
            <p:nvPr/>
          </p:nvSpPr>
          <p:spPr bwMode="auto">
            <a:xfrm>
              <a:off x="4786556" y="3310962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4084332" y="3310962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6742698" y="3310962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6271299" y="3310962"/>
              <a:ext cx="471399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506471" y="3310962"/>
              <a:ext cx="764828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6961704" y="3310962"/>
              <a:ext cx="194813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54898974"/>
      </p:ext>
    </p:extLst>
  </p:cSld>
  <p:clrMapOvr>
    <a:masterClrMapping/>
  </p:clrMapOvr>
  <p:transition advTm="13753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unification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271291" y="1314450"/>
            <a:ext cx="2073219" cy="440130"/>
            <a:chOff x="260516" y="1066800"/>
            <a:chExt cx="2073219" cy="440130"/>
          </a:xfrm>
        </p:grpSpPr>
        <p:sp>
          <p:nvSpPr>
            <p:cNvPr id="5" name="Rectangle 4"/>
            <p:cNvSpPr/>
            <p:nvPr/>
          </p:nvSpPr>
          <p:spPr bwMode="auto">
            <a:xfrm>
              <a:off x="1139360" y="10668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60516" y="1066800"/>
              <a:ext cx="878844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040316" y="10668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570259" y="1314450"/>
            <a:ext cx="3840231" cy="440130"/>
            <a:chOff x="4621692" y="1066800"/>
            <a:chExt cx="3840231" cy="440130"/>
          </a:xfrm>
        </p:grpSpPr>
        <p:sp>
          <p:nvSpPr>
            <p:cNvPr id="8" name="Rectangle 7"/>
            <p:cNvSpPr/>
            <p:nvPr/>
          </p:nvSpPr>
          <p:spPr bwMode="auto">
            <a:xfrm>
              <a:off x="5496179" y="10668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621692" y="1066800"/>
              <a:ext cx="878844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929347" y="10668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44455" y="1066800"/>
              <a:ext cx="58924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392777" y="1066800"/>
              <a:ext cx="95603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8218407" y="10668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24922" y="2345130"/>
            <a:ext cx="3095932" cy="440130"/>
            <a:chOff x="222526" y="2038350"/>
            <a:chExt cx="3095932" cy="44013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2126411" y="203835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22526" y="2038350"/>
              <a:ext cx="43942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025039" y="203835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59621" y="2038350"/>
              <a:ext cx="790833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⊥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448127" y="2038350"/>
              <a:ext cx="43942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885222" y="203835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570259" y="2345130"/>
            <a:ext cx="3840231" cy="440130"/>
            <a:chOff x="4583702" y="2038350"/>
            <a:chExt cx="3840231" cy="440130"/>
          </a:xfrm>
        </p:grpSpPr>
        <p:sp>
          <p:nvSpPr>
            <p:cNvPr id="22" name="Rectangle 21"/>
            <p:cNvSpPr/>
            <p:nvPr/>
          </p:nvSpPr>
          <p:spPr bwMode="auto">
            <a:xfrm>
              <a:off x="5458189" y="203835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583702" y="2038350"/>
              <a:ext cx="878844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7891357" y="203835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7306465" y="2038350"/>
              <a:ext cx="58924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354787" y="2038350"/>
              <a:ext cx="95603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8180417" y="203835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06765" y="3421455"/>
            <a:ext cx="3095932" cy="440130"/>
            <a:chOff x="241576" y="2971800"/>
            <a:chExt cx="3095932" cy="440130"/>
          </a:xfrm>
        </p:grpSpPr>
        <p:sp>
          <p:nvSpPr>
            <p:cNvPr id="28" name="Rectangle 27"/>
            <p:cNvSpPr/>
            <p:nvPr/>
          </p:nvSpPr>
          <p:spPr bwMode="auto">
            <a:xfrm>
              <a:off x="2145461" y="29718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41576" y="2971800"/>
              <a:ext cx="43942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044089" y="29718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78671" y="2971800"/>
              <a:ext cx="790833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⊥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467177" y="2971800"/>
              <a:ext cx="43942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904272" y="29718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83702" y="3421455"/>
            <a:ext cx="3840231" cy="440130"/>
            <a:chOff x="4602752" y="2971800"/>
            <a:chExt cx="3840231" cy="44013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5477239" y="29718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602752" y="2971800"/>
              <a:ext cx="878844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910407" y="29718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7325515" y="2971800"/>
              <a:ext cx="58924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373837" y="2971800"/>
              <a:ext cx="95603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8199467" y="29718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sp>
        <p:nvSpPr>
          <p:cNvPr id="46" name="Oval 45"/>
          <p:cNvSpPr/>
          <p:nvPr/>
        </p:nvSpPr>
        <p:spPr bwMode="auto">
          <a:xfrm>
            <a:off x="4191000" y="4381500"/>
            <a:ext cx="185140" cy="190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48" name="Elbow Connector 47"/>
          <p:cNvCxnSpPr>
            <a:stCxn id="32" idx="2"/>
            <a:endCxn id="46" idx="2"/>
          </p:cNvCxnSpPr>
          <p:nvPr/>
        </p:nvCxnSpPr>
        <p:spPr>
          <a:xfrm rot="16200000" flipH="1">
            <a:off x="2613956" y="2899705"/>
            <a:ext cx="615165" cy="2538923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8" idx="2"/>
            <a:endCxn id="46" idx="6"/>
          </p:cNvCxnSpPr>
          <p:nvPr/>
        </p:nvCxnSpPr>
        <p:spPr>
          <a:xfrm rot="5400000">
            <a:off x="5296891" y="2940835"/>
            <a:ext cx="615165" cy="2456665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2820008" y="6013433"/>
            <a:ext cx="3339796" cy="440130"/>
            <a:chOff x="3007111" y="5334000"/>
            <a:chExt cx="3339796" cy="44013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3382615" y="53340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3007111" y="5334000"/>
              <a:ext cx="3784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5812876" y="53340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4876573" y="5334000"/>
              <a:ext cx="9392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4280665" y="5334000"/>
              <a:ext cx="35820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6103391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4635962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cxnSp>
        <p:nvCxnSpPr>
          <p:cNvPr id="69" name="Straight Arrow Connector 68"/>
          <p:cNvCxnSpPr>
            <a:stCxn id="46" idx="4"/>
            <a:endCxn id="64" idx="0"/>
          </p:cNvCxnSpPr>
          <p:nvPr/>
        </p:nvCxnSpPr>
        <p:spPr>
          <a:xfrm flipH="1">
            <a:off x="4272663" y="4572000"/>
            <a:ext cx="10907" cy="14414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962400" y="40883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</a:p>
        </p:txBody>
      </p:sp>
      <p:sp>
        <p:nvSpPr>
          <p:cNvPr id="71" name="Down Arrow 70"/>
          <p:cNvSpPr/>
          <p:nvPr/>
        </p:nvSpPr>
        <p:spPr bwMode="auto">
          <a:xfrm>
            <a:off x="589765" y="857250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2" name="Down Arrow 71"/>
          <p:cNvSpPr/>
          <p:nvPr/>
        </p:nvSpPr>
        <p:spPr bwMode="auto">
          <a:xfrm>
            <a:off x="4928059" y="857250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3" name="Down Arrow 72"/>
          <p:cNvSpPr/>
          <p:nvPr/>
        </p:nvSpPr>
        <p:spPr bwMode="auto">
          <a:xfrm>
            <a:off x="1670234" y="1881746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4" name="Down Arrow 73"/>
          <p:cNvSpPr/>
          <p:nvPr/>
        </p:nvSpPr>
        <p:spPr bwMode="auto">
          <a:xfrm>
            <a:off x="6686492" y="1887930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5" name="Down Arrow 74"/>
          <p:cNvSpPr/>
          <p:nvPr/>
        </p:nvSpPr>
        <p:spPr bwMode="auto">
          <a:xfrm>
            <a:off x="3036960" y="2964255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6" name="Down Arrow 75"/>
          <p:cNvSpPr/>
          <p:nvPr/>
        </p:nvSpPr>
        <p:spPr bwMode="auto">
          <a:xfrm>
            <a:off x="8036438" y="2964255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26476" y="1754580"/>
            <a:ext cx="284237" cy="590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20" idx="0"/>
          </p:cNvCxnSpPr>
          <p:nvPr/>
        </p:nvCxnSpPr>
        <p:spPr>
          <a:xfrm>
            <a:off x="710713" y="1754580"/>
            <a:ext cx="959521" cy="590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531160" y="4800600"/>
            <a:ext cx="2859058" cy="64633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empty segments! (Disjunction)</a:t>
            </a:r>
          </a:p>
        </p:txBody>
      </p:sp>
      <p:cxnSp>
        <p:nvCxnSpPr>
          <p:cNvPr id="77" name="Straight Arrow Connector 76"/>
          <p:cNvCxnSpPr>
            <a:stCxn id="68" idx="2"/>
            <a:endCxn id="66" idx="0"/>
          </p:cNvCxnSpPr>
          <p:nvPr/>
        </p:nvCxnSpPr>
        <p:spPr>
          <a:xfrm flipH="1">
            <a:off x="4570617" y="5446931"/>
            <a:ext cx="1390072" cy="5665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78" name="Straight Arrow Connector 77"/>
          <p:cNvCxnSpPr>
            <a:stCxn id="68" idx="2"/>
            <a:endCxn id="65" idx="0"/>
          </p:cNvCxnSpPr>
          <p:nvPr/>
        </p:nvCxnSpPr>
        <p:spPr>
          <a:xfrm>
            <a:off x="5960689" y="5446931"/>
            <a:ext cx="77357" cy="5665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70705968"/>
      </p:ext>
    </p:extLst>
  </p:cSld>
  <p:clrMapOvr>
    <a:masterClrMapping/>
  </p:clrMapOvr>
  <p:transition advTm="8184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0" grpId="0"/>
      <p:bldP spid="73" grpId="0" animBg="1"/>
      <p:bldP spid="74" grpId="0" animBg="1"/>
      <p:bldP spid="75" grpId="0" animBg="1"/>
      <p:bldP spid="76" grpId="0" animBg="1"/>
      <p:bldP spid="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49490" y="957591"/>
            <a:ext cx="3578431" cy="646331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.Requires(N &gt;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[N];</a:t>
            </a:r>
          </a:p>
        </p:txBody>
      </p:sp>
      <p:sp>
        <p:nvSpPr>
          <p:cNvPr id="9" name="Rectangle 8"/>
          <p:cNvSpPr/>
          <p:nvPr/>
        </p:nvSpPr>
        <p:spPr>
          <a:xfrm>
            <a:off x="4013187" y="2177847"/>
            <a:ext cx="1451038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=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91415" y="3664830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assume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i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89823" y="4688752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/>
              </a:rPr>
              <a:t>a[i] =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222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9300" y="3664830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a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ssume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≥ 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91415" y="5589352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j = i+1;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651002" y="3120463"/>
            <a:ext cx="185140" cy="190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6" name="Straight Arrow Connector 15"/>
          <p:cNvCxnSpPr>
            <a:stCxn id="9" idx="2"/>
            <a:endCxn id="14" idx="0"/>
          </p:cNvCxnSpPr>
          <p:nvPr/>
        </p:nvCxnSpPr>
        <p:spPr>
          <a:xfrm>
            <a:off x="4738706" y="2547179"/>
            <a:ext cx="4866" cy="5732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4"/>
            <a:endCxn id="10" idx="0"/>
          </p:cNvCxnSpPr>
          <p:nvPr/>
        </p:nvCxnSpPr>
        <p:spPr>
          <a:xfrm>
            <a:off x="4743572" y="3310963"/>
            <a:ext cx="0" cy="3538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1" idx="0"/>
          </p:cNvCxnSpPr>
          <p:nvPr/>
        </p:nvCxnSpPr>
        <p:spPr>
          <a:xfrm flipH="1">
            <a:off x="4741980" y="4034162"/>
            <a:ext cx="1592" cy="6545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13" idx="0"/>
          </p:cNvCxnSpPr>
          <p:nvPr/>
        </p:nvCxnSpPr>
        <p:spPr>
          <a:xfrm>
            <a:off x="4741980" y="5058084"/>
            <a:ext cx="1592" cy="5312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12" idx="0"/>
          </p:cNvCxnSpPr>
          <p:nvPr/>
        </p:nvCxnSpPr>
        <p:spPr>
          <a:xfrm rot="10800000" flipV="1">
            <a:off x="1261458" y="3215712"/>
            <a:ext cx="3389545" cy="449117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2"/>
            <a:endCxn id="9" idx="0"/>
          </p:cNvCxnSpPr>
          <p:nvPr/>
        </p:nvCxnSpPr>
        <p:spPr>
          <a:xfrm>
            <a:off x="4738706" y="1603922"/>
            <a:ext cx="0" cy="5739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934326" y="4729487"/>
            <a:ext cx="990600" cy="923330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-&gt; _ 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j -&gt;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N -&gt; N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72" name="Elbow Connector 71"/>
          <p:cNvCxnSpPr>
            <a:stCxn id="13" idx="2"/>
            <a:endCxn id="70" idx="2"/>
          </p:cNvCxnSpPr>
          <p:nvPr/>
        </p:nvCxnSpPr>
        <p:spPr>
          <a:xfrm rot="5400000" flipH="1" flipV="1">
            <a:off x="6433665" y="3962724"/>
            <a:ext cx="305867" cy="3686054"/>
          </a:xfrm>
          <a:prstGeom prst="bentConnector3">
            <a:avLst>
              <a:gd name="adj1" fmla="val -74738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70" idx="0"/>
            <a:endCxn id="14" idx="6"/>
          </p:cNvCxnSpPr>
          <p:nvPr/>
        </p:nvCxnSpPr>
        <p:spPr>
          <a:xfrm rot="16200000" flipV="1">
            <a:off x="5875997" y="2175858"/>
            <a:ext cx="1513774" cy="3593484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3389142" y="2729751"/>
            <a:ext cx="3339796" cy="356616"/>
            <a:chOff x="3007111" y="5334000"/>
            <a:chExt cx="3339796" cy="440130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382615" y="53340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3007111" y="5334000"/>
              <a:ext cx="3784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5812876" y="53340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4876573" y="5334000"/>
              <a:ext cx="9392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4280665" y="5334000"/>
              <a:ext cx="35820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6103391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4635962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978329" y="4183149"/>
            <a:ext cx="3099184" cy="356616"/>
            <a:chOff x="3007111" y="5334000"/>
            <a:chExt cx="3099184" cy="440130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382615" y="53340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3007111" y="5334000"/>
              <a:ext cx="3784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812876" y="53340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4876573" y="5334000"/>
              <a:ext cx="9392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4280665" y="5334000"/>
              <a:ext cx="35820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4635962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703788" y="5199161"/>
            <a:ext cx="1858192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so on up to a fixpoint …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1447800" y="4416836"/>
            <a:ext cx="1991000" cy="356616"/>
            <a:chOff x="3007111" y="5334000"/>
            <a:chExt cx="1991000" cy="440130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382615" y="53340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3007111" y="5334000"/>
              <a:ext cx="3784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4283570" y="5334000"/>
              <a:ext cx="714541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i, 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2521016" y="3387831"/>
            <a:ext cx="2114659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doubts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 == N &amp;&amp; N &gt; 0) </a:t>
            </a:r>
          </a:p>
        </p:txBody>
      </p:sp>
      <p:cxnSp>
        <p:nvCxnSpPr>
          <p:cNvPr id="29" name="Straight Arrow Connector 28"/>
          <p:cNvCxnSpPr>
            <a:stCxn id="96" idx="2"/>
            <a:endCxn id="89" idx="0"/>
          </p:cNvCxnSpPr>
          <p:nvPr/>
        </p:nvCxnSpPr>
        <p:spPr>
          <a:xfrm flipH="1">
            <a:off x="3081530" y="4034162"/>
            <a:ext cx="496816" cy="382674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96872" y="5336978"/>
            <a:ext cx="2114659" cy="64633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visited all the elements in [0, N)</a:t>
            </a:r>
          </a:p>
        </p:txBody>
      </p:sp>
      <p:cxnSp>
        <p:nvCxnSpPr>
          <p:cNvPr id="46" name="Straight Arrow Connector 45"/>
          <p:cNvCxnSpPr>
            <a:stCxn id="45" idx="0"/>
          </p:cNvCxnSpPr>
          <p:nvPr/>
        </p:nvCxnSpPr>
        <p:spPr>
          <a:xfrm flipV="1">
            <a:off x="1954202" y="4773454"/>
            <a:ext cx="319579" cy="563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65564017"/>
      </p:ext>
    </p:extLst>
  </p:cSld>
  <p:clrMapOvr>
    <a:masterClrMapping/>
  </p:clrMapOvr>
  <p:transition advTm="7718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6" grpId="0" animBg="1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analysis in Clousot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354765"/>
          </a:xfrm>
        </p:spPr>
        <p:txBody>
          <a:bodyPr/>
          <a:lstStyle/>
          <a:p>
            <a:r>
              <a:rPr lang="en-US" dirty="0" smtClean="0"/>
              <a:t>First analyze with “cheap” domains</a:t>
            </a:r>
          </a:p>
          <a:p>
            <a:pPr lvl="1"/>
            <a:r>
              <a:rPr lang="en-US" dirty="0"/>
              <a:t>If </a:t>
            </a:r>
            <a:r>
              <a:rPr lang="en-US" dirty="0" smtClean="0"/>
              <a:t>check is definitive (True, False, Bottom)</a:t>
            </a:r>
            <a:endParaRPr lang="en-US" dirty="0"/>
          </a:p>
          <a:p>
            <a:pPr marL="855663" lvl="2" indent="0">
              <a:buNone/>
            </a:pPr>
            <a:r>
              <a:rPr lang="en-US" dirty="0"/>
              <a:t>	</a:t>
            </a:r>
            <a:r>
              <a:rPr lang="en-US" sz="2800" dirty="0"/>
              <a:t>Done!</a:t>
            </a:r>
            <a:endParaRPr lang="en-US" dirty="0"/>
          </a:p>
          <a:p>
            <a:pPr lvl="1"/>
            <a:r>
              <a:rPr lang="en-US" dirty="0" smtClean="0"/>
              <a:t>Otherwise</a:t>
            </a:r>
            <a:endParaRPr lang="en-US" dirty="0"/>
          </a:p>
          <a:p>
            <a:pPr marL="460375" lvl="1" indent="0">
              <a:buNone/>
            </a:pPr>
            <a:r>
              <a:rPr lang="en-US" dirty="0"/>
              <a:t>	Try a more precise domain</a:t>
            </a:r>
            <a:endParaRPr lang="en-US" dirty="0" smtClean="0"/>
          </a:p>
          <a:p>
            <a:r>
              <a:rPr lang="en-US" dirty="0" smtClean="0"/>
              <a:t>On average great performance gains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77514313"/>
              </p:ext>
            </p:extLst>
          </p:nvPr>
        </p:nvGraphicFramePr>
        <p:xfrm>
          <a:off x="1447800" y="4724400"/>
          <a:ext cx="61722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705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DisIntervals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3198"/>
          </a:xfrm>
        </p:spPr>
        <p:txBody>
          <a:bodyPr/>
          <a:lstStyle/>
          <a:p>
            <a:r>
              <a:rPr lang="en-US" dirty="0" smtClean="0"/>
              <a:t>Disjunctions of intervals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057399"/>
            <a:ext cx="8458200" cy="41857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ItalianBikeBrand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{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DeRosa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=0,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Colnago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=2,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Pinarello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=4,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Daccordi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=6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CityFor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ItalianBikeBrand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bike)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switch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(bike)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ItalianBikeBrand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.DeRosa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"Milan"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ItalianBikeBrand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.Daccordi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"Pisa"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ItalianBikeBrand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.Pinarello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"Treviso"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ItalianBikeBrand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.Colnago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"Milan"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default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.Assert(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Should prove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unreachable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267200" y="3429000"/>
            <a:ext cx="4953000" cy="1046480"/>
          </a:xfrm>
          <a:prstGeom prst="wedgeRoundRectCallout">
            <a:avLst>
              <a:gd name="adj1" fmla="val -71862"/>
              <a:gd name="adj2" fmla="val 12176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DisIntervals infer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400" dirty="0" smtClean="0"/>
              <a:t>-∞,-1] [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1,1] [3,3] [5,5] [7, +</a:t>
            </a:r>
            <a:r>
              <a:rPr lang="en-US" sz="2400" dirty="0" smtClean="0"/>
              <a:t>∞]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267200" y="6019800"/>
            <a:ext cx="3124200" cy="838200"/>
          </a:xfrm>
          <a:prstGeom prst="wedgeRoundRectCallout">
            <a:avLst>
              <a:gd name="adj1" fmla="val -98729"/>
              <a:gd name="adj2" fmla="val -10080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Check: </a:t>
            </a:r>
            <a:r>
              <a:rPr lang="en-US" sz="2400" dirty="0"/>
              <a:t>⊥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193059" y="4782820"/>
            <a:ext cx="4953000" cy="1046480"/>
          </a:xfrm>
          <a:prstGeom prst="wedgeRoundRectCallout">
            <a:avLst>
              <a:gd name="adj1" fmla="val -70365"/>
              <a:gd name="adj2" fmla="val 840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Admissible values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[0,0] [2,2] [4,4] [6,6]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03059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Numerical Domain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047536"/>
          </a:xfrm>
        </p:spPr>
        <p:txBody>
          <a:bodyPr/>
          <a:lstStyle/>
          <a:p>
            <a:r>
              <a:rPr lang="en-US" dirty="0" smtClean="0"/>
              <a:t>Reduced product of</a:t>
            </a:r>
          </a:p>
          <a:p>
            <a:pPr lvl="1"/>
            <a:r>
              <a:rPr lang="en-US" dirty="0" smtClean="0"/>
              <a:t>DisIntervals</a:t>
            </a:r>
          </a:p>
          <a:p>
            <a:pPr lvl="2"/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∈ [a</a:t>
            </a:r>
            <a:r>
              <a:rPr lang="en-US" baseline="-25000" dirty="0" smtClean="0">
                <a:effectLst/>
              </a:rPr>
              <a:t>0</a:t>
            </a:r>
            <a:r>
              <a:rPr lang="en-US" dirty="0" smtClean="0">
                <a:effectLst/>
              </a:rPr>
              <a:t>, b</a:t>
            </a:r>
            <a:r>
              <a:rPr lang="en-US" baseline="-25000" dirty="0" smtClean="0">
                <a:effectLst/>
              </a:rPr>
              <a:t>0</a:t>
            </a:r>
            <a:r>
              <a:rPr lang="en-US" dirty="0" smtClean="0">
                <a:effectLst/>
              </a:rPr>
              <a:t>] ∨ [a</a:t>
            </a:r>
            <a:r>
              <a:rPr lang="en-US" baseline="-25000" dirty="0" smtClean="0">
                <a:effectLst/>
              </a:rPr>
              <a:t>1</a:t>
            </a:r>
            <a:r>
              <a:rPr lang="en-US" dirty="0" smtClean="0">
                <a:effectLst/>
              </a:rPr>
              <a:t>, b</a:t>
            </a:r>
            <a:r>
              <a:rPr lang="en-US" baseline="-25000" dirty="0" smtClean="0">
                <a:effectLst/>
              </a:rPr>
              <a:t>1</a:t>
            </a:r>
            <a:r>
              <a:rPr lang="en-US" dirty="0" smtClean="0">
                <a:effectLst/>
              </a:rPr>
              <a:t>] </a:t>
            </a:r>
            <a:r>
              <a:rPr lang="en-US" dirty="0">
                <a:effectLst/>
              </a:rPr>
              <a:t>∨</a:t>
            </a:r>
            <a:r>
              <a:rPr lang="en-US" dirty="0" smtClean="0">
                <a:effectLst/>
              </a:rPr>
              <a:t>… ∨ [a</a:t>
            </a:r>
            <a:r>
              <a:rPr lang="en-US" baseline="-25000" dirty="0" smtClean="0">
                <a:effectLst/>
              </a:rPr>
              <a:t>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</a:t>
            </a:r>
            <a:r>
              <a:rPr lang="en-US" baseline="-25000" dirty="0" err="1" smtClean="0">
                <a:effectLst/>
              </a:rPr>
              <a:t>n</a:t>
            </a:r>
            <a:r>
              <a:rPr lang="en-US" dirty="0" smtClean="0">
                <a:effectLst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LT</a:t>
            </a:r>
          </a:p>
          <a:p>
            <a:pPr lvl="2"/>
            <a:r>
              <a:rPr lang="en-US" dirty="0"/>
              <a:t>x</a:t>
            </a:r>
            <a:r>
              <a:rPr lang="en-US" dirty="0" smtClean="0"/>
              <a:t> &lt; </a:t>
            </a:r>
            <a:r>
              <a:rPr lang="en-US" dirty="0">
                <a:effectLst/>
              </a:rPr>
              <a:t>{ y</a:t>
            </a:r>
            <a:r>
              <a:rPr lang="en-US" baseline="-25000" dirty="0">
                <a:effectLst/>
              </a:rPr>
              <a:t>0</a:t>
            </a:r>
            <a:r>
              <a:rPr lang="en-US" dirty="0">
                <a:effectLst/>
              </a:rPr>
              <a:t>, y</a:t>
            </a:r>
            <a:r>
              <a:rPr lang="en-US" baseline="-25000" dirty="0">
                <a:effectLst/>
              </a:rPr>
              <a:t>1</a:t>
            </a:r>
            <a:r>
              <a:rPr lang="en-US" dirty="0">
                <a:effectLst/>
              </a:rPr>
              <a:t>, y</a:t>
            </a:r>
            <a:r>
              <a:rPr lang="en-US" baseline="-25000" dirty="0">
                <a:effectLst/>
              </a:rPr>
              <a:t>2</a:t>
            </a:r>
            <a:r>
              <a:rPr lang="en-US" dirty="0">
                <a:effectLst/>
              </a:rPr>
              <a:t> … </a:t>
            </a:r>
            <a:r>
              <a:rPr lang="en-US" dirty="0" smtClean="0">
                <a:effectLst/>
              </a:rPr>
              <a:t>}</a:t>
            </a:r>
            <a:r>
              <a:rPr lang="en-US" dirty="0">
                <a:effectLst/>
              </a:rPr>
              <a:t> </a:t>
            </a:r>
            <a:endParaRPr lang="en-US" dirty="0" smtClean="0"/>
          </a:p>
          <a:p>
            <a:pPr lvl="1"/>
            <a:r>
              <a:rPr lang="en-US" dirty="0" err="1" smtClean="0"/>
              <a:t>Leq</a:t>
            </a:r>
            <a:endParaRPr lang="en-US" dirty="0" smtClean="0"/>
          </a:p>
          <a:p>
            <a:pPr lvl="2"/>
            <a:r>
              <a:rPr lang="en-US" dirty="0" smtClean="0">
                <a:effectLst/>
              </a:rPr>
              <a:t>x ≤ { y</a:t>
            </a:r>
            <a:r>
              <a:rPr lang="en-US" baseline="-25000" dirty="0" smtClean="0">
                <a:effectLst/>
              </a:rPr>
              <a:t>0</a:t>
            </a:r>
            <a:r>
              <a:rPr lang="en-US" dirty="0" smtClean="0">
                <a:effectLst/>
              </a:rPr>
              <a:t>, y</a:t>
            </a:r>
            <a:r>
              <a:rPr lang="en-US" baseline="-25000" dirty="0" smtClean="0">
                <a:effectLst/>
              </a:rPr>
              <a:t>1</a:t>
            </a:r>
            <a:r>
              <a:rPr lang="en-US" dirty="0" smtClean="0">
                <a:effectLst/>
              </a:rPr>
              <a:t>, y</a:t>
            </a:r>
            <a:r>
              <a:rPr lang="en-US" baseline="-25000" dirty="0" smtClean="0">
                <a:effectLst/>
              </a:rPr>
              <a:t>2</a:t>
            </a:r>
            <a:r>
              <a:rPr lang="en-US" dirty="0" smtClean="0">
                <a:effectLst/>
              </a:rPr>
              <a:t> … }</a:t>
            </a:r>
          </a:p>
          <a:p>
            <a:pPr lvl="1"/>
            <a:r>
              <a:rPr lang="en-US" dirty="0" smtClean="0">
                <a:effectLst/>
              </a:rPr>
              <a:t>Linear Equalities</a:t>
            </a:r>
          </a:p>
          <a:p>
            <a:pPr lvl="2"/>
            <a:r>
              <a:rPr lang="en-US" dirty="0" smtClean="0">
                <a:effectLst/>
              </a:rPr>
              <a:t>a</a:t>
            </a:r>
            <a:r>
              <a:rPr lang="en-US" baseline="-25000" dirty="0" smtClean="0">
                <a:effectLst/>
              </a:rPr>
              <a:t>0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⋅ x</a:t>
            </a:r>
            <a:r>
              <a:rPr lang="en-US" baseline="-25000" dirty="0" smtClean="0">
                <a:effectLst/>
              </a:rPr>
              <a:t>0</a:t>
            </a:r>
            <a:r>
              <a:rPr lang="en-US" dirty="0" smtClean="0">
                <a:effectLst/>
              </a:rPr>
              <a:t> + … + a</a:t>
            </a:r>
            <a:r>
              <a:rPr lang="en-US" baseline="-25000" dirty="0" smtClean="0">
                <a:effectLst/>
              </a:rPr>
              <a:t>n</a:t>
            </a:r>
            <a:r>
              <a:rPr lang="en-US" dirty="0" smtClean="0">
                <a:effectLst/>
              </a:rPr>
              <a:t> ⋅ </a:t>
            </a:r>
            <a:r>
              <a:rPr lang="en-US" dirty="0" err="1" smtClean="0">
                <a:effectLst/>
              </a:rPr>
              <a:t>x</a:t>
            </a:r>
            <a:r>
              <a:rPr lang="en-US" baseline="-25000" dirty="0" err="1" smtClean="0">
                <a:effectLst/>
              </a:rPr>
              <a:t>n</a:t>
            </a:r>
            <a:r>
              <a:rPr lang="en-US" dirty="0" smtClean="0">
                <a:effectLst/>
              </a:rPr>
              <a:t> = b </a:t>
            </a:r>
          </a:p>
          <a:p>
            <a:r>
              <a:rPr lang="en-US" dirty="0" smtClean="0">
                <a:effectLst/>
              </a:rPr>
              <a:t>Main advantage: It’s fast!</a:t>
            </a:r>
          </a:p>
          <a:p>
            <a:pPr lvl="1"/>
            <a:r>
              <a:rPr lang="en-US" dirty="0" smtClean="0">
                <a:effectLst/>
              </a:rPr>
              <a:t>Most operations are linear</a:t>
            </a:r>
          </a:p>
        </p:txBody>
      </p:sp>
    </p:spTree>
    <p:extLst>
      <p:ext uri="{BB962C8B-B14F-4D97-AF65-F5344CB8AC3E}">
        <p14:creationId xmlns:p14="http://schemas.microsoft.com/office/powerpoint/2010/main" val="673520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reduction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057400"/>
            <a:ext cx="3276600" cy="26776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F()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s-ES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s-E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s-ES" sz="1400" dirty="0">
                <a:solidFill>
                  <a:prstClr val="black"/>
                </a:solidFill>
                <a:latin typeface="Consolas"/>
              </a:rPr>
              <a:t> x = 5, y = 100;</a:t>
            </a:r>
          </a:p>
          <a:p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&gt;= 0)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{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x = x - 1;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y = y + 10;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(y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== 160);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485371" y="3619500"/>
            <a:ext cx="3124200" cy="838200"/>
          </a:xfrm>
          <a:prstGeom prst="wedgeRoundRectCallout">
            <a:avLst>
              <a:gd name="adj1" fmla="val -118233"/>
              <a:gd name="adj2" fmla="val 3557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Linear equalities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10 * x + y == 150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486400" y="5257800"/>
            <a:ext cx="3124200" cy="838200"/>
          </a:xfrm>
          <a:prstGeom prst="wedgeRoundRectCallout">
            <a:avLst>
              <a:gd name="adj1" fmla="val -134590"/>
              <a:gd name="adj2" fmla="val -13645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Check: ok!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492578" y="1752600"/>
            <a:ext cx="3499022" cy="1059592"/>
          </a:xfrm>
          <a:prstGeom prst="wedgeRoundRectCallout">
            <a:avLst>
              <a:gd name="adj1" fmla="val -117781"/>
              <a:gd name="adj2" fmla="val 18105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Intervals infer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x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∈[-1, -1]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y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∈[100, +∞]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27864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SubPolyhedra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917174"/>
          </a:xfrm>
        </p:spPr>
        <p:txBody>
          <a:bodyPr/>
          <a:lstStyle/>
          <a:p>
            <a:r>
              <a:rPr lang="en-US" dirty="0" smtClean="0"/>
              <a:t>Often we need the full linear </a:t>
            </a:r>
            <a:r>
              <a:rPr lang="en-US" i="1" dirty="0" smtClean="0"/>
              <a:t>in</a:t>
            </a:r>
            <a:r>
              <a:rPr lang="en-US" dirty="0" smtClean="0"/>
              <a:t>equalities</a:t>
            </a:r>
            <a:endParaRPr lang="en-US" dirty="0"/>
          </a:p>
          <a:p>
            <a:pPr lvl="1"/>
            <a:r>
              <a:rPr lang="en-US" dirty="0" smtClean="0"/>
              <a:t>Polyhedra do not scale up (we tried them)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2362200"/>
            <a:ext cx="7543800" cy="36933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Count(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values)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nn-NO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neg = 0, pos = 0, j= 0;</a:t>
            </a:r>
          </a:p>
          <a:p>
            <a:r>
              <a:rPr lang="sv-S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foreach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(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values)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&lt; 0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{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neg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++; j++;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&gt; 0)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pos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++; j++;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.Assert(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neg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pos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j);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.Assert(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neg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pos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values.Length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076700" y="2971800"/>
            <a:ext cx="3124200" cy="838200"/>
          </a:xfrm>
          <a:prstGeom prst="wedgeRoundRectCallout">
            <a:avLst>
              <a:gd name="adj1" fmla="val -78681"/>
              <a:gd name="adj2" fmla="val 20805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Proven by Linear equalities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486400" y="3972697"/>
            <a:ext cx="3124200" cy="838200"/>
          </a:xfrm>
          <a:prstGeom prst="wedgeRoundRectCallout">
            <a:avLst>
              <a:gd name="adj1" fmla="val -70375"/>
              <a:gd name="adj2" fmla="val 13434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Proven by </a:t>
            </a:r>
            <a:r>
              <a:rPr lang="en-US" sz="24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SubPolyhedra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984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SubPolyhedra</a:t>
            </a:r>
            <a:r>
              <a:rPr lang="en-US" dirty="0" smtClean="0"/>
              <a:t> (with V. Laviron)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505849"/>
          </a:xfrm>
        </p:spPr>
        <p:txBody>
          <a:bodyPr/>
          <a:lstStyle/>
          <a:p>
            <a:r>
              <a:rPr lang="en-US" dirty="0" smtClean="0"/>
              <a:t>As expressive as Polyhedra</a:t>
            </a:r>
          </a:p>
          <a:p>
            <a:pPr lvl="1"/>
            <a:r>
              <a:rPr lang="en-US" dirty="0" smtClean="0"/>
              <a:t>Full linear inequalities</a:t>
            </a:r>
          </a:p>
          <a:p>
            <a:pPr lvl="1"/>
            <a:r>
              <a:rPr lang="en-US" dirty="0" smtClean="0"/>
              <a:t>No templates!</a:t>
            </a:r>
          </a:p>
          <a:p>
            <a:r>
              <a:rPr lang="en-US" dirty="0" smtClean="0"/>
              <a:t>Give up some of the inference power</a:t>
            </a:r>
          </a:p>
          <a:p>
            <a:r>
              <a:rPr lang="en-US" dirty="0" smtClean="0"/>
              <a:t>Idea: </a:t>
            </a:r>
            <a:r>
              <a:rPr lang="en-US" dirty="0" smtClean="0">
                <a:effectLst/>
              </a:rPr>
              <a:t>∑</a:t>
            </a:r>
            <a:r>
              <a:rPr lang="en-US" i="1" dirty="0" err="1" smtClean="0">
                <a:effectLst/>
              </a:rPr>
              <a:t>a</a:t>
            </a:r>
            <a:r>
              <a:rPr lang="en-US" i="1" baseline="-25000" dirty="0" err="1" smtClean="0">
                <a:effectLst/>
              </a:rPr>
              <a:t>i</a:t>
            </a:r>
            <a:r>
              <a:rPr lang="en-US" dirty="0" err="1" smtClean="0">
                <a:effectLst/>
              </a:rPr>
              <a:t>x</a:t>
            </a:r>
            <a:r>
              <a:rPr lang="en-US" baseline="-25000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≤ </a:t>
            </a:r>
            <a:r>
              <a:rPr lang="en-US" i="1" dirty="0" smtClean="0">
                <a:effectLst/>
              </a:rPr>
              <a:t>b </a:t>
            </a:r>
            <a:r>
              <a:rPr lang="en-US" dirty="0" smtClean="0">
                <a:effectLst/>
              </a:rPr>
              <a:t>⇔ </a:t>
            </a:r>
            <a:r>
              <a:rPr lang="en-US" dirty="0">
                <a:effectLst/>
              </a:rPr>
              <a:t>∑</a:t>
            </a:r>
            <a:r>
              <a:rPr lang="en-US" i="1" dirty="0" err="1">
                <a:effectLst/>
              </a:rPr>
              <a:t>a</a:t>
            </a:r>
            <a:r>
              <a:rPr lang="en-US" i="1" baseline="-25000" dirty="0" err="1">
                <a:effectLst/>
              </a:rPr>
              <a:t>i</a:t>
            </a:r>
            <a:r>
              <a:rPr lang="en-US" dirty="0" err="1">
                <a:effectLst/>
              </a:rPr>
              <a:t>x</a:t>
            </a:r>
            <a:r>
              <a:rPr lang="en-US" baseline="-25000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= β ∧ β ∈ [-∞, </a:t>
            </a:r>
            <a:r>
              <a:rPr lang="en-US" i="1" dirty="0" smtClean="0">
                <a:effectLst/>
              </a:rPr>
              <a:t>b</a:t>
            </a:r>
            <a:r>
              <a:rPr lang="en-US" dirty="0" smtClean="0">
                <a:effectLst/>
              </a:rPr>
              <a:t>]</a:t>
            </a:r>
          </a:p>
          <a:p>
            <a:pPr lvl="1"/>
            <a:r>
              <a:rPr lang="en-US" dirty="0" smtClean="0">
                <a:effectLst/>
              </a:rPr>
              <a:t>Combination of Linear Equalities and Intervals</a:t>
            </a:r>
          </a:p>
          <a:p>
            <a:r>
              <a:rPr lang="en-US" dirty="0" smtClean="0">
                <a:effectLst/>
              </a:rPr>
              <a:t>Challenge: Join</a:t>
            </a:r>
          </a:p>
          <a:p>
            <a:pPr lvl="1"/>
            <a:r>
              <a:rPr lang="en-US" dirty="0" smtClean="0">
                <a:effectLst/>
              </a:rPr>
              <a:t>The point wise join is too imprecise</a:t>
            </a:r>
          </a:p>
          <a:p>
            <a:r>
              <a:rPr lang="en-US" dirty="0" smtClean="0">
                <a:effectLst/>
              </a:rPr>
              <a:t>Scales up to hundreds of variables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02584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 via 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370427"/>
          </a:xfrm>
        </p:spPr>
        <p:txBody>
          <a:bodyPr/>
          <a:lstStyle/>
          <a:p>
            <a:r>
              <a:rPr lang="en-US" dirty="0" smtClean="0"/>
              <a:t>Precondition</a:t>
            </a:r>
          </a:p>
          <a:p>
            <a:pPr lvl="1"/>
            <a:r>
              <a:rPr lang="en-US" dirty="0" smtClean="0"/>
              <a:t>What I expect from the caller?</a:t>
            </a:r>
          </a:p>
          <a:p>
            <a:pPr lvl="1"/>
            <a:r>
              <a:rPr lang="en-US" i="1" dirty="0"/>
              <a:t>e</a:t>
            </a:r>
            <a:r>
              <a:rPr lang="en-US" i="1" dirty="0" smtClean="0"/>
              <a:t>.g.</a:t>
            </a:r>
            <a:r>
              <a:rPr lang="en-US" dirty="0" smtClean="0"/>
              <a:t> A non-null parameter</a:t>
            </a:r>
          </a:p>
          <a:p>
            <a:r>
              <a:rPr lang="en-US" dirty="0" smtClean="0"/>
              <a:t>Postcondition</a:t>
            </a:r>
          </a:p>
          <a:p>
            <a:pPr lvl="1"/>
            <a:r>
              <a:rPr lang="en-US" dirty="0" smtClean="0"/>
              <a:t>What I ensure to the caller?</a:t>
            </a:r>
          </a:p>
          <a:p>
            <a:pPr lvl="1"/>
            <a:r>
              <a:rPr lang="en-US" i="1" dirty="0" smtClean="0"/>
              <a:t>e.g.</a:t>
            </a:r>
            <a:r>
              <a:rPr lang="en-US" dirty="0" smtClean="0"/>
              <a:t> The returned value is non-negative </a:t>
            </a:r>
          </a:p>
          <a:p>
            <a:r>
              <a:rPr lang="en-US" dirty="0" smtClean="0"/>
              <a:t>Object Invariant</a:t>
            </a:r>
          </a:p>
          <a:p>
            <a:pPr lvl="1"/>
            <a:r>
              <a:rPr lang="en-US" dirty="0" smtClean="0"/>
              <a:t>What holds in the stable states of an object?</a:t>
            </a:r>
          </a:p>
          <a:p>
            <a:pPr lvl="1"/>
            <a:r>
              <a:rPr lang="en-US" i="1" dirty="0"/>
              <a:t>e</a:t>
            </a:r>
            <a:r>
              <a:rPr lang="en-US" i="1" dirty="0" smtClean="0"/>
              <a:t>.g.</a:t>
            </a:r>
            <a:r>
              <a:rPr lang="en-US" dirty="0" smtClean="0"/>
              <a:t> This field is non-null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40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Join algorithm : SubPolyhedra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381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Uniform slack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Reduce the states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the pair-wise join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Recover precision using hints</a:t>
            </a:r>
          </a:p>
          <a:p>
            <a:pPr marL="836599" lvl="1" indent="-514350">
              <a:buFont typeface="Arial" pitchFamily="34" charset="0"/>
              <a:buChar char="•"/>
            </a:pPr>
            <a:r>
              <a:rPr lang="en-US" dirty="0" smtClean="0"/>
              <a:t>Deleted equalities </a:t>
            </a:r>
          </a:p>
          <a:p>
            <a:pPr marL="836599" lvl="1" indent="-514350">
              <a:buFont typeface="Arial" pitchFamily="34" charset="0"/>
              <a:buChar char="•"/>
            </a:pPr>
            <a:r>
              <a:rPr lang="en-US" dirty="0" smtClean="0"/>
              <a:t>Templates</a:t>
            </a:r>
            <a:endParaRPr lang="en-US" dirty="0"/>
          </a:p>
          <a:p>
            <a:pPr marL="836599" lvl="1" indent="-514350">
              <a:buFont typeface="Arial" pitchFamily="34" charset="0"/>
              <a:buChar char="•"/>
            </a:pPr>
            <a:r>
              <a:rPr lang="en-US" dirty="0" smtClean="0"/>
              <a:t> 2D Convex Hull</a:t>
            </a:r>
          </a:p>
          <a:p>
            <a:pPr marL="836599" lvl="1" indent="-514350">
              <a:buFont typeface="Arial" pitchFamily="34" charset="0"/>
              <a:buChar char="•"/>
            </a:pPr>
            <a:r>
              <a:rPr lang="en-US" dirty="0" smtClean="0"/>
              <a:t> Annotations </a:t>
            </a:r>
          </a:p>
          <a:p>
            <a:pPr marL="836599" lvl="1" indent="-514350">
              <a:buFont typeface="Arial" pitchFamily="34" charset="0"/>
              <a:buChar char="•"/>
            </a:pP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69331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Join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Entry State: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 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T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x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[0,0]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y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[1,1]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Step 1 (uniform slack variables) 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s’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 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2400" dirty="0" smtClean="0"/>
              <a:t>s’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>
                <a:solidFill>
                  <a:srgbClr val="FF0000"/>
                </a:solidFill>
              </a:rPr>
              <a:t>x - y == </a:t>
            </a:r>
            <a:r>
              <a:rPr lang="el-GR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x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[0,0]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y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[1,1]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63119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Example: Join steps 2-3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Step 2  (Reduction)</a:t>
            </a:r>
          </a:p>
          <a:p>
            <a:pPr>
              <a:buFont typeface="Arial" charset="0"/>
              <a:buNone/>
            </a:pPr>
            <a:r>
              <a:rPr lang="en-US" sz="3200" dirty="0" smtClean="0"/>
              <a:t>	</a:t>
            </a:r>
            <a:r>
              <a:rPr lang="en-US" sz="2400" dirty="0" smtClean="0"/>
              <a:t>s’’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2400" dirty="0" smtClean="0"/>
              <a:t>s’’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x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[0,0]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y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[1,1]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</a:t>
            </a:r>
            <a:r>
              <a:rPr lang="el-GR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>
                <a:solidFill>
                  <a:srgbClr val="FF0000"/>
                </a:solidFill>
              </a:rPr>
              <a:t> [-1,-1]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Step 3 (Pair-wise join)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76232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Example: Join Step 4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Recover lost relations</a:t>
            </a:r>
            <a:endParaRPr lang="en-US" dirty="0"/>
          </a:p>
        </p:txBody>
      </p:sp>
      <p:sp>
        <p:nvSpPr>
          <p:cNvPr id="4" name="TextBox 10"/>
          <p:cNvSpPr txBox="1">
            <a:spLocks noChangeArrowheads="1"/>
          </p:cNvSpPr>
          <p:nvPr/>
        </p:nvSpPr>
        <p:spPr bwMode="auto">
          <a:xfrm>
            <a:off x="2286000" y="2265960"/>
            <a:ext cx="1489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assume x == y</a:t>
            </a: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4648200" y="2265960"/>
            <a:ext cx="12334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x = 0;  y = 1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3716337" y="5074247"/>
            <a:ext cx="13404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assert </a:t>
            </a:r>
            <a:r>
              <a:rPr lang="en-US" dirty="0" smtClean="0">
                <a:latin typeface="Calibri" pitchFamily="34" charset="0"/>
              </a:rPr>
              <a:t> x</a:t>
            </a:r>
            <a:r>
              <a:rPr lang="en-US" dirty="0">
                <a:latin typeface="Calibri" pitchFamily="34" charset="0"/>
              </a:rPr>
              <a:t>&lt;= y</a:t>
            </a:r>
          </a:p>
        </p:txBody>
      </p:sp>
      <p:cxnSp>
        <p:nvCxnSpPr>
          <p:cNvPr id="7" name="Shape 8"/>
          <p:cNvCxnSpPr>
            <a:stCxn id="4" idx="2"/>
            <a:endCxn id="6" idx="0"/>
          </p:cNvCxnSpPr>
          <p:nvPr/>
        </p:nvCxnSpPr>
        <p:spPr>
          <a:xfrm rot="16200000" flipH="1">
            <a:off x="2489345" y="3177039"/>
            <a:ext cx="2438400" cy="13560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2"/>
            <a:endCxn id="6" idx="0"/>
          </p:cNvCxnSpPr>
          <p:nvPr/>
        </p:nvCxnSpPr>
        <p:spPr>
          <a:xfrm rot="5400000">
            <a:off x="3606549" y="3415852"/>
            <a:ext cx="2438400" cy="8783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3400" y="2788247"/>
            <a:ext cx="2116137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x - y == 0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45136" y="2788247"/>
            <a:ext cx="2989263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[1,1]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54536" y="4007447"/>
            <a:ext cx="1236663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0" y="4094760"/>
            <a:ext cx="3141663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x - y ==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/>
              <a:t>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[-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dirty="0"/>
              <a:t>, 0]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641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Critical operation: Reduction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047536"/>
          </a:xfrm>
        </p:spPr>
        <p:txBody>
          <a:bodyPr/>
          <a:lstStyle/>
          <a:p>
            <a:r>
              <a:rPr lang="en-US" dirty="0" smtClean="0"/>
              <a:t>Infer tightest bounds</a:t>
            </a:r>
          </a:p>
          <a:p>
            <a:r>
              <a:rPr lang="en-US" dirty="0" smtClean="0"/>
              <a:t>Instance of a Linear programming problem</a:t>
            </a:r>
          </a:p>
          <a:p>
            <a:pPr lvl="1"/>
            <a:r>
              <a:rPr lang="en-US" dirty="0" smtClean="0"/>
              <a:t>Solution in polynomial time</a:t>
            </a:r>
          </a:p>
          <a:p>
            <a:pPr lvl="1"/>
            <a:r>
              <a:rPr lang="en-US" dirty="0" smtClean="0"/>
              <a:t>But may still be too expensive</a:t>
            </a:r>
          </a:p>
          <a:p>
            <a:r>
              <a:rPr lang="en-US" dirty="0" smtClean="0"/>
              <a:t>We have implemented</a:t>
            </a:r>
          </a:p>
          <a:p>
            <a:pPr lvl="1"/>
            <a:r>
              <a:rPr lang="en-US" dirty="0" smtClean="0"/>
              <a:t>Simplex</a:t>
            </a:r>
          </a:p>
          <a:p>
            <a:pPr lvl="2"/>
            <a:r>
              <a:rPr lang="en-US" dirty="0" smtClean="0"/>
              <a:t>Theoretically complete</a:t>
            </a:r>
          </a:p>
          <a:p>
            <a:pPr lvl="2"/>
            <a:r>
              <a:rPr lang="en-US" dirty="0" smtClean="0"/>
              <a:t>Rounding problems</a:t>
            </a:r>
          </a:p>
          <a:p>
            <a:pPr lvl="1"/>
            <a:r>
              <a:rPr lang="en-US" dirty="0" smtClean="0"/>
              <a:t>Basis exploration</a:t>
            </a:r>
          </a:p>
          <a:p>
            <a:pPr lvl="2"/>
            <a:r>
              <a:rPr lang="en-US" dirty="0" smtClean="0"/>
              <a:t>Incomplete</a:t>
            </a:r>
          </a:p>
          <a:p>
            <a:pPr lvl="2"/>
            <a:r>
              <a:rPr lang="en-US" dirty="0" smtClean="0"/>
              <a:t>No rounding problems</a:t>
            </a:r>
          </a:p>
        </p:txBody>
      </p:sp>
    </p:spTree>
    <p:extLst>
      <p:ext uri="{BB962C8B-B14F-4D97-AF65-F5344CB8AC3E}">
        <p14:creationId xmlns:p14="http://schemas.microsoft.com/office/powerpoint/2010/main" val="17463153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ight Arrow 20"/>
          <p:cNvSpPr/>
          <p:nvPr/>
        </p:nvSpPr>
        <p:spPr bwMode="auto">
          <a:xfrm rot="19467971">
            <a:off x="2418130" y="2779929"/>
            <a:ext cx="5691483" cy="149173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Precision/ Cost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329595"/>
          </a:xfrm>
        </p:spPr>
        <p:txBody>
          <a:bodyPr/>
          <a:lstStyle/>
          <a:p>
            <a:r>
              <a:rPr lang="en-US" dirty="0" err="1" smtClean="0"/>
              <a:t>SubPolyhedra</a:t>
            </a:r>
            <a:r>
              <a:rPr lang="en-US" dirty="0" smtClean="0"/>
              <a:t>: a family of domains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85800" y="6172200"/>
            <a:ext cx="8077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914400" y="1600200"/>
            <a:ext cx="0" cy="4876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28092" y="6282722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Hints for Join/Widening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474651" y="2618863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Reduction algorithm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9200" y="464820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Basis exploration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19200" y="3769178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Simplex with floats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9199" y="297180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Exact Simplex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9199" y="198120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06346" y="4654378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Hint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95800" y="4032422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Die-Hard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02385" y="334113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 hints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0" y="27425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 Convex hull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13144" y="213360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959300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Inter-method Inference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6537174"/>
          </a:xfrm>
        </p:spPr>
        <p:txBody>
          <a:bodyPr/>
          <a:lstStyle/>
          <a:p>
            <a:pPr marL="460375" lvl="1" indent="-460375"/>
            <a:r>
              <a:rPr lang="en-US" sz="3200" dirty="0" smtClean="0"/>
              <a:t>To reduce </a:t>
            </a:r>
            <a:r>
              <a:rPr lang="en-US" sz="3200" dirty="0"/>
              <a:t>the initial annotation </a:t>
            </a:r>
            <a:r>
              <a:rPr lang="en-US" sz="3200" dirty="0" smtClean="0"/>
              <a:t>burden</a:t>
            </a:r>
          </a:p>
          <a:p>
            <a:pPr marL="863600" lvl="2" indent="-460375"/>
            <a:r>
              <a:rPr lang="en-US" sz="2800" dirty="0"/>
              <a:t>I</a:t>
            </a:r>
            <a:r>
              <a:rPr lang="en-US" sz="2800" dirty="0" smtClean="0"/>
              <a:t>nfer getter/setter ensures</a:t>
            </a:r>
          </a:p>
          <a:p>
            <a:pPr lvl="1"/>
            <a:r>
              <a:rPr lang="en-US" dirty="0" smtClean="0"/>
              <a:t>Infer non-null return values</a:t>
            </a:r>
          </a:p>
          <a:p>
            <a:r>
              <a:rPr lang="en-US" dirty="0" smtClean="0"/>
              <a:t>Suggest </a:t>
            </a:r>
            <a:r>
              <a:rPr lang="en-US" i="1" dirty="0" smtClean="0"/>
              <a:t>necessary</a:t>
            </a:r>
            <a:r>
              <a:rPr lang="en-US" dirty="0" smtClean="0"/>
              <a:t> preconditions</a:t>
            </a:r>
          </a:p>
          <a:p>
            <a:pPr lvl="1"/>
            <a:r>
              <a:rPr lang="en-US" dirty="0" smtClean="0"/>
              <a:t>With P&amp;R Cousot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Output inferred contracts as C# code</a:t>
            </a:r>
          </a:p>
          <a:p>
            <a:pPr lvl="1"/>
            <a:r>
              <a:rPr lang="en-US" dirty="0" smtClean="0"/>
              <a:t>With M. </a:t>
            </a:r>
            <a:r>
              <a:rPr lang="en-US" dirty="0" err="1" smtClean="0"/>
              <a:t>Monerau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981200" y="3733800"/>
            <a:ext cx="53340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Factory(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715054"/>
            <a:ext cx="39243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265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(with J.-H. Jourdan)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099584"/>
          </a:xfrm>
        </p:spPr>
        <p:txBody>
          <a:bodyPr/>
          <a:lstStyle/>
          <a:p>
            <a:r>
              <a:rPr lang="en-US" dirty="0" smtClean="0"/>
              <a:t>Idea: Hash the annotated program</a:t>
            </a:r>
          </a:p>
          <a:p>
            <a:pPr lvl="1"/>
            <a:r>
              <a:rPr lang="en-US" dirty="0" smtClean="0"/>
              <a:t>Persist output of the analyzer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Caching of Metadata</a:t>
            </a:r>
          </a:p>
          <a:p>
            <a:pPr lvl="2"/>
            <a:r>
              <a:rPr lang="en-US" dirty="0" smtClean="0"/>
              <a:t>Inheritance, enums, templates …</a:t>
            </a:r>
          </a:p>
          <a:p>
            <a:pPr lvl="1"/>
            <a:r>
              <a:rPr lang="en-US" dirty="0" smtClean="0"/>
              <a:t>Inferred expressions</a:t>
            </a:r>
          </a:p>
          <a:p>
            <a:pPr lvl="1"/>
            <a:r>
              <a:rPr lang="en-US" dirty="0" smtClean="0"/>
              <a:t>Be conservative</a:t>
            </a:r>
          </a:p>
          <a:p>
            <a:pPr lvl="2"/>
            <a:r>
              <a:rPr lang="en-US" dirty="0" smtClean="0"/>
              <a:t>Calls to </a:t>
            </a:r>
            <a:r>
              <a:rPr lang="en-US" dirty="0" err="1" smtClean="0"/>
              <a:t>Enum.IsDefined</a:t>
            </a:r>
            <a:r>
              <a:rPr lang="en-US" dirty="0" smtClean="0"/>
              <a:t>(…)</a:t>
            </a:r>
          </a:p>
          <a:p>
            <a:pPr lvl="3"/>
            <a:r>
              <a:rPr lang="en-US" dirty="0" smtClean="0"/>
              <a:t>Semantics given via reflection</a:t>
            </a:r>
          </a:p>
        </p:txBody>
      </p:sp>
    </p:spTree>
    <p:extLst>
      <p:ext uri="{BB962C8B-B14F-4D97-AF65-F5344CB8AC3E}">
        <p14:creationId xmlns:p14="http://schemas.microsoft.com/office/powerpoint/2010/main" val="802930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 scoring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370427"/>
          </a:xfrm>
        </p:spPr>
        <p:txBody>
          <a:bodyPr/>
          <a:lstStyle/>
          <a:p>
            <a:r>
              <a:rPr lang="en-US" dirty="0" smtClean="0"/>
              <a:t>For each warning, compute a </a:t>
            </a:r>
            <a:r>
              <a:rPr lang="en-US" i="1" dirty="0"/>
              <a:t>Semantic </a:t>
            </a:r>
            <a:r>
              <a:rPr lang="en-US" dirty="0" smtClean="0"/>
              <a:t>score</a:t>
            </a:r>
          </a:p>
          <a:p>
            <a:pPr lvl="1"/>
            <a:r>
              <a:rPr lang="en-US" dirty="0" smtClean="0"/>
              <a:t>Use info from the abstract domains</a:t>
            </a:r>
          </a:p>
          <a:p>
            <a:pPr lvl="1"/>
            <a:r>
              <a:rPr lang="en-US" dirty="0" smtClean="0">
                <a:effectLst/>
              </a:rPr>
              <a:t>≠ the syntactic algorithm of </a:t>
            </a:r>
            <a:r>
              <a:rPr lang="en-US" dirty="0" err="1" smtClean="0">
                <a:effectLst/>
              </a:rPr>
              <a:t>FindBugs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Have thresholds for masking warnings</a:t>
            </a:r>
          </a:p>
          <a:p>
            <a:pPr lvl="1"/>
            <a:r>
              <a:rPr lang="en-US" dirty="0" smtClean="0">
                <a:effectLst/>
              </a:rPr>
              <a:t>Low</a:t>
            </a:r>
            <a:r>
              <a:rPr lang="en-US" dirty="0" smtClean="0"/>
              <a:t>, Medium, Hi</a:t>
            </a:r>
          </a:p>
          <a:p>
            <a:pPr lvl="1"/>
            <a:r>
              <a:rPr lang="en-US" dirty="0" smtClean="0">
                <a:effectLst/>
              </a:rPr>
              <a:t>Found tenth of bugs with Low</a:t>
            </a:r>
          </a:p>
          <a:p>
            <a:pPr lvl="2"/>
            <a:r>
              <a:rPr lang="en-US" dirty="0" smtClean="0">
                <a:effectLst/>
              </a:rPr>
              <a:t>In production, well-tested code</a:t>
            </a:r>
          </a:p>
          <a:p>
            <a:r>
              <a:rPr lang="en-US" dirty="0" smtClean="0">
                <a:effectLst/>
              </a:rPr>
              <a:t>Use scoring to sort warnings</a:t>
            </a:r>
          </a:p>
          <a:p>
            <a:pPr lvl="1"/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77920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964162"/>
          </a:xfrm>
        </p:spPr>
        <p:txBody>
          <a:bodyPr/>
          <a:lstStyle/>
          <a:p>
            <a:r>
              <a:rPr lang="en-US" dirty="0" smtClean="0"/>
              <a:t>Goal direct backward propagation</a:t>
            </a:r>
          </a:p>
          <a:p>
            <a:r>
              <a:rPr lang="en-US" dirty="0" smtClean="0"/>
              <a:t>Timeouts</a:t>
            </a:r>
          </a:p>
          <a:p>
            <a:pPr lvl="1"/>
            <a:r>
              <a:rPr lang="en-US" dirty="0" smtClean="0"/>
              <a:t>The analysis of a method can take too much</a:t>
            </a:r>
          </a:p>
          <a:p>
            <a:r>
              <a:rPr lang="en-US" dirty="0" smtClean="0"/>
              <a:t>Message suppression</a:t>
            </a:r>
          </a:p>
          <a:p>
            <a:pPr lvl="1"/>
            <a:r>
              <a:rPr lang="en-US" dirty="0" smtClean="0"/>
              <a:t>Weakness of the checker? </a:t>
            </a:r>
          </a:p>
          <a:p>
            <a:pPr lvl="1"/>
            <a:r>
              <a:rPr lang="en-US" dirty="0" smtClean="0"/>
              <a:t>Of the analysis?</a:t>
            </a:r>
          </a:p>
          <a:p>
            <a:r>
              <a:rPr lang="en-US" dirty="0" smtClean="0"/>
              <a:t>Selective Verification</a:t>
            </a:r>
          </a:p>
          <a:p>
            <a:pPr lvl="1"/>
            <a:r>
              <a:rPr lang="en-US" dirty="0" smtClean="0"/>
              <a:t>Start by focusing on most core code</a:t>
            </a:r>
          </a:p>
        </p:txBody>
      </p:sp>
    </p:spTree>
    <p:extLst>
      <p:ext uri="{BB962C8B-B14F-4D97-AF65-F5344CB8AC3E}">
        <p14:creationId xmlns:p14="http://schemas.microsoft.com/office/powerpoint/2010/main" val="2374133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386090"/>
          </a:xfrm>
        </p:spPr>
        <p:txBody>
          <a:bodyPr/>
          <a:lstStyle/>
          <a:p>
            <a:r>
              <a:rPr lang="en-US" dirty="0" smtClean="0"/>
              <a:t>Not a new idea…</a:t>
            </a:r>
          </a:p>
          <a:p>
            <a:pPr lvl="1"/>
            <a:r>
              <a:rPr lang="en-US" dirty="0" smtClean="0"/>
              <a:t>Eiffel, JML, Spec# …</a:t>
            </a:r>
          </a:p>
          <a:p>
            <a:r>
              <a:rPr lang="en-US" dirty="0" smtClean="0"/>
              <a:t>General consensus on their usefulness</a:t>
            </a:r>
          </a:p>
          <a:p>
            <a:pPr lvl="1"/>
            <a:r>
              <a:rPr lang="en-US" dirty="0" smtClean="0"/>
              <a:t>Even in dynamic languages communities!</a:t>
            </a:r>
          </a:p>
          <a:p>
            <a:r>
              <a:rPr lang="en-US" dirty="0" smtClean="0"/>
              <a:t>However, not mainstream (yet). Why???</a:t>
            </a:r>
          </a:p>
          <a:p>
            <a:r>
              <a:rPr lang="en-US" dirty="0" smtClean="0"/>
              <a:t>Two main problems</a:t>
            </a:r>
          </a:p>
          <a:p>
            <a:pPr lvl="1"/>
            <a:r>
              <a:rPr lang="en-US" dirty="0" smtClean="0"/>
              <a:t>Require changes to the build environment</a:t>
            </a:r>
          </a:p>
          <a:p>
            <a:pPr lvl="2"/>
            <a:r>
              <a:rPr lang="en-US" dirty="0" smtClean="0"/>
              <a:t>New compiler/language/ …</a:t>
            </a:r>
          </a:p>
          <a:p>
            <a:pPr lvl="1"/>
            <a:r>
              <a:rPr lang="en-US" dirty="0" smtClean="0"/>
              <a:t>Static checking either absent or to painful to use</a:t>
            </a:r>
          </a:p>
          <a:p>
            <a:pPr lvl="2"/>
            <a:r>
              <a:rPr lang="en-US" dirty="0" smtClean="0"/>
              <a:t>Over-specification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97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CodeContracts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905" y="1463799"/>
            <a:ext cx="8334375" cy="5299912"/>
          </a:xfrm>
        </p:spPr>
        <p:txBody>
          <a:bodyPr/>
          <a:lstStyle/>
          <a:p>
            <a:r>
              <a:rPr lang="en-US" dirty="0" smtClean="0"/>
              <a:t>API in .NET 4.0</a:t>
            </a:r>
          </a:p>
          <a:p>
            <a:r>
              <a:rPr lang="en-US" dirty="0" smtClean="0"/>
              <a:t>Externally available ~20 months</a:t>
            </a:r>
          </a:p>
          <a:p>
            <a:pPr lvl="1"/>
            <a:r>
              <a:rPr lang="en-US" dirty="0" smtClean="0"/>
              <a:t>&gt;40,000 downloads, very active forum</a:t>
            </a:r>
          </a:p>
          <a:p>
            <a:pPr lvl="1"/>
            <a:r>
              <a:rPr lang="en-US" dirty="0" smtClean="0"/>
              <a:t>3 book chapters on CodeContracts</a:t>
            </a:r>
          </a:p>
          <a:p>
            <a:pPr lvl="1"/>
            <a:r>
              <a:rPr lang="en-US" dirty="0" smtClean="0"/>
              <a:t>Many dozens of blog articles</a:t>
            </a:r>
          </a:p>
          <a:p>
            <a:r>
              <a:rPr lang="en-US" dirty="0" smtClean="0"/>
              <a:t>Publications, talks, lectures</a:t>
            </a:r>
          </a:p>
          <a:p>
            <a:pPr lvl="1"/>
            <a:r>
              <a:rPr lang="en-US" dirty="0" smtClean="0"/>
              <a:t>POPL, ECOOP, OOPSLA, </a:t>
            </a:r>
            <a:r>
              <a:rPr lang="en-US" dirty="0"/>
              <a:t>VMCAI, APLAS</a:t>
            </a:r>
            <a:r>
              <a:rPr lang="en-US" dirty="0" smtClean="0"/>
              <a:t>, SAS, SAC, </a:t>
            </a:r>
            <a:r>
              <a:rPr lang="en-US" dirty="0" err="1" smtClean="0"/>
              <a:t>FoVeOOS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Internal usage </a:t>
            </a:r>
          </a:p>
          <a:p>
            <a:pPr lvl="1"/>
            <a:r>
              <a:rPr lang="en-US" dirty="0" smtClean="0"/>
              <a:t>Integrated into CLR build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few groups</a:t>
            </a:r>
          </a:p>
        </p:txBody>
      </p:sp>
      <p:pic>
        <p:nvPicPr>
          <p:cNvPr id="1026" name="Picture 2" descr="Product Detail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04800"/>
            <a:ext cx="99060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duct Detail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585912"/>
            <a:ext cx="10953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duct Details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120" y="2824480"/>
            <a:ext cx="10953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889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&amp;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776692"/>
          </a:xfrm>
        </p:spPr>
        <p:txBody>
          <a:bodyPr/>
          <a:lstStyle/>
          <a:p>
            <a:r>
              <a:rPr lang="en-US" dirty="0" smtClean="0"/>
              <a:t>CCCheck externally available</a:t>
            </a:r>
          </a:p>
          <a:p>
            <a:pPr lvl="1"/>
            <a:r>
              <a:rPr lang="en-US" dirty="0" smtClean="0"/>
              <a:t>Bing for “CodeContracts MSDN”</a:t>
            </a:r>
          </a:p>
          <a:p>
            <a:pPr lvl="2"/>
            <a:r>
              <a:rPr lang="en-US" dirty="0" smtClean="0"/>
              <a:t>Tenths of Thousands of downloads</a:t>
            </a:r>
          </a:p>
          <a:p>
            <a:pPr lvl="1"/>
            <a:r>
              <a:rPr lang="en-US" dirty="0" smtClean="0"/>
              <a:t>Or try it at </a:t>
            </a:r>
            <a:r>
              <a:rPr lang="en-US" dirty="0" smtClean="0">
                <a:hlinkClick r:id="rId2"/>
              </a:rPr>
              <a:t>http://www.rise4fun.com/</a:t>
            </a:r>
            <a:endParaRPr lang="en-US" dirty="0"/>
          </a:p>
          <a:p>
            <a:r>
              <a:rPr lang="en-US" dirty="0" smtClean="0"/>
              <a:t>Abstract interpretation-based</a:t>
            </a:r>
          </a:p>
          <a:p>
            <a:pPr lvl="1"/>
            <a:r>
              <a:rPr lang="en-US" dirty="0" smtClean="0"/>
              <a:t>Automatic</a:t>
            </a:r>
          </a:p>
          <a:p>
            <a:pPr lvl="2"/>
            <a:r>
              <a:rPr lang="en-US" dirty="0" smtClean="0"/>
              <a:t>Inference: loop invariants, pre/post/invariants</a:t>
            </a:r>
          </a:p>
          <a:p>
            <a:pPr lvl="1"/>
            <a:r>
              <a:rPr lang="en-US" dirty="0" smtClean="0"/>
              <a:t>Tunable, </a:t>
            </a:r>
            <a:r>
              <a:rPr lang="en-US" dirty="0" err="1" smtClean="0"/>
              <a:t>predicatable</a:t>
            </a:r>
            <a:endParaRPr lang="en-US" dirty="0" smtClean="0"/>
          </a:p>
          <a:p>
            <a:r>
              <a:rPr lang="en-US" dirty="0" err="1" smtClean="0"/>
              <a:t>Dogfood</a:t>
            </a:r>
            <a:r>
              <a:rPr lang="en-US" dirty="0" smtClean="0"/>
              <a:t>: Run on itself at each build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47747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825937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 dirty="0" smtClean="0"/>
              <a:t>you for </a:t>
            </a:r>
            <a:r>
              <a:rPr lang="en-US" dirty="0"/>
              <a:t>inviting me</a:t>
            </a:r>
          </a:p>
          <a:p>
            <a:r>
              <a:rPr lang="en-US" dirty="0" smtClean="0"/>
              <a:t>To our colleagues</a:t>
            </a:r>
          </a:p>
          <a:p>
            <a:pPr lvl="1"/>
            <a:r>
              <a:rPr lang="en-US" dirty="0" smtClean="0"/>
              <a:t>M. Barnett, H. Venter &amp; </a:t>
            </a:r>
            <a:r>
              <a:rPr lang="en-US" dirty="0" err="1" smtClean="0"/>
              <a:t>RiSE</a:t>
            </a:r>
            <a:endParaRPr lang="en-US" dirty="0" smtClean="0"/>
          </a:p>
          <a:p>
            <a:r>
              <a:rPr lang="en-US" dirty="0" smtClean="0"/>
              <a:t>To the visitors and interns</a:t>
            </a:r>
          </a:p>
          <a:p>
            <a:pPr lvl="1"/>
            <a:r>
              <a:rPr lang="en-US" dirty="0" smtClean="0"/>
              <a:t>P. &amp; R. Cousot</a:t>
            </a:r>
          </a:p>
          <a:p>
            <a:pPr lvl="1"/>
            <a:r>
              <a:rPr lang="en-US" dirty="0" smtClean="0"/>
              <a:t>P. Ferrara, V. Laviron, M. Peron, M. </a:t>
            </a:r>
            <a:r>
              <a:rPr lang="en-US" dirty="0" err="1" smtClean="0"/>
              <a:t>Monereau</a:t>
            </a:r>
            <a:r>
              <a:rPr lang="en-US" dirty="0" smtClean="0"/>
              <a:t>, J.-H. Jourdan</a:t>
            </a:r>
          </a:p>
          <a:p>
            <a:r>
              <a:rPr lang="en-US" dirty="0" smtClean="0"/>
              <a:t>To the hundreds of users in the forum</a:t>
            </a:r>
          </a:p>
          <a:p>
            <a:pPr lvl="1"/>
            <a:r>
              <a:rPr lang="en-US" dirty="0" smtClean="0"/>
              <a:t>To push us to make CCCheck better!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44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031873"/>
          </a:xfrm>
        </p:spPr>
        <p:txBody>
          <a:bodyPr/>
          <a:lstStyle/>
          <a:p>
            <a:r>
              <a:rPr lang="en-US" dirty="0" smtClean="0"/>
              <a:t>Re-architecture to integrate with Z3</a:t>
            </a:r>
          </a:p>
          <a:p>
            <a:pPr lvl="1"/>
            <a:r>
              <a:rPr lang="en-US" dirty="0" smtClean="0"/>
              <a:t>To leverage the decision procedures in Z3</a:t>
            </a:r>
          </a:p>
          <a:p>
            <a:pPr lvl="1"/>
            <a:r>
              <a:rPr lang="en-US" dirty="0" smtClean="0"/>
              <a:t>To share code</a:t>
            </a:r>
          </a:p>
          <a:p>
            <a:pPr lvl="2"/>
            <a:r>
              <a:rPr lang="en-US" dirty="0" smtClean="0"/>
              <a:t>E-graph, etc.</a:t>
            </a:r>
          </a:p>
          <a:p>
            <a:pPr lvl="1"/>
            <a:r>
              <a:rPr lang="en-US" dirty="0" smtClean="0"/>
              <a:t>To improve reasoning on implications</a:t>
            </a:r>
          </a:p>
          <a:p>
            <a:pPr lvl="1"/>
            <a:r>
              <a:rPr lang="en-US" dirty="0" smtClean="0">
                <a:effectLst/>
              </a:rPr>
              <a:t>Note: ≠ from WP-based </a:t>
            </a:r>
            <a:r>
              <a:rPr lang="en-US" dirty="0" err="1" smtClean="0">
                <a:effectLst/>
              </a:rPr>
              <a:t>provers</a:t>
            </a:r>
            <a:endParaRPr lang="en-US" dirty="0" smtClean="0">
              <a:effectLst/>
            </a:endParaRPr>
          </a:p>
          <a:p>
            <a:pPr lvl="2"/>
            <a:r>
              <a:rPr lang="en-US" dirty="0" smtClean="0">
                <a:effectLst/>
              </a:rPr>
              <a:t>No blind </a:t>
            </a:r>
            <a:r>
              <a:rPr lang="en-US" dirty="0" err="1" smtClean="0">
                <a:effectLst/>
              </a:rPr>
              <a:t>axiomatization</a:t>
            </a:r>
            <a:endParaRPr lang="en-US" dirty="0" smtClean="0">
              <a:effectLst/>
            </a:endParaRPr>
          </a:p>
          <a:p>
            <a:pPr lvl="2"/>
            <a:r>
              <a:rPr lang="en-US" dirty="0" smtClean="0"/>
              <a:t>Clousot is still in control, uses Z3 as oracle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47055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693319"/>
          </a:xfrm>
        </p:spPr>
        <p:txBody>
          <a:bodyPr/>
          <a:lstStyle/>
          <a:p>
            <a:r>
              <a:rPr lang="en-US" dirty="0" smtClean="0"/>
              <a:t>Idea: Use code to specify code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514600"/>
            <a:ext cx="7162800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Abs(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x)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 !=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.MinValue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.Ensures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.Result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 &gt;=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&lt; 0)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-x;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61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686800" cy="5115246"/>
          </a:xfrm>
        </p:spPr>
        <p:txBody>
          <a:bodyPr/>
          <a:lstStyle/>
          <a:p>
            <a:r>
              <a:rPr lang="en-US" dirty="0" smtClean="0"/>
              <a:t>Pragmatic solution to the two problems</a:t>
            </a:r>
          </a:p>
          <a:p>
            <a:r>
              <a:rPr lang="en-US" dirty="0" smtClean="0"/>
              <a:t>The Contract Language is a .NET Library</a:t>
            </a:r>
          </a:p>
          <a:p>
            <a:pPr lvl="1"/>
            <a:r>
              <a:rPr lang="en-US" dirty="0" smtClean="0"/>
              <a:t>No changes in/of the compiler</a:t>
            </a:r>
          </a:p>
          <a:p>
            <a:pPr lvl="2"/>
            <a:r>
              <a:rPr lang="en-US" dirty="0" smtClean="0"/>
              <a:t>Transparently use C#, VB, F#, Delphi …</a:t>
            </a:r>
            <a:endParaRPr lang="en-US" dirty="0"/>
          </a:p>
          <a:p>
            <a:pPr lvl="1"/>
            <a:r>
              <a:rPr lang="en-US" dirty="0" smtClean="0"/>
              <a:t>Leverage IDE support</a:t>
            </a:r>
          </a:p>
          <a:p>
            <a:pPr lvl="2"/>
            <a:r>
              <a:rPr lang="en-US" dirty="0" err="1" smtClean="0"/>
              <a:t>Intellisense</a:t>
            </a:r>
            <a:r>
              <a:rPr lang="en-US" dirty="0" smtClean="0"/>
              <a:t>, type checking …</a:t>
            </a:r>
          </a:p>
          <a:p>
            <a:r>
              <a:rPr lang="en-US" dirty="0" smtClean="0"/>
              <a:t>The static checker Abs. Interpretation based</a:t>
            </a:r>
          </a:p>
          <a:p>
            <a:pPr lvl="1"/>
            <a:r>
              <a:rPr lang="en-US" dirty="0" smtClean="0"/>
              <a:t>Infer loop invariants</a:t>
            </a:r>
          </a:p>
          <a:p>
            <a:pPr lvl="1"/>
            <a:r>
              <a:rPr lang="en-US" dirty="0" smtClean="0"/>
              <a:t>Focuses on the properties of interest</a:t>
            </a:r>
          </a:p>
          <a:p>
            <a:pPr lvl="2"/>
            <a:r>
              <a:rPr lang="en-US" dirty="0"/>
              <a:t>Fine tuning of the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Predictable!!!!</a:t>
            </a:r>
          </a:p>
        </p:txBody>
      </p:sp>
    </p:spTree>
    <p:extLst>
      <p:ext uri="{BB962C8B-B14F-4D97-AF65-F5344CB8AC3E}">
        <p14:creationId xmlns:p14="http://schemas.microsoft.com/office/powerpoint/2010/main" val="209124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demo!</a:t>
            </a:r>
            <a:endParaRPr lang="en-US" dirty="0"/>
          </a:p>
        </p:txBody>
      </p:sp>
      <p:pic>
        <p:nvPicPr>
          <p:cNvPr id="6146" name="Picture 2" descr="C:\Program Files (x86)\Microsoft Office\MEDIA\CAGCAT10\j0234657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791" y="1905000"/>
            <a:ext cx="368659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726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Clousot main loop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38138"/>
          </a:xfrm>
        </p:spPr>
        <p:txBody>
          <a:bodyPr/>
          <a:lstStyle/>
          <a:p>
            <a:r>
              <a:rPr lang="en-US" dirty="0"/>
              <a:t>For each assembly, class, method 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/>
              <a:t>Collect the proof obligations</a:t>
            </a:r>
          </a:p>
          <a:p>
            <a:pPr marL="1312863" lvl="2" indent="-514350">
              <a:buFont typeface="Arial" pitchFamily="34" charset="0"/>
              <a:buChar char="•"/>
            </a:pPr>
            <a:r>
              <a:rPr lang="en-US" dirty="0"/>
              <a:t>What should I prove?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/>
              <a:t>Run the analyses</a:t>
            </a:r>
          </a:p>
          <a:p>
            <a:pPr marL="1312863" lvl="2" indent="-514350">
              <a:buFont typeface="Arial" pitchFamily="34" charset="0"/>
              <a:buChar char="•"/>
            </a:pPr>
            <a:r>
              <a:rPr lang="en-US" dirty="0"/>
              <a:t>Discover facts about </a:t>
            </a:r>
            <a:r>
              <a:rPr lang="en-US" dirty="0" smtClean="0"/>
              <a:t>the </a:t>
            </a:r>
            <a:r>
              <a:rPr lang="en-US" dirty="0"/>
              <a:t>program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/>
              <a:t>Discharge the proof </a:t>
            </a:r>
            <a:r>
              <a:rPr lang="en-US" dirty="0" smtClean="0"/>
              <a:t>obligations</a:t>
            </a:r>
            <a:endParaRPr lang="en-US" dirty="0"/>
          </a:p>
          <a:p>
            <a:pPr marL="1312863" lvl="2" indent="-514350">
              <a:buFont typeface="Arial" pitchFamily="34" charset="0"/>
              <a:buChar char="•"/>
            </a:pPr>
            <a:r>
              <a:rPr lang="en-US" dirty="0" smtClean="0"/>
              <a:t>Implicit/Explicit proof obligations</a:t>
            </a:r>
          </a:p>
          <a:p>
            <a:pPr marL="1312863" lvl="2" indent="-514350">
              <a:buFont typeface="Arial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/>
              <a:t>the inferred facts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/>
              <a:t>On failure, use a more refined analysis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/>
              <a:t>Otherwise, report warning</a:t>
            </a:r>
          </a:p>
        </p:txBody>
      </p:sp>
    </p:spTree>
    <p:extLst>
      <p:ext uri="{BB962C8B-B14F-4D97-AF65-F5344CB8AC3E}">
        <p14:creationId xmlns:p14="http://schemas.microsoft.com/office/powerpoint/2010/main" val="3366082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04753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the </a:t>
            </a:r>
            <a:r>
              <a:rPr lang="en-US" dirty="0" err="1" smtClean="0"/>
              <a:t>bytecode</a:t>
            </a:r>
            <a:r>
              <a:rPr lang="en-US" dirty="0" smtClean="0"/>
              <a:t>, extract contracts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 transformations: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 smtClean="0"/>
              <a:t>De-Stack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 smtClean="0"/>
              <a:t>CFG Construction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 smtClean="0"/>
              <a:t>De-heap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 smtClean="0"/>
              <a:t>Expression recovery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Value Analyses</a:t>
            </a:r>
          </a:p>
          <a:p>
            <a:pPr marL="909638" lvl="1" indent="-514350">
              <a:buFont typeface="Arial" pitchFamily="34" charset="0"/>
              <a:buChar char="•"/>
            </a:pPr>
            <a:r>
              <a:rPr lang="en-US" dirty="0" smtClean="0"/>
              <a:t>Non-null, numerical, containers, buffers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Inference propagation</a:t>
            </a:r>
          </a:p>
        </p:txBody>
      </p:sp>
    </p:spTree>
    <p:extLst>
      <p:ext uri="{BB962C8B-B14F-4D97-AF65-F5344CB8AC3E}">
        <p14:creationId xmlns:p14="http://schemas.microsoft.com/office/powerpoint/2010/main" val="460814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obligations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66800"/>
            <a:ext cx="8610600" cy="5115246"/>
          </a:xfrm>
        </p:spPr>
        <p:txBody>
          <a:bodyPr/>
          <a:lstStyle/>
          <a:p>
            <a:r>
              <a:rPr lang="en-US" dirty="0"/>
              <a:t>Explicit </a:t>
            </a:r>
          </a:p>
          <a:p>
            <a:pPr lvl="1"/>
            <a:r>
              <a:rPr lang="en-US" dirty="0"/>
              <a:t>Assertions</a:t>
            </a:r>
          </a:p>
          <a:p>
            <a:pPr lvl="1"/>
            <a:r>
              <a:rPr lang="en-US" dirty="0"/>
              <a:t>When calling a method, its precondition</a:t>
            </a:r>
          </a:p>
          <a:p>
            <a:pPr lvl="1"/>
            <a:r>
              <a:rPr lang="en-US" dirty="0"/>
              <a:t>When returning from a method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 smtClean="0"/>
              <a:t>postcondition</a:t>
            </a:r>
            <a:endParaRPr lang="en-US" dirty="0"/>
          </a:p>
          <a:p>
            <a:pPr lvl="2"/>
            <a:r>
              <a:rPr lang="en-US" dirty="0"/>
              <a:t>its object </a:t>
            </a:r>
            <a:r>
              <a:rPr lang="en-US" dirty="0" smtClean="0"/>
              <a:t>invariant</a:t>
            </a:r>
          </a:p>
          <a:p>
            <a:r>
              <a:rPr lang="en-US" dirty="0" smtClean="0"/>
              <a:t>Implicit</a:t>
            </a:r>
            <a:endParaRPr lang="en-US" dirty="0"/>
          </a:p>
          <a:p>
            <a:pPr lvl="1"/>
            <a:r>
              <a:rPr lang="en-US" dirty="0" err="1"/>
              <a:t>NonNull</a:t>
            </a:r>
            <a:r>
              <a:rPr lang="en-US" dirty="0"/>
              <a:t> checking</a:t>
            </a:r>
          </a:p>
          <a:p>
            <a:pPr lvl="1"/>
            <a:r>
              <a:rPr lang="en-US" dirty="0"/>
              <a:t>Bounds checking</a:t>
            </a:r>
          </a:p>
          <a:p>
            <a:pPr lvl="1"/>
            <a:r>
              <a:rPr lang="en-US" dirty="0"/>
              <a:t>Divisions by zero, overflows, float </a:t>
            </a:r>
            <a:r>
              <a:rPr lang="en-US" dirty="0" smtClean="0"/>
              <a:t>comparisons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04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18.1|11.5|5.6|52.6|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|32.9|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1.2|21.6"/>
</p:tagLst>
</file>

<file path=ppt/theme/theme1.xml><?xml version="1.0" encoding="utf-8"?>
<a:theme xmlns:a="http://schemas.openxmlformats.org/drawingml/2006/main" name="1-10070 Microsoft Research 2008">
  <a:themeElements>
    <a:clrScheme name="Custom 12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4F90CC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bg2"/>
            </a:solidFill>
            <a:effectLst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1-10070 Microsoft Research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-10159 Microsoft Research 2009">
  <a:themeElements>
    <a:clrScheme name="1-10159_Microsoft Research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 Research 2008 light template</Template>
  <TotalTime>11942</TotalTime>
  <Words>1641</Words>
  <Application>Microsoft Office PowerPoint</Application>
  <PresentationFormat>On-screen Show (4:3)</PresentationFormat>
  <Paragraphs>448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1-10070 Microsoft Research 2008</vt:lpstr>
      <vt:lpstr>White with Courier font for code slides</vt:lpstr>
      <vt:lpstr>1-10159 Microsoft Research 2009</vt:lpstr>
      <vt:lpstr>1_White with Courier font for code slides</vt:lpstr>
      <vt:lpstr>Practical program verification for the working programmer with CodeContracts and Abstract Interpretation  </vt:lpstr>
      <vt:lpstr>Specifications via Contracts</vt:lpstr>
      <vt:lpstr>Contracts </vt:lpstr>
      <vt:lpstr>CodeContracts</vt:lpstr>
      <vt:lpstr>CodeContracts</vt:lpstr>
      <vt:lpstr>Let’s demo!</vt:lpstr>
      <vt:lpstr>Clousot main loop</vt:lpstr>
      <vt:lpstr>Analysis steps</vt:lpstr>
      <vt:lpstr>Proof obligations</vt:lpstr>
      <vt:lpstr>Value Analyses</vt:lpstr>
      <vt:lpstr>Array Analysis</vt:lpstr>
      <vt:lpstr>Segment unification</vt:lpstr>
      <vt:lpstr>Example</vt:lpstr>
      <vt:lpstr>Incremental analysis in Clousot</vt:lpstr>
      <vt:lpstr>DisIntervals</vt:lpstr>
      <vt:lpstr>Basic Numerical Domain</vt:lpstr>
      <vt:lpstr>Example of reduction</vt:lpstr>
      <vt:lpstr>SubPolyhedra</vt:lpstr>
      <vt:lpstr>SubPolyhedra (with V. Laviron)</vt:lpstr>
      <vt:lpstr>Join algorithm : SubPolyhedra</vt:lpstr>
      <vt:lpstr>Example : Join Step 1</vt:lpstr>
      <vt:lpstr>Example: Join steps 2-3</vt:lpstr>
      <vt:lpstr>Example: Join Step 4</vt:lpstr>
      <vt:lpstr>Critical operation: Reduction</vt:lpstr>
      <vt:lpstr>SubPolyhedra: a family of domains</vt:lpstr>
      <vt:lpstr>Inter-method Inference</vt:lpstr>
      <vt:lpstr>Caching (with J.-H. Jourdan)</vt:lpstr>
      <vt:lpstr>Warning scoring</vt:lpstr>
      <vt:lpstr>Further …</vt:lpstr>
      <vt:lpstr>CodeContracts Impact</vt:lpstr>
      <vt:lpstr>Conclusions &amp; Next</vt:lpstr>
      <vt:lpstr>Thanks!!!!</vt:lpstr>
      <vt:lpstr>Next…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CodeContracts</dc:title>
  <dc:creator>Francesco Logozzo</dc:creator>
  <cp:lastModifiedBy>Francesco Logozzo</cp:lastModifiedBy>
  <cp:revision>174</cp:revision>
  <dcterms:created xsi:type="dcterms:W3CDTF">2006-08-16T00:00:00Z</dcterms:created>
  <dcterms:modified xsi:type="dcterms:W3CDTF">2011-06-29T14:59:21Z</dcterms:modified>
</cp:coreProperties>
</file>