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8116-7FE1-4385-8A55-31EE0C5354FC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37B4-022B-4E03-B8CD-F7D9656A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858000" cy="19812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0477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819400"/>
            <a:ext cx="7315200" cy="21088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12001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2819400"/>
            <a:ext cx="238125" cy="21088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12001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 and implementation of a system for the automatic inference of necessary preconditions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P.&amp;R. Cousot, M. Fahndrich, </a:t>
            </a:r>
            <a:r>
              <a:rPr lang="en-US" dirty="0" smtClean="0">
                <a:solidFill>
                  <a:srgbClr val="FF0000"/>
                </a:solidFill>
              </a:rPr>
              <a:t>F. Logozzo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304264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r>
              <a:rPr lang="en-US" dirty="0" smtClean="0"/>
              <a:t>All algorithms implemented in Clousot</a:t>
            </a:r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smtClean="0"/>
              <a:t>.NET assemblies</a:t>
            </a:r>
          </a:p>
          <a:p>
            <a:pPr lvl="2"/>
            <a:r>
              <a:rPr lang="en-US" dirty="0" smtClean="0"/>
              <a:t>No contracts</a:t>
            </a:r>
          </a:p>
          <a:p>
            <a:pPr lvl="1"/>
            <a:r>
              <a:rPr lang="en-US" dirty="0" smtClean="0"/>
              <a:t>Facebook C# SDK</a:t>
            </a:r>
          </a:p>
          <a:p>
            <a:pPr lvl="2"/>
            <a:r>
              <a:rPr lang="en-US" dirty="0" smtClean="0"/>
              <a:t>With Contracts,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Raw # of preconditions not necessarily indicative</a:t>
            </a:r>
          </a:p>
          <a:p>
            <a:pPr lvl="2"/>
            <a:r>
              <a:rPr lang="en-US" dirty="0" smtClean="0"/>
              <a:t>E.g. preconditions are simplified</a:t>
            </a:r>
          </a:p>
          <a:p>
            <a:pPr lvl="1"/>
            <a:r>
              <a:rPr lang="en-US" dirty="0" smtClean="0"/>
              <a:t>Chaotic effect: the more the preconditions, the more the checks</a:t>
            </a:r>
          </a:p>
          <a:p>
            <a:pPr lvl="1"/>
            <a:r>
              <a:rPr lang="en-US" dirty="0" smtClean="0"/>
              <a:t>Interested in # sufficient preconditions</a:t>
            </a:r>
          </a:p>
          <a:p>
            <a:pPr lvl="2"/>
            <a:r>
              <a:rPr lang="en-US" dirty="0" smtClean="0"/>
              <a:t>Sufficient means 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/>
              <a:t>warnings for the method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Simplification is effective</a:t>
            </a:r>
          </a:p>
          <a:p>
            <a:pPr lvl="1"/>
            <a:r>
              <a:rPr lang="en-US" dirty="0" smtClean="0"/>
              <a:t>System libraries remove up to 32% of inferred preconditions</a:t>
            </a:r>
          </a:p>
          <a:p>
            <a:r>
              <a:rPr lang="en-US" dirty="0" smtClean="0"/>
              <a:t>CPPA infers way more preconditions than APPA</a:t>
            </a:r>
          </a:p>
          <a:p>
            <a:pPr lvl="1"/>
            <a:r>
              <a:rPr lang="en-US" dirty="0" smtClean="0"/>
              <a:t>Slower</a:t>
            </a:r>
          </a:p>
          <a:p>
            <a:pPr lvl="1"/>
            <a:r>
              <a:rPr lang="en-US" dirty="0" smtClean="0"/>
              <a:t>Too complex preconditions?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019324" cy="221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All-Paths precondition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Inferred preconditions sufficient to go to 0 warnings</a:t>
            </a:r>
          </a:p>
          <a:p>
            <a:pPr lvl="1"/>
            <a:r>
              <a:rPr lang="en-US" dirty="0" smtClean="0"/>
              <a:t>~25% </a:t>
            </a:r>
            <a:r>
              <a:rPr lang="en-US" dirty="0" smtClean="0"/>
              <a:t>methods with </a:t>
            </a:r>
            <a:r>
              <a:rPr lang="en-US" dirty="0" smtClean="0"/>
              <a:t>warnings </a:t>
            </a:r>
            <a:r>
              <a:rPr lang="en-US" dirty="0" smtClean="0"/>
              <a:t>in </a:t>
            </a:r>
            <a:r>
              <a:rPr lang="en-US" dirty="0" smtClean="0"/>
              <a:t>framework assembly</a:t>
            </a:r>
          </a:p>
          <a:p>
            <a:pPr lvl="1"/>
            <a:r>
              <a:rPr lang="en-US" dirty="0" smtClean="0"/>
              <a:t>~48% </a:t>
            </a:r>
            <a:r>
              <a:rPr lang="en-US" dirty="0"/>
              <a:t>methods with </a:t>
            </a:r>
            <a:r>
              <a:rPr lang="en-US" dirty="0" smtClean="0"/>
              <a:t>warnings </a:t>
            </a:r>
            <a:r>
              <a:rPr lang="en-US" dirty="0"/>
              <a:t>in </a:t>
            </a:r>
            <a:r>
              <a:rPr lang="en-US" dirty="0" smtClean="0"/>
              <a:t>Facebook SDK</a:t>
            </a:r>
          </a:p>
          <a:p>
            <a:r>
              <a:rPr lang="en-US" dirty="0" smtClean="0"/>
              <a:t>Similar results for CPPA</a:t>
            </a:r>
          </a:p>
          <a:p>
            <a:r>
              <a:rPr lang="en-US" dirty="0" smtClean="0"/>
              <a:t>What is missing?</a:t>
            </a:r>
          </a:p>
          <a:p>
            <a:pPr lvl="1"/>
            <a:r>
              <a:rPr lang="en-US" dirty="0" smtClean="0"/>
              <a:t>Object invariants, </a:t>
            </a:r>
            <a:r>
              <a:rPr lang="en-US" dirty="0"/>
              <a:t>, </a:t>
            </a:r>
            <a:r>
              <a:rPr lang="en-US" dirty="0" smtClean="0"/>
              <a:t>postconditions, interfaces, extern methods 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05738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Semantic-based design of precondition inference system</a:t>
            </a:r>
          </a:p>
          <a:p>
            <a:pPr lvl="1"/>
            <a:r>
              <a:rPr lang="en-US" dirty="0" smtClean="0"/>
              <a:t>Unlike previous (hand waving-based) ones</a:t>
            </a:r>
          </a:p>
          <a:p>
            <a:r>
              <a:rPr lang="en-US" dirty="0" smtClean="0"/>
              <a:t>Precondition inference algorithms</a:t>
            </a:r>
          </a:p>
          <a:p>
            <a:pPr lvl="1"/>
            <a:r>
              <a:rPr lang="en-US" dirty="0" smtClean="0"/>
              <a:t>Atomic: All paths and conditional paths</a:t>
            </a:r>
          </a:p>
          <a:p>
            <a:pPr lvl="1"/>
            <a:r>
              <a:rPr lang="en-US" dirty="0" smtClean="0"/>
              <a:t>Quantified: Universally and existential </a:t>
            </a:r>
          </a:p>
          <a:p>
            <a:r>
              <a:rPr lang="en-US" dirty="0" smtClean="0"/>
              <a:t>Fully implemented in Clousot</a:t>
            </a:r>
          </a:p>
          <a:p>
            <a:r>
              <a:rPr lang="en-US" dirty="0" smtClean="0"/>
              <a:t>Extended to</a:t>
            </a:r>
          </a:p>
          <a:p>
            <a:pPr lvl="1"/>
            <a:r>
              <a:rPr lang="en-US" dirty="0" smtClean="0"/>
              <a:t>Integrate with Roslyn</a:t>
            </a:r>
          </a:p>
          <a:p>
            <a:pPr lvl="2"/>
            <a:r>
              <a:rPr lang="en-US" dirty="0" smtClean="0"/>
              <a:t>Preconditions are code fixes</a:t>
            </a:r>
          </a:p>
          <a:p>
            <a:pPr lvl="1"/>
            <a:r>
              <a:rPr lang="en-US" dirty="0" smtClean="0"/>
              <a:t>Automatically generate </a:t>
            </a:r>
            <a:r>
              <a:rPr lang="en-US" smtClean="0"/>
              <a:t>code transformations to fix bugs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Automatically infer preconditions</a:t>
            </a:r>
            <a:endParaRPr lang="en-US" dirty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Inter-procedural analysis</a:t>
            </a:r>
          </a:p>
          <a:p>
            <a:pPr lvl="1"/>
            <a:r>
              <a:rPr lang="en-US" dirty="0" smtClean="0"/>
              <a:t>Code fixes</a:t>
            </a:r>
          </a:p>
          <a:p>
            <a:r>
              <a:rPr lang="en-US" dirty="0" smtClean="0"/>
              <a:t>What is a precondition?</a:t>
            </a:r>
          </a:p>
          <a:p>
            <a:pPr marL="0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{P} C {Q}</a:t>
            </a:r>
          </a:p>
          <a:p>
            <a:r>
              <a:rPr lang="en-US" dirty="0" smtClean="0"/>
              <a:t>So we have a solution?</a:t>
            </a: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wp</a:t>
            </a:r>
            <a:r>
              <a:rPr lang="en-US" dirty="0" err="1" smtClean="0"/>
              <a:t>⟦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err="1" smtClean="0"/>
              <a:t>⟧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 C {Q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  <a:p>
            <a:r>
              <a:rPr lang="en-US" dirty="0" smtClean="0"/>
              <a:t>Well, no…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Weakest-precondition based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WP rule out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runs</a:t>
            </a:r>
            <a:r>
              <a:rPr lang="en-US" i="1" dirty="0" smtClean="0"/>
              <a:t> 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Loops are a problem with WP</a:t>
            </a:r>
          </a:p>
          <a:p>
            <a:pPr lvl="1"/>
            <a:r>
              <a:rPr lang="en-US" dirty="0" smtClean="0"/>
              <a:t>In deductive verification, provide a loop invariant</a:t>
            </a:r>
          </a:p>
          <a:p>
            <a:pPr lvl="2"/>
            <a:r>
              <a:rPr lang="en-US" dirty="0" smtClean="0"/>
              <a:t>Over-approximation of the loop behavior</a:t>
            </a:r>
          </a:p>
          <a:p>
            <a:pPr lvl="1"/>
            <a:r>
              <a:rPr lang="en-US" dirty="0" smtClean="0"/>
              <a:t>The result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more the </a:t>
            </a:r>
            <a:r>
              <a:rPr lang="en-US" dirty="0" smtClean="0">
                <a:solidFill>
                  <a:srgbClr val="FF0000"/>
                </a:solidFill>
              </a:rPr>
              <a:t>weakest</a:t>
            </a:r>
            <a:r>
              <a:rPr lang="en-US" dirty="0" smtClean="0"/>
              <a:t> precondition of the method</a:t>
            </a:r>
          </a:p>
          <a:p>
            <a:r>
              <a:rPr lang="en-US" dirty="0" smtClean="0"/>
              <a:t>WP + Loop invariants provide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 smtClean="0"/>
              <a:t>In practice, asking too much to the caller!</a:t>
            </a:r>
          </a:p>
          <a:p>
            <a:pPr lvl="2"/>
            <a:r>
              <a:rPr lang="en-US" dirty="0" smtClean="0"/>
              <a:t>User feedback reported them as “</a:t>
            </a:r>
            <a:r>
              <a:rPr lang="en-US" i="1" dirty="0" smtClean="0"/>
              <a:t>wrong</a:t>
            </a:r>
            <a:r>
              <a:rPr lang="en-US" dirty="0" smtClean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88805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WPex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a[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11;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NonDet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01348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 = </a:t>
            </a:r>
            <a:r>
              <a:rPr lang="en-US" dirty="0" smtClean="0"/>
              <a:t>false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Infer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violated, the program will go wrong for sure</a:t>
            </a:r>
          </a:p>
          <a:p>
            <a:r>
              <a:rPr lang="en-US" dirty="0" smtClean="0"/>
              <a:t>(Informal) Requirements for necessary preconditions</a:t>
            </a:r>
          </a:p>
          <a:p>
            <a:pPr lvl="1"/>
            <a:r>
              <a:rPr lang="en-US" dirty="0" smtClean="0"/>
              <a:t>No new run is introduced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good run </a:t>
            </a:r>
            <a:r>
              <a:rPr lang="en-US" dirty="0" smtClean="0"/>
              <a:t>is eliminated</a:t>
            </a:r>
          </a:p>
          <a:p>
            <a:pPr lvl="1"/>
            <a:r>
              <a:rPr lang="en-US" dirty="0" smtClean="0"/>
              <a:t>Therefore, only </a:t>
            </a:r>
            <a:r>
              <a:rPr lang="en-US" dirty="0" smtClean="0">
                <a:solidFill>
                  <a:srgbClr val="FF0000"/>
                </a:solidFill>
              </a:rPr>
              <a:t>bad runs </a:t>
            </a:r>
            <a:r>
              <a:rPr lang="en-US" dirty="0" smtClean="0"/>
              <a:t>are </a:t>
            </a:r>
            <a:r>
              <a:rPr lang="en-US" dirty="0" smtClean="0"/>
              <a:t>eliminated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423818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WPex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a[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11;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NonDet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1999" y="4170978"/>
            <a:ext cx="15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Clousot </a:t>
            </a:r>
            <a:r>
              <a:rPr lang="en-US" dirty="0" smtClean="0"/>
              <a:t>infers: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536709"/>
            <a:ext cx="39243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method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Run Clousot to discover invariants </a:t>
            </a:r>
            <a:r>
              <a:rPr lang="en-US" i="1" dirty="0" smtClean="0">
                <a:cs typeface="Consolas" pitchFamily="49" charset="0"/>
              </a:rPr>
              <a:t>I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For each assertion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endParaRPr lang="en-US" dirty="0" smtClean="0">
              <a:cs typeface="Consolas" pitchFamily="49" charset="0"/>
            </a:endParaRPr>
          </a:p>
          <a:p>
            <a:pPr lvl="2"/>
            <a:r>
              <a:rPr lang="en-US" dirty="0" smtClean="0">
                <a:cs typeface="Consolas" pitchFamily="49" charset="0"/>
              </a:rPr>
              <a:t>Decide(</a:t>
            </a:r>
            <a:r>
              <a:rPr lang="en-US" i="1" dirty="0" smtClean="0">
                <a:cs typeface="Consolas" pitchFamily="49" charset="0"/>
              </a:rPr>
              <a:t>I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cs typeface="Consolas" pitchFamily="49" charset="0"/>
              </a:rPr>
              <a:t>) = True, Bottom </a:t>
            </a:r>
            <a:r>
              <a:rPr lang="en-US" dirty="0" smtClean="0"/>
              <a:t>→</a:t>
            </a:r>
            <a:r>
              <a:rPr lang="en-US" dirty="0" smtClean="0">
                <a:cs typeface="Consolas" pitchFamily="49" charset="0"/>
              </a:rPr>
              <a:t> do nothing</a:t>
            </a:r>
          </a:p>
          <a:p>
            <a:pPr lvl="2"/>
            <a:r>
              <a:rPr lang="en-US" dirty="0" smtClean="0">
                <a:cs typeface="Consolas" pitchFamily="49" charset="0"/>
              </a:rPr>
              <a:t>Decide(</a:t>
            </a:r>
            <a:r>
              <a:rPr lang="en-US" i="1" dirty="0" smtClean="0">
                <a:cs typeface="Consolas" pitchFamily="49" charset="0"/>
              </a:rPr>
              <a:t>I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cs typeface="Consolas" pitchFamily="49" charset="0"/>
              </a:rPr>
              <a:t>) = False, Top 	 </a:t>
            </a:r>
            <a:r>
              <a:rPr lang="en-US" dirty="0" smtClean="0"/>
              <a:t>→ try infer a precondition for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</a:t>
            </a:r>
            <a:endParaRPr lang="en-US" dirty="0" smtClean="0"/>
          </a:p>
          <a:p>
            <a:pPr lvl="1"/>
            <a:r>
              <a:rPr lang="en-US" dirty="0" smtClean="0">
                <a:cs typeface="Consolas" pitchFamily="49" charset="0"/>
              </a:rPr>
              <a:t>Simplify all the inferred preconditions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Propagate the inferred preconditions to the callers</a:t>
            </a:r>
          </a:p>
          <a:p>
            <a:r>
              <a:rPr lang="en-US" dirty="0" smtClean="0">
                <a:cs typeface="Consolas" pitchFamily="49" charset="0"/>
              </a:rPr>
              <a:t>Several algorithms to infer necessary </a:t>
            </a:r>
            <a:r>
              <a:rPr lang="en-US" dirty="0" smtClean="0">
                <a:cs typeface="Consolas" pitchFamily="49" charset="0"/>
              </a:rPr>
              <a:t>preconditions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abstraction of trace </a:t>
            </a:r>
            <a:r>
              <a:rPr lang="en-US" dirty="0" smtClean="0"/>
              <a:t>semantics formulation of the problem</a:t>
            </a:r>
            <a:endParaRPr lang="en-US" dirty="0"/>
          </a:p>
          <a:p>
            <a:pPr lvl="1"/>
            <a:endParaRPr lang="en-US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All-paths precondition analysis (APPA)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Candidate assertions are checked in every path from entry</a:t>
            </a:r>
          </a:p>
          <a:p>
            <a:pPr lvl="1"/>
            <a:r>
              <a:rPr lang="en-US" dirty="0" smtClean="0"/>
              <a:t>Variables in the assertion are unmodified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2300"/>
            <a:ext cx="3909060" cy="209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11402"/>
            <a:ext cx="3116104" cy="80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3733800" y="3587602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733800" y="3663802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33800" y="3663802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1000" y="3892402"/>
            <a:ext cx="1219200" cy="315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191000" y="3892402"/>
            <a:ext cx="1219200" cy="15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1"/>
          </p:cNvCxnSpPr>
          <p:nvPr/>
        </p:nvCxnSpPr>
        <p:spPr>
          <a:xfrm flipH="1" flipV="1">
            <a:off x="2286000" y="4419600"/>
            <a:ext cx="310837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4379" y="4419600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Unchecked if left ≥ right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2590800" y="5132947"/>
            <a:ext cx="2803579" cy="37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4379" y="5319637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index may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Conditional-paths precondition analysis</a:t>
            </a:r>
            <a:br>
              <a:rPr lang="en-US" dirty="0" smtClean="0"/>
            </a:br>
            <a:r>
              <a:rPr lang="en-US" dirty="0" smtClean="0"/>
              <a:t>(CPPA)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Take into account path conditions</a:t>
            </a:r>
          </a:p>
          <a:p>
            <a:pPr lvl="1"/>
            <a:r>
              <a:rPr lang="en-US" dirty="0" smtClean="0"/>
              <a:t>Compute (backwards) fixpoints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necessary preconditions are also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</a:p>
          <a:p>
            <a:pPr lvl="2"/>
            <a:r>
              <a:rPr lang="en-US" dirty="0" smtClean="0"/>
              <a:t>Re-run Clousot on the instrumented code</a:t>
            </a:r>
          </a:p>
          <a:p>
            <a:pPr lvl="1"/>
            <a:r>
              <a:rPr lang="en-US" dirty="0" smtClean="0"/>
              <a:t>Weaker preconditions than usual formulation</a:t>
            </a:r>
          </a:p>
          <a:p>
            <a:pPr lvl="2"/>
            <a:r>
              <a:rPr lang="en-US" dirty="0" smtClean="0"/>
              <a:t>0 ≤ left &lt; right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3909060" cy="209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699034" cy="41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3074" idx="1"/>
          </p:cNvCxnSpPr>
          <p:nvPr/>
        </p:nvCxnSpPr>
        <p:spPr>
          <a:xfrm flipH="1" flipV="1">
            <a:off x="2286000" y="4114800"/>
            <a:ext cx="2743200" cy="5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74" idx="1"/>
          </p:cNvCxnSpPr>
          <p:nvPr/>
        </p:nvCxnSpPr>
        <p:spPr>
          <a:xfrm flipH="1">
            <a:off x="2667000" y="4170283"/>
            <a:ext cx="2362200" cy="477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116104" cy="80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Existentially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1" y="1752600"/>
            <a:ext cx="3579019" cy="178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3656171" cy="36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1" y="4267200"/>
            <a:ext cx="2293144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70" y="5090160"/>
            <a:ext cx="3030379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47" y="4591712"/>
            <a:ext cx="223742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4191000"/>
            <a:ext cx="2442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Necessary, not sufficient</a:t>
            </a:r>
          </a:p>
          <a:p>
            <a:endParaRPr lang="en-US" dirty="0"/>
          </a:p>
          <a:p>
            <a:r>
              <a:rPr lang="en-US" dirty="0" smtClean="0"/>
              <a:t>Also infer existential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975" y="1752600"/>
            <a:ext cx="2257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Necessary &amp; sufficient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Needed to filter, simplify, pretty print preconditions</a:t>
            </a:r>
          </a:p>
          <a:p>
            <a:r>
              <a:rPr lang="en-US" dirty="0" smtClean="0"/>
              <a:t>Iterate to a fixpoint: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316730" cy="32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6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ouso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Clousot</Template>
  <TotalTime>150</TotalTime>
  <Words>575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Clousot</vt:lpstr>
      <vt:lpstr>The design and implementation of a system for the automatic inference of necessary preconditions </vt:lpstr>
      <vt:lpstr>The problem</vt:lpstr>
      <vt:lpstr>Weakest-precondition based inference</vt:lpstr>
      <vt:lpstr>Our approach</vt:lpstr>
      <vt:lpstr>Inference algorithm</vt:lpstr>
      <vt:lpstr>All-paths precondition analysis (APPA)</vt:lpstr>
      <vt:lpstr>Conditional-paths precondition analysis (CPPA)</vt:lpstr>
      <vt:lpstr>Quantified Preconditions</vt:lpstr>
      <vt:lpstr>Simplification</vt:lpstr>
      <vt:lpstr>Experiments</vt:lpstr>
      <vt:lpstr>Inferred preconditions</vt:lpstr>
      <vt:lpstr>All-Paths precondition analysis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implementation of a system for the automatic inference of necessary preconditions </dc:title>
  <dc:creator>Francesco Logozzo</dc:creator>
  <cp:lastModifiedBy>Francesco Logozzo</cp:lastModifiedBy>
  <cp:revision>29</cp:revision>
  <cp:lastPrinted>2011-12-09T17:50:52Z</cp:lastPrinted>
  <dcterms:created xsi:type="dcterms:W3CDTF">2006-08-16T00:00:00Z</dcterms:created>
  <dcterms:modified xsi:type="dcterms:W3CDTF">2011-12-09T17:56:50Z</dcterms:modified>
</cp:coreProperties>
</file>