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slideLayouts/slideLayout2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75" r:id="rId3"/>
    <p:sldMasterId id="2147483687" r:id="rId4"/>
  </p:sldMasterIdLst>
  <p:notesMasterIdLst>
    <p:notesMasterId r:id="rId38"/>
  </p:notesMasterIdLst>
  <p:sldIdLst>
    <p:sldId id="256" r:id="rId5"/>
    <p:sldId id="258" r:id="rId6"/>
    <p:sldId id="339" r:id="rId7"/>
    <p:sldId id="350" r:id="rId8"/>
    <p:sldId id="340" r:id="rId9"/>
    <p:sldId id="352" r:id="rId10"/>
    <p:sldId id="299" r:id="rId11"/>
    <p:sldId id="306" r:id="rId12"/>
    <p:sldId id="301" r:id="rId13"/>
    <p:sldId id="333" r:id="rId14"/>
    <p:sldId id="308" r:id="rId15"/>
    <p:sldId id="334" r:id="rId16"/>
    <p:sldId id="338" r:id="rId17"/>
    <p:sldId id="307" r:id="rId18"/>
    <p:sldId id="328" r:id="rId19"/>
    <p:sldId id="341" r:id="rId20"/>
    <p:sldId id="347" r:id="rId21"/>
    <p:sldId id="342" r:id="rId22"/>
    <p:sldId id="343" r:id="rId23"/>
    <p:sldId id="344" r:id="rId24"/>
    <p:sldId id="346" r:id="rId25"/>
    <p:sldId id="348" r:id="rId26"/>
    <p:sldId id="353" r:id="rId27"/>
    <p:sldId id="354" r:id="rId28"/>
    <p:sldId id="355" r:id="rId29"/>
    <p:sldId id="321" r:id="rId30"/>
    <p:sldId id="335" r:id="rId31"/>
    <p:sldId id="336" r:id="rId32"/>
    <p:sldId id="320" r:id="rId33"/>
    <p:sldId id="322" r:id="rId34"/>
    <p:sldId id="326" r:id="rId35"/>
    <p:sldId id="351" r:id="rId36"/>
    <p:sldId id="324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nuel Fahndrich" initials="MaF" lastIdx="1" clrIdx="0"/>
  <p:cmAuthor id="1" name="Francesco Logozzo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87518" autoAdjust="0"/>
  </p:normalViewPr>
  <p:slideViewPr>
    <p:cSldViewPr>
      <p:cViewPr varScale="1">
        <p:scale>
          <a:sx n="94" d="100"/>
          <a:sy n="94" d="100"/>
        </p:scale>
        <p:origin x="-87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commentAuthors" Target="commentAuthor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5CDB158-9183-4F7E-AA8B-F35D03E8F65E}" type="doc">
      <dgm:prSet loTypeId="urn:microsoft.com/office/officeart/2005/8/layout/chevron1" loCatId="process" qsTypeId="urn:microsoft.com/office/officeart/2005/8/quickstyle/simple5" qsCatId="simple" csTypeId="urn:microsoft.com/office/officeart/2005/8/colors/accent6_3" csCatId="accent6" phldr="1"/>
      <dgm:spPr/>
      <dgm:t>
        <a:bodyPr/>
        <a:lstStyle/>
        <a:p>
          <a:endParaRPr lang="en-US"/>
        </a:p>
      </dgm:t>
    </dgm:pt>
    <dgm:pt modelId="{32536936-1D40-4309-80BE-820BFC33DF9C}">
      <dgm:prSet phldrT="[Text]"/>
      <dgm:spPr/>
      <dgm:t>
        <a:bodyPr/>
        <a:lstStyle/>
        <a:p>
          <a:r>
            <a:rPr lang="en-US" dirty="0" smtClean="0"/>
            <a:t>Abstract Domain AD1</a:t>
          </a:r>
          <a:endParaRPr lang="en-US" dirty="0"/>
        </a:p>
      </dgm:t>
    </dgm:pt>
    <dgm:pt modelId="{4E078099-27BF-485C-9B7C-D3F966200BB1}" type="parTrans" cxnId="{48C1694C-6C09-4B3E-9544-3D5548851CE5}">
      <dgm:prSet/>
      <dgm:spPr/>
      <dgm:t>
        <a:bodyPr/>
        <a:lstStyle/>
        <a:p>
          <a:endParaRPr lang="en-US"/>
        </a:p>
      </dgm:t>
    </dgm:pt>
    <dgm:pt modelId="{F4E0D87C-DA78-40FD-8104-916CD7DB40ED}" type="sibTrans" cxnId="{48C1694C-6C09-4B3E-9544-3D5548851CE5}">
      <dgm:prSet/>
      <dgm:spPr/>
      <dgm:t>
        <a:bodyPr/>
        <a:lstStyle/>
        <a:p>
          <a:endParaRPr lang="en-US"/>
        </a:p>
      </dgm:t>
    </dgm:pt>
    <dgm:pt modelId="{89625B92-48F7-440F-949A-E1AF22FBC62F}">
      <dgm:prSet phldrT="[Text]"/>
      <dgm:spPr/>
      <dgm:t>
        <a:bodyPr/>
        <a:lstStyle/>
        <a:p>
          <a:r>
            <a:rPr lang="en-US" dirty="0" smtClean="0"/>
            <a:t>Abstract Domain AD2</a:t>
          </a:r>
          <a:endParaRPr lang="en-US" dirty="0"/>
        </a:p>
      </dgm:t>
    </dgm:pt>
    <dgm:pt modelId="{E6D16603-611D-44C5-8718-9FEB465B5964}" type="parTrans" cxnId="{1C265F29-115F-46ED-A8E7-AE234EE38A7E}">
      <dgm:prSet/>
      <dgm:spPr/>
      <dgm:t>
        <a:bodyPr/>
        <a:lstStyle/>
        <a:p>
          <a:endParaRPr lang="en-US"/>
        </a:p>
      </dgm:t>
    </dgm:pt>
    <dgm:pt modelId="{38ABE94A-919D-4F6A-8430-1B6F8D7597A7}" type="sibTrans" cxnId="{1C265F29-115F-46ED-A8E7-AE234EE38A7E}">
      <dgm:prSet/>
      <dgm:spPr/>
      <dgm:t>
        <a:bodyPr/>
        <a:lstStyle/>
        <a:p>
          <a:endParaRPr lang="en-US"/>
        </a:p>
      </dgm:t>
    </dgm:pt>
    <dgm:pt modelId="{D1ACE967-BFFE-4C60-A023-4B02EB6DF90D}">
      <dgm:prSet phldrT="[Text]"/>
      <dgm:spPr/>
      <dgm:t>
        <a:bodyPr/>
        <a:lstStyle/>
        <a:p>
          <a:r>
            <a:rPr lang="en-US" dirty="0" smtClean="0"/>
            <a:t>Abstract Domain AD3</a:t>
          </a:r>
          <a:endParaRPr lang="en-US" dirty="0"/>
        </a:p>
      </dgm:t>
    </dgm:pt>
    <dgm:pt modelId="{28A8D742-50F1-432D-9DE0-7CC8AF57CECF}" type="sibTrans" cxnId="{8883BD3A-EBC7-416D-A673-09B610EB8938}">
      <dgm:prSet/>
      <dgm:spPr/>
      <dgm:t>
        <a:bodyPr/>
        <a:lstStyle/>
        <a:p>
          <a:endParaRPr lang="en-US"/>
        </a:p>
      </dgm:t>
    </dgm:pt>
    <dgm:pt modelId="{5C28FB61-3F1A-46F1-A3FC-E453533FCEAE}" type="parTrans" cxnId="{8883BD3A-EBC7-416D-A673-09B610EB8938}">
      <dgm:prSet/>
      <dgm:spPr/>
      <dgm:t>
        <a:bodyPr/>
        <a:lstStyle/>
        <a:p>
          <a:endParaRPr lang="en-US"/>
        </a:p>
      </dgm:t>
    </dgm:pt>
    <dgm:pt modelId="{EA843238-46EC-4F84-BBA1-C0125D5280AE}" type="pres">
      <dgm:prSet presAssocID="{45CDB158-9183-4F7E-AA8B-F35D03E8F65E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4952440-E309-45D0-859F-A89007681871}" type="pres">
      <dgm:prSet presAssocID="{32536936-1D40-4309-80BE-820BFC33DF9C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4C568D-2130-4184-AB3D-4E4AC8B3B6B4}" type="pres">
      <dgm:prSet presAssocID="{F4E0D87C-DA78-40FD-8104-916CD7DB40ED}" presName="parTxOnlySpace" presStyleCnt="0"/>
      <dgm:spPr/>
    </dgm:pt>
    <dgm:pt modelId="{D3206E9F-9034-4A19-8731-54477033F04B}" type="pres">
      <dgm:prSet presAssocID="{89625B92-48F7-440F-949A-E1AF22FBC62F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A6862E-933F-45C5-BC22-D2162070DA81}" type="pres">
      <dgm:prSet presAssocID="{38ABE94A-919D-4F6A-8430-1B6F8D7597A7}" presName="parTxOnlySpace" presStyleCnt="0"/>
      <dgm:spPr/>
    </dgm:pt>
    <dgm:pt modelId="{9EDF2B1B-ACE9-4482-A402-2C53B84739CE}" type="pres">
      <dgm:prSet presAssocID="{D1ACE967-BFFE-4C60-A023-4B02EB6DF90D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C265F29-115F-46ED-A8E7-AE234EE38A7E}" srcId="{45CDB158-9183-4F7E-AA8B-F35D03E8F65E}" destId="{89625B92-48F7-440F-949A-E1AF22FBC62F}" srcOrd="1" destOrd="0" parTransId="{E6D16603-611D-44C5-8718-9FEB465B5964}" sibTransId="{38ABE94A-919D-4F6A-8430-1B6F8D7597A7}"/>
    <dgm:cxn modelId="{8883BD3A-EBC7-416D-A673-09B610EB8938}" srcId="{45CDB158-9183-4F7E-AA8B-F35D03E8F65E}" destId="{D1ACE967-BFFE-4C60-A023-4B02EB6DF90D}" srcOrd="2" destOrd="0" parTransId="{5C28FB61-3F1A-46F1-A3FC-E453533FCEAE}" sibTransId="{28A8D742-50F1-432D-9DE0-7CC8AF57CECF}"/>
    <dgm:cxn modelId="{48C1694C-6C09-4B3E-9544-3D5548851CE5}" srcId="{45CDB158-9183-4F7E-AA8B-F35D03E8F65E}" destId="{32536936-1D40-4309-80BE-820BFC33DF9C}" srcOrd="0" destOrd="0" parTransId="{4E078099-27BF-485C-9B7C-D3F966200BB1}" sibTransId="{F4E0D87C-DA78-40FD-8104-916CD7DB40ED}"/>
    <dgm:cxn modelId="{76828D15-D586-4535-8E51-12749DA77B93}" type="presOf" srcId="{45CDB158-9183-4F7E-AA8B-F35D03E8F65E}" destId="{EA843238-46EC-4F84-BBA1-C0125D5280AE}" srcOrd="0" destOrd="0" presId="urn:microsoft.com/office/officeart/2005/8/layout/chevron1"/>
    <dgm:cxn modelId="{34C84A61-7C85-40B3-B71A-D2B5DE1A54AB}" type="presOf" srcId="{32536936-1D40-4309-80BE-820BFC33DF9C}" destId="{04952440-E309-45D0-859F-A89007681871}" srcOrd="0" destOrd="0" presId="urn:microsoft.com/office/officeart/2005/8/layout/chevron1"/>
    <dgm:cxn modelId="{2B462081-E559-4424-9836-60C270D33967}" type="presOf" srcId="{89625B92-48F7-440F-949A-E1AF22FBC62F}" destId="{D3206E9F-9034-4A19-8731-54477033F04B}" srcOrd="0" destOrd="0" presId="urn:microsoft.com/office/officeart/2005/8/layout/chevron1"/>
    <dgm:cxn modelId="{5FB38780-08CA-4D18-96EF-A1C2890AD7B0}" type="presOf" srcId="{D1ACE967-BFFE-4C60-A023-4B02EB6DF90D}" destId="{9EDF2B1B-ACE9-4482-A402-2C53B84739CE}" srcOrd="0" destOrd="0" presId="urn:microsoft.com/office/officeart/2005/8/layout/chevron1"/>
    <dgm:cxn modelId="{A547A2CA-A201-44E2-BE79-7162B679805D}" type="presParOf" srcId="{EA843238-46EC-4F84-BBA1-C0125D5280AE}" destId="{04952440-E309-45D0-859F-A89007681871}" srcOrd="0" destOrd="0" presId="urn:microsoft.com/office/officeart/2005/8/layout/chevron1"/>
    <dgm:cxn modelId="{79D73608-7C2E-49F7-B1FD-DA81ACCDD1A4}" type="presParOf" srcId="{EA843238-46EC-4F84-BBA1-C0125D5280AE}" destId="{CD4C568D-2130-4184-AB3D-4E4AC8B3B6B4}" srcOrd="1" destOrd="0" presId="urn:microsoft.com/office/officeart/2005/8/layout/chevron1"/>
    <dgm:cxn modelId="{692C8909-F36C-4FAE-9036-3D32E40DAF74}" type="presParOf" srcId="{EA843238-46EC-4F84-BBA1-C0125D5280AE}" destId="{D3206E9F-9034-4A19-8731-54477033F04B}" srcOrd="2" destOrd="0" presId="urn:microsoft.com/office/officeart/2005/8/layout/chevron1"/>
    <dgm:cxn modelId="{F049FD5D-9DC6-4CCD-B01C-89D0925A027E}" type="presParOf" srcId="{EA843238-46EC-4F84-BBA1-C0125D5280AE}" destId="{53A6862E-933F-45C5-BC22-D2162070DA81}" srcOrd="3" destOrd="0" presId="urn:microsoft.com/office/officeart/2005/8/layout/chevron1"/>
    <dgm:cxn modelId="{67B4C792-EC0C-4A33-BDB8-70B4EA186C91}" type="presParOf" srcId="{EA843238-46EC-4F84-BBA1-C0125D5280AE}" destId="{9EDF2B1B-ACE9-4482-A402-2C53B84739CE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952440-E309-45D0-859F-A89007681871}">
      <dsp:nvSpPr>
        <dsp:cNvPr id="0" name=""/>
        <dsp:cNvSpPr/>
      </dsp:nvSpPr>
      <dsp:spPr>
        <a:xfrm>
          <a:off x="1808" y="359486"/>
          <a:ext cx="2203065" cy="881226"/>
        </a:xfrm>
        <a:prstGeom prst="chevron">
          <a:avLst/>
        </a:prstGeom>
        <a:gradFill rotWithShape="0">
          <a:gsLst>
            <a:gs pos="0">
              <a:schemeClr val="accent6">
                <a:shade val="80000"/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6">
                <a:shade val="80000"/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6">
                <a:shade val="80000"/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6">
                <a:shade val="80000"/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63500" dist="381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glow" dir="t">
            <a:rot lat="0" lon="0" rev="6360000"/>
          </a:lightRig>
        </a:scene3d>
        <a:sp3d contourW="1000" prstMaterial="flat">
          <a:bevelT w="95250" h="101600"/>
          <a:contourClr>
            <a:schemeClr val="accent6">
              <a:shade val="80000"/>
              <a:hueOff val="0"/>
              <a:satOff val="0"/>
              <a:lumOff val="0"/>
              <a:alphaOff val="0"/>
              <a:satMod val="30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Abstract Domain AD1</a:t>
          </a:r>
          <a:endParaRPr lang="en-US" sz="1800" kern="1200" dirty="0"/>
        </a:p>
      </dsp:txBody>
      <dsp:txXfrm>
        <a:off x="442421" y="359486"/>
        <a:ext cx="1321839" cy="881226"/>
      </dsp:txXfrm>
    </dsp:sp>
    <dsp:sp modelId="{D3206E9F-9034-4A19-8731-54477033F04B}">
      <dsp:nvSpPr>
        <dsp:cNvPr id="0" name=""/>
        <dsp:cNvSpPr/>
      </dsp:nvSpPr>
      <dsp:spPr>
        <a:xfrm>
          <a:off x="1984567" y="359486"/>
          <a:ext cx="2203065" cy="881226"/>
        </a:xfrm>
        <a:prstGeom prst="chevron">
          <a:avLst/>
        </a:prstGeom>
        <a:gradFill rotWithShape="0">
          <a:gsLst>
            <a:gs pos="0">
              <a:schemeClr val="accent6">
                <a:shade val="80000"/>
                <a:hueOff val="-166271"/>
                <a:satOff val="-10312"/>
                <a:lumOff val="14886"/>
                <a:alphaOff val="0"/>
                <a:shade val="15000"/>
                <a:satMod val="180000"/>
              </a:schemeClr>
            </a:gs>
            <a:gs pos="50000">
              <a:schemeClr val="accent6">
                <a:shade val="80000"/>
                <a:hueOff val="-166271"/>
                <a:satOff val="-10312"/>
                <a:lumOff val="14886"/>
                <a:alphaOff val="0"/>
                <a:shade val="45000"/>
                <a:satMod val="170000"/>
              </a:schemeClr>
            </a:gs>
            <a:gs pos="70000">
              <a:schemeClr val="accent6">
                <a:shade val="80000"/>
                <a:hueOff val="-166271"/>
                <a:satOff val="-10312"/>
                <a:lumOff val="14886"/>
                <a:alphaOff val="0"/>
                <a:tint val="99000"/>
                <a:shade val="65000"/>
                <a:satMod val="155000"/>
              </a:schemeClr>
            </a:gs>
            <a:gs pos="100000">
              <a:schemeClr val="accent6">
                <a:shade val="80000"/>
                <a:hueOff val="-166271"/>
                <a:satOff val="-10312"/>
                <a:lumOff val="14886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63500" dist="381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glow" dir="t">
            <a:rot lat="0" lon="0" rev="6360000"/>
          </a:lightRig>
        </a:scene3d>
        <a:sp3d contourW="1000" prstMaterial="flat">
          <a:bevelT w="95250" h="101600"/>
          <a:contourClr>
            <a:schemeClr val="accent6">
              <a:shade val="80000"/>
              <a:hueOff val="-166271"/>
              <a:satOff val="-10312"/>
              <a:lumOff val="14886"/>
              <a:alphaOff val="0"/>
              <a:satMod val="30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Abstract Domain AD2</a:t>
          </a:r>
          <a:endParaRPr lang="en-US" sz="1800" kern="1200" dirty="0"/>
        </a:p>
      </dsp:txBody>
      <dsp:txXfrm>
        <a:off x="2425180" y="359486"/>
        <a:ext cx="1321839" cy="881226"/>
      </dsp:txXfrm>
    </dsp:sp>
    <dsp:sp modelId="{9EDF2B1B-ACE9-4482-A402-2C53B84739CE}">
      <dsp:nvSpPr>
        <dsp:cNvPr id="0" name=""/>
        <dsp:cNvSpPr/>
      </dsp:nvSpPr>
      <dsp:spPr>
        <a:xfrm>
          <a:off x="3967326" y="359486"/>
          <a:ext cx="2203065" cy="881226"/>
        </a:xfrm>
        <a:prstGeom prst="chevron">
          <a:avLst/>
        </a:prstGeom>
        <a:gradFill rotWithShape="0">
          <a:gsLst>
            <a:gs pos="0">
              <a:schemeClr val="accent6">
                <a:shade val="80000"/>
                <a:hueOff val="-332542"/>
                <a:satOff val="-20625"/>
                <a:lumOff val="29772"/>
                <a:alphaOff val="0"/>
                <a:shade val="15000"/>
                <a:satMod val="180000"/>
              </a:schemeClr>
            </a:gs>
            <a:gs pos="50000">
              <a:schemeClr val="accent6">
                <a:shade val="80000"/>
                <a:hueOff val="-332542"/>
                <a:satOff val="-20625"/>
                <a:lumOff val="29772"/>
                <a:alphaOff val="0"/>
                <a:shade val="45000"/>
                <a:satMod val="170000"/>
              </a:schemeClr>
            </a:gs>
            <a:gs pos="70000">
              <a:schemeClr val="accent6">
                <a:shade val="80000"/>
                <a:hueOff val="-332542"/>
                <a:satOff val="-20625"/>
                <a:lumOff val="29772"/>
                <a:alphaOff val="0"/>
                <a:tint val="99000"/>
                <a:shade val="65000"/>
                <a:satMod val="155000"/>
              </a:schemeClr>
            </a:gs>
            <a:gs pos="100000">
              <a:schemeClr val="accent6">
                <a:shade val="80000"/>
                <a:hueOff val="-332542"/>
                <a:satOff val="-20625"/>
                <a:lumOff val="29772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63500" dist="381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glow" dir="t">
            <a:rot lat="0" lon="0" rev="6360000"/>
          </a:lightRig>
        </a:scene3d>
        <a:sp3d contourW="1000" prstMaterial="flat">
          <a:bevelT w="95250" h="101600"/>
          <a:contourClr>
            <a:schemeClr val="accent6">
              <a:shade val="80000"/>
              <a:hueOff val="-332542"/>
              <a:satOff val="-20625"/>
              <a:lumOff val="29772"/>
              <a:alphaOff val="0"/>
              <a:satMod val="30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Abstract Domain AD3</a:t>
          </a:r>
          <a:endParaRPr lang="en-US" sz="1800" kern="1200" dirty="0"/>
        </a:p>
      </dsp:txBody>
      <dsp:txXfrm>
        <a:off x="4407939" y="359486"/>
        <a:ext cx="1321839" cy="8812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CB74C7-7C1E-4EDE-8CAC-74E7C5B90DBA}" type="datetimeFigureOut">
              <a:rPr lang="en-US" smtClean="0"/>
              <a:t>6/28/2011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05116D-2169-4A14-B058-D39C91E50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3558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6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0" y="762000"/>
            <a:ext cx="9144000" cy="5638800"/>
          </a:xfrm>
          <a:prstGeom prst="rect">
            <a:avLst/>
          </a:prstGeom>
          <a:gradFill>
            <a:gsLst>
              <a:gs pos="0">
                <a:srgbClr val="CCCCFF">
                  <a:alpha val="0"/>
                </a:srgbClr>
              </a:gs>
              <a:gs pos="17999">
                <a:schemeClr val="tx1">
                  <a:alpha val="78000"/>
                </a:schemeClr>
              </a:gs>
              <a:gs pos="36000">
                <a:schemeClr val="tx1"/>
              </a:gs>
              <a:gs pos="61000">
                <a:schemeClr val="tx1"/>
              </a:gs>
              <a:gs pos="82001">
                <a:schemeClr val="tx1">
                  <a:alpha val="84000"/>
                </a:schemeClr>
              </a:gs>
              <a:gs pos="100000">
                <a:srgbClr val="CCCCFF">
                  <a:alpha val="0"/>
                </a:srgbClr>
              </a:gs>
            </a:gsLst>
            <a:lin ang="16200000" scaled="0"/>
          </a:gradFill>
          <a:ln>
            <a:headEnd type="none" w="med" len="med"/>
            <a:tailEnd type="none" w="med" len="med"/>
          </a:ln>
          <a:effectLst/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prstMaterial="flat">
            <a:contourClr>
              <a:schemeClr val="accent2">
                <a:satMod val="300000"/>
              </a:schemeClr>
            </a:contourClr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400" dirty="0" smtClean="0">
              <a:gradFill>
                <a:gsLst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effectLst>
                <a:outerShdw blurRad="50800" dist="38100" dir="2700000" algn="tl" rotWithShape="0">
                  <a:schemeClr val="bg2">
                    <a:alpha val="40000"/>
                  </a:schemeClr>
                </a:outerShdw>
              </a:effectLst>
              <a:latin typeface="Segoe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0250" y="1905000"/>
            <a:ext cx="7681913" cy="1523495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5400">
                <a:solidFill>
                  <a:schemeClr val="bg2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0249" y="4344988"/>
            <a:ext cx="7681913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bg2"/>
                </a:soli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4" name="Picture 3" descr="MS--and-Research-logo-treat.png"/>
          <p:cNvPicPr>
            <a:picLocks noChangeAspect="1"/>
          </p:cNvPicPr>
          <p:nvPr/>
        </p:nvPicPr>
        <p:blipFill>
          <a:blip r:embed="rId3"/>
          <a:srcRect l="75000" b="88889"/>
          <a:stretch>
            <a:fillRect/>
          </a:stretch>
        </p:blipFill>
        <p:spPr>
          <a:xfrm>
            <a:off x="6858000" y="0"/>
            <a:ext cx="2286000" cy="762000"/>
          </a:xfrm>
          <a:prstGeom prst="rect">
            <a:avLst/>
          </a:prstGeom>
        </p:spPr>
      </p:pic>
      <p:pic>
        <p:nvPicPr>
          <p:cNvPr id="5" name="Picture 4" descr="MS--and-Research-logo-treat.png"/>
          <p:cNvPicPr>
            <a:picLocks noChangeAspect="1"/>
          </p:cNvPicPr>
          <p:nvPr/>
        </p:nvPicPr>
        <p:blipFill>
          <a:blip r:embed="rId3"/>
          <a:srcRect l="80833" t="88889"/>
          <a:stretch>
            <a:fillRect/>
          </a:stretch>
        </p:blipFill>
        <p:spPr>
          <a:xfrm>
            <a:off x="7391400" y="6096000"/>
            <a:ext cx="1752600" cy="76200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381000" y="1411553"/>
            <a:ext cx="8382000" cy="2200602"/>
          </a:xfrm>
        </p:spPr>
        <p:txBody>
          <a:bodyPr/>
          <a:lstStyle>
            <a:lvl1pPr>
              <a:buClr>
                <a:schemeClr val="tx1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70000">
                      <a:schemeClr val="tx1"/>
                    </a:gs>
                    <a:gs pos="100000">
                      <a:schemeClr val="tx1"/>
                    </a:gs>
                  </a:gsLst>
                  <a:lin ang="16200000" scaled="0"/>
                </a:gradFill>
              </a:defRPr>
            </a:lvl1pPr>
            <a:lvl2pPr>
              <a:buClr>
                <a:schemeClr val="tx1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70000">
                      <a:schemeClr val="tx1"/>
                    </a:gs>
                    <a:gs pos="100000">
                      <a:schemeClr val="tx1"/>
                    </a:gs>
                  </a:gsLst>
                  <a:lin ang="16200000" scaled="0"/>
                </a:gradFill>
              </a:defRPr>
            </a:lvl2pPr>
            <a:lvl3pPr>
              <a:buClr>
                <a:schemeClr val="tx1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70000">
                      <a:schemeClr val="tx1"/>
                    </a:gs>
                    <a:gs pos="100000">
                      <a:schemeClr val="tx1"/>
                    </a:gs>
                  </a:gsLst>
                  <a:lin ang="16200000" scaled="0"/>
                </a:gradFill>
              </a:defRPr>
            </a:lvl3pPr>
            <a:lvl4pPr>
              <a:buClr>
                <a:schemeClr val="tx1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70000">
                      <a:schemeClr val="tx1"/>
                    </a:gs>
                    <a:gs pos="100000">
                      <a:schemeClr val="tx1"/>
                    </a:gs>
                  </a:gsLst>
                  <a:lin ang="16200000" scaled="0"/>
                </a:gradFill>
              </a:defRPr>
            </a:lvl4pPr>
            <a:lvl5pPr>
              <a:buClr>
                <a:schemeClr val="tx1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70000">
                      <a:schemeClr val="tx1"/>
                    </a:gs>
                    <a:gs pos="100000">
                      <a:schemeClr val="tx1"/>
                    </a:gs>
                  </a:gsLst>
                  <a:lin ang="16200000" scaled="0"/>
                </a:gra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and Conten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381000" y="1411553"/>
            <a:ext cx="8382000" cy="2200602"/>
          </a:xfrm>
        </p:spPr>
        <p:txBody>
          <a:bodyPr/>
          <a:lstStyle>
            <a:lvl1pPr>
              <a:buClr>
                <a:schemeClr val="tx1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70000">
                      <a:schemeClr val="tx1"/>
                    </a:gs>
                    <a:gs pos="100000">
                      <a:schemeClr val="tx1"/>
                    </a:gs>
                  </a:gsLst>
                  <a:lin ang="16200000" scaled="0"/>
                </a:gradFill>
              </a:defRPr>
            </a:lvl1pPr>
            <a:lvl2pPr>
              <a:buClr>
                <a:schemeClr val="tx1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70000">
                      <a:schemeClr val="tx1"/>
                    </a:gs>
                    <a:gs pos="100000">
                      <a:schemeClr val="tx1"/>
                    </a:gs>
                  </a:gsLst>
                  <a:lin ang="16200000" scaled="0"/>
                </a:gradFill>
              </a:defRPr>
            </a:lvl2pPr>
            <a:lvl3pPr>
              <a:buClr>
                <a:schemeClr val="tx1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70000">
                      <a:schemeClr val="tx1"/>
                    </a:gs>
                    <a:gs pos="100000">
                      <a:schemeClr val="tx1"/>
                    </a:gs>
                  </a:gsLst>
                  <a:lin ang="16200000" scaled="0"/>
                </a:gradFill>
              </a:defRPr>
            </a:lvl3pPr>
            <a:lvl4pPr>
              <a:buClr>
                <a:schemeClr val="tx1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70000">
                      <a:schemeClr val="tx1"/>
                    </a:gs>
                    <a:gs pos="100000">
                      <a:schemeClr val="tx1"/>
                    </a:gs>
                  </a:gsLst>
                  <a:lin ang="16200000" scaled="0"/>
                </a:gradFill>
              </a:defRPr>
            </a:lvl4pPr>
            <a:lvl5pPr>
              <a:buClr>
                <a:schemeClr val="tx1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70000">
                      <a:schemeClr val="tx1"/>
                    </a:gs>
                    <a:gs pos="100000">
                      <a:schemeClr val="tx1"/>
                    </a:gs>
                  </a:gsLst>
                  <a:lin ang="16200000" scaled="0"/>
                </a:gra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0" y="6238875"/>
            <a:ext cx="9144001" cy="619125"/>
          </a:xfrm>
          <a:solidFill>
            <a:srgbClr val="FFFF99"/>
          </a:solidFill>
        </p:spPr>
        <p:txBody>
          <a:bodyPr wrap="square" lIns="152394" tIns="76197" rIns="152394" bIns="76197" anchor="b" anchorCtr="0">
            <a:noAutofit/>
          </a:bodyPr>
          <a:lstStyle>
            <a:lvl1pPr algn="r">
              <a:buFont typeface="Arial" pitchFamily="34" charset="0"/>
              <a:buNone/>
              <a:defRPr>
                <a:solidFill>
                  <a:srgbClr val="000000"/>
                </a:solidFill>
                <a:effectLst/>
                <a:latin typeface="Segoe Semibold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se for slides with Softwar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722313" y="1905000"/>
            <a:ext cx="8040688" cy="1938992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0250" y="1905000"/>
            <a:ext cx="7681913" cy="1523495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5400">
                <a:solidFill>
                  <a:schemeClr val="bg2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0249" y="4344988"/>
            <a:ext cx="7681913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bg2"/>
                </a:soli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0250" y="1905000"/>
            <a:ext cx="7681913" cy="1523495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0249" y="4344988"/>
            <a:ext cx="7681913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emo, Video etc. &quot;special&quot; slide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C:\Documents and Settings\sarahb\Desktop\DVD_ART34\Artwork_Imagery\Shapes\Lines\line drop shadow.png"/>
          <p:cNvPicPr>
            <a:picLocks noChangeAspect="1" noChangeArrowheads="1"/>
          </p:cNvPicPr>
          <p:nvPr/>
        </p:nvPicPr>
        <p:blipFill>
          <a:blip r:embed="rId3">
            <a:lum bright="100000"/>
          </a:blip>
          <a:srcRect l="12500" b="-12538"/>
          <a:stretch>
            <a:fillRect/>
          </a:stretch>
        </p:blipFill>
        <p:spPr bwMode="auto">
          <a:xfrm>
            <a:off x="0" y="3398264"/>
            <a:ext cx="8001000" cy="259336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804672"/>
            <a:ext cx="8031163" cy="1523494"/>
          </a:xfrm>
        </p:spPr>
        <p:txBody>
          <a:bodyPr anchor="ctr" anchorCtr="0">
            <a:noAutofit/>
          </a:bodyPr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50" dirty="0">
                <a:ln w="3175">
                  <a:noFill/>
                </a:ln>
                <a:gradFill>
                  <a:gsLst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  <a:ea typeface="+mn-ea"/>
                <a:cs typeface="Arial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4344988"/>
            <a:ext cx="8031163" cy="461665"/>
          </a:xfrm>
        </p:spPr>
        <p:txBody>
          <a:bodyPr>
            <a:noAutofit/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ts val="0"/>
              </a:spcBef>
              <a:buFontTx/>
              <a:buNone/>
              <a:defRPr lang="en-US" sz="3200" kern="1200" dirty="0">
                <a:gradFill>
                  <a:gsLst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22049" y="2355850"/>
            <a:ext cx="7690114" cy="1384994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 extrusionH="88900" contourW="2540">
              <a:bevelT w="38100" h="31750"/>
              <a:contourClr>
                <a:srgbClr val="F4A234"/>
              </a:contourClr>
            </a:sp3d>
          </a:bodyPr>
          <a:lstStyle>
            <a:lvl1pPr marL="0" indent="0" algn="l">
              <a:buFont typeface="Arial" pitchFamily="34" charset="0"/>
              <a:buNone/>
              <a:defRPr kumimoji="0" lang="en-US" sz="10000" b="1" i="1" u="none" strike="noStrike" kern="1200" cap="none" spc="-642" normalizeH="0" baseline="0" noProof="0" dirty="0" smtClean="0">
                <a:ln w="11430"/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28000">
                      <a:schemeClr val="accent5"/>
                    </a:gs>
                    <a:gs pos="62000">
                      <a:schemeClr val="accent2"/>
                    </a:gs>
                    <a:gs pos="88000">
                      <a:schemeClr val="bg2"/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Segoe" pitchFamily="34" charset="0"/>
                <a:ea typeface="+mn-ea"/>
                <a:cs typeface="+mn-cs"/>
              </a:defRPr>
            </a:lvl1pPr>
          </a:lstStyle>
          <a:p>
            <a:pPr marL="0" lvl="0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en-US" dirty="0" smtClean="0"/>
              <a:t>click to…</a:t>
            </a:r>
          </a:p>
        </p:txBody>
      </p:sp>
      <p:pic>
        <p:nvPicPr>
          <p:cNvPr id="5" name="Picture 4" descr="MS-Research-logo.png"/>
          <p:cNvPicPr>
            <a:picLocks noChangeAspect="1"/>
          </p:cNvPicPr>
          <p:nvPr/>
        </p:nvPicPr>
        <p:blipFill>
          <a:blip r:embed="rId4">
            <a:lum bright="100000"/>
          </a:blip>
          <a:stretch>
            <a:fillRect/>
          </a:stretch>
        </p:blipFill>
        <p:spPr>
          <a:xfrm>
            <a:off x="7519239" y="6282881"/>
            <a:ext cx="1243761" cy="34652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2210862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12875"/>
            <a:ext cx="8382000" cy="2210862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411553"/>
            <a:ext cx="4114800" cy="2129814"/>
          </a:xfrm>
        </p:spPr>
        <p:txBody>
          <a:bodyPr/>
          <a:lstStyle>
            <a:lvl1pPr marL="339976" indent="-339976">
              <a:lnSpc>
                <a:spcPct val="90000"/>
              </a:lnSpc>
              <a:defRPr sz="2800"/>
            </a:lvl1pPr>
            <a:lvl2pPr marL="673338" indent="-325424">
              <a:lnSpc>
                <a:spcPct val="90000"/>
              </a:lnSpc>
              <a:defRPr sz="2400"/>
            </a:lvl2pPr>
            <a:lvl3pPr marL="953785" indent="-288384">
              <a:lnSpc>
                <a:spcPct val="90000"/>
              </a:lnSpc>
              <a:defRPr sz="2000"/>
            </a:lvl3pPr>
            <a:lvl4pPr marL="1227618" indent="-273833">
              <a:lnSpc>
                <a:spcPct val="90000"/>
              </a:lnSpc>
              <a:defRPr sz="1800"/>
            </a:lvl4pPr>
            <a:lvl5pPr marL="1516002" indent="-280447">
              <a:lnSpc>
                <a:spcPct val="90000"/>
              </a:lnSpc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1553"/>
            <a:ext cx="4114800" cy="2129814"/>
          </a:xfrm>
        </p:spPr>
        <p:txBody>
          <a:bodyPr/>
          <a:lstStyle>
            <a:lvl1pPr marL="347914" indent="-347914">
              <a:lnSpc>
                <a:spcPct val="90000"/>
              </a:lnSpc>
              <a:defRPr sz="2800"/>
            </a:lvl1pPr>
            <a:lvl2pPr marL="673338" indent="-339976">
              <a:lnSpc>
                <a:spcPct val="90000"/>
              </a:lnSpc>
              <a:defRPr sz="2400"/>
            </a:lvl2pPr>
            <a:lvl3pPr marL="961722" indent="-302936">
              <a:lnSpc>
                <a:spcPct val="90000"/>
              </a:lnSpc>
              <a:defRPr sz="2000"/>
            </a:lvl3pPr>
            <a:lvl4pPr marL="1227618" indent="-265896">
              <a:lnSpc>
                <a:spcPct val="90000"/>
              </a:lnSpc>
              <a:defRPr sz="1800"/>
            </a:lvl4pPr>
            <a:lvl5pPr marL="1516002" indent="-273833">
              <a:lnSpc>
                <a:spcPct val="90000"/>
              </a:lnSpc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411553"/>
            <a:ext cx="4114800" cy="692498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0999" y="2174875"/>
            <a:ext cx="4114800" cy="1537344"/>
          </a:xfrm>
        </p:spPr>
        <p:txBody>
          <a:bodyPr/>
          <a:lstStyle>
            <a:lvl1pPr marL="281770" indent="-281770">
              <a:defRPr sz="2300"/>
            </a:lvl1pPr>
            <a:lvl2pPr marL="562218" indent="-265896">
              <a:defRPr sz="2000"/>
            </a:lvl2pPr>
            <a:lvl3pPr marL="813562" indent="-243407">
              <a:defRPr sz="1800"/>
            </a:lvl3pPr>
            <a:lvl4pPr marL="1050354" indent="-228856">
              <a:defRPr sz="1700"/>
            </a:lvl4pPr>
            <a:lvl5pPr marL="1279210" indent="-206367"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981" y="1411553"/>
            <a:ext cx="4117019" cy="692498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117974" cy="1537344"/>
          </a:xfrm>
        </p:spPr>
        <p:txBody>
          <a:bodyPr/>
          <a:lstStyle>
            <a:lvl1pPr marL="296321" indent="-296321">
              <a:defRPr sz="2300"/>
            </a:lvl1pPr>
            <a:lvl2pPr marL="570155" indent="-273833">
              <a:defRPr sz="2000"/>
            </a:lvl2pPr>
            <a:lvl3pPr marL="821499" indent="-244730">
              <a:defRPr sz="1800"/>
            </a:lvl3pPr>
            <a:lvl4pPr marL="1050354" indent="-236793">
              <a:defRPr sz="1700"/>
            </a:lvl4pPr>
            <a:lvl5pPr marL="1279210" indent="-220919"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emo, Video etc. &quot;special&quot; slides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 descr="C:\Documents and Settings\sarahb\Desktop\DVD_ART34\Artwork_Imagery\Shapes\Lines\line drop shadow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lum/>
          </a:blip>
          <a:srcRect l="12500" b="-12538"/>
          <a:stretch>
            <a:fillRect/>
          </a:stretch>
        </p:blipFill>
        <p:spPr bwMode="auto">
          <a:xfrm>
            <a:off x="0" y="3398264"/>
            <a:ext cx="8001000" cy="259336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807848"/>
            <a:ext cx="8031427" cy="1523494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5400">
                <a:solidFill>
                  <a:schemeClr val="bg2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4344988"/>
            <a:ext cx="8031163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bg2"/>
                </a:solidFill>
                <a:effectLst/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22049" y="2355850"/>
            <a:ext cx="7690114" cy="1384994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 extrusionH="88900" contourW="2540">
              <a:bevelT w="38100" h="31750"/>
              <a:contourClr>
                <a:srgbClr val="F4A234"/>
              </a:contourClr>
            </a:sp3d>
          </a:bodyPr>
          <a:lstStyle>
            <a:lvl1pPr marL="0" indent="0" algn="l">
              <a:buFont typeface="Arial" pitchFamily="34" charset="0"/>
              <a:buNone/>
              <a:defRPr kumimoji="0" lang="en-US" sz="10000" b="1" i="1" u="none" strike="noStrike" kern="1200" cap="none" spc="-642" normalizeH="0" baseline="0" noProof="0" dirty="0" smtClean="0">
                <a:ln w="11430"/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28000">
                      <a:schemeClr val="accent5"/>
                    </a:gs>
                    <a:gs pos="62000">
                      <a:schemeClr val="accent2"/>
                    </a:gs>
                    <a:gs pos="88000">
                      <a:schemeClr val="bg2"/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Segoe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to…</a:t>
            </a:r>
          </a:p>
        </p:txBody>
      </p:sp>
      <p:pic>
        <p:nvPicPr>
          <p:cNvPr id="6" name="Picture 5" descr="MS-Research-logo.png"/>
          <p:cNvPicPr>
            <a:picLocks noChangeAspect="1"/>
          </p:cNvPicPr>
          <p:nvPr/>
        </p:nvPicPr>
        <p:blipFill>
          <a:blip r:embed="rId4">
            <a:lum bright="100000"/>
          </a:blip>
          <a:stretch>
            <a:fillRect/>
          </a:stretch>
        </p:blipFill>
        <p:spPr>
          <a:xfrm>
            <a:off x="7519239" y="6282881"/>
            <a:ext cx="1243761" cy="34652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WALKIN - Prints in GRAYSCAL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381000" y="1411553"/>
            <a:ext cx="8382000" cy="2200602"/>
          </a:xfrm>
        </p:spPr>
        <p:txBody>
          <a:bodyPr/>
          <a:lstStyle>
            <a:lvl1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1pPr>
            <a:lvl2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2pPr>
            <a:lvl3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3pPr>
            <a:lvl4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4pPr>
            <a:lvl5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and Conten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381000" y="1411553"/>
            <a:ext cx="8382000" cy="2200602"/>
          </a:xfrm>
        </p:spPr>
        <p:txBody>
          <a:bodyPr/>
          <a:lstStyle>
            <a:lvl1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1pPr>
            <a:lvl2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2pPr>
            <a:lvl3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3pPr>
            <a:lvl4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4pPr>
            <a:lvl5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0" y="6238875"/>
            <a:ext cx="9144001" cy="619125"/>
          </a:xfrm>
          <a:solidFill>
            <a:srgbClr val="FFFF99"/>
          </a:solidFill>
        </p:spPr>
        <p:txBody>
          <a:bodyPr wrap="square" lIns="152394" tIns="76197" rIns="152394" bIns="76197" anchor="b" anchorCtr="0">
            <a:noAutofit/>
          </a:bodyPr>
          <a:lstStyle>
            <a:lvl1pPr algn="r">
              <a:buFont typeface="Arial" pitchFamily="34" charset="0"/>
              <a:buNone/>
              <a:defRPr>
                <a:solidFill>
                  <a:srgbClr val="000000"/>
                </a:solidFill>
                <a:effectLst/>
                <a:latin typeface="Segoe Semibold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se for slides with Softwar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722313" y="1905000"/>
            <a:ext cx="8040688" cy="1938992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2210862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12875"/>
            <a:ext cx="8382000" cy="2210862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411553"/>
            <a:ext cx="4114800" cy="2129814"/>
          </a:xfrm>
        </p:spPr>
        <p:txBody>
          <a:bodyPr/>
          <a:lstStyle>
            <a:lvl1pPr marL="339976" indent="-339976">
              <a:lnSpc>
                <a:spcPct val="90000"/>
              </a:lnSpc>
              <a:defRPr sz="2800"/>
            </a:lvl1pPr>
            <a:lvl2pPr marL="673338" indent="-325424">
              <a:lnSpc>
                <a:spcPct val="90000"/>
              </a:lnSpc>
              <a:defRPr sz="2400"/>
            </a:lvl2pPr>
            <a:lvl3pPr marL="953785" indent="-288384">
              <a:lnSpc>
                <a:spcPct val="90000"/>
              </a:lnSpc>
              <a:defRPr sz="2000"/>
            </a:lvl3pPr>
            <a:lvl4pPr marL="1227618" indent="-273833">
              <a:lnSpc>
                <a:spcPct val="90000"/>
              </a:lnSpc>
              <a:defRPr sz="1800"/>
            </a:lvl4pPr>
            <a:lvl5pPr marL="1516002" indent="-280447">
              <a:lnSpc>
                <a:spcPct val="90000"/>
              </a:lnSpc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1553"/>
            <a:ext cx="4114800" cy="2129814"/>
          </a:xfrm>
        </p:spPr>
        <p:txBody>
          <a:bodyPr/>
          <a:lstStyle>
            <a:lvl1pPr marL="347914" indent="-347914">
              <a:lnSpc>
                <a:spcPct val="90000"/>
              </a:lnSpc>
              <a:defRPr sz="2800"/>
            </a:lvl1pPr>
            <a:lvl2pPr marL="673338" indent="-339976">
              <a:lnSpc>
                <a:spcPct val="90000"/>
              </a:lnSpc>
              <a:defRPr sz="2400"/>
            </a:lvl2pPr>
            <a:lvl3pPr marL="961722" indent="-302936">
              <a:lnSpc>
                <a:spcPct val="90000"/>
              </a:lnSpc>
              <a:defRPr sz="2000"/>
            </a:lvl3pPr>
            <a:lvl4pPr marL="1227618" indent="-265896">
              <a:lnSpc>
                <a:spcPct val="90000"/>
              </a:lnSpc>
              <a:defRPr sz="1800"/>
            </a:lvl4pPr>
            <a:lvl5pPr marL="1516002" indent="-273833">
              <a:lnSpc>
                <a:spcPct val="90000"/>
              </a:lnSpc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411553"/>
            <a:ext cx="4114800" cy="692498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0999" y="2174875"/>
            <a:ext cx="4114800" cy="1537344"/>
          </a:xfrm>
        </p:spPr>
        <p:txBody>
          <a:bodyPr/>
          <a:lstStyle>
            <a:lvl1pPr marL="281770" indent="-281770">
              <a:defRPr sz="2300"/>
            </a:lvl1pPr>
            <a:lvl2pPr marL="562218" indent="-265896">
              <a:defRPr sz="2000"/>
            </a:lvl2pPr>
            <a:lvl3pPr marL="813562" indent="-243407">
              <a:defRPr sz="1800"/>
            </a:lvl3pPr>
            <a:lvl4pPr marL="1050354" indent="-228856">
              <a:defRPr sz="1700"/>
            </a:lvl4pPr>
            <a:lvl5pPr marL="1279210" indent="-206367"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981" y="1411553"/>
            <a:ext cx="4117019" cy="692498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117974" cy="1537344"/>
          </a:xfrm>
        </p:spPr>
        <p:txBody>
          <a:bodyPr/>
          <a:lstStyle>
            <a:lvl1pPr marL="296321" indent="-296321">
              <a:defRPr sz="2300"/>
            </a:lvl1pPr>
            <a:lvl2pPr marL="570155" indent="-273833">
              <a:defRPr sz="2000"/>
            </a:lvl2pPr>
            <a:lvl3pPr marL="821499" indent="-244730">
              <a:defRPr sz="1800"/>
            </a:lvl3pPr>
            <a:lvl4pPr marL="1050354" indent="-236793">
              <a:defRPr sz="1700"/>
            </a:lvl4pPr>
            <a:lvl5pPr marL="1279210" indent="-220919"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WALKIN - Prints in GRAYSCALE">
    <p:bg bwMode="ltGray"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0" y="762000"/>
            <a:ext cx="9144000" cy="5638800"/>
          </a:xfrm>
          <a:prstGeom prst="rect">
            <a:avLst/>
          </a:prstGeom>
          <a:gradFill>
            <a:gsLst>
              <a:gs pos="0">
                <a:srgbClr val="CCCCFF">
                  <a:alpha val="0"/>
                </a:srgbClr>
              </a:gs>
              <a:gs pos="17999">
                <a:schemeClr val="tx1">
                  <a:alpha val="78000"/>
                </a:schemeClr>
              </a:gs>
              <a:gs pos="36000">
                <a:schemeClr val="tx1"/>
              </a:gs>
              <a:gs pos="61000">
                <a:schemeClr val="tx1"/>
              </a:gs>
              <a:gs pos="82001">
                <a:schemeClr val="tx1">
                  <a:alpha val="84000"/>
                </a:schemeClr>
              </a:gs>
              <a:gs pos="100000">
                <a:srgbClr val="CCCCFF">
                  <a:alpha val="0"/>
                </a:srgbClr>
              </a:gs>
            </a:gsLst>
            <a:lin ang="16200000" scaled="0"/>
          </a:gradFill>
          <a:ln>
            <a:headEnd type="none" w="med" len="med"/>
            <a:tailEnd type="none" w="med" len="med"/>
          </a:ln>
          <a:effectLst/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prstMaterial="flat">
            <a:contourClr>
              <a:schemeClr val="accent2">
                <a:satMod val="300000"/>
              </a:schemeClr>
            </a:contourClr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400" dirty="0" smtClean="0">
              <a:gradFill>
                <a:gsLst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effectLst>
                <a:outerShdw blurRad="50800" dist="38100" dir="2700000" algn="tl" rotWithShape="0">
                  <a:schemeClr val="bg2">
                    <a:alpha val="40000"/>
                  </a:schemeClr>
                </a:outerShdw>
              </a:effectLst>
              <a:latin typeface="Segoe" pitchFamily="34" charset="0"/>
            </a:endParaRPr>
          </a:p>
        </p:txBody>
      </p:sp>
      <p:pic>
        <p:nvPicPr>
          <p:cNvPr id="2" name="Picture 1" descr="MS--and-Research-logo-treat.png"/>
          <p:cNvPicPr>
            <a:picLocks noChangeAspect="1"/>
          </p:cNvPicPr>
          <p:nvPr/>
        </p:nvPicPr>
        <p:blipFill>
          <a:blip r:embed="rId3"/>
          <a:srcRect l="75000" b="88889"/>
          <a:stretch>
            <a:fillRect/>
          </a:stretch>
        </p:blipFill>
        <p:spPr>
          <a:xfrm>
            <a:off x="6858000" y="0"/>
            <a:ext cx="2286000" cy="762000"/>
          </a:xfrm>
          <a:prstGeom prst="rect">
            <a:avLst/>
          </a:prstGeom>
        </p:spPr>
      </p:pic>
      <p:pic>
        <p:nvPicPr>
          <p:cNvPr id="3" name="Picture 2" descr="MS--and-Research-logo-treat.png"/>
          <p:cNvPicPr>
            <a:picLocks noChangeAspect="1"/>
          </p:cNvPicPr>
          <p:nvPr/>
        </p:nvPicPr>
        <p:blipFill>
          <a:blip r:embed="rId3"/>
          <a:srcRect l="80833" t="88889"/>
          <a:stretch>
            <a:fillRect/>
          </a:stretch>
        </p:blipFill>
        <p:spPr>
          <a:xfrm>
            <a:off x="7391400" y="6096000"/>
            <a:ext cx="1752600" cy="76200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png"/><Relationship Id="rId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8.jpe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image" Target="../media/image2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7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412875"/>
            <a:ext cx="8382000" cy="2135969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2971800" y="6579834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>
                  <a:gsLst>
                    <a:gs pos="3600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effectLst>
                  <a:outerShdw blurRad="50800" dist="38100" dir="2700000" algn="tl" rotWithShape="0">
                    <a:schemeClr val="bg2">
                      <a:alpha val="40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fade/>
  </p:transition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50" dirty="0" smtClean="0">
          <a:ln w="3175">
            <a:noFill/>
          </a:ln>
          <a:gradFill flip="none" rotWithShape="1">
            <a:gsLst>
              <a:gs pos="0">
                <a:srgbClr val="FFFFB9"/>
              </a:gs>
              <a:gs pos="36000">
                <a:srgbClr val="FFFF99"/>
              </a:gs>
              <a:gs pos="86000">
                <a:srgbClr val="F6AE1E"/>
              </a:gs>
            </a:gsLst>
            <a:lin ang="5400000" scaled="0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Segoe" pitchFamily="34" charset="0"/>
          <a:ea typeface="+mn-ea"/>
          <a:cs typeface="Arial" charset="0"/>
        </a:defRPr>
      </a:lvl1pPr>
    </p:titleStyle>
    <p:bodyStyle>
      <a:lvl1pPr marL="460375" indent="-460375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4"/>
        </a:buBlip>
        <a:defRPr sz="3200" kern="1200">
          <a:solidFill>
            <a:schemeClr val="bg2"/>
          </a:solidFill>
          <a:effectLst/>
          <a:latin typeface="+mn-lt"/>
          <a:ea typeface="+mn-ea"/>
          <a:cs typeface="+mn-cs"/>
        </a:defRPr>
      </a:lvl1pPr>
      <a:lvl2pPr marL="855663" indent="-395288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4"/>
        </a:buBlip>
        <a:defRPr sz="2800" kern="1200">
          <a:solidFill>
            <a:schemeClr val="bg2"/>
          </a:solidFill>
          <a:effectLst/>
          <a:latin typeface="+mn-lt"/>
          <a:ea typeface="+mn-ea"/>
          <a:cs typeface="+mn-cs"/>
        </a:defRPr>
      </a:lvl2pPr>
      <a:lvl3pPr marL="1258888" indent="-403225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4"/>
        </a:buBlip>
        <a:defRPr sz="2400" kern="1200">
          <a:solidFill>
            <a:schemeClr val="bg2"/>
          </a:solidFill>
          <a:effectLst/>
          <a:latin typeface="+mn-lt"/>
          <a:ea typeface="+mn-ea"/>
          <a:cs typeface="+mn-cs"/>
        </a:defRPr>
      </a:lvl3pPr>
      <a:lvl4pPr marL="1604963" indent="-346075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4"/>
        </a:buBlip>
        <a:defRPr sz="2400" kern="1200">
          <a:solidFill>
            <a:schemeClr val="bg2"/>
          </a:solidFill>
          <a:effectLst/>
          <a:latin typeface="+mn-lt"/>
          <a:ea typeface="+mn-ea"/>
          <a:cs typeface="+mn-cs"/>
        </a:defRPr>
      </a:lvl4pPr>
      <a:lvl5pPr marL="1941513" indent="-336550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4"/>
        </a:buBlip>
        <a:defRPr sz="2400" kern="1200">
          <a:solidFill>
            <a:schemeClr val="bg2"/>
          </a:solidFill>
          <a:effectLst/>
          <a:latin typeface="+mn-lt"/>
          <a:ea typeface="+mn-ea"/>
          <a:cs typeface="+mn-cs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white rectangle.png"/>
          <p:cNvPicPr>
            <a:picLocks noChangeAspect="1"/>
          </p:cNvPicPr>
          <p:nvPr/>
        </p:nvPicPr>
        <p:blipFill>
          <a:blip r:embed="rId5"/>
          <a:srcRect b="10453"/>
          <a:stretch>
            <a:fillRect/>
          </a:stretch>
        </p:blipFill>
        <p:spPr>
          <a:xfrm>
            <a:off x="0" y="1299706"/>
            <a:ext cx="9144000" cy="555829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2" y="1905000"/>
            <a:ext cx="8040688" cy="21082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</p:sldLayoutIdLst>
  <p:transition>
    <p:fade/>
  </p:transition>
  <p:hf sldNum="0" hdr="0" dt="0"/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25" dirty="0" smtClean="0">
          <a:ln w="3175">
            <a:noFill/>
          </a:ln>
          <a:gradFill flip="none" rotWithShape="1">
            <a:gsLst>
              <a:gs pos="0">
                <a:srgbClr val="FFFFB9"/>
              </a:gs>
              <a:gs pos="36000">
                <a:srgbClr val="FFFF99"/>
              </a:gs>
              <a:gs pos="86000">
                <a:srgbClr val="F6AE1E"/>
              </a:gs>
            </a:gsLst>
            <a:lin ang="5400000" scaled="0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Segoe" pitchFamily="34" charset="0"/>
          <a:ea typeface="+mn-ea"/>
          <a:cs typeface="Arial" charset="0"/>
        </a:defRPr>
      </a:lvl1pPr>
    </p:titleStyle>
    <p:bodyStyle>
      <a:lvl1pPr marL="0" indent="0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30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1pPr>
      <a:lvl2pPr marL="384954" indent="-7937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8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2pPr>
      <a:lvl3pPr marL="761970" indent="-7937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4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3pPr>
      <a:lvl4pPr marL="1094009" indent="7937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4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4pPr>
      <a:lvl5pPr marL="1426047" indent="0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4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412875"/>
            <a:ext cx="8382000" cy="2000548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2819400" y="6627813"/>
            <a:ext cx="3505200" cy="184666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marL="0" algn="ctr" defTabSz="914363" rtl="0" eaLnBrk="1" latinLnBrk="0" hangingPunct="1">
              <a:defRPr lang="en-US" sz="1200" kern="1200" smtClean="0">
                <a:gradFill>
                  <a:gsLst>
                    <a:gs pos="3600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effectLst>
                  <a:outerShdw blurRad="50800" dist="38100" dir="2700000" algn="tl" rotWithShape="0">
                    <a:schemeClr val="bg2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ransition>
    <p:fade/>
  </p:transition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50" dirty="0" smtClean="0">
          <a:ln w="3175">
            <a:noFill/>
          </a:ln>
          <a:gradFill flip="none" rotWithShape="1">
            <a:gsLst>
              <a:gs pos="0">
                <a:srgbClr val="FFFFB9"/>
              </a:gs>
              <a:gs pos="36000">
                <a:srgbClr val="FFFF99"/>
              </a:gs>
              <a:gs pos="86000">
                <a:srgbClr val="F6AE1E"/>
              </a:gs>
            </a:gsLst>
            <a:lin ang="5400000" scaled="0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Segoe" pitchFamily="34" charset="0"/>
          <a:ea typeface="+mn-ea"/>
          <a:cs typeface="Arial" charset="0"/>
        </a:defRPr>
      </a:lvl1pPr>
    </p:titleStyle>
    <p:bodyStyle>
      <a:lvl1pPr marL="460375" indent="-460375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4"/>
        </a:buBlip>
        <a:defRPr sz="3200" kern="1200">
          <a:gradFill>
            <a:gsLst>
              <a:gs pos="50000">
                <a:schemeClr val="tx1"/>
              </a:gs>
              <a:gs pos="100000">
                <a:schemeClr val="tx1"/>
              </a:gs>
            </a:gsLst>
            <a:lin ang="5400000" scaled="0"/>
          </a:gra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855663" indent="-395288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4"/>
        </a:buBlip>
        <a:defRPr sz="2800" kern="1200">
          <a:gradFill>
            <a:gsLst>
              <a:gs pos="50000">
                <a:schemeClr val="tx1"/>
              </a:gs>
              <a:gs pos="100000">
                <a:schemeClr val="tx1"/>
              </a:gs>
            </a:gsLst>
            <a:lin ang="5400000" scaled="0"/>
          </a:gra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258888" indent="-403225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4"/>
        </a:buBlip>
        <a:defRPr sz="2400" kern="1200">
          <a:gradFill>
            <a:gsLst>
              <a:gs pos="50000">
                <a:schemeClr val="tx1"/>
              </a:gs>
              <a:gs pos="100000">
                <a:schemeClr val="tx1"/>
              </a:gs>
            </a:gsLst>
            <a:lin ang="5400000" scaled="0"/>
          </a:gra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604963" indent="-346075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4"/>
        </a:buBlip>
        <a:defRPr sz="2000" kern="1200">
          <a:gradFill>
            <a:gsLst>
              <a:gs pos="50000">
                <a:schemeClr val="tx1"/>
              </a:gs>
              <a:gs pos="100000">
                <a:schemeClr val="tx1"/>
              </a:gs>
            </a:gsLst>
            <a:lin ang="5400000" scaled="0"/>
          </a:gra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941513" indent="-336550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4"/>
        </a:buBlip>
        <a:defRPr sz="2000" kern="1200">
          <a:gradFill>
            <a:gsLst>
              <a:gs pos="50000">
                <a:schemeClr val="tx1"/>
              </a:gs>
              <a:gs pos="100000">
                <a:schemeClr val="tx1"/>
              </a:gs>
            </a:gsLst>
            <a:lin ang="5400000" scaled="0"/>
          </a:gra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white rectangle.png"/>
          <p:cNvPicPr>
            <a:picLocks noChangeAspect="1"/>
          </p:cNvPicPr>
          <p:nvPr/>
        </p:nvPicPr>
        <p:blipFill>
          <a:blip r:embed="rId4"/>
          <a:srcRect b="10453"/>
          <a:stretch>
            <a:fillRect/>
          </a:stretch>
        </p:blipFill>
        <p:spPr>
          <a:xfrm>
            <a:off x="0" y="1299706"/>
            <a:ext cx="9144000" cy="555829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2" y="1905000"/>
            <a:ext cx="8040688" cy="21082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</p:sldLayoutIdLst>
  <p:transition>
    <p:fade/>
  </p:transition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25" dirty="0" smtClean="0">
          <a:ln w="3175">
            <a:noFill/>
          </a:ln>
          <a:gradFill flip="none" rotWithShape="1">
            <a:gsLst>
              <a:gs pos="0">
                <a:srgbClr val="FFFFB9"/>
              </a:gs>
              <a:gs pos="36000">
                <a:srgbClr val="FFFF99"/>
              </a:gs>
              <a:gs pos="86000">
                <a:srgbClr val="F6AE1E"/>
              </a:gs>
            </a:gsLst>
            <a:lin ang="5400000" scaled="0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Segoe" pitchFamily="34" charset="0"/>
          <a:ea typeface="+mn-ea"/>
          <a:cs typeface="Arial" charset="0"/>
        </a:defRPr>
      </a:lvl1pPr>
    </p:titleStyle>
    <p:bodyStyle>
      <a:lvl1pPr marL="0" indent="0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30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1pPr>
      <a:lvl2pPr marL="384954" indent="-7937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8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2pPr>
      <a:lvl3pPr marL="761970" indent="-7937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4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3pPr>
      <a:lvl4pPr marL="1094009" indent="7937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4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4pPr>
      <a:lvl5pPr marL="1426047" indent="0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4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research.microsoft.com/contracts" TargetMode="External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6.xml"/><Relationship Id="rId1" Type="http://schemas.openxmlformats.org/officeDocument/2006/relationships/tags" Target="../tags/tag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6.xml"/><Relationship Id="rId1" Type="http://schemas.openxmlformats.org/officeDocument/2006/relationships/tags" Target="../tags/tag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6.xml"/><Relationship Id="rId1" Type="http://schemas.openxmlformats.org/officeDocument/2006/relationships/tags" Target="../tags/tag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7" Type="http://schemas.openxmlformats.org/officeDocument/2006/relationships/image" Target="../media/image15.jpeg"/><Relationship Id="rId2" Type="http://schemas.openxmlformats.org/officeDocument/2006/relationships/hyperlink" Target="http://www.amazon.com/Depth-What-you-need-master/dp/1933988363/ref=sr_1_1?ie=UTF8&amp;s=books&amp;qid=1275579004&amp;sr=8-1" TargetMode="External"/><Relationship Id="rId1" Type="http://schemas.openxmlformats.org/officeDocument/2006/relationships/slideLayout" Target="../slideLayouts/slideLayout17.xml"/><Relationship Id="rId6" Type="http://schemas.openxmlformats.org/officeDocument/2006/relationships/hyperlink" Target="http://www.amazon.com/C-4-0-Nutshell-Definitive-Reference/dp/0596800959/ref=sr_1_3?ie=UTF8&amp;s=books&amp;qid=1275579121&amp;sr=1-3" TargetMode="External"/><Relationship Id="rId5" Type="http://schemas.openxmlformats.org/officeDocument/2006/relationships/image" Target="../media/image14.jpeg"/><Relationship Id="rId4" Type="http://schemas.openxmlformats.org/officeDocument/2006/relationships/hyperlink" Target="http://www.amazon.com/CLR-via-Dev-Pro-Jeffrey-Richter/dp/0735627045/ref=sr_1_1?ie=UTF8&amp;s=books&amp;qid=1275579092&amp;sr=1-1" TargetMode="Externa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rise4fun.com/" TargetMode="External"/><Relationship Id="rId1" Type="http://schemas.openxmlformats.org/officeDocument/2006/relationships/slideLayout" Target="../slideLayouts/slideLayout1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/>
              <a:t>Practical program verification for the working programmer with CodeContracts and Abstract Interpretation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276600"/>
            <a:ext cx="7681913" cy="461665"/>
          </a:xfrm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 lang="en-US" dirty="0" smtClean="0"/>
          </a:p>
          <a:p>
            <a:r>
              <a:rPr lang="en-US" i="1" dirty="0" smtClean="0">
                <a:gradFill>
                  <a:gsLst>
                    <a:gs pos="0">
                      <a:schemeClr val="tx2">
                        <a:lumMod val="75000"/>
                      </a:schemeClr>
                    </a:gs>
                    <a:gs pos="37500">
                      <a:srgbClr val="FFE8A9"/>
                    </a:gs>
                    <a:gs pos="25000">
                      <a:srgbClr val="FFE69D"/>
                    </a:gs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lumMod val="75000"/>
                      </a:schemeClr>
                    </a:gs>
                  </a:gsLst>
                  <a:lin ang="5400000" scaled="0"/>
                </a:gradFill>
              </a:rPr>
              <a:t>Francesco Logozzo</a:t>
            </a:r>
          </a:p>
          <a:p>
            <a:endParaRPr lang="en-US" i="1" dirty="0" smtClean="0">
              <a:gradFill>
                <a:gsLst>
                  <a:gs pos="0">
                    <a:schemeClr val="tx2">
                      <a:lumMod val="75000"/>
                    </a:schemeClr>
                  </a:gs>
                  <a:gs pos="37500">
                    <a:srgbClr val="FFE8A9"/>
                  </a:gs>
                  <a:gs pos="25000">
                    <a:srgbClr val="FFE69D"/>
                  </a:gs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endParaRPr>
          </a:p>
          <a:p>
            <a:r>
              <a:rPr lang="en-US" sz="2400" dirty="0" smtClean="0"/>
              <a:t>Joint work with Manuel Fahndrich</a:t>
            </a:r>
            <a:endParaRPr lang="en-US" i="1" dirty="0" smtClean="0">
              <a:gradFill>
                <a:gsLst>
                  <a:gs pos="0">
                    <a:schemeClr val="tx2">
                      <a:lumMod val="75000"/>
                    </a:schemeClr>
                  </a:gs>
                  <a:gs pos="37500">
                    <a:srgbClr val="FFE8A9"/>
                  </a:gs>
                  <a:gs pos="25000">
                    <a:srgbClr val="FFE69D"/>
                  </a:gs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endParaRPr>
          </a:p>
          <a:p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10200" y="6019800"/>
            <a:ext cx="1943297" cy="71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3"/>
          <p:cNvSpPr/>
          <p:nvPr/>
        </p:nvSpPr>
        <p:spPr>
          <a:xfrm>
            <a:off x="662362" y="5181600"/>
            <a:ext cx="474783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u="sng" dirty="0">
                <a:hlinkClick r:id="rId3"/>
              </a:rPr>
              <a:t>http://research.microsoft.com/contracts</a:t>
            </a:r>
            <a:r>
              <a:rPr lang="en-US" sz="2000" dirty="0"/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73151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Analyses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5047536"/>
          </a:xfrm>
        </p:spPr>
        <p:txBody>
          <a:bodyPr/>
          <a:lstStyle/>
          <a:p>
            <a:r>
              <a:rPr lang="en-US" dirty="0" smtClean="0"/>
              <a:t>Non-Null </a:t>
            </a:r>
          </a:p>
          <a:p>
            <a:pPr lvl="1"/>
            <a:r>
              <a:rPr lang="en-US" dirty="0" smtClean="0"/>
              <a:t>Is this object valid?</a:t>
            </a:r>
          </a:p>
          <a:p>
            <a:r>
              <a:rPr lang="en-US" dirty="0" smtClean="0"/>
              <a:t>Numerical</a:t>
            </a:r>
          </a:p>
          <a:p>
            <a:pPr lvl="1"/>
            <a:r>
              <a:rPr lang="en-US" dirty="0" smtClean="0"/>
              <a:t>Ranges and linear restraints over variables</a:t>
            </a:r>
          </a:p>
          <a:p>
            <a:r>
              <a:rPr lang="en-US" dirty="0" smtClean="0"/>
              <a:t>Arrays</a:t>
            </a:r>
          </a:p>
          <a:p>
            <a:pPr lvl="1"/>
            <a:r>
              <a:rPr lang="en-US" dirty="0" smtClean="0"/>
              <a:t>ForAll, Exists, Purity</a:t>
            </a:r>
          </a:p>
          <a:p>
            <a:r>
              <a:rPr lang="en-US" dirty="0" smtClean="0"/>
              <a:t>Enums</a:t>
            </a:r>
          </a:p>
          <a:p>
            <a:pPr lvl="1"/>
            <a:r>
              <a:rPr lang="en-US" dirty="0" smtClean="0"/>
              <a:t>Which enum values are legal?</a:t>
            </a:r>
          </a:p>
          <a:p>
            <a:r>
              <a:rPr lang="en-US" dirty="0" smtClean="0"/>
              <a:t>Modus ponens</a:t>
            </a:r>
          </a:p>
          <a:p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42875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Incremental analysis in Clousot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3354765"/>
          </a:xfrm>
        </p:spPr>
        <p:txBody>
          <a:bodyPr/>
          <a:lstStyle/>
          <a:p>
            <a:r>
              <a:rPr lang="en-US" dirty="0" smtClean="0"/>
              <a:t>First analyze with “cheap” domains</a:t>
            </a:r>
          </a:p>
          <a:p>
            <a:pPr lvl="1"/>
            <a:r>
              <a:rPr lang="en-US" dirty="0"/>
              <a:t>If </a:t>
            </a:r>
            <a:r>
              <a:rPr lang="en-US" dirty="0" smtClean="0"/>
              <a:t>check is definitive (True, False, Bottom)</a:t>
            </a:r>
            <a:endParaRPr lang="en-US" dirty="0"/>
          </a:p>
          <a:p>
            <a:pPr marL="855663" lvl="2" indent="0">
              <a:buNone/>
            </a:pPr>
            <a:r>
              <a:rPr lang="en-US" dirty="0"/>
              <a:t>	</a:t>
            </a:r>
            <a:r>
              <a:rPr lang="en-US" sz="2800" dirty="0"/>
              <a:t>Done!</a:t>
            </a:r>
            <a:endParaRPr lang="en-US" dirty="0"/>
          </a:p>
          <a:p>
            <a:pPr lvl="1"/>
            <a:r>
              <a:rPr lang="en-US" dirty="0" smtClean="0"/>
              <a:t>Otherwise</a:t>
            </a:r>
            <a:endParaRPr lang="en-US" dirty="0"/>
          </a:p>
          <a:p>
            <a:pPr marL="460375" lvl="1" indent="0">
              <a:buNone/>
            </a:pPr>
            <a:r>
              <a:rPr lang="en-US" dirty="0"/>
              <a:t>	Try a more precise domain</a:t>
            </a:r>
            <a:endParaRPr lang="en-US" dirty="0" smtClean="0"/>
          </a:p>
          <a:p>
            <a:r>
              <a:rPr lang="en-US" dirty="0" smtClean="0"/>
              <a:t>On average great performance gains</a:t>
            </a:r>
          </a:p>
          <a:p>
            <a:pPr lvl="1"/>
            <a:endParaRPr lang="en-US" dirty="0" smtClean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777514313"/>
              </p:ext>
            </p:extLst>
          </p:nvPr>
        </p:nvGraphicFramePr>
        <p:xfrm>
          <a:off x="1447800" y="4724400"/>
          <a:ext cx="6172200" cy="160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577055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DisIntervals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443198"/>
          </a:xfrm>
        </p:spPr>
        <p:txBody>
          <a:bodyPr/>
          <a:lstStyle/>
          <a:p>
            <a:r>
              <a:rPr lang="en-US" dirty="0" smtClean="0"/>
              <a:t>Disjunctions of intervals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2057399"/>
            <a:ext cx="8458200" cy="418576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enum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ItalianBikeBrand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{ </a:t>
            </a:r>
            <a:r>
              <a:rPr lang="en-US" sz="1400" dirty="0" err="1" smtClean="0">
                <a:solidFill>
                  <a:prstClr val="black"/>
                </a:solidFill>
                <a:latin typeface="Consolas"/>
              </a:rPr>
              <a:t>DeRosa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=0, </a:t>
            </a:r>
            <a:r>
              <a:rPr lang="en-US" sz="1400" dirty="0" err="1" smtClean="0">
                <a:solidFill>
                  <a:prstClr val="black"/>
                </a:solidFill>
                <a:latin typeface="Consolas"/>
              </a:rPr>
              <a:t>Colnago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=2, </a:t>
            </a:r>
            <a:r>
              <a:rPr lang="en-US" sz="1400" dirty="0" err="1" smtClean="0">
                <a:solidFill>
                  <a:prstClr val="black"/>
                </a:solidFill>
                <a:latin typeface="Consolas"/>
              </a:rPr>
              <a:t>Pinarello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=4, </a:t>
            </a:r>
            <a:r>
              <a:rPr lang="en-US" sz="1400" dirty="0" err="1" smtClean="0">
                <a:solidFill>
                  <a:prstClr val="black"/>
                </a:solidFill>
                <a:latin typeface="Consolas"/>
              </a:rPr>
              <a:t>Daccordi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=6 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CityFor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ItalianBikeBrand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bike)</a:t>
            </a:r>
          </a:p>
          <a:p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{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switch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(bike)</a:t>
            </a:r>
          </a:p>
          <a:p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case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ItalianBikeBrand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.DeRosa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:</a:t>
            </a:r>
          </a:p>
          <a:p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"Milan"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case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ItalianBikeBrand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.Daccordi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:</a:t>
            </a:r>
          </a:p>
          <a:p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"Pisa"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case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ItalianBikeBrand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.Pinarello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: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"Treviso"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  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case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 smtClean="0">
                <a:solidFill>
                  <a:srgbClr val="2B91AF"/>
                </a:solidFill>
                <a:latin typeface="Consolas"/>
              </a:rPr>
              <a:t>ItalianBikeBrand</a:t>
            </a:r>
            <a:r>
              <a:rPr lang="en-US" sz="1400" dirty="0" err="1" smtClean="0">
                <a:solidFill>
                  <a:prstClr val="black"/>
                </a:solidFill>
                <a:latin typeface="Consolas"/>
              </a:rPr>
              <a:t>.Colnago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:</a:t>
            </a:r>
          </a:p>
          <a:p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    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smtClean="0">
                <a:solidFill>
                  <a:srgbClr val="A31515"/>
                </a:solidFill>
                <a:latin typeface="Consolas"/>
              </a:rPr>
              <a:t>"Milan"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  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default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:</a:t>
            </a:r>
          </a:p>
          <a:p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    </a:t>
            </a:r>
            <a:r>
              <a:rPr lang="en-US" sz="1400" dirty="0" smtClean="0">
                <a:solidFill>
                  <a:srgbClr val="2B91AF"/>
                </a:solidFill>
                <a:latin typeface="Consolas"/>
              </a:rPr>
              <a:t>Contract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.Assert(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false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); </a:t>
            </a:r>
            <a:r>
              <a:rPr lang="en-US" sz="1400" dirty="0">
                <a:solidFill>
                  <a:srgbClr val="008000"/>
                </a:solidFill>
                <a:latin typeface="Consolas"/>
              </a:rPr>
              <a:t>// Should prove </a:t>
            </a:r>
            <a:r>
              <a:rPr lang="en-US" sz="1400" dirty="0" smtClean="0">
                <a:solidFill>
                  <a:srgbClr val="008000"/>
                </a:solidFill>
                <a:latin typeface="Consolas"/>
              </a:rPr>
              <a:t>unreachable</a:t>
            </a:r>
            <a:endParaRPr lang="en-US" sz="1400" dirty="0" smtClean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null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sz="1400" dirty="0"/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4267200" y="3429000"/>
            <a:ext cx="4953000" cy="1046480"/>
          </a:xfrm>
          <a:prstGeom prst="wedgeRoundRectCallout">
            <a:avLst>
              <a:gd name="adj1" fmla="val -71862"/>
              <a:gd name="adj2" fmla="val 121763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DisIntervals infer</a:t>
            </a:r>
          </a:p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r>
              <a:rPr lang="en-US" sz="2400" dirty="0" smtClean="0"/>
              <a:t>-∞,-1] [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1,1] [3,3] [5,5] [7, +</a:t>
            </a:r>
            <a:r>
              <a:rPr lang="en-US" sz="2400" dirty="0" smtClean="0"/>
              <a:t>∞]</a:t>
            </a:r>
            <a:r>
              <a:rPr lang="en-US" sz="24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 </a:t>
            </a: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4267200" y="6019800"/>
            <a:ext cx="3124200" cy="838200"/>
          </a:xfrm>
          <a:prstGeom prst="wedgeRoundRectCallout">
            <a:avLst>
              <a:gd name="adj1" fmla="val -98729"/>
              <a:gd name="adj2" fmla="val -100809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Check: </a:t>
            </a:r>
            <a:r>
              <a:rPr lang="en-US" sz="2400" dirty="0"/>
              <a:t>⊥</a:t>
            </a:r>
            <a:endParaRPr lang="en-US" sz="2400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4193059" y="4782820"/>
            <a:ext cx="4953000" cy="1046480"/>
          </a:xfrm>
          <a:prstGeom prst="wedgeRoundRectCallout">
            <a:avLst>
              <a:gd name="adj1" fmla="val -70365"/>
              <a:gd name="adj2" fmla="val 8407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Admissible values</a:t>
            </a:r>
          </a:p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[0,0] [2,2] [4,4] [6,6]</a:t>
            </a:r>
            <a:r>
              <a:rPr lang="en-US" sz="24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6030590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Numerical Domain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5047536"/>
          </a:xfrm>
        </p:spPr>
        <p:txBody>
          <a:bodyPr/>
          <a:lstStyle/>
          <a:p>
            <a:r>
              <a:rPr lang="en-US" dirty="0" smtClean="0"/>
              <a:t>Reduced product of</a:t>
            </a:r>
          </a:p>
          <a:p>
            <a:pPr lvl="1"/>
            <a:r>
              <a:rPr lang="en-US" dirty="0" smtClean="0"/>
              <a:t>DisIntervals</a:t>
            </a:r>
          </a:p>
          <a:p>
            <a:pPr lvl="2"/>
            <a:r>
              <a:rPr lang="en-US" dirty="0"/>
              <a:t>x</a:t>
            </a:r>
            <a:r>
              <a:rPr lang="en-US" dirty="0" smtClean="0"/>
              <a:t> </a:t>
            </a:r>
            <a:r>
              <a:rPr lang="en-US" dirty="0" smtClean="0">
                <a:effectLst/>
              </a:rPr>
              <a:t>∈ [a</a:t>
            </a:r>
            <a:r>
              <a:rPr lang="en-US" baseline="-25000" dirty="0" smtClean="0">
                <a:effectLst/>
              </a:rPr>
              <a:t>0</a:t>
            </a:r>
            <a:r>
              <a:rPr lang="en-US" dirty="0" smtClean="0">
                <a:effectLst/>
              </a:rPr>
              <a:t>, b</a:t>
            </a:r>
            <a:r>
              <a:rPr lang="en-US" baseline="-25000" dirty="0" smtClean="0">
                <a:effectLst/>
              </a:rPr>
              <a:t>0</a:t>
            </a:r>
            <a:r>
              <a:rPr lang="en-US" dirty="0" smtClean="0">
                <a:effectLst/>
              </a:rPr>
              <a:t>] ∨ [a</a:t>
            </a:r>
            <a:r>
              <a:rPr lang="en-US" baseline="-25000" dirty="0" smtClean="0">
                <a:effectLst/>
              </a:rPr>
              <a:t>1</a:t>
            </a:r>
            <a:r>
              <a:rPr lang="en-US" dirty="0" smtClean="0">
                <a:effectLst/>
              </a:rPr>
              <a:t>, b</a:t>
            </a:r>
            <a:r>
              <a:rPr lang="en-US" baseline="-25000" dirty="0" smtClean="0">
                <a:effectLst/>
              </a:rPr>
              <a:t>1</a:t>
            </a:r>
            <a:r>
              <a:rPr lang="en-US" dirty="0" smtClean="0">
                <a:effectLst/>
              </a:rPr>
              <a:t>] </a:t>
            </a:r>
            <a:r>
              <a:rPr lang="en-US" dirty="0">
                <a:effectLst/>
              </a:rPr>
              <a:t>∨</a:t>
            </a:r>
            <a:r>
              <a:rPr lang="en-US" dirty="0" smtClean="0">
                <a:effectLst/>
              </a:rPr>
              <a:t>… ∨ [a</a:t>
            </a:r>
            <a:r>
              <a:rPr lang="en-US" baseline="-25000" dirty="0" smtClean="0">
                <a:effectLst/>
              </a:rPr>
              <a:t>n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b</a:t>
            </a:r>
            <a:r>
              <a:rPr lang="en-US" baseline="-25000" dirty="0" err="1" smtClean="0">
                <a:effectLst/>
              </a:rPr>
              <a:t>n</a:t>
            </a:r>
            <a:r>
              <a:rPr lang="en-US" dirty="0" smtClean="0">
                <a:effectLst/>
              </a:rPr>
              <a:t>]</a:t>
            </a:r>
            <a:endParaRPr lang="en-US" dirty="0" smtClean="0"/>
          </a:p>
          <a:p>
            <a:pPr lvl="1"/>
            <a:r>
              <a:rPr lang="en-US" dirty="0" smtClean="0"/>
              <a:t>LT</a:t>
            </a:r>
          </a:p>
          <a:p>
            <a:pPr lvl="2"/>
            <a:r>
              <a:rPr lang="en-US" dirty="0"/>
              <a:t>x</a:t>
            </a:r>
            <a:r>
              <a:rPr lang="en-US" dirty="0" smtClean="0"/>
              <a:t> &lt; </a:t>
            </a:r>
            <a:r>
              <a:rPr lang="en-US" dirty="0">
                <a:effectLst/>
              </a:rPr>
              <a:t>{ y</a:t>
            </a:r>
            <a:r>
              <a:rPr lang="en-US" baseline="-25000" dirty="0">
                <a:effectLst/>
              </a:rPr>
              <a:t>0</a:t>
            </a:r>
            <a:r>
              <a:rPr lang="en-US" dirty="0">
                <a:effectLst/>
              </a:rPr>
              <a:t>, y</a:t>
            </a:r>
            <a:r>
              <a:rPr lang="en-US" baseline="-25000" dirty="0">
                <a:effectLst/>
              </a:rPr>
              <a:t>1</a:t>
            </a:r>
            <a:r>
              <a:rPr lang="en-US" dirty="0">
                <a:effectLst/>
              </a:rPr>
              <a:t>, y</a:t>
            </a:r>
            <a:r>
              <a:rPr lang="en-US" baseline="-25000" dirty="0">
                <a:effectLst/>
              </a:rPr>
              <a:t>2</a:t>
            </a:r>
            <a:r>
              <a:rPr lang="en-US" dirty="0">
                <a:effectLst/>
              </a:rPr>
              <a:t> … </a:t>
            </a:r>
            <a:r>
              <a:rPr lang="en-US" dirty="0" smtClean="0">
                <a:effectLst/>
              </a:rPr>
              <a:t>}</a:t>
            </a:r>
            <a:r>
              <a:rPr lang="en-US" dirty="0">
                <a:effectLst/>
              </a:rPr>
              <a:t> </a:t>
            </a:r>
            <a:endParaRPr lang="en-US" dirty="0" smtClean="0"/>
          </a:p>
          <a:p>
            <a:pPr lvl="1"/>
            <a:r>
              <a:rPr lang="en-US" dirty="0" err="1" smtClean="0"/>
              <a:t>Leq</a:t>
            </a:r>
            <a:endParaRPr lang="en-US" dirty="0" smtClean="0"/>
          </a:p>
          <a:p>
            <a:pPr lvl="2"/>
            <a:r>
              <a:rPr lang="en-US" dirty="0" smtClean="0">
                <a:effectLst/>
              </a:rPr>
              <a:t>x ≤ { y</a:t>
            </a:r>
            <a:r>
              <a:rPr lang="en-US" baseline="-25000" dirty="0" smtClean="0">
                <a:effectLst/>
              </a:rPr>
              <a:t>0</a:t>
            </a:r>
            <a:r>
              <a:rPr lang="en-US" dirty="0" smtClean="0">
                <a:effectLst/>
              </a:rPr>
              <a:t>, y</a:t>
            </a:r>
            <a:r>
              <a:rPr lang="en-US" baseline="-25000" dirty="0" smtClean="0">
                <a:effectLst/>
              </a:rPr>
              <a:t>1</a:t>
            </a:r>
            <a:r>
              <a:rPr lang="en-US" dirty="0" smtClean="0">
                <a:effectLst/>
              </a:rPr>
              <a:t>, y</a:t>
            </a:r>
            <a:r>
              <a:rPr lang="en-US" baseline="-25000" dirty="0" smtClean="0">
                <a:effectLst/>
              </a:rPr>
              <a:t>2</a:t>
            </a:r>
            <a:r>
              <a:rPr lang="en-US" dirty="0" smtClean="0">
                <a:effectLst/>
              </a:rPr>
              <a:t> … }</a:t>
            </a:r>
          </a:p>
          <a:p>
            <a:pPr lvl="1"/>
            <a:r>
              <a:rPr lang="en-US" dirty="0" smtClean="0">
                <a:effectLst/>
              </a:rPr>
              <a:t>Linear Equalities</a:t>
            </a:r>
          </a:p>
          <a:p>
            <a:pPr lvl="2"/>
            <a:r>
              <a:rPr lang="en-US" dirty="0" smtClean="0">
                <a:effectLst/>
              </a:rPr>
              <a:t>a</a:t>
            </a:r>
            <a:r>
              <a:rPr lang="en-US" baseline="-25000" dirty="0" smtClean="0">
                <a:effectLst/>
              </a:rPr>
              <a:t>0</a:t>
            </a:r>
            <a:r>
              <a:rPr lang="en-US" dirty="0">
                <a:effectLst/>
              </a:rPr>
              <a:t> </a:t>
            </a:r>
            <a:r>
              <a:rPr lang="en-US" dirty="0" smtClean="0">
                <a:effectLst/>
              </a:rPr>
              <a:t>⋅ x</a:t>
            </a:r>
            <a:r>
              <a:rPr lang="en-US" baseline="-25000" dirty="0" smtClean="0">
                <a:effectLst/>
              </a:rPr>
              <a:t>0</a:t>
            </a:r>
            <a:r>
              <a:rPr lang="en-US" dirty="0" smtClean="0">
                <a:effectLst/>
              </a:rPr>
              <a:t> + … + a</a:t>
            </a:r>
            <a:r>
              <a:rPr lang="en-US" baseline="-25000" dirty="0" smtClean="0">
                <a:effectLst/>
              </a:rPr>
              <a:t>n</a:t>
            </a:r>
            <a:r>
              <a:rPr lang="en-US" dirty="0" smtClean="0">
                <a:effectLst/>
              </a:rPr>
              <a:t> ⋅ </a:t>
            </a:r>
            <a:r>
              <a:rPr lang="en-US" dirty="0" err="1" smtClean="0">
                <a:effectLst/>
              </a:rPr>
              <a:t>x</a:t>
            </a:r>
            <a:r>
              <a:rPr lang="en-US" baseline="-25000" dirty="0" err="1" smtClean="0">
                <a:effectLst/>
              </a:rPr>
              <a:t>n</a:t>
            </a:r>
            <a:r>
              <a:rPr lang="en-US" dirty="0" smtClean="0">
                <a:effectLst/>
              </a:rPr>
              <a:t> = b </a:t>
            </a:r>
          </a:p>
          <a:p>
            <a:r>
              <a:rPr lang="en-US" dirty="0" smtClean="0">
                <a:effectLst/>
              </a:rPr>
              <a:t>Main advantage: It’s fast!</a:t>
            </a:r>
          </a:p>
          <a:p>
            <a:pPr lvl="1"/>
            <a:r>
              <a:rPr lang="en-US" dirty="0" smtClean="0">
                <a:effectLst/>
              </a:rPr>
              <a:t>Most operations are linear</a:t>
            </a:r>
          </a:p>
        </p:txBody>
      </p:sp>
    </p:spTree>
    <p:extLst>
      <p:ext uri="{BB962C8B-B14F-4D97-AF65-F5344CB8AC3E}">
        <p14:creationId xmlns:p14="http://schemas.microsoft.com/office/powerpoint/2010/main" val="6735202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reduction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2057400"/>
            <a:ext cx="3276600" cy="267765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F()</a:t>
            </a:r>
          </a:p>
          <a:p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{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s-ES" sz="1400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s-ES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s-ES" sz="1400" dirty="0">
                <a:solidFill>
                  <a:prstClr val="black"/>
                </a:solidFill>
                <a:latin typeface="Consolas"/>
              </a:rPr>
              <a:t> x = 5, y = 100;</a:t>
            </a:r>
          </a:p>
          <a:p>
            <a:endParaRPr lang="en-US" sz="1400" dirty="0" smtClean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while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(x &gt;= 0)</a:t>
            </a:r>
          </a:p>
          <a:p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 {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  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x = x - 1;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  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y = y + 10;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sz="1400" dirty="0" err="1" smtClean="0">
                <a:solidFill>
                  <a:srgbClr val="2B91AF"/>
                </a:solidFill>
                <a:latin typeface="Consolas"/>
              </a:rPr>
              <a:t>Contract</a:t>
            </a:r>
            <a:r>
              <a:rPr lang="en-US" sz="1400" dirty="0" err="1" smtClean="0">
                <a:solidFill>
                  <a:prstClr val="black"/>
                </a:solidFill>
                <a:latin typeface="Consolas"/>
              </a:rPr>
              <a:t>.Assert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(y 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== 160);</a:t>
            </a:r>
          </a:p>
          <a:p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sz="1400" dirty="0"/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5485371" y="3619500"/>
            <a:ext cx="3124200" cy="838200"/>
          </a:xfrm>
          <a:prstGeom prst="wedgeRoundRectCallout">
            <a:avLst>
              <a:gd name="adj1" fmla="val -118233"/>
              <a:gd name="adj2" fmla="val 35572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Linear equalities</a:t>
            </a:r>
          </a:p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10 * x + y == 150</a:t>
            </a: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5486400" y="5257800"/>
            <a:ext cx="3124200" cy="838200"/>
          </a:xfrm>
          <a:prstGeom prst="wedgeRoundRectCallout">
            <a:avLst>
              <a:gd name="adj1" fmla="val -134590"/>
              <a:gd name="adj2" fmla="val -136451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Check: ok!</a:t>
            </a: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5492578" y="1752600"/>
            <a:ext cx="3499022" cy="1059592"/>
          </a:xfrm>
          <a:prstGeom prst="wedgeRoundRectCallout">
            <a:avLst>
              <a:gd name="adj1" fmla="val -117781"/>
              <a:gd name="adj2" fmla="val 181055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Intervals infer</a:t>
            </a:r>
          </a:p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x 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∈[-1, -1]</a:t>
            </a:r>
            <a:r>
              <a:rPr lang="en-US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 </a:t>
            </a:r>
          </a:p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y 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∈[100, +∞]</a:t>
            </a:r>
            <a:r>
              <a:rPr lang="en-US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3278645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SubPolyhedra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917174"/>
          </a:xfrm>
        </p:spPr>
        <p:txBody>
          <a:bodyPr/>
          <a:lstStyle/>
          <a:p>
            <a:r>
              <a:rPr lang="en-US" dirty="0" smtClean="0"/>
              <a:t>Often we need the full linear </a:t>
            </a:r>
            <a:r>
              <a:rPr lang="en-US" i="1" dirty="0" smtClean="0"/>
              <a:t>in</a:t>
            </a:r>
            <a:r>
              <a:rPr lang="en-US" dirty="0" smtClean="0"/>
              <a:t>equalities</a:t>
            </a:r>
            <a:endParaRPr lang="en-US" dirty="0"/>
          </a:p>
          <a:p>
            <a:pPr lvl="1"/>
            <a:r>
              <a:rPr lang="en-US" dirty="0" smtClean="0"/>
              <a:t>Polyhedra do not scale up (we tried them)</a:t>
            </a:r>
          </a:p>
        </p:txBody>
      </p:sp>
      <p:sp>
        <p:nvSpPr>
          <p:cNvPr id="5" name="Rectangle 4"/>
          <p:cNvSpPr/>
          <p:nvPr/>
        </p:nvSpPr>
        <p:spPr>
          <a:xfrm>
            <a:off x="304800" y="2362200"/>
            <a:ext cx="7543800" cy="369331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Count(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[] values)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{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nn-NO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nn-NO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nn-NO" dirty="0">
                <a:solidFill>
                  <a:prstClr val="black"/>
                </a:solidFill>
                <a:latin typeface="Consolas"/>
              </a:rPr>
              <a:t> neg = 0, pos = 0, j= 0;</a:t>
            </a:r>
          </a:p>
          <a:p>
            <a:r>
              <a:rPr lang="sv-SE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sv-SE" dirty="0">
                <a:solidFill>
                  <a:srgbClr val="0000FF"/>
                </a:solidFill>
                <a:latin typeface="Consolas"/>
              </a:rPr>
              <a:t>foreach</a:t>
            </a:r>
            <a:r>
              <a:rPr lang="sv-SE" dirty="0">
                <a:solidFill>
                  <a:prstClr val="black"/>
                </a:solidFill>
                <a:latin typeface="Consolas"/>
              </a:rPr>
              <a:t> (</a:t>
            </a:r>
            <a:r>
              <a:rPr lang="sv-SE" dirty="0">
                <a:solidFill>
                  <a:srgbClr val="0000FF"/>
                </a:solidFill>
                <a:latin typeface="Consolas"/>
              </a:rPr>
              <a:t>var</a:t>
            </a:r>
            <a:r>
              <a:rPr lang="sv-SE" dirty="0">
                <a:solidFill>
                  <a:prstClr val="black"/>
                </a:solidFill>
                <a:latin typeface="Consolas"/>
              </a:rPr>
              <a:t> x </a:t>
            </a:r>
            <a:r>
              <a:rPr lang="sv-SE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sv-SE" dirty="0">
                <a:solidFill>
                  <a:prstClr val="black"/>
                </a:solidFill>
                <a:latin typeface="Consolas"/>
              </a:rPr>
              <a:t> values)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(x &lt; 0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)  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  {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neg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++; j++; }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else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(x &gt; 0)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{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pos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++; j++; }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2B91AF"/>
                </a:solidFill>
                <a:latin typeface="Consolas"/>
              </a:rPr>
              <a:t>Contract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.Assert(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neg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+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pos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== j);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2B91AF"/>
                </a:solidFill>
                <a:latin typeface="Consolas"/>
              </a:rPr>
              <a:t>Contract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.Assert(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neg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+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pos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&lt;=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values.Length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4076700" y="2971800"/>
            <a:ext cx="3124200" cy="838200"/>
          </a:xfrm>
          <a:prstGeom prst="wedgeRoundRectCallout">
            <a:avLst>
              <a:gd name="adj1" fmla="val -78681"/>
              <a:gd name="adj2" fmla="val 208053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Proven by Linear equalities</a:t>
            </a: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5486400" y="3972697"/>
            <a:ext cx="3124200" cy="838200"/>
          </a:xfrm>
          <a:prstGeom prst="wedgeRoundRectCallout">
            <a:avLst>
              <a:gd name="adj1" fmla="val -70375"/>
              <a:gd name="adj2" fmla="val 134343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Proven by </a:t>
            </a:r>
            <a:r>
              <a:rPr lang="en-US" sz="2400" dirty="0" err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SubPolyhedra</a:t>
            </a:r>
            <a:endParaRPr lang="en-US" sz="2400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098467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SubPolyhedra</a:t>
            </a:r>
            <a:r>
              <a:rPr lang="en-US" dirty="0" smtClean="0"/>
              <a:t> (with V. Laviron)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4505849"/>
          </a:xfrm>
        </p:spPr>
        <p:txBody>
          <a:bodyPr/>
          <a:lstStyle/>
          <a:p>
            <a:r>
              <a:rPr lang="en-US" dirty="0" smtClean="0"/>
              <a:t>As expressive as Polyhedra</a:t>
            </a:r>
          </a:p>
          <a:p>
            <a:pPr lvl="1"/>
            <a:r>
              <a:rPr lang="en-US" dirty="0" smtClean="0"/>
              <a:t>Full linear inequalities</a:t>
            </a:r>
          </a:p>
          <a:p>
            <a:pPr lvl="1"/>
            <a:r>
              <a:rPr lang="en-US" dirty="0" smtClean="0"/>
              <a:t>No templates!</a:t>
            </a:r>
          </a:p>
          <a:p>
            <a:r>
              <a:rPr lang="en-US" dirty="0" smtClean="0"/>
              <a:t>Give up some of the inference power</a:t>
            </a:r>
          </a:p>
          <a:p>
            <a:r>
              <a:rPr lang="en-US" dirty="0" smtClean="0"/>
              <a:t>Idea: </a:t>
            </a:r>
            <a:r>
              <a:rPr lang="en-US" dirty="0" smtClean="0">
                <a:effectLst/>
              </a:rPr>
              <a:t>∑</a:t>
            </a:r>
            <a:r>
              <a:rPr lang="en-US" i="1" dirty="0" err="1" smtClean="0">
                <a:effectLst/>
              </a:rPr>
              <a:t>a</a:t>
            </a:r>
            <a:r>
              <a:rPr lang="en-US" i="1" baseline="-25000" dirty="0" err="1" smtClean="0">
                <a:effectLst/>
              </a:rPr>
              <a:t>i</a:t>
            </a:r>
            <a:r>
              <a:rPr lang="en-US" dirty="0" err="1" smtClean="0">
                <a:effectLst/>
              </a:rPr>
              <a:t>x</a:t>
            </a:r>
            <a:r>
              <a:rPr lang="en-US" baseline="-25000" dirty="0" err="1" smtClean="0">
                <a:effectLst/>
              </a:rPr>
              <a:t>i</a:t>
            </a:r>
            <a:r>
              <a:rPr lang="en-US" dirty="0" smtClean="0">
                <a:effectLst/>
              </a:rPr>
              <a:t> ≤ </a:t>
            </a:r>
            <a:r>
              <a:rPr lang="en-US" i="1" dirty="0" smtClean="0">
                <a:effectLst/>
              </a:rPr>
              <a:t>b </a:t>
            </a:r>
            <a:r>
              <a:rPr lang="en-US" dirty="0" smtClean="0">
                <a:effectLst/>
              </a:rPr>
              <a:t>⇔ </a:t>
            </a:r>
            <a:r>
              <a:rPr lang="en-US" dirty="0">
                <a:effectLst/>
              </a:rPr>
              <a:t>∑</a:t>
            </a:r>
            <a:r>
              <a:rPr lang="en-US" i="1" dirty="0" err="1">
                <a:effectLst/>
              </a:rPr>
              <a:t>a</a:t>
            </a:r>
            <a:r>
              <a:rPr lang="en-US" i="1" baseline="-25000" dirty="0" err="1">
                <a:effectLst/>
              </a:rPr>
              <a:t>i</a:t>
            </a:r>
            <a:r>
              <a:rPr lang="en-US" dirty="0" err="1">
                <a:effectLst/>
              </a:rPr>
              <a:t>x</a:t>
            </a:r>
            <a:r>
              <a:rPr lang="en-US" baseline="-25000" dirty="0" err="1">
                <a:effectLst/>
              </a:rPr>
              <a:t>i</a:t>
            </a:r>
            <a:r>
              <a:rPr lang="en-US" dirty="0">
                <a:effectLst/>
              </a:rPr>
              <a:t> </a:t>
            </a:r>
            <a:r>
              <a:rPr lang="en-US" dirty="0" smtClean="0">
                <a:effectLst/>
              </a:rPr>
              <a:t>= β ∧ β ∈ [-∞, </a:t>
            </a:r>
            <a:r>
              <a:rPr lang="en-US" i="1" dirty="0" smtClean="0">
                <a:effectLst/>
              </a:rPr>
              <a:t>b</a:t>
            </a:r>
            <a:r>
              <a:rPr lang="en-US" dirty="0" smtClean="0">
                <a:effectLst/>
              </a:rPr>
              <a:t>]</a:t>
            </a:r>
          </a:p>
          <a:p>
            <a:pPr lvl="1"/>
            <a:r>
              <a:rPr lang="en-US" dirty="0" smtClean="0">
                <a:effectLst/>
              </a:rPr>
              <a:t>Combination of Linear Equalities and Intervals</a:t>
            </a:r>
          </a:p>
          <a:p>
            <a:r>
              <a:rPr lang="en-US" dirty="0" smtClean="0">
                <a:effectLst/>
              </a:rPr>
              <a:t>Challenge: Join</a:t>
            </a:r>
          </a:p>
          <a:p>
            <a:pPr lvl="1"/>
            <a:r>
              <a:rPr lang="en-US" dirty="0" smtClean="0">
                <a:effectLst/>
              </a:rPr>
              <a:t>The point wise join is too imprecise</a:t>
            </a:r>
          </a:p>
          <a:p>
            <a:r>
              <a:rPr lang="en-US" dirty="0" smtClean="0">
                <a:effectLst/>
              </a:rPr>
              <a:t>Scales up to hundreds of variables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302584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Join algorithm : SubPolyhedra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44381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Uniform slack variables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Reduce the states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Do the pair-wise join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Recover precision using hints</a:t>
            </a:r>
          </a:p>
          <a:p>
            <a:pPr marL="836599" lvl="1" indent="-514350">
              <a:buFont typeface="Arial" pitchFamily="34" charset="0"/>
              <a:buChar char="•"/>
            </a:pPr>
            <a:r>
              <a:rPr lang="en-US" dirty="0" smtClean="0"/>
              <a:t>Deleted equalities </a:t>
            </a:r>
          </a:p>
          <a:p>
            <a:pPr marL="836599" lvl="1" indent="-514350">
              <a:buFont typeface="Arial" pitchFamily="34" charset="0"/>
              <a:buChar char="•"/>
            </a:pPr>
            <a:r>
              <a:rPr lang="en-US" dirty="0" smtClean="0"/>
              <a:t>Templates</a:t>
            </a:r>
            <a:endParaRPr lang="en-US" dirty="0"/>
          </a:p>
          <a:p>
            <a:pPr marL="836599" lvl="1" indent="-514350">
              <a:buFont typeface="Arial" pitchFamily="34" charset="0"/>
              <a:buChar char="•"/>
            </a:pPr>
            <a:r>
              <a:rPr lang="en-US" dirty="0" smtClean="0"/>
              <a:t> 2D Convex Hull</a:t>
            </a:r>
          </a:p>
          <a:p>
            <a:pPr marL="836599" lvl="1" indent="-514350">
              <a:buFont typeface="Arial" pitchFamily="34" charset="0"/>
              <a:buChar char="•"/>
            </a:pPr>
            <a:r>
              <a:rPr lang="en-US" dirty="0" smtClean="0"/>
              <a:t> Annotations </a:t>
            </a:r>
          </a:p>
          <a:p>
            <a:pPr marL="836599" lvl="1" indent="-514350">
              <a:buFont typeface="Arial" pitchFamily="34" charset="0"/>
              <a:buChar char="•"/>
            </a:pPr>
            <a:r>
              <a:rPr lang="en-US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269331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: Join Step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 smtClean="0"/>
              <a:t>Entry State:</a:t>
            </a:r>
          </a:p>
          <a:p>
            <a:pPr>
              <a:buFont typeface="Arial" charset="0"/>
              <a:buNone/>
            </a:pPr>
            <a:r>
              <a:rPr lang="en-US" sz="2400" dirty="0" smtClean="0"/>
              <a:t>	s</a:t>
            </a:r>
            <a:r>
              <a:rPr lang="en-US" sz="2400" baseline="-25000" dirty="0" smtClean="0"/>
              <a:t>0</a:t>
            </a:r>
            <a:r>
              <a:rPr lang="en-US" sz="2400" dirty="0" smtClean="0"/>
              <a:t> : 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〈</a:t>
            </a:r>
            <a:r>
              <a:rPr lang="en-US" sz="2400" dirty="0" smtClean="0"/>
              <a:t>x - y == </a:t>
            </a:r>
            <a:r>
              <a:rPr lang="el-GR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β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,</a:t>
            </a:r>
            <a:r>
              <a:rPr lang="en-US" sz="2400" dirty="0" smtClean="0"/>
              <a:t> </a:t>
            </a:r>
            <a:r>
              <a:rPr lang="el-GR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β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∈</a:t>
            </a:r>
            <a:r>
              <a:rPr lang="en-US" sz="2400" dirty="0" smtClean="0"/>
              <a:t> [-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∞</a:t>
            </a:r>
            <a:r>
              <a:rPr lang="en-US" sz="2400" dirty="0" smtClean="0"/>
              <a:t>, 0]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〉 </a:t>
            </a:r>
          </a:p>
          <a:p>
            <a:pPr>
              <a:buFont typeface="Arial" charset="0"/>
              <a:buNone/>
            </a:pPr>
            <a:r>
              <a:rPr lang="en-US" sz="2400" dirty="0" smtClean="0"/>
              <a:t>	s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 : 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〈</a:t>
            </a:r>
            <a:r>
              <a:rPr lang="en-US" sz="2400" dirty="0" smtClean="0"/>
              <a:t>T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,</a:t>
            </a:r>
            <a:r>
              <a:rPr lang="en-US" sz="2400" dirty="0" smtClean="0"/>
              <a:t> x 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∈</a:t>
            </a:r>
            <a:r>
              <a:rPr lang="en-US" sz="2400" dirty="0" smtClean="0"/>
              <a:t> [0,0] 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⋀</a:t>
            </a:r>
            <a:r>
              <a:rPr lang="en-US" sz="2400" dirty="0" smtClean="0"/>
              <a:t> y 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∈</a:t>
            </a:r>
            <a:r>
              <a:rPr lang="en-US" sz="2400" dirty="0" smtClean="0"/>
              <a:t> [1,1]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〉</a:t>
            </a:r>
            <a:endParaRPr lang="en-US" sz="2400" dirty="0" smtClean="0"/>
          </a:p>
          <a:p>
            <a:pPr>
              <a:buFont typeface="Arial" charset="0"/>
              <a:buNone/>
            </a:pPr>
            <a:r>
              <a:rPr lang="en-US" dirty="0" smtClean="0"/>
              <a:t>Step 1 (uniform slack variables) </a:t>
            </a:r>
          </a:p>
          <a:p>
            <a:pPr>
              <a:buFont typeface="Arial" charset="0"/>
              <a:buNone/>
            </a:pPr>
            <a:r>
              <a:rPr lang="en-US" sz="2400" dirty="0" smtClean="0"/>
              <a:t>	s’</a:t>
            </a:r>
            <a:r>
              <a:rPr lang="en-US" sz="2400" baseline="-25000" dirty="0" smtClean="0"/>
              <a:t>0</a:t>
            </a:r>
            <a:r>
              <a:rPr lang="en-US" sz="2400" dirty="0" smtClean="0"/>
              <a:t> : 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〈</a:t>
            </a:r>
            <a:r>
              <a:rPr lang="en-US" sz="2400" dirty="0" smtClean="0"/>
              <a:t>x - y == </a:t>
            </a:r>
            <a:r>
              <a:rPr lang="el-GR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β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,</a:t>
            </a:r>
            <a:r>
              <a:rPr lang="en-US" sz="2400" dirty="0" smtClean="0"/>
              <a:t> </a:t>
            </a:r>
            <a:r>
              <a:rPr lang="el-GR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β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∈</a:t>
            </a:r>
            <a:r>
              <a:rPr lang="en-US" sz="2400" dirty="0" smtClean="0"/>
              <a:t> [-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∞</a:t>
            </a:r>
            <a:r>
              <a:rPr lang="en-US" sz="2400" dirty="0" smtClean="0"/>
              <a:t>, 0]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〉 </a:t>
            </a:r>
          </a:p>
          <a:p>
            <a:pPr>
              <a:buFont typeface="Arial" charset="0"/>
              <a:buNone/>
            </a:pP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	</a:t>
            </a:r>
            <a:r>
              <a:rPr lang="en-US" sz="2400" dirty="0" smtClean="0"/>
              <a:t>s’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 : 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〈</a:t>
            </a:r>
            <a:r>
              <a:rPr lang="en-US" sz="2400" dirty="0" smtClean="0">
                <a:solidFill>
                  <a:srgbClr val="FF0000"/>
                </a:solidFill>
              </a:rPr>
              <a:t>x - y == </a:t>
            </a:r>
            <a:r>
              <a:rPr lang="el-GR" sz="2400" dirty="0" smtClean="0">
                <a:solidFill>
                  <a:srgbClr val="FF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β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,</a:t>
            </a:r>
            <a:r>
              <a:rPr lang="en-US" sz="2400" dirty="0" smtClean="0"/>
              <a:t> x 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∈</a:t>
            </a:r>
            <a:r>
              <a:rPr lang="en-US" sz="2400" dirty="0" smtClean="0"/>
              <a:t> [0,0] 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⋀</a:t>
            </a:r>
            <a:r>
              <a:rPr lang="en-US" sz="2400" dirty="0" smtClean="0"/>
              <a:t> y 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∈</a:t>
            </a:r>
            <a:r>
              <a:rPr lang="en-US" sz="2400" dirty="0" smtClean="0"/>
              <a:t> [1,1]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〉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9631191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Example: Join steps 2-3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 smtClean="0"/>
              <a:t>Step 2  (Reduction)</a:t>
            </a:r>
          </a:p>
          <a:p>
            <a:pPr>
              <a:buFont typeface="Arial" charset="0"/>
              <a:buNone/>
            </a:pPr>
            <a:r>
              <a:rPr lang="en-US" sz="3200" dirty="0" smtClean="0"/>
              <a:t>	</a:t>
            </a:r>
            <a:r>
              <a:rPr lang="en-US" sz="2400" dirty="0" smtClean="0"/>
              <a:t>s’’</a:t>
            </a:r>
            <a:r>
              <a:rPr lang="en-US" sz="2400" baseline="-25000" dirty="0" smtClean="0"/>
              <a:t>0</a:t>
            </a:r>
            <a:r>
              <a:rPr lang="en-US" sz="2400" dirty="0" smtClean="0"/>
              <a:t> : 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〈</a:t>
            </a:r>
            <a:r>
              <a:rPr lang="en-US" sz="2400" dirty="0" smtClean="0"/>
              <a:t>x - y == </a:t>
            </a:r>
            <a:r>
              <a:rPr lang="el-GR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β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,</a:t>
            </a:r>
            <a:r>
              <a:rPr lang="en-US" sz="2400" dirty="0" smtClean="0"/>
              <a:t> </a:t>
            </a:r>
            <a:r>
              <a:rPr lang="el-GR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β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∈</a:t>
            </a:r>
            <a:r>
              <a:rPr lang="en-US" sz="2400" dirty="0" smtClean="0"/>
              <a:t> [-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∞</a:t>
            </a:r>
            <a:r>
              <a:rPr lang="en-US" sz="2400" dirty="0" smtClean="0"/>
              <a:t>, 0]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〉</a:t>
            </a:r>
          </a:p>
          <a:p>
            <a:pPr>
              <a:buFont typeface="Arial" charset="0"/>
              <a:buNone/>
            </a:pP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	</a:t>
            </a:r>
            <a:r>
              <a:rPr lang="en-US" sz="2400" dirty="0" smtClean="0"/>
              <a:t>s’’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 : 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〈</a:t>
            </a:r>
            <a:r>
              <a:rPr lang="en-US" sz="2400" dirty="0" smtClean="0"/>
              <a:t>x - y == </a:t>
            </a:r>
            <a:r>
              <a:rPr lang="el-GR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β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,</a:t>
            </a:r>
            <a:r>
              <a:rPr lang="en-US" sz="2400" dirty="0" smtClean="0"/>
              <a:t> x 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∈</a:t>
            </a:r>
            <a:r>
              <a:rPr lang="en-US" sz="2400" dirty="0" smtClean="0"/>
              <a:t> [0,0] 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⋀</a:t>
            </a:r>
            <a:r>
              <a:rPr lang="en-US" sz="2400" dirty="0" smtClean="0"/>
              <a:t> y 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∈</a:t>
            </a:r>
            <a:r>
              <a:rPr lang="en-US" sz="2400" dirty="0" smtClean="0"/>
              <a:t> [1,1] 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⋀</a:t>
            </a:r>
            <a:r>
              <a:rPr lang="en-US" sz="2400" dirty="0" smtClean="0"/>
              <a:t> </a:t>
            </a:r>
            <a:r>
              <a:rPr lang="el-GR" sz="2400" dirty="0" smtClean="0">
                <a:solidFill>
                  <a:srgbClr val="FF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β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∈</a:t>
            </a:r>
            <a:r>
              <a:rPr lang="en-US" sz="2400" dirty="0" smtClean="0">
                <a:solidFill>
                  <a:srgbClr val="FF0000"/>
                </a:solidFill>
              </a:rPr>
              <a:t> [-1,-1]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〉</a:t>
            </a:r>
            <a:endParaRPr lang="en-US" sz="2400" dirty="0" smtClean="0"/>
          </a:p>
          <a:p>
            <a:pPr>
              <a:buFont typeface="Arial" charset="0"/>
              <a:buNone/>
            </a:pPr>
            <a:r>
              <a:rPr lang="en-US" dirty="0" smtClean="0"/>
              <a:t>Step 3 (Pair-wise join)</a:t>
            </a:r>
          </a:p>
          <a:p>
            <a:pPr>
              <a:buFont typeface="Arial" charset="0"/>
              <a:buNone/>
            </a:pPr>
            <a:r>
              <a:rPr lang="en-US" sz="2400" dirty="0" smtClean="0"/>
              <a:t>	s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 : 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〈</a:t>
            </a:r>
            <a:r>
              <a:rPr lang="en-US" sz="2400" dirty="0" smtClean="0"/>
              <a:t>x - y == </a:t>
            </a:r>
            <a:r>
              <a:rPr lang="el-GR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β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,</a:t>
            </a:r>
            <a:r>
              <a:rPr lang="en-US" sz="2400" dirty="0" smtClean="0"/>
              <a:t> </a:t>
            </a:r>
            <a:r>
              <a:rPr lang="el-GR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β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∈</a:t>
            </a:r>
            <a:r>
              <a:rPr lang="en-US" sz="2400" dirty="0" smtClean="0"/>
              <a:t> [-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∞</a:t>
            </a:r>
            <a:r>
              <a:rPr lang="en-US" sz="2400" dirty="0" smtClean="0"/>
              <a:t>, 0]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〉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41762323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Specifications via Contracts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4370427"/>
          </a:xfrm>
        </p:spPr>
        <p:txBody>
          <a:bodyPr/>
          <a:lstStyle/>
          <a:p>
            <a:r>
              <a:rPr lang="en-US" dirty="0" smtClean="0"/>
              <a:t>Precondition</a:t>
            </a:r>
          </a:p>
          <a:p>
            <a:pPr lvl="1"/>
            <a:r>
              <a:rPr lang="en-US" dirty="0" smtClean="0"/>
              <a:t>What I expect from the caller?</a:t>
            </a:r>
          </a:p>
          <a:p>
            <a:pPr lvl="1"/>
            <a:r>
              <a:rPr lang="en-US" i="1" dirty="0"/>
              <a:t>e</a:t>
            </a:r>
            <a:r>
              <a:rPr lang="en-US" i="1" dirty="0" smtClean="0"/>
              <a:t>.g.</a:t>
            </a:r>
            <a:r>
              <a:rPr lang="en-US" dirty="0" smtClean="0"/>
              <a:t> A non-null parameter</a:t>
            </a:r>
          </a:p>
          <a:p>
            <a:r>
              <a:rPr lang="en-US" dirty="0" smtClean="0"/>
              <a:t>Postcondition</a:t>
            </a:r>
          </a:p>
          <a:p>
            <a:pPr lvl="1"/>
            <a:r>
              <a:rPr lang="en-US" dirty="0" smtClean="0"/>
              <a:t>What I ensure to the caller?</a:t>
            </a:r>
          </a:p>
          <a:p>
            <a:pPr lvl="1"/>
            <a:r>
              <a:rPr lang="en-US" i="1" dirty="0" smtClean="0"/>
              <a:t>e.g.</a:t>
            </a:r>
            <a:r>
              <a:rPr lang="en-US" dirty="0" smtClean="0"/>
              <a:t> The returned value is non-negative </a:t>
            </a:r>
          </a:p>
          <a:p>
            <a:r>
              <a:rPr lang="en-US" dirty="0" smtClean="0"/>
              <a:t>Object Invariant</a:t>
            </a:r>
          </a:p>
          <a:p>
            <a:pPr lvl="1"/>
            <a:r>
              <a:rPr lang="en-US" dirty="0" smtClean="0"/>
              <a:t>What holds in the stable states of an object?</a:t>
            </a:r>
          </a:p>
          <a:p>
            <a:pPr lvl="1"/>
            <a:r>
              <a:rPr lang="en-US" i="1" dirty="0"/>
              <a:t>e</a:t>
            </a:r>
            <a:r>
              <a:rPr lang="en-US" i="1" dirty="0" smtClean="0"/>
              <a:t>.g.</a:t>
            </a:r>
            <a:r>
              <a:rPr lang="en-US" dirty="0" smtClean="0"/>
              <a:t> This field is non-null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94021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Example: Join Step 4</a:t>
            </a:r>
            <a:endParaRPr lang="en-US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Recover lost relations</a:t>
            </a:r>
            <a:endParaRPr lang="en-US" dirty="0"/>
          </a:p>
        </p:txBody>
      </p:sp>
      <p:sp>
        <p:nvSpPr>
          <p:cNvPr id="4" name="TextBox 10"/>
          <p:cNvSpPr txBox="1">
            <a:spLocks noChangeArrowheads="1"/>
          </p:cNvSpPr>
          <p:nvPr/>
        </p:nvSpPr>
        <p:spPr bwMode="auto">
          <a:xfrm>
            <a:off x="2286000" y="2265960"/>
            <a:ext cx="14890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Calibri" pitchFamily="34" charset="0"/>
              </a:rPr>
              <a:t>assume x == y</a:t>
            </a:r>
          </a:p>
        </p:txBody>
      </p:sp>
      <p:sp>
        <p:nvSpPr>
          <p:cNvPr id="5" name="TextBox 11"/>
          <p:cNvSpPr txBox="1">
            <a:spLocks noChangeArrowheads="1"/>
          </p:cNvSpPr>
          <p:nvPr/>
        </p:nvSpPr>
        <p:spPr bwMode="auto">
          <a:xfrm>
            <a:off x="4648200" y="2265960"/>
            <a:ext cx="12334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alibri" pitchFamily="34" charset="0"/>
              </a:rPr>
              <a:t>x = 0;  y = 1</a:t>
            </a:r>
          </a:p>
        </p:txBody>
      </p:sp>
      <p:sp>
        <p:nvSpPr>
          <p:cNvPr id="6" name="TextBox 12"/>
          <p:cNvSpPr txBox="1">
            <a:spLocks noChangeArrowheads="1"/>
          </p:cNvSpPr>
          <p:nvPr/>
        </p:nvSpPr>
        <p:spPr bwMode="auto">
          <a:xfrm>
            <a:off x="3716337" y="5074247"/>
            <a:ext cx="134043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Calibri" pitchFamily="34" charset="0"/>
              </a:rPr>
              <a:t>assert </a:t>
            </a:r>
            <a:r>
              <a:rPr lang="en-US" dirty="0" smtClean="0">
                <a:latin typeface="Calibri" pitchFamily="34" charset="0"/>
              </a:rPr>
              <a:t> x</a:t>
            </a:r>
            <a:r>
              <a:rPr lang="en-US" dirty="0">
                <a:latin typeface="Calibri" pitchFamily="34" charset="0"/>
              </a:rPr>
              <a:t>&lt;= y</a:t>
            </a:r>
          </a:p>
        </p:txBody>
      </p:sp>
      <p:cxnSp>
        <p:nvCxnSpPr>
          <p:cNvPr id="7" name="Shape 8"/>
          <p:cNvCxnSpPr>
            <a:stCxn id="4" idx="2"/>
            <a:endCxn id="6" idx="0"/>
          </p:cNvCxnSpPr>
          <p:nvPr/>
        </p:nvCxnSpPr>
        <p:spPr>
          <a:xfrm rot="16200000" flipH="1">
            <a:off x="2489345" y="3177039"/>
            <a:ext cx="2438400" cy="135601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/>
          <p:cNvCxnSpPr>
            <a:stCxn id="5" idx="2"/>
            <a:endCxn id="6" idx="0"/>
          </p:cNvCxnSpPr>
          <p:nvPr/>
        </p:nvCxnSpPr>
        <p:spPr>
          <a:xfrm rot="5400000">
            <a:off x="3606549" y="3415852"/>
            <a:ext cx="2438400" cy="87839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33400" y="2788247"/>
            <a:ext cx="2116137" cy="457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Arial Unicode MS"/>
                <a:ea typeface="Arial Unicode MS"/>
                <a:cs typeface="Arial Unicode MS"/>
              </a:rPr>
              <a:t>〈</a:t>
            </a:r>
            <a:r>
              <a:rPr lang="en-US" dirty="0"/>
              <a:t>x - y == 0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, </a:t>
            </a:r>
            <a:r>
              <a:rPr lang="en-US" dirty="0"/>
              <a:t>T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〉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545136" y="2788247"/>
            <a:ext cx="2989263" cy="457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Arial Unicode MS"/>
                <a:ea typeface="Arial Unicode MS"/>
                <a:cs typeface="Arial Unicode MS"/>
              </a:rPr>
              <a:t>〈</a:t>
            </a:r>
            <a:r>
              <a:rPr lang="en-US" dirty="0"/>
              <a:t>T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,</a:t>
            </a:r>
            <a:r>
              <a:rPr lang="en-US" dirty="0"/>
              <a:t> x 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∈</a:t>
            </a:r>
            <a:r>
              <a:rPr lang="en-US" dirty="0"/>
              <a:t> [0,0] 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⋀</a:t>
            </a:r>
            <a:r>
              <a:rPr lang="en-US" dirty="0"/>
              <a:t> y 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∈</a:t>
            </a:r>
            <a:r>
              <a:rPr lang="en-US" dirty="0"/>
              <a:t> [1,1]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〉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554536" y="4007447"/>
            <a:ext cx="1236663" cy="457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Arial Unicode MS"/>
                <a:ea typeface="Arial Unicode MS"/>
                <a:cs typeface="Arial Unicode MS"/>
              </a:rPr>
              <a:t>〈</a:t>
            </a:r>
            <a:r>
              <a:rPr lang="en-US" dirty="0"/>
              <a:t>T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, </a:t>
            </a:r>
            <a:r>
              <a:rPr lang="en-US" dirty="0"/>
              <a:t>T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〉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572000" y="4094760"/>
            <a:ext cx="3141663" cy="4572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Arial Unicode MS"/>
                <a:ea typeface="Arial Unicode MS"/>
                <a:cs typeface="Arial Unicode MS"/>
              </a:rPr>
              <a:t>〈</a:t>
            </a:r>
            <a:r>
              <a:rPr lang="en-US" dirty="0"/>
              <a:t>x - y == </a:t>
            </a:r>
            <a:r>
              <a:rPr lang="el-GR" dirty="0">
                <a:latin typeface="Arial Unicode MS"/>
                <a:ea typeface="Arial Unicode MS"/>
                <a:cs typeface="Arial Unicode MS"/>
              </a:rPr>
              <a:t>β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,</a:t>
            </a:r>
            <a:r>
              <a:rPr lang="en-US" dirty="0"/>
              <a:t> </a:t>
            </a:r>
            <a:r>
              <a:rPr lang="el-GR" dirty="0">
                <a:latin typeface="Arial Unicode MS"/>
                <a:ea typeface="Arial Unicode MS"/>
                <a:cs typeface="Arial Unicode MS"/>
              </a:rPr>
              <a:t>β</a:t>
            </a:r>
            <a:r>
              <a:rPr lang="en-US" dirty="0"/>
              <a:t> 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∈</a:t>
            </a:r>
            <a:r>
              <a:rPr lang="en-US" dirty="0"/>
              <a:t> [-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1</a:t>
            </a:r>
            <a:r>
              <a:rPr lang="en-US" dirty="0"/>
              <a:t>, 0]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〉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86414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Critical operation: Reduction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5047536"/>
          </a:xfrm>
        </p:spPr>
        <p:txBody>
          <a:bodyPr/>
          <a:lstStyle/>
          <a:p>
            <a:r>
              <a:rPr lang="en-US" dirty="0" smtClean="0"/>
              <a:t>Infer tightest bounds</a:t>
            </a:r>
          </a:p>
          <a:p>
            <a:r>
              <a:rPr lang="en-US" dirty="0" smtClean="0"/>
              <a:t>Instance of a Linear programming problem</a:t>
            </a:r>
          </a:p>
          <a:p>
            <a:pPr lvl="1"/>
            <a:r>
              <a:rPr lang="en-US" dirty="0" smtClean="0"/>
              <a:t>Solution in polynomial time</a:t>
            </a:r>
          </a:p>
          <a:p>
            <a:pPr lvl="1"/>
            <a:r>
              <a:rPr lang="en-US" dirty="0" smtClean="0"/>
              <a:t>But may still be too expensive</a:t>
            </a:r>
          </a:p>
          <a:p>
            <a:r>
              <a:rPr lang="en-US" dirty="0" smtClean="0"/>
              <a:t>We have implemented</a:t>
            </a:r>
          </a:p>
          <a:p>
            <a:pPr lvl="1"/>
            <a:r>
              <a:rPr lang="en-US" dirty="0" smtClean="0"/>
              <a:t>Simplex</a:t>
            </a:r>
          </a:p>
          <a:p>
            <a:pPr lvl="2"/>
            <a:r>
              <a:rPr lang="en-US" dirty="0" smtClean="0"/>
              <a:t>Theoretically complete</a:t>
            </a:r>
          </a:p>
          <a:p>
            <a:pPr lvl="2"/>
            <a:r>
              <a:rPr lang="en-US" dirty="0" smtClean="0"/>
              <a:t>Rounding problems</a:t>
            </a:r>
          </a:p>
          <a:p>
            <a:pPr lvl="1"/>
            <a:r>
              <a:rPr lang="en-US" dirty="0" smtClean="0"/>
              <a:t>Basis exploration</a:t>
            </a:r>
          </a:p>
          <a:p>
            <a:pPr lvl="2"/>
            <a:r>
              <a:rPr lang="en-US" dirty="0" smtClean="0"/>
              <a:t>Incomplete</a:t>
            </a:r>
          </a:p>
          <a:p>
            <a:pPr lvl="2"/>
            <a:r>
              <a:rPr lang="en-US" dirty="0" smtClean="0"/>
              <a:t>No rounding problems</a:t>
            </a:r>
          </a:p>
        </p:txBody>
      </p:sp>
    </p:spTree>
    <p:extLst>
      <p:ext uri="{BB962C8B-B14F-4D97-AF65-F5344CB8AC3E}">
        <p14:creationId xmlns:p14="http://schemas.microsoft.com/office/powerpoint/2010/main" val="174631538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ight Arrow 20"/>
          <p:cNvSpPr/>
          <p:nvPr/>
        </p:nvSpPr>
        <p:spPr bwMode="auto">
          <a:xfrm rot="19467971">
            <a:off x="2418130" y="2779929"/>
            <a:ext cx="5691483" cy="1491734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Precision/ Cost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1329595"/>
          </a:xfrm>
        </p:spPr>
        <p:txBody>
          <a:bodyPr/>
          <a:lstStyle/>
          <a:p>
            <a:r>
              <a:rPr lang="en-US" dirty="0" err="1" smtClean="0"/>
              <a:t>SubPolyhedra</a:t>
            </a:r>
            <a:r>
              <a:rPr lang="en-US" dirty="0" smtClean="0"/>
              <a:t>: a family of domains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685800" y="6172200"/>
            <a:ext cx="807720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914400" y="1600200"/>
            <a:ext cx="0" cy="48768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428092" y="6282722"/>
            <a:ext cx="2579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Hints for Join/Widening</a:t>
            </a:r>
          </a:p>
        </p:txBody>
      </p:sp>
      <p:sp>
        <p:nvSpPr>
          <p:cNvPr id="11" name="TextBox 10"/>
          <p:cNvSpPr txBox="1"/>
          <p:nvPr/>
        </p:nvSpPr>
        <p:spPr>
          <a:xfrm rot="16200000">
            <a:off x="-474651" y="2618863"/>
            <a:ext cx="2300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Reduction algorithm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219200" y="4648200"/>
            <a:ext cx="1875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Basis exploration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219200" y="3769178"/>
            <a:ext cx="2073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Simplex with floats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219199" y="2971800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Exact Simplex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219199" y="1981200"/>
            <a:ext cx="404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….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406346" y="4654378"/>
            <a:ext cx="981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 Hint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495800" y="4032422"/>
            <a:ext cx="110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Die-Hard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602385" y="3341132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Semantic hints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858000" y="2742515"/>
            <a:ext cx="1709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2D Convex hull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013144" y="2133600"/>
            <a:ext cx="404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….</a:t>
            </a:r>
          </a:p>
        </p:txBody>
      </p:sp>
    </p:spTree>
    <p:extLst>
      <p:ext uri="{BB962C8B-B14F-4D97-AF65-F5344CB8AC3E}">
        <p14:creationId xmlns:p14="http://schemas.microsoft.com/office/powerpoint/2010/main" val="29593002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Analysis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347348" y="957592"/>
            <a:ext cx="3578431" cy="646331"/>
          </a:xfrm>
          <a:prstGeom prst="rect">
            <a:avLst/>
          </a:prstGeom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nsolas"/>
              </a:rPr>
              <a:t>Contract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.Requires(N &gt; 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0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[] a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[N];</a:t>
            </a:r>
          </a:p>
        </p:txBody>
      </p:sp>
      <p:sp>
        <p:nvSpPr>
          <p:cNvPr id="9" name="Rectangle 8"/>
          <p:cNvSpPr/>
          <p:nvPr/>
        </p:nvSpPr>
        <p:spPr>
          <a:xfrm>
            <a:off x="2411045" y="2177847"/>
            <a:ext cx="1451038" cy="369332"/>
          </a:xfrm>
          <a:prstGeom prst="rect">
            <a:avLst/>
          </a:prstGeom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i = 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0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286000" y="3913311"/>
            <a:ext cx="1704313" cy="369332"/>
          </a:xfrm>
          <a:prstGeom prst="rect">
            <a:avLst/>
          </a:prstGeom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nsolas"/>
              </a:rPr>
              <a:t>assume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i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&lt;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N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284408" y="4688751"/>
            <a:ext cx="1704313" cy="369332"/>
          </a:xfrm>
          <a:prstGeom prst="rect">
            <a:avLst/>
          </a:prstGeom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nsolas"/>
              </a:rPr>
              <a:t>a[i] = 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222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;</a:t>
            </a:r>
            <a:endParaRPr lang="en-US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71200" y="3910641"/>
            <a:ext cx="1704313" cy="369332"/>
          </a:xfrm>
          <a:prstGeom prst="rect">
            <a:avLst/>
          </a:prstGeom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Consolas"/>
              </a:rPr>
              <a:t>a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nsolas"/>
              </a:rPr>
              <a:t>ssume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i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≥ N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286000" y="5589351"/>
            <a:ext cx="1704313" cy="369332"/>
          </a:xfrm>
          <a:prstGeom prst="rect">
            <a:avLst/>
          </a:prstGeom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j = i+1;</a:t>
            </a:r>
            <a:endParaRPr lang="en-US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3045587" y="3120462"/>
            <a:ext cx="185140" cy="1905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400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cxnSp>
        <p:nvCxnSpPr>
          <p:cNvPr id="16" name="Straight Arrow Connector 15"/>
          <p:cNvCxnSpPr>
            <a:stCxn id="9" idx="2"/>
            <a:endCxn id="14" idx="0"/>
          </p:cNvCxnSpPr>
          <p:nvPr/>
        </p:nvCxnSpPr>
        <p:spPr>
          <a:xfrm>
            <a:off x="3136564" y="2547179"/>
            <a:ext cx="1593" cy="57328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4" idx="4"/>
            <a:endCxn id="10" idx="0"/>
          </p:cNvCxnSpPr>
          <p:nvPr/>
        </p:nvCxnSpPr>
        <p:spPr>
          <a:xfrm>
            <a:off x="3138157" y="3310962"/>
            <a:ext cx="0" cy="60234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0" idx="2"/>
            <a:endCxn id="11" idx="0"/>
          </p:cNvCxnSpPr>
          <p:nvPr/>
        </p:nvCxnSpPr>
        <p:spPr>
          <a:xfrm flipH="1">
            <a:off x="3136565" y="4282643"/>
            <a:ext cx="1592" cy="40610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1" idx="2"/>
            <a:endCxn id="13" idx="0"/>
          </p:cNvCxnSpPr>
          <p:nvPr/>
        </p:nvCxnSpPr>
        <p:spPr>
          <a:xfrm>
            <a:off x="3136565" y="5058083"/>
            <a:ext cx="1592" cy="53126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4" idx="2"/>
            <a:endCxn id="12" idx="0"/>
          </p:cNvCxnSpPr>
          <p:nvPr/>
        </p:nvCxnSpPr>
        <p:spPr>
          <a:xfrm rot="10800000" flipV="1">
            <a:off x="1223357" y="3215711"/>
            <a:ext cx="1822230" cy="694929"/>
          </a:xfrm>
          <a:prstGeom prst="bentConnector2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7" idx="2"/>
            <a:endCxn id="9" idx="0"/>
          </p:cNvCxnSpPr>
          <p:nvPr/>
        </p:nvCxnSpPr>
        <p:spPr>
          <a:xfrm>
            <a:off x="3136564" y="1603923"/>
            <a:ext cx="0" cy="57392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7924801" y="4034162"/>
            <a:ext cx="990600" cy="923330"/>
          </a:xfrm>
          <a:prstGeom prst="rect">
            <a:avLst/>
          </a:prstGeom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nsolas"/>
              </a:rPr>
              <a:t>i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-&gt; _ 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j -&gt;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i</a:t>
            </a:r>
            <a:endParaRPr lang="en-US" dirty="0" smtClean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N -&gt; N</a:t>
            </a:r>
            <a:endParaRPr lang="en-US" dirty="0">
              <a:solidFill>
                <a:prstClr val="black"/>
              </a:solidFill>
              <a:latin typeface="Consolas"/>
            </a:endParaRPr>
          </a:p>
        </p:txBody>
      </p:sp>
      <p:cxnSp>
        <p:nvCxnSpPr>
          <p:cNvPr id="72" name="Elbow Connector 71"/>
          <p:cNvCxnSpPr>
            <a:stCxn id="13" idx="2"/>
            <a:endCxn id="70" idx="2"/>
          </p:cNvCxnSpPr>
          <p:nvPr/>
        </p:nvCxnSpPr>
        <p:spPr>
          <a:xfrm rot="5400000" flipH="1" flipV="1">
            <a:off x="5278533" y="2817116"/>
            <a:ext cx="1001191" cy="5281944"/>
          </a:xfrm>
          <a:prstGeom prst="bentConnector3">
            <a:avLst>
              <a:gd name="adj1" fmla="val -22833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/>
          <p:cNvCxnSpPr>
            <a:stCxn id="70" idx="0"/>
            <a:endCxn id="14" idx="6"/>
          </p:cNvCxnSpPr>
          <p:nvPr/>
        </p:nvCxnSpPr>
        <p:spPr>
          <a:xfrm rot="16200000" flipV="1">
            <a:off x="5416189" y="1030250"/>
            <a:ext cx="818450" cy="5189374"/>
          </a:xfrm>
          <a:prstGeom prst="bentConnector2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7" name="Group 106"/>
          <p:cNvGrpSpPr/>
          <p:nvPr/>
        </p:nvGrpSpPr>
        <p:grpSpPr>
          <a:xfrm>
            <a:off x="4085733" y="1810416"/>
            <a:ext cx="1190235" cy="352104"/>
            <a:chOff x="5676181" y="1705530"/>
            <a:chExt cx="1190235" cy="352104"/>
          </a:xfrm>
        </p:grpSpPr>
        <p:sp>
          <p:nvSpPr>
            <p:cNvPr id="76" name="Rectangle 75"/>
            <p:cNvSpPr/>
            <p:nvPr/>
          </p:nvSpPr>
          <p:spPr bwMode="auto">
            <a:xfrm>
              <a:off x="5910917" y="1705530"/>
              <a:ext cx="720764" cy="35210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 pitchFamily="34" charset="0"/>
                </a:rPr>
                <a:t>0</a:t>
              </a:r>
              <a:endParaRPr lang="en-US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endParaRPr>
            </a:p>
          </p:txBody>
        </p:sp>
        <p:sp>
          <p:nvSpPr>
            <p:cNvPr id="77" name="Rectangle 76"/>
            <p:cNvSpPr/>
            <p:nvPr/>
          </p:nvSpPr>
          <p:spPr bwMode="auto">
            <a:xfrm>
              <a:off x="5676181" y="1705530"/>
              <a:ext cx="234735" cy="35210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0</a:t>
              </a:r>
              <a:endParaRPr lang="en-US" sz="2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2" name="Rectangle 81"/>
            <p:cNvSpPr/>
            <p:nvPr/>
          </p:nvSpPr>
          <p:spPr bwMode="auto">
            <a:xfrm>
              <a:off x="6631681" y="1705530"/>
              <a:ext cx="234735" cy="35210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N</a:t>
              </a:r>
              <a:endParaRPr lang="en-US" sz="2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109" name="Group 108"/>
          <p:cNvGrpSpPr/>
          <p:nvPr/>
        </p:nvGrpSpPr>
        <p:grpSpPr>
          <a:xfrm>
            <a:off x="4085733" y="2657768"/>
            <a:ext cx="1658575" cy="352104"/>
            <a:chOff x="5207841" y="1705530"/>
            <a:chExt cx="1658575" cy="352104"/>
          </a:xfrm>
        </p:grpSpPr>
        <p:sp>
          <p:nvSpPr>
            <p:cNvPr id="110" name="Rectangle 109"/>
            <p:cNvSpPr/>
            <p:nvPr/>
          </p:nvSpPr>
          <p:spPr bwMode="auto">
            <a:xfrm>
              <a:off x="5910917" y="1705530"/>
              <a:ext cx="720764" cy="35210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 pitchFamily="34" charset="0"/>
                </a:rPr>
                <a:t>0</a:t>
              </a:r>
              <a:endParaRPr lang="en-US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endParaRPr>
            </a:p>
          </p:txBody>
        </p:sp>
        <p:sp>
          <p:nvSpPr>
            <p:cNvPr id="111" name="Rectangle 110"/>
            <p:cNvSpPr/>
            <p:nvPr/>
          </p:nvSpPr>
          <p:spPr bwMode="auto">
            <a:xfrm>
              <a:off x="5207841" y="1705530"/>
              <a:ext cx="703075" cy="35210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0,i</a:t>
              </a:r>
              <a:endParaRPr lang="en-US" sz="2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2" name="Rectangle 111"/>
            <p:cNvSpPr/>
            <p:nvPr/>
          </p:nvSpPr>
          <p:spPr bwMode="auto">
            <a:xfrm>
              <a:off x="6631681" y="1705530"/>
              <a:ext cx="234735" cy="35210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N</a:t>
              </a:r>
              <a:endParaRPr lang="en-US" sz="2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4236482" y="4279973"/>
            <a:ext cx="1658575" cy="352104"/>
            <a:chOff x="5207841" y="1705530"/>
            <a:chExt cx="1658575" cy="352104"/>
          </a:xfrm>
        </p:grpSpPr>
        <p:sp>
          <p:nvSpPr>
            <p:cNvPr id="114" name="Rectangle 113"/>
            <p:cNvSpPr/>
            <p:nvPr/>
          </p:nvSpPr>
          <p:spPr bwMode="auto">
            <a:xfrm>
              <a:off x="5910917" y="1705530"/>
              <a:ext cx="720764" cy="35210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 pitchFamily="34" charset="0"/>
                </a:rPr>
                <a:t>0</a:t>
              </a:r>
              <a:endParaRPr lang="en-US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endParaRPr>
            </a:p>
          </p:txBody>
        </p:sp>
        <p:sp>
          <p:nvSpPr>
            <p:cNvPr id="115" name="Rectangle 114"/>
            <p:cNvSpPr/>
            <p:nvPr/>
          </p:nvSpPr>
          <p:spPr bwMode="auto">
            <a:xfrm>
              <a:off x="5207841" y="1705530"/>
              <a:ext cx="703075" cy="35210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0,i</a:t>
              </a:r>
              <a:endParaRPr lang="en-US" sz="2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6" name="Rectangle 115"/>
            <p:cNvSpPr/>
            <p:nvPr/>
          </p:nvSpPr>
          <p:spPr bwMode="auto">
            <a:xfrm>
              <a:off x="6631681" y="1705530"/>
              <a:ext cx="234735" cy="35210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N</a:t>
              </a:r>
              <a:endParaRPr lang="en-US" sz="2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4236482" y="5072846"/>
            <a:ext cx="3366435" cy="352104"/>
            <a:chOff x="4236482" y="5072846"/>
            <a:chExt cx="3366435" cy="352104"/>
          </a:xfrm>
        </p:grpSpPr>
        <p:sp>
          <p:nvSpPr>
            <p:cNvPr id="118" name="Rectangle 117"/>
            <p:cNvSpPr/>
            <p:nvPr/>
          </p:nvSpPr>
          <p:spPr bwMode="auto">
            <a:xfrm>
              <a:off x="4938706" y="5072846"/>
              <a:ext cx="720764" cy="35210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 pitchFamily="34" charset="0"/>
                </a:rPr>
                <a:t>222</a:t>
              </a:r>
            </a:p>
          </p:txBody>
        </p:sp>
        <p:sp>
          <p:nvSpPr>
            <p:cNvPr id="119" name="Rectangle 118"/>
            <p:cNvSpPr/>
            <p:nvPr/>
          </p:nvSpPr>
          <p:spPr bwMode="auto">
            <a:xfrm>
              <a:off x="4236482" y="5072846"/>
              <a:ext cx="703075" cy="35210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0,i</a:t>
              </a:r>
              <a:endParaRPr lang="en-US" sz="2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0" name="Rectangle 119"/>
            <p:cNvSpPr/>
            <p:nvPr/>
          </p:nvSpPr>
          <p:spPr bwMode="auto">
            <a:xfrm>
              <a:off x="7189098" y="5072846"/>
              <a:ext cx="234735" cy="35210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N</a:t>
              </a:r>
              <a:endParaRPr lang="en-US" sz="2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1" name="Rectangle 120"/>
            <p:cNvSpPr/>
            <p:nvPr/>
          </p:nvSpPr>
          <p:spPr bwMode="auto">
            <a:xfrm>
              <a:off x="6469185" y="5072846"/>
              <a:ext cx="720764" cy="35210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 pitchFamily="34" charset="0"/>
                </a:rPr>
                <a:t>0</a:t>
              </a:r>
            </a:p>
          </p:txBody>
        </p:sp>
        <p:sp>
          <p:nvSpPr>
            <p:cNvPr id="122" name="Rectangle 121"/>
            <p:cNvSpPr/>
            <p:nvPr/>
          </p:nvSpPr>
          <p:spPr bwMode="auto">
            <a:xfrm>
              <a:off x="5658620" y="5072846"/>
              <a:ext cx="811415" cy="35210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1,i+1</a:t>
              </a:r>
              <a:endParaRPr lang="en-US" sz="2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Rectangle 42"/>
            <p:cNvSpPr/>
            <p:nvPr/>
          </p:nvSpPr>
          <p:spPr bwMode="auto">
            <a:xfrm>
              <a:off x="7408104" y="5072846"/>
              <a:ext cx="194813" cy="35210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 pitchFamily="34" charset="0"/>
                </a:rPr>
                <a:t>?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253745" y="6019800"/>
            <a:ext cx="3622685" cy="352104"/>
            <a:chOff x="4253745" y="6019800"/>
            <a:chExt cx="3622685" cy="352104"/>
          </a:xfrm>
        </p:grpSpPr>
        <p:sp>
          <p:nvSpPr>
            <p:cNvPr id="44" name="Rectangle 43"/>
            <p:cNvSpPr/>
            <p:nvPr/>
          </p:nvSpPr>
          <p:spPr bwMode="auto">
            <a:xfrm>
              <a:off x="4955969" y="6019800"/>
              <a:ext cx="720764" cy="35210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 pitchFamily="34" charset="0"/>
                </a:rPr>
                <a:t>222</a:t>
              </a:r>
            </a:p>
          </p:txBody>
        </p:sp>
        <p:sp>
          <p:nvSpPr>
            <p:cNvPr id="45" name="Rectangle 44"/>
            <p:cNvSpPr/>
            <p:nvPr/>
          </p:nvSpPr>
          <p:spPr bwMode="auto">
            <a:xfrm>
              <a:off x="4253745" y="6019800"/>
              <a:ext cx="703075" cy="35210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0,i</a:t>
              </a:r>
              <a:endParaRPr lang="en-US" sz="2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Rectangle 45"/>
            <p:cNvSpPr/>
            <p:nvPr/>
          </p:nvSpPr>
          <p:spPr bwMode="auto">
            <a:xfrm>
              <a:off x="7462611" y="6019800"/>
              <a:ext cx="234735" cy="35210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N</a:t>
              </a:r>
              <a:endParaRPr lang="en-US" sz="2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7" name="Rectangle 46"/>
            <p:cNvSpPr/>
            <p:nvPr/>
          </p:nvSpPr>
          <p:spPr bwMode="auto">
            <a:xfrm>
              <a:off x="6742698" y="6019800"/>
              <a:ext cx="720764" cy="35210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 pitchFamily="34" charset="0"/>
                </a:rPr>
                <a:t>0</a:t>
              </a:r>
            </a:p>
          </p:txBody>
        </p:sp>
        <p:sp>
          <p:nvSpPr>
            <p:cNvPr id="48" name="Rectangle 47"/>
            <p:cNvSpPr/>
            <p:nvPr/>
          </p:nvSpPr>
          <p:spPr bwMode="auto">
            <a:xfrm>
              <a:off x="5675883" y="6019800"/>
              <a:ext cx="1066815" cy="35210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1,i+1,j</a:t>
              </a:r>
              <a:endParaRPr lang="en-US" sz="2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Rectangle 48"/>
            <p:cNvSpPr/>
            <p:nvPr/>
          </p:nvSpPr>
          <p:spPr bwMode="auto">
            <a:xfrm>
              <a:off x="7681617" y="6019800"/>
              <a:ext cx="194813" cy="35210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 pitchFamily="34" charset="0"/>
                </a:rPr>
                <a:t>?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4084332" y="3310962"/>
            <a:ext cx="3072185" cy="352104"/>
            <a:chOff x="4084332" y="3310962"/>
            <a:chExt cx="3072185" cy="352104"/>
          </a:xfrm>
        </p:grpSpPr>
        <p:sp>
          <p:nvSpPr>
            <p:cNvPr id="50" name="Rectangle 49"/>
            <p:cNvSpPr/>
            <p:nvPr/>
          </p:nvSpPr>
          <p:spPr bwMode="auto">
            <a:xfrm>
              <a:off x="4786556" y="3310962"/>
              <a:ext cx="720764" cy="35210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 pitchFamily="34" charset="0"/>
                </a:rPr>
                <a:t>222</a:t>
              </a:r>
            </a:p>
          </p:txBody>
        </p:sp>
        <p:sp>
          <p:nvSpPr>
            <p:cNvPr id="51" name="Rectangle 50"/>
            <p:cNvSpPr/>
            <p:nvPr/>
          </p:nvSpPr>
          <p:spPr bwMode="auto">
            <a:xfrm>
              <a:off x="4084332" y="3310962"/>
              <a:ext cx="703075" cy="35210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0</a:t>
              </a:r>
              <a:endParaRPr lang="en-US" sz="2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Rectangle 51"/>
            <p:cNvSpPr/>
            <p:nvPr/>
          </p:nvSpPr>
          <p:spPr bwMode="auto">
            <a:xfrm>
              <a:off x="6742698" y="3310962"/>
              <a:ext cx="234735" cy="35210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N</a:t>
              </a:r>
              <a:endParaRPr lang="en-US" sz="2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Rectangle 52"/>
            <p:cNvSpPr/>
            <p:nvPr/>
          </p:nvSpPr>
          <p:spPr bwMode="auto">
            <a:xfrm>
              <a:off x="6271299" y="3310962"/>
              <a:ext cx="471399" cy="35210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 pitchFamily="34" charset="0"/>
                </a:rPr>
                <a:t>0</a:t>
              </a:r>
            </a:p>
          </p:txBody>
        </p:sp>
        <p:sp>
          <p:nvSpPr>
            <p:cNvPr id="54" name="Rectangle 53"/>
            <p:cNvSpPr/>
            <p:nvPr/>
          </p:nvSpPr>
          <p:spPr bwMode="auto">
            <a:xfrm>
              <a:off x="5506471" y="3310962"/>
              <a:ext cx="764828" cy="35210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1,i</a:t>
              </a:r>
              <a:endParaRPr lang="en-US" sz="2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" name="Rectangle 54"/>
            <p:cNvSpPr/>
            <p:nvPr/>
          </p:nvSpPr>
          <p:spPr bwMode="auto">
            <a:xfrm>
              <a:off x="6961704" y="3310962"/>
              <a:ext cx="194813" cy="35210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 pitchFamily="34" charset="0"/>
                </a:rPr>
                <a:t>?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578308413"/>
      </p:ext>
    </p:extLst>
  </p:cSld>
  <p:clrMapOvr>
    <a:masterClrMapping/>
  </p:clrMapOvr>
  <p:transition advTm="137532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Segment unification</a:t>
            </a:r>
            <a:endParaRPr lang="en-US" dirty="0"/>
          </a:p>
        </p:txBody>
      </p:sp>
      <p:grpSp>
        <p:nvGrpSpPr>
          <p:cNvPr id="45" name="Group 44"/>
          <p:cNvGrpSpPr/>
          <p:nvPr/>
        </p:nvGrpSpPr>
        <p:grpSpPr>
          <a:xfrm>
            <a:off x="271291" y="1314450"/>
            <a:ext cx="2073219" cy="440130"/>
            <a:chOff x="260516" y="1066800"/>
            <a:chExt cx="2073219" cy="440130"/>
          </a:xfrm>
        </p:grpSpPr>
        <p:sp>
          <p:nvSpPr>
            <p:cNvPr id="5" name="Rectangle 4"/>
            <p:cNvSpPr/>
            <p:nvPr/>
          </p:nvSpPr>
          <p:spPr bwMode="auto">
            <a:xfrm>
              <a:off x="1139360" y="1066800"/>
              <a:ext cx="900955" cy="44013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 pitchFamily="34" charset="0"/>
                </a:rPr>
                <a:t>0</a:t>
              </a:r>
              <a:endParaRPr lang="en-US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endParaRP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260516" y="1066800"/>
              <a:ext cx="878844" cy="44013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0,i</a:t>
              </a:r>
              <a:endParaRPr lang="en-US" sz="2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2040316" y="1066800"/>
              <a:ext cx="293419" cy="44013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N</a:t>
              </a:r>
              <a:endParaRPr lang="en-US" sz="2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4570259" y="1314450"/>
            <a:ext cx="3840231" cy="440130"/>
            <a:chOff x="4621692" y="1066800"/>
            <a:chExt cx="3840231" cy="440130"/>
          </a:xfrm>
        </p:grpSpPr>
        <p:sp>
          <p:nvSpPr>
            <p:cNvPr id="8" name="Rectangle 7"/>
            <p:cNvSpPr/>
            <p:nvPr/>
          </p:nvSpPr>
          <p:spPr bwMode="auto">
            <a:xfrm>
              <a:off x="5496179" y="1066800"/>
              <a:ext cx="900955" cy="44013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 pitchFamily="34" charset="0"/>
                </a:rPr>
                <a:t>222</a:t>
              </a: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4621692" y="1066800"/>
              <a:ext cx="878844" cy="44013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0</a:t>
              </a:r>
              <a:endParaRPr lang="en-US" sz="2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7929347" y="1066800"/>
              <a:ext cx="293419" cy="44013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N</a:t>
              </a:r>
              <a:endParaRPr lang="en-US" sz="2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7344455" y="1066800"/>
              <a:ext cx="589249" cy="44013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 pitchFamily="34" charset="0"/>
                </a:rPr>
                <a:t>0</a:t>
              </a: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6392777" y="1066800"/>
              <a:ext cx="956035" cy="44013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1,i</a:t>
              </a:r>
              <a:endParaRPr lang="en-US" sz="2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8218407" y="1066800"/>
              <a:ext cx="243516" cy="44013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 pitchFamily="34" charset="0"/>
                </a:rPr>
                <a:t>?</a:t>
              </a: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224922" y="2345130"/>
            <a:ext cx="3095932" cy="440130"/>
            <a:chOff x="222526" y="2038350"/>
            <a:chExt cx="3095932" cy="440130"/>
          </a:xfrm>
        </p:grpSpPr>
        <p:sp>
          <p:nvSpPr>
            <p:cNvPr id="16" name="Rectangle 15"/>
            <p:cNvSpPr/>
            <p:nvPr/>
          </p:nvSpPr>
          <p:spPr bwMode="auto">
            <a:xfrm>
              <a:off x="2126411" y="2038350"/>
              <a:ext cx="900955" cy="44013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 pitchFamily="34" charset="0"/>
                </a:rPr>
                <a:t>0</a:t>
              </a:r>
              <a:endParaRPr lang="en-US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endParaRPr>
            </a:p>
          </p:txBody>
        </p:sp>
        <p:sp>
          <p:nvSpPr>
            <p:cNvPr id="17" name="Rectangle 16"/>
            <p:cNvSpPr/>
            <p:nvPr/>
          </p:nvSpPr>
          <p:spPr bwMode="auto">
            <a:xfrm>
              <a:off x="222526" y="2038350"/>
              <a:ext cx="439422" cy="44013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0</a:t>
              </a:r>
              <a:endParaRPr lang="en-US" sz="2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3025039" y="2038350"/>
              <a:ext cx="293419" cy="44013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N</a:t>
              </a:r>
              <a:endParaRPr lang="en-US" sz="2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659621" y="2038350"/>
              <a:ext cx="790833" cy="44013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/>
                <a:t>⊥</a:t>
              </a:r>
              <a:endParaRPr lang="en-US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endParaRP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1448127" y="2038350"/>
              <a:ext cx="439422" cy="44013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i</a:t>
              </a:r>
              <a:endParaRPr lang="en-US" sz="2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" name="Rectangle 20"/>
            <p:cNvSpPr/>
            <p:nvPr/>
          </p:nvSpPr>
          <p:spPr bwMode="auto">
            <a:xfrm>
              <a:off x="1885222" y="2038350"/>
              <a:ext cx="243516" cy="44013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 pitchFamily="34" charset="0"/>
                </a:rPr>
                <a:t>?</a:t>
              </a: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4570259" y="2345130"/>
            <a:ext cx="3840231" cy="440130"/>
            <a:chOff x="4583702" y="2038350"/>
            <a:chExt cx="3840231" cy="440130"/>
          </a:xfrm>
        </p:grpSpPr>
        <p:sp>
          <p:nvSpPr>
            <p:cNvPr id="22" name="Rectangle 21"/>
            <p:cNvSpPr/>
            <p:nvPr/>
          </p:nvSpPr>
          <p:spPr bwMode="auto">
            <a:xfrm>
              <a:off x="5458189" y="2038350"/>
              <a:ext cx="900955" cy="44013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 pitchFamily="34" charset="0"/>
                </a:rPr>
                <a:t>222</a:t>
              </a:r>
            </a:p>
          </p:txBody>
        </p:sp>
        <p:sp>
          <p:nvSpPr>
            <p:cNvPr id="23" name="Rectangle 22"/>
            <p:cNvSpPr/>
            <p:nvPr/>
          </p:nvSpPr>
          <p:spPr bwMode="auto">
            <a:xfrm>
              <a:off x="4583702" y="2038350"/>
              <a:ext cx="878844" cy="44013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0</a:t>
              </a:r>
              <a:endParaRPr lang="en-US" sz="2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" name="Rectangle 23"/>
            <p:cNvSpPr/>
            <p:nvPr/>
          </p:nvSpPr>
          <p:spPr bwMode="auto">
            <a:xfrm>
              <a:off x="7891357" y="2038350"/>
              <a:ext cx="293419" cy="44013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N</a:t>
              </a:r>
              <a:endParaRPr lang="en-US" sz="2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Rectangle 24"/>
            <p:cNvSpPr/>
            <p:nvPr/>
          </p:nvSpPr>
          <p:spPr bwMode="auto">
            <a:xfrm>
              <a:off x="7306465" y="2038350"/>
              <a:ext cx="589249" cy="44013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 pitchFamily="34" charset="0"/>
                </a:rPr>
                <a:t>0</a:t>
              </a:r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6354787" y="2038350"/>
              <a:ext cx="956035" cy="44013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1,i</a:t>
              </a:r>
              <a:endParaRPr lang="en-US" sz="2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8180417" y="2038350"/>
              <a:ext cx="243516" cy="44013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 pitchFamily="34" charset="0"/>
                </a:rPr>
                <a:t>?</a:t>
              </a: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206765" y="3421455"/>
            <a:ext cx="3095932" cy="440130"/>
            <a:chOff x="241576" y="2971800"/>
            <a:chExt cx="3095932" cy="440130"/>
          </a:xfrm>
        </p:grpSpPr>
        <p:sp>
          <p:nvSpPr>
            <p:cNvPr id="28" name="Rectangle 27"/>
            <p:cNvSpPr/>
            <p:nvPr/>
          </p:nvSpPr>
          <p:spPr bwMode="auto">
            <a:xfrm>
              <a:off x="2145461" y="2971800"/>
              <a:ext cx="900955" cy="44013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 pitchFamily="34" charset="0"/>
                </a:rPr>
                <a:t>0</a:t>
              </a:r>
              <a:endParaRPr lang="en-US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endParaRPr>
            </a:p>
          </p:txBody>
        </p:sp>
        <p:sp>
          <p:nvSpPr>
            <p:cNvPr id="29" name="Rectangle 28"/>
            <p:cNvSpPr/>
            <p:nvPr/>
          </p:nvSpPr>
          <p:spPr bwMode="auto">
            <a:xfrm>
              <a:off x="241576" y="2971800"/>
              <a:ext cx="439422" cy="44013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0</a:t>
              </a:r>
              <a:endParaRPr lang="en-US" sz="2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3044089" y="2971800"/>
              <a:ext cx="293419" cy="44013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N</a:t>
              </a:r>
              <a:endParaRPr lang="en-US" sz="2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1" name="Rectangle 30"/>
            <p:cNvSpPr/>
            <p:nvPr/>
          </p:nvSpPr>
          <p:spPr bwMode="auto">
            <a:xfrm>
              <a:off x="678671" y="2971800"/>
              <a:ext cx="790833" cy="44013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/>
                <a:t>⊥</a:t>
              </a:r>
              <a:endParaRPr lang="en-US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endParaRP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1467177" y="2971800"/>
              <a:ext cx="439422" cy="44013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i</a:t>
              </a:r>
              <a:endParaRPr lang="en-US" sz="2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3" name="Rectangle 32"/>
            <p:cNvSpPr/>
            <p:nvPr/>
          </p:nvSpPr>
          <p:spPr bwMode="auto">
            <a:xfrm>
              <a:off x="1904272" y="2971800"/>
              <a:ext cx="243516" cy="44013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 pitchFamily="34" charset="0"/>
                </a:rPr>
                <a:t>?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4583702" y="3421455"/>
            <a:ext cx="3840231" cy="440130"/>
            <a:chOff x="4602752" y="2971800"/>
            <a:chExt cx="3840231" cy="440130"/>
          </a:xfrm>
        </p:grpSpPr>
        <p:sp>
          <p:nvSpPr>
            <p:cNvPr id="34" name="Rectangle 33"/>
            <p:cNvSpPr/>
            <p:nvPr/>
          </p:nvSpPr>
          <p:spPr bwMode="auto">
            <a:xfrm>
              <a:off x="5477239" y="2971800"/>
              <a:ext cx="900955" cy="44013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 pitchFamily="34" charset="0"/>
                </a:rPr>
                <a:t>222</a:t>
              </a:r>
            </a:p>
          </p:txBody>
        </p:sp>
        <p:sp>
          <p:nvSpPr>
            <p:cNvPr id="35" name="Rectangle 34"/>
            <p:cNvSpPr/>
            <p:nvPr/>
          </p:nvSpPr>
          <p:spPr bwMode="auto">
            <a:xfrm>
              <a:off x="4602752" y="2971800"/>
              <a:ext cx="878844" cy="44013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0</a:t>
              </a:r>
              <a:endParaRPr lang="en-US" sz="2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6" name="Rectangle 35"/>
            <p:cNvSpPr/>
            <p:nvPr/>
          </p:nvSpPr>
          <p:spPr bwMode="auto">
            <a:xfrm>
              <a:off x="7910407" y="2971800"/>
              <a:ext cx="293419" cy="44013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N</a:t>
              </a:r>
              <a:endParaRPr lang="en-US" sz="2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7" name="Rectangle 36"/>
            <p:cNvSpPr/>
            <p:nvPr/>
          </p:nvSpPr>
          <p:spPr bwMode="auto">
            <a:xfrm>
              <a:off x="7325515" y="2971800"/>
              <a:ext cx="589249" cy="44013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 pitchFamily="34" charset="0"/>
                </a:rPr>
                <a:t>0</a:t>
              </a:r>
            </a:p>
          </p:txBody>
        </p:sp>
        <p:sp>
          <p:nvSpPr>
            <p:cNvPr id="38" name="Rectangle 37"/>
            <p:cNvSpPr/>
            <p:nvPr/>
          </p:nvSpPr>
          <p:spPr bwMode="auto">
            <a:xfrm>
              <a:off x="6373837" y="2971800"/>
              <a:ext cx="956035" cy="44013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i</a:t>
              </a:r>
              <a:endParaRPr lang="en-US" sz="2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8199467" y="2971800"/>
              <a:ext cx="243516" cy="44013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 pitchFamily="34" charset="0"/>
                </a:rPr>
                <a:t>?</a:t>
              </a:r>
            </a:p>
          </p:txBody>
        </p:sp>
      </p:grpSp>
      <p:sp>
        <p:nvSpPr>
          <p:cNvPr id="46" name="Oval 45"/>
          <p:cNvSpPr/>
          <p:nvPr/>
        </p:nvSpPr>
        <p:spPr bwMode="auto">
          <a:xfrm>
            <a:off x="4191000" y="4381500"/>
            <a:ext cx="185140" cy="1905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400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cxnSp>
        <p:nvCxnSpPr>
          <p:cNvPr id="48" name="Elbow Connector 47"/>
          <p:cNvCxnSpPr>
            <a:stCxn id="32" idx="2"/>
            <a:endCxn id="46" idx="2"/>
          </p:cNvCxnSpPr>
          <p:nvPr/>
        </p:nvCxnSpPr>
        <p:spPr>
          <a:xfrm rot="16200000" flipH="1">
            <a:off x="2613956" y="2899705"/>
            <a:ext cx="615165" cy="2538923"/>
          </a:xfrm>
          <a:prstGeom prst="bentConnector2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stCxn id="38" idx="2"/>
            <a:endCxn id="46" idx="6"/>
          </p:cNvCxnSpPr>
          <p:nvPr/>
        </p:nvCxnSpPr>
        <p:spPr>
          <a:xfrm rot="5400000">
            <a:off x="5296891" y="2940835"/>
            <a:ext cx="615165" cy="2456665"/>
          </a:xfrm>
          <a:prstGeom prst="bentConnector2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oup 66"/>
          <p:cNvGrpSpPr/>
          <p:nvPr/>
        </p:nvGrpSpPr>
        <p:grpSpPr>
          <a:xfrm>
            <a:off x="2820008" y="6013433"/>
            <a:ext cx="3339796" cy="440130"/>
            <a:chOff x="3007111" y="5334000"/>
            <a:chExt cx="3339796" cy="440130"/>
          </a:xfrm>
        </p:grpSpPr>
        <p:sp>
          <p:nvSpPr>
            <p:cNvPr id="60" name="Rectangle 59"/>
            <p:cNvSpPr/>
            <p:nvPr/>
          </p:nvSpPr>
          <p:spPr bwMode="auto">
            <a:xfrm>
              <a:off x="3382615" y="5334000"/>
              <a:ext cx="900955" cy="44013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 pitchFamily="34" charset="0"/>
                </a:rPr>
                <a:t>222</a:t>
              </a:r>
            </a:p>
          </p:txBody>
        </p:sp>
        <p:sp>
          <p:nvSpPr>
            <p:cNvPr id="61" name="Rectangle 60"/>
            <p:cNvSpPr/>
            <p:nvPr/>
          </p:nvSpPr>
          <p:spPr bwMode="auto">
            <a:xfrm>
              <a:off x="3007111" y="5334000"/>
              <a:ext cx="378408" cy="44013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0</a:t>
              </a:r>
              <a:endParaRPr lang="en-US" sz="2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2" name="Rectangle 61"/>
            <p:cNvSpPr/>
            <p:nvPr/>
          </p:nvSpPr>
          <p:spPr bwMode="auto">
            <a:xfrm>
              <a:off x="5812876" y="5334000"/>
              <a:ext cx="293419" cy="44013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N</a:t>
              </a:r>
              <a:endParaRPr lang="en-US" sz="2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3" name="Rectangle 62"/>
            <p:cNvSpPr/>
            <p:nvPr/>
          </p:nvSpPr>
          <p:spPr bwMode="auto">
            <a:xfrm>
              <a:off x="4876573" y="5334000"/>
              <a:ext cx="939208" cy="44013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 pitchFamily="34" charset="0"/>
                </a:rPr>
                <a:t>0</a:t>
              </a:r>
            </a:p>
          </p:txBody>
        </p:sp>
        <p:sp>
          <p:nvSpPr>
            <p:cNvPr id="64" name="Rectangle 63"/>
            <p:cNvSpPr/>
            <p:nvPr/>
          </p:nvSpPr>
          <p:spPr bwMode="auto">
            <a:xfrm>
              <a:off x="4280665" y="5334000"/>
              <a:ext cx="358202" cy="44013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i</a:t>
              </a:r>
              <a:endParaRPr lang="en-US" sz="2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5" name="Rectangle 64"/>
            <p:cNvSpPr/>
            <p:nvPr/>
          </p:nvSpPr>
          <p:spPr bwMode="auto">
            <a:xfrm>
              <a:off x="6103391" y="5334000"/>
              <a:ext cx="243516" cy="44013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 pitchFamily="34" charset="0"/>
                </a:rPr>
                <a:t>?</a:t>
              </a:r>
            </a:p>
          </p:txBody>
        </p:sp>
        <p:sp>
          <p:nvSpPr>
            <p:cNvPr id="66" name="Rectangle 65"/>
            <p:cNvSpPr/>
            <p:nvPr/>
          </p:nvSpPr>
          <p:spPr bwMode="auto">
            <a:xfrm>
              <a:off x="4635962" y="5334000"/>
              <a:ext cx="243516" cy="44013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 pitchFamily="34" charset="0"/>
                </a:rPr>
                <a:t>?</a:t>
              </a:r>
            </a:p>
          </p:txBody>
        </p:sp>
      </p:grpSp>
      <p:cxnSp>
        <p:nvCxnSpPr>
          <p:cNvPr id="69" name="Straight Arrow Connector 68"/>
          <p:cNvCxnSpPr>
            <a:stCxn id="46" idx="4"/>
            <a:endCxn id="64" idx="0"/>
          </p:cNvCxnSpPr>
          <p:nvPr/>
        </p:nvCxnSpPr>
        <p:spPr>
          <a:xfrm flipH="1">
            <a:off x="4272663" y="4572000"/>
            <a:ext cx="10907" cy="144143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3962400" y="4088368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Join</a:t>
            </a:r>
          </a:p>
        </p:txBody>
      </p:sp>
      <p:sp>
        <p:nvSpPr>
          <p:cNvPr id="71" name="Down Arrow 70"/>
          <p:cNvSpPr/>
          <p:nvPr/>
        </p:nvSpPr>
        <p:spPr bwMode="auto">
          <a:xfrm>
            <a:off x="589765" y="857250"/>
            <a:ext cx="265737" cy="457200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400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72" name="Down Arrow 71"/>
          <p:cNvSpPr/>
          <p:nvPr/>
        </p:nvSpPr>
        <p:spPr bwMode="auto">
          <a:xfrm>
            <a:off x="4928059" y="857250"/>
            <a:ext cx="265737" cy="457200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400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73" name="Down Arrow 72"/>
          <p:cNvSpPr/>
          <p:nvPr/>
        </p:nvSpPr>
        <p:spPr bwMode="auto">
          <a:xfrm>
            <a:off x="1670234" y="1881746"/>
            <a:ext cx="265737" cy="457200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400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74" name="Down Arrow 73"/>
          <p:cNvSpPr/>
          <p:nvPr/>
        </p:nvSpPr>
        <p:spPr bwMode="auto">
          <a:xfrm>
            <a:off x="6686492" y="1887930"/>
            <a:ext cx="265737" cy="457200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400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75" name="Down Arrow 74"/>
          <p:cNvSpPr/>
          <p:nvPr/>
        </p:nvSpPr>
        <p:spPr bwMode="auto">
          <a:xfrm>
            <a:off x="3036960" y="2964255"/>
            <a:ext cx="265737" cy="457200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400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76" name="Down Arrow 75"/>
          <p:cNvSpPr/>
          <p:nvPr/>
        </p:nvSpPr>
        <p:spPr bwMode="auto">
          <a:xfrm>
            <a:off x="8036438" y="2964255"/>
            <a:ext cx="265737" cy="457200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400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426476" y="1754580"/>
            <a:ext cx="284237" cy="5905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2"/>
            <a:endCxn id="20" idx="0"/>
          </p:cNvCxnSpPr>
          <p:nvPr/>
        </p:nvCxnSpPr>
        <p:spPr>
          <a:xfrm>
            <a:off x="710713" y="1754580"/>
            <a:ext cx="959521" cy="5905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4531160" y="4800600"/>
            <a:ext cx="2859058" cy="646331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Can be empty segments! (Disjunction)</a:t>
            </a:r>
          </a:p>
        </p:txBody>
      </p:sp>
      <p:cxnSp>
        <p:nvCxnSpPr>
          <p:cNvPr id="77" name="Straight Arrow Connector 76"/>
          <p:cNvCxnSpPr>
            <a:stCxn id="68" idx="2"/>
            <a:endCxn id="66" idx="0"/>
          </p:cNvCxnSpPr>
          <p:nvPr/>
        </p:nvCxnSpPr>
        <p:spPr>
          <a:xfrm flipH="1">
            <a:off x="4570617" y="5446931"/>
            <a:ext cx="1390072" cy="56650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</p:cxnSp>
      <p:cxnSp>
        <p:nvCxnSpPr>
          <p:cNvPr id="78" name="Straight Arrow Connector 77"/>
          <p:cNvCxnSpPr>
            <a:stCxn id="68" idx="2"/>
            <a:endCxn id="65" idx="0"/>
          </p:cNvCxnSpPr>
          <p:nvPr/>
        </p:nvCxnSpPr>
        <p:spPr>
          <a:xfrm>
            <a:off x="5960689" y="5446931"/>
            <a:ext cx="77357" cy="56650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414619950"/>
      </p:ext>
    </p:extLst>
  </p:cSld>
  <p:clrMapOvr>
    <a:masterClrMapping/>
  </p:clrMapOvr>
  <p:transition advTm="81844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70" grpId="0"/>
      <p:bldP spid="73" grpId="0" animBg="1"/>
      <p:bldP spid="74" grpId="0" animBg="1"/>
      <p:bldP spid="75" grpId="0" animBg="1"/>
      <p:bldP spid="76" grpId="0" animBg="1"/>
      <p:bldP spid="6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949490" y="957591"/>
            <a:ext cx="3578431" cy="646331"/>
          </a:xfrm>
          <a:prstGeom prst="rect">
            <a:avLst/>
          </a:prstGeom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nsolas"/>
              </a:rPr>
              <a:t>Contract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.Requires(N &gt; 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0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[] a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[N];</a:t>
            </a:r>
          </a:p>
        </p:txBody>
      </p:sp>
      <p:sp>
        <p:nvSpPr>
          <p:cNvPr id="9" name="Rectangle 8"/>
          <p:cNvSpPr/>
          <p:nvPr/>
        </p:nvSpPr>
        <p:spPr>
          <a:xfrm>
            <a:off x="4013187" y="2177847"/>
            <a:ext cx="1451038" cy="369332"/>
          </a:xfrm>
          <a:prstGeom prst="rect">
            <a:avLst/>
          </a:prstGeom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i = 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0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891415" y="3664830"/>
            <a:ext cx="1704313" cy="369332"/>
          </a:xfrm>
          <a:prstGeom prst="rect">
            <a:avLst/>
          </a:prstGeom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nsolas"/>
              </a:rPr>
              <a:t>assume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i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&lt;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N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889823" y="4688752"/>
            <a:ext cx="1704313" cy="369332"/>
          </a:xfrm>
          <a:prstGeom prst="rect">
            <a:avLst/>
          </a:prstGeom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nsolas"/>
              </a:rPr>
              <a:t>a[i] = 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222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;</a:t>
            </a:r>
            <a:endParaRPr lang="en-US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09300" y="3664830"/>
            <a:ext cx="1704313" cy="369332"/>
          </a:xfrm>
          <a:prstGeom prst="rect">
            <a:avLst/>
          </a:prstGeom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Consolas"/>
              </a:rPr>
              <a:t>a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nsolas"/>
              </a:rPr>
              <a:t>ssume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i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≥ N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891415" y="5589352"/>
            <a:ext cx="1704313" cy="369332"/>
          </a:xfrm>
          <a:prstGeom prst="rect">
            <a:avLst/>
          </a:prstGeom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j = i+1;</a:t>
            </a:r>
            <a:endParaRPr lang="en-US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4651002" y="3120463"/>
            <a:ext cx="185140" cy="1905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400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cxnSp>
        <p:nvCxnSpPr>
          <p:cNvPr id="16" name="Straight Arrow Connector 15"/>
          <p:cNvCxnSpPr>
            <a:stCxn id="9" idx="2"/>
            <a:endCxn id="14" idx="0"/>
          </p:cNvCxnSpPr>
          <p:nvPr/>
        </p:nvCxnSpPr>
        <p:spPr>
          <a:xfrm>
            <a:off x="4738706" y="2547179"/>
            <a:ext cx="4866" cy="57328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4" idx="4"/>
            <a:endCxn id="10" idx="0"/>
          </p:cNvCxnSpPr>
          <p:nvPr/>
        </p:nvCxnSpPr>
        <p:spPr>
          <a:xfrm>
            <a:off x="4743572" y="3310963"/>
            <a:ext cx="0" cy="35386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0" idx="2"/>
            <a:endCxn id="11" idx="0"/>
          </p:cNvCxnSpPr>
          <p:nvPr/>
        </p:nvCxnSpPr>
        <p:spPr>
          <a:xfrm flipH="1">
            <a:off x="4741980" y="4034162"/>
            <a:ext cx="1592" cy="65459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1" idx="2"/>
            <a:endCxn id="13" idx="0"/>
          </p:cNvCxnSpPr>
          <p:nvPr/>
        </p:nvCxnSpPr>
        <p:spPr>
          <a:xfrm>
            <a:off x="4741980" y="5058084"/>
            <a:ext cx="1592" cy="53126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4" idx="2"/>
            <a:endCxn id="12" idx="0"/>
          </p:cNvCxnSpPr>
          <p:nvPr/>
        </p:nvCxnSpPr>
        <p:spPr>
          <a:xfrm rot="10800000" flipV="1">
            <a:off x="1261458" y="3215712"/>
            <a:ext cx="3389545" cy="449117"/>
          </a:xfrm>
          <a:prstGeom prst="bentConnector2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7" idx="2"/>
            <a:endCxn id="9" idx="0"/>
          </p:cNvCxnSpPr>
          <p:nvPr/>
        </p:nvCxnSpPr>
        <p:spPr>
          <a:xfrm>
            <a:off x="4738706" y="1603922"/>
            <a:ext cx="0" cy="57392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7934326" y="4729487"/>
            <a:ext cx="990600" cy="923330"/>
          </a:xfrm>
          <a:prstGeom prst="rect">
            <a:avLst/>
          </a:prstGeom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nsolas"/>
              </a:rPr>
              <a:t>i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-&gt; _ 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j -&gt;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i</a:t>
            </a:r>
            <a:endParaRPr lang="en-US" dirty="0" smtClean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N -&gt; N</a:t>
            </a:r>
            <a:endParaRPr lang="en-US" dirty="0">
              <a:solidFill>
                <a:prstClr val="black"/>
              </a:solidFill>
              <a:latin typeface="Consolas"/>
            </a:endParaRPr>
          </a:p>
        </p:txBody>
      </p:sp>
      <p:cxnSp>
        <p:nvCxnSpPr>
          <p:cNvPr id="72" name="Elbow Connector 71"/>
          <p:cNvCxnSpPr>
            <a:stCxn id="13" idx="2"/>
            <a:endCxn id="70" idx="2"/>
          </p:cNvCxnSpPr>
          <p:nvPr/>
        </p:nvCxnSpPr>
        <p:spPr>
          <a:xfrm rot="5400000" flipH="1" flipV="1">
            <a:off x="6433665" y="3962724"/>
            <a:ext cx="305867" cy="3686054"/>
          </a:xfrm>
          <a:prstGeom prst="bentConnector3">
            <a:avLst>
              <a:gd name="adj1" fmla="val -74738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/>
          <p:cNvCxnSpPr>
            <a:stCxn id="70" idx="0"/>
            <a:endCxn id="14" idx="6"/>
          </p:cNvCxnSpPr>
          <p:nvPr/>
        </p:nvCxnSpPr>
        <p:spPr>
          <a:xfrm rot="16200000" flipV="1">
            <a:off x="5875997" y="2175858"/>
            <a:ext cx="1513774" cy="3593484"/>
          </a:xfrm>
          <a:prstGeom prst="bentConnector2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 56"/>
          <p:cNvGrpSpPr/>
          <p:nvPr/>
        </p:nvGrpSpPr>
        <p:grpSpPr>
          <a:xfrm>
            <a:off x="3389142" y="2729751"/>
            <a:ext cx="3339796" cy="356616"/>
            <a:chOff x="3007111" y="5334000"/>
            <a:chExt cx="3339796" cy="440130"/>
          </a:xfrm>
        </p:grpSpPr>
        <p:sp>
          <p:nvSpPr>
            <p:cNvPr id="58" name="Rectangle 57"/>
            <p:cNvSpPr/>
            <p:nvPr/>
          </p:nvSpPr>
          <p:spPr bwMode="auto">
            <a:xfrm>
              <a:off x="3382615" y="5334000"/>
              <a:ext cx="900955" cy="44013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 pitchFamily="34" charset="0"/>
                </a:rPr>
                <a:t>222</a:t>
              </a:r>
            </a:p>
          </p:txBody>
        </p:sp>
        <p:sp>
          <p:nvSpPr>
            <p:cNvPr id="59" name="Rectangle 58"/>
            <p:cNvSpPr/>
            <p:nvPr/>
          </p:nvSpPr>
          <p:spPr bwMode="auto">
            <a:xfrm>
              <a:off x="3007111" y="5334000"/>
              <a:ext cx="378408" cy="44013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0</a:t>
              </a:r>
              <a:endParaRPr lang="en-US" sz="2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0" name="Rectangle 59"/>
            <p:cNvSpPr/>
            <p:nvPr/>
          </p:nvSpPr>
          <p:spPr bwMode="auto">
            <a:xfrm>
              <a:off x="5812876" y="5334000"/>
              <a:ext cx="293419" cy="44013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N</a:t>
              </a:r>
              <a:endParaRPr lang="en-US" sz="2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1" name="Rectangle 60"/>
            <p:cNvSpPr/>
            <p:nvPr/>
          </p:nvSpPr>
          <p:spPr bwMode="auto">
            <a:xfrm>
              <a:off x="4876573" y="5334000"/>
              <a:ext cx="939208" cy="44013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 pitchFamily="34" charset="0"/>
                </a:rPr>
                <a:t>0</a:t>
              </a:r>
            </a:p>
          </p:txBody>
        </p:sp>
        <p:sp>
          <p:nvSpPr>
            <p:cNvPr id="62" name="Rectangle 61"/>
            <p:cNvSpPr/>
            <p:nvPr/>
          </p:nvSpPr>
          <p:spPr bwMode="auto">
            <a:xfrm>
              <a:off x="4280665" y="5334000"/>
              <a:ext cx="358202" cy="44013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i</a:t>
              </a:r>
              <a:endParaRPr lang="en-US" sz="2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3" name="Rectangle 62"/>
            <p:cNvSpPr/>
            <p:nvPr/>
          </p:nvSpPr>
          <p:spPr bwMode="auto">
            <a:xfrm>
              <a:off x="6103391" y="5334000"/>
              <a:ext cx="243516" cy="44013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 pitchFamily="34" charset="0"/>
                </a:rPr>
                <a:t>?</a:t>
              </a:r>
            </a:p>
          </p:txBody>
        </p:sp>
        <p:sp>
          <p:nvSpPr>
            <p:cNvPr id="64" name="Rectangle 63"/>
            <p:cNvSpPr/>
            <p:nvPr/>
          </p:nvSpPr>
          <p:spPr bwMode="auto">
            <a:xfrm>
              <a:off x="4635962" y="5334000"/>
              <a:ext cx="243516" cy="44013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 pitchFamily="34" charset="0"/>
                </a:rPr>
                <a:t>?</a:t>
              </a: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4978329" y="4183149"/>
            <a:ext cx="3099184" cy="356616"/>
            <a:chOff x="3007111" y="5334000"/>
            <a:chExt cx="3099184" cy="440130"/>
          </a:xfrm>
        </p:grpSpPr>
        <p:sp>
          <p:nvSpPr>
            <p:cNvPr id="66" name="Rectangle 65"/>
            <p:cNvSpPr/>
            <p:nvPr/>
          </p:nvSpPr>
          <p:spPr bwMode="auto">
            <a:xfrm>
              <a:off x="3382615" y="5334000"/>
              <a:ext cx="900955" cy="44013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 pitchFamily="34" charset="0"/>
                </a:rPr>
                <a:t>222</a:t>
              </a:r>
            </a:p>
          </p:txBody>
        </p:sp>
        <p:sp>
          <p:nvSpPr>
            <p:cNvPr id="67" name="Rectangle 66"/>
            <p:cNvSpPr/>
            <p:nvPr/>
          </p:nvSpPr>
          <p:spPr bwMode="auto">
            <a:xfrm>
              <a:off x="3007111" y="5334000"/>
              <a:ext cx="378408" cy="44013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0</a:t>
              </a:r>
              <a:endParaRPr lang="en-US" sz="2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8" name="Rectangle 67"/>
            <p:cNvSpPr/>
            <p:nvPr/>
          </p:nvSpPr>
          <p:spPr bwMode="auto">
            <a:xfrm>
              <a:off x="5812876" y="5334000"/>
              <a:ext cx="293419" cy="44013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N</a:t>
              </a:r>
              <a:endParaRPr lang="en-US" sz="2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9" name="Rectangle 68"/>
            <p:cNvSpPr/>
            <p:nvPr/>
          </p:nvSpPr>
          <p:spPr bwMode="auto">
            <a:xfrm>
              <a:off x="4876573" y="5334000"/>
              <a:ext cx="939208" cy="44013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 pitchFamily="34" charset="0"/>
                </a:rPr>
                <a:t>0</a:t>
              </a:r>
            </a:p>
          </p:txBody>
        </p:sp>
        <p:sp>
          <p:nvSpPr>
            <p:cNvPr id="71" name="Rectangle 70"/>
            <p:cNvSpPr/>
            <p:nvPr/>
          </p:nvSpPr>
          <p:spPr bwMode="auto">
            <a:xfrm>
              <a:off x="4280665" y="5334000"/>
              <a:ext cx="358202" cy="44013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i</a:t>
              </a:r>
              <a:endParaRPr lang="en-US" sz="2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4" name="Rectangle 73"/>
            <p:cNvSpPr/>
            <p:nvPr/>
          </p:nvSpPr>
          <p:spPr bwMode="auto">
            <a:xfrm>
              <a:off x="4635962" y="5334000"/>
              <a:ext cx="243516" cy="44013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 pitchFamily="34" charset="0"/>
                </a:rPr>
                <a:t>?</a:t>
              </a: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5703788" y="5199161"/>
            <a:ext cx="1858192" cy="64633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so on up to a fixpoint …</a:t>
            </a:r>
          </a:p>
        </p:txBody>
      </p:sp>
      <p:grpSp>
        <p:nvGrpSpPr>
          <p:cNvPr id="86" name="Group 85"/>
          <p:cNvGrpSpPr/>
          <p:nvPr/>
        </p:nvGrpSpPr>
        <p:grpSpPr>
          <a:xfrm>
            <a:off x="1447800" y="4416836"/>
            <a:ext cx="1991000" cy="356616"/>
            <a:chOff x="3007111" y="5334000"/>
            <a:chExt cx="1991000" cy="440130"/>
          </a:xfrm>
        </p:grpSpPr>
        <p:sp>
          <p:nvSpPr>
            <p:cNvPr id="87" name="Rectangle 86"/>
            <p:cNvSpPr/>
            <p:nvPr/>
          </p:nvSpPr>
          <p:spPr bwMode="auto">
            <a:xfrm>
              <a:off x="3382615" y="5334000"/>
              <a:ext cx="900955" cy="44013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 pitchFamily="34" charset="0"/>
                </a:rPr>
                <a:t>222</a:t>
              </a:r>
            </a:p>
          </p:txBody>
        </p:sp>
        <p:sp>
          <p:nvSpPr>
            <p:cNvPr id="88" name="Rectangle 87"/>
            <p:cNvSpPr/>
            <p:nvPr/>
          </p:nvSpPr>
          <p:spPr bwMode="auto">
            <a:xfrm>
              <a:off x="3007111" y="5334000"/>
              <a:ext cx="378408" cy="44013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0</a:t>
              </a:r>
              <a:endParaRPr lang="en-US" sz="2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9" name="Rectangle 88"/>
            <p:cNvSpPr/>
            <p:nvPr/>
          </p:nvSpPr>
          <p:spPr bwMode="auto">
            <a:xfrm>
              <a:off x="4283570" y="5334000"/>
              <a:ext cx="714541" cy="44013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i, N</a:t>
              </a:r>
              <a:endParaRPr lang="en-US" sz="2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96" name="TextBox 95"/>
          <p:cNvSpPr txBox="1"/>
          <p:nvPr/>
        </p:nvSpPr>
        <p:spPr>
          <a:xfrm>
            <a:off x="2521016" y="3387831"/>
            <a:ext cx="2114659" cy="64633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Remove doubts</a:t>
            </a:r>
          </a:p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(i == N &amp;&amp; N &gt; 0) </a:t>
            </a:r>
          </a:p>
        </p:txBody>
      </p:sp>
      <p:cxnSp>
        <p:nvCxnSpPr>
          <p:cNvPr id="29" name="Straight Arrow Connector 28"/>
          <p:cNvCxnSpPr>
            <a:stCxn id="96" idx="2"/>
            <a:endCxn id="89" idx="0"/>
          </p:cNvCxnSpPr>
          <p:nvPr/>
        </p:nvCxnSpPr>
        <p:spPr>
          <a:xfrm flipH="1">
            <a:off x="3081530" y="4034162"/>
            <a:ext cx="496816" cy="382674"/>
          </a:xfrm>
          <a:prstGeom prst="straightConnector1">
            <a:avLst/>
          </a:prstGeom>
          <a:ln w="38100">
            <a:solidFill>
              <a:schemeClr val="tx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896872" y="5336978"/>
            <a:ext cx="2114659" cy="646331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 visited all the elements in [0, N)</a:t>
            </a:r>
          </a:p>
        </p:txBody>
      </p:sp>
      <p:cxnSp>
        <p:nvCxnSpPr>
          <p:cNvPr id="46" name="Straight Arrow Connector 45"/>
          <p:cNvCxnSpPr>
            <a:stCxn id="45" idx="0"/>
          </p:cNvCxnSpPr>
          <p:nvPr/>
        </p:nvCxnSpPr>
        <p:spPr>
          <a:xfrm flipV="1">
            <a:off x="1954202" y="4773454"/>
            <a:ext cx="319579" cy="56352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239014917"/>
      </p:ext>
    </p:extLst>
  </p:cSld>
  <p:clrMapOvr>
    <a:masterClrMapping/>
  </p:clrMapOvr>
  <p:transition advTm="77188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6" grpId="0" animBg="1"/>
      <p:bldP spid="4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Inter-method Inference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6537174"/>
          </a:xfrm>
        </p:spPr>
        <p:txBody>
          <a:bodyPr/>
          <a:lstStyle/>
          <a:p>
            <a:pPr marL="460375" lvl="1" indent="-460375"/>
            <a:r>
              <a:rPr lang="en-US" sz="3200" dirty="0" smtClean="0"/>
              <a:t>To reduce </a:t>
            </a:r>
            <a:r>
              <a:rPr lang="en-US" sz="3200" dirty="0"/>
              <a:t>the initial annotation </a:t>
            </a:r>
            <a:r>
              <a:rPr lang="en-US" sz="3200" dirty="0" smtClean="0"/>
              <a:t>burden</a:t>
            </a:r>
          </a:p>
          <a:p>
            <a:pPr marL="863600" lvl="2" indent="-460375"/>
            <a:r>
              <a:rPr lang="en-US" sz="2800" dirty="0"/>
              <a:t>I</a:t>
            </a:r>
            <a:r>
              <a:rPr lang="en-US" sz="2800" dirty="0" smtClean="0"/>
              <a:t>nfer getter/setter ensures</a:t>
            </a:r>
          </a:p>
          <a:p>
            <a:pPr lvl="1"/>
            <a:r>
              <a:rPr lang="en-US" dirty="0" smtClean="0"/>
              <a:t>Infer non-null return values</a:t>
            </a:r>
          </a:p>
          <a:p>
            <a:r>
              <a:rPr lang="en-US" dirty="0" smtClean="0"/>
              <a:t>Suggest </a:t>
            </a:r>
            <a:r>
              <a:rPr lang="en-US" i="1" dirty="0" smtClean="0"/>
              <a:t>necessary</a:t>
            </a:r>
            <a:r>
              <a:rPr lang="en-US" dirty="0" smtClean="0"/>
              <a:t> preconditions</a:t>
            </a:r>
          </a:p>
          <a:p>
            <a:pPr lvl="1"/>
            <a:r>
              <a:rPr lang="en-US" dirty="0" smtClean="0"/>
              <a:t>With P&amp;R Cousot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Output inferred contracts as C# code</a:t>
            </a:r>
          </a:p>
          <a:p>
            <a:pPr lvl="1"/>
            <a:r>
              <a:rPr lang="en-US" dirty="0" smtClean="0"/>
              <a:t>With M. </a:t>
            </a:r>
            <a:r>
              <a:rPr lang="en-US" dirty="0" err="1" smtClean="0"/>
              <a:t>Monerau</a:t>
            </a:r>
            <a:r>
              <a:rPr lang="en-US" dirty="0" smtClean="0"/>
              <a:t> 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6" name="Rectangle 5"/>
          <p:cNvSpPr/>
          <p:nvPr/>
        </p:nvSpPr>
        <p:spPr>
          <a:xfrm>
            <a:off x="1981200" y="3733800"/>
            <a:ext cx="5334000" cy="120032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[] Factory(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len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len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];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}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4715054"/>
            <a:ext cx="3924300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442657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Caching (with J.-H. Jourdan)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4099584"/>
          </a:xfrm>
        </p:spPr>
        <p:txBody>
          <a:bodyPr/>
          <a:lstStyle/>
          <a:p>
            <a:r>
              <a:rPr lang="en-US" dirty="0" smtClean="0"/>
              <a:t>Idea: Hash the annotated program</a:t>
            </a:r>
          </a:p>
          <a:p>
            <a:pPr lvl="1"/>
            <a:r>
              <a:rPr lang="en-US" dirty="0" smtClean="0"/>
              <a:t>Persist output of the analyzer</a:t>
            </a:r>
          </a:p>
          <a:p>
            <a:r>
              <a:rPr lang="en-US" dirty="0" smtClean="0"/>
              <a:t>Challenges</a:t>
            </a:r>
          </a:p>
          <a:p>
            <a:pPr lvl="1"/>
            <a:r>
              <a:rPr lang="en-US" dirty="0" smtClean="0"/>
              <a:t>Caching of Metadata</a:t>
            </a:r>
          </a:p>
          <a:p>
            <a:pPr lvl="2"/>
            <a:r>
              <a:rPr lang="en-US" dirty="0" smtClean="0"/>
              <a:t>Inheritance, enums, templates …</a:t>
            </a:r>
          </a:p>
          <a:p>
            <a:pPr lvl="1"/>
            <a:r>
              <a:rPr lang="en-US" dirty="0" smtClean="0"/>
              <a:t>Inferred expressions</a:t>
            </a:r>
          </a:p>
          <a:p>
            <a:pPr lvl="1"/>
            <a:r>
              <a:rPr lang="en-US" dirty="0" smtClean="0"/>
              <a:t>Be conservative</a:t>
            </a:r>
          </a:p>
          <a:p>
            <a:pPr lvl="2"/>
            <a:r>
              <a:rPr lang="en-US" dirty="0" smtClean="0"/>
              <a:t>Calls to </a:t>
            </a:r>
            <a:r>
              <a:rPr lang="en-US" dirty="0" err="1" smtClean="0"/>
              <a:t>Enum.IsDefined</a:t>
            </a:r>
            <a:r>
              <a:rPr lang="en-US" dirty="0" smtClean="0"/>
              <a:t>(…)</a:t>
            </a:r>
          </a:p>
          <a:p>
            <a:pPr lvl="3"/>
            <a:r>
              <a:rPr lang="en-US" dirty="0" smtClean="0"/>
              <a:t>Semantics given via reflection</a:t>
            </a:r>
          </a:p>
        </p:txBody>
      </p:sp>
    </p:spTree>
    <p:extLst>
      <p:ext uri="{BB962C8B-B14F-4D97-AF65-F5344CB8AC3E}">
        <p14:creationId xmlns:p14="http://schemas.microsoft.com/office/powerpoint/2010/main" val="8029305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Warning scoring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4370427"/>
          </a:xfrm>
        </p:spPr>
        <p:txBody>
          <a:bodyPr/>
          <a:lstStyle/>
          <a:p>
            <a:r>
              <a:rPr lang="en-US" dirty="0" smtClean="0"/>
              <a:t>For each warning, compute a </a:t>
            </a:r>
            <a:r>
              <a:rPr lang="en-US" i="1" dirty="0"/>
              <a:t>Semantic </a:t>
            </a:r>
            <a:r>
              <a:rPr lang="en-US" dirty="0" smtClean="0"/>
              <a:t>score</a:t>
            </a:r>
          </a:p>
          <a:p>
            <a:pPr lvl="1"/>
            <a:r>
              <a:rPr lang="en-US" dirty="0" smtClean="0"/>
              <a:t>Use info from the abstract domains</a:t>
            </a:r>
          </a:p>
          <a:p>
            <a:pPr lvl="1"/>
            <a:r>
              <a:rPr lang="en-US" dirty="0" smtClean="0">
                <a:effectLst/>
              </a:rPr>
              <a:t>≠ the syntactic algorithm of </a:t>
            </a:r>
            <a:r>
              <a:rPr lang="en-US" dirty="0" err="1" smtClean="0">
                <a:effectLst/>
              </a:rPr>
              <a:t>FindBugs</a:t>
            </a:r>
            <a:endParaRPr lang="en-US" dirty="0" smtClean="0">
              <a:effectLst/>
            </a:endParaRPr>
          </a:p>
          <a:p>
            <a:r>
              <a:rPr lang="en-US" dirty="0" smtClean="0">
                <a:effectLst/>
              </a:rPr>
              <a:t>Have thresholds for masking warnings</a:t>
            </a:r>
          </a:p>
          <a:p>
            <a:pPr lvl="1"/>
            <a:r>
              <a:rPr lang="en-US" dirty="0" smtClean="0">
                <a:effectLst/>
              </a:rPr>
              <a:t>Low</a:t>
            </a:r>
            <a:r>
              <a:rPr lang="en-US" dirty="0" smtClean="0"/>
              <a:t>, Medium, Hi</a:t>
            </a:r>
          </a:p>
          <a:p>
            <a:pPr lvl="1"/>
            <a:r>
              <a:rPr lang="en-US" dirty="0" smtClean="0">
                <a:effectLst/>
              </a:rPr>
              <a:t>Found tenth of bugs with Low</a:t>
            </a:r>
          </a:p>
          <a:p>
            <a:pPr lvl="2"/>
            <a:r>
              <a:rPr lang="en-US" dirty="0" smtClean="0">
                <a:effectLst/>
              </a:rPr>
              <a:t>In production, well-tested code</a:t>
            </a:r>
          </a:p>
          <a:p>
            <a:r>
              <a:rPr lang="en-US" dirty="0" smtClean="0">
                <a:effectLst/>
              </a:rPr>
              <a:t>Use scoring to sort warnings</a:t>
            </a:r>
          </a:p>
          <a:p>
            <a:pPr lvl="1"/>
            <a:endParaRPr lang="en-US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779202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…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3964162"/>
          </a:xfrm>
        </p:spPr>
        <p:txBody>
          <a:bodyPr/>
          <a:lstStyle/>
          <a:p>
            <a:r>
              <a:rPr lang="en-US" dirty="0" smtClean="0"/>
              <a:t>Goal direct backward propagation</a:t>
            </a:r>
          </a:p>
          <a:p>
            <a:r>
              <a:rPr lang="en-US" dirty="0" smtClean="0"/>
              <a:t>Timeouts</a:t>
            </a:r>
          </a:p>
          <a:p>
            <a:pPr lvl="1"/>
            <a:r>
              <a:rPr lang="en-US" dirty="0" smtClean="0"/>
              <a:t>The analysis of a method can take too much</a:t>
            </a:r>
          </a:p>
          <a:p>
            <a:r>
              <a:rPr lang="en-US" dirty="0" smtClean="0"/>
              <a:t>Message suppression</a:t>
            </a:r>
          </a:p>
          <a:p>
            <a:pPr lvl="1"/>
            <a:r>
              <a:rPr lang="en-US" dirty="0" smtClean="0"/>
              <a:t>Weakness of the checker? </a:t>
            </a:r>
          </a:p>
          <a:p>
            <a:pPr lvl="1"/>
            <a:r>
              <a:rPr lang="en-US" dirty="0" smtClean="0"/>
              <a:t>Of the analysis?</a:t>
            </a:r>
          </a:p>
          <a:p>
            <a:r>
              <a:rPr lang="en-US" dirty="0" smtClean="0"/>
              <a:t>Selective Verification</a:t>
            </a:r>
          </a:p>
          <a:p>
            <a:pPr lvl="1"/>
            <a:r>
              <a:rPr lang="en-US" dirty="0" smtClean="0"/>
              <a:t>Start by focusing on most core code</a:t>
            </a:r>
          </a:p>
        </p:txBody>
      </p:sp>
    </p:spTree>
    <p:extLst>
      <p:ext uri="{BB962C8B-B14F-4D97-AF65-F5344CB8AC3E}">
        <p14:creationId xmlns:p14="http://schemas.microsoft.com/office/powerpoint/2010/main" val="23741333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Contracts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5386090"/>
          </a:xfrm>
        </p:spPr>
        <p:txBody>
          <a:bodyPr/>
          <a:lstStyle/>
          <a:p>
            <a:r>
              <a:rPr lang="en-US" dirty="0" smtClean="0"/>
              <a:t>Not a new idea…</a:t>
            </a:r>
          </a:p>
          <a:p>
            <a:pPr lvl="1"/>
            <a:r>
              <a:rPr lang="en-US" dirty="0" smtClean="0"/>
              <a:t>Eiffel, JML, Spec# …</a:t>
            </a:r>
          </a:p>
          <a:p>
            <a:r>
              <a:rPr lang="en-US" dirty="0" smtClean="0"/>
              <a:t>General consensus on their usefulness</a:t>
            </a:r>
          </a:p>
          <a:p>
            <a:pPr lvl="1"/>
            <a:r>
              <a:rPr lang="en-US" dirty="0" smtClean="0"/>
              <a:t>Even in dynamic languages communities!</a:t>
            </a:r>
          </a:p>
          <a:p>
            <a:r>
              <a:rPr lang="en-US" dirty="0" smtClean="0"/>
              <a:t>However, not mainstream (yet). Why???</a:t>
            </a:r>
          </a:p>
          <a:p>
            <a:r>
              <a:rPr lang="en-US" dirty="0" smtClean="0"/>
              <a:t>Two main problems</a:t>
            </a:r>
          </a:p>
          <a:p>
            <a:pPr lvl="1"/>
            <a:r>
              <a:rPr lang="en-US" dirty="0" smtClean="0"/>
              <a:t>Require changes to the build environment</a:t>
            </a:r>
          </a:p>
          <a:p>
            <a:pPr lvl="2"/>
            <a:r>
              <a:rPr lang="en-US" dirty="0" smtClean="0"/>
              <a:t>New compiler/language/ …</a:t>
            </a:r>
          </a:p>
          <a:p>
            <a:pPr lvl="1"/>
            <a:r>
              <a:rPr lang="en-US" dirty="0" smtClean="0"/>
              <a:t>Static checking either absent or to painful to use</a:t>
            </a:r>
          </a:p>
          <a:p>
            <a:pPr lvl="2"/>
            <a:r>
              <a:rPr lang="en-US" dirty="0" smtClean="0"/>
              <a:t>Over-specification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3979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CodeContracts Impact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905" y="1463799"/>
            <a:ext cx="8334375" cy="5299912"/>
          </a:xfrm>
        </p:spPr>
        <p:txBody>
          <a:bodyPr/>
          <a:lstStyle/>
          <a:p>
            <a:r>
              <a:rPr lang="en-US" dirty="0" smtClean="0"/>
              <a:t>API in .NET 4.0</a:t>
            </a:r>
          </a:p>
          <a:p>
            <a:r>
              <a:rPr lang="en-US" dirty="0" smtClean="0"/>
              <a:t>Externally available ~20 months</a:t>
            </a:r>
          </a:p>
          <a:p>
            <a:pPr lvl="1"/>
            <a:r>
              <a:rPr lang="en-US" dirty="0" smtClean="0"/>
              <a:t>&gt;40,000 downloads, very active forum</a:t>
            </a:r>
          </a:p>
          <a:p>
            <a:pPr lvl="1"/>
            <a:r>
              <a:rPr lang="en-US" dirty="0" smtClean="0"/>
              <a:t>3 book chapters on CodeContracts</a:t>
            </a:r>
          </a:p>
          <a:p>
            <a:pPr lvl="1"/>
            <a:r>
              <a:rPr lang="en-US" dirty="0" smtClean="0"/>
              <a:t>Many dozens of blog articles</a:t>
            </a:r>
          </a:p>
          <a:p>
            <a:r>
              <a:rPr lang="en-US" dirty="0" smtClean="0"/>
              <a:t>Publications, talks, lectures</a:t>
            </a:r>
          </a:p>
          <a:p>
            <a:pPr lvl="1"/>
            <a:r>
              <a:rPr lang="en-US" dirty="0" smtClean="0"/>
              <a:t>POPL, ECOOP, OOPSLA, </a:t>
            </a:r>
            <a:r>
              <a:rPr lang="en-US" dirty="0"/>
              <a:t>VMCAI, APLAS</a:t>
            </a:r>
            <a:r>
              <a:rPr lang="en-US" dirty="0" smtClean="0"/>
              <a:t>, SAS, SAC, </a:t>
            </a:r>
            <a:r>
              <a:rPr lang="en-US" dirty="0" err="1" smtClean="0"/>
              <a:t>FoVeOOS</a:t>
            </a:r>
            <a:r>
              <a:rPr lang="en-US" dirty="0" smtClean="0"/>
              <a:t> …</a:t>
            </a:r>
          </a:p>
          <a:p>
            <a:r>
              <a:rPr lang="en-US" dirty="0" smtClean="0"/>
              <a:t>Internal usage </a:t>
            </a:r>
          </a:p>
          <a:p>
            <a:pPr lvl="1"/>
            <a:r>
              <a:rPr lang="en-US" dirty="0" smtClean="0"/>
              <a:t>Integrated into CLR build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 few groups</a:t>
            </a:r>
          </a:p>
        </p:txBody>
      </p:sp>
      <p:pic>
        <p:nvPicPr>
          <p:cNvPr id="1026" name="Picture 2" descr="Product Details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304800"/>
            <a:ext cx="990600" cy="1095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roduct Details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1585912"/>
            <a:ext cx="1095375" cy="1095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roduct Details">
            <a:hlinkClick r:id="rId6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1120" y="2824480"/>
            <a:ext cx="1095375" cy="1095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68892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 &amp; Next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12875"/>
            <a:ext cx="8382000" cy="4776692"/>
          </a:xfrm>
        </p:spPr>
        <p:txBody>
          <a:bodyPr/>
          <a:lstStyle/>
          <a:p>
            <a:r>
              <a:rPr lang="en-US" dirty="0" smtClean="0"/>
              <a:t>CCCheck externally available</a:t>
            </a:r>
          </a:p>
          <a:p>
            <a:pPr lvl="1"/>
            <a:r>
              <a:rPr lang="en-US" dirty="0" smtClean="0"/>
              <a:t>Bing for “CodeContracts MSDN”</a:t>
            </a:r>
          </a:p>
          <a:p>
            <a:pPr lvl="2"/>
            <a:r>
              <a:rPr lang="en-US" dirty="0" smtClean="0"/>
              <a:t>Tenths of Thousands of downloads</a:t>
            </a:r>
          </a:p>
          <a:p>
            <a:pPr lvl="1"/>
            <a:r>
              <a:rPr lang="en-US" dirty="0" smtClean="0"/>
              <a:t>Or try it at </a:t>
            </a:r>
            <a:r>
              <a:rPr lang="en-US" dirty="0" smtClean="0">
                <a:hlinkClick r:id="rId2"/>
              </a:rPr>
              <a:t>http://www.rise4fun.com/</a:t>
            </a:r>
            <a:endParaRPr lang="en-US" dirty="0"/>
          </a:p>
          <a:p>
            <a:r>
              <a:rPr lang="en-US" dirty="0" smtClean="0"/>
              <a:t>Abstract interpretation-based</a:t>
            </a:r>
          </a:p>
          <a:p>
            <a:pPr lvl="1"/>
            <a:r>
              <a:rPr lang="en-US" dirty="0" smtClean="0"/>
              <a:t>Automatic</a:t>
            </a:r>
          </a:p>
          <a:p>
            <a:pPr lvl="2"/>
            <a:r>
              <a:rPr lang="en-US" dirty="0" smtClean="0"/>
              <a:t>Inference: loop invariants, pre/post/invariants</a:t>
            </a:r>
          </a:p>
          <a:p>
            <a:pPr lvl="1"/>
            <a:r>
              <a:rPr lang="en-US" dirty="0" smtClean="0"/>
              <a:t>Tunable, </a:t>
            </a:r>
            <a:r>
              <a:rPr lang="en-US" dirty="0" err="1" smtClean="0"/>
              <a:t>predicatable</a:t>
            </a:r>
            <a:endParaRPr lang="en-US" dirty="0" smtClean="0"/>
          </a:p>
          <a:p>
            <a:r>
              <a:rPr lang="en-US" dirty="0" err="1" smtClean="0"/>
              <a:t>Dogfood</a:t>
            </a:r>
            <a:r>
              <a:rPr lang="en-US" dirty="0" smtClean="0"/>
              <a:t>: Run on itself at each build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647747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Thanks!!!!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12875"/>
            <a:ext cx="8382000" cy="4825937"/>
          </a:xfrm>
        </p:spPr>
        <p:txBody>
          <a:bodyPr/>
          <a:lstStyle/>
          <a:p>
            <a:r>
              <a:rPr lang="en-US" dirty="0"/>
              <a:t>To </a:t>
            </a:r>
            <a:r>
              <a:rPr lang="en-US" dirty="0" smtClean="0"/>
              <a:t>you for </a:t>
            </a:r>
            <a:r>
              <a:rPr lang="en-US" dirty="0"/>
              <a:t>inviting me</a:t>
            </a:r>
          </a:p>
          <a:p>
            <a:r>
              <a:rPr lang="en-US" dirty="0" smtClean="0"/>
              <a:t>To our colleagues</a:t>
            </a:r>
          </a:p>
          <a:p>
            <a:pPr lvl="1"/>
            <a:r>
              <a:rPr lang="en-US" dirty="0" smtClean="0"/>
              <a:t>M. Barnett, H. Venter &amp; </a:t>
            </a:r>
            <a:r>
              <a:rPr lang="en-US" dirty="0" err="1" smtClean="0"/>
              <a:t>RiSE</a:t>
            </a:r>
            <a:endParaRPr lang="en-US" dirty="0" smtClean="0"/>
          </a:p>
          <a:p>
            <a:r>
              <a:rPr lang="en-US" dirty="0" smtClean="0"/>
              <a:t>To the visitors and interns</a:t>
            </a:r>
          </a:p>
          <a:p>
            <a:pPr lvl="1"/>
            <a:r>
              <a:rPr lang="en-US" dirty="0" smtClean="0"/>
              <a:t>P. &amp; R. Cousot</a:t>
            </a:r>
          </a:p>
          <a:p>
            <a:pPr lvl="1"/>
            <a:r>
              <a:rPr lang="en-US" dirty="0" smtClean="0"/>
              <a:t>P. Ferrara, V. Laviron, M. Peron, M. </a:t>
            </a:r>
            <a:r>
              <a:rPr lang="en-US" dirty="0" err="1" smtClean="0"/>
              <a:t>Monereau</a:t>
            </a:r>
            <a:r>
              <a:rPr lang="en-US" dirty="0" smtClean="0"/>
              <a:t>, J.-H. Jourdan</a:t>
            </a:r>
          </a:p>
          <a:p>
            <a:r>
              <a:rPr lang="en-US" dirty="0" smtClean="0"/>
              <a:t>To the hundreds of users in the forum</a:t>
            </a:r>
          </a:p>
          <a:p>
            <a:pPr lvl="1"/>
            <a:r>
              <a:rPr lang="en-US" dirty="0" smtClean="0"/>
              <a:t>To push us to make CCCheck better!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74434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12875"/>
            <a:ext cx="8382000" cy="4031873"/>
          </a:xfrm>
        </p:spPr>
        <p:txBody>
          <a:bodyPr/>
          <a:lstStyle/>
          <a:p>
            <a:r>
              <a:rPr lang="en-US" dirty="0" smtClean="0"/>
              <a:t>Re-architecture to integrate with Z3</a:t>
            </a:r>
          </a:p>
          <a:p>
            <a:pPr lvl="1"/>
            <a:r>
              <a:rPr lang="en-US" dirty="0" smtClean="0"/>
              <a:t>To leverage the decision procedures in Z3</a:t>
            </a:r>
          </a:p>
          <a:p>
            <a:pPr lvl="1"/>
            <a:r>
              <a:rPr lang="en-US" dirty="0" smtClean="0"/>
              <a:t>To share code</a:t>
            </a:r>
          </a:p>
          <a:p>
            <a:pPr lvl="2"/>
            <a:r>
              <a:rPr lang="en-US" dirty="0" smtClean="0"/>
              <a:t>E-graph, etc.</a:t>
            </a:r>
          </a:p>
          <a:p>
            <a:pPr lvl="1"/>
            <a:r>
              <a:rPr lang="en-US" dirty="0" smtClean="0"/>
              <a:t>To improve reasoning on implications</a:t>
            </a:r>
          </a:p>
          <a:p>
            <a:pPr lvl="1"/>
            <a:r>
              <a:rPr lang="en-US" dirty="0" smtClean="0">
                <a:effectLst/>
              </a:rPr>
              <a:t>Note: ≠ from WP-based </a:t>
            </a:r>
            <a:r>
              <a:rPr lang="en-US" dirty="0" err="1" smtClean="0">
                <a:effectLst/>
              </a:rPr>
              <a:t>provers</a:t>
            </a:r>
            <a:endParaRPr lang="en-US" dirty="0" smtClean="0">
              <a:effectLst/>
            </a:endParaRPr>
          </a:p>
          <a:p>
            <a:pPr lvl="2"/>
            <a:r>
              <a:rPr lang="en-US" dirty="0" smtClean="0">
                <a:effectLst/>
              </a:rPr>
              <a:t>No blind </a:t>
            </a:r>
            <a:r>
              <a:rPr lang="en-US" dirty="0" err="1" smtClean="0">
                <a:effectLst/>
              </a:rPr>
              <a:t>axiomatization</a:t>
            </a:r>
            <a:endParaRPr lang="en-US" dirty="0" smtClean="0">
              <a:effectLst/>
            </a:endParaRPr>
          </a:p>
          <a:p>
            <a:pPr lvl="2"/>
            <a:r>
              <a:rPr lang="en-US" dirty="0" smtClean="0"/>
              <a:t>Clousot is still in control, uses Z3 as oracle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947055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CodeContracts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3693319"/>
          </a:xfrm>
        </p:spPr>
        <p:txBody>
          <a:bodyPr/>
          <a:lstStyle/>
          <a:p>
            <a:r>
              <a:rPr lang="en-US" dirty="0" smtClean="0"/>
              <a:t>Idea: Use code to specify code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990600" y="2514600"/>
            <a:ext cx="7162800" cy="286232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Abs(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x)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Contract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.Requires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(x !=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Int32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.MinValue);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Contract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.Ensures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Contract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.Result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&gt;() &gt;= 0);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(x &lt; 0)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-x;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else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x;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86134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CodeContracts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686800" cy="5115246"/>
          </a:xfrm>
        </p:spPr>
        <p:txBody>
          <a:bodyPr/>
          <a:lstStyle/>
          <a:p>
            <a:r>
              <a:rPr lang="en-US" dirty="0" smtClean="0"/>
              <a:t>Pragmatic solution to the two problems</a:t>
            </a:r>
          </a:p>
          <a:p>
            <a:r>
              <a:rPr lang="en-US" dirty="0" smtClean="0"/>
              <a:t>The Contract Language is a .NET Library</a:t>
            </a:r>
          </a:p>
          <a:p>
            <a:pPr lvl="1"/>
            <a:r>
              <a:rPr lang="en-US" dirty="0" smtClean="0"/>
              <a:t>No changes in/of the compiler</a:t>
            </a:r>
          </a:p>
          <a:p>
            <a:pPr lvl="2"/>
            <a:r>
              <a:rPr lang="en-US" dirty="0" smtClean="0"/>
              <a:t>Transparently use C#, VB, F#, Delphi …</a:t>
            </a:r>
            <a:endParaRPr lang="en-US" dirty="0"/>
          </a:p>
          <a:p>
            <a:pPr lvl="1"/>
            <a:r>
              <a:rPr lang="en-US" dirty="0" smtClean="0"/>
              <a:t>Leverage IDE support</a:t>
            </a:r>
          </a:p>
          <a:p>
            <a:pPr lvl="2"/>
            <a:r>
              <a:rPr lang="en-US" dirty="0" err="1" smtClean="0"/>
              <a:t>Intellisense</a:t>
            </a:r>
            <a:r>
              <a:rPr lang="en-US" dirty="0" smtClean="0"/>
              <a:t>, type checking …</a:t>
            </a:r>
          </a:p>
          <a:p>
            <a:r>
              <a:rPr lang="en-US" dirty="0" smtClean="0"/>
              <a:t>The static checker Abs. Interpretation based</a:t>
            </a:r>
          </a:p>
          <a:p>
            <a:pPr lvl="1"/>
            <a:r>
              <a:rPr lang="en-US" dirty="0" smtClean="0"/>
              <a:t>Infer loop invariants</a:t>
            </a:r>
          </a:p>
          <a:p>
            <a:pPr lvl="1"/>
            <a:r>
              <a:rPr lang="en-US" dirty="0" smtClean="0"/>
              <a:t>Focuses on the properties of interest</a:t>
            </a:r>
          </a:p>
          <a:p>
            <a:pPr lvl="2"/>
            <a:r>
              <a:rPr lang="en-US" dirty="0"/>
              <a:t>Fine tuning of the </a:t>
            </a:r>
            <a:r>
              <a:rPr lang="en-US" dirty="0" smtClean="0"/>
              <a:t>algorithms</a:t>
            </a:r>
          </a:p>
          <a:p>
            <a:pPr lvl="1"/>
            <a:r>
              <a:rPr lang="en-US" dirty="0" smtClean="0"/>
              <a:t>Predictable!!!!</a:t>
            </a:r>
          </a:p>
        </p:txBody>
      </p:sp>
    </p:spTree>
    <p:extLst>
      <p:ext uri="{BB962C8B-B14F-4D97-AF65-F5344CB8AC3E}">
        <p14:creationId xmlns:p14="http://schemas.microsoft.com/office/powerpoint/2010/main" val="20912457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Let’s demo!</a:t>
            </a:r>
            <a:endParaRPr lang="en-US" dirty="0"/>
          </a:p>
        </p:txBody>
      </p:sp>
      <p:pic>
        <p:nvPicPr>
          <p:cNvPr id="6146" name="Picture 2" descr="C:\Program Files (x86)\Microsoft Office\MEDIA\CAGCAT10\j0234657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8791" y="1905000"/>
            <a:ext cx="3686590" cy="3590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07260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Clousot main loop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4438138"/>
          </a:xfrm>
        </p:spPr>
        <p:txBody>
          <a:bodyPr/>
          <a:lstStyle/>
          <a:p>
            <a:r>
              <a:rPr lang="en-US" dirty="0"/>
              <a:t>For each assembly, class, method </a:t>
            </a:r>
          </a:p>
          <a:p>
            <a:pPr marL="909638" lvl="1" indent="-514350">
              <a:buFont typeface="+mj-lt"/>
              <a:buAutoNum type="arabicPeriod"/>
            </a:pPr>
            <a:r>
              <a:rPr lang="en-US" dirty="0"/>
              <a:t>Collect the proof obligations</a:t>
            </a:r>
          </a:p>
          <a:p>
            <a:pPr marL="1312863" lvl="2" indent="-514350">
              <a:buFont typeface="Arial" pitchFamily="34" charset="0"/>
              <a:buChar char="•"/>
            </a:pPr>
            <a:r>
              <a:rPr lang="en-US" dirty="0"/>
              <a:t>What should I prove?</a:t>
            </a:r>
          </a:p>
          <a:p>
            <a:pPr marL="909638" lvl="1" indent="-514350">
              <a:buFont typeface="+mj-lt"/>
              <a:buAutoNum type="arabicPeriod"/>
            </a:pPr>
            <a:r>
              <a:rPr lang="en-US" dirty="0"/>
              <a:t>Run the analyses</a:t>
            </a:r>
          </a:p>
          <a:p>
            <a:pPr marL="1312863" lvl="2" indent="-514350">
              <a:buFont typeface="Arial" pitchFamily="34" charset="0"/>
              <a:buChar char="•"/>
            </a:pPr>
            <a:r>
              <a:rPr lang="en-US" dirty="0"/>
              <a:t>Discover facts about </a:t>
            </a:r>
            <a:r>
              <a:rPr lang="en-US" dirty="0" smtClean="0"/>
              <a:t>the </a:t>
            </a:r>
            <a:r>
              <a:rPr lang="en-US" dirty="0"/>
              <a:t>program</a:t>
            </a:r>
          </a:p>
          <a:p>
            <a:pPr marL="909638" lvl="1" indent="-514350">
              <a:buFont typeface="+mj-lt"/>
              <a:buAutoNum type="arabicPeriod"/>
            </a:pPr>
            <a:r>
              <a:rPr lang="en-US" dirty="0"/>
              <a:t>Discharge the proof </a:t>
            </a:r>
            <a:r>
              <a:rPr lang="en-US" dirty="0" smtClean="0"/>
              <a:t>obligations</a:t>
            </a:r>
            <a:endParaRPr lang="en-US" dirty="0"/>
          </a:p>
          <a:p>
            <a:pPr marL="1312863" lvl="2" indent="-514350">
              <a:buFont typeface="Arial" pitchFamily="34" charset="0"/>
              <a:buChar char="•"/>
            </a:pPr>
            <a:r>
              <a:rPr lang="en-US" dirty="0" smtClean="0"/>
              <a:t>Implicit/Explicit proof obligations</a:t>
            </a:r>
          </a:p>
          <a:p>
            <a:pPr marL="1312863" lvl="2" indent="-514350">
              <a:buFont typeface="Arial" pitchFamily="34" charset="0"/>
              <a:buChar char="•"/>
            </a:pPr>
            <a:r>
              <a:rPr lang="en-US" dirty="0" smtClean="0"/>
              <a:t>Using </a:t>
            </a:r>
            <a:r>
              <a:rPr lang="en-US" dirty="0"/>
              <a:t>the inferred facts</a:t>
            </a:r>
          </a:p>
          <a:p>
            <a:pPr marL="909638" lvl="1" indent="-514350">
              <a:buFont typeface="+mj-lt"/>
              <a:buAutoNum type="arabicPeriod"/>
            </a:pPr>
            <a:r>
              <a:rPr lang="en-US" dirty="0"/>
              <a:t>On failure, use a more refined analysis</a:t>
            </a:r>
          </a:p>
          <a:p>
            <a:pPr marL="909638" lvl="1" indent="-514350">
              <a:buFont typeface="+mj-lt"/>
              <a:buAutoNum type="arabicPeriod"/>
            </a:pPr>
            <a:r>
              <a:rPr lang="en-US" dirty="0"/>
              <a:t>Otherwise, report warning</a:t>
            </a:r>
          </a:p>
        </p:txBody>
      </p:sp>
    </p:spTree>
    <p:extLst>
      <p:ext uri="{BB962C8B-B14F-4D97-AF65-F5344CB8AC3E}">
        <p14:creationId xmlns:p14="http://schemas.microsoft.com/office/powerpoint/2010/main" val="336608245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steps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5047536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Read the </a:t>
            </a:r>
            <a:r>
              <a:rPr lang="en-US" dirty="0" err="1" smtClean="0"/>
              <a:t>bytecode</a:t>
            </a:r>
            <a:r>
              <a:rPr lang="en-US" dirty="0" smtClean="0"/>
              <a:t>, extract contracts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Program transformations:</a:t>
            </a:r>
          </a:p>
          <a:p>
            <a:pPr marL="909638" lvl="1" indent="-514350">
              <a:buFont typeface="+mj-lt"/>
              <a:buAutoNum type="arabicPeriod"/>
            </a:pPr>
            <a:r>
              <a:rPr lang="en-US" dirty="0" smtClean="0"/>
              <a:t>De-Stack</a:t>
            </a:r>
          </a:p>
          <a:p>
            <a:pPr marL="909638" lvl="1" indent="-514350">
              <a:buFont typeface="+mj-lt"/>
              <a:buAutoNum type="arabicPeriod"/>
            </a:pPr>
            <a:r>
              <a:rPr lang="en-US" dirty="0" smtClean="0"/>
              <a:t>CFG Construction</a:t>
            </a:r>
          </a:p>
          <a:p>
            <a:pPr marL="909638" lvl="1" indent="-514350">
              <a:buFont typeface="+mj-lt"/>
              <a:buAutoNum type="arabicPeriod"/>
            </a:pPr>
            <a:r>
              <a:rPr lang="en-US" dirty="0" smtClean="0"/>
              <a:t>De-heap</a:t>
            </a:r>
          </a:p>
          <a:p>
            <a:pPr marL="909638" lvl="1" indent="-514350">
              <a:buFont typeface="+mj-lt"/>
              <a:buAutoNum type="arabicPeriod"/>
            </a:pPr>
            <a:r>
              <a:rPr lang="en-US" dirty="0" smtClean="0"/>
              <a:t>Expression recovery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Value Analyses</a:t>
            </a:r>
          </a:p>
          <a:p>
            <a:pPr marL="909638" lvl="1" indent="-514350">
              <a:buFont typeface="Arial" pitchFamily="34" charset="0"/>
              <a:buChar char="•"/>
            </a:pPr>
            <a:r>
              <a:rPr lang="en-US" dirty="0" smtClean="0"/>
              <a:t>Non-null, numerical, containers, buffers …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Checking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Inference propagation</a:t>
            </a:r>
          </a:p>
        </p:txBody>
      </p:sp>
    </p:spTree>
    <p:extLst>
      <p:ext uri="{BB962C8B-B14F-4D97-AF65-F5344CB8AC3E}">
        <p14:creationId xmlns:p14="http://schemas.microsoft.com/office/powerpoint/2010/main" val="4608141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 obligations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066800"/>
            <a:ext cx="8610600" cy="5115246"/>
          </a:xfrm>
        </p:spPr>
        <p:txBody>
          <a:bodyPr/>
          <a:lstStyle/>
          <a:p>
            <a:r>
              <a:rPr lang="en-US" dirty="0"/>
              <a:t>Explicit </a:t>
            </a:r>
          </a:p>
          <a:p>
            <a:pPr lvl="1"/>
            <a:r>
              <a:rPr lang="en-US" dirty="0"/>
              <a:t>Assertions</a:t>
            </a:r>
          </a:p>
          <a:p>
            <a:pPr lvl="1"/>
            <a:r>
              <a:rPr lang="en-US" dirty="0"/>
              <a:t>When calling a method, its precondition</a:t>
            </a:r>
          </a:p>
          <a:p>
            <a:pPr lvl="1"/>
            <a:r>
              <a:rPr lang="en-US" dirty="0"/>
              <a:t>When returning from a method</a:t>
            </a:r>
          </a:p>
          <a:p>
            <a:pPr lvl="2"/>
            <a:r>
              <a:rPr lang="en-US" dirty="0" smtClean="0"/>
              <a:t>the </a:t>
            </a:r>
            <a:r>
              <a:rPr lang="en-US" dirty="0" err="1" smtClean="0"/>
              <a:t>postcondition</a:t>
            </a:r>
            <a:endParaRPr lang="en-US" dirty="0"/>
          </a:p>
          <a:p>
            <a:pPr lvl="2"/>
            <a:r>
              <a:rPr lang="en-US" dirty="0"/>
              <a:t>its object </a:t>
            </a:r>
            <a:r>
              <a:rPr lang="en-US" dirty="0" smtClean="0"/>
              <a:t>invariant</a:t>
            </a:r>
          </a:p>
          <a:p>
            <a:r>
              <a:rPr lang="en-US" dirty="0" smtClean="0"/>
              <a:t>Implicit</a:t>
            </a:r>
            <a:endParaRPr lang="en-US" dirty="0"/>
          </a:p>
          <a:p>
            <a:pPr lvl="1"/>
            <a:r>
              <a:rPr lang="en-US" dirty="0" err="1"/>
              <a:t>NonNull</a:t>
            </a:r>
            <a:r>
              <a:rPr lang="en-US" dirty="0"/>
              <a:t> checking</a:t>
            </a:r>
          </a:p>
          <a:p>
            <a:pPr lvl="1"/>
            <a:r>
              <a:rPr lang="en-US" dirty="0"/>
              <a:t>Bounds checking</a:t>
            </a:r>
          </a:p>
          <a:p>
            <a:pPr lvl="1"/>
            <a:r>
              <a:rPr lang="en-US" dirty="0"/>
              <a:t>Divisions by zero, overflows, float </a:t>
            </a:r>
            <a:r>
              <a:rPr lang="en-US" dirty="0" smtClean="0"/>
              <a:t>comparisons</a:t>
            </a:r>
          </a:p>
          <a:p>
            <a:pPr lvl="1"/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50404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1|18.1|11.5|5.6|52.6|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4.8|32.9|1.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|1.2|21.6"/>
</p:tagLst>
</file>

<file path=ppt/theme/theme1.xml><?xml version="1.0" encoding="utf-8"?>
<a:theme xmlns:a="http://schemas.openxmlformats.org/drawingml/2006/main" name="1-10070 Microsoft Research 2008">
  <a:themeElements>
    <a:clrScheme name="Custom 12">
      <a:dk1>
        <a:srgbClr val="000000"/>
      </a:dk1>
      <a:lt1>
        <a:srgbClr val="FFFFFF"/>
      </a:lt1>
      <a:dk2>
        <a:srgbClr val="050595"/>
      </a:dk2>
      <a:lt2>
        <a:srgbClr val="FFFF99"/>
      </a:lt2>
      <a:accent1>
        <a:srgbClr val="FEC423"/>
      </a:accent1>
      <a:accent2>
        <a:srgbClr val="4F90CC"/>
      </a:accent2>
      <a:accent3>
        <a:srgbClr val="F37735"/>
      </a:accent3>
      <a:accent4>
        <a:srgbClr val="71C267"/>
      </a:accent4>
      <a:accent5>
        <a:srgbClr val="3ED6E4"/>
      </a:accent5>
      <a:accent6>
        <a:srgbClr val="7D3DA1"/>
      </a:accent6>
      <a:hlink>
        <a:srgbClr val="4F90CC"/>
      </a:hlink>
      <a:folHlink>
        <a:srgbClr val="7DDDFF"/>
      </a:folHlink>
    </a:clrScheme>
    <a:fontScheme name="Blue-Purple TT">
      <a:majorFont>
        <a:latin typeface="Segoe"/>
        <a:ea typeface=""/>
        <a:cs typeface=""/>
      </a:majorFont>
      <a:minorFont>
        <a:latin typeface="Segoe"/>
        <a:ea typeface=""/>
        <a:cs typeface="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 fontAlgn="base">
          <a:spcBef>
            <a:spcPct val="0"/>
          </a:spcBef>
          <a:spcAft>
            <a:spcPct val="0"/>
          </a:spcAft>
          <a:defRPr sz="2400" dirty="0" smtClean="0">
            <a:gradFill>
              <a:gsLst>
                <a:gs pos="50000">
                  <a:schemeClr val="tx1"/>
                </a:gs>
                <a:gs pos="100000">
                  <a:schemeClr val="tx1"/>
                </a:gs>
              </a:gsLst>
              <a:lin ang="5400000" scaled="0"/>
            </a:gradFill>
            <a:effectLst>
              <a:outerShdw blurRad="50800" dist="38100" dir="2700000" algn="tl" rotWithShape="0">
                <a:schemeClr val="bg2">
                  <a:alpha val="40000"/>
                </a:schemeClr>
              </a:outerShdw>
            </a:effectLst>
            <a:latin typeface="Segoe" pitchFamily="34" charset="0"/>
          </a:defRPr>
        </a:defPPr>
      </a:lstStyle>
      <a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2400" dirty="0" err="1" smtClean="0">
            <a:solidFill>
              <a:schemeClr val="bg2"/>
            </a:solidFill>
            <a:effectLst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White with Courier font for code slides">
  <a:themeElements>
    <a:clrScheme name="1-10070 Microsoft Research">
      <a:dk1>
        <a:srgbClr val="000000"/>
      </a:dk1>
      <a:lt1>
        <a:srgbClr val="FFFFFF"/>
      </a:lt1>
      <a:dk2>
        <a:srgbClr val="050595"/>
      </a:dk2>
      <a:lt2>
        <a:srgbClr val="FFFF99"/>
      </a:lt2>
      <a:accent1>
        <a:srgbClr val="FEC423"/>
      </a:accent1>
      <a:accent2>
        <a:srgbClr val="4F90CC"/>
      </a:accent2>
      <a:accent3>
        <a:srgbClr val="F37735"/>
      </a:accent3>
      <a:accent4>
        <a:srgbClr val="71C267"/>
      </a:accent4>
      <a:accent5>
        <a:srgbClr val="3ED6E4"/>
      </a:accent5>
      <a:accent6>
        <a:srgbClr val="7D3DA1"/>
      </a:accent6>
      <a:hlink>
        <a:srgbClr val="F3EB4F"/>
      </a:hlink>
      <a:folHlink>
        <a:srgbClr val="7DDDFF"/>
      </a:folHlink>
    </a:clrScheme>
    <a:fontScheme name="Blue-Purple TT">
      <a:majorFont>
        <a:latin typeface="Segoe"/>
        <a:ea typeface=""/>
        <a:cs typeface=""/>
      </a:majorFont>
      <a:minorFont>
        <a:latin typeface="Segoe"/>
        <a:ea typeface=""/>
        <a:cs typeface="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109728" tIns="54864" rIns="109728" bIns="54864" numCol="1" rtlCol="0" anchor="ctr" anchorCtr="0" compatLnSpc="1">
        <a:prstTxWarp prst="textNoShape">
          <a:avLst/>
        </a:prstTxWarp>
      </a:bodyPr>
      <a:lstStyle>
        <a:defPPr marL="0" marR="0" indent="0" algn="ctr" defTabSz="10969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800" b="0" i="0" u="none" strike="noStrike" cap="none" normalizeH="0" baseline="0" dirty="0" smtClean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Segoe" pitchFamily="34" charset="0"/>
          </a:defRPr>
        </a:defPPr>
      </a:lstStyle>
      <a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1-10159 Microsoft Research 2009">
  <a:themeElements>
    <a:clrScheme name="1-10159_Microsoft Research">
      <a:dk1>
        <a:srgbClr val="000000"/>
      </a:dk1>
      <a:lt1>
        <a:srgbClr val="FFFFFF"/>
      </a:lt1>
      <a:dk2>
        <a:srgbClr val="050595"/>
      </a:dk2>
      <a:lt2>
        <a:srgbClr val="FFFF99"/>
      </a:lt2>
      <a:accent1>
        <a:srgbClr val="FEC423"/>
      </a:accent1>
      <a:accent2>
        <a:srgbClr val="4F90CC"/>
      </a:accent2>
      <a:accent3>
        <a:srgbClr val="F37735"/>
      </a:accent3>
      <a:accent4>
        <a:srgbClr val="71C267"/>
      </a:accent4>
      <a:accent5>
        <a:srgbClr val="3ED6E4"/>
      </a:accent5>
      <a:accent6>
        <a:srgbClr val="7D3DA1"/>
      </a:accent6>
      <a:hlink>
        <a:srgbClr val="F3EB4F"/>
      </a:hlink>
      <a:folHlink>
        <a:srgbClr val="7DDDFF"/>
      </a:folHlink>
    </a:clrScheme>
    <a:fontScheme name="Blue-Purple TT">
      <a:majorFont>
        <a:latin typeface="Segoe"/>
        <a:ea typeface=""/>
        <a:cs typeface=""/>
      </a:majorFont>
      <a:minorFont>
        <a:latin typeface="Segoe"/>
        <a:ea typeface=""/>
        <a:cs typeface="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 fontAlgn="base">
          <a:spcBef>
            <a:spcPct val="0"/>
          </a:spcBef>
          <a:spcAft>
            <a:spcPct val="0"/>
          </a:spcAft>
          <a:defRPr sz="2400" dirty="0" smtClean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Segoe" pitchFamily="34" charset="0"/>
          </a:defRPr>
        </a:defPPr>
      </a:lstStyle>
      <a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dirty="0" err="1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1_White with Courier font for code slides">
  <a:themeElements>
    <a:clrScheme name="Blue Template-Template">
      <a:dk1>
        <a:srgbClr val="000000"/>
      </a:dk1>
      <a:lt1>
        <a:srgbClr val="FFFFFF"/>
      </a:lt1>
      <a:dk2>
        <a:srgbClr val="050595"/>
      </a:dk2>
      <a:lt2>
        <a:srgbClr val="FFFFFF"/>
      </a:lt2>
      <a:accent1>
        <a:srgbClr val="FFC000"/>
      </a:accent1>
      <a:accent2>
        <a:srgbClr val="3497AE"/>
      </a:accent2>
      <a:accent3>
        <a:srgbClr val="DF8045"/>
      </a:accent3>
      <a:accent4>
        <a:srgbClr val="7DCC2E"/>
      </a:accent4>
      <a:accent5>
        <a:srgbClr val="FF9929"/>
      </a:accent5>
      <a:accent6>
        <a:srgbClr val="7D3DA1"/>
      </a:accent6>
      <a:hlink>
        <a:srgbClr val="F3EB4F"/>
      </a:hlink>
      <a:folHlink>
        <a:srgbClr val="7DDDFF"/>
      </a:folHlink>
    </a:clrScheme>
    <a:fontScheme name="Blue-Purple TT">
      <a:majorFont>
        <a:latin typeface="Segoe"/>
        <a:ea typeface=""/>
        <a:cs typeface=""/>
      </a:majorFont>
      <a:minorFont>
        <a:latin typeface="Segoe"/>
        <a:ea typeface=""/>
        <a:cs typeface="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109728" tIns="54864" rIns="109728" bIns="54864" numCol="1" rtlCol="0" anchor="ctr" anchorCtr="0" compatLnSpc="1">
        <a:prstTxWarp prst="textNoShape">
          <a:avLst/>
        </a:prstTxWarp>
      </a:bodyPr>
      <a:lstStyle>
        <a:defPPr marL="0" marR="0" indent="0" algn="ctr" defTabSz="10969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800" b="0" i="0" u="none" strike="noStrike" cap="none" normalizeH="0" baseline="0" dirty="0" smtClean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Segoe" pitchFamily="34" charset="0"/>
          </a:defRPr>
        </a:defPPr>
      </a:lstStyle>
      <a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a:style>
    </a:sp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Microsoft Research 2008 light template</Template>
  <TotalTime>11837</TotalTime>
  <Words>1641</Words>
  <Application>Microsoft Office PowerPoint</Application>
  <PresentationFormat>On-screen Show (4:3)</PresentationFormat>
  <Paragraphs>448</Paragraphs>
  <Slides>33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1-10070 Microsoft Research 2008</vt:lpstr>
      <vt:lpstr>White with Courier font for code slides</vt:lpstr>
      <vt:lpstr>1-10159 Microsoft Research 2009</vt:lpstr>
      <vt:lpstr>1_White with Courier font for code slides</vt:lpstr>
      <vt:lpstr>Practical program verification for the working programmer with CodeContracts and Abstract Interpretation  </vt:lpstr>
      <vt:lpstr>Specifications via Contracts</vt:lpstr>
      <vt:lpstr>Contracts </vt:lpstr>
      <vt:lpstr>CodeContracts</vt:lpstr>
      <vt:lpstr>CodeContracts</vt:lpstr>
      <vt:lpstr>Let’s demo!</vt:lpstr>
      <vt:lpstr>Clousot main loop</vt:lpstr>
      <vt:lpstr>Analysis steps</vt:lpstr>
      <vt:lpstr>Proof obligations</vt:lpstr>
      <vt:lpstr>Value Analyses</vt:lpstr>
      <vt:lpstr>Incremental analysis in Clousot</vt:lpstr>
      <vt:lpstr>DisIntervals</vt:lpstr>
      <vt:lpstr>Basic Numerical Domain</vt:lpstr>
      <vt:lpstr>Example of reduction</vt:lpstr>
      <vt:lpstr>SubPolyhedra</vt:lpstr>
      <vt:lpstr>SubPolyhedra (with V. Laviron)</vt:lpstr>
      <vt:lpstr>Join algorithm : SubPolyhedra</vt:lpstr>
      <vt:lpstr>Example : Join Step 1</vt:lpstr>
      <vt:lpstr>Example: Join steps 2-3</vt:lpstr>
      <vt:lpstr>Example: Join Step 4</vt:lpstr>
      <vt:lpstr>Critical operation: Reduction</vt:lpstr>
      <vt:lpstr>SubPolyhedra: a family of domains</vt:lpstr>
      <vt:lpstr>Array Analysis</vt:lpstr>
      <vt:lpstr>Segment unification</vt:lpstr>
      <vt:lpstr>Example</vt:lpstr>
      <vt:lpstr>Inter-method Inference</vt:lpstr>
      <vt:lpstr>Caching (with J.-H. Jourdan)</vt:lpstr>
      <vt:lpstr>Warning scoring</vt:lpstr>
      <vt:lpstr>Further …</vt:lpstr>
      <vt:lpstr>CodeContracts Impact</vt:lpstr>
      <vt:lpstr>Conclusions &amp; Next</vt:lpstr>
      <vt:lpstr>Thanks!!!!</vt:lpstr>
      <vt:lpstr>Next…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CodeContracts</dc:title>
  <dc:creator>Francesco Logozzo</dc:creator>
  <cp:lastModifiedBy>Francesco Logozzo</cp:lastModifiedBy>
  <cp:revision>172</cp:revision>
  <dcterms:created xsi:type="dcterms:W3CDTF">2006-08-16T00:00:00Z</dcterms:created>
  <dcterms:modified xsi:type="dcterms:W3CDTF">2011-06-28T11:55:28Z</dcterms:modified>
</cp:coreProperties>
</file>