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75" r:id="rId15"/>
    <p:sldId id="301" r:id="rId16"/>
    <p:sldId id="269" r:id="rId17"/>
    <p:sldId id="270" r:id="rId18"/>
    <p:sldId id="271" r:id="rId19"/>
    <p:sldId id="277" r:id="rId20"/>
    <p:sldId id="272" r:id="rId21"/>
    <p:sldId id="288" r:id="rId22"/>
    <p:sldId id="273" r:id="rId23"/>
    <p:sldId id="276" r:id="rId24"/>
    <p:sldId id="278" r:id="rId25"/>
    <p:sldId id="279" r:id="rId26"/>
    <p:sldId id="297" r:id="rId27"/>
    <p:sldId id="282" r:id="rId28"/>
    <p:sldId id="280" r:id="rId29"/>
    <p:sldId id="281" r:id="rId30"/>
    <p:sldId id="283" r:id="rId31"/>
    <p:sldId id="284" r:id="rId32"/>
    <p:sldId id="289" r:id="rId33"/>
    <p:sldId id="285" r:id="rId34"/>
    <p:sldId id="286" r:id="rId35"/>
    <p:sldId id="287" r:id="rId36"/>
    <p:sldId id="290" r:id="rId37"/>
    <p:sldId id="292" r:id="rId38"/>
    <p:sldId id="294" r:id="rId39"/>
    <p:sldId id="291" r:id="rId40"/>
    <p:sldId id="295" r:id="rId41"/>
    <p:sldId id="296" r:id="rId42"/>
    <p:sldId id="300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ogozzo\Desktop\DynamicsSta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none"/>
          </c:marker>
          <c:trendline>
            <c:trendlineType val="poly"/>
            <c:order val="2"/>
            <c:dispRSqr val="0"/>
            <c:dispEq val="1"/>
            <c:trendlineLbl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="1" baseline="0" dirty="0">
                        <a:solidFill>
                          <a:srgbClr val="FF0000"/>
                        </a:solidFill>
                      </a:rPr>
                      <a:t>14.171x</a:t>
                    </a:r>
                    <a:r>
                      <a:rPr lang="en-US" b="1" baseline="30000" dirty="0">
                        <a:solidFill>
                          <a:srgbClr val="FF0000"/>
                        </a:solidFill>
                      </a:rPr>
                      <a:t>2</a:t>
                    </a:r>
                    <a:r>
                      <a:rPr lang="en-US" baseline="0" dirty="0"/>
                      <a:t> + 228.64x + 434.02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'no inference'!$B$3:$B$15</c:f>
              <c:numCache>
                <c:formatCode>General</c:formatCode>
                <c:ptCount val="13"/>
                <c:pt idx="0">
                  <c:v>1.4</c:v>
                </c:pt>
                <c:pt idx="1">
                  <c:v>2</c:v>
                </c:pt>
                <c:pt idx="2">
                  <c:v>8.3000000000000007</c:v>
                </c:pt>
                <c:pt idx="3">
                  <c:v>15.6</c:v>
                </c:pt>
                <c:pt idx="4">
                  <c:v>24.4</c:v>
                </c:pt>
                <c:pt idx="5">
                  <c:v>26.1</c:v>
                </c:pt>
                <c:pt idx="6">
                  <c:v>63.8</c:v>
                </c:pt>
                <c:pt idx="7">
                  <c:v>65.8</c:v>
                </c:pt>
                <c:pt idx="8">
                  <c:v>67.400000000000006</c:v>
                </c:pt>
                <c:pt idx="9">
                  <c:v>69.5</c:v>
                </c:pt>
                <c:pt idx="10">
                  <c:v>71.599999999999994</c:v>
                </c:pt>
                <c:pt idx="11">
                  <c:v>75.5</c:v>
                </c:pt>
                <c:pt idx="12">
                  <c:v>100</c:v>
                </c:pt>
              </c:numCache>
            </c:numRef>
          </c:xVal>
          <c:yVal>
            <c:numRef>
              <c:f>'no inference'!$C$3:$C$15</c:f>
              <c:numCache>
                <c:formatCode>General</c:formatCode>
                <c:ptCount val="13"/>
                <c:pt idx="0">
                  <c:v>0</c:v>
                </c:pt>
                <c:pt idx="1">
                  <c:v>477</c:v>
                </c:pt>
                <c:pt idx="2">
                  <c:v>3431</c:v>
                </c:pt>
                <c:pt idx="3">
                  <c:v>8241</c:v>
                </c:pt>
                <c:pt idx="4">
                  <c:v>15019</c:v>
                </c:pt>
                <c:pt idx="5">
                  <c:v>16752</c:v>
                </c:pt>
                <c:pt idx="6">
                  <c:v>72461</c:v>
                </c:pt>
                <c:pt idx="7">
                  <c:v>76265</c:v>
                </c:pt>
                <c:pt idx="8">
                  <c:v>80097</c:v>
                </c:pt>
                <c:pt idx="9">
                  <c:v>84487</c:v>
                </c:pt>
                <c:pt idx="10">
                  <c:v>89287</c:v>
                </c:pt>
                <c:pt idx="11">
                  <c:v>98340</c:v>
                </c:pt>
                <c:pt idx="12">
                  <c:v>165618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274496"/>
        <c:axId val="93276032"/>
      </c:scatterChart>
      <c:valAx>
        <c:axId val="93274496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93276032"/>
        <c:crosses val="autoZero"/>
        <c:crossBetween val="midCat"/>
      </c:valAx>
      <c:valAx>
        <c:axId val="9327603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93274496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E2BDF-515B-4BA8-916C-C9F4498E188F}" type="doc">
      <dgm:prSet loTypeId="urn:microsoft.com/office/officeart/2005/8/layout/architecture+Icon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10CFF9-7BB7-4E34-A855-E1010223BA49}">
      <dgm:prSet/>
      <dgm:spPr/>
      <dgm:t>
        <a:bodyPr/>
        <a:lstStyle/>
        <a:p>
          <a:pPr rtl="0"/>
          <a:r>
            <a:rPr lang="en-US" dirty="0" smtClean="0"/>
            <a:t>Inference</a:t>
          </a:r>
          <a:endParaRPr lang="en-US" dirty="0"/>
        </a:p>
      </dgm:t>
    </dgm:pt>
    <dgm:pt modelId="{E8482046-B75A-489D-B82C-1F8B0D4D5C79}" type="parTrans" cxnId="{AE5504F9-3C99-4B89-BDF7-FF1A6CEFA11D}">
      <dgm:prSet/>
      <dgm:spPr/>
      <dgm:t>
        <a:bodyPr/>
        <a:lstStyle/>
        <a:p>
          <a:endParaRPr lang="en-US"/>
        </a:p>
      </dgm:t>
    </dgm:pt>
    <dgm:pt modelId="{BFEF9389-9DB7-402A-A587-2FE8D3A48AC5}" type="sibTrans" cxnId="{AE5504F9-3C99-4B89-BDF7-FF1A6CEFA11D}">
      <dgm:prSet/>
      <dgm:spPr/>
      <dgm:t>
        <a:bodyPr/>
        <a:lstStyle/>
        <a:p>
          <a:endParaRPr lang="en-US"/>
        </a:p>
      </dgm:t>
    </dgm:pt>
    <dgm:pt modelId="{4BCB75E4-4572-4C01-96D4-545B97AB182D}">
      <dgm:prSet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9C792215-14E6-48F9-A67C-1670A01C87B8}" type="parTrans" cxnId="{27F81966-AE1B-4AE3-B766-689D66EB3778}">
      <dgm:prSet/>
      <dgm:spPr/>
      <dgm:t>
        <a:bodyPr/>
        <a:lstStyle/>
        <a:p>
          <a:endParaRPr lang="en-US"/>
        </a:p>
      </dgm:t>
    </dgm:pt>
    <dgm:pt modelId="{A8452CDB-0F7F-4CBD-A3BF-6622C5207EA0}" type="sibTrans" cxnId="{27F81966-AE1B-4AE3-B766-689D66EB3778}">
      <dgm:prSet/>
      <dgm:spPr/>
      <dgm:t>
        <a:bodyPr/>
        <a:lstStyle/>
        <a:p>
          <a:endParaRPr lang="en-US"/>
        </a:p>
      </dgm:t>
    </dgm:pt>
    <dgm:pt modelId="{C5663034-A3F4-4DAE-A17A-68DF7F15B40A}">
      <dgm:prSet/>
      <dgm:spPr/>
      <dgm:t>
        <a:bodyPr/>
        <a:lstStyle/>
        <a:p>
          <a:r>
            <a:rPr lang="en-US" dirty="0" smtClean="0"/>
            <a:t>Checking</a:t>
          </a:r>
          <a:endParaRPr lang="en-US" dirty="0"/>
        </a:p>
      </dgm:t>
    </dgm:pt>
    <dgm:pt modelId="{BE5000DD-A4C3-492D-BC06-8C87D95BA305}" type="parTrans" cxnId="{90091119-4E04-4AB5-9CB3-ED5458F91C5F}">
      <dgm:prSet/>
      <dgm:spPr/>
      <dgm:t>
        <a:bodyPr/>
        <a:lstStyle/>
        <a:p>
          <a:endParaRPr lang="en-US"/>
        </a:p>
      </dgm:t>
    </dgm:pt>
    <dgm:pt modelId="{A9E20324-D985-4B85-B990-BA4A28A8DB56}" type="sibTrans" cxnId="{90091119-4E04-4AB5-9CB3-ED5458F91C5F}">
      <dgm:prSet/>
      <dgm:spPr/>
      <dgm:t>
        <a:bodyPr/>
        <a:lstStyle/>
        <a:p>
          <a:endParaRPr lang="en-US"/>
        </a:p>
      </dgm:t>
    </dgm:pt>
    <dgm:pt modelId="{67B074F1-D45C-4D39-A433-ADE7622289E7}" type="pres">
      <dgm:prSet presAssocID="{FE4E2BDF-515B-4BA8-916C-C9F4498E188F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FD7660-25DC-4448-B711-BAC772B9D083}" type="pres">
      <dgm:prSet presAssocID="{6710CFF9-7BB7-4E34-A855-E1010223BA49}" presName="vertOne" presStyleCnt="0"/>
      <dgm:spPr/>
    </dgm:pt>
    <dgm:pt modelId="{8B173257-CB7E-42D5-848F-4C1A16A070BE}" type="pres">
      <dgm:prSet presAssocID="{6710CFF9-7BB7-4E34-A855-E1010223BA49}" presName="txOne" presStyleLbl="node0" presStyleIdx="0" presStyleCnt="1" custLinFactNeighborY="-83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2A4871-C48E-48C2-8EF8-EED0E3E58FB1}" type="pres">
      <dgm:prSet presAssocID="{6710CFF9-7BB7-4E34-A855-E1010223BA49}" presName="parTransOne" presStyleCnt="0"/>
      <dgm:spPr/>
    </dgm:pt>
    <dgm:pt modelId="{392B9140-ED1F-42AB-AEE9-D5AC15E20F5A}" type="pres">
      <dgm:prSet presAssocID="{6710CFF9-7BB7-4E34-A855-E1010223BA49}" presName="horzOne" presStyleCnt="0"/>
      <dgm:spPr/>
    </dgm:pt>
    <dgm:pt modelId="{6716B5C0-372E-424D-95C7-FFCED6ADBAAC}" type="pres">
      <dgm:prSet presAssocID="{C5663034-A3F4-4DAE-A17A-68DF7F15B40A}" presName="vertTwo" presStyleCnt="0"/>
      <dgm:spPr/>
    </dgm:pt>
    <dgm:pt modelId="{240E18D0-817B-4058-B5FD-493103390D64}" type="pres">
      <dgm:prSet presAssocID="{C5663034-A3F4-4DAE-A17A-68DF7F15B40A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D182C-0F22-4215-B0D8-BB470A72355F}" type="pres">
      <dgm:prSet presAssocID="{C5663034-A3F4-4DAE-A17A-68DF7F15B40A}" presName="parTransTwo" presStyleCnt="0"/>
      <dgm:spPr/>
    </dgm:pt>
    <dgm:pt modelId="{9AFC3FC2-92FC-46EF-BEF5-D6DD51708989}" type="pres">
      <dgm:prSet presAssocID="{C5663034-A3F4-4DAE-A17A-68DF7F15B40A}" presName="horzTwo" presStyleCnt="0"/>
      <dgm:spPr/>
    </dgm:pt>
    <dgm:pt modelId="{6F5D609E-C214-45C7-9E33-9CDC920D3D1E}" type="pres">
      <dgm:prSet presAssocID="{4BCB75E4-4572-4C01-96D4-545B97AB182D}" presName="vertThree" presStyleCnt="0"/>
      <dgm:spPr/>
    </dgm:pt>
    <dgm:pt modelId="{B91C5D57-241B-4680-9643-5F8318724CE8}" type="pres">
      <dgm:prSet presAssocID="{4BCB75E4-4572-4C01-96D4-545B97AB182D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BDE6E-543E-4AC6-B202-0DAA5FF09ACB}" type="pres">
      <dgm:prSet presAssocID="{4BCB75E4-4572-4C01-96D4-545B97AB182D}" presName="horzThree" presStyleCnt="0"/>
      <dgm:spPr/>
    </dgm:pt>
  </dgm:ptLst>
  <dgm:cxnLst>
    <dgm:cxn modelId="{27F81966-AE1B-4AE3-B766-689D66EB3778}" srcId="{C5663034-A3F4-4DAE-A17A-68DF7F15B40A}" destId="{4BCB75E4-4572-4C01-96D4-545B97AB182D}" srcOrd="0" destOrd="0" parTransId="{9C792215-14E6-48F9-A67C-1670A01C87B8}" sibTransId="{A8452CDB-0F7F-4CBD-A3BF-6622C5207EA0}"/>
    <dgm:cxn modelId="{AE5504F9-3C99-4B89-BDF7-FF1A6CEFA11D}" srcId="{FE4E2BDF-515B-4BA8-916C-C9F4498E188F}" destId="{6710CFF9-7BB7-4E34-A855-E1010223BA49}" srcOrd="0" destOrd="0" parTransId="{E8482046-B75A-489D-B82C-1F8B0D4D5C79}" sibTransId="{BFEF9389-9DB7-402A-A587-2FE8D3A48AC5}"/>
    <dgm:cxn modelId="{4C43BACB-6EB0-4FD2-AB2B-F20D5987F90F}" type="presOf" srcId="{6710CFF9-7BB7-4E34-A855-E1010223BA49}" destId="{8B173257-CB7E-42D5-848F-4C1A16A070BE}" srcOrd="0" destOrd="0" presId="urn:microsoft.com/office/officeart/2005/8/layout/architecture+Icon"/>
    <dgm:cxn modelId="{264561E6-59EF-48F1-B437-0C20D97FE808}" type="presOf" srcId="{C5663034-A3F4-4DAE-A17A-68DF7F15B40A}" destId="{240E18D0-817B-4058-B5FD-493103390D64}" srcOrd="0" destOrd="0" presId="urn:microsoft.com/office/officeart/2005/8/layout/architecture+Icon"/>
    <dgm:cxn modelId="{3B9E30A0-DB6C-44B9-8A4D-89841D9F28CA}" type="presOf" srcId="{4BCB75E4-4572-4C01-96D4-545B97AB182D}" destId="{B91C5D57-241B-4680-9643-5F8318724CE8}" srcOrd="0" destOrd="0" presId="urn:microsoft.com/office/officeart/2005/8/layout/architecture+Icon"/>
    <dgm:cxn modelId="{F1BB35DD-FA3A-4F8C-9815-90B6FC5967EA}" type="presOf" srcId="{FE4E2BDF-515B-4BA8-916C-C9F4498E188F}" destId="{67B074F1-D45C-4D39-A433-ADE7622289E7}" srcOrd="0" destOrd="0" presId="urn:microsoft.com/office/officeart/2005/8/layout/architecture+Icon"/>
    <dgm:cxn modelId="{90091119-4E04-4AB5-9CB3-ED5458F91C5F}" srcId="{6710CFF9-7BB7-4E34-A855-E1010223BA49}" destId="{C5663034-A3F4-4DAE-A17A-68DF7F15B40A}" srcOrd="0" destOrd="0" parTransId="{BE5000DD-A4C3-492D-BC06-8C87D95BA305}" sibTransId="{A9E20324-D985-4B85-B990-BA4A28A8DB56}"/>
    <dgm:cxn modelId="{E1FDFCF3-7B7C-4C2D-97A1-37BC472CC9B5}" type="presParOf" srcId="{67B074F1-D45C-4D39-A433-ADE7622289E7}" destId="{96FD7660-25DC-4448-B711-BAC772B9D083}" srcOrd="0" destOrd="0" presId="urn:microsoft.com/office/officeart/2005/8/layout/architecture+Icon"/>
    <dgm:cxn modelId="{699C9A7C-DB3D-4AF0-AFB9-5007BD601373}" type="presParOf" srcId="{96FD7660-25DC-4448-B711-BAC772B9D083}" destId="{8B173257-CB7E-42D5-848F-4C1A16A070BE}" srcOrd="0" destOrd="0" presId="urn:microsoft.com/office/officeart/2005/8/layout/architecture+Icon"/>
    <dgm:cxn modelId="{791976BA-A786-48AD-9278-22EE6D8039BC}" type="presParOf" srcId="{96FD7660-25DC-4448-B711-BAC772B9D083}" destId="{892A4871-C48E-48C2-8EF8-EED0E3E58FB1}" srcOrd="1" destOrd="0" presId="urn:microsoft.com/office/officeart/2005/8/layout/architecture+Icon"/>
    <dgm:cxn modelId="{DD728DAD-D4D1-471D-A9A4-F547916D2E5B}" type="presParOf" srcId="{96FD7660-25DC-4448-B711-BAC772B9D083}" destId="{392B9140-ED1F-42AB-AEE9-D5AC15E20F5A}" srcOrd="2" destOrd="0" presId="urn:microsoft.com/office/officeart/2005/8/layout/architecture+Icon"/>
    <dgm:cxn modelId="{4F233EE8-6EE7-43B4-A427-DA3B3D2A9DE4}" type="presParOf" srcId="{392B9140-ED1F-42AB-AEE9-D5AC15E20F5A}" destId="{6716B5C0-372E-424D-95C7-FFCED6ADBAAC}" srcOrd="0" destOrd="0" presId="urn:microsoft.com/office/officeart/2005/8/layout/architecture+Icon"/>
    <dgm:cxn modelId="{C3CC899B-90FC-4EF7-BDD8-E5ABDEC22738}" type="presParOf" srcId="{6716B5C0-372E-424D-95C7-FFCED6ADBAAC}" destId="{240E18D0-817B-4058-B5FD-493103390D64}" srcOrd="0" destOrd="0" presId="urn:microsoft.com/office/officeart/2005/8/layout/architecture+Icon"/>
    <dgm:cxn modelId="{ABDD157F-D949-4D88-A5ED-7859AAEC3A25}" type="presParOf" srcId="{6716B5C0-372E-424D-95C7-FFCED6ADBAAC}" destId="{70DD182C-0F22-4215-B0D8-BB470A72355F}" srcOrd="1" destOrd="0" presId="urn:microsoft.com/office/officeart/2005/8/layout/architecture+Icon"/>
    <dgm:cxn modelId="{C9AC7A7F-A60A-4452-BF48-B20A7FD4D40C}" type="presParOf" srcId="{6716B5C0-372E-424D-95C7-FFCED6ADBAAC}" destId="{9AFC3FC2-92FC-46EF-BEF5-D6DD51708989}" srcOrd="2" destOrd="0" presId="urn:microsoft.com/office/officeart/2005/8/layout/architecture+Icon"/>
    <dgm:cxn modelId="{7649BC67-1827-4D77-AA9B-FA67D7DD33D8}" type="presParOf" srcId="{9AFC3FC2-92FC-46EF-BEF5-D6DD51708989}" destId="{6F5D609E-C214-45C7-9E33-9CDC920D3D1E}" srcOrd="0" destOrd="0" presId="urn:microsoft.com/office/officeart/2005/8/layout/architecture+Icon"/>
    <dgm:cxn modelId="{1F20554F-B1D9-4A82-858B-6D440522DFD6}" type="presParOf" srcId="{6F5D609E-C214-45C7-9E33-9CDC920D3D1E}" destId="{B91C5D57-241B-4680-9643-5F8318724CE8}" srcOrd="0" destOrd="0" presId="urn:microsoft.com/office/officeart/2005/8/layout/architecture+Icon"/>
    <dgm:cxn modelId="{576DBB6C-B091-452C-9D44-28395560938F}" type="presParOf" srcId="{6F5D609E-C214-45C7-9E33-9CDC920D3D1E}" destId="{C53BDE6E-543E-4AC6-B202-0DAA5FF09ACB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73257-CB7E-42D5-848F-4C1A16A070BE}">
      <dsp:nvSpPr>
        <dsp:cNvPr id="0" name=""/>
        <dsp:cNvSpPr/>
      </dsp:nvSpPr>
      <dsp:spPr>
        <a:xfrm>
          <a:off x="1319" y="1297776"/>
          <a:ext cx="2700153" cy="602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Inference</a:t>
          </a:r>
          <a:endParaRPr lang="en-US" sz="2400" kern="1200" dirty="0"/>
        </a:p>
      </dsp:txBody>
      <dsp:txXfrm>
        <a:off x="18973" y="1315430"/>
        <a:ext cx="2664845" cy="567445"/>
      </dsp:txXfrm>
    </dsp:sp>
    <dsp:sp modelId="{240E18D0-817B-4058-B5FD-493103390D64}">
      <dsp:nvSpPr>
        <dsp:cNvPr id="0" name=""/>
        <dsp:cNvSpPr/>
      </dsp:nvSpPr>
      <dsp:spPr>
        <a:xfrm>
          <a:off x="1319" y="651123"/>
          <a:ext cx="2700153" cy="602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Checking</a:t>
          </a:r>
          <a:endParaRPr lang="en-US" sz="2400" kern="1200" dirty="0"/>
        </a:p>
      </dsp:txBody>
      <dsp:txXfrm>
        <a:off x="18973" y="668777"/>
        <a:ext cx="2664845" cy="567445"/>
      </dsp:txXfrm>
    </dsp:sp>
    <dsp:sp modelId="{B91C5D57-241B-4680-9643-5F8318724CE8}">
      <dsp:nvSpPr>
        <dsp:cNvPr id="0" name=""/>
        <dsp:cNvSpPr/>
      </dsp:nvSpPr>
      <dsp:spPr>
        <a:xfrm>
          <a:off x="1319" y="479"/>
          <a:ext cx="2700153" cy="6027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Reporting</a:t>
          </a:r>
          <a:endParaRPr lang="en-US" sz="2400" kern="1200" dirty="0"/>
        </a:p>
      </dsp:txBody>
      <dsp:txXfrm>
        <a:off x="18973" y="18133"/>
        <a:ext cx="2664845" cy="56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1D553-325A-4B34-8744-699A63465B99}" type="datetimeFigureOut">
              <a:rPr lang="en-US" smtClean="0"/>
              <a:t>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BADC9-F8BC-489A-A8F7-1E2A1D8A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BADC9-F8BC-489A-A8F7-1E2A1D8A5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4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experience with the CodeContracts static checker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Francesco Logozzo</a:t>
            </a:r>
          </a:p>
          <a:p>
            <a:r>
              <a:rPr lang="en-US" sz="2800" dirty="0" smtClean="0"/>
              <a:t>with M. Fahndrich, M. Barnett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3174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inference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Max(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max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arr.Length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el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(el &gt; max)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max = el;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max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000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1143000"/>
            <a:ext cx="6858000" cy="3343603"/>
            <a:chOff x="1895475" y="1960096"/>
            <a:chExt cx="6858000" cy="3343603"/>
          </a:xfrm>
        </p:grpSpPr>
        <p:sp>
          <p:nvSpPr>
            <p:cNvPr id="5" name="Rectangle 4"/>
            <p:cNvSpPr/>
            <p:nvPr/>
          </p:nvSpPr>
          <p:spPr>
            <a:xfrm>
              <a:off x="1895475" y="2133600"/>
              <a:ext cx="6858000" cy="3170099"/>
            </a:xfrm>
            <a:prstGeom prst="rect">
              <a:avLst/>
            </a:prstGeom>
            <a:ln w="635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Max(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[]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)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{</a:t>
              </a:r>
              <a:endParaRPr lang="en-US" sz="10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.Requires(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!= 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null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.Requires(</a:t>
              </a:r>
              <a:r>
                <a:rPr lang="en-US" sz="1000" dirty="0" err="1" smtClean="0">
                  <a:solidFill>
                    <a:prstClr val="black"/>
                  </a:solidFill>
                  <a:latin typeface="Consolas"/>
                </a:rPr>
                <a:t>arr.Length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&gt;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0);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err="1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.Ensures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000" dirty="0" err="1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.ForAll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(0,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arr.Length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, j =&gt;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[j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] &lt;= </a:t>
              </a:r>
              <a:r>
                <a:rPr lang="en-US" sz="1000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 smtClean="0">
                  <a:solidFill>
                    <a:prstClr val="black"/>
                  </a:solidFill>
                  <a:latin typeface="Consolas"/>
                </a:rPr>
                <a:t>.Result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&lt;</a:t>
              </a:r>
              <a:r>
                <a:rPr lang="en-US" sz="1000" dirty="0" smtClean="0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&gt;()));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err="1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.Ensures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000" dirty="0" err="1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.Exists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(0,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arr.Length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, j =&gt;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[j] == </a:t>
              </a:r>
              <a:r>
                <a:rPr lang="en-US" sz="1000" dirty="0" err="1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.Result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&lt;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&gt;()));        </a:t>
              </a:r>
            </a:p>
            <a:p>
              <a:endParaRPr lang="en-US" sz="10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max =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[0];</a:t>
              </a:r>
            </a:p>
            <a:p>
              <a:r>
                <a:rPr lang="en-US" sz="1000" dirty="0" smtClean="0">
                  <a:solidFill>
                    <a:srgbClr val="0000FF"/>
                  </a:solidFill>
                  <a:latin typeface="Consolas"/>
                </a:rPr>
                <a:t> for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0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= 1;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&lt;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arr.Length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++)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{</a:t>
              </a:r>
              <a:endParaRPr lang="en-US" sz="10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 smtClean="0">
                  <a:solidFill>
                    <a:prstClr val="black"/>
                  </a:solidFill>
                  <a:latin typeface="Consolas"/>
                </a:rPr>
                <a:t>.Assert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(1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&lt;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= </a:t>
              </a:r>
              <a:r>
                <a:rPr lang="en-US" sz="1000" dirty="0" err="1" smtClean="0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0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err="1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.Assert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000" dirty="0" err="1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.ForAll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(0, </a:t>
              </a:r>
              <a:r>
                <a:rPr lang="en-US" sz="1000" dirty="0" err="1" smtClean="0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,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j =&gt;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[j] &lt;= max));</a:t>
              </a:r>
            </a:p>
            <a:p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err="1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.Assert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000" dirty="0" err="1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.Exists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(0, </a:t>
              </a:r>
              <a:r>
                <a:rPr lang="en-US" sz="1000" dirty="0" err="1" smtClean="0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,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j =&gt;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[j] == max));        </a:t>
              </a:r>
            </a:p>
            <a:p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el =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];</a:t>
              </a:r>
            </a:p>
            <a:p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if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(el &gt; max)</a:t>
              </a:r>
            </a:p>
            <a:p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 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max = el;</a:t>
              </a:r>
            </a:p>
            <a:p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0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smtClean="0">
                  <a:solidFill>
                    <a:srgbClr val="0000FF"/>
                  </a:solidFill>
                  <a:latin typeface="Consolas"/>
                </a:rPr>
                <a:t>return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max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;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}</a:t>
              </a:r>
              <a:endParaRPr lang="en-US" sz="10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495800" y="1960096"/>
              <a:ext cx="2066925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Annotations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66800" y="3471208"/>
            <a:ext cx="7296150" cy="2720042"/>
            <a:chOff x="1066800" y="3471208"/>
            <a:chExt cx="7296150" cy="2720042"/>
          </a:xfrm>
        </p:grpSpPr>
        <p:grpSp>
          <p:nvGrpSpPr>
            <p:cNvPr id="11" name="Group 10"/>
            <p:cNvGrpSpPr/>
            <p:nvPr/>
          </p:nvGrpSpPr>
          <p:grpSpPr>
            <a:xfrm>
              <a:off x="1066800" y="4302291"/>
              <a:ext cx="7296150" cy="1888959"/>
              <a:chOff x="1066800" y="4302291"/>
              <a:chExt cx="7296150" cy="1888959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5410200"/>
                <a:ext cx="7296150" cy="7810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 bwMode="auto">
              <a:xfrm>
                <a:off x="2647950" y="4302291"/>
                <a:ext cx="2066925" cy="609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gradFill>
                      <a:gsLst>
                        <a:gs pos="5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>
                      <a:outerShdw blurRad="50800" dist="38100" dir="2700000" algn="tl" rotWithShape="0">
                        <a:schemeClr val="bg2">
                          <a:alpha val="40000"/>
                        </a:schemeClr>
                      </a:outerShdw>
                    </a:effectLst>
                    <a:latin typeface="Segoe" pitchFamily="34" charset="0"/>
                  </a:rPr>
                  <a:t>Clousot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257800" y="3471208"/>
              <a:ext cx="288607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Max(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int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[]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)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{</a:t>
              </a:r>
              <a:endParaRPr lang="en-US" sz="10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max =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[0];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for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(</a:t>
              </a:r>
              <a:r>
                <a:rPr lang="en-US" sz="10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= 1;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&lt;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arr.Length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;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++)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{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   </a:t>
              </a:r>
              <a:r>
                <a:rPr lang="en-US" sz="10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el = 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arr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[</a:t>
              </a:r>
              <a:r>
                <a:rPr lang="en-US" sz="1000" dirty="0" err="1">
                  <a:solidFill>
                    <a:prstClr val="black"/>
                  </a:solidFill>
                  <a:latin typeface="Consolas"/>
                </a:rPr>
                <a:t>i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];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   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if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(el &gt; max)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    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max = el;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 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0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000" dirty="0">
                  <a:solidFill>
                    <a:srgbClr val="0000FF"/>
                  </a:solidFill>
                  <a:latin typeface="Consolas"/>
                </a:rPr>
                <a:t>return</a:t>
              </a:r>
              <a:r>
                <a:rPr lang="en-US" sz="1000" dirty="0">
                  <a:solidFill>
                    <a:prstClr val="black"/>
                  </a:solidFill>
                  <a:latin typeface="Consolas"/>
                </a:rPr>
                <a:t> max</a:t>
              </a:r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;</a:t>
              </a:r>
            </a:p>
            <a:p>
              <a:r>
                <a:rPr lang="en-US" sz="1000" dirty="0" smtClean="0">
                  <a:solidFill>
                    <a:prstClr val="black"/>
                  </a:solidFill>
                  <a:latin typeface="Consolas"/>
                </a:rPr>
                <a:t>}</a:t>
              </a:r>
              <a:endParaRPr lang="en-US" sz="1000" dirty="0">
                <a:solidFill>
                  <a:prstClr val="black"/>
                </a:solidFill>
                <a:latin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630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Repairs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BinarySearch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array,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value)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Contract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.Requires(array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sup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array.Length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- 1;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&lt;= sup)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index =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sup) / 2; 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mid = array[index];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(value == mid)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index;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(mid &lt; value)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index + 1;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sup = index - 1;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-1;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86201" y="1676400"/>
            <a:ext cx="4724399" cy="3170844"/>
            <a:chOff x="3886201" y="1676400"/>
            <a:chExt cx="4724399" cy="3170844"/>
          </a:xfrm>
        </p:grpSpPr>
        <p:grpSp>
          <p:nvGrpSpPr>
            <p:cNvPr id="10" name="Group 9"/>
            <p:cNvGrpSpPr/>
            <p:nvPr/>
          </p:nvGrpSpPr>
          <p:grpSpPr>
            <a:xfrm>
              <a:off x="3886201" y="1676400"/>
              <a:ext cx="4724399" cy="3170844"/>
              <a:chOff x="3886201" y="1676400"/>
              <a:chExt cx="4724399" cy="3170844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V="1">
                <a:off x="4076102" y="3211536"/>
                <a:ext cx="1445807" cy="1825609"/>
              </a:xfrm>
              <a:prstGeom prst="bentConnector2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 bwMode="auto">
              <a:xfrm>
                <a:off x="6477000" y="1676400"/>
                <a:ext cx="2133600" cy="1600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gradFill>
                      <a:gsLst>
                        <a:gs pos="5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>
                      <a:outerShdw blurRad="50800" dist="38100" dir="2700000" algn="tl" rotWithShape="0">
                        <a:schemeClr val="bg2">
                          <a:alpha val="40000"/>
                        </a:schemeClr>
                      </a:outerShdw>
                    </a:effectLst>
                    <a:latin typeface="Segoe" pitchFamily="34" charset="0"/>
                  </a:rPr>
                  <a:t>Exploit the inferred loop invariant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 bwMode="auto">
            <a:xfrm>
              <a:off x="5867400" y="3692691"/>
              <a:ext cx="2066925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Clousot</a:t>
              </a: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00" y="4787208"/>
            <a:ext cx="6127399" cy="4867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37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73560"/>
          </a:xfrm>
        </p:spPr>
        <p:txBody>
          <a:bodyPr/>
          <a:lstStyle/>
          <a:p>
            <a:r>
              <a:rPr lang="en-US" dirty="0" smtClean="0"/>
              <a:t>Real code bases are </a:t>
            </a:r>
            <a:r>
              <a:rPr lang="en-US" dirty="0" smtClean="0">
                <a:solidFill>
                  <a:srgbClr val="FF0000"/>
                </a:solidFill>
              </a:rPr>
              <a:t>huge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Turns out they were </a:t>
            </a:r>
            <a:r>
              <a:rPr lang="en-US" dirty="0" smtClean="0">
                <a:solidFill>
                  <a:srgbClr val="FF0000"/>
                </a:solidFill>
              </a:rPr>
              <a:t>~700K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Overloads, automatically generated</a:t>
            </a:r>
          </a:p>
          <a:p>
            <a:r>
              <a:rPr lang="en-US" dirty="0" smtClean="0"/>
              <a:t>Analysis took </a:t>
            </a:r>
            <a:r>
              <a:rPr lang="en-US" dirty="0" smtClean="0">
                <a:solidFill>
                  <a:srgbClr val="FF0000"/>
                </a:solidFill>
              </a:rPr>
              <a:t>43h</a:t>
            </a:r>
            <a:r>
              <a:rPr lang="en-US" dirty="0" smtClean="0"/>
              <a:t> on a Xeon</a:t>
            </a:r>
          </a:p>
          <a:p>
            <a:pPr lvl="1"/>
            <a:r>
              <a:rPr lang="en-US" dirty="0" smtClean="0"/>
              <a:t>Output: 116Mb text file</a:t>
            </a:r>
          </a:p>
          <a:p>
            <a:pPr lvl="1"/>
            <a:r>
              <a:rPr lang="en-US" dirty="0" smtClean="0"/>
              <a:t>Cache file: 610Mb</a:t>
            </a:r>
          </a:p>
          <a:p>
            <a:r>
              <a:rPr lang="en-US" dirty="0" smtClean="0"/>
              <a:t>Found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bugs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2296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31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28014" y="1929476"/>
            <a:ext cx="4267200" cy="1609725"/>
            <a:chOff x="4229100" y="2980661"/>
            <a:chExt cx="4267200" cy="160972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100" y="2980661"/>
              <a:ext cx="4267200" cy="16097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5098977" y="3886200"/>
              <a:ext cx="685800" cy="228600"/>
            </a:xfrm>
            <a:prstGeom prst="rect">
              <a:avLst/>
            </a:prstGeom>
            <a:solidFill>
              <a:schemeClr val="tx2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35006"/>
          </a:xfrm>
        </p:spPr>
        <p:txBody>
          <a:bodyPr/>
          <a:lstStyle/>
          <a:p>
            <a:r>
              <a:rPr lang="en-US" dirty="0" smtClean="0"/>
              <a:t>Real code bases are </a:t>
            </a:r>
            <a:r>
              <a:rPr lang="en-US" dirty="0" smtClean="0">
                <a:solidFill>
                  <a:srgbClr val="FF0000"/>
                </a:solidFill>
              </a:rPr>
              <a:t>huge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Should </a:t>
            </a:r>
            <a:r>
              <a:rPr lang="en-US" dirty="0" smtClean="0">
                <a:solidFill>
                  <a:srgbClr val="FF0000"/>
                </a:solidFill>
              </a:rPr>
              <a:t>cope</a:t>
            </a:r>
            <a:r>
              <a:rPr lang="en-US" dirty="0" smtClean="0"/>
              <a:t> with 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Myths: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i="1" dirty="0" smtClean="0"/>
              <a:t>I am modular, hence I scale up</a:t>
            </a:r>
            <a:r>
              <a:rPr lang="en-US" dirty="0" smtClean="0"/>
              <a:t>”</a:t>
            </a:r>
          </a:p>
          <a:p>
            <a:pPr marL="0" indent="0" algn="ctr">
              <a:buNone/>
            </a:pPr>
            <a:r>
              <a:rPr lang="en-US" i="1" dirty="0" smtClean="0"/>
              <a:t>“I analyze in &lt; 1sec, hence I scale up”</a:t>
            </a:r>
          </a:p>
        </p:txBody>
      </p:sp>
    </p:spTree>
    <p:extLst>
      <p:ext uri="{BB962C8B-B14F-4D97-AF65-F5344CB8AC3E}">
        <p14:creationId xmlns:p14="http://schemas.microsoft.com/office/powerpoint/2010/main" val="1955444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on the huge assembly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572000" cy="52260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inter</a:t>
            </a:r>
            <a:r>
              <a:rPr lang="en-US" dirty="0" smtClean="0"/>
              <a:t>-method inference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Quadratic</a:t>
            </a:r>
            <a:r>
              <a:rPr lang="en-US" dirty="0" smtClean="0"/>
              <a:t> in #methods</a:t>
            </a:r>
          </a:p>
          <a:p>
            <a:r>
              <a:rPr lang="en-US" dirty="0" smtClean="0"/>
              <a:t>Why???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GC?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DB?</a:t>
            </a:r>
          </a:p>
          <a:p>
            <a:r>
              <a:rPr lang="en-US" dirty="0" smtClean="0"/>
              <a:t>If the app runs long enough, the GC/DB complexity matters</a:t>
            </a:r>
          </a:p>
          <a:p>
            <a:r>
              <a:rPr lang="en-US" dirty="0" smtClean="0"/>
              <a:t>Intra-method can be costly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ested loops, </a:t>
            </a:r>
            <a:r>
              <a:rPr lang="en-US" dirty="0" err="1" smtClean="0"/>
              <a:t>goto</a:t>
            </a:r>
            <a:r>
              <a:rPr lang="en-US" dirty="0" smtClean="0"/>
              <a:t> …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991851"/>
              </p:ext>
            </p:extLst>
          </p:nvPr>
        </p:nvGraphicFramePr>
        <p:xfrm>
          <a:off x="4191000" y="1676401"/>
          <a:ext cx="4800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00999" y="46482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effectLst/>
              </a:rPr>
              <a:t>#methods</a:t>
            </a:r>
          </a:p>
        </p:txBody>
      </p:sp>
    </p:spTree>
    <p:extLst>
      <p:ext uri="{BB962C8B-B14F-4D97-AF65-F5344CB8AC3E}">
        <p14:creationId xmlns:p14="http://schemas.microsoft.com/office/powerpoint/2010/main" val="999686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up: Our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Avoid </a:t>
            </a:r>
            <a:r>
              <a:rPr lang="en-US" dirty="0" smtClean="0">
                <a:solidFill>
                  <a:srgbClr val="FF0000"/>
                </a:solidFill>
              </a:rPr>
              <a:t>complexity</a:t>
            </a:r>
          </a:p>
          <a:p>
            <a:pPr lvl="1"/>
            <a:r>
              <a:rPr lang="en-US" dirty="0" smtClean="0"/>
              <a:t>∀costly corner case, ∃user who will hit it</a:t>
            </a:r>
          </a:p>
          <a:p>
            <a:r>
              <a:rPr lang="en-US" dirty="0" smtClean="0"/>
              <a:t>Be </a:t>
            </a:r>
            <a:r>
              <a:rPr lang="en-US" dirty="0" smtClean="0">
                <a:solidFill>
                  <a:srgbClr val="FF0000"/>
                </a:solidFill>
              </a:rPr>
              <a:t>incremental</a:t>
            </a:r>
          </a:p>
          <a:p>
            <a:pPr lvl="1"/>
            <a:r>
              <a:rPr lang="en-US" dirty="0" smtClean="0"/>
              <a:t>Analysis time should be proportional to changes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 smtClean="0"/>
              <a:t> </a:t>
            </a:r>
            <a:r>
              <a:rPr lang="en-US" dirty="0"/>
              <a:t>annotation overhead</a:t>
            </a:r>
          </a:p>
          <a:p>
            <a:pPr lvl="1"/>
            <a:r>
              <a:rPr lang="en-US" dirty="0" smtClean="0"/>
              <a:t>Avoid boredom of trivial annotations</a:t>
            </a:r>
          </a:p>
          <a:p>
            <a:pPr lvl="1"/>
            <a:r>
              <a:rPr lang="en-US" dirty="0"/>
              <a:t>Save programmer </a:t>
            </a:r>
            <a:r>
              <a:rPr lang="en-US" dirty="0" smtClean="0"/>
              <a:t>time</a:t>
            </a:r>
          </a:p>
          <a:p>
            <a:r>
              <a:rPr lang="en-US" dirty="0">
                <a:solidFill>
                  <a:srgbClr val="FF0000"/>
                </a:solidFill>
              </a:rPr>
              <a:t>Prioritize</a:t>
            </a:r>
          </a:p>
          <a:p>
            <a:pPr lvl="1"/>
            <a:r>
              <a:rPr lang="en-US" dirty="0"/>
              <a:t>Not all the warnings are the same…</a:t>
            </a:r>
          </a:p>
          <a:p>
            <a:pPr marL="4603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7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Overview</a:t>
            </a:r>
            <a:endParaRPr lang="en-US" dirty="0"/>
          </a:p>
        </p:txBody>
      </p:sp>
      <p:pic>
        <p:nvPicPr>
          <p:cNvPr id="6146" name="Picture 2" descr="C:\Users\logozzo\AppData\Local\Microsoft\Windows\Temporary Internet Files\Content.IE5\WIYCU8TV\MC90043388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3" y="1679143"/>
            <a:ext cx="914286" cy="9142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0850900"/>
              </p:ext>
            </p:extLst>
          </p:nvPr>
        </p:nvGraphicFramePr>
        <p:xfrm>
          <a:off x="2712723" y="1234777"/>
          <a:ext cx="2702793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5"/>
          <p:cNvSpPr/>
          <p:nvPr/>
        </p:nvSpPr>
        <p:spPr bwMode="auto">
          <a:xfrm rot="10800000">
            <a:off x="3815316" y="3278000"/>
            <a:ext cx="457200" cy="762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7" name="Left-Right Arrow 6"/>
          <p:cNvSpPr/>
          <p:nvPr/>
        </p:nvSpPr>
        <p:spPr bwMode="auto">
          <a:xfrm>
            <a:off x="5606550" y="1945758"/>
            <a:ext cx="762000" cy="38105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6715" y="4106968"/>
            <a:ext cx="9144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CIL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498839" y="5433476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C#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794238" y="5433476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VB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165839" y="5433476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F</a:t>
            </a: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#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61239" y="5433476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X++</a:t>
            </a:r>
          </a:p>
        </p:txBody>
      </p:sp>
      <p:sp>
        <p:nvSpPr>
          <p:cNvPr id="18" name="Down Arrow 17"/>
          <p:cNvSpPr/>
          <p:nvPr/>
        </p:nvSpPr>
        <p:spPr bwMode="auto">
          <a:xfrm rot="14396410">
            <a:off x="2184639" y="4663778"/>
            <a:ext cx="457200" cy="762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4396410">
            <a:off x="3147767" y="4726039"/>
            <a:ext cx="457200" cy="762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7374582">
            <a:off x="4361808" y="4736259"/>
            <a:ext cx="457200" cy="762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7856444">
            <a:off x="5436322" y="4697422"/>
            <a:ext cx="457200" cy="762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609555" y="542845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…</a:t>
            </a:r>
          </a:p>
        </p:txBody>
      </p:sp>
      <p:sp>
        <p:nvSpPr>
          <p:cNvPr id="23" name="Down Arrow 22"/>
          <p:cNvSpPr/>
          <p:nvPr/>
        </p:nvSpPr>
        <p:spPr bwMode="auto">
          <a:xfrm rot="7856444">
            <a:off x="6584638" y="4692396"/>
            <a:ext cx="457200" cy="762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87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/>
              <a:t>Bytecode, Contracts</a:t>
            </a:r>
          </a:p>
          <a:p>
            <a:r>
              <a:rPr lang="en-US" dirty="0" smtClean="0"/>
              <a:t>∀assembly, </a:t>
            </a:r>
            <a:r>
              <a:rPr lang="en-US" dirty="0"/>
              <a:t>∀</a:t>
            </a:r>
            <a:r>
              <a:rPr lang="en-US" dirty="0" smtClean="0"/>
              <a:t>module, </a:t>
            </a:r>
            <a:r>
              <a:rPr lang="en-US" dirty="0"/>
              <a:t>∀</a:t>
            </a:r>
            <a:r>
              <a:rPr lang="en-US" dirty="0" smtClean="0"/>
              <a:t>type, </a:t>
            </a:r>
            <a:r>
              <a:rPr lang="en-US" dirty="0"/>
              <a:t>∀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Collect</a:t>
            </a:r>
            <a:r>
              <a:rPr lang="en-US" dirty="0" smtClean="0"/>
              <a:t> the proof obligations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Analyze</a:t>
            </a:r>
            <a:r>
              <a:rPr lang="en-US" dirty="0" smtClean="0"/>
              <a:t> the method, discover </a:t>
            </a:r>
            <a:r>
              <a:rPr lang="en-US" dirty="0" smtClean="0">
                <a:solidFill>
                  <a:srgbClr val="FF0000"/>
                </a:solidFill>
              </a:rPr>
              <a:t>facts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Check</a:t>
            </a:r>
            <a:r>
              <a:rPr lang="en-US" dirty="0" smtClean="0"/>
              <a:t> the facts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</a:t>
            </a:r>
            <a:r>
              <a:rPr lang="en-US" dirty="0" smtClean="0"/>
              <a:t> outcomes, </a:t>
            </a:r>
            <a:r>
              <a:rPr lang="en-US" dirty="0"/>
              <a:t>suggestions , repairs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Propagate</a:t>
            </a:r>
            <a:r>
              <a:rPr lang="en-US" dirty="0" smtClean="0"/>
              <a:t> inferred contracts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219740" y="2438400"/>
            <a:ext cx="60960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48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Proof Obligations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720" y="1447800"/>
            <a:ext cx="385714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Div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 / 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720" y="3390543"/>
            <a:ext cx="6263253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&lt; 0 ? -x :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1670600"/>
            <a:ext cx="94448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125293" y="1855266"/>
            <a:ext cx="2218107" cy="2783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232630"/>
            <a:ext cx="322395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MinValue || y != -1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125293" y="2232630"/>
            <a:ext cx="2599107" cy="1846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195" y="5881877"/>
            <a:ext cx="18309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MinValue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2590800" y="4495800"/>
            <a:ext cx="1067870" cy="13860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9658" y="5664945"/>
            <a:ext cx="157767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esult &gt;= 0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5687271" y="4278869"/>
            <a:ext cx="941225" cy="13860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32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724096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theory</a:t>
            </a:r>
            <a:r>
              <a:rPr lang="en-US" dirty="0" smtClean="0"/>
              <a:t>, collect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proof obligations</a:t>
            </a:r>
          </a:p>
          <a:p>
            <a:pPr lvl="1"/>
            <a:r>
              <a:rPr lang="en-US" dirty="0" smtClean="0"/>
              <a:t>Language: non-null, div-by-0, bounds …</a:t>
            </a:r>
          </a:p>
          <a:p>
            <a:pPr lvl="1"/>
            <a:r>
              <a:rPr lang="en-US" dirty="0" smtClean="0"/>
              <a:t>User supplied: contracts, assert …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practice</a:t>
            </a:r>
            <a:r>
              <a:rPr lang="en-US" dirty="0" smtClean="0"/>
              <a:t>, too many language obligations</a:t>
            </a:r>
          </a:p>
          <a:p>
            <a:pPr lvl="1"/>
            <a:r>
              <a:rPr lang="en-US" dirty="0" smtClean="0"/>
              <a:t>Non-null, div-by-0, various overflows, array/buffer overruns, </a:t>
            </a:r>
            <a:r>
              <a:rPr lang="en-US" dirty="0" err="1" smtClean="0"/>
              <a:t>enums</a:t>
            </a:r>
            <a:r>
              <a:rPr lang="en-US" dirty="0" smtClean="0"/>
              <a:t>, floating point precision ….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et the user </a:t>
            </a:r>
            <a:r>
              <a:rPr lang="en-US" dirty="0" smtClean="0">
                <a:solidFill>
                  <a:srgbClr val="FF0000"/>
                </a:solidFill>
              </a:rPr>
              <a:t>chose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96223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84440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Specify code with code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 smtClean="0">
                <a:solidFill>
                  <a:srgbClr val="FF0000"/>
                </a:solidFill>
              </a:rPr>
              <a:t>agnostic</a:t>
            </a:r>
          </a:p>
          <a:p>
            <a:pPr lvl="2"/>
            <a:r>
              <a:rPr lang="en-US" dirty="0" smtClean="0"/>
              <a:t>No new language/compiler …</a:t>
            </a:r>
          </a:p>
          <a:p>
            <a:pPr lvl="1"/>
            <a:r>
              <a:rPr lang="en-US" dirty="0" smtClean="0"/>
              <a:t>Leverage </a:t>
            </a:r>
            <a:r>
              <a:rPr lang="en-US" dirty="0" smtClean="0">
                <a:solidFill>
                  <a:srgbClr val="FF0000"/>
                </a:solidFill>
              </a:rPr>
              <a:t>existing</a:t>
            </a:r>
            <a:r>
              <a:rPr lang="en-US" dirty="0" smtClean="0"/>
              <a:t> tools</a:t>
            </a:r>
          </a:p>
          <a:p>
            <a:pPr lvl="2"/>
            <a:r>
              <a:rPr lang="en-US" dirty="0" smtClean="0"/>
              <a:t>IDE, Compiler …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Lost</a:t>
            </a:r>
            <a:r>
              <a:rPr lang="en-US" dirty="0" smtClean="0"/>
              <a:t> beauty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9300" y="1905000"/>
            <a:ext cx="6438900" cy="120032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Calculate(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.Ensures(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8943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/>
              <a:t>Bytecode, Contracts</a:t>
            </a:r>
          </a:p>
          <a:p>
            <a:r>
              <a:rPr lang="en-US" dirty="0" smtClean="0"/>
              <a:t>∀assembly, </a:t>
            </a:r>
            <a:r>
              <a:rPr lang="en-US" dirty="0"/>
              <a:t>∀</a:t>
            </a:r>
            <a:r>
              <a:rPr lang="en-US" dirty="0" smtClean="0"/>
              <a:t>module, </a:t>
            </a:r>
            <a:r>
              <a:rPr lang="en-US" dirty="0"/>
              <a:t>∀</a:t>
            </a:r>
            <a:r>
              <a:rPr lang="en-US" dirty="0" smtClean="0"/>
              <a:t>type, </a:t>
            </a:r>
            <a:r>
              <a:rPr lang="en-US" dirty="0"/>
              <a:t>∀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Collect</a:t>
            </a:r>
            <a:r>
              <a:rPr lang="en-US" dirty="0" smtClean="0"/>
              <a:t> the proof obligations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Analyze</a:t>
            </a:r>
            <a:r>
              <a:rPr lang="en-US" dirty="0" smtClean="0"/>
              <a:t> the method, discover </a:t>
            </a:r>
            <a:r>
              <a:rPr lang="en-US" dirty="0" smtClean="0">
                <a:solidFill>
                  <a:srgbClr val="FF0000"/>
                </a:solidFill>
              </a:rPr>
              <a:t>facts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Check</a:t>
            </a:r>
            <a:r>
              <a:rPr lang="en-US" dirty="0" smtClean="0"/>
              <a:t> the facts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</a:t>
            </a:r>
            <a:r>
              <a:rPr lang="en-US" dirty="0" smtClean="0"/>
              <a:t> outcomes, </a:t>
            </a:r>
            <a:r>
              <a:rPr lang="en-US" dirty="0"/>
              <a:t>suggestions , repairs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Propagate</a:t>
            </a:r>
            <a:r>
              <a:rPr lang="en-US" dirty="0" smtClean="0"/>
              <a:t> inferred contracts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219740" y="2895600"/>
            <a:ext cx="60960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12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844403"/>
          </a:xfrm>
        </p:spPr>
        <p:txBody>
          <a:bodyPr/>
          <a:lstStyle/>
          <a:p>
            <a:r>
              <a:rPr lang="en-US" dirty="0" smtClean="0"/>
              <a:t>Goal: Discover </a:t>
            </a:r>
            <a:r>
              <a:rPr lang="en-US" dirty="0" smtClean="0">
                <a:solidFill>
                  <a:srgbClr val="FF0000"/>
                </a:solidFill>
              </a:rPr>
              <a:t>facts </a:t>
            </a:r>
            <a:r>
              <a:rPr lang="en-US" dirty="0" smtClean="0"/>
              <a:t>on the program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Precise</a:t>
            </a:r>
            <a:r>
              <a:rPr lang="en-US" dirty="0" smtClean="0"/>
              <a:t> analysis of </a:t>
            </a:r>
            <a:r>
              <a:rPr lang="en-US" dirty="0" smtClean="0">
                <a:solidFill>
                  <a:srgbClr val="FF0000"/>
                </a:solidFill>
              </a:rPr>
              <a:t>IL</a:t>
            </a:r>
          </a:p>
          <a:p>
            <a:pPr lvl="2"/>
            <a:r>
              <a:rPr lang="en-US" dirty="0" smtClean="0"/>
              <a:t>Compilation lose structure</a:t>
            </a:r>
          </a:p>
          <a:p>
            <a:pPr lvl="1"/>
            <a:r>
              <a:rPr lang="en-US" dirty="0" smtClean="0"/>
              <a:t>Which </a:t>
            </a:r>
            <a:r>
              <a:rPr lang="en-US" dirty="0" smtClean="0">
                <a:solidFill>
                  <a:srgbClr val="FF0000"/>
                </a:solidFill>
              </a:rPr>
              <a:t>properties </a:t>
            </a:r>
            <a:r>
              <a:rPr lang="en-US" dirty="0" smtClean="0"/>
              <a:t>are interesting?</a:t>
            </a:r>
          </a:p>
          <a:p>
            <a:pPr lvl="2"/>
            <a:r>
              <a:rPr lang="en-US" dirty="0" smtClean="0"/>
              <a:t>Which </a:t>
            </a:r>
            <a:r>
              <a:rPr lang="en-US" dirty="0" smtClean="0">
                <a:solidFill>
                  <a:srgbClr val="FF0000"/>
                </a:solidFill>
              </a:rPr>
              <a:t>abstract domains</a:t>
            </a:r>
            <a:r>
              <a:rPr lang="en-US" dirty="0" smtClean="0"/>
              <a:t> should we use?</a:t>
            </a:r>
          </a:p>
          <a:p>
            <a:pPr lvl="2"/>
            <a:r>
              <a:rPr lang="en-US" dirty="0" smtClean="0"/>
              <a:t>How we make them </a:t>
            </a:r>
            <a:r>
              <a:rPr lang="en-US" dirty="0" smtClean="0">
                <a:solidFill>
                  <a:srgbClr val="FF0000"/>
                </a:solidFill>
              </a:rPr>
              <a:t>practical </a:t>
            </a:r>
            <a:r>
              <a:rPr lang="en-US" dirty="0" smtClean="0"/>
              <a:t>enough?</a:t>
            </a:r>
          </a:p>
          <a:p>
            <a:pPr lvl="3"/>
            <a:r>
              <a:rPr lang="en-US" dirty="0" smtClean="0"/>
              <a:t>Performance</a:t>
            </a:r>
          </a:p>
          <a:p>
            <a:pPr lvl="3"/>
            <a:r>
              <a:rPr lang="en-US" dirty="0" smtClean="0"/>
              <a:t>Usability</a:t>
            </a:r>
          </a:p>
          <a:p>
            <a:pPr lvl="4"/>
            <a:r>
              <a:rPr lang="en-US" dirty="0" smtClean="0"/>
              <a:t>E.g. No templates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7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IL Analysis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349" y="1219200"/>
            <a:ext cx="4724400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Sum(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 {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;}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10200" y="2064186"/>
            <a:ext cx="2974363" cy="1592908"/>
            <a:chOff x="2769971" y="2133600"/>
            <a:chExt cx="2974363" cy="1592908"/>
          </a:xfrm>
        </p:grpSpPr>
        <p:sp>
          <p:nvSpPr>
            <p:cNvPr id="10" name="Rectangle 9"/>
            <p:cNvSpPr/>
            <p:nvPr/>
          </p:nvSpPr>
          <p:spPr bwMode="auto">
            <a:xfrm>
              <a:off x="3839334" y="2812108"/>
              <a:ext cx="19050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De-Stack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9971" y="2133600"/>
              <a:ext cx="21387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s0</a:t>
              </a:r>
              <a:r>
                <a:rPr lang="en-US" sz="1000" dirty="0" smtClean="0">
                  <a:solidFill>
                    <a:schemeClr val="bg2"/>
                  </a:solidFill>
                </a:rPr>
                <a:t> </a:t>
              </a:r>
              <a:r>
                <a:rPr lang="en-US" sz="1000" dirty="0">
                  <a:solidFill>
                    <a:schemeClr val="bg2"/>
                  </a:solidFill>
                </a:rPr>
                <a:t>= </a:t>
              </a:r>
              <a:r>
                <a:rPr lang="en-US" sz="1000" dirty="0" err="1">
                  <a:solidFill>
                    <a:schemeClr val="bg2"/>
                  </a:solidFill>
                </a:rPr>
                <a:t>ldarg</a:t>
              </a:r>
              <a:r>
                <a:rPr lang="en-US" sz="1000" dirty="0">
                  <a:solidFill>
                    <a:schemeClr val="bg2"/>
                  </a:solidFill>
                </a:rPr>
                <a:t> this</a:t>
              </a:r>
            </a:p>
            <a:p>
              <a:r>
                <a:rPr lang="en-US" sz="1000" dirty="0" smtClean="0">
                  <a:solidFill>
                    <a:srgbClr val="FF0000"/>
                  </a:solidFill>
                </a:rPr>
                <a:t>s0 </a:t>
              </a:r>
              <a:r>
                <a:rPr lang="en-US" sz="1000" dirty="0">
                  <a:solidFill>
                    <a:schemeClr val="bg2"/>
                  </a:solidFill>
                </a:rPr>
                <a:t>= </a:t>
              </a:r>
              <a:r>
                <a:rPr lang="en-US" sz="1000" dirty="0" err="1">
                  <a:solidFill>
                    <a:schemeClr val="bg2"/>
                  </a:solidFill>
                </a:rPr>
                <a:t>ldfld</a:t>
              </a:r>
              <a:r>
                <a:rPr lang="en-US" sz="1000" dirty="0">
                  <a:solidFill>
                    <a:schemeClr val="bg2"/>
                  </a:solidFill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</a:rPr>
                <a:t>Bag.NonNegativeList.f</a:t>
              </a:r>
              <a:r>
                <a:rPr lang="en-US" sz="1000" dirty="0">
                  <a:solidFill>
                    <a:schemeClr val="bg2"/>
                  </a:solidFill>
                </a:rPr>
                <a:t> s0</a:t>
              </a:r>
            </a:p>
            <a:p>
              <a:r>
                <a:rPr lang="en-US" sz="1000" dirty="0" smtClean="0">
                  <a:solidFill>
                    <a:srgbClr val="FF0000"/>
                  </a:solidFill>
                </a:rPr>
                <a:t>s1</a:t>
              </a:r>
              <a:r>
                <a:rPr lang="en-US" sz="1000" dirty="0" smtClean="0">
                  <a:solidFill>
                    <a:schemeClr val="bg2"/>
                  </a:solidFill>
                </a:rPr>
                <a:t> </a:t>
              </a:r>
              <a:r>
                <a:rPr lang="en-US" sz="1000" dirty="0">
                  <a:solidFill>
                    <a:schemeClr val="bg2"/>
                  </a:solidFill>
                </a:rPr>
                <a:t>= </a:t>
              </a:r>
              <a:r>
                <a:rPr lang="en-US" sz="1000" dirty="0" err="1">
                  <a:solidFill>
                    <a:schemeClr val="bg2"/>
                  </a:solidFill>
                </a:rPr>
                <a:t>ldarg</a:t>
              </a:r>
              <a:r>
                <a:rPr lang="en-US" sz="1000" dirty="0">
                  <a:solidFill>
                    <a:schemeClr val="bg2"/>
                  </a:solidFill>
                </a:rPr>
                <a:t> x</a:t>
              </a:r>
            </a:p>
            <a:p>
              <a:r>
                <a:rPr lang="en-US" sz="1000" dirty="0" smtClean="0">
                  <a:solidFill>
                    <a:srgbClr val="FF0000"/>
                  </a:solidFill>
                </a:rPr>
                <a:t>s0</a:t>
              </a:r>
              <a:r>
                <a:rPr lang="en-US" sz="1000" dirty="0" smtClean="0">
                  <a:solidFill>
                    <a:schemeClr val="bg2"/>
                  </a:solidFill>
                </a:rPr>
                <a:t> </a:t>
              </a:r>
              <a:r>
                <a:rPr lang="en-US" sz="1000" dirty="0">
                  <a:solidFill>
                    <a:schemeClr val="bg2"/>
                  </a:solidFill>
                </a:rPr>
                <a:t>= </a:t>
              </a:r>
              <a:r>
                <a:rPr lang="en-US" sz="1000" dirty="0">
                  <a:solidFill>
                    <a:srgbClr val="FF0000"/>
                  </a:solidFill>
                </a:rPr>
                <a:t>s0</a:t>
              </a:r>
              <a:r>
                <a:rPr lang="en-US" sz="1000" dirty="0">
                  <a:solidFill>
                    <a:schemeClr val="bg2"/>
                  </a:solidFill>
                </a:rPr>
                <a:t> Add </a:t>
              </a:r>
              <a:r>
                <a:rPr lang="en-US" sz="1000" dirty="0">
                  <a:solidFill>
                    <a:srgbClr val="FF0000"/>
                  </a:solidFill>
                </a:rPr>
                <a:t>s1</a:t>
              </a:r>
            </a:p>
            <a:p>
              <a:r>
                <a:rPr lang="en-US" sz="1000" dirty="0" err="1" smtClean="0">
                  <a:solidFill>
                    <a:schemeClr val="bg2"/>
                  </a:solidFill>
                </a:rPr>
                <a:t>nop</a:t>
              </a:r>
              <a:endParaRPr lang="en-US" sz="1000" dirty="0">
                <a:solidFill>
                  <a:schemeClr val="bg2"/>
                </a:solidFill>
              </a:endParaRPr>
            </a:p>
            <a:p>
              <a:r>
                <a:rPr lang="en-US" sz="1000" dirty="0" smtClean="0">
                  <a:solidFill>
                    <a:schemeClr val="bg2"/>
                  </a:solidFill>
                </a:rPr>
                <a:t>ret </a:t>
              </a:r>
              <a:r>
                <a:rPr lang="en-US" sz="1000" dirty="0">
                  <a:solidFill>
                    <a:srgbClr val="FF0000"/>
                  </a:solidFill>
                </a:rPr>
                <a:t>s0</a:t>
              </a:r>
              <a:endParaRPr lang="en-US" sz="1000" dirty="0" smtClean="0"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0336" y="4648200"/>
            <a:ext cx="3164863" cy="1713577"/>
            <a:chOff x="5029200" y="4382423"/>
            <a:chExt cx="3164863" cy="1713577"/>
          </a:xfrm>
        </p:grpSpPr>
        <p:sp>
          <p:nvSpPr>
            <p:cNvPr id="9" name="Rectangle 8"/>
            <p:cNvSpPr/>
            <p:nvPr/>
          </p:nvSpPr>
          <p:spPr bwMode="auto">
            <a:xfrm>
              <a:off x="6670063" y="5181600"/>
              <a:ext cx="15240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De-Heap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4382423"/>
              <a:ext cx="2954079" cy="86177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sv11 (13)</a:t>
              </a:r>
              <a:r>
                <a:rPr lang="en-US" sz="1000" dirty="0">
                  <a:solidFill>
                    <a:schemeClr val="bg2"/>
                  </a:solidFill>
                </a:rPr>
                <a:t> = </a:t>
              </a:r>
              <a:r>
                <a:rPr lang="en-US" sz="1000" dirty="0" err="1">
                  <a:solidFill>
                    <a:schemeClr val="bg2"/>
                  </a:solidFill>
                </a:rPr>
                <a:t>ldarg</a:t>
              </a:r>
              <a:r>
                <a:rPr lang="en-US" sz="1000" dirty="0">
                  <a:solidFill>
                    <a:schemeClr val="bg2"/>
                  </a:solidFill>
                </a:rPr>
                <a:t> this</a:t>
              </a:r>
            </a:p>
            <a:p>
              <a:r>
                <a:rPr lang="en-US" sz="1000" b="1" dirty="0" smtClean="0">
                  <a:solidFill>
                    <a:srgbClr val="FF0000"/>
                  </a:solidFill>
                </a:rPr>
                <a:t>sv13 </a:t>
              </a:r>
              <a:r>
                <a:rPr lang="en-US" sz="1000" b="1" dirty="0">
                  <a:solidFill>
                    <a:srgbClr val="FF0000"/>
                  </a:solidFill>
                </a:rPr>
                <a:t>(15)</a:t>
              </a:r>
              <a:r>
                <a:rPr lang="en-US" sz="1000" dirty="0">
                  <a:solidFill>
                    <a:schemeClr val="bg2"/>
                  </a:solidFill>
                </a:rPr>
                <a:t> = </a:t>
              </a:r>
              <a:r>
                <a:rPr lang="en-US" sz="1000" dirty="0" err="1">
                  <a:solidFill>
                    <a:schemeClr val="bg2"/>
                  </a:solidFill>
                </a:rPr>
                <a:t>ldfld</a:t>
              </a:r>
              <a:r>
                <a:rPr lang="en-US" sz="1000" dirty="0">
                  <a:solidFill>
                    <a:schemeClr val="bg2"/>
                  </a:solidFill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</a:rPr>
                <a:t>Bag.NonNegativeList.f</a:t>
              </a:r>
              <a:r>
                <a:rPr lang="en-US" sz="1000" dirty="0">
                  <a:solidFill>
                    <a:schemeClr val="bg2"/>
                  </a:solidFill>
                </a:rPr>
                <a:t> </a:t>
              </a:r>
              <a:r>
                <a:rPr lang="en-US" sz="1000" dirty="0">
                  <a:solidFill>
                    <a:srgbClr val="FF0000"/>
                  </a:solidFill>
                </a:rPr>
                <a:t>sv11 (13</a:t>
              </a:r>
              <a:r>
                <a:rPr lang="en-US" sz="1000" dirty="0" smtClean="0">
                  <a:solidFill>
                    <a:srgbClr val="FF0000"/>
                  </a:solidFill>
                </a:rPr>
                <a:t>)</a:t>
              </a:r>
              <a:endParaRPr lang="en-US" sz="1000" dirty="0">
                <a:solidFill>
                  <a:srgbClr val="FF0000"/>
                </a:solidFill>
              </a:endParaRPr>
            </a:p>
            <a:p>
              <a:r>
                <a:rPr lang="en-US" sz="1000" dirty="0" smtClean="0">
                  <a:solidFill>
                    <a:srgbClr val="FF0000"/>
                  </a:solidFill>
                </a:rPr>
                <a:t>sv8 </a:t>
              </a:r>
              <a:r>
                <a:rPr lang="en-US" sz="1000" dirty="0">
                  <a:solidFill>
                    <a:srgbClr val="FF0000"/>
                  </a:solidFill>
                </a:rPr>
                <a:t>(10) </a:t>
              </a:r>
              <a:r>
                <a:rPr lang="en-US" sz="1000" dirty="0">
                  <a:solidFill>
                    <a:schemeClr val="bg2"/>
                  </a:solidFill>
                </a:rPr>
                <a:t>= </a:t>
              </a:r>
              <a:r>
                <a:rPr lang="en-US" sz="1000" dirty="0" err="1">
                  <a:solidFill>
                    <a:schemeClr val="bg2"/>
                  </a:solidFill>
                </a:rPr>
                <a:t>ldarg</a:t>
              </a:r>
              <a:r>
                <a:rPr lang="en-US" sz="1000" dirty="0">
                  <a:solidFill>
                    <a:schemeClr val="bg2"/>
                  </a:solidFill>
                </a:rPr>
                <a:t> </a:t>
              </a:r>
              <a:r>
                <a:rPr lang="en-US" sz="1000" dirty="0" smtClean="0">
                  <a:solidFill>
                    <a:schemeClr val="bg2"/>
                  </a:solidFill>
                </a:rPr>
                <a:t>x</a:t>
              </a:r>
              <a:endParaRPr lang="en-US" sz="1000" dirty="0">
                <a:solidFill>
                  <a:schemeClr val="bg2"/>
                </a:solidFill>
              </a:endParaRPr>
            </a:p>
            <a:p>
              <a:r>
                <a:rPr lang="en-US" sz="1000" dirty="0" smtClean="0">
                  <a:solidFill>
                    <a:srgbClr val="FF0000"/>
                  </a:solidFill>
                </a:rPr>
                <a:t>sv22 </a:t>
              </a:r>
              <a:r>
                <a:rPr lang="en-US" sz="1000" dirty="0">
                  <a:solidFill>
                    <a:srgbClr val="FF0000"/>
                  </a:solidFill>
                </a:rPr>
                <a:t>(24)</a:t>
              </a:r>
              <a:r>
                <a:rPr lang="en-US" sz="1000" dirty="0">
                  <a:solidFill>
                    <a:schemeClr val="bg2"/>
                  </a:solidFill>
                </a:rPr>
                <a:t> = </a:t>
              </a:r>
              <a:r>
                <a:rPr lang="en-US" sz="1000" b="1" dirty="0">
                  <a:solidFill>
                    <a:srgbClr val="FF0000"/>
                  </a:solidFill>
                </a:rPr>
                <a:t>sv13 (15)</a:t>
              </a:r>
              <a:r>
                <a:rPr lang="en-US" sz="1000" dirty="0">
                  <a:solidFill>
                    <a:srgbClr val="FF0000"/>
                  </a:solidFill>
                </a:rPr>
                <a:t> Add sv8 (10</a:t>
              </a:r>
              <a:r>
                <a:rPr lang="en-US" sz="1000" dirty="0" smtClean="0">
                  <a:solidFill>
                    <a:srgbClr val="FF0000"/>
                  </a:solidFill>
                </a:rPr>
                <a:t>)</a:t>
              </a:r>
              <a:endParaRPr lang="en-US" sz="1000" dirty="0">
                <a:solidFill>
                  <a:srgbClr val="FF0000"/>
                </a:solidFill>
              </a:endParaRPr>
            </a:p>
            <a:p>
              <a:r>
                <a:rPr lang="en-US" sz="1000" dirty="0" smtClean="0">
                  <a:solidFill>
                    <a:schemeClr val="bg2"/>
                  </a:solidFill>
                </a:rPr>
                <a:t>ret </a:t>
              </a:r>
              <a:r>
                <a:rPr lang="en-US" sz="1000" dirty="0">
                  <a:solidFill>
                    <a:srgbClr val="FF0000"/>
                  </a:solidFill>
                </a:rPr>
                <a:t>sv22 (24</a:t>
              </a:r>
              <a:r>
                <a:rPr lang="en-US" sz="1000" dirty="0" smtClean="0">
                  <a:solidFill>
                    <a:srgbClr val="FF0000"/>
                  </a:solidFill>
                </a:rPr>
                <a:t>)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92749" y="4419600"/>
            <a:ext cx="3635306" cy="1930063"/>
            <a:chOff x="855145" y="4518316"/>
            <a:chExt cx="3635306" cy="1930063"/>
          </a:xfrm>
        </p:grpSpPr>
        <p:sp>
          <p:nvSpPr>
            <p:cNvPr id="15" name="Rectangle 14"/>
            <p:cNvSpPr/>
            <p:nvPr/>
          </p:nvSpPr>
          <p:spPr>
            <a:xfrm>
              <a:off x="855145" y="4518316"/>
              <a:ext cx="297180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</a:rPr>
                <a:t>sv11 (13) = </a:t>
              </a:r>
              <a:r>
                <a:rPr lang="en-US" sz="1000" dirty="0" err="1">
                  <a:solidFill>
                    <a:schemeClr val="bg2"/>
                  </a:solidFill>
                </a:rPr>
                <a:t>ldarg</a:t>
              </a:r>
              <a:r>
                <a:rPr lang="en-US" sz="1000" dirty="0">
                  <a:solidFill>
                    <a:schemeClr val="bg2"/>
                  </a:solidFill>
                </a:rPr>
                <a:t> </a:t>
              </a:r>
              <a:r>
                <a:rPr lang="en-US" sz="1000" dirty="0" smtClean="0">
                  <a:solidFill>
                    <a:schemeClr val="bg2"/>
                  </a:solidFill>
                </a:rPr>
                <a:t>this</a:t>
              </a:r>
              <a:endParaRPr lang="en-US" sz="1000" dirty="0">
                <a:solidFill>
                  <a:schemeClr val="bg2"/>
                </a:solidFill>
              </a:endParaRPr>
            </a:p>
            <a:p>
              <a:r>
                <a:rPr lang="en-US" sz="1000" dirty="0">
                  <a:solidFill>
                    <a:schemeClr val="bg2"/>
                  </a:solidFill>
                </a:rPr>
                <a:t>sv13 (15) = </a:t>
              </a:r>
              <a:r>
                <a:rPr lang="en-US" sz="1000" dirty="0" err="1">
                  <a:solidFill>
                    <a:schemeClr val="bg2"/>
                  </a:solidFill>
                </a:rPr>
                <a:t>ldfld</a:t>
              </a:r>
              <a:r>
                <a:rPr lang="en-US" sz="1000" dirty="0">
                  <a:solidFill>
                    <a:schemeClr val="bg2"/>
                  </a:solidFill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</a:rPr>
                <a:t>Bag.NonNegativeList.f</a:t>
              </a:r>
              <a:r>
                <a:rPr lang="en-US" sz="1000" dirty="0">
                  <a:solidFill>
                    <a:schemeClr val="bg2"/>
                  </a:solidFill>
                </a:rPr>
                <a:t> sv11 (13</a:t>
              </a:r>
              <a:r>
                <a:rPr lang="en-US" sz="1000" dirty="0" smtClean="0">
                  <a:solidFill>
                    <a:schemeClr val="bg2"/>
                  </a:solidFill>
                </a:rPr>
                <a:t>)</a:t>
              </a:r>
              <a:endParaRPr lang="en-US" sz="1000" dirty="0">
                <a:solidFill>
                  <a:schemeClr val="bg2"/>
                </a:solidFill>
              </a:endParaRPr>
            </a:p>
            <a:p>
              <a:r>
                <a:rPr lang="en-US" sz="1000" dirty="0">
                  <a:solidFill>
                    <a:schemeClr val="bg2"/>
                  </a:solidFill>
                </a:rPr>
                <a:t>sv8 (10) = </a:t>
              </a:r>
              <a:r>
                <a:rPr lang="en-US" sz="1000" dirty="0" err="1">
                  <a:solidFill>
                    <a:schemeClr val="bg2"/>
                  </a:solidFill>
                </a:rPr>
                <a:t>ldarg</a:t>
              </a:r>
              <a:r>
                <a:rPr lang="en-US" sz="1000" dirty="0">
                  <a:solidFill>
                    <a:schemeClr val="bg2"/>
                  </a:solidFill>
                </a:rPr>
                <a:t> </a:t>
              </a:r>
              <a:r>
                <a:rPr lang="en-US" sz="1000" dirty="0" smtClean="0">
                  <a:solidFill>
                    <a:schemeClr val="bg2"/>
                  </a:solidFill>
                </a:rPr>
                <a:t>x</a:t>
              </a:r>
              <a:endParaRPr lang="en-US" sz="1000" dirty="0">
                <a:solidFill>
                  <a:schemeClr val="bg2"/>
                </a:solidFill>
              </a:endParaRPr>
            </a:p>
            <a:p>
              <a:r>
                <a:rPr lang="en-US" sz="1000" dirty="0">
                  <a:solidFill>
                    <a:schemeClr val="bg2"/>
                  </a:solidFill>
                </a:rPr>
                <a:t>sv22 (24) = sv13 (15) Add sv8 (10</a:t>
              </a:r>
              <a:r>
                <a:rPr lang="en-US" sz="1000" dirty="0" smtClean="0">
                  <a:solidFill>
                    <a:schemeClr val="bg2"/>
                  </a:solidFill>
                </a:rPr>
                <a:t>)</a:t>
              </a:r>
              <a:endParaRPr lang="en-US" sz="1000" dirty="0">
                <a:solidFill>
                  <a:schemeClr val="bg2"/>
                </a:solidFill>
              </a:endParaRPr>
            </a:p>
            <a:p>
              <a:r>
                <a:rPr lang="en-US" sz="1000" dirty="0">
                  <a:solidFill>
                    <a:schemeClr val="bg2"/>
                  </a:solidFill>
                </a:rPr>
                <a:t>ret </a:t>
              </a:r>
              <a:r>
                <a:rPr lang="en-US" sz="1000" b="1" dirty="0">
                  <a:solidFill>
                    <a:srgbClr val="FF0000"/>
                  </a:solidFill>
                </a:rPr>
                <a:t>(sv13 (15) Add sv8 (10))</a:t>
              </a:r>
            </a:p>
            <a:p>
              <a:endParaRPr 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00201" y="5533979"/>
              <a:ext cx="199025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Exp. recovery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0336" y="1976327"/>
            <a:ext cx="3817864" cy="2219325"/>
            <a:chOff x="830336" y="1976327"/>
            <a:chExt cx="3817864" cy="22193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36" y="1976327"/>
              <a:ext cx="3400425" cy="2219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>
              <a:off x="2743200" y="3183717"/>
              <a:ext cx="1905000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Compiled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85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Recovery is lazy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564063" cy="580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66800"/>
            <a:ext cx="4495800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MDTransform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mscorlib.dll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9000 straight line instructions</a:t>
            </a:r>
          </a:p>
        </p:txBody>
      </p:sp>
      <p:pic>
        <p:nvPicPr>
          <p:cNvPr id="8195" name="Picture 3" descr="C:\Users\logozzo\AppData\Local\Microsoft\Windows\Temporary Internet Files\Content.IE5\AQA5LI1E\MC90042385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83634"/>
            <a:ext cx="18859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703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Abstract Domains?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67295"/>
          </a:xfrm>
        </p:spPr>
        <p:txBody>
          <a:bodyPr/>
          <a:lstStyle/>
          <a:p>
            <a:r>
              <a:rPr lang="en-US" dirty="0" smtClean="0"/>
              <a:t>Which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Exploratory study </a:t>
            </a:r>
            <a:r>
              <a:rPr lang="en-US" dirty="0" smtClean="0">
                <a:solidFill>
                  <a:srgbClr val="FF0000"/>
                </a:solidFill>
              </a:rPr>
              <a:t>inspecting</a:t>
            </a:r>
            <a:r>
              <a:rPr lang="en-US" dirty="0" smtClean="0"/>
              <a:t> BCL sources</a:t>
            </a:r>
          </a:p>
          <a:p>
            <a:pPr lvl="1"/>
            <a:r>
              <a:rPr lang="en-US" dirty="0" smtClean="0"/>
              <a:t>Existing parameter validation</a:t>
            </a:r>
          </a:p>
          <a:p>
            <a:pPr lvl="2"/>
            <a:r>
              <a:rPr lang="en-US" dirty="0" smtClean="0"/>
              <a:t>Mainly </a:t>
            </a:r>
            <a:r>
              <a:rPr lang="en-US" dirty="0" smtClean="0">
                <a:solidFill>
                  <a:srgbClr val="FF0000"/>
                </a:solidFill>
              </a:rPr>
              <a:t>Non-null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range</a:t>
            </a:r>
            <a:r>
              <a:rPr lang="en-US" dirty="0" smtClean="0"/>
              <a:t> checking, types</a:t>
            </a:r>
          </a:p>
          <a:p>
            <a:pPr lvl="2"/>
            <a:r>
              <a:rPr lang="en-US" dirty="0" smtClean="0"/>
              <a:t>Types no more issue with Generics introduction</a:t>
            </a:r>
          </a:p>
          <a:p>
            <a:r>
              <a:rPr lang="en-US" dirty="0" smtClean="0"/>
              <a:t>Well </a:t>
            </a:r>
            <a:r>
              <a:rPr lang="en-US" dirty="0" smtClean="0">
                <a:solidFill>
                  <a:srgbClr val="FF0000"/>
                </a:solidFill>
              </a:rPr>
              <a:t>studied</a:t>
            </a:r>
            <a:r>
              <a:rPr lang="en-US" dirty="0" smtClean="0"/>
              <a:t> problems</a:t>
            </a:r>
          </a:p>
          <a:p>
            <a:pPr lvl="1"/>
            <a:r>
              <a:rPr lang="en-US" dirty="0" smtClean="0"/>
              <a:t> Plenty of numerical abstract domains</a:t>
            </a:r>
          </a:p>
          <a:p>
            <a:pPr lvl="2"/>
            <a:r>
              <a:rPr lang="en-US" dirty="0" smtClean="0"/>
              <a:t>Intervals, Octagons, Octahedra, Polyhedra …</a:t>
            </a:r>
          </a:p>
          <a:p>
            <a:pPr lvl="1"/>
            <a:r>
              <a:rPr lang="en-US" dirty="0" smtClean="0"/>
              <a:t>Problem solved??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38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i="1" dirty="0" smtClean="0"/>
              <a:t>For </a:t>
            </a:r>
            <a:r>
              <a:rPr lang="en-US" i="1" dirty="0" err="1" smtClean="0"/>
              <a:t>NaN</a:t>
            </a:r>
            <a:r>
              <a:rPr lang="en-US" i="1" dirty="0" smtClean="0"/>
              <a:t> checking only one bit is required!“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7467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Consolas"/>
              </a:rPr>
              <a:t>Sub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 Contract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(!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.IsNaN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(x));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 Contract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(!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.IsNaN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(y));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 Contract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(!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Double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.IsNaN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&gt;()));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 -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744433" y="4114800"/>
            <a:ext cx="3962400" cy="2133600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it-IT" sz="2400" dirty="0" smtClean="0"/>
              <a:t>-</a:t>
            </a:r>
            <a:r>
              <a:rPr lang="it-IT" sz="2400" dirty="0"/>
              <a:t>∞ </a:t>
            </a:r>
            <a:r>
              <a:rPr lang="it-IT" sz="2400" dirty="0" smtClean="0"/>
              <a:t>-∞ = NaN </a:t>
            </a: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84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 (popular in types)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8863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i="1" dirty="0" smtClean="0"/>
              <a:t>I should prove x != null, so I can simply use a non-null type system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90800"/>
            <a:ext cx="5105400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NonNull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foo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foo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"foo"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(foo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800600" y="4191000"/>
            <a:ext cx="3962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Need numerical information to prove it!</a:t>
            </a:r>
          </a:p>
        </p:txBody>
      </p:sp>
    </p:spTree>
    <p:extLst>
      <p:ext uri="{BB962C8B-B14F-4D97-AF65-F5344CB8AC3E}">
        <p14:creationId xmlns:p14="http://schemas.microsoft.com/office/powerpoint/2010/main" val="390873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Numerical Abstract domains</a:t>
            </a:r>
            <a:endParaRPr lang="en-US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 ≤ index &lt; </a:t>
            </a:r>
            <a:r>
              <a:rPr lang="en-US" dirty="0" err="1" smtClean="0"/>
              <a:t>array.Length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75" name="Group 17"/>
          <p:cNvGrpSpPr/>
          <p:nvPr/>
        </p:nvGrpSpPr>
        <p:grpSpPr>
          <a:xfrm>
            <a:off x="533400" y="3429000"/>
            <a:ext cx="1904999" cy="3162479"/>
            <a:chOff x="609601" y="3219450"/>
            <a:chExt cx="1904999" cy="3162479"/>
          </a:xfrm>
          <a:noFill/>
        </p:grpSpPr>
        <p:graphicFrame>
          <p:nvGraphicFramePr>
            <p:cNvPr id="7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068322"/>
                </p:ext>
              </p:extLst>
            </p:nvPr>
          </p:nvGraphicFramePr>
          <p:xfrm>
            <a:off x="609601" y="3219450"/>
            <a:ext cx="1904999" cy="159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3" name="Visio" r:id="rId3" imgW="4006367" imgH="3202747" progId="Visio.Drawing.11">
                    <p:embed/>
                  </p:oleObj>
                </mc:Choice>
                <mc:Fallback>
                  <p:oleObj name="Visio" r:id="rId3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1" y="3219450"/>
                          <a:ext cx="1904999" cy="159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TextBox 76"/>
            <p:cNvSpPr txBox="1"/>
            <p:nvPr/>
          </p:nvSpPr>
          <p:spPr>
            <a:xfrm>
              <a:off x="1119616" y="5181600"/>
              <a:ext cx="1039067" cy="12003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Intervals</a:t>
              </a:r>
            </a:p>
            <a:p>
              <a:pPr algn="ctr"/>
              <a:r>
                <a:rPr lang="en-US" dirty="0" smtClean="0"/>
                <a:t>O(n)</a:t>
              </a:r>
            </a:p>
            <a:p>
              <a:pPr algn="ctr"/>
              <a:r>
                <a:rPr lang="en-US" dirty="0" smtClean="0"/>
                <a:t>a ≤ x ≤ b</a:t>
              </a:r>
            </a:p>
            <a:p>
              <a:pPr algn="ctr"/>
              <a:r>
                <a:rPr lang="en-US" dirty="0" smtClean="0"/>
                <a:t>No </a:t>
              </a:r>
              <a:r>
                <a:rPr lang="en-US" dirty="0" smtClean="0">
                  <a:sym typeface="Wingdings" pitchFamily="2" charset="2"/>
                </a:rPr>
                <a:t></a:t>
              </a:r>
              <a:endParaRPr lang="en-US" dirty="0"/>
            </a:p>
          </p:txBody>
        </p:sp>
      </p:grpSp>
      <p:grpSp>
        <p:nvGrpSpPr>
          <p:cNvPr id="79" name="Group 18"/>
          <p:cNvGrpSpPr/>
          <p:nvPr/>
        </p:nvGrpSpPr>
        <p:grpSpPr>
          <a:xfrm>
            <a:off x="2565399" y="3448050"/>
            <a:ext cx="1854201" cy="3143428"/>
            <a:chOff x="2641600" y="3238500"/>
            <a:chExt cx="1854201" cy="3143428"/>
          </a:xfrm>
        </p:grpSpPr>
        <p:graphicFrame>
          <p:nvGraphicFramePr>
            <p:cNvPr id="80" name="Object 5"/>
            <p:cNvGraphicFramePr>
              <a:graphicFrameLocks noChangeAspect="1"/>
            </p:cNvGraphicFramePr>
            <p:nvPr/>
          </p:nvGraphicFramePr>
          <p:xfrm>
            <a:off x="2641600" y="3238500"/>
            <a:ext cx="1854201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4" name="Visio" r:id="rId5" imgW="4006367" imgH="3202747" progId="Visio.Drawing.11">
                    <p:embed/>
                  </p:oleObj>
                </mc:Choice>
                <mc:Fallback>
                  <p:oleObj name="Visio" r:id="rId5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600" y="3238500"/>
                          <a:ext cx="1854201" cy="16002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TextBox 80"/>
            <p:cNvSpPr txBox="1"/>
            <p:nvPr/>
          </p:nvSpPr>
          <p:spPr>
            <a:xfrm>
              <a:off x="2667001" y="5181599"/>
              <a:ext cx="1752599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Pentagons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dirty="0" smtClean="0">
                  <a:solidFill>
                    <a:schemeClr val="tx1"/>
                  </a:solidFill>
                </a:rPr>
                <a:t>(n)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a≤ x ≤ b &amp; x &lt;y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Yes </a:t>
              </a:r>
              <a:r>
                <a:rPr lang="en-US" dirty="0" smtClean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19"/>
          <p:cNvGrpSpPr/>
          <p:nvPr/>
        </p:nvGrpSpPr>
        <p:grpSpPr>
          <a:xfrm>
            <a:off x="4597399" y="3468688"/>
            <a:ext cx="1879601" cy="3122791"/>
            <a:chOff x="4673600" y="3259138"/>
            <a:chExt cx="1879601" cy="3122791"/>
          </a:xfrm>
        </p:grpSpPr>
        <p:graphicFrame>
          <p:nvGraphicFramePr>
            <p:cNvPr id="89" name="Object 7"/>
            <p:cNvGraphicFramePr>
              <a:graphicFrameLocks noChangeAspect="1"/>
            </p:cNvGraphicFramePr>
            <p:nvPr/>
          </p:nvGraphicFramePr>
          <p:xfrm>
            <a:off x="4673600" y="3259138"/>
            <a:ext cx="1879601" cy="155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5" name="Visio" r:id="rId7" imgW="4006260" imgH="3118719" progId="Visio.Drawing.11">
                    <p:embed/>
                  </p:oleObj>
                </mc:Choice>
                <mc:Fallback>
                  <p:oleObj name="Visio" r:id="rId7" imgW="4006260" imgH="311871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600" y="3259138"/>
                          <a:ext cx="1879601" cy="155892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TextBox 89"/>
            <p:cNvSpPr txBox="1"/>
            <p:nvPr/>
          </p:nvSpPr>
          <p:spPr>
            <a:xfrm>
              <a:off x="5136070" y="5181600"/>
              <a:ext cx="1223413" cy="12003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Octagons</a:t>
              </a:r>
            </a:p>
            <a:p>
              <a:pPr algn="ctr"/>
              <a:r>
                <a:rPr lang="en-US" dirty="0" smtClean="0"/>
                <a:t>O(n</a:t>
              </a:r>
              <a:r>
                <a:rPr lang="en-US" baseline="30000" dirty="0" smtClean="0"/>
                <a:t>3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± x ± y ≤ a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pSp>
        <p:nvGrpSpPr>
          <p:cNvPr id="91" name="Group 20"/>
          <p:cNvGrpSpPr/>
          <p:nvPr/>
        </p:nvGrpSpPr>
        <p:grpSpPr>
          <a:xfrm>
            <a:off x="6629399" y="3445934"/>
            <a:ext cx="1905001" cy="3145545"/>
            <a:chOff x="6705600" y="3236384"/>
            <a:chExt cx="1905001" cy="3145545"/>
          </a:xfrm>
        </p:grpSpPr>
        <p:graphicFrame>
          <p:nvGraphicFramePr>
            <p:cNvPr id="92" name="Object 6"/>
            <p:cNvGraphicFramePr>
              <a:graphicFrameLocks noChangeAspect="1"/>
            </p:cNvGraphicFramePr>
            <p:nvPr/>
          </p:nvGraphicFramePr>
          <p:xfrm>
            <a:off x="6705600" y="3236384"/>
            <a:ext cx="1905001" cy="156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6" name="Visio" r:id="rId9" imgW="4006260" imgH="3130850" progId="Visio.Drawing.11">
                    <p:embed/>
                  </p:oleObj>
                </mc:Choice>
                <mc:Fallback>
                  <p:oleObj name="Visio" r:id="rId9" imgW="4006260" imgH="31308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3236384"/>
                          <a:ext cx="1905001" cy="156527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7154124" y="5181600"/>
              <a:ext cx="1104790" cy="12003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Polyhedra</a:t>
              </a:r>
            </a:p>
            <a:p>
              <a:pPr algn="ctr"/>
              <a:r>
                <a:rPr lang="en-US" dirty="0" smtClean="0"/>
                <a:t>O(2</a:t>
              </a:r>
              <a:r>
                <a:rPr lang="en-US" baseline="30000" dirty="0" smtClean="0"/>
                <a:t>n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l-GR" dirty="0" smtClean="0"/>
                <a:t>Σ</a:t>
              </a:r>
              <a:r>
                <a:rPr lang="en-US" dirty="0" smtClean="0"/>
                <a:t> </a:t>
              </a:r>
              <a:r>
                <a:rPr lang="en-US" dirty="0" err="1" smtClean="0"/>
                <a:t>a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 ≤ b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5943600" y="1752600"/>
          <a:ext cx="201136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" name="Visio" r:id="rId11" imgW="4006260" imgH="2989053" progId="Visio.Drawing.11">
                  <p:embed/>
                </p:oleObj>
              </mc:Choice>
              <mc:Fallback>
                <p:oleObj name="Visio" r:id="rId11" imgW="4006260" imgH="29890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52600"/>
                        <a:ext cx="2011363" cy="1500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69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domains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763000" cy="4438138"/>
          </a:xfrm>
        </p:spPr>
        <p:txBody>
          <a:bodyPr/>
          <a:lstStyle/>
          <a:p>
            <a:r>
              <a:rPr lang="en-US" dirty="0" smtClean="0"/>
              <a:t>Numerical information </a:t>
            </a:r>
            <a:r>
              <a:rPr lang="en-US" dirty="0" smtClean="0">
                <a:solidFill>
                  <a:srgbClr val="FF0000"/>
                </a:solidFill>
              </a:rPr>
              <a:t>needed </a:t>
            </a:r>
            <a:r>
              <a:rPr lang="en-US" dirty="0" smtClean="0"/>
              <a:t>everywhere</a:t>
            </a:r>
          </a:p>
          <a:p>
            <a:pPr lvl="1"/>
            <a:r>
              <a:rPr lang="en-US" dirty="0" smtClean="0"/>
              <a:t>Ranges, </a:t>
            </a:r>
            <a:r>
              <a:rPr lang="en-US" dirty="0" err="1" smtClean="0"/>
              <a:t>enums</a:t>
            </a:r>
            <a:r>
              <a:rPr lang="en-US" dirty="0" smtClean="0"/>
              <a:t>, </a:t>
            </a:r>
            <a:r>
              <a:rPr lang="en-US" dirty="0" smtClean="0"/>
              <a:t>∀/∃</a:t>
            </a:r>
            <a:r>
              <a:rPr lang="en-US" dirty="0" smtClean="0"/>
              <a:t>, contracts, code repairs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Core </a:t>
            </a:r>
            <a:r>
              <a:rPr lang="en-US" dirty="0" smtClean="0"/>
              <a:t>of Clousot </a:t>
            </a:r>
          </a:p>
          <a:p>
            <a:r>
              <a:rPr lang="en-US" dirty="0" smtClean="0"/>
              <a:t>Several </a:t>
            </a: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smtClean="0"/>
              <a:t>numerical abstract domains</a:t>
            </a:r>
          </a:p>
          <a:p>
            <a:pPr lvl="1"/>
            <a:r>
              <a:rPr lang="en-US" dirty="0" smtClean="0"/>
              <a:t>DisIntervals, Pentagons, SubPolyhedra …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height, no finite abstraction</a:t>
            </a:r>
          </a:p>
          <a:p>
            <a:pPr lvl="1"/>
            <a:r>
              <a:rPr lang="en-US" dirty="0" smtClean="0"/>
              <a:t>Combined by reduced product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Incremental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Validated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2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∀/∃ abstract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542234"/>
          </a:xfrm>
        </p:spPr>
        <p:txBody>
          <a:bodyPr/>
          <a:lstStyle/>
          <a:p>
            <a:r>
              <a:rPr lang="en-US" dirty="0" smtClean="0"/>
              <a:t>Instance of </a:t>
            </a:r>
            <a:r>
              <a:rPr lang="en-US" dirty="0" err="1" smtClean="0">
                <a:solidFill>
                  <a:srgbClr val="FF0000"/>
                </a:solidFill>
              </a:rPr>
              <a:t>FunArray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(POPL’11)</a:t>
            </a:r>
          </a:p>
          <a:p>
            <a:r>
              <a:rPr lang="en-US" dirty="0" smtClean="0"/>
              <a:t>Discover collection </a:t>
            </a:r>
            <a:r>
              <a:rPr lang="en-US" dirty="0" smtClean="0">
                <a:solidFill>
                  <a:srgbClr val="FF0000"/>
                </a:solidFill>
              </a:rPr>
              <a:t>segments &amp; contents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665228"/>
            <a:ext cx="670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Max(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max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arr.Length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{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el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(el &gt;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max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max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el;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05725"/>
              </p:ext>
            </p:extLst>
          </p:nvPr>
        </p:nvGraphicFramePr>
        <p:xfrm>
          <a:off x="1143000" y="3962400"/>
          <a:ext cx="6759280" cy="64008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&lt;= max,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∃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= max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err="1" smtClean="0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dirty="0" err="1" smtClean="0">
                          <a:latin typeface="Consolas" pitchFamily="49" charset="0"/>
                          <a:cs typeface="Consolas" pitchFamily="49" charset="0"/>
                        </a:rPr>
                        <a:t>arr.Length</a:t>
                      </a: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i ∈ [1,+∞)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876800"/>
            <a:ext cx="44196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 smtClean="0">
                <a:solidFill>
                  <a:schemeClr val="bg2"/>
                </a:solidFill>
              </a:rPr>
              <a:t>Compact for:</a:t>
            </a:r>
          </a:p>
          <a:p>
            <a:r>
              <a:rPr lang="it-IT" dirty="0" smtClean="0">
                <a:solidFill>
                  <a:schemeClr val="bg2"/>
                </a:solidFill>
              </a:rPr>
              <a:t>	∀ </a:t>
            </a:r>
            <a:r>
              <a:rPr lang="it-IT" dirty="0">
                <a:solidFill>
                  <a:schemeClr val="bg2"/>
                </a:solidFill>
              </a:rPr>
              <a:t>j. 0≤ j &lt; i: arr[j] ≤ max ∧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	∃ </a:t>
            </a:r>
            <a:r>
              <a:rPr lang="en-US" dirty="0">
                <a:solidFill>
                  <a:schemeClr val="bg2"/>
                </a:solidFill>
              </a:rPr>
              <a:t>k. 0 ≤ k 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bg2"/>
                </a:solidFill>
              </a:rPr>
              <a:t>a[k] = max ∧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</a:t>
            </a:r>
            <a:r>
              <a:rPr lang="en-US" dirty="0" err="1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≤ </a:t>
            </a:r>
            <a:r>
              <a:rPr lang="en-US" dirty="0" err="1">
                <a:solidFill>
                  <a:schemeClr val="bg2"/>
                </a:solidFill>
              </a:rPr>
              <a:t>arr.Length</a:t>
            </a:r>
            <a:r>
              <a:rPr lang="en-US" dirty="0">
                <a:solidFill>
                  <a:schemeClr val="bg2"/>
                </a:solidFill>
              </a:rPr>
              <a:t> ∧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1</a:t>
            </a:r>
            <a:r>
              <a:rPr lang="en-US" dirty="0">
                <a:solidFill>
                  <a:schemeClr val="bg2"/>
                </a:solidFill>
              </a:rPr>
              <a:t>≤ </a:t>
            </a:r>
            <a:r>
              <a:rPr lang="en-US" dirty="0" err="1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208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  <a:r>
              <a:rPr lang="en-US" dirty="0" smtClean="0"/>
              <a:t> generator</a:t>
            </a:r>
          </a:p>
          <a:p>
            <a:pPr lvl="1"/>
            <a:r>
              <a:rPr lang="en-US" dirty="0"/>
              <a:t>MSDN-like documentation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VS plugin – tooltips as you write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Runtime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Postconditions, inheritance …</a:t>
            </a:r>
          </a:p>
          <a:p>
            <a:pPr lvl="1"/>
            <a:r>
              <a:rPr lang="en-US" dirty="0" smtClean="0"/>
              <a:t>Via binary rewriting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smtClean="0">
                <a:solidFill>
                  <a:srgbClr val="FF0000"/>
                </a:solidFill>
              </a:rPr>
              <a:t>abstract interpretation</a:t>
            </a:r>
          </a:p>
          <a:p>
            <a:pPr lvl="1"/>
            <a:r>
              <a:rPr lang="en-US" dirty="0" smtClean="0"/>
              <a:t>This talk!!!!</a:t>
            </a:r>
          </a:p>
        </p:txBody>
      </p:sp>
    </p:spTree>
    <p:extLst>
      <p:ext uri="{BB962C8B-B14F-4D97-AF65-F5344CB8AC3E}">
        <p14:creationId xmlns:p14="http://schemas.microsoft.com/office/powerpoint/2010/main" val="3285245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abstract 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Heap, </a:t>
            </a:r>
            <a:r>
              <a:rPr lang="en-US" dirty="0" smtClean="0">
                <a:solidFill>
                  <a:srgbClr val="FF0000"/>
                </a:solidFill>
              </a:rPr>
              <a:t>un-interpreted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Optimistic parameter aliasing </a:t>
            </a:r>
            <a:r>
              <a:rPr lang="en-US" dirty="0"/>
              <a:t>h</a:t>
            </a:r>
            <a:r>
              <a:rPr lang="en-US" dirty="0" smtClean="0"/>
              <a:t>ypotheses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Non-Null</a:t>
            </a:r>
          </a:p>
          <a:p>
            <a:pPr lvl="1"/>
            <a:r>
              <a:rPr lang="en-US" dirty="0" smtClean="0"/>
              <a:t>A reference is null, non-null, non-null-if-boxed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Enum</a:t>
            </a:r>
          </a:p>
          <a:p>
            <a:pPr lvl="1"/>
            <a:r>
              <a:rPr lang="en-US" dirty="0" smtClean="0"/>
              <a:t>Precise tracking of enum variables (</a:t>
            </a:r>
            <a:r>
              <a:rPr lang="en-US" dirty="0" err="1" smtClean="0"/>
              <a:t>ints</a:t>
            </a:r>
            <a:r>
              <a:rPr lang="en-US" dirty="0" smtClean="0"/>
              <a:t> at IL)</a:t>
            </a:r>
          </a:p>
          <a:p>
            <a:r>
              <a:rPr lang="en-US" dirty="0" smtClean="0"/>
              <a:t>Intervals of </a:t>
            </a:r>
            <a:r>
              <a:rPr lang="en-US" dirty="0" smtClean="0">
                <a:solidFill>
                  <a:srgbClr val="FF0000"/>
                </a:solidFill>
              </a:rPr>
              <a:t>floats, </a:t>
            </a:r>
            <a:r>
              <a:rPr lang="en-US" dirty="0" smtClean="0"/>
              <a:t>actual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loat types</a:t>
            </a:r>
          </a:p>
          <a:p>
            <a:pPr lvl="1"/>
            <a:r>
              <a:rPr lang="en-US" dirty="0" smtClean="0"/>
              <a:t>To prove </a:t>
            </a:r>
            <a:r>
              <a:rPr lang="en-US" dirty="0" err="1" smtClean="0"/>
              <a:t>NaN</a:t>
            </a:r>
            <a:r>
              <a:rPr lang="en-US" dirty="0" smtClean="0"/>
              <a:t>, comparisons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Array </a:t>
            </a:r>
            <a:r>
              <a:rPr lang="en-US" dirty="0" smtClean="0">
                <a:solidFill>
                  <a:srgbClr val="FF0000"/>
                </a:solidFill>
              </a:rPr>
              <a:t>purity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1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/>
              <a:t>Bytecode, Contracts</a:t>
            </a:r>
          </a:p>
          <a:p>
            <a:r>
              <a:rPr lang="en-US" dirty="0" smtClean="0"/>
              <a:t>∀assembly, </a:t>
            </a:r>
            <a:r>
              <a:rPr lang="en-US" dirty="0"/>
              <a:t>∀</a:t>
            </a:r>
            <a:r>
              <a:rPr lang="en-US" dirty="0" smtClean="0"/>
              <a:t>module, </a:t>
            </a:r>
            <a:r>
              <a:rPr lang="en-US" dirty="0"/>
              <a:t>∀</a:t>
            </a:r>
            <a:r>
              <a:rPr lang="en-US" dirty="0" smtClean="0"/>
              <a:t>type, </a:t>
            </a:r>
            <a:r>
              <a:rPr lang="en-US" dirty="0"/>
              <a:t>∀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Collect</a:t>
            </a:r>
            <a:r>
              <a:rPr lang="en-US" dirty="0" smtClean="0"/>
              <a:t> the proof obligations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Analyze</a:t>
            </a:r>
            <a:r>
              <a:rPr lang="en-US" dirty="0" smtClean="0"/>
              <a:t> the method, discover </a:t>
            </a:r>
            <a:r>
              <a:rPr lang="en-US" dirty="0" smtClean="0">
                <a:solidFill>
                  <a:srgbClr val="FF0000"/>
                </a:solidFill>
              </a:rPr>
              <a:t>facts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Check</a:t>
            </a:r>
            <a:r>
              <a:rPr lang="en-US" dirty="0" smtClean="0"/>
              <a:t> the facts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</a:t>
            </a:r>
            <a:r>
              <a:rPr lang="en-US" dirty="0" smtClean="0"/>
              <a:t> outcomes, suggestions, repairs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Propagate</a:t>
            </a:r>
            <a:r>
              <a:rPr lang="en-US" dirty="0" smtClean="0"/>
              <a:t> inferred contracts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219740" y="3352800"/>
            <a:ext cx="60960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92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64162"/>
          </a:xfrm>
        </p:spPr>
        <p:txBody>
          <a:bodyPr/>
          <a:lstStyle/>
          <a:p>
            <a:r>
              <a:rPr lang="en-US" dirty="0" smtClean="0"/>
              <a:t>For each proof obligation </a:t>
            </a:r>
            <a:r>
              <a:rPr lang="it-IT" dirty="0"/>
              <a:t>〈 pc, ϕ </a:t>
            </a:r>
            <a:r>
              <a:rPr lang="it-IT" dirty="0" smtClean="0"/>
              <a:t>〉</a:t>
            </a:r>
          </a:p>
          <a:p>
            <a:pPr marL="0" indent="0">
              <a:buNone/>
            </a:pPr>
            <a:r>
              <a:rPr lang="it-IT" dirty="0" smtClean="0"/>
              <a:t>	Check if </a:t>
            </a:r>
            <a:r>
              <a:rPr lang="it-IT" dirty="0" smtClean="0">
                <a:solidFill>
                  <a:srgbClr val="FF0000"/>
                </a:solidFill>
              </a:rPr>
              <a:t>Facts@pc ⊨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ϕ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Four </a:t>
            </a:r>
            <a:r>
              <a:rPr lang="en-US" dirty="0" smtClean="0"/>
              <a:t>possible outcomes</a:t>
            </a:r>
          </a:p>
          <a:p>
            <a:pPr lvl="1"/>
            <a:r>
              <a:rPr lang="en-US" dirty="0" smtClean="0"/>
              <a:t>True,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False, definite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US" dirty="0" smtClean="0"/>
              <a:t>Bottom, assertion </a:t>
            </a:r>
            <a:r>
              <a:rPr lang="en-US" dirty="0" smtClean="0">
                <a:solidFill>
                  <a:srgbClr val="FF0000"/>
                </a:solidFill>
              </a:rPr>
              <a:t>unreached</a:t>
            </a:r>
          </a:p>
          <a:p>
            <a:pPr lvl="1"/>
            <a:r>
              <a:rPr lang="en-US" dirty="0" smtClean="0"/>
              <a:t>Top, </a:t>
            </a:r>
            <a:r>
              <a:rPr lang="en-US" dirty="0" smtClean="0">
                <a:solidFill>
                  <a:srgbClr val="FF0000"/>
                </a:solidFill>
              </a:rPr>
              <a:t>we do not know</a:t>
            </a:r>
          </a:p>
          <a:p>
            <a:r>
              <a:rPr lang="en-US" dirty="0" smtClean="0"/>
              <a:t>In the first </a:t>
            </a: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smtClean="0"/>
              <a:t>cases we are happy</a:t>
            </a:r>
          </a:p>
        </p:txBody>
      </p:sp>
    </p:spTree>
    <p:extLst>
      <p:ext uri="{BB962C8B-B14F-4D97-AF65-F5344CB8AC3E}">
        <p14:creationId xmlns:p14="http://schemas.microsoft.com/office/powerpoint/2010/main" val="71303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84440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analysis is </a:t>
            </a:r>
            <a:r>
              <a:rPr lang="en-US" dirty="0">
                <a:solidFill>
                  <a:srgbClr val="FF0000"/>
                </a:solidFill>
              </a:rPr>
              <a:t>not precise </a:t>
            </a:r>
            <a:r>
              <a:rPr lang="en-US" dirty="0"/>
              <a:t>enough</a:t>
            </a:r>
          </a:p>
          <a:p>
            <a:pPr lvl="1"/>
            <a:r>
              <a:rPr lang="en-US" dirty="0"/>
              <a:t>Abstract domain not precise</a:t>
            </a:r>
          </a:p>
          <a:p>
            <a:pPr lvl="2"/>
            <a:r>
              <a:rPr lang="en-US" dirty="0" smtClean="0"/>
              <a:t>Re-analyze with more precise abstract domain</a:t>
            </a:r>
            <a:endParaRPr lang="en-US" dirty="0"/>
          </a:p>
          <a:p>
            <a:pPr lvl="1"/>
            <a:r>
              <a:rPr lang="en-US" dirty="0"/>
              <a:t>Algorithmic properties</a:t>
            </a:r>
          </a:p>
          <a:p>
            <a:pPr lvl="1"/>
            <a:r>
              <a:rPr lang="en-US" dirty="0"/>
              <a:t>Implementation </a:t>
            </a:r>
            <a:r>
              <a:rPr lang="en-US" dirty="0" smtClean="0"/>
              <a:t>bug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Incompleteness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Some </a:t>
            </a:r>
            <a:r>
              <a:rPr lang="en-US" dirty="0"/>
              <a:t>contract is </a:t>
            </a:r>
            <a:r>
              <a:rPr lang="en-US" dirty="0">
                <a:solidFill>
                  <a:srgbClr val="FF0000"/>
                </a:solidFill>
              </a:rPr>
              <a:t>missing</a:t>
            </a:r>
          </a:p>
          <a:p>
            <a:pPr lvl="1"/>
            <a:r>
              <a:rPr lang="en-US" dirty="0" smtClean="0"/>
              <a:t>Pre/Postcondition, Assumption, Object-invariant</a:t>
            </a:r>
            <a:endParaRPr lang="en-US" dirty="0"/>
          </a:p>
          <a:p>
            <a:r>
              <a:rPr lang="en-US" dirty="0"/>
              <a:t>The assertion is </a:t>
            </a:r>
            <a:r>
              <a:rPr lang="en-US" dirty="0">
                <a:solidFill>
                  <a:srgbClr val="FF0000"/>
                </a:solidFill>
              </a:rPr>
              <a:t>sometimes</a:t>
            </a:r>
            <a:r>
              <a:rPr lang="en-US" dirty="0"/>
              <a:t> </a:t>
            </a:r>
            <a:r>
              <a:rPr lang="en-US" dirty="0" smtClean="0"/>
              <a:t>wrong (bug!)</a:t>
            </a:r>
          </a:p>
          <a:p>
            <a:pPr lvl="1"/>
            <a:r>
              <a:rPr lang="en-US" dirty="0" smtClean="0"/>
              <a:t>Can we </a:t>
            </a:r>
            <a:r>
              <a:rPr lang="en-US" dirty="0" smtClean="0">
                <a:solidFill>
                  <a:srgbClr val="FF0000"/>
                </a:solidFill>
              </a:rPr>
              <a:t>repair</a:t>
            </a:r>
            <a:r>
              <a:rPr lang="en-US" dirty="0" smtClean="0"/>
              <a:t> the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16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25066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Every</a:t>
            </a:r>
            <a:r>
              <a:rPr lang="en-US" dirty="0" smtClean="0"/>
              <a:t> static analysis has to </a:t>
            </a:r>
            <a:r>
              <a:rPr lang="en-US" dirty="0" smtClean="0">
                <a:solidFill>
                  <a:srgbClr val="FF0000"/>
                </a:solidFill>
              </a:rPr>
              <a:t>deal with </a:t>
            </a:r>
            <a:r>
              <a:rPr lang="en-US" dirty="0" smtClean="0"/>
              <a:t>Tops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.k.a. </a:t>
            </a:r>
            <a:r>
              <a:rPr lang="en-US" dirty="0" smtClean="0">
                <a:solidFill>
                  <a:srgbClr val="FF0000"/>
                </a:solidFill>
              </a:rPr>
              <a:t>warnings</a:t>
            </a:r>
          </a:p>
          <a:p>
            <a:r>
              <a:rPr lang="en-US" dirty="0" smtClean="0"/>
              <a:t>Just </a:t>
            </a:r>
            <a:r>
              <a:rPr lang="en-US" dirty="0" smtClean="0">
                <a:solidFill>
                  <a:srgbClr val="FF0000"/>
                </a:solidFill>
              </a:rPr>
              <a:t>report</a:t>
            </a:r>
            <a:r>
              <a:rPr lang="en-US" dirty="0" smtClean="0"/>
              <a:t> warnings: overkilling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Explain</a:t>
            </a:r>
            <a:r>
              <a:rPr lang="en-US" dirty="0" smtClean="0"/>
              <a:t> warnings: better</a:t>
            </a:r>
          </a:p>
          <a:p>
            <a:pPr lvl="1"/>
            <a:r>
              <a:rPr lang="en-US" dirty="0" smtClean="0"/>
              <a:t>Still expensive, programmer should find a fix</a:t>
            </a:r>
          </a:p>
          <a:p>
            <a:pPr lvl="1"/>
            <a:r>
              <a:rPr lang="en-US" dirty="0" smtClean="0"/>
              <a:t>Ex. </a:t>
            </a:r>
            <a:r>
              <a:rPr lang="en-US" dirty="0" smtClean="0">
                <a:solidFill>
                  <a:srgbClr val="FF0000"/>
                </a:solidFill>
              </a:rPr>
              <a:t>no inter-method </a:t>
            </a:r>
            <a:r>
              <a:rPr lang="en-US" dirty="0" smtClean="0"/>
              <a:t>inference:</a:t>
            </a:r>
          </a:p>
          <a:p>
            <a:pPr marL="0" indent="0" algn="ctr">
              <a:buNone/>
            </a:pPr>
            <a:r>
              <a:rPr lang="en-US" sz="1600" dirty="0" smtClean="0"/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Checked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2 147 956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assertions: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1 816 023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correct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331 904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unknown 29 false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/>
              <a:t>Inspecting 1 warning/sec, 24/24: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230 </a:t>
            </a:r>
            <a:r>
              <a:rPr lang="en-US" dirty="0" smtClean="0"/>
              <a:t>days </a:t>
            </a:r>
            <a:endParaRPr lang="en-US" dirty="0"/>
          </a:p>
          <a:p>
            <a:r>
              <a:rPr lang="en-US" dirty="0" smtClean="0"/>
              <a:t>Suggest </a:t>
            </a:r>
            <a:r>
              <a:rPr lang="en-US" dirty="0" smtClean="0">
                <a:solidFill>
                  <a:srgbClr val="FF0000"/>
                </a:solidFill>
              </a:rPr>
              <a:t>code repairs</a:t>
            </a:r>
            <a:r>
              <a:rPr lang="en-US" dirty="0" smtClean="0"/>
              <a:t>: even better</a:t>
            </a:r>
          </a:p>
          <a:p>
            <a:r>
              <a:rPr lang="en-US" dirty="0" smtClean="0"/>
              <a:t>But, </a:t>
            </a:r>
            <a:r>
              <a:rPr lang="en-US" dirty="0"/>
              <a:t>t</a:t>
            </a:r>
            <a:r>
              <a:rPr lang="en-US" dirty="0" smtClean="0"/>
              <a:t>here still we be warnings: </a:t>
            </a:r>
            <a:r>
              <a:rPr lang="en-US" dirty="0" smtClean="0">
                <a:solidFill>
                  <a:srgbClr val="FF0000"/>
                </a:solidFill>
              </a:rPr>
              <a:t>rank &amp; 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9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Main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0271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/>
              <a:t>Bytecode, Contracts</a:t>
            </a:r>
          </a:p>
          <a:p>
            <a:r>
              <a:rPr lang="en-US" dirty="0" smtClean="0"/>
              <a:t>∀assembly, </a:t>
            </a:r>
            <a:r>
              <a:rPr lang="en-US" dirty="0"/>
              <a:t>∀</a:t>
            </a:r>
            <a:r>
              <a:rPr lang="en-US" dirty="0" smtClean="0"/>
              <a:t>module, </a:t>
            </a:r>
            <a:r>
              <a:rPr lang="en-US" dirty="0"/>
              <a:t>∀</a:t>
            </a:r>
            <a:r>
              <a:rPr lang="en-US" dirty="0" smtClean="0"/>
              <a:t>type, </a:t>
            </a:r>
            <a:r>
              <a:rPr lang="en-US" dirty="0"/>
              <a:t>∀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Collect</a:t>
            </a:r>
            <a:r>
              <a:rPr lang="en-US" dirty="0" smtClean="0"/>
              <a:t> the proof obligations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Analyze</a:t>
            </a:r>
            <a:r>
              <a:rPr lang="en-US" dirty="0" smtClean="0"/>
              <a:t> the method, discover </a:t>
            </a:r>
            <a:r>
              <a:rPr lang="en-US" dirty="0" smtClean="0">
                <a:solidFill>
                  <a:srgbClr val="FF0000"/>
                </a:solidFill>
              </a:rPr>
              <a:t>facts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Check</a:t>
            </a:r>
            <a:r>
              <a:rPr lang="en-US" dirty="0" smtClean="0"/>
              <a:t> the facts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</a:t>
            </a:r>
            <a:r>
              <a:rPr lang="en-US" dirty="0" smtClean="0"/>
              <a:t> outcomes, suggestions, repairs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Propagate</a:t>
            </a:r>
            <a:r>
              <a:rPr lang="en-US" dirty="0" smtClean="0"/>
              <a:t> inferred contracts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228600" y="3810000"/>
            <a:ext cx="60960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43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6569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is a precondition?</a:t>
            </a:r>
          </a:p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{P} C {Q}</a:t>
            </a:r>
          </a:p>
          <a:p>
            <a:r>
              <a:rPr lang="en-US" dirty="0"/>
              <a:t>So we have a solution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wp</a:t>
            </a:r>
            <a:r>
              <a:rPr lang="en-US" dirty="0" err="1" smtClean="0"/>
              <a:t>⟦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err="1" smtClean="0"/>
              <a:t>⟧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Q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 C {Q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  <a:p>
            <a:r>
              <a:rPr lang="en-US" dirty="0"/>
              <a:t>WP rule out </a:t>
            </a:r>
            <a:r>
              <a:rPr lang="en-US" dirty="0">
                <a:solidFill>
                  <a:srgbClr val="FF0000"/>
                </a:solidFill>
              </a:rPr>
              <a:t>good</a:t>
            </a:r>
            <a:r>
              <a:rPr lang="en-US" dirty="0"/>
              <a:t> runs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>
                <a:solidFill>
                  <a:srgbClr val="FF0000"/>
                </a:solidFill>
              </a:rPr>
              <a:t>Loops</a:t>
            </a:r>
            <a:r>
              <a:rPr lang="en-US" dirty="0" smtClean="0"/>
              <a:t> are a problem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 invariant </a:t>
            </a:r>
            <a:r>
              <a:rPr lang="it-IT" dirty="0" smtClean="0"/>
              <a:t>⇒</a:t>
            </a:r>
            <a:r>
              <a:rPr lang="en-US" dirty="0"/>
              <a:t> </a:t>
            </a:r>
            <a:r>
              <a:rPr lang="en-US" dirty="0" smtClean="0"/>
              <a:t>No “weakest” precondition</a:t>
            </a:r>
          </a:p>
          <a:p>
            <a:pPr lvl="1"/>
            <a:r>
              <a:rPr lang="en-US" dirty="0" smtClean="0"/>
              <a:t>Inference of </a:t>
            </a:r>
            <a:r>
              <a:rPr lang="en-US" dirty="0" smtClean="0">
                <a:solidFill>
                  <a:srgbClr val="FF0000"/>
                </a:solidFill>
              </a:rPr>
              <a:t>sufficient </a:t>
            </a:r>
            <a:r>
              <a:rPr lang="en-US" dirty="0" smtClean="0"/>
              <a:t>preconditions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581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WPex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a[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11;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NonDet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())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195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Necessary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12874"/>
            <a:ext cx="8763000" cy="4530725"/>
          </a:xfrm>
        </p:spPr>
        <p:txBody>
          <a:bodyPr>
            <a:noAutofit/>
          </a:bodyPr>
          <a:lstStyle/>
          <a:p>
            <a:r>
              <a:rPr lang="en-US" dirty="0" smtClean="0"/>
              <a:t>Our approach: Infer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conditions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No new run is introduced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good run </a:t>
            </a:r>
            <a:r>
              <a:rPr lang="en-US" dirty="0" smtClean="0"/>
              <a:t>is eliminated</a:t>
            </a:r>
          </a:p>
          <a:p>
            <a:pPr lvl="1"/>
            <a:r>
              <a:rPr lang="en-US" dirty="0" smtClean="0"/>
              <a:t>Therefore, only </a:t>
            </a:r>
            <a:r>
              <a:rPr lang="en-US" dirty="0" smtClean="0">
                <a:solidFill>
                  <a:srgbClr val="FF0000"/>
                </a:solidFill>
              </a:rPr>
              <a:t>bad runs </a:t>
            </a:r>
            <a:r>
              <a:rPr lang="en-US" dirty="0" smtClean="0"/>
              <a:t>are eliminated</a:t>
            </a:r>
          </a:p>
          <a:p>
            <a:r>
              <a:rPr lang="en-US" dirty="0" smtClean="0"/>
              <a:t>Analyses infer </a:t>
            </a:r>
            <a:r>
              <a:rPr lang="it-IT" dirty="0" smtClean="0"/>
              <a:t>𝔹</a:t>
            </a:r>
            <a:r>
              <a:rPr lang="it-IT" baseline="-25000" dirty="0" smtClean="0"/>
              <a:t>pc 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FF0000"/>
                </a:solidFill>
              </a:rPr>
              <a:t>necessary </a:t>
            </a:r>
            <a:r>
              <a:rPr lang="it-IT" dirty="0" smtClean="0"/>
              <a:t>condition at pc</a:t>
            </a:r>
            <a:endParaRPr lang="en-US" baseline="-25000" dirty="0" smtClean="0"/>
          </a:p>
          <a:p>
            <a:pPr lvl="1"/>
            <a:r>
              <a:rPr lang="it-IT" dirty="0" smtClean="0"/>
              <a:t>If 𝔹</a:t>
            </a:r>
            <a:r>
              <a:rPr lang="it-IT" baseline="-25000" dirty="0" smtClean="0"/>
              <a:t>pc </a:t>
            </a:r>
            <a:r>
              <a:rPr lang="it-IT" dirty="0" smtClean="0"/>
              <a:t>does not hold at pc, program will crash later</a:t>
            </a:r>
            <a:endParaRPr lang="en-US" dirty="0" smtClean="0"/>
          </a:p>
          <a:p>
            <a:pPr lvl="1"/>
            <a:r>
              <a:rPr lang="it-IT" dirty="0" smtClean="0"/>
              <a:t>𝔹</a:t>
            </a:r>
            <a:r>
              <a:rPr lang="it-IT" baseline="-25000" dirty="0" smtClean="0"/>
              <a:t>entry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necessary precondition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Leverage them to </a:t>
            </a:r>
            <a:r>
              <a:rPr lang="en-US" dirty="0" smtClean="0">
                <a:solidFill>
                  <a:srgbClr val="FF0000"/>
                </a:solidFill>
              </a:rPr>
              <a:t>code repairs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504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Code Repairs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7669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Semantically </a:t>
            </a:r>
            <a:r>
              <a:rPr lang="en-US" dirty="0" smtClean="0">
                <a:solidFill>
                  <a:srgbClr val="FF0000"/>
                </a:solidFill>
              </a:rPr>
              <a:t>justified </a:t>
            </a:r>
            <a:r>
              <a:rPr lang="en-US" dirty="0" smtClean="0"/>
              <a:t>program repair</a:t>
            </a:r>
          </a:p>
          <a:p>
            <a:pPr lvl="1"/>
            <a:r>
              <a:rPr lang="en-US" dirty="0" smtClean="0"/>
              <a:t>Contracts</a:t>
            </a:r>
          </a:p>
          <a:p>
            <a:pPr lvl="2"/>
            <a:r>
              <a:rPr lang="en-US" dirty="0" smtClean="0"/>
              <a:t>Pre/post-conditions, object invariants inference</a:t>
            </a:r>
          </a:p>
          <a:p>
            <a:pPr lvl="1"/>
            <a:r>
              <a:rPr lang="en-US" dirty="0" smtClean="0"/>
              <a:t>Bad initialization</a:t>
            </a:r>
          </a:p>
          <a:p>
            <a:pPr lvl="1"/>
            <a:r>
              <a:rPr lang="en-US" dirty="0" smtClean="0"/>
              <a:t>Guards</a:t>
            </a:r>
          </a:p>
          <a:p>
            <a:pPr lvl="1"/>
            <a:r>
              <a:rPr lang="en-US" dirty="0" smtClean="0"/>
              <a:t>Buffer overrun</a:t>
            </a:r>
          </a:p>
          <a:p>
            <a:pPr lvl="1"/>
            <a:r>
              <a:rPr lang="en-US" dirty="0" smtClean="0"/>
              <a:t>Arithmetic overflow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Inferred</a:t>
            </a:r>
            <a:r>
              <a:rPr lang="en-US" dirty="0" smtClean="0"/>
              <a:t> by static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Extracted</a:t>
            </a:r>
            <a:r>
              <a:rPr lang="en-US" dirty="0" smtClean="0"/>
              <a:t> by abstract states</a:t>
            </a:r>
          </a:p>
        </p:txBody>
      </p:sp>
    </p:spTree>
    <p:extLst>
      <p:ext uri="{BB962C8B-B14F-4D97-AF65-F5344CB8AC3E}">
        <p14:creationId xmlns:p14="http://schemas.microsoft.com/office/powerpoint/2010/main" val="244452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67295"/>
          </a:xfrm>
        </p:spPr>
        <p:txBody>
          <a:bodyPr/>
          <a:lstStyle/>
          <a:p>
            <a:r>
              <a:rPr lang="en-US" dirty="0" smtClean="0"/>
              <a:t>Un-annotated libraries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Suggest a repair &gt;</a:t>
            </a:r>
            <a:r>
              <a:rPr lang="en-US" dirty="0" smtClean="0">
                <a:solidFill>
                  <a:srgbClr val="FF0000"/>
                </a:solidFill>
              </a:rPr>
              <a:t>4/5 </a:t>
            </a:r>
            <a:r>
              <a:rPr lang="en-US" dirty="0" smtClean="0"/>
              <a:t>of times</a:t>
            </a:r>
          </a:p>
          <a:p>
            <a:r>
              <a:rPr lang="en-US" dirty="0" smtClean="0"/>
              <a:t>If applied, precision raises 88%→</a:t>
            </a:r>
            <a:r>
              <a:rPr lang="en-US" dirty="0" smtClean="0">
                <a:solidFill>
                  <a:srgbClr val="FF0000"/>
                </a:solidFill>
              </a:rPr>
              <a:t>98%</a:t>
            </a:r>
          </a:p>
          <a:p>
            <a:pPr lvl="1"/>
            <a:r>
              <a:rPr lang="en-US" dirty="0" smtClean="0"/>
              <a:t>Precision: % of validated </a:t>
            </a:r>
            <a:r>
              <a:rPr lang="en-US" dirty="0" smtClean="0"/>
              <a:t>assertions</a:t>
            </a:r>
          </a:p>
          <a:p>
            <a:r>
              <a:rPr lang="en-US" dirty="0" smtClean="0"/>
              <a:t>Annotated libraries: usually </a:t>
            </a:r>
            <a:r>
              <a:rPr lang="en-US" dirty="0" smtClean="0">
                <a:solidFill>
                  <a:srgbClr val="FF0000"/>
                </a:solidFill>
              </a:rPr>
              <a:t>~100%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28800"/>
            <a:ext cx="7562850" cy="16954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6010275" cy="9239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214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impact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API .</a:t>
            </a:r>
            <a:r>
              <a:rPr lang="en-US" dirty="0" smtClean="0">
                <a:solidFill>
                  <a:srgbClr val="FF0000"/>
                </a:solidFill>
              </a:rPr>
              <a:t>NET</a:t>
            </a:r>
            <a:r>
              <a:rPr lang="en-US" dirty="0" smtClean="0"/>
              <a:t> standard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Externally</a:t>
            </a:r>
            <a:r>
              <a:rPr lang="en-US" dirty="0" smtClean="0"/>
              <a:t> available</a:t>
            </a:r>
          </a:p>
          <a:p>
            <a:pPr lvl="1"/>
            <a:r>
              <a:rPr lang="en-US" dirty="0" smtClean="0"/>
              <a:t>&gt; 55,000 downloads</a:t>
            </a:r>
          </a:p>
          <a:p>
            <a:pPr lvl="1"/>
            <a:r>
              <a:rPr lang="en-US" dirty="0" smtClean="0"/>
              <a:t>Active forum (&gt;1,500 threads)</a:t>
            </a:r>
          </a:p>
          <a:p>
            <a:pPr lvl="1"/>
            <a:r>
              <a:rPr lang="en-US" dirty="0" smtClean="0"/>
              <a:t>Book chapters, blogs …</a:t>
            </a:r>
          </a:p>
          <a:p>
            <a:r>
              <a:rPr lang="en-US" dirty="0" smtClean="0"/>
              <a:t>Internal and External adoption </a:t>
            </a:r>
          </a:p>
          <a:p>
            <a:pPr lvl="1"/>
            <a:r>
              <a:rPr lang="en-US" dirty="0" smtClean="0"/>
              <a:t>Mainly </a:t>
            </a:r>
            <a:r>
              <a:rPr lang="en-US" dirty="0" smtClean="0">
                <a:solidFill>
                  <a:srgbClr val="FF0000"/>
                </a:solidFill>
              </a:rPr>
              <a:t>professional</a:t>
            </a:r>
          </a:p>
          <a:p>
            <a:pPr lvl="1"/>
            <a:r>
              <a:rPr lang="en-US" dirty="0" smtClean="0"/>
              <a:t>A few university courses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Publications</a:t>
            </a:r>
            <a:r>
              <a:rPr lang="en-US" dirty="0" smtClean="0"/>
              <a:t>, talks, tutorials</a:t>
            </a:r>
          </a:p>
          <a:p>
            <a:pPr lvl="1"/>
            <a:r>
              <a:rPr lang="en-US" dirty="0" smtClean="0"/>
              <a:t>Academic, Programmers conferences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95" y="1524000"/>
            <a:ext cx="1300162" cy="158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37" y="2156597"/>
            <a:ext cx="1295400" cy="163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00" y="3110864"/>
            <a:ext cx="1062038" cy="158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39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for the other Tops?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76692"/>
          </a:xfrm>
        </p:spPr>
        <p:txBody>
          <a:bodyPr/>
          <a:lstStyle/>
          <a:p>
            <a:r>
              <a:rPr lang="en-US" dirty="0" smtClean="0"/>
              <a:t>Make </a:t>
            </a:r>
            <a:r>
              <a:rPr lang="en-US" dirty="0" smtClean="0">
                <a:solidFill>
                  <a:srgbClr val="FF0000"/>
                </a:solidFill>
              </a:rPr>
              <a:t>buckets</a:t>
            </a:r>
          </a:p>
          <a:p>
            <a:pPr lvl="1"/>
            <a:r>
              <a:rPr lang="en-US" dirty="0" smtClean="0"/>
              <a:t>Related warnings go together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Rank</a:t>
            </a:r>
            <a:r>
              <a:rPr lang="en-US" dirty="0" smtClean="0"/>
              <a:t> them</a:t>
            </a:r>
          </a:p>
          <a:p>
            <a:pPr lvl="1"/>
            <a:r>
              <a:rPr lang="en-US" dirty="0" smtClean="0"/>
              <a:t>Give each warning a score</a:t>
            </a:r>
          </a:p>
          <a:p>
            <a:pPr lvl="2"/>
            <a:r>
              <a:rPr lang="en-US" dirty="0" smtClean="0"/>
              <a:t>f(Outcome, warning kind, semantic info)</a:t>
            </a:r>
          </a:p>
          <a:p>
            <a:r>
              <a:rPr lang="en-US" dirty="0" smtClean="0"/>
              <a:t> Enable </a:t>
            </a:r>
            <a:r>
              <a:rPr lang="en-US" dirty="0" smtClean="0">
                <a:solidFill>
                  <a:srgbClr val="FF0000"/>
                </a:solidFill>
              </a:rPr>
              <a:t>suppression</a:t>
            </a:r>
            <a:r>
              <a:rPr lang="en-US" dirty="0" smtClean="0"/>
              <a:t> via attribute</a:t>
            </a:r>
          </a:p>
          <a:p>
            <a:pPr lvl="1"/>
            <a:r>
              <a:rPr lang="en-US" dirty="0" smtClean="0"/>
              <a:t>Particular warning, family of warnings</a:t>
            </a:r>
          </a:p>
          <a:p>
            <a:pPr lvl="1"/>
            <a:r>
              <a:rPr lang="en-US" dirty="0" smtClean="0"/>
              <a:t>Preconditions at-call, object invariants</a:t>
            </a:r>
          </a:p>
          <a:p>
            <a:pPr lvl="1"/>
            <a:r>
              <a:rPr lang="en-US" dirty="0" smtClean="0"/>
              <a:t>Inherited postconditions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07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is still incomplete!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143000"/>
            <a:ext cx="64008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TwoWaySortInlined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latin typeface="Consolas"/>
              </a:rPr>
              <a:t> 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.Requires(a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0,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j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while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&lt;= j)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j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(!a[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]) {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++;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(a[j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]) { j--;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.Assume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j);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a[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a[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a[j];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a[j]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j--;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&gt;= 0);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(j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.ForAll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indx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=&gt; !a[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indx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.ForAll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(j + 1,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indx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=&gt; a[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indx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]));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09800" y="1447800"/>
            <a:ext cx="4495800" cy="1066800"/>
            <a:chOff x="1600200" y="2723707"/>
            <a:chExt cx="4495800" cy="10668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962400" y="2723707"/>
              <a:ext cx="2133600" cy="1066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Infer loop invariant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600200" y="3257107"/>
              <a:ext cx="2362200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95601" y="2876107"/>
            <a:ext cx="5486400" cy="1066800"/>
            <a:chOff x="2743201" y="2723707"/>
            <a:chExt cx="3352800" cy="10668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814234" y="2723707"/>
              <a:ext cx="2281767" cy="1066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A</a:t>
              </a: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dd assumption: incomplete reduction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743201" y="3200401"/>
              <a:ext cx="1071033" cy="56706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410200" y="4648200"/>
            <a:ext cx="3352800" cy="1066800"/>
            <a:chOff x="2743200" y="2723707"/>
            <a:chExt cx="3352800" cy="10668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962400" y="2723707"/>
              <a:ext cx="2133600" cy="1066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Prove assert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743200" y="3257107"/>
              <a:ext cx="1219200" cy="956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048000" y="4114800"/>
            <a:ext cx="3352800" cy="1066800"/>
            <a:chOff x="2743200" y="2723707"/>
            <a:chExt cx="3352800" cy="106680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810000" y="2723707"/>
              <a:ext cx="2286000" cy="1066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Auxiliary </a:t>
              </a:r>
              <a:r>
                <a:rPr lang="en-US" sz="2400" dirty="0" err="1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var</a:t>
              </a:r>
              <a:r>
                <a:rPr lang="en-US" sz="2400" dirty="0" smtClean="0">
                  <a:gradFill>
                    <a:gsLst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>
                    <a:outerShdw blurRad="50800" dist="38100" dir="2700000" algn="tl" rotWithShape="0">
                      <a:schemeClr val="bg2">
                        <a:alpha val="40000"/>
                      </a:schemeClr>
                    </a:outerShdw>
                  </a:effectLst>
                  <a:latin typeface="Segoe" pitchFamily="34" charset="0"/>
                </a:rPr>
                <a:t> for termination</a:t>
              </a: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743200" y="3257107"/>
              <a:ext cx="1066800" cy="95693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6308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304973"/>
          </a:xfrm>
        </p:spPr>
        <p:txBody>
          <a:bodyPr/>
          <a:lstStyle/>
          <a:p>
            <a:r>
              <a:rPr lang="en-US" dirty="0" smtClean="0"/>
              <a:t>Integrate in Roslyn CTP</a:t>
            </a:r>
          </a:p>
          <a:p>
            <a:pPr lvl="1"/>
            <a:r>
              <a:rPr lang="en-US" dirty="0" smtClean="0"/>
              <a:t>Design time warnings, fixes, semantic refactoring, deep </a:t>
            </a:r>
            <a:r>
              <a:rPr lang="en-US" dirty="0" smtClean="0">
                <a:solidFill>
                  <a:srgbClr val="FF0000"/>
                </a:solidFill>
              </a:rPr>
              <a:t>program understanding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41" y="2895600"/>
            <a:ext cx="6554115" cy="3591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814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42782"/>
          </a:xfrm>
        </p:spPr>
        <p:txBody>
          <a:bodyPr/>
          <a:lstStyle/>
          <a:p>
            <a:r>
              <a:rPr lang="en-US" dirty="0" smtClean="0"/>
              <a:t>“Verification” only  a </a:t>
            </a:r>
            <a:r>
              <a:rPr lang="en-US" dirty="0" smtClean="0">
                <a:solidFill>
                  <a:srgbClr val="FF0000"/>
                </a:solidFill>
              </a:rPr>
              <a:t>part</a:t>
            </a:r>
            <a:r>
              <a:rPr lang="en-US" dirty="0" smtClean="0"/>
              <a:t> of the verified software goal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facets</a:t>
            </a:r>
          </a:p>
          <a:p>
            <a:pPr lvl="1"/>
            <a:r>
              <a:rPr lang="en-US" dirty="0" smtClean="0"/>
              <a:t>Scalable &amp; incremental 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 smtClean="0">
                <a:solidFill>
                  <a:srgbClr val="FF0000"/>
                </a:solidFill>
              </a:rPr>
              <a:t>support</a:t>
            </a:r>
            <a:r>
              <a:rPr lang="en-US" dirty="0" smtClean="0"/>
              <a:t> &amp; aid</a:t>
            </a:r>
          </a:p>
          <a:p>
            <a:pPr lvl="2"/>
            <a:r>
              <a:rPr lang="en-US" dirty="0" smtClean="0"/>
              <a:t>Inference</a:t>
            </a:r>
          </a:p>
          <a:p>
            <a:pPr lvl="2"/>
            <a:r>
              <a:rPr lang="en-US" dirty="0" smtClean="0"/>
              <a:t>Automatic code repairs</a:t>
            </a:r>
          </a:p>
          <a:p>
            <a:pPr lvl="2"/>
            <a:r>
              <a:rPr lang="en-US" dirty="0" smtClean="0"/>
              <a:t>IDE support</a:t>
            </a:r>
          </a:p>
          <a:p>
            <a:pPr lvl="3"/>
            <a:r>
              <a:rPr lang="en-US" dirty="0" smtClean="0"/>
              <a:t>Refactoring, focus verification efforts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Try</a:t>
            </a:r>
            <a:r>
              <a:rPr lang="en-US" dirty="0" smtClean="0"/>
              <a:t> Clousot today!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2819400"/>
            <a:ext cx="3124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Thanks!!!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M. Bouaziz</a:t>
            </a:r>
            <a:r>
              <a:rPr lang="en-US" sz="1400" dirty="0"/>
              <a:t>, </a:t>
            </a:r>
            <a:r>
              <a:rPr lang="en-US" sz="1400" dirty="0" smtClean="0"/>
              <a:t>P.&amp; R. Cousot</a:t>
            </a:r>
            <a:r>
              <a:rPr lang="en-US" sz="1400" dirty="0"/>
              <a:t>, </a:t>
            </a:r>
            <a:r>
              <a:rPr lang="en-US" sz="1400" dirty="0" smtClean="0"/>
              <a:t>P. Ferrara</a:t>
            </a:r>
            <a:r>
              <a:rPr lang="en-US" sz="1400" dirty="0"/>
              <a:t>, </a:t>
            </a:r>
            <a:r>
              <a:rPr lang="en-US" sz="1400" dirty="0" smtClean="0"/>
              <a:t>J.-H. Jourdan</a:t>
            </a:r>
            <a:r>
              <a:rPr lang="en-US" sz="1400" dirty="0"/>
              <a:t>,  </a:t>
            </a:r>
            <a:r>
              <a:rPr lang="en-US" sz="1400" dirty="0" smtClean="0"/>
              <a:t>V. Laviron</a:t>
            </a:r>
            <a:r>
              <a:rPr lang="en-US" sz="1400" dirty="0"/>
              <a:t>, </a:t>
            </a:r>
            <a:r>
              <a:rPr lang="en-US" sz="1400" dirty="0" smtClean="0"/>
              <a:t>M. Peron</a:t>
            </a:r>
            <a:r>
              <a:rPr lang="en-US" sz="1400" dirty="0"/>
              <a:t>, </a:t>
            </a:r>
            <a:endParaRPr lang="en-US" sz="1400" dirty="0" smtClean="0"/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H. Venter</a:t>
            </a:r>
            <a:endParaRPr lang="en-US" sz="1400" dirty="0"/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13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demo!</a:t>
            </a:r>
            <a:endParaRPr lang="en-US" dirty="0"/>
          </a:p>
        </p:txBody>
      </p:sp>
      <p:pic>
        <p:nvPicPr>
          <p:cNvPr id="2051" name="Picture 3" descr="C:\Users\logozzo\AppData\Local\Microsoft\Windows\Temporary Internet Files\Content.IE5\WIYCU8TV\MC90012988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349626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03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</a:t>
            </a:r>
            <a:r>
              <a:rPr lang="en-US" dirty="0" smtClean="0"/>
              <a:t>bstract interpretation?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152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Traditional</a:t>
            </a:r>
            <a:r>
              <a:rPr lang="en-US" dirty="0" smtClean="0"/>
              <a:t> verification workflow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Verification tool based on</a:t>
            </a:r>
          </a:p>
          <a:p>
            <a:pPr lvl="1"/>
            <a:r>
              <a:rPr lang="en-US" dirty="0" smtClean="0"/>
              <a:t>Weakest preconditions</a:t>
            </a:r>
          </a:p>
          <a:p>
            <a:pPr lvl="1"/>
            <a:r>
              <a:rPr lang="en-US" dirty="0" smtClean="0"/>
              <a:t>Symbolic execution</a:t>
            </a:r>
          </a:p>
          <a:p>
            <a:pPr lvl="1"/>
            <a:r>
              <a:rPr lang="en-US" dirty="0" smtClean="0"/>
              <a:t>Model checking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5146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Code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44685" y="2514600"/>
            <a:ext cx="1121229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Verify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86401" y="2514600"/>
            <a:ext cx="11430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Fix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124200" y="2819400"/>
            <a:ext cx="620485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865914" y="2819400"/>
            <a:ext cx="620485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9" name="U-Turn Arrow 8"/>
          <p:cNvSpPr/>
          <p:nvPr/>
        </p:nvSpPr>
        <p:spPr bwMode="auto">
          <a:xfrm flipH="1">
            <a:off x="4190999" y="1905000"/>
            <a:ext cx="2038349" cy="609600"/>
          </a:xfrm>
          <a:prstGeom prst="utur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06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code?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Understand</a:t>
            </a:r>
            <a:r>
              <a:rPr lang="en-US" dirty="0" smtClean="0"/>
              <a:t> the warnings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missing specifications</a:t>
            </a:r>
          </a:p>
          <a:p>
            <a:pPr lvl="1"/>
            <a:r>
              <a:rPr lang="en-US" dirty="0" smtClean="0"/>
              <a:t>Pre/Post-conditions, Object/Loop invariants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Assumptions</a:t>
            </a:r>
          </a:p>
          <a:p>
            <a:pPr lvl="2"/>
            <a:r>
              <a:rPr lang="en-US" dirty="0" smtClean="0"/>
              <a:t>Environment, external code, OS …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Verifier </a:t>
            </a:r>
            <a:r>
              <a:rPr lang="en-US" dirty="0">
                <a:solidFill>
                  <a:srgbClr val="FF0000"/>
                </a:solidFill>
              </a:rPr>
              <a:t>limits </a:t>
            </a:r>
          </a:p>
          <a:p>
            <a:pPr lvl="1"/>
            <a:r>
              <a:rPr lang="en-US" dirty="0" smtClean="0"/>
              <a:t>Incompleteness….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Fix</a:t>
            </a:r>
            <a:r>
              <a:rPr lang="en-US" dirty="0" smtClean="0"/>
              <a:t> bugs? </a:t>
            </a:r>
          </a:p>
          <a:p>
            <a:pPr lvl="1"/>
            <a:r>
              <a:rPr lang="en-US" dirty="0" smtClean="0"/>
              <a:t>Tough task verifying a program with bugs…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Tedious </a:t>
            </a:r>
            <a:r>
              <a:rPr lang="en-US" dirty="0" smtClean="0"/>
              <a:t>and </a:t>
            </a:r>
            <a:r>
              <a:rPr lang="en-US" dirty="0"/>
              <a:t>expensive </a:t>
            </a:r>
            <a:r>
              <a:rPr lang="en-US" dirty="0" smtClean="0"/>
              <a:t>process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88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is a little bit different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7669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New features, regressions, refactoring …</a:t>
            </a:r>
          </a:p>
          <a:p>
            <a:r>
              <a:rPr lang="en-US" dirty="0" smtClean="0"/>
              <a:t>Help programmer, not drown her</a:t>
            </a:r>
          </a:p>
          <a:p>
            <a:pPr lvl="1"/>
            <a:r>
              <a:rPr lang="en-US" dirty="0" smtClean="0"/>
              <a:t>“Verification” is only </a:t>
            </a:r>
            <a:r>
              <a:rPr lang="en-US" dirty="0" smtClean="0">
                <a:solidFill>
                  <a:srgbClr val="FF0000"/>
                </a:solidFill>
              </a:rPr>
              <a:t>one facet</a:t>
            </a:r>
          </a:p>
          <a:p>
            <a:pPr lvl="1"/>
            <a:r>
              <a:rPr lang="en-US" dirty="0" smtClean="0"/>
              <a:t>Should support </a:t>
            </a:r>
            <a:r>
              <a:rPr lang="en-US" dirty="0" smtClean="0">
                <a:solidFill>
                  <a:srgbClr val="FF0000"/>
                </a:solidFill>
              </a:rPr>
              <a:t>correct SW </a:t>
            </a:r>
            <a:r>
              <a:rPr lang="en-US" dirty="0" smtClean="0"/>
              <a:t>development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25146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Code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44685" y="2514600"/>
            <a:ext cx="1121229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Verify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2514600"/>
            <a:ext cx="1426029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Fix the code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124200" y="2819400"/>
            <a:ext cx="620485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865914" y="2819400"/>
            <a:ext cx="620485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U-Turn Arrow 9"/>
          <p:cNvSpPr/>
          <p:nvPr/>
        </p:nvSpPr>
        <p:spPr bwMode="auto">
          <a:xfrm flipH="1">
            <a:off x="4190999" y="1905000"/>
            <a:ext cx="2038349" cy="609600"/>
          </a:xfrm>
          <a:prstGeom prst="utur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U-Turn Arrow 10"/>
          <p:cNvSpPr/>
          <p:nvPr/>
        </p:nvSpPr>
        <p:spPr bwMode="auto">
          <a:xfrm flipH="1" flipV="1">
            <a:off x="2590799" y="3429000"/>
            <a:ext cx="3635827" cy="609600"/>
          </a:xfrm>
          <a:prstGeom prst="utur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U-Turn Arrow 18"/>
          <p:cNvSpPr/>
          <p:nvPr/>
        </p:nvSpPr>
        <p:spPr bwMode="auto">
          <a:xfrm flipH="1">
            <a:off x="2514599" y="1905000"/>
            <a:ext cx="1628774" cy="609600"/>
          </a:xfrm>
          <a:prstGeom prst="utur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U-Turn Arrow 19"/>
          <p:cNvSpPr/>
          <p:nvPr/>
        </p:nvSpPr>
        <p:spPr bwMode="auto">
          <a:xfrm rot="16200000" flipH="1">
            <a:off x="1497807" y="2769394"/>
            <a:ext cx="814387" cy="609600"/>
          </a:xfrm>
          <a:prstGeom prst="utur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10243" name="Picture 3" descr="C:\Users\logozzo\AppData\Local\Microsoft\Windows\Temporary Internet Files\Content.IE5\V7287038\MC9000787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27" y="2137144"/>
            <a:ext cx="553203" cy="16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70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Abstract interpretation?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1837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Focus</a:t>
            </a:r>
            <a:r>
              <a:rPr lang="en-US" dirty="0" smtClean="0"/>
              <a:t> on properties of interest</a:t>
            </a:r>
          </a:p>
          <a:p>
            <a:pPr lvl="1"/>
            <a:r>
              <a:rPr lang="en-US" dirty="0" smtClean="0"/>
              <a:t>Few </a:t>
            </a:r>
            <a:r>
              <a:rPr lang="en-US" dirty="0" smtClean="0"/>
              <a:t>programmers </a:t>
            </a:r>
            <a:r>
              <a:rPr lang="en-US" dirty="0" smtClean="0"/>
              <a:t>interested in ∀∃∀…</a:t>
            </a:r>
          </a:p>
          <a:p>
            <a:pPr lvl="2"/>
            <a:r>
              <a:rPr lang="en-US" dirty="0" smtClean="0"/>
              <a:t>Null dereferences a lot more relevant! </a:t>
            </a:r>
          </a:p>
          <a:p>
            <a:r>
              <a:rPr lang="en-US" dirty="0">
                <a:solidFill>
                  <a:srgbClr val="FF0000"/>
                </a:solidFill>
              </a:rPr>
              <a:t>Programmer </a:t>
            </a:r>
            <a:r>
              <a:rPr lang="en-US" dirty="0" smtClean="0">
                <a:solidFill>
                  <a:srgbClr val="FF0000"/>
                </a:solidFill>
              </a:rPr>
              <a:t>friendly</a:t>
            </a:r>
            <a:r>
              <a:rPr lang="en-US" dirty="0" smtClean="0"/>
              <a:t>, Tunable, Precise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explain what’s </a:t>
            </a:r>
            <a:r>
              <a:rPr lang="en-US" dirty="0" smtClean="0"/>
              <a:t>wrong</a:t>
            </a:r>
          </a:p>
          <a:p>
            <a:pPr lvl="1"/>
            <a:r>
              <a:rPr lang="en-US" dirty="0" smtClean="0"/>
              <a:t>Properties known ahead of time	</a:t>
            </a:r>
          </a:p>
          <a:p>
            <a:pPr lvl="2"/>
            <a:r>
              <a:rPr lang="en-US" dirty="0" smtClean="0"/>
              <a:t>“Reverse </a:t>
            </a:r>
            <a:r>
              <a:rPr lang="en-US" dirty="0"/>
              <a:t>engineered” </a:t>
            </a:r>
            <a:r>
              <a:rPr lang="en-US" dirty="0" smtClean="0"/>
              <a:t>by some users</a:t>
            </a:r>
            <a:r>
              <a:rPr lang="en-US" dirty="0"/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Infer</a:t>
            </a:r>
            <a:r>
              <a:rPr lang="en-US" dirty="0"/>
              <a:t>, not deduce or search </a:t>
            </a:r>
          </a:p>
          <a:p>
            <a:pPr lvl="1"/>
            <a:r>
              <a:rPr lang="en-US" dirty="0" smtClean="0"/>
              <a:t>Loop invariants, contracts, code fixes … </a:t>
            </a:r>
          </a:p>
          <a:p>
            <a:endParaRPr lang="en-US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536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6854</TotalTime>
  <Words>2286</Words>
  <Application>Microsoft Office PowerPoint</Application>
  <PresentationFormat>On-screen Show (4:3)</PresentationFormat>
  <Paragraphs>534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1-10070 Microsoft Research 2008</vt:lpstr>
      <vt:lpstr>White with Courier font for code slides</vt:lpstr>
      <vt:lpstr>Visio</vt:lpstr>
      <vt:lpstr>Our experience with the CodeContracts static checker</vt:lpstr>
      <vt:lpstr>CodeContracts?</vt:lpstr>
      <vt:lpstr>CodeContracts tools</vt:lpstr>
      <vt:lpstr>CodeContracts impact</vt:lpstr>
      <vt:lpstr>Let’s demo!</vt:lpstr>
      <vt:lpstr>Why abstract interpretation?</vt:lpstr>
      <vt:lpstr>Fix the code?</vt:lpstr>
      <vt:lpstr>Reality is a little bit different</vt:lpstr>
      <vt:lpstr>Why Abstract interpretation?</vt:lpstr>
      <vt:lpstr>The power of inference</vt:lpstr>
      <vt:lpstr>Code Repairs</vt:lpstr>
      <vt:lpstr>Scaling up</vt:lpstr>
      <vt:lpstr>Scaling up</vt:lpstr>
      <vt:lpstr>Clousot on the huge assembly</vt:lpstr>
      <vt:lpstr>Scaling up: Our experience</vt:lpstr>
      <vt:lpstr>Clousot Overview</vt:lpstr>
      <vt:lpstr>Clousot Main Loop</vt:lpstr>
      <vt:lpstr>Examples of Proof Obligations</vt:lpstr>
      <vt:lpstr>Proof obligations collection</vt:lpstr>
      <vt:lpstr>Clousot Main Loop</vt:lpstr>
      <vt:lpstr>Static Analysis</vt:lpstr>
      <vt:lpstr>Precise IL Analysis</vt:lpstr>
      <vt:lpstr>Expression Recovery is lazy</vt:lpstr>
      <vt:lpstr>Which Abstract Domains?</vt:lpstr>
      <vt:lpstr>Myth</vt:lpstr>
      <vt:lpstr>Myth (popular in types)</vt:lpstr>
      <vt:lpstr>Numerical Abstract domains</vt:lpstr>
      <vt:lpstr>Numerical domains in Clousot</vt:lpstr>
      <vt:lpstr>∀/∃ abstract domain</vt:lpstr>
      <vt:lpstr>Other abstract domains</vt:lpstr>
      <vt:lpstr>Clousot Main Loop</vt:lpstr>
      <vt:lpstr>Checking</vt:lpstr>
      <vt:lpstr>Why Top?</vt:lpstr>
      <vt:lpstr>Dealing with Top</vt:lpstr>
      <vt:lpstr>Clousot Main Loop</vt:lpstr>
      <vt:lpstr>Precondition inference</vt:lpstr>
      <vt:lpstr>Necessary conditions</vt:lpstr>
      <vt:lpstr>Verified Code Repairs</vt:lpstr>
      <vt:lpstr>Some data</vt:lpstr>
      <vt:lpstr>And for the other Tops?</vt:lpstr>
      <vt:lpstr>Static Analysis is still incomplete!</vt:lpstr>
      <vt:lpstr>More?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experience with the CodeContracts static checker</dc:title>
  <dc:creator>Francesco Logozzo</dc:creator>
  <cp:lastModifiedBy>Francesco Logozzo</cp:lastModifiedBy>
  <cp:revision>172</cp:revision>
  <dcterms:created xsi:type="dcterms:W3CDTF">2006-08-16T00:00:00Z</dcterms:created>
  <dcterms:modified xsi:type="dcterms:W3CDTF">2012-01-28T17:16:26Z</dcterms:modified>
</cp:coreProperties>
</file>