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4"/>
  </p:notesMasterIdLst>
  <p:handoutMasterIdLst>
    <p:handoutMasterId r:id="rId5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0" r:id="rId20"/>
    <p:sldId id="284" r:id="rId21"/>
    <p:sldId id="275" r:id="rId22"/>
    <p:sldId id="277" r:id="rId23"/>
    <p:sldId id="281" r:id="rId24"/>
    <p:sldId id="282" r:id="rId25"/>
    <p:sldId id="279" r:id="rId26"/>
    <p:sldId id="287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285" r:id="rId43"/>
    <p:sldId id="288" r:id="rId44"/>
    <p:sldId id="293" r:id="rId45"/>
    <p:sldId id="294" r:id="rId46"/>
    <p:sldId id="295" r:id="rId47"/>
    <p:sldId id="312" r:id="rId48"/>
    <p:sldId id="313" r:id="rId49"/>
    <p:sldId id="314" r:id="rId50"/>
    <p:sldId id="289" r:id="rId51"/>
    <p:sldId id="291" r:id="rId52"/>
    <p:sldId id="292" r:id="rId53"/>
  </p:sldIdLst>
  <p:sldSz cx="9144000" cy="6858000" type="screen4x3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8578EF9-38CB-4A2D-9BF1-5520CB04A0D0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941151B-9BF9-44AB-A7FF-97A2AB3D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AFF0C8D-90E0-4E3B-830D-23E743338EEA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257551"/>
            <a:ext cx="7451090" cy="3086100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2F8B58F-F3C0-441F-A693-4377BD4E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 smtClean="0"/>
              <a:t>Francesco: say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⊥ is the neutral element for the operation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2722A-825C-4DA9-8BF1-204D84A9BE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6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Semantic Program Development Environment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7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433">
        <p:fade/>
      </p:transition>
    </mc:Choice>
    <mc:Fallback>
      <p:transition advClick="0" advTm="104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Turbo Pascal 5.5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93319"/>
          </a:xfrm>
        </p:spPr>
        <p:txBody>
          <a:bodyPr/>
          <a:lstStyle/>
          <a:p>
            <a:r>
              <a:rPr lang="en-US" dirty="0" smtClean="0"/>
              <a:t>Debugger, Tracing, Compiler options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981200"/>
            <a:ext cx="62198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1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620">
        <p:fade/>
      </p:transition>
    </mc:Choice>
    <mc:Fallback>
      <p:transition advTm="306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Turbo Pascal 3 </a:t>
            </a:r>
            <a:r>
              <a:rPr lang="en-US" dirty="0" err="1" smtClean="0"/>
              <a:t>vs</a:t>
            </a:r>
            <a:r>
              <a:rPr lang="en-US" dirty="0" smtClean="0"/>
              <a:t> Turbo Pascal 5.5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Turbo Pascal 5.5 was a major update</a:t>
            </a:r>
          </a:p>
          <a:p>
            <a:r>
              <a:rPr lang="en-US" dirty="0" smtClean="0"/>
              <a:t>Introduction of </a:t>
            </a:r>
            <a:r>
              <a:rPr lang="en-US" dirty="0" smtClean="0">
                <a:solidFill>
                  <a:srgbClr val="FF0000"/>
                </a:solidFill>
              </a:rPr>
              <a:t>Object Pascal</a:t>
            </a:r>
          </a:p>
          <a:p>
            <a:r>
              <a:rPr lang="en-US" dirty="0" smtClean="0"/>
              <a:t>Was it relevant? Not really</a:t>
            </a:r>
          </a:p>
          <a:p>
            <a:r>
              <a:rPr lang="en-US" dirty="0"/>
              <a:t>T</a:t>
            </a:r>
            <a:r>
              <a:rPr lang="en-US" dirty="0" smtClean="0"/>
              <a:t>he IDE (and the libraries) more important</a:t>
            </a:r>
          </a:p>
          <a:p>
            <a:pPr lvl="1"/>
            <a:r>
              <a:rPr lang="en-US" dirty="0" smtClean="0"/>
              <a:t>Multi file</a:t>
            </a:r>
          </a:p>
          <a:p>
            <a:pPr lvl="1"/>
            <a:r>
              <a:rPr lang="en-US" dirty="0" smtClean="0"/>
              <a:t>Advanced compiler options</a:t>
            </a:r>
          </a:p>
          <a:p>
            <a:pPr lvl="1"/>
            <a:r>
              <a:rPr lang="en-US" dirty="0"/>
              <a:t>Powerful </a:t>
            </a:r>
            <a:r>
              <a:rPr lang="en-US" dirty="0" smtClean="0"/>
              <a:t>debugger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1354">
        <p:fade/>
      </p:transition>
    </mc:Choice>
    <mc:Fallback>
      <p:transition advTm="313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Borland Turbo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dirty="0" smtClean="0"/>
              <a:t>Windows v3.0 has arrived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1981200"/>
            <a:ext cx="6081712" cy="41816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010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445">
        <p:fade/>
      </p:transition>
    </mc:Choice>
    <mc:Fallback>
      <p:transition advTm="184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 </a:t>
            </a:r>
            <a:r>
              <a:rPr lang="en-US" dirty="0" err="1" smtClean="0"/>
              <a:t>vs</a:t>
            </a:r>
            <a:r>
              <a:rPr lang="en-US" dirty="0" smtClean="0"/>
              <a:t>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61030"/>
          </a:xfrm>
        </p:spPr>
        <p:txBody>
          <a:bodyPr/>
          <a:lstStyle/>
          <a:p>
            <a:r>
              <a:rPr lang="en-US" dirty="0" smtClean="0"/>
              <a:t>C/C++ was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better language</a:t>
            </a:r>
          </a:p>
          <a:p>
            <a:pPr lvl="1"/>
            <a:r>
              <a:rPr lang="en-US" dirty="0" smtClean="0"/>
              <a:t>More low level</a:t>
            </a:r>
          </a:p>
          <a:p>
            <a:pPr lvl="1"/>
            <a:r>
              <a:rPr lang="en-US" dirty="0" smtClean="0"/>
              <a:t>Many more errors in my programs</a:t>
            </a:r>
          </a:p>
          <a:p>
            <a:pPr lvl="2"/>
            <a:r>
              <a:rPr lang="en-US" dirty="0" smtClean="0"/>
              <a:t>Strings, null pointers, memory leaks, array accesses …</a:t>
            </a:r>
          </a:p>
          <a:p>
            <a:pPr lvl="1"/>
            <a:r>
              <a:rPr lang="en-US" dirty="0" smtClean="0"/>
              <a:t>Worse library</a:t>
            </a:r>
          </a:p>
          <a:p>
            <a:r>
              <a:rPr lang="en-US" dirty="0" smtClean="0"/>
              <a:t>However, easier to develop </a:t>
            </a:r>
            <a:r>
              <a:rPr lang="en-US" dirty="0" smtClean="0">
                <a:solidFill>
                  <a:srgbClr val="FF0000"/>
                </a:solidFill>
              </a:rPr>
              <a:t>Windows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Why? Better IDE…</a:t>
            </a:r>
          </a:p>
          <a:p>
            <a:pPr lvl="1"/>
            <a:r>
              <a:rPr lang="en-US" dirty="0" smtClean="0"/>
              <a:t>i.e. Syntax highlighting</a:t>
            </a:r>
          </a:p>
        </p:txBody>
      </p:sp>
    </p:spTree>
    <p:extLst>
      <p:ext uri="{BB962C8B-B14F-4D97-AF65-F5344CB8AC3E}">
        <p14:creationId xmlns:p14="http://schemas.microsoft.com/office/powerpoint/2010/main" val="370007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863">
        <p:fade/>
      </p:transition>
    </mc:Choice>
    <mc:Fallback>
      <p:transition advTm="29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forward: 2012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599"/>
            <a:ext cx="6172200" cy="447894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 bwMode="auto">
          <a:xfrm>
            <a:off x="2677886" y="5638800"/>
            <a:ext cx="3581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Write, Compile, Run …</a:t>
            </a:r>
          </a:p>
        </p:txBody>
      </p:sp>
    </p:spTree>
    <p:extLst>
      <p:ext uri="{BB962C8B-B14F-4D97-AF65-F5344CB8AC3E}">
        <p14:creationId xmlns:p14="http://schemas.microsoft.com/office/powerpoint/2010/main" val="116705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6634">
        <p:fade/>
      </p:transition>
    </mc:Choice>
    <mc:Fallback>
      <p:transition advTm="16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610600" cy="42350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</a:t>
            </a:r>
          </a:p>
          <a:p>
            <a:pPr lvl="1"/>
            <a:r>
              <a:rPr lang="en-US" dirty="0" smtClean="0"/>
              <a:t>Syntax highlighting, Intellisense, Refactoring … 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browser, Architecture views …</a:t>
            </a:r>
          </a:p>
          <a:p>
            <a:pPr lvl="2"/>
            <a:r>
              <a:rPr lang="en-US" dirty="0" smtClean="0"/>
              <a:t>Dependencies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Compile</a:t>
            </a:r>
          </a:p>
          <a:p>
            <a:pPr lvl="1"/>
            <a:r>
              <a:rPr lang="en-US" dirty="0" smtClean="0"/>
              <a:t>Many languages/platforms</a:t>
            </a:r>
          </a:p>
          <a:p>
            <a:pPr lvl="2"/>
            <a:r>
              <a:rPr lang="en-US" dirty="0" smtClean="0"/>
              <a:t>C, C++,C#,VB, JavaScript… / Windows, .NET, WEB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lvl="1"/>
            <a:r>
              <a:rPr lang="en-US" dirty="0" smtClean="0"/>
              <a:t>Integrated debugger, Intellitrace, locals view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0940">
        <p:fade/>
      </p:transition>
    </mc:Choice>
    <mc:Fallback>
      <p:transition advTm="409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we improve the IDEs?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926">
        <p:fade/>
      </p:transition>
    </mc:Choice>
    <mc:Fallback>
      <p:transition advTm="89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improve?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534400" cy="4893647"/>
          </a:xfrm>
        </p:spPr>
        <p:txBody>
          <a:bodyPr/>
          <a:lstStyle/>
          <a:p>
            <a:r>
              <a:rPr lang="en-US" dirty="0" smtClean="0"/>
              <a:t>User Interface?</a:t>
            </a:r>
          </a:p>
          <a:p>
            <a:pPr lvl="1"/>
            <a:r>
              <a:rPr lang="en-US" dirty="0" smtClean="0"/>
              <a:t>Maybe, but not in today’s talk</a:t>
            </a:r>
          </a:p>
          <a:p>
            <a:r>
              <a:rPr lang="en-US" dirty="0" smtClean="0"/>
              <a:t>Tools?</a:t>
            </a:r>
          </a:p>
          <a:p>
            <a:pPr lvl="1"/>
            <a:r>
              <a:rPr lang="en-US" dirty="0" smtClean="0"/>
              <a:t>Yes, definitely</a:t>
            </a:r>
          </a:p>
          <a:p>
            <a:r>
              <a:rPr lang="en-US" dirty="0" smtClean="0"/>
              <a:t>Why? Which tools?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semantic </a:t>
            </a:r>
            <a:r>
              <a:rPr lang="en-US" dirty="0" smtClean="0">
                <a:solidFill>
                  <a:srgbClr val="FF0000"/>
                </a:solidFill>
              </a:rPr>
              <a:t>program understanding</a:t>
            </a:r>
          </a:p>
          <a:p>
            <a:pPr lvl="1"/>
            <a:r>
              <a:rPr lang="en-US" dirty="0" smtClean="0"/>
              <a:t>To improve the programming experience</a:t>
            </a:r>
          </a:p>
          <a:p>
            <a:pPr lvl="1"/>
            <a:r>
              <a:rPr lang="en-US" dirty="0" smtClean="0"/>
              <a:t>Fewer bugs, design-time correctness, better search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564">
        <p:fade/>
      </p:transition>
    </mc:Choice>
    <mc:Fallback>
      <p:transition advTm="805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44403"/>
          </a:xfrm>
        </p:spPr>
        <p:txBody>
          <a:bodyPr/>
          <a:lstStyle/>
          <a:p>
            <a:r>
              <a:rPr lang="en-US" dirty="0"/>
              <a:t>Should instead we start from the language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Monumental </a:t>
            </a:r>
            <a:r>
              <a:rPr lang="en-US" dirty="0" smtClean="0"/>
              <a:t>research in PL design</a:t>
            </a:r>
          </a:p>
          <a:p>
            <a:pPr lvl="1"/>
            <a:r>
              <a:rPr lang="en-US" dirty="0" smtClean="0"/>
              <a:t>Imperative, functional, logic, oo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Typed/ untyped, compiled/interpreted …</a:t>
            </a:r>
          </a:p>
          <a:p>
            <a:pPr lvl="1"/>
            <a:r>
              <a:rPr lang="en-US" dirty="0" smtClean="0"/>
              <a:t>Contracts/no-contracts</a:t>
            </a:r>
          </a:p>
          <a:p>
            <a:pPr lvl="1"/>
            <a:r>
              <a:rPr lang="en-US" dirty="0" smtClean="0"/>
              <a:t>Parallel, distributed …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Reality: </a:t>
            </a:r>
          </a:p>
          <a:p>
            <a:pPr lvl="1"/>
            <a:r>
              <a:rPr lang="en-US" dirty="0" smtClean="0"/>
              <a:t>Very little research moved into real world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Tools more important than the </a:t>
            </a:r>
            <a:r>
              <a:rPr lang="en-US" dirty="0" smtClean="0">
                <a:solidFill>
                  <a:srgbClr val="FF0000"/>
                </a:solidFill>
              </a:rPr>
              <a:t>language?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6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27">
        <p:fade/>
      </p:transition>
    </mc:Choice>
    <mc:Fallback>
      <p:transition advTm="6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Dream: Program Verification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Verify correctness </a:t>
            </a:r>
            <a:r>
              <a:rPr lang="en-US" dirty="0" smtClean="0">
                <a:solidFill>
                  <a:srgbClr val="FF0000"/>
                </a:solidFill>
              </a:rPr>
              <a:t>statically in the IDE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should we verify? </a:t>
            </a:r>
          </a:p>
          <a:p>
            <a:pPr lvl="1"/>
            <a:r>
              <a:rPr lang="en-US" dirty="0" smtClean="0"/>
              <a:t>Specification?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Which  technology?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2098765"/>
            <a:ext cx="5207496" cy="1726474"/>
            <a:chOff x="2538753" y="2697678"/>
            <a:chExt cx="4719295" cy="1569522"/>
          </a:xfrm>
        </p:grpSpPr>
        <p:sp>
          <p:nvSpPr>
            <p:cNvPr id="4" name="Rectangle 3"/>
            <p:cNvSpPr/>
            <p:nvPr/>
          </p:nvSpPr>
          <p:spPr bwMode="auto">
            <a:xfrm>
              <a:off x="2538753" y="3352800"/>
              <a:ext cx="9144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Code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201885" y="3352800"/>
              <a:ext cx="1121229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Verify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15048" y="3352800"/>
              <a:ext cx="11430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Fix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Bugs</a:t>
              </a: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551804" y="3657600"/>
              <a:ext cx="620485" cy="3048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82982" y="3657600"/>
              <a:ext cx="620485" cy="3048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U-Turn Arrow 8"/>
            <p:cNvSpPr/>
            <p:nvPr/>
          </p:nvSpPr>
          <p:spPr bwMode="auto">
            <a:xfrm flipH="1">
              <a:off x="4648199" y="2697678"/>
              <a:ext cx="2038349" cy="609600"/>
            </a:xfrm>
            <a:prstGeom prst="utur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2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3642">
        <p:fade/>
      </p:transition>
    </mc:Choice>
    <mc:Fallback>
      <p:transition advTm="836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Program Development: The Theory</a:t>
            </a:r>
            <a:endParaRPr 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28009" cy="26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2095209" cy="269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2218120" cy="277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066800" y="5105400"/>
            <a:ext cx="121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Write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10000" y="5029200"/>
            <a:ext cx="1352404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Compile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824060" y="5029200"/>
            <a:ext cx="121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4980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1646">
        <p:fade/>
      </p:transition>
    </mc:Choice>
    <mc:Fallback>
      <p:transition advTm="316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via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4224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code behavior</a:t>
            </a:r>
          </a:p>
          <a:p>
            <a:pPr lvl="1"/>
            <a:r>
              <a:rPr lang="en-US" dirty="0" smtClean="0"/>
              <a:t>Pre/post-conditions, object invariants</a:t>
            </a:r>
          </a:p>
          <a:p>
            <a:r>
              <a:rPr lang="en-US" dirty="0" smtClean="0"/>
              <a:t>Many research attempts</a:t>
            </a:r>
          </a:p>
          <a:p>
            <a:pPr lvl="1"/>
            <a:r>
              <a:rPr lang="en-US" dirty="0" smtClean="0"/>
              <a:t>JML, Spec# …</a:t>
            </a:r>
          </a:p>
          <a:p>
            <a:r>
              <a:rPr lang="en-US" dirty="0" smtClean="0"/>
              <a:t>Few successful industrial applications</a:t>
            </a:r>
          </a:p>
          <a:p>
            <a:pPr lvl="1"/>
            <a:r>
              <a:rPr lang="en-US" dirty="0" smtClean="0"/>
              <a:t>Eiffel, Spark</a:t>
            </a:r>
          </a:p>
          <a:p>
            <a:pPr lvl="1"/>
            <a:r>
              <a:rPr lang="en-US" dirty="0" smtClean="0"/>
              <a:t>CodeContracts</a:t>
            </a:r>
          </a:p>
        </p:txBody>
      </p:sp>
    </p:spTree>
    <p:extLst>
      <p:ext uri="{BB962C8B-B14F-4D97-AF65-F5344CB8AC3E}">
        <p14:creationId xmlns:p14="http://schemas.microsoft.com/office/powerpoint/2010/main" val="309525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187">
        <p:fade/>
      </p:transition>
    </mc:Choice>
    <mc:Fallback>
      <p:transition advTm="47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Specify code with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>
                <a:solidFill>
                  <a:srgbClr val="FF0000"/>
                </a:solidFill>
              </a:rPr>
              <a:t>agnostic</a:t>
            </a:r>
          </a:p>
          <a:p>
            <a:pPr lvl="2"/>
            <a:r>
              <a:rPr lang="en-US" dirty="0" smtClean="0"/>
              <a:t>No new language/compiler …</a:t>
            </a:r>
          </a:p>
          <a:p>
            <a:pPr lvl="1"/>
            <a:r>
              <a:rPr lang="en-US" dirty="0" smtClean="0"/>
              <a:t>Leverage </a:t>
            </a:r>
            <a:r>
              <a:rPr lang="en-US" dirty="0" smtClean="0">
                <a:solidFill>
                  <a:srgbClr val="FF0000"/>
                </a:solidFill>
              </a:rPr>
              <a:t>existing</a:t>
            </a:r>
            <a:r>
              <a:rPr lang="en-US" dirty="0" smtClean="0"/>
              <a:t> tools</a:t>
            </a:r>
          </a:p>
          <a:p>
            <a:pPr lvl="2"/>
            <a:r>
              <a:rPr lang="en-US" dirty="0" smtClean="0"/>
              <a:t>IDE, Compiler …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 beauty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904999"/>
            <a:ext cx="6438900" cy="12003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Calculate(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.Ensures(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791200" y="3004457"/>
            <a:ext cx="28956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Extend the</a:t>
            </a:r>
            <a:r>
              <a:rPr lang="en-US" sz="2400" b="1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 </a:t>
            </a: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language, without changing the language!</a:t>
            </a:r>
          </a:p>
        </p:txBody>
      </p:sp>
    </p:spTree>
    <p:extLst>
      <p:ext uri="{BB962C8B-B14F-4D97-AF65-F5344CB8AC3E}">
        <p14:creationId xmlns:p14="http://schemas.microsoft.com/office/powerpoint/2010/main" val="115365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3886">
        <p:fade/>
      </p:transition>
    </mc:Choice>
    <mc:Fallback>
      <p:transition advTm="938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/>
              <a:t>MSDN-like documentation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VS extension – tooltips as you write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Postconditions, inheritance …</a:t>
            </a:r>
          </a:p>
          <a:p>
            <a:pPr lvl="1"/>
            <a:r>
              <a:rPr lang="en-US" dirty="0" smtClean="0"/>
              <a:t>Via binary rewriting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7779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7150">
        <p:fade/>
      </p:transition>
    </mc:Choice>
    <mc:Fallback>
      <p:transition advTm="171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API .</a:t>
            </a:r>
            <a:r>
              <a:rPr lang="en-US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 standard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Externally</a:t>
            </a:r>
            <a:r>
              <a:rPr lang="en-US" dirty="0" smtClean="0"/>
              <a:t> available</a:t>
            </a:r>
          </a:p>
          <a:p>
            <a:pPr lvl="1"/>
            <a:r>
              <a:rPr lang="en-US" dirty="0" smtClean="0"/>
              <a:t>&gt; 60,000 downloads</a:t>
            </a:r>
          </a:p>
          <a:p>
            <a:pPr lvl="1"/>
            <a:r>
              <a:rPr lang="en-US" dirty="0" smtClean="0"/>
              <a:t>Active forum (&gt;1,500 threads)</a:t>
            </a:r>
          </a:p>
          <a:p>
            <a:pPr lvl="1"/>
            <a:r>
              <a:rPr lang="en-US" dirty="0" smtClean="0"/>
              <a:t>Book chapters, blogs …</a:t>
            </a:r>
          </a:p>
          <a:p>
            <a:r>
              <a:rPr lang="en-US" dirty="0" smtClean="0"/>
              <a:t>Internal and External adoption </a:t>
            </a:r>
          </a:p>
          <a:p>
            <a:pPr lvl="1"/>
            <a:r>
              <a:rPr lang="en-US" dirty="0" smtClean="0"/>
              <a:t>Mainly </a:t>
            </a:r>
            <a:r>
              <a:rPr lang="en-US" dirty="0" smtClean="0">
                <a:solidFill>
                  <a:srgbClr val="FF0000"/>
                </a:solidFill>
              </a:rPr>
              <a:t>professional</a:t>
            </a:r>
          </a:p>
          <a:p>
            <a:pPr lvl="1"/>
            <a:r>
              <a:rPr lang="en-US" dirty="0" smtClean="0"/>
              <a:t>A few university courses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Publications</a:t>
            </a:r>
            <a:r>
              <a:rPr lang="en-US" dirty="0" smtClean="0"/>
              <a:t>, talks, tutorials</a:t>
            </a:r>
          </a:p>
          <a:p>
            <a:pPr lvl="1"/>
            <a:r>
              <a:rPr lang="en-US" dirty="0" smtClean="0"/>
              <a:t>Academic, Programmers conferences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95" y="1524000"/>
            <a:ext cx="1300162" cy="158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37" y="2156597"/>
            <a:ext cx="1295400" cy="163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00" y="3110864"/>
            <a:ext cx="1062038" cy="15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72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4670">
        <p:fade/>
      </p:transition>
    </mc:Choice>
    <mc:Fallback>
      <p:transition advTm="246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 in VS2010: </a:t>
            </a:r>
            <a:br>
              <a:rPr lang="en-US" dirty="0" smtClean="0"/>
            </a:br>
            <a:r>
              <a:rPr lang="en-US" dirty="0" smtClean="0"/>
              <a:t>Towards a more semantic IDE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698">
        <p:fade/>
      </p:transition>
    </mc:Choice>
    <mc:Fallback>
      <p:transition advTm="236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2051" y="5353113"/>
            <a:ext cx="1645920" cy="6096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82543" y="5353113"/>
            <a:ext cx="1645920" cy="6096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0543" y="5363112"/>
            <a:ext cx="1645920" cy="6078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1165" y="4460484"/>
            <a:ext cx="504192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IL, Contract 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1165" y="3698484"/>
            <a:ext cx="5041920" cy="6858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Facts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38823" y="2936484"/>
            <a:ext cx="504192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checking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823" y="2174484"/>
            <a:ext cx="164592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Warnings report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2543" y="2174484"/>
            <a:ext cx="164592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repairs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6263" y="2174484"/>
            <a:ext cx="155448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Contracts Propagation</a:t>
            </a:r>
            <a:endParaRPr lang="en-US" dirty="0"/>
          </a:p>
        </p:txBody>
      </p:sp>
      <p:pic>
        <p:nvPicPr>
          <p:cNvPr id="1027" name="Picture 3" descr="C:\Users\logozzo\AppData\Local\Microsoft\Windows\Temporary Internet Files\Content.IE5\08UN2BYN\MC90043388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5492"/>
            <a:ext cx="109855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582543" y="1358056"/>
            <a:ext cx="1645920" cy="6078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Dev</a:t>
            </a:r>
            <a:r>
              <a:rPr lang="en-US" dirty="0" smtClean="0"/>
              <a:t>{9,10,11}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82123" y="1366283"/>
            <a:ext cx="1521112" cy="6078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Roslyn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" y="2057400"/>
            <a:ext cx="841375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819400" y="1358056"/>
            <a:ext cx="1698000" cy="6078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741523" y="3342821"/>
            <a:ext cx="2020744" cy="9144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Interpretation</a:t>
            </a:r>
            <a:endParaRPr lang="en-US" dirty="0"/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2110921" y="1338943"/>
            <a:ext cx="0" cy="4604657"/>
          </a:xfrm>
          <a:prstGeom prst="lin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5668" y="5257800"/>
            <a:ext cx="841375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" name="Left-Right Arrow 2"/>
          <p:cNvSpPr/>
          <p:nvPr/>
        </p:nvSpPr>
        <p:spPr>
          <a:xfrm>
            <a:off x="1577521" y="3260271"/>
            <a:ext cx="1066800" cy="457200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8863">
        <p:fade/>
      </p:transition>
    </mc:Choice>
    <mc:Fallback>
      <p:transition advTm="13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Example: Array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87241"/>
              </p:ext>
            </p:extLst>
          </p:nvPr>
        </p:nvGraphicFramePr>
        <p:xfrm>
          <a:off x="4725620" y="1180407"/>
          <a:ext cx="3200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34198"/>
                <a:gridCol w="980123"/>
                <a:gridCol w="1586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45480" y="1629067"/>
            <a:ext cx="3513740" cy="1329699"/>
            <a:chOff x="3496660" y="2353660"/>
            <a:chExt cx="3513740" cy="1329699"/>
          </a:xfrm>
        </p:grpSpPr>
        <p:sp>
          <p:nvSpPr>
            <p:cNvPr id="4" name="TextBox 3"/>
            <p:cNvSpPr txBox="1"/>
            <p:nvPr/>
          </p:nvSpPr>
          <p:spPr>
            <a:xfrm>
              <a:off x="3496660" y="3221694"/>
              <a:ext cx="21771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Segment limits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4585260" y="2353660"/>
              <a:ext cx="562819" cy="868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0"/>
            </p:cNvCxnSpPr>
            <p:nvPr/>
          </p:nvCxnSpPr>
          <p:spPr>
            <a:xfrm flipV="1">
              <a:off x="4585260" y="2353660"/>
              <a:ext cx="2425140" cy="868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21262" y="1629067"/>
            <a:ext cx="2957861" cy="2203773"/>
            <a:chOff x="3684976" y="473530"/>
            <a:chExt cx="2957861" cy="2203773"/>
          </a:xfrm>
        </p:grpSpPr>
        <p:sp>
          <p:nvSpPr>
            <p:cNvPr id="14" name="TextBox 13"/>
            <p:cNvSpPr txBox="1"/>
            <p:nvPr/>
          </p:nvSpPr>
          <p:spPr>
            <a:xfrm>
              <a:off x="3684976" y="2215638"/>
              <a:ext cx="2957861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Segment abstraction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163907" y="473530"/>
              <a:ext cx="0" cy="17421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78107" y="1629067"/>
            <a:ext cx="2286203" cy="3437435"/>
            <a:chOff x="4052253" y="-743531"/>
            <a:chExt cx="2286203" cy="3437435"/>
          </a:xfrm>
        </p:grpSpPr>
        <p:sp>
          <p:nvSpPr>
            <p:cNvPr id="23" name="TextBox 22"/>
            <p:cNvSpPr txBox="1"/>
            <p:nvPr/>
          </p:nvSpPr>
          <p:spPr>
            <a:xfrm>
              <a:off x="4052253" y="1862907"/>
              <a:ext cx="2286203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Possibly </a:t>
              </a:r>
            </a:p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empty segment</a:t>
              </a:r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5195355" y="-743531"/>
              <a:ext cx="0" cy="2606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 bwMode="auto">
          <a:xfrm>
            <a:off x="315686" y="5486400"/>
            <a:ext cx="8548624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P. Cousot, R. Cousot, F. Logozzo</a:t>
            </a:r>
            <a:r>
              <a:rPr lang="en-US" sz="20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2000" i="1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 Parametric Segmentation Functor for Fully Automatic and Scalable Array Content Analysis</a:t>
            </a:r>
            <a:r>
              <a:rPr lang="en-US" sz="20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, </a:t>
            </a:r>
            <a:r>
              <a:rPr lang="en-US" sz="20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ACM POPL’11</a:t>
            </a:r>
          </a:p>
        </p:txBody>
      </p:sp>
    </p:spTree>
    <p:extLst>
      <p:ext uri="{BB962C8B-B14F-4D97-AF65-F5344CB8AC3E}">
        <p14:creationId xmlns:p14="http://schemas.microsoft.com/office/powerpoint/2010/main" val="260509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0570">
        <p:fade/>
      </p:transition>
    </mc:Choice>
    <mc:Fallback>
      <p:transition advTm="90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‘?’ Removal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63247"/>
              </p:ext>
            </p:extLst>
          </p:nvPr>
        </p:nvGraphicFramePr>
        <p:xfrm>
          <a:off x="4876800" y="1905000"/>
          <a:ext cx="3200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34198"/>
                <a:gridCol w="980123"/>
                <a:gridCol w="1586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08813" y="2378467"/>
            <a:ext cx="2527612" cy="1498599"/>
            <a:chOff x="2782959" y="5869"/>
            <a:chExt cx="2527612" cy="1498599"/>
          </a:xfrm>
        </p:grpSpPr>
        <p:sp>
          <p:nvSpPr>
            <p:cNvPr id="17" name="TextBox 16"/>
            <p:cNvSpPr txBox="1"/>
            <p:nvPr/>
          </p:nvSpPr>
          <p:spPr>
            <a:xfrm>
              <a:off x="2782959" y="1042803"/>
              <a:ext cx="216918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doubt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3867551" y="5869"/>
              <a:ext cx="1443020" cy="10369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>
            <a:stCxn id="17" idx="0"/>
          </p:cNvCxnSpPr>
          <p:nvPr/>
        </p:nvCxnSpPr>
        <p:spPr>
          <a:xfrm flipH="1" flipV="1">
            <a:off x="3727090" y="1931205"/>
            <a:ext cx="2666315" cy="14841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9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563">
        <p:fade/>
      </p:transition>
    </mc:Choice>
    <mc:Fallback>
      <p:transition advTm="65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96393"/>
              </p:ext>
            </p:extLst>
          </p:nvPr>
        </p:nvGraphicFramePr>
        <p:xfrm>
          <a:off x="2819400" y="2209800"/>
          <a:ext cx="59436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04269" y="2660901"/>
            <a:ext cx="3812262" cy="2904318"/>
            <a:chOff x="3496660" y="1148373"/>
            <a:chExt cx="3812262" cy="2904318"/>
          </a:xfrm>
        </p:grpSpPr>
        <p:sp>
          <p:nvSpPr>
            <p:cNvPr id="8" name="TextBox 7"/>
            <p:cNvSpPr txBox="1"/>
            <p:nvPr/>
          </p:nvSpPr>
          <p:spPr>
            <a:xfrm>
              <a:off x="3496660" y="3221694"/>
              <a:ext cx="3812262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Scalar variables abstraction</a:t>
              </a:r>
            </a:p>
            <a:p>
              <a:r>
                <a:rPr lang="en-US" sz="2400" dirty="0" smtClean="0">
                  <a:solidFill>
                    <a:schemeClr val="bg2"/>
                  </a:solidFill>
                </a:rPr>
                <a:t>(omit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a.Length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</a:rPr>
                <a:t>∈ [1, </a:t>
              </a:r>
              <a:r>
                <a:rPr lang="en-US" sz="2400" dirty="0">
                  <a:solidFill>
                    <a:schemeClr val="bg2"/>
                  </a:solidFill>
                </a:rPr>
                <a:t>+</a:t>
              </a:r>
              <a:r>
                <a:rPr lang="en-US" sz="2400" dirty="0" smtClean="0">
                  <a:solidFill>
                    <a:schemeClr val="bg2"/>
                  </a:solidFill>
                </a:rPr>
                <a:t>∞))</a:t>
              </a:r>
              <a:endParaRPr lang="en-US" sz="2400" dirty="0" smtClean="0">
                <a:solidFill>
                  <a:schemeClr val="bg2"/>
                </a:solidFill>
                <a:effectLst/>
              </a:endParaRPr>
            </a:p>
          </p:txBody>
        </p:sp>
        <p:cxnSp>
          <p:nvCxnSpPr>
            <p:cNvPr id="11" name="Straight Arrow Connector 10"/>
            <p:cNvCxnSpPr>
              <a:stCxn id="8" idx="0"/>
            </p:cNvCxnSpPr>
            <p:nvPr/>
          </p:nvCxnSpPr>
          <p:spPr>
            <a:xfrm flipV="1">
              <a:off x="5402791" y="1148373"/>
              <a:ext cx="787620" cy="20733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385090" y="324433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87050" y="2660901"/>
            <a:ext cx="2141099" cy="1644897"/>
            <a:chOff x="3151301" y="2453960"/>
            <a:chExt cx="2141099" cy="1644897"/>
          </a:xfrm>
        </p:grpSpPr>
        <p:sp>
          <p:nvSpPr>
            <p:cNvPr id="13" name="TextBox 12"/>
            <p:cNvSpPr txBox="1"/>
            <p:nvPr/>
          </p:nvSpPr>
          <p:spPr>
            <a:xfrm>
              <a:off x="3151301" y="3637192"/>
              <a:ext cx="21410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Record </a:t>
              </a:r>
              <a:r>
                <a:rPr lang="en-US" sz="2400" dirty="0" smtClean="0">
                  <a:solidFill>
                    <a:schemeClr val="bg2"/>
                  </a:solidFill>
                  <a:effectLst/>
                  <a:latin typeface="Consolas" pitchFamily="49" charset="0"/>
                  <a:cs typeface="Consolas" pitchFamily="49" charset="0"/>
                </a:rPr>
                <a:t>j = 0</a:t>
              </a:r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 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221850" y="2453960"/>
              <a:ext cx="1" cy="11832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4996">
        <p:fade/>
      </p:transition>
    </mc:Choice>
    <mc:Fallback>
      <p:transition advTm="349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05894"/>
              </p:ext>
            </p:extLst>
          </p:nvPr>
        </p:nvGraphicFramePr>
        <p:xfrm>
          <a:off x="3200400" y="2887948"/>
          <a:ext cx="5486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6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065">
        <p:fade/>
      </p:transition>
    </mc:Choice>
    <mc:Fallback>
      <p:transition advTm="130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81698"/>
          </a:xfrm>
        </p:spPr>
        <p:txBody>
          <a:bodyPr/>
          <a:lstStyle/>
          <a:p>
            <a:r>
              <a:rPr lang="en-US" sz="4200" dirty="0" smtClean="0"/>
              <a:t>Program Development: The reality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</a:t>
            </a:r>
          </a:p>
          <a:p>
            <a:pPr lvl="1"/>
            <a:r>
              <a:rPr lang="en-US" dirty="0" smtClean="0"/>
              <a:t>“Should I close the ‘{‘ ?”</a:t>
            </a:r>
          </a:p>
          <a:p>
            <a:pPr lvl="1"/>
            <a:r>
              <a:rPr lang="en-US" dirty="0" smtClean="0"/>
              <a:t>“Is this a constant or a variable?”</a:t>
            </a:r>
          </a:p>
          <a:p>
            <a:pPr lvl="1"/>
            <a:r>
              <a:rPr lang="en-US" dirty="0" smtClean="0"/>
              <a:t>“Which is the name of that constant?”</a:t>
            </a:r>
          </a:p>
          <a:p>
            <a:pPr lvl="1"/>
            <a:r>
              <a:rPr lang="en-US" dirty="0" smtClean="0"/>
              <a:t>“Which parameters should I pass?”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5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644">
        <p:fade/>
      </p:transition>
    </mc:Choice>
    <mc:Fallback>
      <p:transition advTm="326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50893"/>
              </p:ext>
            </p:extLst>
          </p:nvPr>
        </p:nvGraphicFramePr>
        <p:xfrm>
          <a:off x="1676400" y="35052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257300"/>
                <a:gridCol w="964699"/>
                <a:gridCol w="1689820"/>
                <a:gridCol w="1193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 j+1}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1913" y="3980671"/>
            <a:ext cx="2911374" cy="1715029"/>
            <a:chOff x="1565022" y="-556205"/>
            <a:chExt cx="2911374" cy="1715029"/>
          </a:xfrm>
        </p:grpSpPr>
        <p:sp>
          <p:nvSpPr>
            <p:cNvPr id="8" name="TextBox 7"/>
            <p:cNvSpPr txBox="1"/>
            <p:nvPr/>
          </p:nvSpPr>
          <p:spPr>
            <a:xfrm>
              <a:off x="1565022" y="697159"/>
              <a:ext cx="291137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Materialize segment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020709" y="-556205"/>
              <a:ext cx="914400" cy="12533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2138902" y="3980671"/>
            <a:ext cx="1518698" cy="12533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51109" y="3980671"/>
            <a:ext cx="1844544" cy="1729546"/>
            <a:chOff x="2782959" y="-225078"/>
            <a:chExt cx="1844544" cy="1729546"/>
          </a:xfrm>
        </p:grpSpPr>
        <p:sp>
          <p:nvSpPr>
            <p:cNvPr id="20" name="TextBox 19"/>
            <p:cNvSpPr txBox="1"/>
            <p:nvPr/>
          </p:nvSpPr>
          <p:spPr>
            <a:xfrm>
              <a:off x="2782959" y="1042803"/>
              <a:ext cx="184454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Introduce ‘?’</a:t>
              </a: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V="1">
              <a:off x="3705231" y="-225078"/>
              <a:ext cx="794209" cy="126788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4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2440">
        <p:fade/>
      </p:transition>
    </mc:Choice>
    <mc:Fallback>
      <p:transition advTm="424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50837"/>
              </p:ext>
            </p:extLst>
          </p:nvPr>
        </p:nvGraphicFramePr>
        <p:xfrm>
          <a:off x="1676400" y="40386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257300"/>
                <a:gridCol w="1079914"/>
                <a:gridCol w="1651415"/>
                <a:gridCol w="1116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j:[1,1]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190890" y="4504340"/>
            <a:ext cx="2527612" cy="1498599"/>
            <a:chOff x="2782959" y="5869"/>
            <a:chExt cx="2527612" cy="1498599"/>
          </a:xfrm>
        </p:grpSpPr>
        <p:sp>
          <p:nvSpPr>
            <p:cNvPr id="8" name="TextBox 7"/>
            <p:cNvSpPr txBox="1"/>
            <p:nvPr/>
          </p:nvSpPr>
          <p:spPr>
            <a:xfrm>
              <a:off x="2782959" y="1042803"/>
              <a:ext cx="249299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</a:rPr>
                <a:t>Replace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sz="2400" dirty="0" smtClean="0">
                  <a:solidFill>
                    <a:schemeClr val="bg2"/>
                  </a:solidFill>
                </a:rPr>
                <a:t> by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j-1</a:t>
              </a:r>
              <a:endParaRPr lang="en-US" sz="2400" dirty="0" smtClean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4029454" y="5869"/>
              <a:ext cx="1281117" cy="10369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2190893" y="4504340"/>
            <a:ext cx="1246492" cy="10369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6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723">
        <p:fade/>
      </p:transition>
    </mc:Choice>
    <mc:Fallback>
      <p:transition advTm="237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2738"/>
              </p:ext>
            </p:extLst>
          </p:nvPr>
        </p:nvGraphicFramePr>
        <p:xfrm>
          <a:off x="1676400" y="40386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108254"/>
                <a:gridCol w="844910"/>
                <a:gridCol w="1958655"/>
                <a:gridCol w="1193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 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j:[1,1]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72641"/>
              </p:ext>
            </p:extLst>
          </p:nvPr>
        </p:nvGraphicFramePr>
        <p:xfrm>
          <a:off x="2819400" y="2209800"/>
          <a:ext cx="59436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3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184">
        <p:fade/>
      </p:transition>
    </mc:Choice>
    <mc:Fallback>
      <p:transition advTm="121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8600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Unify</a:t>
            </a:r>
            <a:r>
              <a:rPr lang="en-US" dirty="0" smtClean="0"/>
              <a:t> the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FF0000"/>
                </a:solidFill>
              </a:rPr>
              <a:t>Point-wise</a:t>
            </a:r>
            <a:r>
              <a:rPr lang="en-US" dirty="0" smtClean="0"/>
              <a:t> join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for order, meet and widening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54310"/>
              </p:ext>
            </p:extLst>
          </p:nvPr>
        </p:nvGraphicFramePr>
        <p:xfrm>
          <a:off x="846715" y="2008015"/>
          <a:ext cx="2590800" cy="315214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712470"/>
                <a:gridCol w="647700"/>
                <a:gridCol w="1230630"/>
              </a:tblGrid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85777"/>
              </p:ext>
            </p:extLst>
          </p:nvPr>
        </p:nvGraphicFramePr>
        <p:xfrm>
          <a:off x="4418380" y="2008015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28436"/>
              </p:ext>
            </p:extLst>
          </p:nvPr>
        </p:nvGraphicFramePr>
        <p:xfrm>
          <a:off x="539475" y="3083355"/>
          <a:ext cx="3429000" cy="315214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555308"/>
                <a:gridCol w="277654"/>
                <a:gridCol w="691038"/>
                <a:gridCol w="596266"/>
                <a:gridCol w="1308734"/>
              </a:tblGrid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⊥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9845"/>
              </p:ext>
            </p:extLst>
          </p:nvPr>
        </p:nvGraphicFramePr>
        <p:xfrm>
          <a:off x="4384830" y="3083355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38202"/>
              </p:ext>
            </p:extLst>
          </p:nvPr>
        </p:nvGraphicFramePr>
        <p:xfrm>
          <a:off x="2459725" y="4811580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1975033" y="2392065"/>
            <a:ext cx="422455" cy="53767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6377035" y="2392065"/>
            <a:ext cx="422455" cy="53767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4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2201">
        <p:fade/>
      </p:transition>
    </mc:Choice>
    <mc:Fallback>
      <p:transition advTm="922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first iteration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20392"/>
              </p:ext>
            </p:extLst>
          </p:nvPr>
        </p:nvGraphicFramePr>
        <p:xfrm>
          <a:off x="234451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3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962">
        <p:fade/>
      </p:transition>
    </mc:Choice>
    <mc:Fallback>
      <p:transition advTm="109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53803"/>
              </p:ext>
            </p:extLst>
          </p:nvPr>
        </p:nvGraphicFramePr>
        <p:xfrm>
          <a:off x="2306105" y="2975759"/>
          <a:ext cx="6644065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844909"/>
                <a:gridCol w="844910"/>
                <a:gridCol w="1766630"/>
                <a:gridCol w="14209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2430" y="3428196"/>
            <a:ext cx="2496325" cy="1652219"/>
            <a:chOff x="3474249" y="-795549"/>
            <a:chExt cx="2496325" cy="1652219"/>
          </a:xfrm>
        </p:grpSpPr>
        <p:sp>
          <p:nvSpPr>
            <p:cNvPr id="7" name="TextBox 6"/>
            <p:cNvSpPr txBox="1"/>
            <p:nvPr/>
          </p:nvSpPr>
          <p:spPr>
            <a:xfrm>
              <a:off x="3474249" y="395005"/>
              <a:ext cx="163217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‘?'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4290338" y="-795549"/>
              <a:ext cx="1680236" cy="11905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21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526">
        <p:fade/>
      </p:transition>
    </mc:Choice>
    <mc:Fallback>
      <p:transition advTm="65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9760"/>
              </p:ext>
            </p:extLst>
          </p:nvPr>
        </p:nvGraphicFramePr>
        <p:xfrm>
          <a:off x="1307575" y="3505810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677996"/>
                <a:gridCol w="1034848"/>
                <a:gridCol w="923807"/>
                <a:gridCol w="527330"/>
                <a:gridCol w="1628520"/>
                <a:gridCol w="1352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{j+1}?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9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90">
        <p:fade/>
      </p:transition>
    </mc:Choice>
    <mc:Fallback>
      <p:transition advTm="2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</a:t>
            </a:r>
            <a:r>
              <a:rPr lang="en-US" dirty="0" err="1" smtClean="0"/>
              <a:t>assignement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1031"/>
              </p:ext>
            </p:extLst>
          </p:nvPr>
        </p:nvGraphicFramePr>
        <p:xfrm>
          <a:off x="1269170" y="4005075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913596"/>
                <a:gridCol w="998530"/>
                <a:gridCol w="724525"/>
                <a:gridCol w="527330"/>
                <a:gridCol w="1666925"/>
                <a:gridCol w="1314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j-1}?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[1,2]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789">
        <p:fade/>
      </p:transition>
    </mc:Choice>
    <mc:Fallback>
      <p:transition advTm="57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41535"/>
              </p:ext>
            </p:extLst>
          </p:nvPr>
        </p:nvGraphicFramePr>
        <p:xfrm>
          <a:off x="1269170" y="4005075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913596"/>
                <a:gridCol w="998530"/>
                <a:gridCol w="724525"/>
                <a:gridCol w="527330"/>
                <a:gridCol w="1590115"/>
                <a:gridCol w="1391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j-1}?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[1,2]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84083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6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453">
        <p:fade/>
      </p:transition>
    </mc:Choice>
    <mc:Fallback>
      <p:transition advTm="44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38932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9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190">
        <p:fade/>
      </p:transition>
    </mc:Choice>
    <mc:Fallback>
      <p:transition advTm="13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81698"/>
          </a:xfrm>
        </p:spPr>
        <p:txBody>
          <a:bodyPr/>
          <a:lstStyle/>
          <a:p>
            <a:r>
              <a:rPr lang="en-US" sz="4200" dirty="0" smtClean="0"/>
              <a:t>Program Development: The reality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2874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Compile</a:t>
            </a:r>
          </a:p>
          <a:p>
            <a:pPr lvl="1"/>
            <a:r>
              <a:rPr lang="en-US" dirty="0" smtClean="0"/>
              <a:t>“Which is the compiler switch to optimize?”</a:t>
            </a:r>
          </a:p>
          <a:p>
            <a:pPr lvl="1"/>
            <a:r>
              <a:rPr lang="en-US" dirty="0" smtClean="0"/>
              <a:t>“How do include this library?”</a:t>
            </a:r>
          </a:p>
          <a:p>
            <a:pPr lvl="1"/>
            <a:r>
              <a:rPr lang="en-US" dirty="0" smtClean="0"/>
              <a:t>“Where is this library?”</a:t>
            </a:r>
          </a:p>
          <a:p>
            <a:pPr lvl="1"/>
            <a:r>
              <a:rPr lang="en-US" dirty="0" smtClean="0"/>
              <a:t>“What is this obscure linker error?”</a:t>
            </a:r>
          </a:p>
          <a:p>
            <a:pPr lvl="1"/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8724">
        <p:fade/>
      </p:transition>
    </mc:Choice>
    <mc:Fallback>
      <p:transition advTm="187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// here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≥ a.Length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95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1380"/>
              </p:ext>
            </p:extLst>
          </p:nvPr>
        </p:nvGraphicFramePr>
        <p:xfrm>
          <a:off x="2267700" y="5052497"/>
          <a:ext cx="4954246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{j, 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458255" y="3659430"/>
            <a:ext cx="3977371" cy="1210161"/>
            <a:chOff x="3227259" y="299396"/>
            <a:chExt cx="3977371" cy="1210161"/>
          </a:xfrm>
        </p:grpSpPr>
        <p:sp>
          <p:nvSpPr>
            <p:cNvPr id="8" name="TextBox 7"/>
            <p:cNvSpPr txBox="1"/>
            <p:nvPr/>
          </p:nvSpPr>
          <p:spPr>
            <a:xfrm>
              <a:off x="3227259" y="299396"/>
              <a:ext cx="3977371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the empty segment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5215944" y="761061"/>
              <a:ext cx="1" cy="7484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32643" y="2843654"/>
            <a:ext cx="14298" cy="815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9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572">
        <p:fade/>
      </p:transition>
    </mc:Choice>
    <mc:Fallback>
      <p:transition advTm="135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/>
              <a:t>Different from usual contract checkers</a:t>
            </a:r>
          </a:p>
          <a:p>
            <a:pPr lvl="1"/>
            <a:r>
              <a:rPr lang="en-US" dirty="0" smtClean="0"/>
              <a:t>No wp, use </a:t>
            </a:r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</a:p>
          <a:p>
            <a:pPr lvl="1"/>
            <a:r>
              <a:rPr lang="en-US" dirty="0" smtClean="0"/>
              <a:t>Focus on some common properties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than a static checker</a:t>
            </a:r>
          </a:p>
          <a:p>
            <a:pPr lvl="1"/>
            <a:r>
              <a:rPr lang="en-US" dirty="0" smtClean="0"/>
              <a:t>Infers </a:t>
            </a:r>
            <a:r>
              <a:rPr lang="en-US" dirty="0" smtClean="0">
                <a:solidFill>
                  <a:srgbClr val="FF0000"/>
                </a:solidFill>
              </a:rPr>
              <a:t>deep semantics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Use them to prove correctness, suggest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2"/>
            <a:r>
              <a:rPr lang="en-US" dirty="0" smtClean="0"/>
              <a:t>Repairs semantically justified</a:t>
            </a:r>
          </a:p>
          <a:p>
            <a:r>
              <a:rPr lang="en-US" dirty="0" smtClean="0"/>
              <a:t>Enables the scenario of </a:t>
            </a:r>
            <a:r>
              <a:rPr lang="en-US" dirty="0" smtClean="0">
                <a:solidFill>
                  <a:srgbClr val="FF0000"/>
                </a:solidFill>
              </a:rPr>
              <a:t>Semantic IDE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Help</a:t>
            </a:r>
            <a:r>
              <a:rPr lang="en-US" dirty="0" smtClean="0"/>
              <a:t> the programmer, do not drown her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6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1991">
        <p:fade/>
      </p:transition>
    </mc:Choice>
    <mc:Fallback>
      <p:transition advTm="619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IDE</a:t>
            </a:r>
            <a:br>
              <a:rPr lang="en-US" dirty="0" smtClean="0"/>
            </a:br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66">
        <p:fade/>
      </p:transition>
    </mc:Choice>
    <mc:Fallback>
      <p:transition advTm="28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2971800" cy="457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Right Arrow 6"/>
          <p:cNvSpPr/>
          <p:nvPr/>
        </p:nvSpPr>
        <p:spPr bwMode="auto">
          <a:xfrm>
            <a:off x="3505200" y="1714500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94764" y="1464696"/>
            <a:ext cx="1528762" cy="1528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Semantic engine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(Clousot)</a:t>
            </a:r>
          </a:p>
        </p:txBody>
      </p:sp>
      <p:sp>
        <p:nvSpPr>
          <p:cNvPr id="11" name="Right Arrow 10"/>
          <p:cNvSpPr/>
          <p:nvPr/>
        </p:nvSpPr>
        <p:spPr bwMode="auto">
          <a:xfrm flipH="1">
            <a:off x="3505200" y="2422071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Issues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flipH="1">
            <a:off x="3505200" y="3015342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Repairs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9" name="Tree"/>
          <p:cNvSpPr>
            <a:spLocks noEditPoints="1" noChangeArrowheads="1"/>
          </p:cNvSpPr>
          <p:nvPr/>
        </p:nvSpPr>
        <p:spPr bwMode="auto">
          <a:xfrm>
            <a:off x="4162424" y="1316037"/>
            <a:ext cx="600075" cy="665163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logozzo\AppData\Local\Microsoft\Windows\Temporary Internet Files\Content.IE5\MOJCBXGN\MC900433880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5052219"/>
            <a:ext cx="1262063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5494564" y="1447800"/>
            <a:ext cx="1371600" cy="48664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Query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Driver</a:t>
            </a:r>
          </a:p>
        </p:txBody>
      </p:sp>
      <p:sp>
        <p:nvSpPr>
          <p:cNvPr id="18" name="Right Arrow 17"/>
          <p:cNvSpPr/>
          <p:nvPr/>
        </p:nvSpPr>
        <p:spPr bwMode="auto">
          <a:xfrm flipH="1">
            <a:off x="3505200" y="3657600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Refactorings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3505200" y="5117193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Answers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116535" y="3116660"/>
            <a:ext cx="1528762" cy="454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Provider</a:t>
            </a:r>
            <a:r>
              <a:rPr lang="en-US" sz="2400" baseline="-250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27421" y="3685382"/>
            <a:ext cx="1528762" cy="454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…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127421" y="4490641"/>
            <a:ext cx="1528762" cy="454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Provider</a:t>
            </a:r>
            <a:r>
              <a:rPr lang="en-US" sz="2400" baseline="-25000" dirty="0" err="1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n</a:t>
            </a:r>
            <a:endParaRPr lang="en-US" sz="2400" baseline="-250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3621880" y="4411663"/>
            <a:ext cx="1681162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Queries</a:t>
            </a:r>
            <a:endParaRPr lang="en-US" sz="20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35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9523">
        <p:fade/>
      </p:transition>
    </mc:Choice>
    <mc:Fallback>
      <p:transition advTm="1095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Verified repairs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22475"/>
          </a:xfrm>
        </p:spPr>
        <p:txBody>
          <a:bodyPr/>
          <a:lstStyle/>
          <a:p>
            <a:r>
              <a:rPr lang="en-US" dirty="0" smtClean="0"/>
              <a:t>Goal: Provide code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  <a:r>
              <a:rPr lang="en-US" dirty="0" smtClean="0"/>
              <a:t> at design time</a:t>
            </a:r>
          </a:p>
          <a:p>
            <a:pPr lvl="1"/>
            <a:r>
              <a:rPr lang="en-US" dirty="0" smtClean="0"/>
              <a:t>Also: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verified</a:t>
            </a:r>
            <a:r>
              <a:rPr lang="en-US" dirty="0" smtClean="0"/>
              <a:t> repairs</a:t>
            </a:r>
          </a:p>
          <a:p>
            <a:r>
              <a:rPr lang="en-US" dirty="0" smtClean="0"/>
              <a:t>What is a code repair?</a:t>
            </a:r>
          </a:p>
          <a:p>
            <a:pPr lvl="1"/>
            <a:r>
              <a:rPr lang="en-US" dirty="0" smtClean="0"/>
              <a:t>In general, human dependent</a:t>
            </a:r>
          </a:p>
          <a:p>
            <a:r>
              <a:rPr lang="en-US" dirty="0" smtClean="0"/>
              <a:t>Our definition: a code repair</a:t>
            </a:r>
          </a:p>
          <a:p>
            <a:pPr marL="974725" lvl="1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 the number of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runs</a:t>
            </a:r>
          </a:p>
          <a:p>
            <a:pPr marL="974725" lvl="1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Decreases</a:t>
            </a:r>
            <a:r>
              <a:rPr lang="en-US" dirty="0" smtClean="0"/>
              <a:t> the number of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runs</a:t>
            </a:r>
          </a:p>
        </p:txBody>
      </p:sp>
    </p:spTree>
    <p:extLst>
      <p:ext uri="{BB962C8B-B14F-4D97-AF65-F5344CB8AC3E}">
        <p14:creationId xmlns:p14="http://schemas.microsoft.com/office/powerpoint/2010/main" val="35391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5675">
        <p:fade/>
      </p:transition>
    </mc:Choice>
    <mc:Fallback>
      <p:transition advTm="556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Overflow repairs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Possibly overflowing expression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(Inferred) Abstract state before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Expression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 </a:t>
            </a:r>
          </a:p>
          <a:p>
            <a:r>
              <a:rPr lang="en-US" dirty="0" smtClean="0"/>
              <a:t>Properties: 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 </a:t>
            </a:r>
            <a:r>
              <a:rPr lang="en-US" dirty="0"/>
              <a:t>n</a:t>
            </a:r>
            <a:r>
              <a:rPr lang="en-US" dirty="0" smtClean="0"/>
              <a:t>on-overflowing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dirty="0" smtClean="0"/>
              <a:t> equivalent on Z to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1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3530">
        <p:fade/>
      </p:transition>
    </mc:Choice>
    <mc:Fallback>
      <p:transition advTm="635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9" y="1828800"/>
            <a:ext cx="7524750" cy="3886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044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7818">
        <p:fade/>
      </p:transition>
    </mc:Choice>
    <mc:Fallback>
      <p:transition advTm="1578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extract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Extract methods </a:t>
            </a:r>
            <a:r>
              <a:rPr lang="en-US" dirty="0" smtClean="0">
                <a:solidFill>
                  <a:srgbClr val="FF0000"/>
                </a:solidFill>
              </a:rPr>
              <a:t>with contracts </a:t>
            </a:r>
            <a:endParaRPr lang="en-US" dirty="0" smtClean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Soundness</a:t>
            </a:r>
          </a:p>
          <a:p>
            <a:pPr lvl="2"/>
            <a:r>
              <a:rPr lang="en-US" dirty="0" smtClean="0"/>
              <a:t>Contracts should be valid for the extracted 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Safety</a:t>
            </a:r>
          </a:p>
          <a:p>
            <a:pPr lvl="2"/>
            <a:r>
              <a:rPr lang="en-US" dirty="0" smtClean="0"/>
              <a:t>Contracts should be ensure extracted method safety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Completeness</a:t>
            </a:r>
          </a:p>
          <a:p>
            <a:pPr lvl="2"/>
            <a:r>
              <a:rPr lang="en-US" dirty="0" smtClean="0"/>
              <a:t>The original method is still provable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Generality</a:t>
            </a:r>
          </a:p>
          <a:p>
            <a:pPr lvl="2"/>
            <a:r>
              <a:rPr lang="en-US" dirty="0" smtClean="0"/>
              <a:t>Extracted contracts are as general as possible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0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2466">
        <p:fade/>
      </p:transition>
    </mc:Choice>
    <mc:Fallback>
      <p:transition advTm="724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There exists only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solution to the problem</a:t>
            </a:r>
          </a:p>
          <a:p>
            <a:r>
              <a:rPr lang="en-US" dirty="0" smtClean="0"/>
              <a:t>Computable under finiteness hypotheses</a:t>
            </a:r>
          </a:p>
          <a:p>
            <a:pPr lvl="1"/>
            <a:r>
              <a:rPr lang="en-US" dirty="0" smtClean="0"/>
              <a:t>Types, Model checking or deductive verification</a:t>
            </a:r>
          </a:p>
          <a:p>
            <a:r>
              <a:rPr lang="en-US" dirty="0" smtClean="0"/>
              <a:t>Otherwise abstract the iterative schema: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Implemented in our semantic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5591175" cy="15795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6819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6494">
        <p:fade/>
      </p:transition>
    </mc:Choice>
    <mc:Fallback>
      <p:transition advTm="664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435334"/>
          </a:xfrm>
        </p:spPr>
        <p:txBody>
          <a:bodyPr/>
          <a:lstStyle/>
          <a:p>
            <a:r>
              <a:rPr lang="en-US" dirty="0" smtClean="0"/>
              <a:t>Semantic search</a:t>
            </a:r>
          </a:p>
          <a:p>
            <a:pPr lvl="1"/>
            <a:r>
              <a:rPr lang="en-US" dirty="0" smtClean="0"/>
              <a:t>“Where is this method called with x &lt; 0?”</a:t>
            </a:r>
          </a:p>
          <a:p>
            <a:pPr lvl="1"/>
            <a:r>
              <a:rPr lang="en-US" dirty="0" smtClean="0"/>
              <a:t>“Which override violates the postcondition?”</a:t>
            </a:r>
          </a:p>
          <a:p>
            <a:r>
              <a:rPr lang="en-US" dirty="0" smtClean="0"/>
              <a:t>Test/Static analysis Integration</a:t>
            </a:r>
          </a:p>
          <a:p>
            <a:pPr lvl="1"/>
            <a:r>
              <a:rPr lang="en-US" dirty="0" smtClean="0"/>
              <a:t>“Which methods have most warnings and smaller coverage?”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“Who first introduced a warning in this class?”</a:t>
            </a:r>
          </a:p>
          <a:p>
            <a:r>
              <a:rPr lang="en-US" dirty="0" smtClean="0"/>
              <a:t>Repetitive code synthesis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2031">
        <p:fade/>
      </p:transition>
    </mc:Choice>
    <mc:Fallback>
      <p:transition advTm="1020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81698"/>
          </a:xfrm>
        </p:spPr>
        <p:txBody>
          <a:bodyPr/>
          <a:lstStyle/>
          <a:p>
            <a:r>
              <a:rPr lang="en-US" sz="4200" dirty="0" smtClean="0"/>
              <a:t>Program Development: The reality</a:t>
            </a:r>
            <a:endParaRPr lang="en-US" sz="4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lvl="1"/>
            <a:r>
              <a:rPr lang="en-US" dirty="0" smtClean="0"/>
              <a:t>Segmentation fault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“does the wrong thing”</a:t>
            </a:r>
          </a:p>
          <a:p>
            <a:pPr lvl="1"/>
            <a:r>
              <a:rPr lang="en-US" dirty="0"/>
              <a:t>“does nothing”</a:t>
            </a:r>
          </a:p>
          <a:p>
            <a:pPr lvl="1"/>
            <a:r>
              <a:rPr lang="en-US" dirty="0" smtClean="0"/>
              <a:t>“hangs forever”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Everything works fine!</a:t>
            </a:r>
          </a:p>
          <a:p>
            <a:pPr lvl="2"/>
            <a:r>
              <a:rPr lang="en-US" dirty="0" smtClean="0"/>
              <a:t>And so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5648">
        <p:fade/>
      </p:transition>
    </mc:Choice>
    <mc:Fallback>
      <p:transition advTm="35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15">
        <p:fade/>
      </p:transition>
    </mc:Choice>
    <mc:Fallback>
      <p:transition advTm="13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70318"/>
          </a:xfrm>
        </p:spPr>
        <p:txBody>
          <a:bodyPr/>
          <a:lstStyle/>
          <a:p>
            <a:r>
              <a:rPr lang="en-US" dirty="0" smtClean="0"/>
              <a:t>IDEs progressed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Emacs</a:t>
            </a:r>
            <a:r>
              <a:rPr lang="en-US" dirty="0" smtClean="0"/>
              <a:t>/Vi to Visual Studio/Eclipse</a:t>
            </a:r>
          </a:p>
          <a:p>
            <a:r>
              <a:rPr lang="en-US" dirty="0" smtClean="0"/>
              <a:t>We have powerful semantic tools</a:t>
            </a:r>
          </a:p>
          <a:p>
            <a:r>
              <a:rPr lang="en-US" dirty="0" smtClean="0"/>
              <a:t>We should integrate them to improve the programming experience</a:t>
            </a:r>
          </a:p>
          <a:p>
            <a:r>
              <a:rPr lang="en-US" dirty="0" smtClean="0"/>
              <a:t>Fewer design-time bugs, automatic and verified code repairs</a:t>
            </a:r>
          </a:p>
          <a:p>
            <a:r>
              <a:rPr lang="en-US" dirty="0" smtClean="0"/>
              <a:t>Integrated program repository and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1900">
        <p:fade/>
      </p:transition>
    </mc:Choice>
    <mc:Fallback>
      <p:transition advTm="51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quick, personal history of </a:t>
            </a:r>
            <a:br>
              <a:rPr lang="en-US" dirty="0" smtClean="0"/>
            </a:br>
            <a:r>
              <a:rPr lang="en-US" dirty="0" smtClean="0"/>
              <a:t>IDE evolution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7414">
        <p:fade/>
      </p:transition>
    </mc:Choice>
    <mc:Fallback>
      <p:transition advTm="374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beginning: GW-Basic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Very, very short experience…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17" y="2057400"/>
            <a:ext cx="6096851" cy="33342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4812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4525">
        <p:fade/>
      </p:transition>
    </mc:Choice>
    <mc:Fallback>
      <p:transition advTm="345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Turbo Pascal 3.02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Write &amp; Compile &amp; Run integrated!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0520"/>
            <a:ext cx="5848350" cy="296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35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931">
        <p:fade/>
      </p:transition>
    </mc:Choice>
    <mc:Fallback>
      <p:transition advTm="199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 vs. Basic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422475"/>
          </a:xfrm>
        </p:spPr>
        <p:txBody>
          <a:bodyPr/>
          <a:lstStyle/>
          <a:p>
            <a:r>
              <a:rPr lang="en-US" dirty="0" smtClean="0"/>
              <a:t>Pascal is a way </a:t>
            </a:r>
            <a:r>
              <a:rPr lang="en-US" dirty="0" smtClean="0">
                <a:solidFill>
                  <a:srgbClr val="FF0000"/>
                </a:solidFill>
              </a:rPr>
              <a:t>better language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Nice syntax, type system</a:t>
            </a:r>
          </a:p>
          <a:p>
            <a:pPr lvl="1"/>
            <a:r>
              <a:rPr lang="en-US" dirty="0" smtClean="0"/>
              <a:t>Compiler (in memory/disk)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Was it really important?</a:t>
            </a:r>
          </a:p>
          <a:p>
            <a:r>
              <a:rPr lang="en-US" dirty="0" smtClean="0"/>
              <a:t>Not really, the IDE was more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9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60">
        <p:fade/>
      </p:transition>
    </mc:Choice>
    <mc:Fallback>
      <p:transition advTm="293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6|31.3|14.9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1334</TotalTime>
  <Words>2014</Words>
  <Application>Microsoft Office PowerPoint</Application>
  <PresentationFormat>On-screen Show (4:3)</PresentationFormat>
  <Paragraphs>618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1-10070 Microsoft Research 2008</vt:lpstr>
      <vt:lpstr>White with Courier font for code slides</vt:lpstr>
      <vt:lpstr>Towards a Semantic Program Development Environment </vt:lpstr>
      <vt:lpstr>Program Development: The Theory</vt:lpstr>
      <vt:lpstr>Program Development: The reality</vt:lpstr>
      <vt:lpstr>Program Development: The reality</vt:lpstr>
      <vt:lpstr>Program Development: The reality</vt:lpstr>
      <vt:lpstr>A quick, personal history of  IDE evolution</vt:lpstr>
      <vt:lpstr>The beginning: GW-Basic</vt:lpstr>
      <vt:lpstr>Next: Turbo Pascal 3.02</vt:lpstr>
      <vt:lpstr>Pascal vs. Basic</vt:lpstr>
      <vt:lpstr>Next: Turbo Pascal 5.5</vt:lpstr>
      <vt:lpstr>Turbo Pascal 3 vs Turbo Pascal 5.5</vt:lpstr>
      <vt:lpstr>Borland Turbo C++</vt:lpstr>
      <vt:lpstr>Pascal vs C/C++</vt:lpstr>
      <vt:lpstr>Fast forward: 2012</vt:lpstr>
      <vt:lpstr>Visual Studio 2010</vt:lpstr>
      <vt:lpstr>Can we improve the IDEs?</vt:lpstr>
      <vt:lpstr>What should we improve?</vt:lpstr>
      <vt:lpstr>Programming languages</vt:lpstr>
      <vt:lpstr>Dream: Program Verification</vt:lpstr>
      <vt:lpstr>Specification via Contracts</vt:lpstr>
      <vt:lpstr>CodeContracts?</vt:lpstr>
      <vt:lpstr>CodeContracts tools</vt:lpstr>
      <vt:lpstr>CodeContracts impact</vt:lpstr>
      <vt:lpstr>CodeContracts in VS2010:  Towards a more semantic IDE</vt:lpstr>
      <vt:lpstr>How it works?</vt:lpstr>
      <vt:lpstr>Example: Array analysis</vt:lpstr>
      <vt:lpstr>‘?’ Removal</vt:lpstr>
      <vt:lpstr>Constant Assignment</vt:lpstr>
      <vt:lpstr>Test</vt:lpstr>
      <vt:lpstr>Array assignment</vt:lpstr>
      <vt:lpstr>Scalar Assignment</vt:lpstr>
      <vt:lpstr>Join</vt:lpstr>
      <vt:lpstr>Segment unification</vt:lpstr>
      <vt:lpstr>After the first iteration</vt:lpstr>
      <vt:lpstr>Test</vt:lpstr>
      <vt:lpstr>Array assignment</vt:lpstr>
      <vt:lpstr>Scalar assignement</vt:lpstr>
      <vt:lpstr>Widening</vt:lpstr>
      <vt:lpstr>Fixpoint</vt:lpstr>
      <vt:lpstr>Reduction</vt:lpstr>
      <vt:lpstr>Clousot</vt:lpstr>
      <vt:lpstr>Semantic IDE Demo!</vt:lpstr>
      <vt:lpstr>How it works?</vt:lpstr>
      <vt:lpstr>Verified repairs</vt:lpstr>
      <vt:lpstr>Example: Overflow repairs</vt:lpstr>
      <vt:lpstr>Algorithm</vt:lpstr>
      <vt:lpstr>Semantic extract method</vt:lpstr>
      <vt:lpstr>Results</vt:lpstr>
      <vt:lpstr>More?</vt:lpstr>
      <vt:lpstr>Conclusions</vt:lpstr>
      <vt:lpstr>Overall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Semantic Program Development Environment </dc:title>
  <dc:creator>Francesco Logozzo</dc:creator>
  <cp:lastModifiedBy>Francesco Logozzo</cp:lastModifiedBy>
  <cp:revision>107</cp:revision>
  <cp:lastPrinted>2012-03-17T03:56:42Z</cp:lastPrinted>
  <dcterms:created xsi:type="dcterms:W3CDTF">2006-08-16T00:00:00Z</dcterms:created>
  <dcterms:modified xsi:type="dcterms:W3CDTF">2012-03-19T05:59:49Z</dcterms:modified>
</cp:coreProperties>
</file>