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4"/>
  </p:sldMasterIdLst>
  <p:notesMasterIdLst>
    <p:notesMasterId r:id="rId35"/>
  </p:notesMasterIdLst>
  <p:sldIdLst>
    <p:sldId id="256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68" r:id="rId14"/>
    <p:sldId id="270" r:id="rId15"/>
    <p:sldId id="284" r:id="rId16"/>
    <p:sldId id="271" r:id="rId17"/>
    <p:sldId id="273" r:id="rId18"/>
    <p:sldId id="272" r:id="rId19"/>
    <p:sldId id="269" r:id="rId20"/>
    <p:sldId id="274" r:id="rId21"/>
    <p:sldId id="275" r:id="rId22"/>
    <p:sldId id="278" r:id="rId23"/>
    <p:sldId id="276" r:id="rId24"/>
    <p:sldId id="277" r:id="rId25"/>
    <p:sldId id="279" r:id="rId26"/>
    <p:sldId id="280" r:id="rId27"/>
    <p:sldId id="281" r:id="rId28"/>
    <p:sldId id="283" r:id="rId29"/>
    <p:sldId id="286" r:id="rId30"/>
    <p:sldId id="287" r:id="rId31"/>
    <p:sldId id="285" r:id="rId32"/>
    <p:sldId id="289" r:id="rId33"/>
    <p:sldId id="288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nuel Fahndrich" initials="MF" lastIdx="1" clrIdx="0">
    <p:extLst>
      <p:ext uri="{19B8F6BF-5375-455C-9EA6-DF929625EA0E}">
        <p15:presenceInfo xmlns:p15="http://schemas.microsoft.com/office/powerpoint/2012/main" userId="S-1-5-21-2127521184-1604012920-1887927527-7307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0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126" y="1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3-05-14T15:12:38.625" idx="1">
    <p:pos x="10" y="10"/>
    <p:text>Not sure this is a good slide/message because what you get today is quite different.</p:text>
    <p:extLst>
      <p:ext uri="{C676402C-5697-4E1C-873F-D02D1690AC5C}">
        <p15:threadingInfo xmlns:p15="http://schemas.microsoft.com/office/powerpoint/2012/main" timeZoneBias="4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C6BDD2-AF16-4CC4-80FE-2938E09DD28F}" type="datetimeFigureOut">
              <a:rPr lang="en-US" smtClean="0"/>
              <a:t>5/15/2013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705988-FE38-42C0-AC12-B82CFA614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4674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746139-4166-4B6D-9715-D0B8D4D60B7E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1609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746139-4166-4B6D-9715-D0B8D4D60B7E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2718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746139-4166-4B6D-9715-D0B8D4D60B7E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3322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746139-4166-4B6D-9715-D0B8D4D60B7E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8469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746139-4166-4B6D-9715-D0B8D4D60B7E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6978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746139-4166-4B6D-9715-D0B8D4D60B7E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7290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746139-4166-4B6D-9715-D0B8D4D60B7E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519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5/15/2013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FigureOut">
              <a:rPr lang="en-US" dirty="0"/>
              <a:t>5/15/2013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FigureOut">
              <a:rPr lang="en-US" dirty="0"/>
              <a:t>5/15/2013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dirty="0"/>
              <a:t>5/15/2013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dirty="0"/>
              <a:t>5/15/2013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dirty="0"/>
              <a:t>5/15/2013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dirty="0"/>
              <a:t>5/15/2013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dirty="0"/>
              <a:t>5/15/2013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FigureOut">
              <a:rPr lang="en-US" dirty="0"/>
              <a:t>5/15/2013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5/15/2013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5/15/2013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Smart Programming Assistant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Francesco Logozzo </a:t>
            </a:r>
          </a:p>
          <a:p>
            <a:r>
              <a:rPr lang="en-US" dirty="0" smtClean="0"/>
              <a:t>M. Barnett, M. Fahndrich, T. Ball, S. Lahiri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124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Verified Code Repairs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sz="2800" dirty="0" smtClean="0"/>
          </a:p>
          <a:p>
            <a:r>
              <a:rPr lang="en-US" sz="2800" dirty="0" smtClean="0"/>
              <a:t>F. Logozzo </a:t>
            </a:r>
            <a:r>
              <a:rPr lang="en-US" sz="2800" dirty="0"/>
              <a:t>and </a:t>
            </a:r>
            <a:r>
              <a:rPr lang="en-US" sz="2800" dirty="0" smtClean="0"/>
              <a:t>T. </a:t>
            </a:r>
            <a:r>
              <a:rPr lang="en-US" sz="2800" dirty="0"/>
              <a:t>Ball, </a:t>
            </a:r>
            <a:r>
              <a:rPr lang="en-US" sz="2800" i="1" dirty="0"/>
              <a:t>Modular and Verified Automatic Program </a:t>
            </a:r>
            <a:r>
              <a:rPr lang="en-US" sz="2800" i="1" dirty="0" smtClean="0"/>
              <a:t>Repair</a:t>
            </a:r>
            <a:r>
              <a:rPr lang="en-US" sz="2800" dirty="0" smtClean="0"/>
              <a:t>, OOPSLA’12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874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analysis and Code repairs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three components in program analysis</a:t>
            </a:r>
          </a:p>
          <a:p>
            <a:pPr lvl="1"/>
            <a:r>
              <a:rPr lang="en-US" dirty="0" smtClean="0"/>
              <a:t>The </a:t>
            </a:r>
            <a:r>
              <a:rPr lang="en-US" dirty="0" smtClean="0">
                <a:solidFill>
                  <a:srgbClr val="FF0000"/>
                </a:solidFill>
              </a:rPr>
              <a:t>program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smtClean="0"/>
              <a:t>text</a:t>
            </a:r>
          </a:p>
          <a:p>
            <a:pPr lvl="1"/>
            <a:r>
              <a:rPr lang="en-US" dirty="0" smtClean="0"/>
              <a:t>The </a:t>
            </a:r>
            <a:r>
              <a:rPr lang="en-US" dirty="0" smtClean="0">
                <a:solidFill>
                  <a:srgbClr val="FF0000"/>
                </a:solidFill>
              </a:rPr>
              <a:t>specification</a:t>
            </a:r>
            <a:r>
              <a:rPr lang="en-US" dirty="0" smtClean="0"/>
              <a:t>, the property to be specified</a:t>
            </a:r>
          </a:p>
          <a:p>
            <a:pPr lvl="1"/>
            <a:r>
              <a:rPr lang="en-US" dirty="0" smtClean="0"/>
              <a:t>The </a:t>
            </a:r>
            <a:r>
              <a:rPr lang="en-US" dirty="0" smtClean="0">
                <a:solidFill>
                  <a:srgbClr val="FF0000"/>
                </a:solidFill>
              </a:rPr>
              <a:t>analysis result</a:t>
            </a:r>
            <a:r>
              <a:rPr lang="en-US" dirty="0" smtClean="0"/>
              <a:t>, the semantic knowledge about the program execution</a:t>
            </a:r>
          </a:p>
          <a:p>
            <a:r>
              <a:rPr lang="en-US" dirty="0" smtClean="0"/>
              <a:t>The (usual) verification problem is 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“</a:t>
            </a:r>
            <a:r>
              <a:rPr lang="en-US" i="1" dirty="0" smtClean="0">
                <a:solidFill>
                  <a:srgbClr val="FF0000"/>
                </a:solidFill>
              </a:rPr>
              <a:t>Check </a:t>
            </a:r>
            <a:r>
              <a:rPr lang="en-US" i="1" dirty="0" smtClean="0"/>
              <a:t>that the analysis result guarantees that the program meets its specification"</a:t>
            </a:r>
          </a:p>
          <a:p>
            <a:r>
              <a:rPr lang="en-US" dirty="0" smtClean="0"/>
              <a:t>The (new) verified code repair problem is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“</a:t>
            </a:r>
            <a:r>
              <a:rPr lang="en-US" i="1" dirty="0" smtClean="0">
                <a:solidFill>
                  <a:srgbClr val="FF0000"/>
                </a:solidFill>
              </a:rPr>
              <a:t>Refine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i="1" dirty="0" smtClean="0"/>
              <a:t>the program using the analysis result so that it meets its specification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Related, but different than program synthesis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460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Verified code repairs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Have a </a:t>
            </a:r>
            <a:r>
              <a:rPr lang="en-US" dirty="0" smtClean="0">
                <a:solidFill>
                  <a:srgbClr val="FF0000"/>
                </a:solidFill>
              </a:rPr>
              <a:t>semantic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smtClean="0"/>
              <a:t>notion of </a:t>
            </a:r>
            <a:r>
              <a:rPr lang="en-US" dirty="0" smtClean="0">
                <a:solidFill>
                  <a:srgbClr val="FF0000"/>
                </a:solidFill>
              </a:rPr>
              <a:t>repairs</a:t>
            </a:r>
          </a:p>
          <a:p>
            <a:r>
              <a:rPr lang="en-US" dirty="0" smtClean="0"/>
              <a:t>A verified repair </a:t>
            </a:r>
            <a:r>
              <a:rPr lang="en-US" dirty="0" smtClean="0">
                <a:solidFill>
                  <a:srgbClr val="FF0000"/>
                </a:solidFill>
              </a:rPr>
              <a:t>reduces the bad runs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smtClean="0"/>
              <a:t>while </a:t>
            </a:r>
            <a:r>
              <a:rPr lang="en-US" dirty="0" smtClean="0">
                <a:solidFill>
                  <a:srgbClr val="FF0000"/>
                </a:solidFill>
              </a:rPr>
              <a:t>increasing the good runs</a:t>
            </a:r>
          </a:p>
          <a:p>
            <a:pPr lvl="1"/>
            <a:r>
              <a:rPr lang="en-US" dirty="0"/>
              <a:t>A good run is one that satisfies the specification</a:t>
            </a:r>
          </a:p>
          <a:p>
            <a:pPr lvl="2"/>
            <a:r>
              <a:rPr lang="en-US" dirty="0"/>
              <a:t>Assertion, precondition, runtime condition </a:t>
            </a:r>
            <a:r>
              <a:rPr lang="en-US" dirty="0" smtClean="0"/>
              <a:t>…</a:t>
            </a:r>
          </a:p>
          <a:p>
            <a:pPr lvl="1"/>
            <a:r>
              <a:rPr lang="en-US" dirty="0" smtClean="0"/>
              <a:t>A bad run is one that violates the specification</a:t>
            </a:r>
          </a:p>
          <a:p>
            <a:r>
              <a:rPr lang="en-US" dirty="0" smtClean="0"/>
              <a:t>Consequences: 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hen we repair a program we </a:t>
            </a:r>
            <a:r>
              <a:rPr lang="en-US" dirty="0" smtClean="0">
                <a:solidFill>
                  <a:srgbClr val="FF0000"/>
                </a:solidFill>
              </a:rPr>
              <a:t>cannot remove </a:t>
            </a:r>
            <a:r>
              <a:rPr lang="en-US" dirty="0" smtClean="0"/>
              <a:t>any </a:t>
            </a:r>
            <a:r>
              <a:rPr lang="en-US" dirty="0" smtClean="0">
                <a:solidFill>
                  <a:srgbClr val="FF0000"/>
                </a:solidFill>
              </a:rPr>
              <a:t>good behavior</a:t>
            </a:r>
          </a:p>
          <a:p>
            <a:pPr lvl="1"/>
            <a:r>
              <a:rPr lang="en-US" dirty="0" smtClean="0"/>
              <a:t>There can be </a:t>
            </a:r>
            <a:r>
              <a:rPr lang="en-US" dirty="0" smtClean="0">
                <a:solidFill>
                  <a:srgbClr val="FF0000"/>
                </a:solidFill>
              </a:rPr>
              <a:t>multiple</a:t>
            </a:r>
            <a:r>
              <a:rPr lang="en-US" dirty="0" smtClean="0"/>
              <a:t>, non comparable, </a:t>
            </a:r>
            <a:r>
              <a:rPr lang="en-US" dirty="0" smtClean="0">
                <a:solidFill>
                  <a:srgbClr val="FF0000"/>
                </a:solidFill>
              </a:rPr>
              <a:t>repairs</a:t>
            </a:r>
          </a:p>
          <a:p>
            <a:pPr lvl="2"/>
            <a:r>
              <a:rPr lang="en-US" dirty="0" smtClean="0"/>
              <a:t>No best repair in general!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738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Repairs are property-dependent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2011680"/>
            <a:ext cx="11042305" cy="3766185"/>
          </a:xfrm>
        </p:spPr>
        <p:txBody>
          <a:bodyPr/>
          <a:lstStyle/>
          <a:p>
            <a:r>
              <a:rPr lang="en-US" dirty="0" smtClean="0"/>
              <a:t>In static analysis tools, the </a:t>
            </a:r>
            <a:r>
              <a:rPr lang="en-US" dirty="0" smtClean="0">
                <a:solidFill>
                  <a:srgbClr val="FF0000"/>
                </a:solidFill>
              </a:rPr>
              <a:t>knowledge</a:t>
            </a:r>
            <a:r>
              <a:rPr lang="en-US" dirty="0" smtClean="0"/>
              <a:t> is given by the </a:t>
            </a:r>
            <a:r>
              <a:rPr lang="en-US" dirty="0" smtClean="0">
                <a:solidFill>
                  <a:srgbClr val="FF0000"/>
                </a:solidFill>
              </a:rPr>
              <a:t>inferred abstract state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FF0000"/>
                </a:solidFill>
              </a:rPr>
              <a:t>abstract state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smtClean="0"/>
              <a:t>belongs to some abstract domain</a:t>
            </a:r>
          </a:p>
          <a:p>
            <a:pPr lvl="1"/>
            <a:r>
              <a:rPr lang="en-US" dirty="0" smtClean="0"/>
              <a:t>E.g.: linear arithmetic</a:t>
            </a:r>
          </a:p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FF0000"/>
                </a:solidFill>
              </a:rPr>
              <a:t>abstract domain </a:t>
            </a:r>
            <a:r>
              <a:rPr lang="en-US" dirty="0" smtClean="0"/>
              <a:t>encodes some property of interest</a:t>
            </a:r>
          </a:p>
          <a:p>
            <a:r>
              <a:rPr lang="en-US" dirty="0" smtClean="0"/>
              <a:t>Idea: An abstract domain </a:t>
            </a:r>
            <a:r>
              <a:rPr lang="en-US" dirty="0" smtClean="0">
                <a:solidFill>
                  <a:srgbClr val="FF0000"/>
                </a:solidFill>
              </a:rPr>
              <a:t>should</a:t>
            </a:r>
            <a:r>
              <a:rPr lang="en-US" dirty="0" smtClean="0"/>
              <a:t> also </a:t>
            </a:r>
            <a:r>
              <a:rPr lang="en-US" dirty="0" smtClean="0">
                <a:solidFill>
                  <a:srgbClr val="FF0000"/>
                </a:solidFill>
              </a:rPr>
              <a:t>know</a:t>
            </a:r>
            <a:r>
              <a:rPr lang="en-US" dirty="0" smtClean="0"/>
              <a:t> how to repair the program</a:t>
            </a:r>
          </a:p>
          <a:p>
            <a:r>
              <a:rPr lang="en-US" dirty="0" smtClean="0"/>
              <a:t>Therefore the verified code repairs depend are </a:t>
            </a:r>
            <a:r>
              <a:rPr lang="en-US" dirty="0" smtClean="0">
                <a:solidFill>
                  <a:srgbClr val="FF0000"/>
                </a:solidFill>
              </a:rPr>
              <a:t>property-dependent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 smtClean="0"/>
              <a:t>E.g., often we cannot repair non-functional bugs like performance</a:t>
            </a:r>
          </a:p>
        </p:txBody>
      </p:sp>
    </p:spTree>
    <p:extLst>
      <p:ext uri="{BB962C8B-B14F-4D97-AF65-F5344CB8AC3E}">
        <p14:creationId xmlns:p14="http://schemas.microsoft.com/office/powerpoint/2010/main" val="318339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Repairing floats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6235" y="3617943"/>
            <a:ext cx="10774751" cy="185014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The static checker infers</a:t>
            </a:r>
          </a:p>
          <a:p>
            <a:pPr lvl="1"/>
            <a:r>
              <a:rPr lang="en-US" dirty="0" err="1" smtClean="0"/>
              <a:t>this.f</a:t>
            </a:r>
            <a:r>
              <a:rPr lang="en-US" dirty="0" smtClean="0"/>
              <a:t> : f64</a:t>
            </a:r>
          </a:p>
          <a:p>
            <a:pPr lvl="1"/>
            <a:r>
              <a:rPr lang="en-US" dirty="0" err="1"/>
              <a:t>t</a:t>
            </a:r>
            <a:r>
              <a:rPr lang="en-US" dirty="0" err="1" smtClean="0"/>
              <a:t>mp</a:t>
            </a:r>
            <a:r>
              <a:rPr lang="en-US" dirty="0" smtClean="0"/>
              <a:t>  : </a:t>
            </a:r>
            <a:r>
              <a:rPr lang="en-US" dirty="0" err="1" smtClean="0"/>
              <a:t>fext</a:t>
            </a:r>
            <a:endParaRPr lang="en-US" dirty="0" smtClean="0"/>
          </a:p>
          <a:p>
            <a:r>
              <a:rPr lang="en-US" dirty="0" smtClean="0"/>
              <a:t>Emits warning for precision mismatch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Suggests</a:t>
            </a:r>
            <a:r>
              <a:rPr lang="en-US" dirty="0" smtClean="0"/>
              <a:t> the verified repair:</a:t>
            </a:r>
          </a:p>
          <a:p>
            <a:pPr lvl="1" algn="ctr"/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(double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)(a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b)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55630" y="1805008"/>
            <a:ext cx="494658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f;</a:t>
            </a:r>
          </a:p>
          <a:p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</a:rPr>
              <a:t>SimpleError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a,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b)</a:t>
            </a:r>
          </a:p>
          <a:p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{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var</a:t>
            </a:r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</a:rPr>
              <a:t>tmp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= a + b;</a:t>
            </a:r>
          </a:p>
          <a:p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400" dirty="0" err="1" smtClean="0">
                <a:solidFill>
                  <a:prstClr val="black"/>
                </a:solidFill>
                <a:latin typeface="Consolas" panose="020B0609020204030204" pitchFamily="49" charset="0"/>
              </a:rPr>
              <a:t>.f</a:t>
            </a:r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= 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</a:rPr>
              <a:t>tmp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if </a:t>
            </a:r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US" sz="1400" b="1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this.f</a:t>
            </a:r>
            <a:r>
              <a:rPr lang="en-US" sz="14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== </a:t>
            </a:r>
            <a:r>
              <a:rPr lang="en-US" sz="1400" b="1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tmp</a:t>
            </a:r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) 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{ … 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  <a:endParaRPr lang="en-US" sz="1400" dirty="0" smtClean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  <a:endParaRPr lang="en-US" sz="1400" dirty="0"/>
          </a:p>
        </p:txBody>
      </p:sp>
      <p:grpSp>
        <p:nvGrpSpPr>
          <p:cNvPr id="26" name="Group 25"/>
          <p:cNvGrpSpPr/>
          <p:nvPr/>
        </p:nvGrpSpPr>
        <p:grpSpPr>
          <a:xfrm>
            <a:off x="6951849" y="1965718"/>
            <a:ext cx="3269857" cy="2389521"/>
            <a:chOff x="655630" y="3614538"/>
            <a:chExt cx="1745084" cy="1320017"/>
          </a:xfrm>
        </p:grpSpPr>
        <p:sp>
          <p:nvSpPr>
            <p:cNvPr id="5" name="TextBox 4"/>
            <p:cNvSpPr txBox="1"/>
            <p:nvPr/>
          </p:nvSpPr>
          <p:spPr>
            <a:xfrm>
              <a:off x="1377808" y="4679522"/>
              <a:ext cx="207203" cy="2550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⊥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55630" y="4145379"/>
              <a:ext cx="313286" cy="2550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f32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324768" y="4145379"/>
              <a:ext cx="313286" cy="2550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f64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056219" y="4127584"/>
              <a:ext cx="344495" cy="2550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/>
                <a:t>fext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377809" y="3614538"/>
              <a:ext cx="207203" cy="2550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⊤</a:t>
              </a:r>
            </a:p>
          </p:txBody>
        </p:sp>
        <p:cxnSp>
          <p:nvCxnSpPr>
            <p:cNvPr id="11" name="Straight Connector 10"/>
            <p:cNvCxnSpPr>
              <a:stCxn id="5" idx="0"/>
              <a:endCxn id="6" idx="2"/>
            </p:cNvCxnSpPr>
            <p:nvPr/>
          </p:nvCxnSpPr>
          <p:spPr>
            <a:xfrm flipH="1" flipV="1">
              <a:off x="812273" y="4400412"/>
              <a:ext cx="669136" cy="2791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5" idx="0"/>
              <a:endCxn id="7" idx="2"/>
            </p:cNvCxnSpPr>
            <p:nvPr/>
          </p:nvCxnSpPr>
          <p:spPr>
            <a:xfrm flipV="1">
              <a:off x="1481409" y="4400412"/>
              <a:ext cx="2" cy="2791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5" idx="0"/>
              <a:endCxn id="8" idx="2"/>
            </p:cNvCxnSpPr>
            <p:nvPr/>
          </p:nvCxnSpPr>
          <p:spPr>
            <a:xfrm flipV="1">
              <a:off x="1481409" y="4382617"/>
              <a:ext cx="747057" cy="2969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6" idx="0"/>
              <a:endCxn id="9" idx="2"/>
            </p:cNvCxnSpPr>
            <p:nvPr/>
          </p:nvCxnSpPr>
          <p:spPr>
            <a:xfrm flipV="1">
              <a:off x="812273" y="3869571"/>
              <a:ext cx="669137" cy="2758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7" idx="0"/>
              <a:endCxn id="9" idx="2"/>
            </p:cNvCxnSpPr>
            <p:nvPr/>
          </p:nvCxnSpPr>
          <p:spPr>
            <a:xfrm flipH="1" flipV="1">
              <a:off x="1481411" y="3869571"/>
              <a:ext cx="1" cy="2758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8" idx="0"/>
              <a:endCxn id="9" idx="2"/>
            </p:cNvCxnSpPr>
            <p:nvPr/>
          </p:nvCxnSpPr>
          <p:spPr>
            <a:xfrm flipH="1" flipV="1">
              <a:off x="1481411" y="3869571"/>
              <a:ext cx="747056" cy="2580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39199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Repairing overflows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2011680"/>
            <a:ext cx="10935282" cy="1744809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Assume that  0 ≤ x, 0 ≤ y, 0 ≤ z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Then </a:t>
            </a:r>
            <a:r>
              <a:rPr lang="en-US" b="1" dirty="0" smtClean="0">
                <a:solidFill>
                  <a:srgbClr val="FF0000"/>
                </a:solidFill>
              </a:rPr>
              <a:t>x + y &lt; z </a:t>
            </a:r>
            <a:r>
              <a:rPr lang="en-US" dirty="0" smtClean="0"/>
              <a:t>may overflow</a:t>
            </a:r>
          </a:p>
          <a:p>
            <a:pPr lvl="1"/>
            <a:r>
              <a:rPr lang="en-US" dirty="0" smtClean="0"/>
              <a:t>Exactly, x + y &lt; z in computer precision does not have the same meaning than in ℤ</a:t>
            </a:r>
          </a:p>
          <a:p>
            <a:r>
              <a:rPr lang="en-US" dirty="0" smtClean="0"/>
              <a:t>We derive a non-overflowing expression like that</a:t>
            </a:r>
          </a:p>
          <a:p>
            <a:r>
              <a:rPr lang="en-US" dirty="0"/>
              <a:t> </a:t>
            </a:r>
            <a:endParaRPr lang="en-US" baseline="30000" dirty="0" smtClean="0"/>
          </a:p>
          <a:p>
            <a:endParaRPr lang="en-US" baseline="300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333411"/>
              </p:ext>
            </p:extLst>
          </p:nvPr>
        </p:nvGraphicFramePr>
        <p:xfrm>
          <a:off x="1194727" y="3444016"/>
          <a:ext cx="8430160" cy="22977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3"/>
                <a:gridCol w="8214137"/>
              </a:tblGrid>
              <a:tr h="45954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(x</a:t>
                      </a:r>
                      <a:r>
                        <a:rPr lang="en-US" baseline="30000" dirty="0" smtClean="0"/>
                        <a:t>!</a:t>
                      </a:r>
                      <a:r>
                        <a:rPr lang="en-US" dirty="0" smtClean="0"/>
                        <a:t> + y</a:t>
                      </a:r>
                      <a:r>
                        <a:rPr lang="en-US" baseline="30000" dirty="0" smtClean="0"/>
                        <a:t>!</a:t>
                      </a:r>
                      <a:r>
                        <a:rPr lang="en-US" dirty="0" smtClean="0"/>
                        <a:t>)</a:t>
                      </a:r>
                      <a:r>
                        <a:rPr lang="en-US" baseline="30000" dirty="0" smtClean="0"/>
                        <a:t>?</a:t>
                      </a:r>
                      <a:r>
                        <a:rPr lang="en-US" dirty="0" smtClean="0"/>
                        <a:t> &lt; z</a:t>
                      </a:r>
                      <a:r>
                        <a:rPr lang="en-US" baseline="30000" dirty="0" smtClean="0"/>
                        <a:t>!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5954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baseline="0" dirty="0" smtClean="0"/>
                        <a:t>as 0 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≤ </a:t>
                      </a:r>
                      <a:r>
                        <a:rPr lang="en-US" sz="180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x,</a:t>
                      </a:r>
                      <a:r>
                        <a:rPr lang="en-US" sz="1800" i="1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then –x cannot underflow</a:t>
                      </a:r>
                      <a:endParaRPr lang="en-US" i="1" baseline="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59543">
                <a:tc>
                  <a:txBody>
                    <a:bodyPr/>
                    <a:lstStyle/>
                    <a:p>
                      <a:r>
                        <a:rPr lang="en-US" dirty="0" smtClean="0"/>
                        <a:t>=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y</a:t>
                      </a:r>
                      <a:r>
                        <a:rPr lang="en-US" baseline="30000" dirty="0" smtClean="0"/>
                        <a:t>!</a:t>
                      </a:r>
                      <a:r>
                        <a:rPr lang="en-US" dirty="0" smtClean="0"/>
                        <a:t> &lt; (z</a:t>
                      </a:r>
                      <a:r>
                        <a:rPr lang="en-US" baseline="30000" dirty="0" smtClean="0"/>
                        <a:t>! </a:t>
                      </a:r>
                      <a:r>
                        <a:rPr lang="en-US" baseline="0" dirty="0" smtClean="0"/>
                        <a:t>+(– x</a:t>
                      </a:r>
                      <a:r>
                        <a:rPr lang="en-US" baseline="30000" dirty="0" smtClean="0"/>
                        <a:t>!</a:t>
                      </a:r>
                      <a:r>
                        <a:rPr lang="en-US" baseline="0" dirty="0" smtClean="0"/>
                        <a:t>)</a:t>
                      </a:r>
                      <a:r>
                        <a:rPr lang="en-US" baseline="30000" dirty="0" smtClean="0"/>
                        <a:t>!</a:t>
                      </a:r>
                      <a:r>
                        <a:rPr lang="en-US" baseline="0" dirty="0" smtClean="0"/>
                        <a:t>)</a:t>
                      </a:r>
                      <a:r>
                        <a:rPr lang="en-US" baseline="30000" dirty="0" smtClean="0"/>
                        <a:t>?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59543">
                <a:tc>
                  <a:txBody>
                    <a:bodyPr/>
                    <a:lstStyle/>
                    <a:p>
                      <a:endParaRPr lang="en-US" baseline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baseline="0" dirty="0" smtClean="0"/>
                        <a:t>as  0 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≤ </a:t>
                      </a:r>
                      <a:r>
                        <a:rPr lang="en-US" sz="180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 and </a:t>
                      </a:r>
                      <a:r>
                        <a:rPr lang="en-US" i="1" baseline="0" dirty="0" smtClean="0"/>
                        <a:t>0 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≤ </a:t>
                      </a:r>
                      <a:r>
                        <a:rPr lang="en-US" sz="180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x,</a:t>
                      </a:r>
                      <a:r>
                        <a:rPr lang="en-US" sz="1800" i="1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then z – x cannot underflow</a:t>
                      </a:r>
                      <a:endParaRPr lang="en-US" i="1" baseline="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59543">
                <a:tc>
                  <a:txBody>
                    <a:bodyPr/>
                    <a:lstStyle/>
                    <a:p>
                      <a:r>
                        <a:rPr lang="en-US" baseline="0" smtClean="0"/>
                        <a:t>=</a:t>
                      </a:r>
                      <a:endParaRPr lang="en-US" baseline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y</a:t>
                      </a:r>
                      <a:r>
                        <a:rPr lang="en-US" baseline="30000" dirty="0" smtClean="0"/>
                        <a:t>!</a:t>
                      </a:r>
                      <a:r>
                        <a:rPr lang="en-US" dirty="0" smtClean="0"/>
                        <a:t> &lt; (z</a:t>
                      </a:r>
                      <a:r>
                        <a:rPr lang="en-US" baseline="30000" dirty="0" smtClean="0"/>
                        <a:t>! </a:t>
                      </a:r>
                      <a:r>
                        <a:rPr lang="en-US" baseline="0" dirty="0" smtClean="0"/>
                        <a:t>+(– x</a:t>
                      </a:r>
                      <a:r>
                        <a:rPr lang="en-US" baseline="30000" dirty="0" smtClean="0"/>
                        <a:t>!</a:t>
                      </a:r>
                      <a:r>
                        <a:rPr lang="en-US" baseline="0" dirty="0" smtClean="0"/>
                        <a:t>)</a:t>
                      </a:r>
                      <a:r>
                        <a:rPr lang="en-US" baseline="30000" dirty="0" smtClean="0"/>
                        <a:t>!</a:t>
                      </a:r>
                      <a:r>
                        <a:rPr lang="en-US" baseline="0" dirty="0" smtClean="0"/>
                        <a:t>)</a:t>
                      </a:r>
                      <a:r>
                        <a:rPr lang="en-US" baseline="30000" dirty="0" smtClean="0"/>
                        <a:t>!</a:t>
                      </a:r>
                      <a:endParaRPr lang="en-US" i="1" baseline="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2532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Refactoring with Contracts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endParaRPr lang="en-US" sz="2800" dirty="0" smtClean="0"/>
          </a:p>
          <a:p>
            <a:r>
              <a:rPr lang="en-US" sz="2800" dirty="0" smtClean="0"/>
              <a:t>P. Cousot</a:t>
            </a:r>
            <a:r>
              <a:rPr lang="en-US" sz="2800" dirty="0"/>
              <a:t>, </a:t>
            </a:r>
            <a:r>
              <a:rPr lang="en-US" sz="2800" dirty="0" smtClean="0"/>
              <a:t>R. Cousot</a:t>
            </a:r>
            <a:r>
              <a:rPr lang="en-US" sz="2800" dirty="0"/>
              <a:t>, </a:t>
            </a:r>
            <a:r>
              <a:rPr lang="en-US" sz="2800" dirty="0" smtClean="0"/>
              <a:t>F. Logozzo</a:t>
            </a:r>
            <a:r>
              <a:rPr lang="en-US" sz="2800" dirty="0"/>
              <a:t>, and </a:t>
            </a:r>
            <a:r>
              <a:rPr lang="en-US" sz="2800" dirty="0" smtClean="0"/>
              <a:t>M. Barnett</a:t>
            </a:r>
            <a:r>
              <a:rPr lang="en-US" sz="2800" dirty="0"/>
              <a:t>, </a:t>
            </a:r>
            <a:r>
              <a:rPr lang="en-US" sz="2800" i="1" dirty="0"/>
              <a:t>An Abstract Interpretation Framework for Refactoring with Application to Extract Methods with </a:t>
            </a:r>
            <a:r>
              <a:rPr lang="en-US" sz="2800" i="1" dirty="0" smtClean="0"/>
              <a:t>Contracts, </a:t>
            </a:r>
            <a:r>
              <a:rPr lang="en-US" sz="2800" dirty="0" smtClean="0"/>
              <a:t>OOPSLA’12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72194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Extract method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57224" y="1979915"/>
            <a:ext cx="495520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Decrement(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x)</a:t>
            </a:r>
          </a:p>
          <a:p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{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  Contract</a:t>
            </a:r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.Requires(x 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&gt;= 5);</a:t>
            </a:r>
          </a:p>
          <a:p>
            <a:r>
              <a:rPr lang="en-US" sz="14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  Contract</a:t>
            </a:r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.Ensures(</a:t>
            </a:r>
            <a:r>
              <a:rPr lang="en-US" sz="14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Contract</a:t>
            </a:r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.Result&lt;</a:t>
            </a:r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&gt;() 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&gt;= 0);</a:t>
            </a:r>
          </a:p>
          <a:p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while</a:t>
            </a:r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(x != 0) x--; </a:t>
            </a:r>
          </a:p>
          <a:p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x;</a:t>
            </a:r>
          </a:p>
          <a:p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5852898" y="1979915"/>
            <a:ext cx="609345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Decrement(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x)</a:t>
            </a:r>
          </a:p>
          <a:p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{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  Contract</a:t>
            </a:r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.Requires(x 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&gt;= 5);</a:t>
            </a:r>
          </a:p>
          <a:p>
            <a:r>
              <a:rPr lang="en-US" sz="14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  Contract</a:t>
            </a:r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.Ensures(</a:t>
            </a:r>
            <a:r>
              <a:rPr lang="en-US" sz="14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Contract</a:t>
            </a:r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.Result&lt;</a:t>
            </a:r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&gt;() &gt;= 0);</a:t>
            </a:r>
          </a:p>
          <a:p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 x 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= 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</a:rPr>
              <a:t>NewMethod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(x);</a:t>
            </a:r>
          </a:p>
          <a:p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x;</a:t>
            </a:r>
          </a:p>
          <a:p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</a:rPr>
              <a:t>NewMethod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x)</a:t>
            </a:r>
          </a:p>
          <a:p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{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while</a:t>
            </a:r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(x != 0) x--;</a:t>
            </a:r>
          </a:p>
          <a:p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return</a:t>
            </a:r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x;</a:t>
            </a:r>
          </a:p>
          <a:p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708236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the (modular) proof?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57224" y="1979915"/>
            <a:ext cx="495520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Decrement(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x)</a:t>
            </a:r>
          </a:p>
          <a:p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{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  Contract</a:t>
            </a:r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.Requires(x 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&gt;= 5);</a:t>
            </a:r>
          </a:p>
          <a:p>
            <a:r>
              <a:rPr lang="en-US" sz="14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  Contract</a:t>
            </a:r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.Ensures(</a:t>
            </a:r>
            <a:r>
              <a:rPr lang="en-US" sz="14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Contract</a:t>
            </a:r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.Result&lt;</a:t>
            </a:r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&gt;() 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&gt;= 0);</a:t>
            </a:r>
          </a:p>
          <a:p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while</a:t>
            </a:r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(x != 0) x--; </a:t>
            </a:r>
          </a:p>
          <a:p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x;</a:t>
            </a:r>
          </a:p>
          <a:p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5839549" y="1979915"/>
            <a:ext cx="609345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Decrement(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x)</a:t>
            </a:r>
          </a:p>
          <a:p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{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  Contract</a:t>
            </a:r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.Requires(x 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&gt;= 5);</a:t>
            </a:r>
          </a:p>
          <a:p>
            <a:r>
              <a:rPr lang="en-US" sz="14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  Contract</a:t>
            </a:r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.Ensures(</a:t>
            </a:r>
            <a:r>
              <a:rPr lang="en-US" sz="14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Contract</a:t>
            </a:r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.Result&lt;</a:t>
            </a:r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&gt;() &gt;= 0);</a:t>
            </a:r>
          </a:p>
          <a:p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 x 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= NewMethod(x);</a:t>
            </a:r>
          </a:p>
          <a:p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x;</a:t>
            </a:r>
          </a:p>
          <a:p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NewMethod(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x)</a:t>
            </a:r>
          </a:p>
          <a:p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{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while</a:t>
            </a:r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(x != 0) x--;</a:t>
            </a:r>
          </a:p>
          <a:p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return</a:t>
            </a:r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x;</a:t>
            </a:r>
          </a:p>
          <a:p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  <a:endParaRPr lang="en-US" sz="1400" dirty="0"/>
          </a:p>
        </p:txBody>
      </p:sp>
      <p:sp>
        <p:nvSpPr>
          <p:cNvPr id="9" name="Oval 8"/>
          <p:cNvSpPr/>
          <p:nvPr/>
        </p:nvSpPr>
        <p:spPr>
          <a:xfrm>
            <a:off x="3530554" y="2830422"/>
            <a:ext cx="2308995" cy="79196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Postcondition: ok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2215365" y="3226406"/>
            <a:ext cx="1545602" cy="784833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 overflow</a:t>
            </a:r>
          </a:p>
        </p:txBody>
      </p:sp>
      <p:sp>
        <p:nvSpPr>
          <p:cNvPr id="11" name="Oval 10"/>
          <p:cNvSpPr/>
          <p:nvPr/>
        </p:nvSpPr>
        <p:spPr>
          <a:xfrm>
            <a:off x="7558355" y="4734512"/>
            <a:ext cx="1752622" cy="78483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Possible overflow</a:t>
            </a:r>
          </a:p>
        </p:txBody>
      </p:sp>
      <p:sp>
        <p:nvSpPr>
          <p:cNvPr id="13" name="Oval 12"/>
          <p:cNvSpPr/>
          <p:nvPr/>
        </p:nvSpPr>
        <p:spPr>
          <a:xfrm>
            <a:off x="8981754" y="2830422"/>
            <a:ext cx="2301147" cy="79196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Postcondition</a:t>
            </a:r>
          </a:p>
          <a:p>
            <a:pPr algn="ctr"/>
            <a:r>
              <a:rPr lang="en-US" dirty="0" smtClean="0"/>
              <a:t>Violation?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25657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Completeness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verification of the callee should still go through</a:t>
            </a:r>
          </a:p>
          <a:p>
            <a:r>
              <a:rPr lang="en-US" dirty="0" smtClean="0"/>
              <a:t>Counterexample:  Valid and safe contract, but not complete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100282" y="3542443"/>
            <a:ext cx="5415337" cy="65283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545815" y="3074291"/>
          <a:ext cx="11376487" cy="2286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30387"/>
                <a:gridCol w="60461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public</a:t>
                      </a:r>
                      <a:r>
                        <a:rPr lang="en-US" sz="1600" dirty="0" smtClean="0">
                          <a:solidFill>
                            <a:prstClr val="black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600" dirty="0" smtClean="0">
                          <a:solidFill>
                            <a:prstClr val="black"/>
                          </a:solidFill>
                          <a:latin typeface="Consolas" panose="020B0609020204030204" pitchFamily="49" charset="0"/>
                        </a:rPr>
                        <a:t> Decrement(</a:t>
                      </a:r>
                      <a:r>
                        <a:rPr lang="en-US" sz="16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600" dirty="0" smtClean="0">
                          <a:solidFill>
                            <a:prstClr val="black"/>
                          </a:solidFill>
                          <a:latin typeface="Consolas" panose="020B0609020204030204" pitchFamily="49" charset="0"/>
                        </a:rPr>
                        <a:t> x)</a:t>
                      </a:r>
                    </a:p>
                    <a:p>
                      <a:r>
                        <a:rPr lang="en-US" sz="1600" dirty="0" smtClean="0">
                          <a:solidFill>
                            <a:prstClr val="black"/>
                          </a:solidFill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r>
                        <a:rPr lang="en-US" sz="1600" dirty="0" smtClean="0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 Contract</a:t>
                      </a:r>
                      <a:r>
                        <a:rPr lang="en-US" sz="1600" dirty="0" smtClean="0">
                          <a:solidFill>
                            <a:prstClr val="black"/>
                          </a:solidFill>
                          <a:latin typeface="Consolas" panose="020B0609020204030204" pitchFamily="49" charset="0"/>
                        </a:rPr>
                        <a:t>.Requires(x &gt;= 5);</a:t>
                      </a:r>
                    </a:p>
                    <a:p>
                      <a:r>
                        <a:rPr lang="en-US" sz="1600" dirty="0" smtClean="0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 Contract</a:t>
                      </a:r>
                      <a:r>
                        <a:rPr lang="en-US" sz="1600" dirty="0" smtClean="0">
                          <a:solidFill>
                            <a:prstClr val="black"/>
                          </a:solidFill>
                          <a:latin typeface="Consolas" panose="020B0609020204030204" pitchFamily="49" charset="0"/>
                        </a:rPr>
                        <a:t>.Ensures(</a:t>
                      </a:r>
                      <a:r>
                        <a:rPr lang="en-US" sz="1600" dirty="0" smtClean="0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Contract</a:t>
                      </a:r>
                      <a:r>
                        <a:rPr lang="en-US" sz="1600" dirty="0" smtClean="0">
                          <a:solidFill>
                            <a:prstClr val="black"/>
                          </a:solidFill>
                          <a:latin typeface="Consolas" panose="020B0609020204030204" pitchFamily="49" charset="0"/>
                        </a:rPr>
                        <a:t>.Result&lt;</a:t>
                      </a:r>
                      <a:r>
                        <a:rPr lang="en-US" sz="16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600" dirty="0" smtClean="0">
                          <a:solidFill>
                            <a:prstClr val="black"/>
                          </a:solidFill>
                          <a:latin typeface="Consolas" panose="020B0609020204030204" pitchFamily="49" charset="0"/>
                        </a:rPr>
                        <a:t>&gt;() &gt;=0);</a:t>
                      </a:r>
                    </a:p>
                    <a:p>
                      <a:endParaRPr lang="en-US" sz="1600" dirty="0" smtClean="0">
                        <a:solidFill>
                          <a:prstClr val="black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baseline="0" dirty="0" smtClean="0">
                          <a:solidFill>
                            <a:prstClr val="black"/>
                          </a:solidFill>
                          <a:latin typeface="Consolas" panose="020B0609020204030204" pitchFamily="49" charset="0"/>
                        </a:rPr>
                        <a:t>  </a:t>
                      </a:r>
                      <a:r>
                        <a:rPr lang="en-US" sz="1600" dirty="0" smtClean="0">
                          <a:solidFill>
                            <a:prstClr val="black"/>
                          </a:solidFill>
                          <a:latin typeface="Consolas" panose="020B0609020204030204" pitchFamily="49" charset="0"/>
                        </a:rPr>
                        <a:t>x = NewMethod(x);</a:t>
                      </a:r>
                    </a:p>
                    <a:p>
                      <a:endParaRPr lang="en-US" sz="1600" dirty="0" smtClean="0">
                        <a:solidFill>
                          <a:prstClr val="black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baseline="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  </a:t>
                      </a:r>
                      <a:r>
                        <a:rPr lang="en-US" sz="16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n-US" sz="1600" dirty="0" smtClean="0">
                          <a:solidFill>
                            <a:prstClr val="black"/>
                          </a:solidFill>
                          <a:latin typeface="Consolas" panose="020B0609020204030204" pitchFamily="49" charset="0"/>
                        </a:rPr>
                        <a:t> x;</a:t>
                      </a:r>
                    </a:p>
                    <a:p>
                      <a:r>
                        <a:rPr lang="en-US" sz="1600" dirty="0" smtClean="0">
                          <a:solidFill>
                            <a:prstClr val="black"/>
                          </a:solidFill>
                          <a:latin typeface="Consolas" panose="020B0609020204030204" pitchFamily="49" charset="0"/>
                        </a:rPr>
                        <a:t>}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private</a:t>
                      </a:r>
                      <a:r>
                        <a:rPr lang="en-US" sz="1600" dirty="0" smtClean="0">
                          <a:solidFill>
                            <a:prstClr val="black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static</a:t>
                      </a:r>
                      <a:r>
                        <a:rPr lang="en-US" sz="1600" dirty="0" smtClean="0">
                          <a:solidFill>
                            <a:prstClr val="black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600" dirty="0" smtClean="0">
                          <a:solidFill>
                            <a:prstClr val="black"/>
                          </a:solidFill>
                          <a:latin typeface="Consolas" panose="020B0609020204030204" pitchFamily="49" charset="0"/>
                        </a:rPr>
                        <a:t> NewMethod(</a:t>
                      </a:r>
                      <a:r>
                        <a:rPr lang="en-US" sz="16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600" dirty="0" smtClean="0">
                          <a:solidFill>
                            <a:prstClr val="black"/>
                          </a:solidFill>
                          <a:latin typeface="Consolas" panose="020B0609020204030204" pitchFamily="49" charset="0"/>
                        </a:rPr>
                        <a:t> x)</a:t>
                      </a:r>
                    </a:p>
                    <a:p>
                      <a:r>
                        <a:rPr lang="en-US" sz="1600" dirty="0" smtClean="0">
                          <a:solidFill>
                            <a:prstClr val="black"/>
                          </a:solidFill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r>
                        <a:rPr lang="en-US" sz="1600" dirty="0" smtClean="0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  Contract</a:t>
                      </a:r>
                      <a:r>
                        <a:rPr lang="en-US" sz="1600" dirty="0" smtClean="0">
                          <a:solidFill>
                            <a:prstClr val="black"/>
                          </a:solidFill>
                          <a:latin typeface="Consolas" panose="020B0609020204030204" pitchFamily="49" charset="0"/>
                        </a:rPr>
                        <a:t>.Requires(x &gt;= 5);</a:t>
                      </a:r>
                    </a:p>
                    <a:p>
                      <a:r>
                        <a:rPr lang="en-US" sz="1600" b="1" baseline="0" dirty="0" smtClean="0">
                          <a:solidFill>
                            <a:prstClr val="black"/>
                          </a:solidFill>
                          <a:latin typeface="Consolas" panose="020B0609020204030204" pitchFamily="49" charset="0"/>
                        </a:rPr>
                        <a:t>  </a:t>
                      </a:r>
                      <a:r>
                        <a:rPr lang="en-US" sz="1600" b="1" dirty="0" smtClean="0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Contract</a:t>
                      </a:r>
                      <a:r>
                        <a:rPr lang="en-US" sz="1600" b="1" dirty="0" smtClean="0">
                          <a:solidFill>
                            <a:prstClr val="black"/>
                          </a:solidFill>
                          <a:latin typeface="Consolas" panose="020B0609020204030204" pitchFamily="49" charset="0"/>
                        </a:rPr>
                        <a:t>.Ensures(</a:t>
                      </a:r>
                      <a:r>
                        <a:rPr lang="en-US" sz="1600" b="1" dirty="0" smtClean="0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Contract</a:t>
                      </a:r>
                      <a:r>
                        <a:rPr lang="en-US" sz="1600" b="1" dirty="0" smtClean="0">
                          <a:solidFill>
                            <a:prstClr val="black"/>
                          </a:solidFill>
                          <a:latin typeface="Consolas" panose="020B0609020204030204" pitchFamily="49" charset="0"/>
                        </a:rPr>
                        <a:t>.Result&lt;</a:t>
                      </a:r>
                      <a:r>
                        <a:rPr lang="en-US" sz="1600" b="1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600" b="1" dirty="0" smtClean="0">
                          <a:solidFill>
                            <a:prstClr val="black"/>
                          </a:solidFill>
                          <a:latin typeface="Consolas" panose="020B0609020204030204" pitchFamily="49" charset="0"/>
                        </a:rPr>
                        <a:t>&gt;() &lt;= x);</a:t>
                      </a:r>
                    </a:p>
                    <a:p>
                      <a:endParaRPr lang="en-US" sz="1600" dirty="0" smtClean="0">
                        <a:solidFill>
                          <a:prstClr val="black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baseline="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  </a:t>
                      </a:r>
                      <a:r>
                        <a:rPr lang="en-US" sz="16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while</a:t>
                      </a:r>
                      <a:r>
                        <a:rPr lang="en-US" sz="1600" dirty="0" smtClean="0">
                          <a:solidFill>
                            <a:prstClr val="black"/>
                          </a:solidFill>
                          <a:latin typeface="Consolas" panose="020B0609020204030204" pitchFamily="49" charset="0"/>
                        </a:rPr>
                        <a:t> (x != 0) x--;</a:t>
                      </a:r>
                    </a:p>
                    <a:p>
                      <a:r>
                        <a:rPr lang="en-US" sz="16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  </a:t>
                      </a:r>
                    </a:p>
                    <a:p>
                      <a:r>
                        <a:rPr lang="en-US" sz="16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  return</a:t>
                      </a:r>
                      <a:r>
                        <a:rPr lang="en-US" sz="1600" dirty="0" smtClean="0">
                          <a:solidFill>
                            <a:prstClr val="black"/>
                          </a:solidFill>
                          <a:latin typeface="Consolas" panose="020B0609020204030204" pitchFamily="49" charset="0"/>
                        </a:rPr>
                        <a:t> x;</a:t>
                      </a:r>
                    </a:p>
                    <a:p>
                      <a:r>
                        <a:rPr lang="en-US" sz="1600" dirty="0" smtClean="0">
                          <a:solidFill>
                            <a:prstClr val="black"/>
                          </a:solidFill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Oval 6"/>
          <p:cNvSpPr/>
          <p:nvPr/>
        </p:nvSpPr>
        <p:spPr>
          <a:xfrm>
            <a:off x="2975225" y="4195280"/>
            <a:ext cx="1723996" cy="88560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Can’t prove ensures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9227906" y="4195279"/>
            <a:ext cx="1423399" cy="784833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ok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74136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Demo!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9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100282" y="3542443"/>
            <a:ext cx="5415337" cy="65283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2011681"/>
            <a:ext cx="10753725" cy="942140"/>
          </a:xfrm>
        </p:spPr>
        <p:txBody>
          <a:bodyPr/>
          <a:lstStyle/>
          <a:p>
            <a:r>
              <a:rPr lang="en-US" dirty="0" smtClean="0"/>
              <a:t>The inferred contract should be valid</a:t>
            </a:r>
          </a:p>
          <a:p>
            <a:r>
              <a:rPr lang="en-US" dirty="0" smtClean="0"/>
              <a:t>Counterexample: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545815" y="3074291"/>
          <a:ext cx="11376487" cy="2286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30387"/>
                <a:gridCol w="60461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public</a:t>
                      </a:r>
                      <a:r>
                        <a:rPr lang="en-US" sz="1600" dirty="0" smtClean="0">
                          <a:solidFill>
                            <a:prstClr val="black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600" dirty="0" smtClean="0">
                          <a:solidFill>
                            <a:prstClr val="black"/>
                          </a:solidFill>
                          <a:latin typeface="Consolas" panose="020B0609020204030204" pitchFamily="49" charset="0"/>
                        </a:rPr>
                        <a:t> Decrement(</a:t>
                      </a:r>
                      <a:r>
                        <a:rPr lang="en-US" sz="16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600" dirty="0" smtClean="0">
                          <a:solidFill>
                            <a:prstClr val="black"/>
                          </a:solidFill>
                          <a:latin typeface="Consolas" panose="020B0609020204030204" pitchFamily="49" charset="0"/>
                        </a:rPr>
                        <a:t> x)</a:t>
                      </a:r>
                    </a:p>
                    <a:p>
                      <a:r>
                        <a:rPr lang="en-US" sz="1600" dirty="0" smtClean="0">
                          <a:solidFill>
                            <a:prstClr val="black"/>
                          </a:solidFill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r>
                        <a:rPr lang="en-US" sz="1600" dirty="0" smtClean="0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 Contract</a:t>
                      </a:r>
                      <a:r>
                        <a:rPr lang="en-US" sz="1600" dirty="0" smtClean="0">
                          <a:solidFill>
                            <a:prstClr val="black"/>
                          </a:solidFill>
                          <a:latin typeface="Consolas" panose="020B0609020204030204" pitchFamily="49" charset="0"/>
                        </a:rPr>
                        <a:t>.Requires(x &gt;= 5);</a:t>
                      </a:r>
                    </a:p>
                    <a:p>
                      <a:r>
                        <a:rPr lang="en-US" sz="1600" dirty="0" smtClean="0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 Contract</a:t>
                      </a:r>
                      <a:r>
                        <a:rPr lang="en-US" sz="1600" dirty="0" smtClean="0">
                          <a:solidFill>
                            <a:prstClr val="black"/>
                          </a:solidFill>
                          <a:latin typeface="Consolas" panose="020B0609020204030204" pitchFamily="49" charset="0"/>
                        </a:rPr>
                        <a:t>.Ensures(</a:t>
                      </a:r>
                      <a:r>
                        <a:rPr lang="en-US" sz="1600" dirty="0" smtClean="0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Contract</a:t>
                      </a:r>
                      <a:r>
                        <a:rPr lang="en-US" sz="1600" dirty="0" smtClean="0">
                          <a:solidFill>
                            <a:prstClr val="black"/>
                          </a:solidFill>
                          <a:latin typeface="Consolas" panose="020B0609020204030204" pitchFamily="49" charset="0"/>
                        </a:rPr>
                        <a:t>.Result&lt;</a:t>
                      </a:r>
                      <a:r>
                        <a:rPr lang="en-US" sz="16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600" dirty="0" smtClean="0">
                          <a:solidFill>
                            <a:prstClr val="black"/>
                          </a:solidFill>
                          <a:latin typeface="Consolas" panose="020B0609020204030204" pitchFamily="49" charset="0"/>
                        </a:rPr>
                        <a:t>&gt;() &gt;=0);</a:t>
                      </a:r>
                    </a:p>
                    <a:p>
                      <a:endParaRPr lang="en-US" sz="1600" dirty="0" smtClean="0">
                        <a:solidFill>
                          <a:prstClr val="black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baseline="0" dirty="0" smtClean="0">
                          <a:solidFill>
                            <a:prstClr val="black"/>
                          </a:solidFill>
                          <a:latin typeface="Consolas" panose="020B0609020204030204" pitchFamily="49" charset="0"/>
                        </a:rPr>
                        <a:t>  </a:t>
                      </a:r>
                      <a:r>
                        <a:rPr lang="en-US" sz="1600" dirty="0" smtClean="0">
                          <a:solidFill>
                            <a:prstClr val="black"/>
                          </a:solidFill>
                          <a:latin typeface="Consolas" panose="020B0609020204030204" pitchFamily="49" charset="0"/>
                        </a:rPr>
                        <a:t>x = NewMethod(x);</a:t>
                      </a:r>
                    </a:p>
                    <a:p>
                      <a:endParaRPr lang="en-US" sz="1600" dirty="0" smtClean="0">
                        <a:solidFill>
                          <a:prstClr val="black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baseline="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  </a:t>
                      </a:r>
                      <a:r>
                        <a:rPr lang="en-US" sz="16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n-US" sz="1600" dirty="0" smtClean="0">
                          <a:solidFill>
                            <a:prstClr val="black"/>
                          </a:solidFill>
                          <a:latin typeface="Consolas" panose="020B0609020204030204" pitchFamily="49" charset="0"/>
                        </a:rPr>
                        <a:t> x;</a:t>
                      </a:r>
                    </a:p>
                    <a:p>
                      <a:r>
                        <a:rPr lang="en-US" sz="1600" dirty="0" smtClean="0">
                          <a:solidFill>
                            <a:prstClr val="black"/>
                          </a:solidFill>
                          <a:latin typeface="Consolas" panose="020B0609020204030204" pitchFamily="49" charset="0"/>
                        </a:rPr>
                        <a:t>}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private</a:t>
                      </a:r>
                      <a:r>
                        <a:rPr lang="en-US" sz="1600" dirty="0" smtClean="0">
                          <a:solidFill>
                            <a:prstClr val="black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static</a:t>
                      </a:r>
                      <a:r>
                        <a:rPr lang="en-US" sz="1600" dirty="0" smtClean="0">
                          <a:solidFill>
                            <a:prstClr val="black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600" dirty="0" smtClean="0">
                          <a:solidFill>
                            <a:prstClr val="black"/>
                          </a:solidFill>
                          <a:latin typeface="Consolas" panose="020B0609020204030204" pitchFamily="49" charset="0"/>
                        </a:rPr>
                        <a:t> NewMethod(</a:t>
                      </a:r>
                      <a:r>
                        <a:rPr lang="en-US" sz="16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600" dirty="0" smtClean="0">
                          <a:solidFill>
                            <a:prstClr val="black"/>
                          </a:solidFill>
                          <a:latin typeface="Consolas" panose="020B0609020204030204" pitchFamily="49" charset="0"/>
                        </a:rPr>
                        <a:t> x)</a:t>
                      </a:r>
                    </a:p>
                    <a:p>
                      <a:r>
                        <a:rPr lang="en-US" sz="1600" dirty="0" smtClean="0">
                          <a:solidFill>
                            <a:prstClr val="black"/>
                          </a:solidFill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r>
                        <a:rPr lang="en-US" sz="1600" dirty="0" smtClean="0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  Contract</a:t>
                      </a:r>
                      <a:r>
                        <a:rPr lang="en-US" sz="1600" dirty="0" smtClean="0">
                          <a:solidFill>
                            <a:prstClr val="black"/>
                          </a:solidFill>
                          <a:latin typeface="Consolas" panose="020B0609020204030204" pitchFamily="49" charset="0"/>
                        </a:rPr>
                        <a:t>.Requires(x &gt;= 5);</a:t>
                      </a:r>
                    </a:p>
                    <a:p>
                      <a:r>
                        <a:rPr lang="en-US" sz="1600" baseline="0" dirty="0" smtClean="0">
                          <a:solidFill>
                            <a:prstClr val="black"/>
                          </a:solidFill>
                          <a:latin typeface="Consolas" panose="020B0609020204030204" pitchFamily="49" charset="0"/>
                        </a:rPr>
                        <a:t>  </a:t>
                      </a:r>
                      <a:r>
                        <a:rPr lang="en-US" sz="1600" b="1" dirty="0" smtClean="0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Contract</a:t>
                      </a:r>
                      <a:r>
                        <a:rPr lang="en-US" sz="1600" b="1" dirty="0" smtClean="0">
                          <a:solidFill>
                            <a:prstClr val="black"/>
                          </a:solidFill>
                          <a:latin typeface="Consolas" panose="020B0609020204030204" pitchFamily="49" charset="0"/>
                        </a:rPr>
                        <a:t>.Ensures(</a:t>
                      </a:r>
                      <a:r>
                        <a:rPr lang="en-US" sz="1600" b="1" dirty="0" smtClean="0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Contract</a:t>
                      </a:r>
                      <a:r>
                        <a:rPr lang="en-US" sz="1600" b="1" dirty="0" smtClean="0">
                          <a:solidFill>
                            <a:prstClr val="black"/>
                          </a:solidFill>
                          <a:latin typeface="Consolas" panose="020B0609020204030204" pitchFamily="49" charset="0"/>
                        </a:rPr>
                        <a:t>.Result&lt;</a:t>
                      </a:r>
                      <a:r>
                        <a:rPr lang="en-US" sz="1600" b="1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600" b="1" dirty="0" smtClean="0">
                          <a:solidFill>
                            <a:prstClr val="black"/>
                          </a:solidFill>
                          <a:latin typeface="Consolas" panose="020B0609020204030204" pitchFamily="49" charset="0"/>
                        </a:rPr>
                        <a:t>&gt;()==12345);</a:t>
                      </a:r>
                    </a:p>
                    <a:p>
                      <a:endParaRPr lang="en-US" sz="1600" dirty="0" smtClean="0">
                        <a:solidFill>
                          <a:prstClr val="black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baseline="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  </a:t>
                      </a:r>
                      <a:r>
                        <a:rPr lang="en-US" sz="16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while</a:t>
                      </a:r>
                      <a:r>
                        <a:rPr lang="en-US" sz="1600" dirty="0" smtClean="0">
                          <a:solidFill>
                            <a:prstClr val="black"/>
                          </a:solidFill>
                          <a:latin typeface="Consolas" panose="020B0609020204030204" pitchFamily="49" charset="0"/>
                        </a:rPr>
                        <a:t> (x != 0) x--;</a:t>
                      </a:r>
                    </a:p>
                    <a:p>
                      <a:r>
                        <a:rPr lang="en-US" sz="16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  </a:t>
                      </a:r>
                    </a:p>
                    <a:p>
                      <a:r>
                        <a:rPr lang="en-US" sz="16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  return</a:t>
                      </a:r>
                      <a:r>
                        <a:rPr lang="en-US" sz="1600" dirty="0" smtClean="0">
                          <a:solidFill>
                            <a:prstClr val="black"/>
                          </a:solidFill>
                          <a:latin typeface="Consolas" panose="020B0609020204030204" pitchFamily="49" charset="0"/>
                        </a:rPr>
                        <a:t> x;</a:t>
                      </a:r>
                    </a:p>
                    <a:p>
                      <a:r>
                        <a:rPr lang="en-US" sz="1600" dirty="0" smtClean="0">
                          <a:solidFill>
                            <a:prstClr val="black"/>
                          </a:solidFill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Oval 5"/>
          <p:cNvSpPr/>
          <p:nvPr/>
        </p:nvSpPr>
        <p:spPr>
          <a:xfrm>
            <a:off x="2975225" y="4195280"/>
            <a:ext cx="1423399" cy="784833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ok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9185097" y="4198412"/>
            <a:ext cx="1423399" cy="78483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Invalid ensures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06977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100282" y="3542443"/>
            <a:ext cx="5415337" cy="65283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Safety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precondition of the extracted method should advertise possible errors</a:t>
            </a:r>
          </a:p>
          <a:p>
            <a:r>
              <a:rPr lang="en-US" dirty="0" smtClean="0"/>
              <a:t>Counterexample: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545815" y="3074291"/>
          <a:ext cx="11376487" cy="2286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30387"/>
                <a:gridCol w="60461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public</a:t>
                      </a:r>
                      <a:r>
                        <a:rPr lang="en-US" sz="1600" dirty="0" smtClean="0">
                          <a:solidFill>
                            <a:prstClr val="black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600" dirty="0" smtClean="0">
                          <a:solidFill>
                            <a:prstClr val="black"/>
                          </a:solidFill>
                          <a:latin typeface="Consolas" panose="020B0609020204030204" pitchFamily="49" charset="0"/>
                        </a:rPr>
                        <a:t> Decrement(</a:t>
                      </a:r>
                      <a:r>
                        <a:rPr lang="en-US" sz="16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600" dirty="0" smtClean="0">
                          <a:solidFill>
                            <a:prstClr val="black"/>
                          </a:solidFill>
                          <a:latin typeface="Consolas" panose="020B0609020204030204" pitchFamily="49" charset="0"/>
                        </a:rPr>
                        <a:t> x)</a:t>
                      </a:r>
                    </a:p>
                    <a:p>
                      <a:r>
                        <a:rPr lang="en-US" sz="1600" dirty="0" smtClean="0">
                          <a:solidFill>
                            <a:prstClr val="black"/>
                          </a:solidFill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r>
                        <a:rPr lang="en-US" sz="1600" dirty="0" smtClean="0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 Contract</a:t>
                      </a:r>
                      <a:r>
                        <a:rPr lang="en-US" sz="1600" dirty="0" smtClean="0">
                          <a:solidFill>
                            <a:prstClr val="black"/>
                          </a:solidFill>
                          <a:latin typeface="Consolas" panose="020B0609020204030204" pitchFamily="49" charset="0"/>
                        </a:rPr>
                        <a:t>.Requires(x &gt;= 5);</a:t>
                      </a:r>
                    </a:p>
                    <a:p>
                      <a:r>
                        <a:rPr lang="en-US" sz="1600" dirty="0" smtClean="0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 Contract</a:t>
                      </a:r>
                      <a:r>
                        <a:rPr lang="en-US" sz="1600" dirty="0" smtClean="0">
                          <a:solidFill>
                            <a:prstClr val="black"/>
                          </a:solidFill>
                          <a:latin typeface="Consolas" panose="020B0609020204030204" pitchFamily="49" charset="0"/>
                        </a:rPr>
                        <a:t>.Ensures(</a:t>
                      </a:r>
                      <a:r>
                        <a:rPr lang="en-US" sz="1600" dirty="0" smtClean="0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Contract</a:t>
                      </a:r>
                      <a:r>
                        <a:rPr lang="en-US" sz="1600" dirty="0" smtClean="0">
                          <a:solidFill>
                            <a:prstClr val="black"/>
                          </a:solidFill>
                          <a:latin typeface="Consolas" panose="020B0609020204030204" pitchFamily="49" charset="0"/>
                        </a:rPr>
                        <a:t>.Result&lt;</a:t>
                      </a:r>
                      <a:r>
                        <a:rPr lang="en-US" sz="16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600" dirty="0" smtClean="0">
                          <a:solidFill>
                            <a:prstClr val="black"/>
                          </a:solidFill>
                          <a:latin typeface="Consolas" panose="020B0609020204030204" pitchFamily="49" charset="0"/>
                        </a:rPr>
                        <a:t>&gt;() &gt;=0);</a:t>
                      </a:r>
                    </a:p>
                    <a:p>
                      <a:endParaRPr lang="en-US" sz="1600" dirty="0" smtClean="0">
                        <a:solidFill>
                          <a:prstClr val="black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baseline="0" dirty="0" smtClean="0">
                          <a:solidFill>
                            <a:prstClr val="black"/>
                          </a:solidFill>
                          <a:latin typeface="Consolas" panose="020B0609020204030204" pitchFamily="49" charset="0"/>
                        </a:rPr>
                        <a:t>  </a:t>
                      </a:r>
                      <a:r>
                        <a:rPr lang="en-US" sz="1600" dirty="0" smtClean="0">
                          <a:solidFill>
                            <a:prstClr val="black"/>
                          </a:solidFill>
                          <a:latin typeface="Consolas" panose="020B0609020204030204" pitchFamily="49" charset="0"/>
                        </a:rPr>
                        <a:t>x = NewMethod(x);</a:t>
                      </a:r>
                    </a:p>
                    <a:p>
                      <a:endParaRPr lang="en-US" sz="1600" dirty="0" smtClean="0">
                        <a:solidFill>
                          <a:prstClr val="black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baseline="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  </a:t>
                      </a:r>
                      <a:r>
                        <a:rPr lang="en-US" sz="16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n-US" sz="1600" dirty="0" smtClean="0">
                          <a:solidFill>
                            <a:prstClr val="black"/>
                          </a:solidFill>
                          <a:latin typeface="Consolas" panose="020B0609020204030204" pitchFamily="49" charset="0"/>
                        </a:rPr>
                        <a:t> x;</a:t>
                      </a:r>
                    </a:p>
                    <a:p>
                      <a:r>
                        <a:rPr lang="en-US" sz="1600" dirty="0" smtClean="0">
                          <a:solidFill>
                            <a:prstClr val="black"/>
                          </a:solidFill>
                          <a:latin typeface="Consolas" panose="020B0609020204030204" pitchFamily="49" charset="0"/>
                        </a:rPr>
                        <a:t>}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private</a:t>
                      </a:r>
                      <a:r>
                        <a:rPr lang="en-US" sz="1600" dirty="0" smtClean="0">
                          <a:solidFill>
                            <a:prstClr val="black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static</a:t>
                      </a:r>
                      <a:r>
                        <a:rPr lang="en-US" sz="1600" dirty="0" smtClean="0">
                          <a:solidFill>
                            <a:prstClr val="black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600" dirty="0" smtClean="0">
                          <a:solidFill>
                            <a:prstClr val="black"/>
                          </a:solidFill>
                          <a:latin typeface="Consolas" panose="020B0609020204030204" pitchFamily="49" charset="0"/>
                        </a:rPr>
                        <a:t> NewMethod(</a:t>
                      </a:r>
                      <a:r>
                        <a:rPr lang="en-US" sz="16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600" dirty="0" smtClean="0">
                          <a:solidFill>
                            <a:prstClr val="black"/>
                          </a:solidFill>
                          <a:latin typeface="Consolas" panose="020B0609020204030204" pitchFamily="49" charset="0"/>
                        </a:rPr>
                        <a:t> x)</a:t>
                      </a:r>
                    </a:p>
                    <a:p>
                      <a:r>
                        <a:rPr lang="en-US" sz="1600" dirty="0" smtClean="0">
                          <a:solidFill>
                            <a:prstClr val="black"/>
                          </a:solidFill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r>
                        <a:rPr lang="en-US" sz="1600" dirty="0" smtClean="0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  </a:t>
                      </a:r>
                      <a:endParaRPr lang="en-US" sz="1600" dirty="0" smtClean="0">
                        <a:solidFill>
                          <a:prstClr val="black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baseline="0" dirty="0" smtClean="0">
                          <a:solidFill>
                            <a:prstClr val="black"/>
                          </a:solidFill>
                          <a:latin typeface="Consolas" panose="020B0609020204030204" pitchFamily="49" charset="0"/>
                        </a:rPr>
                        <a:t>  </a:t>
                      </a:r>
                      <a:r>
                        <a:rPr lang="en-US" sz="1600" b="1" dirty="0" smtClean="0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Contract</a:t>
                      </a:r>
                      <a:r>
                        <a:rPr lang="en-US" sz="1600" b="1" dirty="0" smtClean="0">
                          <a:solidFill>
                            <a:prstClr val="black"/>
                          </a:solidFill>
                          <a:latin typeface="Consolas" panose="020B0609020204030204" pitchFamily="49" charset="0"/>
                        </a:rPr>
                        <a:t>.Ensures(</a:t>
                      </a:r>
                      <a:r>
                        <a:rPr lang="en-US" sz="1600" b="1" dirty="0" smtClean="0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Contract</a:t>
                      </a:r>
                      <a:r>
                        <a:rPr lang="en-US" sz="1600" b="1" dirty="0" smtClean="0">
                          <a:solidFill>
                            <a:prstClr val="black"/>
                          </a:solidFill>
                          <a:latin typeface="Consolas" panose="020B0609020204030204" pitchFamily="49" charset="0"/>
                        </a:rPr>
                        <a:t>.Result&lt;</a:t>
                      </a:r>
                      <a:r>
                        <a:rPr lang="en-US" sz="1600" b="1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600" b="1" dirty="0" smtClean="0">
                          <a:solidFill>
                            <a:prstClr val="black"/>
                          </a:solidFill>
                          <a:latin typeface="Consolas" panose="020B0609020204030204" pitchFamily="49" charset="0"/>
                        </a:rPr>
                        <a:t>&gt;() ==</a:t>
                      </a:r>
                      <a:r>
                        <a:rPr lang="en-US" sz="1600" b="1" baseline="0" dirty="0" smtClean="0">
                          <a:solidFill>
                            <a:prstClr val="black"/>
                          </a:solidFill>
                          <a:latin typeface="Consolas" panose="020B0609020204030204" pitchFamily="49" charset="0"/>
                        </a:rPr>
                        <a:t> 0</a:t>
                      </a:r>
                      <a:r>
                        <a:rPr lang="en-US" sz="1600" b="1" dirty="0" smtClean="0">
                          <a:solidFill>
                            <a:prstClr val="black"/>
                          </a:solidFill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endParaRPr lang="en-US" sz="1600" dirty="0" smtClean="0">
                        <a:solidFill>
                          <a:prstClr val="black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baseline="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  </a:t>
                      </a:r>
                      <a:r>
                        <a:rPr lang="en-US" sz="16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while</a:t>
                      </a:r>
                      <a:r>
                        <a:rPr lang="en-US" sz="1600" dirty="0" smtClean="0">
                          <a:solidFill>
                            <a:prstClr val="black"/>
                          </a:solidFill>
                          <a:latin typeface="Consolas" panose="020B0609020204030204" pitchFamily="49" charset="0"/>
                        </a:rPr>
                        <a:t> (x != 0) x--;</a:t>
                      </a:r>
                    </a:p>
                    <a:p>
                      <a:r>
                        <a:rPr lang="en-US" sz="16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  </a:t>
                      </a:r>
                    </a:p>
                    <a:p>
                      <a:r>
                        <a:rPr lang="en-US" sz="16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  return</a:t>
                      </a:r>
                      <a:r>
                        <a:rPr lang="en-US" sz="1600" dirty="0" smtClean="0">
                          <a:solidFill>
                            <a:prstClr val="black"/>
                          </a:solidFill>
                          <a:latin typeface="Consolas" panose="020B0609020204030204" pitchFamily="49" charset="0"/>
                        </a:rPr>
                        <a:t> x;</a:t>
                      </a:r>
                    </a:p>
                    <a:p>
                      <a:r>
                        <a:rPr lang="en-US" sz="1600" dirty="0" smtClean="0">
                          <a:solidFill>
                            <a:prstClr val="black"/>
                          </a:solidFill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Oval 5"/>
          <p:cNvSpPr/>
          <p:nvPr/>
        </p:nvSpPr>
        <p:spPr>
          <a:xfrm>
            <a:off x="2975225" y="4195280"/>
            <a:ext cx="1423399" cy="784833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ok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8243299" y="4284030"/>
            <a:ext cx="1819508" cy="78483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Possible overflow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94381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100282" y="3542443"/>
            <a:ext cx="5415337" cy="65283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inferred contract is the most general satisfying Validity, Safety, and Completeness</a:t>
            </a:r>
          </a:p>
          <a:p>
            <a:r>
              <a:rPr lang="en-US" dirty="0" smtClean="0"/>
              <a:t>Counterexample: Valid, Safe, Complete but not General contract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545815" y="3074291"/>
          <a:ext cx="11376487" cy="2286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30387"/>
                <a:gridCol w="60461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public</a:t>
                      </a:r>
                      <a:r>
                        <a:rPr lang="en-US" sz="1600" dirty="0" smtClean="0">
                          <a:solidFill>
                            <a:prstClr val="black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600" dirty="0" smtClean="0">
                          <a:solidFill>
                            <a:prstClr val="black"/>
                          </a:solidFill>
                          <a:latin typeface="Consolas" panose="020B0609020204030204" pitchFamily="49" charset="0"/>
                        </a:rPr>
                        <a:t> Decrement(</a:t>
                      </a:r>
                      <a:r>
                        <a:rPr lang="en-US" sz="16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600" dirty="0" smtClean="0">
                          <a:solidFill>
                            <a:prstClr val="black"/>
                          </a:solidFill>
                          <a:latin typeface="Consolas" panose="020B0609020204030204" pitchFamily="49" charset="0"/>
                        </a:rPr>
                        <a:t> x)</a:t>
                      </a:r>
                    </a:p>
                    <a:p>
                      <a:r>
                        <a:rPr lang="en-US" sz="1600" dirty="0" smtClean="0">
                          <a:solidFill>
                            <a:prstClr val="black"/>
                          </a:solidFill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r>
                        <a:rPr lang="en-US" sz="1600" dirty="0" smtClean="0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 Contract</a:t>
                      </a:r>
                      <a:r>
                        <a:rPr lang="en-US" sz="1600" dirty="0" smtClean="0">
                          <a:solidFill>
                            <a:prstClr val="black"/>
                          </a:solidFill>
                          <a:latin typeface="Consolas" panose="020B0609020204030204" pitchFamily="49" charset="0"/>
                        </a:rPr>
                        <a:t>.Requires(x &gt;= 5);</a:t>
                      </a:r>
                    </a:p>
                    <a:p>
                      <a:r>
                        <a:rPr lang="en-US" sz="1600" dirty="0" smtClean="0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 Contract</a:t>
                      </a:r>
                      <a:r>
                        <a:rPr lang="en-US" sz="1600" dirty="0" smtClean="0">
                          <a:solidFill>
                            <a:prstClr val="black"/>
                          </a:solidFill>
                          <a:latin typeface="Consolas" panose="020B0609020204030204" pitchFamily="49" charset="0"/>
                        </a:rPr>
                        <a:t>.Ensures(</a:t>
                      </a:r>
                      <a:r>
                        <a:rPr lang="en-US" sz="1600" dirty="0" smtClean="0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Contract</a:t>
                      </a:r>
                      <a:r>
                        <a:rPr lang="en-US" sz="1600" dirty="0" smtClean="0">
                          <a:solidFill>
                            <a:prstClr val="black"/>
                          </a:solidFill>
                          <a:latin typeface="Consolas" panose="020B0609020204030204" pitchFamily="49" charset="0"/>
                        </a:rPr>
                        <a:t>.Result&lt;</a:t>
                      </a:r>
                      <a:r>
                        <a:rPr lang="en-US" sz="16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600" dirty="0" smtClean="0">
                          <a:solidFill>
                            <a:prstClr val="black"/>
                          </a:solidFill>
                          <a:latin typeface="Consolas" panose="020B0609020204030204" pitchFamily="49" charset="0"/>
                        </a:rPr>
                        <a:t>&gt;() &gt;=0);</a:t>
                      </a:r>
                    </a:p>
                    <a:p>
                      <a:endParaRPr lang="en-US" sz="1600" dirty="0" smtClean="0">
                        <a:solidFill>
                          <a:prstClr val="black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baseline="0" dirty="0" smtClean="0">
                          <a:solidFill>
                            <a:prstClr val="black"/>
                          </a:solidFill>
                          <a:latin typeface="Consolas" panose="020B0609020204030204" pitchFamily="49" charset="0"/>
                        </a:rPr>
                        <a:t>  </a:t>
                      </a:r>
                      <a:r>
                        <a:rPr lang="en-US" sz="1600" dirty="0" smtClean="0">
                          <a:solidFill>
                            <a:prstClr val="black"/>
                          </a:solidFill>
                          <a:latin typeface="Consolas" panose="020B0609020204030204" pitchFamily="49" charset="0"/>
                        </a:rPr>
                        <a:t>x = NewMethod(x);</a:t>
                      </a:r>
                    </a:p>
                    <a:p>
                      <a:endParaRPr lang="en-US" sz="1600" dirty="0" smtClean="0">
                        <a:solidFill>
                          <a:prstClr val="black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baseline="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  </a:t>
                      </a:r>
                      <a:r>
                        <a:rPr lang="en-US" sz="16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n-US" sz="1600" dirty="0" smtClean="0">
                          <a:solidFill>
                            <a:prstClr val="black"/>
                          </a:solidFill>
                          <a:latin typeface="Consolas" panose="020B0609020204030204" pitchFamily="49" charset="0"/>
                        </a:rPr>
                        <a:t> x;</a:t>
                      </a:r>
                    </a:p>
                    <a:p>
                      <a:r>
                        <a:rPr lang="en-US" sz="1600" dirty="0" smtClean="0">
                          <a:solidFill>
                            <a:prstClr val="black"/>
                          </a:solidFill>
                          <a:latin typeface="Consolas" panose="020B0609020204030204" pitchFamily="49" charset="0"/>
                        </a:rPr>
                        <a:t>}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private</a:t>
                      </a:r>
                      <a:r>
                        <a:rPr lang="en-US" sz="1600" dirty="0" smtClean="0">
                          <a:solidFill>
                            <a:prstClr val="black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static</a:t>
                      </a:r>
                      <a:r>
                        <a:rPr lang="en-US" sz="1600" dirty="0" smtClean="0">
                          <a:solidFill>
                            <a:prstClr val="black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600" dirty="0" smtClean="0">
                          <a:solidFill>
                            <a:prstClr val="black"/>
                          </a:solidFill>
                          <a:latin typeface="Consolas" panose="020B0609020204030204" pitchFamily="49" charset="0"/>
                        </a:rPr>
                        <a:t> NewMethod(</a:t>
                      </a:r>
                      <a:r>
                        <a:rPr lang="en-US" sz="16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600" dirty="0" smtClean="0">
                          <a:solidFill>
                            <a:prstClr val="black"/>
                          </a:solidFill>
                          <a:latin typeface="Consolas" panose="020B0609020204030204" pitchFamily="49" charset="0"/>
                        </a:rPr>
                        <a:t> x)</a:t>
                      </a:r>
                    </a:p>
                    <a:p>
                      <a:r>
                        <a:rPr lang="en-US" sz="1600" dirty="0" smtClean="0">
                          <a:solidFill>
                            <a:prstClr val="black"/>
                          </a:solidFill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r>
                        <a:rPr lang="en-US" sz="1600" dirty="0" smtClean="0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  </a:t>
                      </a:r>
                      <a:r>
                        <a:rPr lang="en-US" sz="1600" b="1" dirty="0" smtClean="0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Contract</a:t>
                      </a:r>
                      <a:r>
                        <a:rPr lang="en-US" sz="1600" b="1" dirty="0" smtClean="0">
                          <a:solidFill>
                            <a:prstClr val="black"/>
                          </a:solidFill>
                          <a:latin typeface="Consolas" panose="020B0609020204030204" pitchFamily="49" charset="0"/>
                        </a:rPr>
                        <a:t>.Requires(x &gt;= 5);</a:t>
                      </a:r>
                    </a:p>
                    <a:p>
                      <a:r>
                        <a:rPr lang="en-US" sz="1600" baseline="0" dirty="0" smtClean="0">
                          <a:solidFill>
                            <a:prstClr val="black"/>
                          </a:solidFill>
                          <a:latin typeface="Consolas" panose="020B0609020204030204" pitchFamily="49" charset="0"/>
                        </a:rPr>
                        <a:t>  </a:t>
                      </a:r>
                      <a:r>
                        <a:rPr lang="en-US" sz="1600" dirty="0" smtClean="0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Contract</a:t>
                      </a:r>
                      <a:r>
                        <a:rPr lang="en-US" sz="1600" dirty="0" smtClean="0">
                          <a:solidFill>
                            <a:prstClr val="black"/>
                          </a:solidFill>
                          <a:latin typeface="Consolas" panose="020B0609020204030204" pitchFamily="49" charset="0"/>
                        </a:rPr>
                        <a:t>.Ensures(</a:t>
                      </a:r>
                      <a:r>
                        <a:rPr lang="en-US" sz="1600" dirty="0" smtClean="0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Contract</a:t>
                      </a:r>
                      <a:r>
                        <a:rPr lang="en-US" sz="1600" dirty="0" smtClean="0">
                          <a:solidFill>
                            <a:prstClr val="black"/>
                          </a:solidFill>
                          <a:latin typeface="Consolas" panose="020B0609020204030204" pitchFamily="49" charset="0"/>
                        </a:rPr>
                        <a:t>.Result&lt;</a:t>
                      </a:r>
                      <a:r>
                        <a:rPr lang="en-US" sz="16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600" dirty="0" smtClean="0">
                          <a:solidFill>
                            <a:prstClr val="black"/>
                          </a:solidFill>
                          <a:latin typeface="Consolas" panose="020B0609020204030204" pitchFamily="49" charset="0"/>
                        </a:rPr>
                        <a:t>&gt;() ==</a:t>
                      </a:r>
                      <a:r>
                        <a:rPr lang="en-US" sz="1600" baseline="0" dirty="0" smtClean="0">
                          <a:solidFill>
                            <a:prstClr val="black"/>
                          </a:solidFill>
                          <a:latin typeface="Consolas" panose="020B0609020204030204" pitchFamily="49" charset="0"/>
                        </a:rPr>
                        <a:t> 0</a:t>
                      </a:r>
                      <a:r>
                        <a:rPr lang="en-US" sz="1600" dirty="0" smtClean="0">
                          <a:solidFill>
                            <a:prstClr val="black"/>
                          </a:solidFill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endParaRPr lang="en-US" sz="1600" dirty="0" smtClean="0">
                        <a:solidFill>
                          <a:prstClr val="black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baseline="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  </a:t>
                      </a:r>
                      <a:r>
                        <a:rPr lang="en-US" sz="16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while</a:t>
                      </a:r>
                      <a:r>
                        <a:rPr lang="en-US" sz="1600" dirty="0" smtClean="0">
                          <a:solidFill>
                            <a:prstClr val="black"/>
                          </a:solidFill>
                          <a:latin typeface="Consolas" panose="020B0609020204030204" pitchFamily="49" charset="0"/>
                        </a:rPr>
                        <a:t> (x != 0) x--;</a:t>
                      </a:r>
                    </a:p>
                    <a:p>
                      <a:r>
                        <a:rPr lang="en-US" sz="16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  </a:t>
                      </a:r>
                    </a:p>
                    <a:p>
                      <a:r>
                        <a:rPr lang="en-US" sz="16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  return</a:t>
                      </a:r>
                      <a:r>
                        <a:rPr lang="en-US" sz="1600" dirty="0" smtClean="0">
                          <a:solidFill>
                            <a:prstClr val="black"/>
                          </a:solidFill>
                          <a:latin typeface="Consolas" panose="020B0609020204030204" pitchFamily="49" charset="0"/>
                        </a:rPr>
                        <a:t> x;</a:t>
                      </a:r>
                    </a:p>
                    <a:p>
                      <a:r>
                        <a:rPr lang="en-US" sz="1600" dirty="0" smtClean="0">
                          <a:solidFill>
                            <a:prstClr val="black"/>
                          </a:solidFill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Oval 5"/>
          <p:cNvSpPr/>
          <p:nvPr/>
        </p:nvSpPr>
        <p:spPr>
          <a:xfrm>
            <a:off x="2975225" y="4195280"/>
            <a:ext cx="1423399" cy="784833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ok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8692793" y="4195279"/>
            <a:ext cx="1423399" cy="784833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ok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8981754" y="3005109"/>
            <a:ext cx="1816813" cy="78483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Requires too strong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19115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100282" y="3542443"/>
            <a:ext cx="5415337" cy="65283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Valid, Safe, Complete, and General contract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545815" y="3074291"/>
          <a:ext cx="11376487" cy="2286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30387"/>
                <a:gridCol w="60461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public</a:t>
                      </a:r>
                      <a:r>
                        <a:rPr lang="en-US" sz="1600" dirty="0" smtClean="0">
                          <a:solidFill>
                            <a:prstClr val="black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600" dirty="0" smtClean="0">
                          <a:solidFill>
                            <a:prstClr val="black"/>
                          </a:solidFill>
                          <a:latin typeface="Consolas" panose="020B0609020204030204" pitchFamily="49" charset="0"/>
                        </a:rPr>
                        <a:t> Decrement(</a:t>
                      </a:r>
                      <a:r>
                        <a:rPr lang="en-US" sz="16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600" dirty="0" smtClean="0">
                          <a:solidFill>
                            <a:prstClr val="black"/>
                          </a:solidFill>
                          <a:latin typeface="Consolas" panose="020B0609020204030204" pitchFamily="49" charset="0"/>
                        </a:rPr>
                        <a:t> x)</a:t>
                      </a:r>
                    </a:p>
                    <a:p>
                      <a:r>
                        <a:rPr lang="en-US" sz="1600" dirty="0" smtClean="0">
                          <a:solidFill>
                            <a:prstClr val="black"/>
                          </a:solidFill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r>
                        <a:rPr lang="en-US" sz="1600" dirty="0" smtClean="0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 Contract</a:t>
                      </a:r>
                      <a:r>
                        <a:rPr lang="en-US" sz="1600" dirty="0" smtClean="0">
                          <a:solidFill>
                            <a:prstClr val="black"/>
                          </a:solidFill>
                          <a:latin typeface="Consolas" panose="020B0609020204030204" pitchFamily="49" charset="0"/>
                        </a:rPr>
                        <a:t>.Requires(x &gt;= 5);</a:t>
                      </a:r>
                    </a:p>
                    <a:p>
                      <a:r>
                        <a:rPr lang="en-US" sz="1600" dirty="0" smtClean="0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 Contract</a:t>
                      </a:r>
                      <a:r>
                        <a:rPr lang="en-US" sz="1600" dirty="0" smtClean="0">
                          <a:solidFill>
                            <a:prstClr val="black"/>
                          </a:solidFill>
                          <a:latin typeface="Consolas" panose="020B0609020204030204" pitchFamily="49" charset="0"/>
                        </a:rPr>
                        <a:t>.Ensures(</a:t>
                      </a:r>
                      <a:r>
                        <a:rPr lang="en-US" sz="1600" dirty="0" smtClean="0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Contract</a:t>
                      </a:r>
                      <a:r>
                        <a:rPr lang="en-US" sz="1600" dirty="0" smtClean="0">
                          <a:solidFill>
                            <a:prstClr val="black"/>
                          </a:solidFill>
                          <a:latin typeface="Consolas" panose="020B0609020204030204" pitchFamily="49" charset="0"/>
                        </a:rPr>
                        <a:t>.Result&lt;</a:t>
                      </a:r>
                      <a:r>
                        <a:rPr lang="en-US" sz="16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600" dirty="0" smtClean="0">
                          <a:solidFill>
                            <a:prstClr val="black"/>
                          </a:solidFill>
                          <a:latin typeface="Consolas" panose="020B0609020204030204" pitchFamily="49" charset="0"/>
                        </a:rPr>
                        <a:t>&gt;() &gt;=0);</a:t>
                      </a:r>
                    </a:p>
                    <a:p>
                      <a:endParaRPr lang="en-US" sz="1600" dirty="0" smtClean="0">
                        <a:solidFill>
                          <a:prstClr val="black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baseline="0" dirty="0" smtClean="0">
                          <a:solidFill>
                            <a:prstClr val="black"/>
                          </a:solidFill>
                          <a:latin typeface="Consolas" panose="020B0609020204030204" pitchFamily="49" charset="0"/>
                        </a:rPr>
                        <a:t>  </a:t>
                      </a:r>
                      <a:r>
                        <a:rPr lang="en-US" sz="1600" dirty="0" smtClean="0">
                          <a:solidFill>
                            <a:prstClr val="black"/>
                          </a:solidFill>
                          <a:latin typeface="Consolas" panose="020B0609020204030204" pitchFamily="49" charset="0"/>
                        </a:rPr>
                        <a:t>x = NewMethod(x);</a:t>
                      </a:r>
                    </a:p>
                    <a:p>
                      <a:endParaRPr lang="en-US" sz="1600" dirty="0" smtClean="0">
                        <a:solidFill>
                          <a:prstClr val="black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baseline="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  </a:t>
                      </a:r>
                      <a:r>
                        <a:rPr lang="en-US" sz="16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n-US" sz="1600" dirty="0" smtClean="0">
                          <a:solidFill>
                            <a:prstClr val="black"/>
                          </a:solidFill>
                          <a:latin typeface="Consolas" panose="020B0609020204030204" pitchFamily="49" charset="0"/>
                        </a:rPr>
                        <a:t> x;</a:t>
                      </a:r>
                    </a:p>
                    <a:p>
                      <a:r>
                        <a:rPr lang="en-US" sz="1600" dirty="0" smtClean="0">
                          <a:solidFill>
                            <a:prstClr val="black"/>
                          </a:solidFill>
                          <a:latin typeface="Consolas" panose="020B0609020204030204" pitchFamily="49" charset="0"/>
                        </a:rPr>
                        <a:t>}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private</a:t>
                      </a:r>
                      <a:r>
                        <a:rPr lang="en-US" sz="1600" dirty="0" smtClean="0">
                          <a:solidFill>
                            <a:prstClr val="black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static</a:t>
                      </a:r>
                      <a:r>
                        <a:rPr lang="en-US" sz="1600" dirty="0" smtClean="0">
                          <a:solidFill>
                            <a:prstClr val="black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600" dirty="0" smtClean="0">
                          <a:solidFill>
                            <a:prstClr val="black"/>
                          </a:solidFill>
                          <a:latin typeface="Consolas" panose="020B0609020204030204" pitchFamily="49" charset="0"/>
                        </a:rPr>
                        <a:t> NewMethod(</a:t>
                      </a:r>
                      <a:r>
                        <a:rPr lang="en-US" sz="16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600" dirty="0" smtClean="0">
                          <a:solidFill>
                            <a:prstClr val="black"/>
                          </a:solidFill>
                          <a:latin typeface="Consolas" panose="020B0609020204030204" pitchFamily="49" charset="0"/>
                        </a:rPr>
                        <a:t> x)</a:t>
                      </a:r>
                    </a:p>
                    <a:p>
                      <a:r>
                        <a:rPr lang="en-US" sz="1600" dirty="0" smtClean="0">
                          <a:solidFill>
                            <a:prstClr val="black"/>
                          </a:solidFill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r>
                        <a:rPr lang="en-US" sz="1600" dirty="0" smtClean="0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  </a:t>
                      </a:r>
                      <a:r>
                        <a:rPr lang="en-US" sz="1600" b="1" dirty="0" smtClean="0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Contract</a:t>
                      </a:r>
                      <a:r>
                        <a:rPr lang="en-US" sz="1600" b="1" dirty="0" smtClean="0">
                          <a:solidFill>
                            <a:prstClr val="black"/>
                          </a:solidFill>
                          <a:latin typeface="Consolas" panose="020B0609020204030204" pitchFamily="49" charset="0"/>
                        </a:rPr>
                        <a:t>.Requires(x &gt;= 0);</a:t>
                      </a:r>
                    </a:p>
                    <a:p>
                      <a:r>
                        <a:rPr lang="en-US" sz="1600" baseline="0" dirty="0" smtClean="0">
                          <a:solidFill>
                            <a:prstClr val="black"/>
                          </a:solidFill>
                          <a:latin typeface="Consolas" panose="020B0609020204030204" pitchFamily="49" charset="0"/>
                        </a:rPr>
                        <a:t>  </a:t>
                      </a:r>
                      <a:r>
                        <a:rPr lang="en-US" sz="1600" dirty="0" smtClean="0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Contract</a:t>
                      </a:r>
                      <a:r>
                        <a:rPr lang="en-US" sz="1600" dirty="0" smtClean="0">
                          <a:solidFill>
                            <a:prstClr val="black"/>
                          </a:solidFill>
                          <a:latin typeface="Consolas" panose="020B0609020204030204" pitchFamily="49" charset="0"/>
                        </a:rPr>
                        <a:t>.Ensures(</a:t>
                      </a:r>
                      <a:r>
                        <a:rPr lang="en-US" sz="1600" dirty="0" smtClean="0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Contract</a:t>
                      </a:r>
                      <a:r>
                        <a:rPr lang="en-US" sz="1600" dirty="0" smtClean="0">
                          <a:solidFill>
                            <a:prstClr val="black"/>
                          </a:solidFill>
                          <a:latin typeface="Consolas" panose="020B0609020204030204" pitchFamily="49" charset="0"/>
                        </a:rPr>
                        <a:t>.Result&lt;</a:t>
                      </a:r>
                      <a:r>
                        <a:rPr lang="en-US" sz="16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600" dirty="0" smtClean="0">
                          <a:solidFill>
                            <a:prstClr val="black"/>
                          </a:solidFill>
                          <a:latin typeface="Consolas" panose="020B0609020204030204" pitchFamily="49" charset="0"/>
                        </a:rPr>
                        <a:t>&gt;() ==</a:t>
                      </a:r>
                      <a:r>
                        <a:rPr lang="en-US" sz="1600" baseline="0" dirty="0" smtClean="0">
                          <a:solidFill>
                            <a:prstClr val="black"/>
                          </a:solidFill>
                          <a:latin typeface="Consolas" panose="020B0609020204030204" pitchFamily="49" charset="0"/>
                        </a:rPr>
                        <a:t> 0</a:t>
                      </a:r>
                      <a:r>
                        <a:rPr lang="en-US" sz="1600" dirty="0" smtClean="0">
                          <a:solidFill>
                            <a:prstClr val="black"/>
                          </a:solidFill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endParaRPr lang="en-US" sz="1600" dirty="0" smtClean="0">
                        <a:solidFill>
                          <a:prstClr val="black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baseline="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  </a:t>
                      </a:r>
                      <a:r>
                        <a:rPr lang="en-US" sz="16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while</a:t>
                      </a:r>
                      <a:r>
                        <a:rPr lang="en-US" sz="1600" dirty="0" smtClean="0">
                          <a:solidFill>
                            <a:prstClr val="black"/>
                          </a:solidFill>
                          <a:latin typeface="Consolas" panose="020B0609020204030204" pitchFamily="49" charset="0"/>
                        </a:rPr>
                        <a:t> (x != 0) x--;</a:t>
                      </a:r>
                    </a:p>
                    <a:p>
                      <a:r>
                        <a:rPr lang="en-US" sz="16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  </a:t>
                      </a:r>
                    </a:p>
                    <a:p>
                      <a:r>
                        <a:rPr lang="en-US" sz="16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  return</a:t>
                      </a:r>
                      <a:r>
                        <a:rPr lang="en-US" sz="1600" dirty="0" smtClean="0">
                          <a:solidFill>
                            <a:prstClr val="black"/>
                          </a:solidFill>
                          <a:latin typeface="Consolas" panose="020B0609020204030204" pitchFamily="49" charset="0"/>
                        </a:rPr>
                        <a:t> x;</a:t>
                      </a:r>
                    </a:p>
                    <a:p>
                      <a:r>
                        <a:rPr lang="en-US" sz="1600" dirty="0" smtClean="0">
                          <a:solidFill>
                            <a:prstClr val="black"/>
                          </a:solidFill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Oval 5"/>
          <p:cNvSpPr/>
          <p:nvPr/>
        </p:nvSpPr>
        <p:spPr>
          <a:xfrm>
            <a:off x="2975225" y="4195280"/>
            <a:ext cx="1423399" cy="784833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ok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692793" y="4195279"/>
            <a:ext cx="1423399" cy="784833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ok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34748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Theoretical</a:t>
            </a:r>
            <a:r>
              <a:rPr lang="en-US" dirty="0" smtClean="0"/>
              <a:t>: there </a:t>
            </a:r>
            <a:r>
              <a:rPr lang="en-US" dirty="0" smtClean="0">
                <a:solidFill>
                  <a:srgbClr val="FF0000"/>
                </a:solidFill>
              </a:rPr>
              <a:t>exists</a:t>
            </a:r>
            <a:r>
              <a:rPr lang="en-US" dirty="0" smtClean="0"/>
              <a:t> a </a:t>
            </a:r>
            <a:r>
              <a:rPr lang="en-US" dirty="0" smtClean="0">
                <a:solidFill>
                  <a:srgbClr val="FF0000"/>
                </a:solidFill>
              </a:rPr>
              <a:t>unique solution </a:t>
            </a:r>
            <a:r>
              <a:rPr lang="en-US" dirty="0" smtClean="0"/>
              <a:t>to the problem</a:t>
            </a:r>
          </a:p>
          <a:p>
            <a:pPr lvl="1"/>
            <a:r>
              <a:rPr lang="en-US" i="1" dirty="0" smtClean="0"/>
              <a:t>En passant</a:t>
            </a:r>
            <a:r>
              <a:rPr lang="en-US" dirty="0" smtClean="0"/>
              <a:t>: Definition of a more general Hoare Logic, new results!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Algorithm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Extract the method using Roslyn</a:t>
            </a:r>
          </a:p>
          <a:p>
            <a:pPr lvl="1"/>
            <a:r>
              <a:rPr lang="en-US" dirty="0" smtClean="0"/>
              <a:t>Infer Pre, Post using the CodeContracts Static checker</a:t>
            </a:r>
          </a:p>
          <a:p>
            <a:pPr lvl="1"/>
            <a:r>
              <a:rPr lang="en-US" dirty="0" smtClean="0"/>
              <a:t>Repeat to fixpoint: </a:t>
            </a:r>
          </a:p>
          <a:p>
            <a:pPr lvl="2"/>
            <a:r>
              <a:rPr lang="en-US" dirty="0" smtClean="0"/>
              <a:t>Forward analysis to strengthen the postcondition</a:t>
            </a:r>
          </a:p>
          <a:p>
            <a:pPr lvl="2"/>
            <a:r>
              <a:rPr lang="en-US" dirty="0" smtClean="0"/>
              <a:t>Backwards analysis to weaken the precondition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921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Semantic </a:t>
            </a:r>
            <a:r>
              <a:rPr lang="en-US" dirty="0" err="1" smtClean="0"/>
              <a:t>baselining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676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Reality: Have </a:t>
            </a:r>
            <a:r>
              <a:rPr lang="en-US" dirty="0" smtClean="0">
                <a:solidFill>
                  <a:srgbClr val="FF0000"/>
                </a:solidFill>
              </a:rPr>
              <a:t>huge</a:t>
            </a:r>
            <a:r>
              <a:rPr lang="en-US" dirty="0" smtClean="0"/>
              <a:t> </a:t>
            </a:r>
            <a:r>
              <a:rPr lang="en-US" dirty="0" smtClean="0"/>
              <a:t>code bases</a:t>
            </a:r>
          </a:p>
          <a:p>
            <a:pPr lvl="1"/>
            <a:r>
              <a:rPr lang="en-US" dirty="0" smtClean="0"/>
              <a:t>Static analysis produces many warnings</a:t>
            </a:r>
          </a:p>
          <a:p>
            <a:pPr lvl="1"/>
            <a:r>
              <a:rPr lang="en-US" dirty="0" smtClean="0"/>
              <a:t>Should we fix all of them?</a:t>
            </a:r>
          </a:p>
          <a:p>
            <a:r>
              <a:rPr lang="en-US" dirty="0" smtClean="0"/>
              <a:t>Ideally: Show only the </a:t>
            </a:r>
            <a:r>
              <a:rPr lang="en-US" dirty="0" smtClean="0">
                <a:solidFill>
                  <a:srgbClr val="FF0000"/>
                </a:solidFill>
              </a:rPr>
              <a:t>new warnings</a:t>
            </a:r>
          </a:p>
          <a:p>
            <a:r>
              <a:rPr lang="en-US" dirty="0" smtClean="0"/>
              <a:t>Problem: What is a “new” warning</a:t>
            </a:r>
          </a:p>
          <a:p>
            <a:pPr lvl="1"/>
            <a:r>
              <a:rPr lang="en-US" dirty="0" smtClean="0"/>
              <a:t>Syntactic characterization: too brittle</a:t>
            </a:r>
          </a:p>
          <a:p>
            <a:r>
              <a:rPr lang="en-US" dirty="0" smtClean="0"/>
              <a:t>Define </a:t>
            </a:r>
            <a:r>
              <a:rPr lang="en-US" dirty="0" smtClean="0">
                <a:solidFill>
                  <a:srgbClr val="FF0000"/>
                </a:solidFill>
              </a:rPr>
              <a:t>Semantic </a:t>
            </a:r>
            <a:r>
              <a:rPr lang="en-US" dirty="0" err="1" smtClean="0">
                <a:solidFill>
                  <a:srgbClr val="FF0000"/>
                </a:solidFill>
              </a:rPr>
              <a:t>Baselining</a:t>
            </a:r>
            <a:endParaRPr lang="en-US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0899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Semantic baseline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r>
              <a:rPr lang="en-US" dirty="0" smtClean="0">
                <a:solidFill>
                  <a:srgbClr val="FF0000"/>
                </a:solidFill>
              </a:rPr>
              <a:t>Extract</a:t>
            </a:r>
            <a:r>
              <a:rPr lang="en-US" dirty="0" smtClean="0"/>
              <a:t> the correctness conditions from the </a:t>
            </a:r>
            <a:r>
              <a:rPr lang="en-US" dirty="0" smtClean="0">
                <a:solidFill>
                  <a:srgbClr val="FF0000"/>
                </a:solidFill>
              </a:rPr>
              <a:t>base</a:t>
            </a:r>
            <a:r>
              <a:rPr lang="en-US" dirty="0" smtClean="0"/>
              <a:t> program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Sufficient</a:t>
            </a:r>
            <a:r>
              <a:rPr lang="en-US" dirty="0" smtClean="0"/>
              <a:t> conditions: Under which conditions the program is always </a:t>
            </a:r>
            <a:r>
              <a:rPr lang="en-US" dirty="0" smtClean="0">
                <a:solidFill>
                  <a:srgbClr val="FF0000"/>
                </a:solidFill>
              </a:rPr>
              <a:t>correct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Necessary</a:t>
            </a:r>
            <a:r>
              <a:rPr lang="en-US" dirty="0" smtClean="0"/>
              <a:t> conditions: Under which conditions the program is always </a:t>
            </a:r>
            <a:r>
              <a:rPr lang="en-US" dirty="0" smtClean="0">
                <a:solidFill>
                  <a:srgbClr val="FF0000"/>
                </a:solidFill>
              </a:rPr>
              <a:t>incorrect</a:t>
            </a:r>
          </a:p>
          <a:p>
            <a:r>
              <a:rPr lang="en-US" dirty="0" smtClean="0"/>
              <a:t>2. </a:t>
            </a:r>
            <a:r>
              <a:rPr lang="en-US" dirty="0" smtClean="0">
                <a:solidFill>
                  <a:srgbClr val="FF0000"/>
                </a:solidFill>
              </a:rPr>
              <a:t>Apply</a:t>
            </a:r>
            <a:r>
              <a:rPr lang="en-US" dirty="0" smtClean="0"/>
              <a:t> the correctness conditions to the </a:t>
            </a:r>
            <a:r>
              <a:rPr lang="en-US" dirty="0" smtClean="0">
                <a:solidFill>
                  <a:srgbClr val="FF0000"/>
                </a:solidFill>
              </a:rPr>
              <a:t>new</a:t>
            </a:r>
            <a:r>
              <a:rPr lang="en-US" dirty="0" smtClean="0"/>
              <a:t> program</a:t>
            </a:r>
          </a:p>
          <a:p>
            <a:pPr lvl="1"/>
            <a:r>
              <a:rPr lang="en-US" dirty="0" smtClean="0"/>
              <a:t>If Sufficient, and a new warning is reported: Introduced </a:t>
            </a:r>
            <a:r>
              <a:rPr lang="en-US" dirty="0" smtClean="0">
                <a:solidFill>
                  <a:srgbClr val="FF0000"/>
                </a:solidFill>
              </a:rPr>
              <a:t>new</a:t>
            </a:r>
            <a:r>
              <a:rPr lang="en-US" dirty="0" smtClean="0"/>
              <a:t> bug</a:t>
            </a:r>
          </a:p>
          <a:p>
            <a:pPr lvl="1"/>
            <a:r>
              <a:rPr lang="en-US" dirty="0" smtClean="0"/>
              <a:t>If Necessary, and no warning is reported: </a:t>
            </a:r>
            <a:r>
              <a:rPr lang="en-US" dirty="0" smtClean="0">
                <a:solidFill>
                  <a:srgbClr val="FF0000"/>
                </a:solidFill>
              </a:rPr>
              <a:t>Fixed</a:t>
            </a:r>
            <a:r>
              <a:rPr lang="en-US" dirty="0" smtClean="0"/>
              <a:t> a bug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583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Current Status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080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CodeContracts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Contract </a:t>
            </a:r>
            <a:r>
              <a:rPr lang="en-US" dirty="0" smtClean="0">
                <a:solidFill>
                  <a:srgbClr val="FF0000"/>
                </a:solidFill>
              </a:rPr>
              <a:t>API part of .NET </a:t>
            </a:r>
            <a:r>
              <a:rPr lang="en-US" dirty="0" smtClean="0"/>
              <a:t>since v.4.0 </a:t>
            </a:r>
          </a:p>
          <a:p>
            <a:r>
              <a:rPr lang="en-US" dirty="0" smtClean="0"/>
              <a:t>Internally</a:t>
            </a:r>
          </a:p>
          <a:p>
            <a:pPr lvl="1"/>
            <a:r>
              <a:rPr lang="en-US" dirty="0" smtClean="0"/>
              <a:t>Dynamics: found bugs in the monster .</a:t>
            </a:r>
            <a:r>
              <a:rPr lang="en-US" dirty="0" err="1" smtClean="0"/>
              <a:t>dll</a:t>
            </a:r>
            <a:r>
              <a:rPr lang="en-US" dirty="0" smtClean="0"/>
              <a:t> (&gt;</a:t>
            </a:r>
            <a:r>
              <a:rPr lang="en-US" dirty="0" smtClean="0">
                <a:solidFill>
                  <a:srgbClr val="FF0000"/>
                </a:solidFill>
              </a:rPr>
              <a:t>8Mb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TSE: </a:t>
            </a:r>
            <a:r>
              <a:rPr lang="en-US" smtClean="0"/>
              <a:t>CI </a:t>
            </a:r>
            <a:r>
              <a:rPr lang="en-US" smtClean="0"/>
              <a:t>builds, </a:t>
            </a:r>
            <a:r>
              <a:rPr lang="en-US" dirty="0"/>
              <a:t>cache </a:t>
            </a:r>
            <a:r>
              <a:rPr lang="en-US" dirty="0" smtClean="0"/>
              <a:t>with shared Database, </a:t>
            </a:r>
            <a:r>
              <a:rPr lang="en-US" dirty="0" smtClean="0">
                <a:solidFill>
                  <a:srgbClr val="FF0000"/>
                </a:solidFill>
              </a:rPr>
              <a:t>76</a:t>
            </a:r>
            <a:r>
              <a:rPr lang="en-US" dirty="0" smtClean="0"/>
              <a:t> projects</a:t>
            </a:r>
            <a:endParaRPr lang="en-US" dirty="0" smtClean="0"/>
          </a:p>
          <a:p>
            <a:r>
              <a:rPr lang="en-US" dirty="0" smtClean="0"/>
              <a:t>Tools available outside the company</a:t>
            </a:r>
          </a:p>
          <a:p>
            <a:pPr lvl="1"/>
            <a:r>
              <a:rPr lang="en-US" dirty="0" smtClean="0"/>
              <a:t>Almost </a:t>
            </a:r>
            <a:r>
              <a:rPr lang="en-US" dirty="0" smtClean="0">
                <a:solidFill>
                  <a:srgbClr val="FF0000"/>
                </a:solidFill>
              </a:rPr>
              <a:t>100K</a:t>
            </a:r>
            <a:r>
              <a:rPr lang="en-US" dirty="0" smtClean="0"/>
              <a:t> downloads overall</a:t>
            </a:r>
          </a:p>
          <a:p>
            <a:pPr lvl="2"/>
            <a:r>
              <a:rPr lang="en-US" dirty="0" smtClean="0"/>
              <a:t>Devlabs, VS Gallery</a:t>
            </a:r>
          </a:p>
          <a:p>
            <a:r>
              <a:rPr lang="en-US" dirty="0" smtClean="0"/>
              <a:t>Active user MSDN forum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7700+</a:t>
            </a:r>
            <a:r>
              <a:rPr lang="en-US" dirty="0" smtClean="0"/>
              <a:t> messages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05147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How does it work?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13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9310" y="1173653"/>
            <a:ext cx="3749980" cy="507567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Available in VS Gallery!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More</a:t>
            </a:r>
          </a:p>
          <a:p>
            <a:pPr lvl="1"/>
            <a:r>
              <a:rPr lang="en-US" dirty="0" smtClean="0"/>
              <a:t>VS 2012 Integration</a:t>
            </a:r>
          </a:p>
          <a:p>
            <a:pPr lvl="1"/>
            <a:r>
              <a:rPr lang="en-US" dirty="0" smtClean="0"/>
              <a:t>Runtime checking</a:t>
            </a:r>
          </a:p>
          <a:p>
            <a:pPr lvl="1"/>
            <a:r>
              <a:rPr lang="en-US" dirty="0" smtClean="0"/>
              <a:t>Documentation generation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Less</a:t>
            </a:r>
          </a:p>
          <a:p>
            <a:pPr lvl="1"/>
            <a:r>
              <a:rPr lang="en-US" dirty="0" smtClean="0"/>
              <a:t>Post-build static analysis</a:t>
            </a:r>
          </a:p>
          <a:p>
            <a:pPr lvl="2"/>
            <a:r>
              <a:rPr lang="en-US" dirty="0" smtClean="0"/>
              <a:t>Scale via team shared SQL DB</a:t>
            </a:r>
          </a:p>
          <a:p>
            <a:pPr lvl="1"/>
            <a:r>
              <a:rPr lang="en-US" dirty="0" smtClean="0"/>
              <a:t>No refactoring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564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874818" y="1441963"/>
            <a:ext cx="4899195" cy="341632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Code Contracts </a:t>
            </a:r>
            <a:r>
              <a:rPr lang="en-US" dirty="0"/>
              <a:t>S</a:t>
            </a:r>
            <a:r>
              <a:rPr lang="en-US" dirty="0" smtClean="0"/>
              <a:t>tatic checker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 rot="5400000">
            <a:off x="1860071" y="2965457"/>
            <a:ext cx="3416320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Visual Studio/Roslyn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194770" y="2035316"/>
            <a:ext cx="1578549" cy="2585323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Semantic </a:t>
            </a:r>
          </a:p>
          <a:p>
            <a:r>
              <a:rPr lang="en-US" dirty="0" smtClean="0"/>
              <a:t>Inference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6093270" y="2031520"/>
            <a:ext cx="2558823" cy="36933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Error Checking  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93269" y="3011554"/>
            <a:ext cx="2558823" cy="36933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Verified repairs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093269" y="3494140"/>
            <a:ext cx="2558823" cy="36933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Pre/Post inference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093269" y="3975398"/>
            <a:ext cx="2558823" cy="36933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Semantic baseline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874818" y="4927751"/>
            <a:ext cx="4899195" cy="36933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Stored Information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6465" y="5409009"/>
            <a:ext cx="667131" cy="81856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093269" y="2521537"/>
            <a:ext cx="2558823" cy="36933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Answer queries</a:t>
            </a:r>
            <a:endParaRPr lang="en-US" dirty="0"/>
          </a:p>
        </p:txBody>
      </p:sp>
      <p:sp>
        <p:nvSpPr>
          <p:cNvPr id="2" name="Flowchart: Document 1"/>
          <p:cNvSpPr/>
          <p:nvPr/>
        </p:nvSpPr>
        <p:spPr>
          <a:xfrm>
            <a:off x="1504335" y="2075764"/>
            <a:ext cx="1460091" cy="1967414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Code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64727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Semantic inference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sz="2800" dirty="0" smtClean="0"/>
          </a:p>
          <a:p>
            <a:r>
              <a:rPr lang="en-US" sz="2800" dirty="0" smtClean="0"/>
              <a:t>M. </a:t>
            </a:r>
            <a:r>
              <a:rPr lang="en-US" sz="2800" dirty="0"/>
              <a:t>Fahndrich and </a:t>
            </a:r>
            <a:r>
              <a:rPr lang="en-US" sz="2800" dirty="0" smtClean="0"/>
              <a:t>F. </a:t>
            </a:r>
            <a:r>
              <a:rPr lang="en-US" sz="2800" dirty="0"/>
              <a:t>Logozzo, </a:t>
            </a:r>
            <a:r>
              <a:rPr lang="en-US" sz="2800" i="1" dirty="0" smtClean="0"/>
              <a:t>Static </a:t>
            </a:r>
            <a:r>
              <a:rPr lang="en-US" sz="2800" i="1" dirty="0"/>
              <a:t>contract checking with Abstract </a:t>
            </a:r>
            <a:r>
              <a:rPr lang="en-US" sz="2800" i="1" dirty="0" smtClean="0"/>
              <a:t>Interpretation</a:t>
            </a:r>
            <a:r>
              <a:rPr lang="en-US" sz="2800" dirty="0" smtClean="0"/>
              <a:t>, FoVeOOS 2010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42612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Perform </a:t>
            </a:r>
            <a:r>
              <a:rPr lang="en-US" dirty="0" smtClean="0">
                <a:solidFill>
                  <a:srgbClr val="FF0000"/>
                </a:solidFill>
              </a:rPr>
              <a:t>deep semantic</a:t>
            </a:r>
            <a:r>
              <a:rPr lang="en-US" dirty="0" smtClean="0"/>
              <a:t> code analysis </a:t>
            </a:r>
          </a:p>
          <a:p>
            <a:r>
              <a:rPr lang="en-US" dirty="0" smtClean="0"/>
              <a:t>For each program point, </a:t>
            </a:r>
            <a:r>
              <a:rPr lang="en-US" dirty="0" smtClean="0">
                <a:solidFill>
                  <a:srgbClr val="FF0000"/>
                </a:solidFill>
              </a:rPr>
              <a:t>infer invariants</a:t>
            </a:r>
          </a:p>
          <a:p>
            <a:pPr lvl="1"/>
            <a:r>
              <a:rPr lang="en-US" dirty="0" smtClean="0"/>
              <a:t>Invariants are properties that hold for all possible executions</a:t>
            </a:r>
          </a:p>
          <a:p>
            <a:r>
              <a:rPr lang="en-US" dirty="0" smtClean="0"/>
              <a:t>Based on </a:t>
            </a:r>
            <a:r>
              <a:rPr lang="en-US" dirty="0" smtClean="0">
                <a:solidFill>
                  <a:srgbClr val="FF0000"/>
                </a:solidFill>
              </a:rPr>
              <a:t>Abstract Interpretation</a:t>
            </a:r>
          </a:p>
          <a:p>
            <a:pPr lvl="1"/>
            <a:r>
              <a:rPr lang="en-US" dirty="0" smtClean="0"/>
              <a:t>Focus on properties of interest</a:t>
            </a:r>
          </a:p>
          <a:p>
            <a:pPr lvl="2"/>
            <a:r>
              <a:rPr lang="en-US" dirty="0" smtClean="0"/>
              <a:t>Ex: non-null, linear arithmetic, array contents …</a:t>
            </a:r>
          </a:p>
          <a:p>
            <a:pPr lvl="1"/>
            <a:r>
              <a:rPr lang="en-US" dirty="0" smtClean="0"/>
              <a:t>Main Idea: replace concrete values with abstract values</a:t>
            </a:r>
          </a:p>
          <a:p>
            <a:pPr lvl="2"/>
            <a:r>
              <a:rPr lang="en-US" dirty="0" smtClean="0"/>
              <a:t>Ex: instead of x : {0, 2, 4, 6, 8, 10} have x : [0, 10] &amp;&amp; x is even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675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Inference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52016" y="1682496"/>
            <a:ext cx="4855816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BinarySearch(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array,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value)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Contract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.Requires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(array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!=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inf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</a:t>
            </a:r>
          </a:p>
          <a:p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sup =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array.Length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- 1;</a:t>
            </a: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while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inf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&lt;= sup)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mid =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inf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sup)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 2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</a:p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midValue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array[mid];</a:t>
            </a: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if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midValue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value)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inf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mid + 1;</a:t>
            </a:r>
          </a:p>
          <a:p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else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midValue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 value)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sup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mid - 1;</a:t>
            </a:r>
          </a:p>
          <a:p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else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return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mid;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return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-1;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5601206" y="2694432"/>
            <a:ext cx="4768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inf</a:t>
            </a:r>
            <a:r>
              <a:rPr lang="en-US" dirty="0" smtClean="0"/>
              <a:t>: [0, 0], sup: [-1, </a:t>
            </a:r>
            <a:r>
              <a:rPr lang="en-US" dirty="0" err="1" smtClean="0"/>
              <a:t>MaxValue</a:t>
            </a:r>
            <a:r>
              <a:rPr lang="en-US" dirty="0"/>
              <a:t>)</a:t>
            </a:r>
            <a:r>
              <a:rPr lang="en-US" dirty="0" smtClean="0"/>
              <a:t>, </a:t>
            </a:r>
            <a:r>
              <a:rPr lang="en-US" dirty="0" smtClean="0"/>
              <a:t>sup &lt; </a:t>
            </a:r>
            <a:r>
              <a:rPr lang="en-US" dirty="0" err="1" smtClean="0"/>
              <a:t>array.Length</a:t>
            </a:r>
            <a:r>
              <a:rPr lang="en-US" dirty="0" smtClean="0"/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601205" y="3118453"/>
            <a:ext cx="2802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inf</a:t>
            </a:r>
            <a:r>
              <a:rPr lang="en-US" dirty="0" smtClean="0"/>
              <a:t> </a:t>
            </a:r>
            <a:r>
              <a:rPr lang="en-US" dirty="0"/>
              <a:t>≤</a:t>
            </a:r>
            <a:r>
              <a:rPr lang="en-US" dirty="0" smtClean="0"/>
              <a:t> sup, sup: [0, </a:t>
            </a:r>
            <a:r>
              <a:rPr lang="en-US" dirty="0" err="1" smtClean="0"/>
              <a:t>MaxValue</a:t>
            </a:r>
            <a:r>
              <a:rPr lang="en-US" dirty="0"/>
              <a:t>)</a:t>
            </a:r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5601205" y="3578386"/>
            <a:ext cx="4817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mid: [0, </a:t>
            </a:r>
            <a:r>
              <a:rPr lang="en-US" dirty="0" err="1" smtClean="0"/>
              <a:t>MaxValue</a:t>
            </a:r>
            <a:r>
              <a:rPr lang="en-US" dirty="0" smtClean="0"/>
              <a:t>)</a:t>
            </a:r>
            <a:r>
              <a:rPr lang="en-US" dirty="0" smtClean="0"/>
              <a:t>, </a:t>
            </a:r>
            <a:r>
              <a:rPr lang="en-US" dirty="0"/>
              <a:t>mid ≤ </a:t>
            </a:r>
            <a:r>
              <a:rPr lang="en-US" dirty="0" smtClean="0"/>
              <a:t> sup, mid </a:t>
            </a:r>
            <a:r>
              <a:rPr lang="en-US" dirty="0" smtClean="0"/>
              <a:t>&lt; </a:t>
            </a:r>
            <a:r>
              <a:rPr lang="en-US" dirty="0" err="1" smtClean="0"/>
              <a:t>array.Length</a:t>
            </a:r>
            <a:endParaRPr lang="en-US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5569818" y="4448507"/>
            <a:ext cx="3687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inf</a:t>
            </a:r>
            <a:r>
              <a:rPr lang="en-US" dirty="0" smtClean="0"/>
              <a:t>: [1, </a:t>
            </a:r>
            <a:r>
              <a:rPr lang="en-US" dirty="0" err="1" smtClean="0"/>
              <a:t>MaxValue</a:t>
            </a:r>
            <a:r>
              <a:rPr lang="en-US" dirty="0" smtClean="0"/>
              <a:t>], </a:t>
            </a:r>
            <a:r>
              <a:rPr lang="en-US" dirty="0" smtClean="0"/>
              <a:t>sup: [0, </a:t>
            </a:r>
            <a:r>
              <a:rPr lang="en-US" dirty="0" err="1" smtClean="0"/>
              <a:t>MaxValue</a:t>
            </a:r>
            <a:r>
              <a:rPr lang="en-US" dirty="0" smtClean="0"/>
              <a:t>) </a:t>
            </a:r>
            <a:endParaRPr lang="en-US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5601205" y="4908440"/>
            <a:ext cx="4850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inf</a:t>
            </a:r>
            <a:r>
              <a:rPr lang="en-US" dirty="0" smtClean="0"/>
              <a:t>:[0, 0], sup</a:t>
            </a:r>
            <a:r>
              <a:rPr lang="en-US" dirty="0" smtClean="0"/>
              <a:t>: [-1, </a:t>
            </a:r>
            <a:r>
              <a:rPr lang="en-US" dirty="0" smtClean="0"/>
              <a:t>MaxValue-1</a:t>
            </a:r>
            <a:r>
              <a:rPr lang="en-US" dirty="0" smtClean="0"/>
              <a:t>), sup &lt; </a:t>
            </a:r>
            <a:r>
              <a:rPr lang="en-US" dirty="0" err="1" smtClean="0"/>
              <a:t>array.Length</a:t>
            </a:r>
            <a:endParaRPr lang="en-US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5601206" y="5456262"/>
            <a:ext cx="5559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inf</a:t>
            </a:r>
            <a:r>
              <a:rPr lang="en-US" dirty="0" smtClean="0"/>
              <a:t>: [0, </a:t>
            </a:r>
            <a:r>
              <a:rPr lang="en-US" dirty="0" err="1" smtClean="0"/>
              <a:t>MaxValue</a:t>
            </a:r>
            <a:r>
              <a:rPr lang="en-US" dirty="0" smtClean="0"/>
              <a:t>], sup: [-1, </a:t>
            </a:r>
            <a:r>
              <a:rPr lang="en-US" dirty="0" err="1" smtClean="0"/>
              <a:t>MaxValue</a:t>
            </a:r>
            <a:r>
              <a:rPr lang="en-US" dirty="0"/>
              <a:t>)</a:t>
            </a:r>
            <a:r>
              <a:rPr lang="en-US" dirty="0" smtClean="0"/>
              <a:t>, </a:t>
            </a:r>
            <a:r>
              <a:rPr lang="en-US" dirty="0" smtClean="0"/>
              <a:t>sup &lt; </a:t>
            </a:r>
            <a:r>
              <a:rPr lang="en-US" dirty="0" err="1" smtClean="0"/>
              <a:t>array.Length</a:t>
            </a:r>
            <a:r>
              <a:rPr lang="en-US" dirty="0" smtClean="0"/>
              <a:t>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623422" y="2660759"/>
            <a:ext cx="5559664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err="1" smtClean="0"/>
              <a:t>inf</a:t>
            </a:r>
            <a:r>
              <a:rPr lang="en-US" dirty="0" smtClean="0"/>
              <a:t>: [0, </a:t>
            </a:r>
            <a:r>
              <a:rPr lang="en-US" dirty="0" err="1" smtClean="0"/>
              <a:t>MaxValue</a:t>
            </a:r>
            <a:r>
              <a:rPr lang="en-US" dirty="0" smtClean="0"/>
              <a:t>], </a:t>
            </a:r>
            <a:r>
              <a:rPr lang="en-US" dirty="0" smtClean="0"/>
              <a:t>sup: [-1, </a:t>
            </a:r>
            <a:r>
              <a:rPr lang="en-US" dirty="0" err="1" smtClean="0"/>
              <a:t>MaxValue</a:t>
            </a:r>
            <a:r>
              <a:rPr lang="en-US" dirty="0"/>
              <a:t>)</a:t>
            </a:r>
            <a:r>
              <a:rPr lang="en-US" dirty="0" smtClean="0"/>
              <a:t>, </a:t>
            </a:r>
            <a:r>
              <a:rPr lang="en-US" dirty="0" smtClean="0"/>
              <a:t>sup &lt; </a:t>
            </a:r>
            <a:r>
              <a:rPr lang="en-US" dirty="0" err="1" smtClean="0"/>
              <a:t>array.Length</a:t>
            </a:r>
            <a:r>
              <a:rPr lang="en-US" dirty="0" smtClean="0"/>
              <a:t>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601205" y="2241415"/>
            <a:ext cx="1294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r>
              <a:rPr lang="en-US" dirty="0" smtClean="0"/>
              <a:t>rray != null</a:t>
            </a:r>
          </a:p>
        </p:txBody>
      </p:sp>
    </p:spTree>
    <p:extLst>
      <p:ext uri="{BB962C8B-B14F-4D97-AF65-F5344CB8AC3E}">
        <p14:creationId xmlns:p14="http://schemas.microsoft.com/office/powerpoint/2010/main" val="3352303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 animBg="1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77440" y="1694688"/>
            <a:ext cx="4855816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BinarySearch(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array,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value)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Contract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.Requires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(array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!=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inf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</a:t>
            </a:r>
          </a:p>
          <a:p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sup =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array.Length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- 1;</a:t>
            </a: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while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inf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&lt;= sup)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mid =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inf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sup)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 2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</a:p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midValue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array[mid];</a:t>
            </a: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if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midValue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value)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inf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mid + 1;</a:t>
            </a:r>
          </a:p>
          <a:p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else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midValue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 value)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sup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mid - 1;</a:t>
            </a:r>
          </a:p>
          <a:p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else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return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mid;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return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-1;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5618558" y="2462784"/>
            <a:ext cx="1294585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a</a:t>
            </a:r>
            <a:r>
              <a:rPr lang="en-US" dirty="0" smtClean="0"/>
              <a:t>rray != null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233256" y="2462784"/>
            <a:ext cx="3033651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0 ≤ </a:t>
            </a:r>
            <a:r>
              <a:rPr lang="en-US" dirty="0" err="1" smtClean="0"/>
              <a:t>array.Length</a:t>
            </a:r>
            <a:r>
              <a:rPr lang="en-US" dirty="0" smtClean="0"/>
              <a:t> -1 </a:t>
            </a:r>
            <a:r>
              <a:rPr lang="en-US" dirty="0"/>
              <a:t>≤</a:t>
            </a:r>
            <a:r>
              <a:rPr lang="en-US" dirty="0" smtClean="0"/>
              <a:t> </a:t>
            </a:r>
            <a:r>
              <a:rPr lang="en-US" dirty="0" err="1" smtClean="0"/>
              <a:t>MaxValue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401564" y="3236512"/>
            <a:ext cx="2781211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0 ≤ (</a:t>
            </a:r>
            <a:r>
              <a:rPr lang="en-US" dirty="0" err="1" smtClean="0"/>
              <a:t>inf</a:t>
            </a:r>
            <a:r>
              <a:rPr lang="en-US" dirty="0" smtClean="0"/>
              <a:t> + sup)/2 </a:t>
            </a:r>
            <a:r>
              <a:rPr lang="en-US" dirty="0"/>
              <a:t>≤</a:t>
            </a:r>
            <a:r>
              <a:rPr lang="en-US" dirty="0" smtClean="0"/>
              <a:t> </a:t>
            </a:r>
            <a:r>
              <a:rPr lang="en-US" dirty="0" err="1" smtClean="0"/>
              <a:t>MaxValue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233256" y="3788257"/>
            <a:ext cx="930063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0 ≤ mid 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618557" y="3779764"/>
            <a:ext cx="1294585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a</a:t>
            </a:r>
            <a:r>
              <a:rPr lang="en-US" dirty="0" smtClean="0"/>
              <a:t>rray != null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8401564" y="3788257"/>
            <a:ext cx="1901098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mid &lt; </a:t>
            </a:r>
            <a:r>
              <a:rPr lang="en-US" dirty="0" err="1" smtClean="0"/>
              <a:t>array.Length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618557" y="4454149"/>
            <a:ext cx="2397644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0 ≤ mid + 1 </a:t>
            </a:r>
            <a:r>
              <a:rPr lang="en-US" dirty="0"/>
              <a:t>≤ </a:t>
            </a:r>
            <a:r>
              <a:rPr lang="en-US" dirty="0" err="1" smtClean="0"/>
              <a:t>MaxValue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618557" y="5053957"/>
            <a:ext cx="2352760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0 ≤ mid - 1 </a:t>
            </a:r>
            <a:r>
              <a:rPr lang="en-US" dirty="0"/>
              <a:t>≤ </a:t>
            </a:r>
            <a:r>
              <a:rPr lang="en-US" dirty="0" err="1" smtClean="0"/>
              <a:t>MaxValue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618557" y="3236512"/>
            <a:ext cx="2645162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0 ≤ (</a:t>
            </a:r>
            <a:r>
              <a:rPr lang="en-US" dirty="0" err="1" smtClean="0"/>
              <a:t>inf</a:t>
            </a:r>
            <a:r>
              <a:rPr lang="en-US" dirty="0" smtClean="0"/>
              <a:t> + sup) ≤ </a:t>
            </a:r>
            <a:r>
              <a:rPr lang="en-US" dirty="0" err="1" smtClean="0"/>
              <a:t>MaxValue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009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2" grpId="0" animBg="1"/>
      <p:bldP spid="13" grpId="0" animBg="1"/>
      <p:bldP spid="14" grpId="0" animBg="1"/>
      <p:bldP spid="15" grpId="0" animBg="1"/>
      <p:bldP spid="18" grpId="0" animBg="1"/>
      <p:bldP spid="19" grpId="0" animBg="1"/>
      <p:bldP spid="21" grpId="0" animBg="1"/>
      <p:bldP spid="1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checking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77440" y="1694688"/>
            <a:ext cx="4855816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BinarySearch(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array,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value)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Contract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.Requires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(array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!=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inf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</a:t>
            </a:r>
          </a:p>
          <a:p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sup =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array.Length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- 1;</a:t>
            </a: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while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inf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&lt;= sup)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mid =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inf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sup)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 2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</a:p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midValue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array[mid];</a:t>
            </a: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if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midValue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value)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inf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mid + 1;</a:t>
            </a:r>
          </a:p>
          <a:p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else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midValue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 value)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sup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mid - 1;</a:t>
            </a:r>
          </a:p>
          <a:p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else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return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mid;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return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-1;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5618558" y="2462784"/>
            <a:ext cx="1294585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a</a:t>
            </a:r>
            <a:r>
              <a:rPr lang="en-US" dirty="0" smtClean="0"/>
              <a:t>rray != null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233256" y="2462784"/>
            <a:ext cx="3033651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0 ≤ </a:t>
            </a:r>
            <a:r>
              <a:rPr lang="en-US" dirty="0" err="1" smtClean="0"/>
              <a:t>array.Length</a:t>
            </a:r>
            <a:r>
              <a:rPr lang="en-US" dirty="0" smtClean="0"/>
              <a:t> -1 </a:t>
            </a:r>
            <a:r>
              <a:rPr lang="en-US" dirty="0"/>
              <a:t>≤</a:t>
            </a:r>
            <a:r>
              <a:rPr lang="en-US" dirty="0" smtClean="0"/>
              <a:t> </a:t>
            </a:r>
            <a:r>
              <a:rPr lang="en-US" dirty="0" err="1" smtClean="0"/>
              <a:t>MaxValue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618558" y="3218688"/>
            <a:ext cx="2580835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0 ≤ (</a:t>
            </a:r>
            <a:r>
              <a:rPr lang="en-US" dirty="0" err="1" smtClean="0"/>
              <a:t>inf</a:t>
            </a:r>
            <a:r>
              <a:rPr lang="en-US" dirty="0" smtClean="0"/>
              <a:t> + sup) </a:t>
            </a:r>
            <a:r>
              <a:rPr lang="en-US" dirty="0"/>
              <a:t>≤</a:t>
            </a:r>
            <a:r>
              <a:rPr lang="en-US" dirty="0" smtClean="0"/>
              <a:t> </a:t>
            </a:r>
            <a:r>
              <a:rPr lang="en-US" dirty="0" err="1" smtClean="0"/>
              <a:t>MaxValue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233256" y="3788257"/>
            <a:ext cx="930063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0 ≤ mid 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618557" y="3779764"/>
            <a:ext cx="1294585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a</a:t>
            </a:r>
            <a:r>
              <a:rPr lang="en-US" dirty="0" smtClean="0"/>
              <a:t>rray != null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8401564" y="3788257"/>
            <a:ext cx="1901098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mid &lt; </a:t>
            </a:r>
            <a:r>
              <a:rPr lang="en-US" dirty="0" err="1" smtClean="0"/>
              <a:t>array.Length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618557" y="4454149"/>
            <a:ext cx="2397644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0 ≤ mid + 1 </a:t>
            </a:r>
            <a:r>
              <a:rPr lang="en-US" dirty="0"/>
              <a:t>≤ </a:t>
            </a:r>
            <a:r>
              <a:rPr lang="en-US" dirty="0" err="1" smtClean="0"/>
              <a:t>MaxValue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618557" y="5053957"/>
            <a:ext cx="2352760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0 ≤ mid - 1 </a:t>
            </a:r>
            <a:r>
              <a:rPr lang="en-US" dirty="0"/>
              <a:t>≤ </a:t>
            </a:r>
            <a:r>
              <a:rPr lang="en-US" dirty="0" err="1" smtClean="0"/>
              <a:t>MaxValue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043611" y="2821348"/>
            <a:ext cx="5559664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err="1" smtClean="0"/>
              <a:t>inf</a:t>
            </a:r>
            <a:r>
              <a:rPr lang="en-US" dirty="0" smtClean="0"/>
              <a:t>: [0, </a:t>
            </a:r>
            <a:r>
              <a:rPr lang="en-US" dirty="0" err="1" smtClean="0"/>
              <a:t>MaxValue</a:t>
            </a:r>
            <a:r>
              <a:rPr lang="en-US" dirty="0" smtClean="0"/>
              <a:t>], sup: </a:t>
            </a:r>
            <a:r>
              <a:rPr lang="en-US" dirty="0" smtClean="0"/>
              <a:t>[0, </a:t>
            </a:r>
            <a:r>
              <a:rPr lang="en-US" dirty="0" err="1" smtClean="0"/>
              <a:t>MaxValue</a:t>
            </a:r>
            <a:r>
              <a:rPr lang="en-US" dirty="0" smtClean="0"/>
              <a:t>], sup &lt; </a:t>
            </a:r>
            <a:r>
              <a:rPr lang="en-US" dirty="0" err="1" smtClean="0"/>
              <a:t>array.Length</a:t>
            </a:r>
            <a:r>
              <a:rPr lang="en-US" dirty="0" smtClean="0"/>
              <a:t>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043611" y="2068937"/>
            <a:ext cx="1294585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a</a:t>
            </a:r>
            <a:r>
              <a:rPr lang="en-US" dirty="0" smtClean="0"/>
              <a:t>rray != null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401564" y="3215195"/>
            <a:ext cx="2781211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0 ≤ (</a:t>
            </a:r>
            <a:r>
              <a:rPr lang="en-US" dirty="0" err="1" smtClean="0"/>
              <a:t>inf</a:t>
            </a:r>
            <a:r>
              <a:rPr lang="en-US" dirty="0" smtClean="0"/>
              <a:t> + sup)/2 </a:t>
            </a:r>
            <a:r>
              <a:rPr lang="en-US" dirty="0"/>
              <a:t>≤</a:t>
            </a:r>
            <a:r>
              <a:rPr lang="en-US" dirty="0" smtClean="0"/>
              <a:t> </a:t>
            </a:r>
            <a:r>
              <a:rPr lang="en-US" dirty="0" err="1" smtClean="0"/>
              <a:t>MaxValue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043611" y="4167014"/>
            <a:ext cx="1926361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mid: [0, </a:t>
            </a:r>
            <a:r>
              <a:rPr lang="en-US" dirty="0" err="1" smtClean="0"/>
              <a:t>MaxValue</a:t>
            </a:r>
            <a:r>
              <a:rPr lang="en-US" dirty="0" smtClean="0"/>
              <a:t>)</a:t>
            </a:r>
            <a:endParaRPr lang="en-US" dirty="0" smtClean="0"/>
          </a:p>
        </p:txBody>
      </p:sp>
      <p:sp>
        <p:nvSpPr>
          <p:cNvPr id="23" name="TextBox 22"/>
          <p:cNvSpPr txBox="1"/>
          <p:nvPr/>
        </p:nvSpPr>
        <p:spPr>
          <a:xfrm>
            <a:off x="5618558" y="3223401"/>
            <a:ext cx="2580835" cy="369332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0 ≤ (</a:t>
            </a:r>
            <a:r>
              <a:rPr lang="en-US" dirty="0" err="1" smtClean="0"/>
              <a:t>inf</a:t>
            </a:r>
            <a:r>
              <a:rPr lang="en-US" dirty="0" smtClean="0"/>
              <a:t> + sup) </a:t>
            </a:r>
            <a:r>
              <a:rPr lang="en-US" dirty="0"/>
              <a:t>≤</a:t>
            </a:r>
            <a:r>
              <a:rPr lang="en-US" dirty="0" smtClean="0"/>
              <a:t> </a:t>
            </a:r>
            <a:r>
              <a:rPr lang="en-US" dirty="0" err="1" smtClean="0"/>
              <a:t>MaxValue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977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|2|0.3|0.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9.2|2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4|15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4|0.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|0.5|0.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7|1.9"/>
</p:tagLst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D4333E62D6A10468C2031752F2C00BE" ma:contentTypeVersion="0" ma:contentTypeDescription="Create a new document." ma:contentTypeScope="" ma:versionID="facf37f23e10d1e6e536a108216266fb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98ff4a3561772fb66aca59cbba6379a6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0753C26-5FF7-4BF5-80CB-E49A7004C1F2}"/>
</file>

<file path=customXml/itemProps2.xml><?xml version="1.0" encoding="utf-8"?>
<ds:datastoreItem xmlns:ds="http://schemas.openxmlformats.org/officeDocument/2006/customXml" ds:itemID="{F2BDFAF4-1FDD-4267-9F14-1CD2A524C975}"/>
</file>

<file path=customXml/itemProps3.xml><?xml version="1.0" encoding="utf-8"?>
<ds:datastoreItem xmlns:ds="http://schemas.openxmlformats.org/officeDocument/2006/customXml" ds:itemID="{2E141C08-A57A-4B73-898B-749E2C7D0E3C}"/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1435</TotalTime>
  <Words>1804</Words>
  <Application>Microsoft Office PowerPoint</Application>
  <PresentationFormat>Widescreen</PresentationFormat>
  <Paragraphs>436</Paragraphs>
  <Slides>30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Calibri Light</vt:lpstr>
      <vt:lpstr>Consolas</vt:lpstr>
      <vt:lpstr>Metropolitan</vt:lpstr>
      <vt:lpstr>The Smart Programming Assistant</vt:lpstr>
      <vt:lpstr>Demo!</vt:lpstr>
      <vt:lpstr>How does it work?</vt:lpstr>
      <vt:lpstr>PowerPoint Presentation</vt:lpstr>
      <vt:lpstr>Semantic inference</vt:lpstr>
      <vt:lpstr>Code Analysis</vt:lpstr>
      <vt:lpstr>Inference</vt:lpstr>
      <vt:lpstr>Checks</vt:lpstr>
      <vt:lpstr>Error checking</vt:lpstr>
      <vt:lpstr>Verified Code Repairs</vt:lpstr>
      <vt:lpstr>Program analysis and Code repairs</vt:lpstr>
      <vt:lpstr>Verified code repairs</vt:lpstr>
      <vt:lpstr>Repairs are property-dependent</vt:lpstr>
      <vt:lpstr>Repairing floats</vt:lpstr>
      <vt:lpstr>Repairing overflows</vt:lpstr>
      <vt:lpstr>Refactoring with Contracts</vt:lpstr>
      <vt:lpstr>Extract method</vt:lpstr>
      <vt:lpstr>and the (modular) proof?</vt:lpstr>
      <vt:lpstr>Completeness</vt:lpstr>
      <vt:lpstr>Validity</vt:lpstr>
      <vt:lpstr>Safety</vt:lpstr>
      <vt:lpstr>Generality</vt:lpstr>
      <vt:lpstr>Our solution</vt:lpstr>
      <vt:lpstr>Results</vt:lpstr>
      <vt:lpstr>Semantic baselining</vt:lpstr>
      <vt:lpstr>Baseline</vt:lpstr>
      <vt:lpstr>Semantic baseline</vt:lpstr>
      <vt:lpstr>Current Status</vt:lpstr>
      <vt:lpstr>CodeContracts</vt:lpstr>
      <vt:lpstr>Available in VS Gallery!</vt:lpstr>
    </vt:vector>
  </TitlesOfParts>
  <Company>Microsoft IT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Smart Programming Assistant</dc:title>
  <dc:creator>Francesco Logozzo</dc:creator>
  <cp:lastModifiedBy>Francesco Logozzo</cp:lastModifiedBy>
  <cp:revision>65</cp:revision>
  <dcterms:created xsi:type="dcterms:W3CDTF">2013-05-13T22:05:59Z</dcterms:created>
  <dcterms:modified xsi:type="dcterms:W3CDTF">2013-05-15T23:05:28Z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0x0101007D4333E62D6A10468C2031752F2C00BE</vt:lpwstr>
  </property>
</Properties>
</file>