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vsd" ContentType="application/vnd.visio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3"/>
  </p:notesMasterIdLst>
  <p:sldIdLst>
    <p:sldId id="256" r:id="rId5"/>
    <p:sldId id="425" r:id="rId6"/>
    <p:sldId id="257" r:id="rId7"/>
    <p:sldId id="424" r:id="rId8"/>
    <p:sldId id="258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68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69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72" r:id="rId95"/>
    <p:sldId id="370" r:id="rId96"/>
    <p:sldId id="371" r:id="rId97"/>
    <p:sldId id="373" r:id="rId98"/>
    <p:sldId id="374" r:id="rId99"/>
    <p:sldId id="376" r:id="rId100"/>
    <p:sldId id="377" r:id="rId101"/>
    <p:sldId id="378" r:id="rId102"/>
    <p:sldId id="379" r:id="rId103"/>
    <p:sldId id="381" r:id="rId104"/>
    <p:sldId id="382" r:id="rId105"/>
    <p:sldId id="383" r:id="rId106"/>
    <p:sldId id="385" r:id="rId107"/>
    <p:sldId id="386" r:id="rId108"/>
    <p:sldId id="387" r:id="rId109"/>
    <p:sldId id="388" r:id="rId110"/>
    <p:sldId id="391" r:id="rId111"/>
    <p:sldId id="392" r:id="rId112"/>
    <p:sldId id="393" r:id="rId113"/>
    <p:sldId id="349" r:id="rId114"/>
    <p:sldId id="350" r:id="rId115"/>
    <p:sldId id="351" r:id="rId116"/>
    <p:sldId id="352" r:id="rId117"/>
    <p:sldId id="353" r:id="rId118"/>
    <p:sldId id="354" r:id="rId119"/>
    <p:sldId id="355" r:id="rId120"/>
    <p:sldId id="356" r:id="rId121"/>
    <p:sldId id="357" r:id="rId122"/>
    <p:sldId id="394" r:id="rId123"/>
    <p:sldId id="395" r:id="rId124"/>
    <p:sldId id="396" r:id="rId125"/>
    <p:sldId id="397" r:id="rId126"/>
    <p:sldId id="398" r:id="rId127"/>
    <p:sldId id="399" r:id="rId128"/>
    <p:sldId id="400" r:id="rId129"/>
    <p:sldId id="401" r:id="rId130"/>
    <p:sldId id="402" r:id="rId131"/>
    <p:sldId id="403" r:id="rId132"/>
    <p:sldId id="404" r:id="rId133"/>
    <p:sldId id="405" r:id="rId134"/>
    <p:sldId id="406" r:id="rId135"/>
    <p:sldId id="407" r:id="rId136"/>
    <p:sldId id="408" r:id="rId137"/>
    <p:sldId id="409" r:id="rId138"/>
    <p:sldId id="410" r:id="rId139"/>
    <p:sldId id="411" r:id="rId140"/>
    <p:sldId id="412" r:id="rId141"/>
    <p:sldId id="413" r:id="rId142"/>
    <p:sldId id="414" r:id="rId143"/>
    <p:sldId id="415" r:id="rId144"/>
    <p:sldId id="416" r:id="rId145"/>
    <p:sldId id="417" r:id="rId146"/>
    <p:sldId id="418" r:id="rId147"/>
    <p:sldId id="419" r:id="rId148"/>
    <p:sldId id="422" r:id="rId149"/>
    <p:sldId id="423" r:id="rId150"/>
    <p:sldId id="366" r:id="rId151"/>
    <p:sldId id="367" r:id="rId1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38" Type="http://schemas.openxmlformats.org/officeDocument/2006/relationships/slide" Target="slides/slide134.xml"/><Relationship Id="rId154" Type="http://schemas.openxmlformats.org/officeDocument/2006/relationships/presProps" Target="presProps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slide" Target="slides/slide124.xml"/><Relationship Id="rId144" Type="http://schemas.openxmlformats.org/officeDocument/2006/relationships/slide" Target="slides/slide140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slide" Target="slides/slide130.xml"/><Relationship Id="rId139" Type="http://schemas.openxmlformats.org/officeDocument/2006/relationships/slide" Target="slides/slide13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55" Type="http://schemas.openxmlformats.org/officeDocument/2006/relationships/viewProps" Target="viewProps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40" Type="http://schemas.openxmlformats.org/officeDocument/2006/relationships/slide" Target="slides/slide136.xml"/><Relationship Id="rId145" Type="http://schemas.openxmlformats.org/officeDocument/2006/relationships/slide" Target="slides/slide141.xml"/><Relationship Id="rId153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51" Type="http://schemas.openxmlformats.org/officeDocument/2006/relationships/slide" Target="slides/slide147.xml"/><Relationship Id="rId156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slide" Target="slides/slide137.xml"/><Relationship Id="rId146" Type="http://schemas.openxmlformats.org/officeDocument/2006/relationships/slide" Target="slides/slide14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tableStyles" Target="tableStyle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CDB158-9183-4F7E-AA8B-F35D03E8F65E}" type="doc">
      <dgm:prSet loTypeId="urn:microsoft.com/office/officeart/2005/8/layout/chevron1" loCatId="process" qsTypeId="urn:microsoft.com/office/officeart/2005/8/quickstyle/simple5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32536936-1D40-4309-80BE-820BFC33DF9C}">
      <dgm:prSet phldrT="[Text]"/>
      <dgm:spPr/>
      <dgm:t>
        <a:bodyPr/>
        <a:lstStyle/>
        <a:p>
          <a:r>
            <a:rPr lang="en-US" dirty="0" smtClean="0"/>
            <a:t>Domain D1</a:t>
          </a:r>
          <a:endParaRPr lang="en-US" dirty="0"/>
        </a:p>
      </dgm:t>
    </dgm:pt>
    <dgm:pt modelId="{4E078099-27BF-485C-9B7C-D3F966200BB1}" type="parTrans" cxnId="{48C1694C-6C09-4B3E-9544-3D5548851CE5}">
      <dgm:prSet/>
      <dgm:spPr/>
      <dgm:t>
        <a:bodyPr/>
        <a:lstStyle/>
        <a:p>
          <a:endParaRPr lang="en-US"/>
        </a:p>
      </dgm:t>
    </dgm:pt>
    <dgm:pt modelId="{F4E0D87C-DA78-40FD-8104-916CD7DB40ED}" type="sibTrans" cxnId="{48C1694C-6C09-4B3E-9544-3D5548851CE5}">
      <dgm:prSet/>
      <dgm:spPr/>
      <dgm:t>
        <a:bodyPr/>
        <a:lstStyle/>
        <a:p>
          <a:endParaRPr lang="en-US"/>
        </a:p>
      </dgm:t>
    </dgm:pt>
    <dgm:pt modelId="{89625B92-48F7-440F-949A-E1AF22FBC62F}">
      <dgm:prSet phldrT="[Text]"/>
      <dgm:spPr/>
      <dgm:t>
        <a:bodyPr/>
        <a:lstStyle/>
        <a:p>
          <a:r>
            <a:rPr lang="en-US" dirty="0" smtClean="0"/>
            <a:t>Domain D2</a:t>
          </a:r>
          <a:endParaRPr lang="en-US" dirty="0"/>
        </a:p>
      </dgm:t>
    </dgm:pt>
    <dgm:pt modelId="{E6D16603-611D-44C5-8718-9FEB465B5964}" type="parTrans" cxnId="{1C265F29-115F-46ED-A8E7-AE234EE38A7E}">
      <dgm:prSet/>
      <dgm:spPr/>
      <dgm:t>
        <a:bodyPr/>
        <a:lstStyle/>
        <a:p>
          <a:endParaRPr lang="en-US"/>
        </a:p>
      </dgm:t>
    </dgm:pt>
    <dgm:pt modelId="{38ABE94A-919D-4F6A-8430-1B6F8D7597A7}" type="sibTrans" cxnId="{1C265F29-115F-46ED-A8E7-AE234EE38A7E}">
      <dgm:prSet/>
      <dgm:spPr/>
      <dgm:t>
        <a:bodyPr/>
        <a:lstStyle/>
        <a:p>
          <a:endParaRPr lang="en-US"/>
        </a:p>
      </dgm:t>
    </dgm:pt>
    <dgm:pt modelId="{D1ACE967-BFFE-4C60-A023-4B02EB6DF90D}">
      <dgm:prSet phldrT="[Text]"/>
      <dgm:spPr/>
      <dgm:t>
        <a:bodyPr/>
        <a:lstStyle/>
        <a:p>
          <a:r>
            <a:rPr lang="en-US" dirty="0" smtClean="0"/>
            <a:t>Domain D3</a:t>
          </a:r>
          <a:endParaRPr lang="en-US" dirty="0"/>
        </a:p>
      </dgm:t>
    </dgm:pt>
    <dgm:pt modelId="{28A8D742-50F1-432D-9DE0-7CC8AF57CECF}" type="sibTrans" cxnId="{8883BD3A-EBC7-416D-A673-09B610EB8938}">
      <dgm:prSet/>
      <dgm:spPr/>
      <dgm:t>
        <a:bodyPr/>
        <a:lstStyle/>
        <a:p>
          <a:endParaRPr lang="en-US"/>
        </a:p>
      </dgm:t>
    </dgm:pt>
    <dgm:pt modelId="{5C28FB61-3F1A-46F1-A3FC-E453533FCEAE}" type="parTrans" cxnId="{8883BD3A-EBC7-416D-A673-09B610EB8938}">
      <dgm:prSet/>
      <dgm:spPr/>
      <dgm:t>
        <a:bodyPr/>
        <a:lstStyle/>
        <a:p>
          <a:endParaRPr lang="en-US"/>
        </a:p>
      </dgm:t>
    </dgm:pt>
    <dgm:pt modelId="{EA843238-46EC-4F84-BBA1-C0125D5280AE}" type="pres">
      <dgm:prSet presAssocID="{45CDB158-9183-4F7E-AA8B-F35D03E8F65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952440-E309-45D0-859F-A89007681871}" type="pres">
      <dgm:prSet presAssocID="{32536936-1D40-4309-80BE-820BFC33DF9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4C568D-2130-4184-AB3D-4E4AC8B3B6B4}" type="pres">
      <dgm:prSet presAssocID="{F4E0D87C-DA78-40FD-8104-916CD7DB40ED}" presName="parTxOnlySpace" presStyleCnt="0"/>
      <dgm:spPr/>
    </dgm:pt>
    <dgm:pt modelId="{D3206E9F-9034-4A19-8731-54477033F04B}" type="pres">
      <dgm:prSet presAssocID="{89625B92-48F7-440F-949A-E1AF22FBC62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A6862E-933F-45C5-BC22-D2162070DA81}" type="pres">
      <dgm:prSet presAssocID="{38ABE94A-919D-4F6A-8430-1B6F8D7597A7}" presName="parTxOnlySpace" presStyleCnt="0"/>
      <dgm:spPr/>
    </dgm:pt>
    <dgm:pt modelId="{9EDF2B1B-ACE9-4482-A402-2C53B84739CE}" type="pres">
      <dgm:prSet presAssocID="{D1ACE967-BFFE-4C60-A023-4B02EB6DF90D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265F29-115F-46ED-A8E7-AE234EE38A7E}" srcId="{45CDB158-9183-4F7E-AA8B-F35D03E8F65E}" destId="{89625B92-48F7-440F-949A-E1AF22FBC62F}" srcOrd="1" destOrd="0" parTransId="{E6D16603-611D-44C5-8718-9FEB465B5964}" sibTransId="{38ABE94A-919D-4F6A-8430-1B6F8D7597A7}"/>
    <dgm:cxn modelId="{62036836-32EE-43D3-8C18-E6D4825ED7B5}" type="presOf" srcId="{32536936-1D40-4309-80BE-820BFC33DF9C}" destId="{04952440-E309-45D0-859F-A89007681871}" srcOrd="0" destOrd="0" presId="urn:microsoft.com/office/officeart/2005/8/layout/chevron1"/>
    <dgm:cxn modelId="{8883BD3A-EBC7-416D-A673-09B610EB8938}" srcId="{45CDB158-9183-4F7E-AA8B-F35D03E8F65E}" destId="{D1ACE967-BFFE-4C60-A023-4B02EB6DF90D}" srcOrd="2" destOrd="0" parTransId="{5C28FB61-3F1A-46F1-A3FC-E453533FCEAE}" sibTransId="{28A8D742-50F1-432D-9DE0-7CC8AF57CECF}"/>
    <dgm:cxn modelId="{C328FEC2-3AEE-4252-A447-21415A998262}" type="presOf" srcId="{D1ACE967-BFFE-4C60-A023-4B02EB6DF90D}" destId="{9EDF2B1B-ACE9-4482-A402-2C53B84739CE}" srcOrd="0" destOrd="0" presId="urn:microsoft.com/office/officeart/2005/8/layout/chevron1"/>
    <dgm:cxn modelId="{48C1694C-6C09-4B3E-9544-3D5548851CE5}" srcId="{45CDB158-9183-4F7E-AA8B-F35D03E8F65E}" destId="{32536936-1D40-4309-80BE-820BFC33DF9C}" srcOrd="0" destOrd="0" parTransId="{4E078099-27BF-485C-9B7C-D3F966200BB1}" sibTransId="{F4E0D87C-DA78-40FD-8104-916CD7DB40ED}"/>
    <dgm:cxn modelId="{1DA8BE31-505B-4B2F-98D0-FAB31AC3AF39}" type="presOf" srcId="{45CDB158-9183-4F7E-AA8B-F35D03E8F65E}" destId="{EA843238-46EC-4F84-BBA1-C0125D5280AE}" srcOrd="0" destOrd="0" presId="urn:microsoft.com/office/officeart/2005/8/layout/chevron1"/>
    <dgm:cxn modelId="{B8D62858-4D98-4C80-B493-752FEFD1C632}" type="presOf" srcId="{89625B92-48F7-440F-949A-E1AF22FBC62F}" destId="{D3206E9F-9034-4A19-8731-54477033F04B}" srcOrd="0" destOrd="0" presId="urn:microsoft.com/office/officeart/2005/8/layout/chevron1"/>
    <dgm:cxn modelId="{B7A582D2-361B-459D-9635-C0718BB206C2}" type="presParOf" srcId="{EA843238-46EC-4F84-BBA1-C0125D5280AE}" destId="{04952440-E309-45D0-859F-A89007681871}" srcOrd="0" destOrd="0" presId="urn:microsoft.com/office/officeart/2005/8/layout/chevron1"/>
    <dgm:cxn modelId="{E442AF4E-7E83-4CB6-899B-ED972D141A8E}" type="presParOf" srcId="{EA843238-46EC-4F84-BBA1-C0125D5280AE}" destId="{CD4C568D-2130-4184-AB3D-4E4AC8B3B6B4}" srcOrd="1" destOrd="0" presId="urn:microsoft.com/office/officeart/2005/8/layout/chevron1"/>
    <dgm:cxn modelId="{27138C81-0EA4-4F3E-9E5A-004484708418}" type="presParOf" srcId="{EA843238-46EC-4F84-BBA1-C0125D5280AE}" destId="{D3206E9F-9034-4A19-8731-54477033F04B}" srcOrd="2" destOrd="0" presId="urn:microsoft.com/office/officeart/2005/8/layout/chevron1"/>
    <dgm:cxn modelId="{333A8CCF-9356-418A-AA7C-1700792A8980}" type="presParOf" srcId="{EA843238-46EC-4F84-BBA1-C0125D5280AE}" destId="{53A6862E-933F-45C5-BC22-D2162070DA81}" srcOrd="3" destOrd="0" presId="urn:microsoft.com/office/officeart/2005/8/layout/chevron1"/>
    <dgm:cxn modelId="{F0553C8D-2910-4AF5-A945-23158CE0DAC3}" type="presParOf" srcId="{EA843238-46EC-4F84-BBA1-C0125D5280AE}" destId="{9EDF2B1B-ACE9-4482-A402-2C53B84739C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52440-E309-45D0-859F-A89007681871}">
      <dsp:nvSpPr>
        <dsp:cNvPr id="0" name=""/>
        <dsp:cNvSpPr/>
      </dsp:nvSpPr>
      <dsp:spPr>
        <a:xfrm>
          <a:off x="1808" y="359486"/>
          <a:ext cx="2203065" cy="881226"/>
        </a:xfrm>
        <a:prstGeom prst="chevron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shade val="8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Domain D1</a:t>
          </a:r>
          <a:endParaRPr lang="en-US" sz="2800" kern="1200" dirty="0"/>
        </a:p>
      </dsp:txBody>
      <dsp:txXfrm>
        <a:off x="442421" y="359486"/>
        <a:ext cx="1321839" cy="881226"/>
      </dsp:txXfrm>
    </dsp:sp>
    <dsp:sp modelId="{D3206E9F-9034-4A19-8731-54477033F04B}">
      <dsp:nvSpPr>
        <dsp:cNvPr id="0" name=""/>
        <dsp:cNvSpPr/>
      </dsp:nvSpPr>
      <dsp:spPr>
        <a:xfrm>
          <a:off x="1984567" y="359486"/>
          <a:ext cx="2203065" cy="881226"/>
        </a:xfrm>
        <a:prstGeom prst="chevron">
          <a:avLst/>
        </a:prstGeom>
        <a:gradFill rotWithShape="0">
          <a:gsLst>
            <a:gs pos="0">
              <a:schemeClr val="accent6">
                <a:shade val="80000"/>
                <a:hueOff val="-40790"/>
                <a:satOff val="433"/>
                <a:lumOff val="10599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shade val="80000"/>
                <a:hueOff val="-40790"/>
                <a:satOff val="433"/>
                <a:lumOff val="10599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shade val="80000"/>
                <a:hueOff val="-40790"/>
                <a:satOff val="433"/>
                <a:lumOff val="10599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Domain D2</a:t>
          </a:r>
          <a:endParaRPr lang="en-US" sz="2800" kern="1200" dirty="0"/>
        </a:p>
      </dsp:txBody>
      <dsp:txXfrm>
        <a:off x="2425180" y="359486"/>
        <a:ext cx="1321839" cy="881226"/>
      </dsp:txXfrm>
    </dsp:sp>
    <dsp:sp modelId="{9EDF2B1B-ACE9-4482-A402-2C53B84739CE}">
      <dsp:nvSpPr>
        <dsp:cNvPr id="0" name=""/>
        <dsp:cNvSpPr/>
      </dsp:nvSpPr>
      <dsp:spPr>
        <a:xfrm>
          <a:off x="3967326" y="359486"/>
          <a:ext cx="2203065" cy="881226"/>
        </a:xfrm>
        <a:prstGeom prst="chevron">
          <a:avLst/>
        </a:prstGeom>
        <a:gradFill rotWithShape="0">
          <a:gsLst>
            <a:gs pos="0">
              <a:schemeClr val="accent6">
                <a:shade val="80000"/>
                <a:hueOff val="-81580"/>
                <a:satOff val="865"/>
                <a:lumOff val="21197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shade val="80000"/>
                <a:hueOff val="-81580"/>
                <a:satOff val="865"/>
                <a:lumOff val="21197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shade val="80000"/>
                <a:hueOff val="-81580"/>
                <a:satOff val="865"/>
                <a:lumOff val="21197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Domain D3</a:t>
          </a:r>
          <a:endParaRPr lang="en-US" sz="2800" kern="1200" dirty="0"/>
        </a:p>
      </dsp:txBody>
      <dsp:txXfrm>
        <a:off x="4407939" y="359486"/>
        <a:ext cx="1321839" cy="881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4DDD5-BADF-4BAB-BF3A-ACF330788B27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4C670-076B-4FC7-B303-89258E4DA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2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9E990-07A9-4CCC-97CB-4C5A387256C9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86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4896019-2682-4B00-B413-0221AB8BFDCA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098DF4B-95EB-4E22-8CE1-8B06273C3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85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6019-2682-4B00-B413-0221AB8BFDCA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DF4B-95EB-4E22-8CE1-8B06273C3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3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6019-2682-4B00-B413-0221AB8BFDCA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DF4B-95EB-4E22-8CE1-8B06273C3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27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8000" y="1411552"/>
            <a:ext cx="11176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5393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6019-2682-4B00-B413-0221AB8BFDCA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DF4B-95EB-4E22-8CE1-8B06273C3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5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6019-2682-4B00-B413-0221AB8BFDCA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DF4B-95EB-4E22-8CE1-8B06273C3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2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6019-2682-4B00-B413-0221AB8BFDCA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DF4B-95EB-4E22-8CE1-8B06273C3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8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6019-2682-4B00-B413-0221AB8BFDCA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DF4B-95EB-4E22-8CE1-8B06273C3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6019-2682-4B00-B413-0221AB8BFDCA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DF4B-95EB-4E22-8CE1-8B06273C3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9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6019-2682-4B00-B413-0221AB8BFDCA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DF4B-95EB-4E22-8CE1-8B06273C3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6019-2682-4B00-B413-0221AB8BFDCA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098DF4B-95EB-4E22-8CE1-8B06273C3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4896019-2682-4B00-B413-0221AB8BFDCA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098DF4B-95EB-4E22-8CE1-8B06273C3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84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4896019-2682-4B00-B413-0221AB8BFDCA}" type="datetimeFigureOut">
              <a:rPr lang="en-US" smtClean="0"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098DF4B-95EB-4E22-8CE1-8B06273C3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1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.jpeg"/><Relationship Id="rId2" Type="http://schemas.openxmlformats.org/officeDocument/2006/relationships/hyperlink" Target="http://www.amazon.com/Depth-What-you-need-master/dp/1933988363/ref=sr_1_1?ie=UTF8&amp;s=books&amp;qid=1275579004&amp;sr=8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mazon.com/C-4-0-Nutshell-Definitive-Reference/dp/0596800959/ref=sr_1_3?ie=UTF8&amp;s=books&amp;qid=1275579121&amp;sr=1-3" TargetMode="External"/><Relationship Id="rId5" Type="http://schemas.openxmlformats.org/officeDocument/2006/relationships/image" Target="../media/image3.jpeg"/><Relationship Id="rId4" Type="http://schemas.openxmlformats.org/officeDocument/2006/relationships/hyperlink" Target="http://www.amazon.com/CLR-via-Dev-Pro-Jeffrey-Richter/dp/0735627045/ref=sr_1_1?ie=UTF8&amp;s=books&amp;qid=1275579092&amp;sr=1-1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emf"/><Relationship Id="rId11" Type="http://schemas.openxmlformats.org/officeDocument/2006/relationships/oleObject" Target="../embeddings/Microsoft_Visio_2003-2010_Drawing11.vsd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2.emf"/><Relationship Id="rId4" Type="http://schemas.openxmlformats.org/officeDocument/2006/relationships/image" Target="../media/image19.emf"/><Relationship Id="rId9" Type="http://schemas.openxmlformats.org/officeDocument/2006/relationships/oleObject" Target="../embeddings/oleObject4.bin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oleObject" Target="../embeddings/oleObject5.bin"/><Relationship Id="rId7" Type="http://schemas.openxmlformats.org/officeDocument/2006/relationships/image" Target="../media/image2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4.e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27.JPG"/><Relationship Id="rId4" Type="http://schemas.openxmlformats.org/officeDocument/2006/relationships/image" Target="../media/image30.jpe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Practical verification with </a:t>
            </a:r>
            <a:r>
              <a:rPr lang="en-US" dirty="0" smtClean="0"/>
              <a:t>CodeContracts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Francesco Logozzo </a:t>
            </a:r>
          </a:p>
          <a:p>
            <a:r>
              <a:rPr lang="en-US" dirty="0" smtClean="0"/>
              <a:t>Joint work with M. Fahndrich and M. Barnett</a:t>
            </a:r>
          </a:p>
          <a:p>
            <a:r>
              <a:rPr lang="en-US" dirty="0" smtClean="0"/>
              <a:t>Microsoft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989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check </a:t>
            </a:r>
            <a:r>
              <a:rPr lang="en-US" dirty="0" err="1" smtClean="0"/>
              <a:t>potatos</a:t>
            </a:r>
            <a:r>
              <a:rPr lang="en-US" dirty="0" smtClean="0"/>
              <a:t>?	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problem is </a:t>
            </a:r>
            <a:r>
              <a:rPr lang="en-US" dirty="0" err="1" smtClean="0"/>
              <a:t>undecidable</a:t>
            </a:r>
            <a:endParaRPr lang="en-US" dirty="0" smtClean="0"/>
          </a:p>
          <a:p>
            <a:r>
              <a:rPr lang="en-US" dirty="0" smtClean="0"/>
              <a:t>Need to perform abstraction</a:t>
            </a:r>
            <a:endParaRPr lang="en-US" dirty="0"/>
          </a:p>
          <a:p>
            <a:r>
              <a:rPr lang="en-US" dirty="0" smtClean="0"/>
              <a:t>In the concrete:</a:t>
            </a:r>
          </a:p>
          <a:p>
            <a:pPr lvl="1"/>
            <a:r>
              <a:rPr lang="en-US" dirty="0" smtClean="0"/>
              <a:t>Is the program correct? Yes/No</a:t>
            </a:r>
          </a:p>
          <a:p>
            <a:r>
              <a:rPr lang="en-US" dirty="0" smtClean="0"/>
              <a:t>In the abstract:</a:t>
            </a:r>
          </a:p>
          <a:p>
            <a:pPr lvl="1"/>
            <a:r>
              <a:rPr lang="en-US" dirty="0" smtClean="0"/>
              <a:t>Is the program correct? Yes/No/I do not know</a:t>
            </a:r>
            <a:endParaRPr lang="en-US" dirty="0"/>
          </a:p>
          <a:p>
            <a:r>
              <a:rPr lang="en-US" dirty="0" smtClean="0"/>
              <a:t>Which abstraction?</a:t>
            </a:r>
          </a:p>
          <a:p>
            <a:pPr lvl="1"/>
            <a:r>
              <a:rPr lang="en-US" dirty="0" smtClean="0"/>
              <a:t>Upper-approximate the program semantics</a:t>
            </a:r>
          </a:p>
          <a:p>
            <a:pPr lvl="1"/>
            <a:r>
              <a:rPr lang="en-US" dirty="0" smtClean="0"/>
              <a:t>Under-approximate the specification semantics</a:t>
            </a:r>
          </a:p>
        </p:txBody>
      </p:sp>
    </p:spTree>
    <p:extLst>
      <p:ext uri="{BB962C8B-B14F-4D97-AF65-F5344CB8AC3E}">
        <p14:creationId xmlns:p14="http://schemas.microsoft.com/office/powerpoint/2010/main" val="314821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Strongest necessary preconditions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the program terminates in a good state for </a:t>
            </a:r>
            <a:r>
              <a:rPr lang="en-US" i="1" dirty="0"/>
              <a:t>s</a:t>
            </a:r>
            <a:r>
              <a:rPr lang="en-US" i="1" baseline="-25000" dirty="0"/>
              <a:t>0</a:t>
            </a:r>
            <a:r>
              <a:rPr lang="en-US" i="1" dirty="0"/>
              <a:t> </a:t>
            </a:r>
            <a:r>
              <a:rPr lang="en-US" dirty="0"/>
              <a:t>then</a:t>
            </a:r>
            <a:r>
              <a:rPr lang="en-US" i="1" dirty="0"/>
              <a:t> </a:t>
            </a:r>
            <a:r>
              <a:rPr lang="en-US" dirty="0"/>
              <a:t>N(</a:t>
            </a:r>
            <a:r>
              <a:rPr lang="en-US" i="1" dirty="0"/>
              <a:t>s</a:t>
            </a:r>
            <a:r>
              <a:rPr lang="en-US" i="1" baseline="-25000" dirty="0"/>
              <a:t>0</a:t>
            </a:r>
            <a:r>
              <a:rPr lang="en-US" dirty="0"/>
              <a:t>) should </a:t>
            </a:r>
            <a:r>
              <a:rPr lang="en-US" dirty="0" smtClean="0"/>
              <a:t>hold:</a:t>
            </a:r>
            <a:endParaRPr lang="en-US" dirty="0"/>
          </a:p>
          <a:p>
            <a:pPr algn="ctr"/>
            <a:r>
              <a:rPr lang="en-US" dirty="0" smtClean="0"/>
              <a:t>[</a:t>
            </a:r>
            <a:r>
              <a:rPr lang="en-US" dirty="0"/>
              <a:t>I(</a:t>
            </a:r>
            <a:r>
              <a:rPr lang="en-US" i="1" dirty="0"/>
              <a:t>s</a:t>
            </a:r>
            <a:r>
              <a:rPr lang="en-US" i="1" baseline="-25000" dirty="0"/>
              <a:t>0</a:t>
            </a:r>
            <a:r>
              <a:rPr lang="en-US" dirty="0"/>
              <a:t>) = ∅] ⟹ </a:t>
            </a:r>
            <a:r>
              <a:rPr lang="en-US" dirty="0" smtClean="0"/>
              <a:t>[G(</a:t>
            </a:r>
            <a:r>
              <a:rPr lang="en-US" i="1" dirty="0" smtClean="0"/>
              <a:t>s</a:t>
            </a:r>
            <a:r>
              <a:rPr lang="en-US" i="1" baseline="-25000" dirty="0" smtClean="0"/>
              <a:t>0</a:t>
            </a:r>
            <a:r>
              <a:rPr lang="en-US" dirty="0"/>
              <a:t>) ≠ </a:t>
            </a:r>
            <a:r>
              <a:rPr lang="en-US" dirty="0" smtClean="0"/>
              <a:t>∅</a:t>
            </a:r>
            <a:r>
              <a:rPr lang="en-US" dirty="0"/>
              <a:t> ⟹ </a:t>
            </a:r>
            <a:r>
              <a:rPr lang="en-US" dirty="0" smtClean="0"/>
              <a:t>N(</a:t>
            </a:r>
            <a:r>
              <a:rPr lang="en-US" i="1" dirty="0" smtClean="0"/>
              <a:t>s</a:t>
            </a:r>
            <a:r>
              <a:rPr lang="en-US" i="1" baseline="-25000" dirty="0" smtClean="0"/>
              <a:t>0</a:t>
            </a:r>
            <a:r>
              <a:rPr lang="en-US" dirty="0" smtClean="0"/>
              <a:t>)] </a:t>
            </a:r>
          </a:p>
          <a:p>
            <a:r>
              <a:rPr lang="en-US" dirty="0" smtClean="0"/>
              <a:t>Equivalently</a:t>
            </a:r>
          </a:p>
          <a:p>
            <a:pPr algn="ctr"/>
            <a:r>
              <a:rPr lang="en-US" dirty="0" smtClean="0"/>
              <a:t>[I(</a:t>
            </a:r>
            <a:r>
              <a:rPr lang="en-US" i="1" dirty="0" smtClean="0"/>
              <a:t>s</a:t>
            </a:r>
            <a:r>
              <a:rPr lang="en-US" i="1" baseline="-25000" dirty="0" smtClean="0"/>
              <a:t>0</a:t>
            </a:r>
            <a:r>
              <a:rPr lang="en-US" dirty="0"/>
              <a:t>) = </a:t>
            </a:r>
            <a:r>
              <a:rPr lang="en-US" dirty="0" smtClean="0"/>
              <a:t>∅] </a:t>
            </a:r>
            <a:r>
              <a:rPr lang="en-US" dirty="0"/>
              <a:t>⟹ </a:t>
            </a:r>
            <a:r>
              <a:rPr lang="en-US" dirty="0" smtClean="0"/>
              <a:t>[¬N(</a:t>
            </a:r>
            <a:r>
              <a:rPr lang="en-US" i="1" dirty="0" smtClean="0"/>
              <a:t>s</a:t>
            </a:r>
            <a:r>
              <a:rPr lang="en-US" i="1" baseline="-25000" dirty="0" smtClean="0"/>
              <a:t>0</a:t>
            </a:r>
            <a:r>
              <a:rPr lang="en-US" dirty="0"/>
              <a:t>) ⟹ (G(</a:t>
            </a:r>
            <a:r>
              <a:rPr lang="en-US" i="1" dirty="0"/>
              <a:t>s</a:t>
            </a:r>
            <a:r>
              <a:rPr lang="en-US" i="1" baseline="-25000" dirty="0"/>
              <a:t>0</a:t>
            </a:r>
            <a:r>
              <a:rPr lang="en-US" dirty="0"/>
              <a:t>) = ∅ ∧ B(</a:t>
            </a:r>
            <a:r>
              <a:rPr lang="en-US" i="1" dirty="0"/>
              <a:t>s</a:t>
            </a:r>
            <a:r>
              <a:rPr lang="en-US" i="1" baseline="-25000" dirty="0"/>
              <a:t>0</a:t>
            </a:r>
            <a:r>
              <a:rPr lang="en-US" dirty="0"/>
              <a:t>) ≠ ∅ </a:t>
            </a:r>
            <a:r>
              <a:rPr lang="en-US" dirty="0" smtClean="0"/>
              <a:t>)]</a:t>
            </a:r>
          </a:p>
          <a:p>
            <a:r>
              <a:rPr lang="en-US" dirty="0" smtClean="0"/>
              <a:t>i.e., if N </a:t>
            </a:r>
            <a:r>
              <a:rPr lang="en-US" dirty="0" smtClean="0">
                <a:solidFill>
                  <a:srgbClr val="FF0000"/>
                </a:solidFill>
              </a:rPr>
              <a:t>does not hold</a:t>
            </a:r>
            <a:r>
              <a:rPr lang="en-US" dirty="0" smtClean="0"/>
              <a:t>, either</a:t>
            </a:r>
          </a:p>
          <a:p>
            <a:pPr lvl="1"/>
            <a:r>
              <a:rPr lang="en-US" dirty="0" smtClean="0"/>
              <a:t>The program </a:t>
            </a:r>
            <a:r>
              <a:rPr lang="en-US" dirty="0" smtClean="0">
                <a:solidFill>
                  <a:srgbClr val="FF0000"/>
                </a:solidFill>
              </a:rPr>
              <a:t>diverges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The program reaches a </a:t>
            </a:r>
            <a:r>
              <a:rPr lang="en-US" dirty="0" smtClean="0">
                <a:solidFill>
                  <a:srgbClr val="FF0000"/>
                </a:solidFill>
              </a:rPr>
              <a:t>bad state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Strongest (liberal) necessary precondition:</a:t>
            </a:r>
          </a:p>
          <a:p>
            <a:pPr algn="ctr"/>
            <a:r>
              <a:rPr lang="en-US" dirty="0" err="1" smtClean="0"/>
              <a:t>snp</a:t>
            </a:r>
            <a:r>
              <a:rPr lang="en-US" dirty="0" smtClean="0"/>
              <a:t>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/>
              <a:t>, true)(</a:t>
            </a:r>
            <a:r>
              <a:rPr lang="en-US" i="1" dirty="0"/>
              <a:t>s</a:t>
            </a:r>
            <a:r>
              <a:rPr lang="en-US" i="1" baseline="-25000" dirty="0"/>
              <a:t>0</a:t>
            </a:r>
            <a:r>
              <a:rPr lang="en-US" dirty="0"/>
              <a:t>) ≝ </a:t>
            </a:r>
            <a:r>
              <a:rPr lang="en-US" dirty="0" smtClean="0"/>
              <a:t>¬[G(</a:t>
            </a:r>
            <a:r>
              <a:rPr lang="en-US" i="1" dirty="0" smtClean="0"/>
              <a:t>s</a:t>
            </a:r>
            <a:r>
              <a:rPr lang="en-US" i="1" baseline="-25000" dirty="0" smtClean="0"/>
              <a:t>0</a:t>
            </a:r>
            <a:r>
              <a:rPr lang="en-US" dirty="0"/>
              <a:t>) = ∅ ∧ B(</a:t>
            </a:r>
            <a:r>
              <a:rPr lang="en-US" i="1" dirty="0"/>
              <a:t>s</a:t>
            </a:r>
            <a:r>
              <a:rPr lang="en-US" i="1" baseline="-25000" dirty="0"/>
              <a:t>0</a:t>
            </a:r>
            <a:r>
              <a:rPr lang="en-US" dirty="0"/>
              <a:t>) ≠ </a:t>
            </a:r>
            <a:r>
              <a:rPr lang="en-US" dirty="0" smtClean="0"/>
              <a:t>∅]= [G(</a:t>
            </a:r>
            <a:r>
              <a:rPr lang="en-US" i="1" dirty="0" smtClean="0"/>
              <a:t>s</a:t>
            </a:r>
            <a:r>
              <a:rPr lang="en-US" i="1" baseline="-25000" dirty="0" smtClean="0"/>
              <a:t>0</a:t>
            </a:r>
            <a:r>
              <a:rPr lang="en-US" dirty="0"/>
              <a:t>) ≠ ∅ ∨ B(</a:t>
            </a:r>
            <a:r>
              <a:rPr lang="en-US" i="1" dirty="0"/>
              <a:t>s</a:t>
            </a:r>
            <a:r>
              <a:rPr lang="en-US" i="1" baseline="-25000" dirty="0"/>
              <a:t>0</a:t>
            </a:r>
            <a:r>
              <a:rPr lang="en-US" dirty="0"/>
              <a:t>) = </a:t>
            </a:r>
            <a:r>
              <a:rPr lang="en-US" dirty="0" smtClean="0"/>
              <a:t>∅]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70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"/>
    </mc:Choice>
    <mc:Fallback xmlns="">
      <p:transition spd="slow" advTm="1966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Comparison, ignoring non-termination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193689" y="2772029"/>
          <a:ext cx="3754932" cy="2783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8733"/>
                <a:gridCol w="938733"/>
                <a:gridCol w="938733"/>
                <a:gridCol w="938733"/>
              </a:tblGrid>
              <a:tr h="6959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G(</a:t>
                      </a:r>
                      <a:r>
                        <a:rPr lang="en-US" i="1" dirty="0" smtClean="0"/>
                        <a:t>s</a:t>
                      </a:r>
                      <a:r>
                        <a:rPr lang="en-US" i="1" baseline="-25000" dirty="0" smtClean="0"/>
                        <a:t>0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959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S(</a:t>
                      </a:r>
                      <a:r>
                        <a:rPr lang="en-US" i="1" dirty="0" smtClean="0"/>
                        <a:t>s</a:t>
                      </a:r>
                      <a:r>
                        <a:rPr lang="en-US" i="1" baseline="-25000" dirty="0" smtClean="0"/>
                        <a:t>0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∅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≠ ∅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946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B(</a:t>
                      </a:r>
                      <a:r>
                        <a:rPr lang="en-US" i="1" dirty="0" smtClean="0"/>
                        <a:t>s</a:t>
                      </a:r>
                      <a:r>
                        <a:rPr lang="en-US" i="1" baseline="-25000" dirty="0" smtClean="0"/>
                        <a:t>0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∅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94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≠ ∅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732640" y="2772029"/>
          <a:ext cx="3754932" cy="2783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8733"/>
                <a:gridCol w="938733"/>
                <a:gridCol w="938733"/>
                <a:gridCol w="938733"/>
              </a:tblGrid>
              <a:tr h="6959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G(</a:t>
                      </a:r>
                      <a:r>
                        <a:rPr lang="en-US" i="1" dirty="0" smtClean="0"/>
                        <a:t>s</a:t>
                      </a:r>
                      <a:r>
                        <a:rPr lang="en-US" i="1" baseline="-25000" dirty="0" smtClean="0"/>
                        <a:t>0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959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N(</a:t>
                      </a:r>
                      <a:r>
                        <a:rPr lang="en-US" i="1" dirty="0" smtClean="0"/>
                        <a:t>s</a:t>
                      </a:r>
                      <a:r>
                        <a:rPr lang="en-US" i="1" baseline="-25000" dirty="0" smtClean="0"/>
                        <a:t>0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∅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≠ ∅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946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B(</a:t>
                      </a:r>
                      <a:r>
                        <a:rPr lang="en-US" i="1" dirty="0" smtClean="0"/>
                        <a:t>s</a:t>
                      </a:r>
                      <a:r>
                        <a:rPr lang="en-US" i="1" baseline="-25000" dirty="0" smtClean="0"/>
                        <a:t>0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∅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94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≠ ∅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07241" y="2157730"/>
            <a:ext cx="420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Weakest sufficient</a:t>
            </a:r>
            <a:r>
              <a:rPr lang="en-US" sz="2400" dirty="0" smtClean="0"/>
              <a:t> preconditions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371020" y="2157729"/>
            <a:ext cx="4412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Strongest necessary </a:t>
            </a:r>
            <a:r>
              <a:rPr lang="en-US" sz="2400" dirty="0" smtClean="0"/>
              <a:t>preconditions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864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"/>
    </mc:Choice>
    <mc:Fallback xmlns="">
      <p:transition spd="slow" advTm="34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Approximation of necessary conditions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analyses to </a:t>
            </a:r>
            <a:r>
              <a:rPr lang="en-US" dirty="0" smtClean="0">
                <a:solidFill>
                  <a:srgbClr val="FF0000"/>
                </a:solidFill>
              </a:rPr>
              <a:t>infer an error condition </a:t>
            </a:r>
            <a:r>
              <a:rPr lang="en-US" u="sng" dirty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such that</a:t>
            </a:r>
          </a:p>
          <a:p>
            <a:pPr algn="ctr"/>
            <a:r>
              <a:rPr lang="en-US" u="sng" dirty="0" smtClean="0"/>
              <a:t>E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i="1" baseline="-25000" dirty="0" smtClean="0"/>
              <a:t>0</a:t>
            </a:r>
            <a:r>
              <a:rPr lang="en-US" dirty="0"/>
              <a:t>) ⟹ </a:t>
            </a:r>
            <a:r>
              <a:rPr lang="en-US" dirty="0" smtClean="0"/>
              <a:t>[G(</a:t>
            </a:r>
            <a:r>
              <a:rPr lang="en-US" i="1" dirty="0" smtClean="0"/>
              <a:t>s</a:t>
            </a:r>
            <a:r>
              <a:rPr lang="en-US" i="1" baseline="-25000" dirty="0" smtClean="0"/>
              <a:t>0</a:t>
            </a:r>
            <a:r>
              <a:rPr lang="en-US" dirty="0"/>
              <a:t>) = ∅ ∧ B(</a:t>
            </a:r>
            <a:r>
              <a:rPr lang="en-US" i="1" dirty="0"/>
              <a:t>s</a:t>
            </a:r>
            <a:r>
              <a:rPr lang="en-US" i="1" baseline="-25000" dirty="0"/>
              <a:t>0</a:t>
            </a:r>
            <a:r>
              <a:rPr lang="en-US" dirty="0"/>
              <a:t>) ≠ </a:t>
            </a:r>
            <a:r>
              <a:rPr lang="en-US" dirty="0" smtClean="0"/>
              <a:t>∅]</a:t>
            </a:r>
          </a:p>
          <a:p>
            <a:r>
              <a:rPr lang="en-US" dirty="0" smtClean="0"/>
              <a:t>i.e., </a:t>
            </a:r>
            <a:r>
              <a:rPr lang="en-US" u="sng" dirty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is sufficient to </a:t>
            </a:r>
            <a:r>
              <a:rPr lang="en-US" dirty="0" smtClean="0">
                <a:solidFill>
                  <a:srgbClr val="FF0000"/>
                </a:solidFill>
              </a:rPr>
              <a:t>guarantee </a:t>
            </a:r>
            <a:r>
              <a:rPr lang="en-US" dirty="0" smtClean="0">
                <a:solidFill>
                  <a:schemeClr val="tx1"/>
                </a:solidFill>
              </a:rPr>
              <a:t>the presence </a:t>
            </a:r>
            <a:r>
              <a:rPr lang="en-US" dirty="0" smtClean="0">
                <a:solidFill>
                  <a:srgbClr val="FF0000"/>
                </a:solidFill>
              </a:rPr>
              <a:t>of definite errors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FF0000"/>
                </a:solidFill>
              </a:rPr>
              <a:t>non-termination</a:t>
            </a:r>
          </a:p>
          <a:p>
            <a:r>
              <a:rPr lang="en-US" u="sng" dirty="0" smtClean="0"/>
              <a:t>E</a:t>
            </a:r>
            <a:r>
              <a:rPr lang="en-US" dirty="0" smtClean="0"/>
              <a:t> is an </a:t>
            </a:r>
            <a:r>
              <a:rPr lang="en-US" dirty="0" smtClean="0">
                <a:solidFill>
                  <a:srgbClr val="FF0000"/>
                </a:solidFill>
              </a:rPr>
              <a:t>under-approximation</a:t>
            </a:r>
            <a:r>
              <a:rPr lang="en-US" dirty="0" smtClean="0"/>
              <a:t> of the </a:t>
            </a:r>
            <a:r>
              <a:rPr lang="en-US" dirty="0" smtClean="0">
                <a:solidFill>
                  <a:srgbClr val="FF0000"/>
                </a:solidFill>
              </a:rPr>
              <a:t>error semantics</a:t>
            </a:r>
          </a:p>
          <a:p>
            <a:r>
              <a:rPr lang="en-US" dirty="0" smtClean="0"/>
              <a:t>The negation, </a:t>
            </a:r>
            <a:r>
              <a:rPr lang="en-US" u="sng" dirty="0" smtClean="0"/>
              <a:t>¬E</a:t>
            </a:r>
            <a:r>
              <a:rPr lang="en-US" dirty="0" smtClean="0"/>
              <a:t> = N is weaker than the strongest (liberal) necessary precondition:</a:t>
            </a:r>
          </a:p>
          <a:p>
            <a:pPr algn="ctr"/>
            <a:r>
              <a:rPr lang="en-US" dirty="0"/>
              <a:t>G(</a:t>
            </a:r>
            <a:r>
              <a:rPr lang="en-US" i="1" dirty="0"/>
              <a:t>s</a:t>
            </a:r>
            <a:r>
              <a:rPr lang="en-US" i="1" baseline="-25000" dirty="0"/>
              <a:t>0</a:t>
            </a:r>
            <a:r>
              <a:rPr lang="en-US" dirty="0"/>
              <a:t>) ≠ ∅ ∨ B(</a:t>
            </a:r>
            <a:r>
              <a:rPr lang="en-US" i="1" dirty="0"/>
              <a:t>s</a:t>
            </a:r>
            <a:r>
              <a:rPr lang="en-US" i="1" baseline="-25000" dirty="0"/>
              <a:t>0</a:t>
            </a:r>
            <a:r>
              <a:rPr lang="en-US" dirty="0"/>
              <a:t>) </a:t>
            </a:r>
            <a:r>
              <a:rPr lang="en-US" dirty="0" smtClean="0"/>
              <a:t>= ∅ </a:t>
            </a:r>
            <a:r>
              <a:rPr lang="en-US" dirty="0"/>
              <a:t>⟹ </a:t>
            </a:r>
            <a:r>
              <a:rPr lang="en-US" dirty="0" smtClean="0"/>
              <a:t>¬E(</a:t>
            </a:r>
            <a:r>
              <a:rPr lang="en-US" i="1" dirty="0" smtClean="0"/>
              <a:t>s</a:t>
            </a:r>
            <a:r>
              <a:rPr lang="en-US" i="1" baseline="-25000" dirty="0" smtClean="0"/>
              <a:t>0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66110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132"/>
    </mc:Choice>
    <mc:Fallback xmlns="">
      <p:transition spd="slow" advTm="69132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Iterate until stabilization</a:t>
            </a:r>
          </a:p>
          <a:p>
            <a:pPr lvl="1"/>
            <a:r>
              <a:rPr lang="en-US" dirty="0" smtClean="0"/>
              <a:t>For each method m</a:t>
            </a:r>
          </a:p>
          <a:p>
            <a:pPr lvl="2"/>
            <a:r>
              <a:rPr lang="en-US" sz="2400" i="0" dirty="0" smtClean="0">
                <a:solidFill>
                  <a:srgbClr val="FF0000"/>
                </a:solidFill>
              </a:rPr>
              <a:t>Analyze</a:t>
            </a:r>
            <a:r>
              <a:rPr lang="en-US" sz="2400" i="0" dirty="0" smtClean="0"/>
              <a:t> m using the underlying static analysis</a:t>
            </a:r>
          </a:p>
          <a:p>
            <a:pPr lvl="2"/>
            <a:r>
              <a:rPr lang="en-US" sz="2400" i="0" dirty="0"/>
              <a:t>Collect </a:t>
            </a:r>
            <a:r>
              <a:rPr lang="en-US" sz="2400" i="0" dirty="0" smtClean="0"/>
              <a:t>proof obligations </a:t>
            </a:r>
            <a:r>
              <a:rPr lang="en-US" sz="2400" i="0" dirty="0" smtClean="0">
                <a:solidFill>
                  <a:srgbClr val="FF0000"/>
                </a:solidFill>
              </a:rPr>
              <a:t>𝔸</a:t>
            </a:r>
            <a:endParaRPr lang="en-US" sz="2400" i="0" dirty="0">
              <a:solidFill>
                <a:srgbClr val="FF0000"/>
              </a:solidFill>
            </a:endParaRPr>
          </a:p>
          <a:p>
            <a:pPr lvl="2"/>
            <a:r>
              <a:rPr lang="en-US" sz="2400" i="0" dirty="0" smtClean="0"/>
              <a:t>Use the analysis to prove the assertions in 𝔸</a:t>
            </a:r>
            <a:endParaRPr lang="en-US" sz="2400" i="0" dirty="0"/>
          </a:p>
          <a:p>
            <a:pPr lvl="2"/>
            <a:r>
              <a:rPr lang="en-US" sz="2400" i="0" dirty="0" smtClean="0"/>
              <a:t>Let 𝕎 ⊆ 𝔸 be the set of warnings</a:t>
            </a:r>
          </a:p>
          <a:p>
            <a:pPr lvl="2"/>
            <a:r>
              <a:rPr lang="en-US" sz="2400" i="0" dirty="0" smtClean="0"/>
              <a:t>If 𝕎 </a:t>
            </a:r>
            <a:r>
              <a:rPr lang="en-US" sz="2400" i="0" dirty="0"/>
              <a:t>≠</a:t>
            </a:r>
            <a:r>
              <a:rPr lang="en-US" sz="2400" dirty="0"/>
              <a:t> </a:t>
            </a:r>
            <a:r>
              <a:rPr lang="en-US" sz="2400" i="0" dirty="0" smtClean="0"/>
              <a:t>∅ then </a:t>
            </a:r>
          </a:p>
          <a:p>
            <a:pPr lvl="3"/>
            <a:r>
              <a:rPr lang="en-US" sz="2000" dirty="0">
                <a:solidFill>
                  <a:srgbClr val="FF0000"/>
                </a:solidFill>
              </a:rPr>
              <a:t>I</a:t>
            </a:r>
            <a:r>
              <a:rPr lang="en-US" sz="2000" i="0" dirty="0" smtClean="0">
                <a:solidFill>
                  <a:srgbClr val="FF0000"/>
                </a:solidFill>
              </a:rPr>
              <a:t>nfer necessary preconditions </a:t>
            </a:r>
            <a:r>
              <a:rPr lang="en-US" sz="2000" i="0" dirty="0" smtClean="0"/>
              <a:t>for assertions in </a:t>
            </a:r>
            <a:r>
              <a:rPr lang="en-US" sz="2000" i="0" dirty="0"/>
              <a:t>𝕎 </a:t>
            </a:r>
            <a:endParaRPr lang="en-US" sz="2000" i="0" dirty="0" smtClean="0"/>
          </a:p>
          <a:p>
            <a:pPr lvl="3"/>
            <a:r>
              <a:rPr lang="en-US" sz="2000" i="0" dirty="0" smtClean="0">
                <a:solidFill>
                  <a:srgbClr val="FF0000"/>
                </a:solidFill>
              </a:rPr>
              <a:t>Simplify</a:t>
            </a:r>
            <a:r>
              <a:rPr lang="en-US" sz="2000" i="0" dirty="0" smtClean="0"/>
              <a:t> the inferred preconditions</a:t>
            </a:r>
          </a:p>
          <a:p>
            <a:pPr lvl="3"/>
            <a:r>
              <a:rPr lang="en-US" sz="2000" i="0" dirty="0" smtClean="0">
                <a:solidFill>
                  <a:srgbClr val="FF0000"/>
                </a:solidFill>
              </a:rPr>
              <a:t>Propagate</a:t>
            </a:r>
            <a:r>
              <a:rPr lang="en-US" sz="2000" i="0" dirty="0" smtClean="0"/>
              <a:t> the necessary preconditions to the callers of m</a:t>
            </a:r>
          </a:p>
        </p:txBody>
      </p:sp>
    </p:spTree>
    <p:extLst>
      <p:ext uri="{BB962C8B-B14F-4D97-AF65-F5344CB8AC3E}">
        <p14:creationId xmlns:p14="http://schemas.microsoft.com/office/powerpoint/2010/main" val="320125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87"/>
    </mc:Choice>
    <mc:Fallback xmlns="">
      <p:transition spd="slow" advTm="22987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analyses for the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All-Paths</a:t>
            </a:r>
            <a:r>
              <a:rPr lang="en-US" dirty="0" smtClean="0"/>
              <a:t> precondition analysis </a:t>
            </a:r>
          </a:p>
          <a:p>
            <a:pPr lvl="1"/>
            <a:r>
              <a:rPr lang="en-US" dirty="0" smtClean="0"/>
              <a:t>Hoists unmodified assertions to the code entry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Conditional-path </a:t>
            </a:r>
            <a:r>
              <a:rPr lang="en-US" dirty="0" smtClean="0"/>
              <a:t>precondition analysis</a:t>
            </a:r>
          </a:p>
          <a:p>
            <a:pPr lvl="1"/>
            <a:r>
              <a:rPr lang="en-US" dirty="0" smtClean="0"/>
              <a:t>Hoist assertions by taking into account assignments and tests</a:t>
            </a:r>
          </a:p>
          <a:p>
            <a:pPr lvl="1"/>
            <a:r>
              <a:rPr lang="en-US" dirty="0" smtClean="0"/>
              <a:t>Use dual-widening for loops</a:t>
            </a:r>
          </a:p>
          <a:p>
            <a:pPr lvl="2"/>
            <a:r>
              <a:rPr lang="en-US" dirty="0" smtClean="0"/>
              <a:t>Dual-widening under-approximates its arguments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Quantified</a:t>
            </a:r>
            <a:r>
              <a:rPr lang="en-US" dirty="0" smtClean="0"/>
              <a:t> precondition analysis</a:t>
            </a:r>
          </a:p>
          <a:p>
            <a:pPr lvl="1"/>
            <a:r>
              <a:rPr lang="en-US" dirty="0" smtClean="0"/>
              <a:t>Deal with unbounded data structures</a:t>
            </a:r>
          </a:p>
          <a:p>
            <a:pPr lvl="1"/>
            <a:endParaRPr lang="en-US" dirty="0" smtClean="0"/>
          </a:p>
          <a:p>
            <a:pPr marL="457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31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40"/>
    </mc:Choice>
    <mc:Fallback xmlns="">
      <p:transition spd="slow" advTm="18040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2154" y="2011680"/>
            <a:ext cx="5748227" cy="3766185"/>
          </a:xfrm>
        </p:spPr>
        <p:txBody>
          <a:bodyPr/>
          <a:lstStyle/>
          <a:p>
            <a:r>
              <a:rPr lang="en-US" dirty="0"/>
              <a:t>All-paths infers </a:t>
            </a:r>
          </a:p>
          <a:p>
            <a:pPr lvl="1"/>
            <a:r>
              <a:rPr lang="en-US" dirty="0"/>
              <a:t>a != null	</a:t>
            </a:r>
            <a:endParaRPr lang="en-US" i="1" dirty="0"/>
          </a:p>
          <a:p>
            <a:r>
              <a:rPr lang="en-US" dirty="0"/>
              <a:t>Conditional-paths also infers</a:t>
            </a:r>
          </a:p>
          <a:p>
            <a:pPr lvl="1"/>
            <a:r>
              <a:rPr lang="en-US" dirty="0" err="1"/>
              <a:t>a.Length</a:t>
            </a:r>
            <a:r>
              <a:rPr lang="en-US" dirty="0"/>
              <a:t> &gt; 0 ∧ (a[0] != 3 ⟹ </a:t>
            </a:r>
            <a:r>
              <a:rPr lang="en-US" dirty="0" err="1"/>
              <a:t>a.Length</a:t>
            </a:r>
            <a:r>
              <a:rPr lang="en-US" dirty="0"/>
              <a:t> &gt;1)</a:t>
            </a:r>
          </a:p>
          <a:p>
            <a:r>
              <a:rPr lang="en-US" dirty="0"/>
              <a:t>Quantified infers</a:t>
            </a:r>
          </a:p>
          <a:p>
            <a:pPr lvl="1"/>
            <a:r>
              <a:rPr lang="en-US" dirty="0"/>
              <a:t>∃ </a:t>
            </a:r>
            <a:r>
              <a:rPr lang="en-US" i="1" dirty="0"/>
              <a:t>j</a:t>
            </a:r>
            <a:r>
              <a:rPr lang="en-US" dirty="0"/>
              <a:t> ∈ [0, </a:t>
            </a:r>
            <a:r>
              <a:rPr lang="en-US" dirty="0" err="1"/>
              <a:t>a.Length</a:t>
            </a:r>
            <a:r>
              <a:rPr lang="en-US" dirty="0"/>
              <a:t>]. a[</a:t>
            </a:r>
            <a:r>
              <a:rPr lang="en-US" i="1" dirty="0"/>
              <a:t>j</a:t>
            </a:r>
            <a:r>
              <a:rPr lang="en-US" dirty="0"/>
              <a:t>] == 3</a:t>
            </a:r>
          </a:p>
          <a:p>
            <a:pPr lvl="1"/>
            <a:endParaRPr lang="en-US" dirty="0"/>
          </a:p>
          <a:p>
            <a:r>
              <a:rPr lang="en-US" dirty="0"/>
              <a:t>Details in </a:t>
            </a:r>
            <a:r>
              <a:rPr lang="en-US"/>
              <a:t>the </a:t>
            </a:r>
            <a:r>
              <a:rPr lang="en-US"/>
              <a:t>VMCAI’13</a:t>
            </a:r>
            <a:r>
              <a:rPr lang="en-US"/>
              <a:t> paper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7224" y="2157731"/>
            <a:ext cx="360387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FirstOccurence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[] a)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i =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endParaRPr lang="en-US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(a[i] != 3)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++;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i;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70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930"/>
    </mc:Choice>
    <mc:Fallback xmlns="">
      <p:transition spd="slow" advTm="36930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infer many preconditions for a given method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Simplification</a:t>
            </a:r>
            <a:r>
              <a:rPr lang="en-US" dirty="0" smtClean="0"/>
              <a:t> allows reducing them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Key</a:t>
            </a:r>
            <a:r>
              <a:rPr lang="en-US" dirty="0" smtClean="0"/>
              <a:t> to scalability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Pretty print </a:t>
            </a:r>
            <a:r>
              <a:rPr lang="en-US" dirty="0" smtClean="0"/>
              <a:t>preconditions for the user</a:t>
            </a:r>
          </a:p>
          <a:p>
            <a:r>
              <a:rPr lang="en-US" dirty="0" smtClean="0"/>
              <a:t>Simplification is a set of </a:t>
            </a:r>
            <a:r>
              <a:rPr lang="en-US" dirty="0" smtClean="0">
                <a:solidFill>
                  <a:srgbClr val="FF0000"/>
                </a:solidFill>
              </a:rPr>
              <a:t>rewriting rules</a:t>
            </a:r>
            <a:r>
              <a:rPr lang="en-US" dirty="0" smtClean="0"/>
              <a:t> to iterate to fixpoint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/>
              <a:t>P, [b⇒ a], [¬b ⇒ a]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→</a:t>
            </a:r>
            <a:r>
              <a:rPr lang="en-US" dirty="0"/>
              <a:t> P, [true ⇒ a]</a:t>
            </a:r>
          </a:p>
          <a:p>
            <a:pPr lvl="1"/>
            <a:r>
              <a:rPr lang="en-US" dirty="0" smtClean="0"/>
              <a:t>P, [true </a:t>
            </a:r>
            <a:r>
              <a:rPr lang="en-US" dirty="0"/>
              <a:t>⇒ </a:t>
            </a:r>
            <a:r>
              <a:rPr lang="en-US" dirty="0" smtClean="0"/>
              <a:t>a]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→</a:t>
            </a:r>
            <a:r>
              <a:rPr lang="en-US" dirty="0"/>
              <a:t> P, </a:t>
            </a:r>
            <a:r>
              <a:rPr lang="en-US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5945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25"/>
    </mc:Choice>
    <mc:Fallback xmlns="">
      <p:transition spd="slow" advTm="7125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experience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79" y="1915949"/>
            <a:ext cx="11339663" cy="4189595"/>
          </a:xfrm>
        </p:spPr>
      </p:pic>
    </p:spTree>
    <p:extLst>
      <p:ext uri="{BB962C8B-B14F-4D97-AF65-F5344CB8AC3E}">
        <p14:creationId xmlns:p14="http://schemas.microsoft.com/office/powerpoint/2010/main" val="256169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85"/>
    </mc:Choice>
    <mc:Fallback xmlns="">
      <p:transition spd="slow" advTm="9985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</a:t>
            </a:r>
            <a:r>
              <a:rPr lang="en-US" dirty="0" smtClean="0"/>
              <a:t>-annotated code (</a:t>
            </a:r>
            <a:r>
              <a:rPr lang="en-US" dirty="0" err="1" smtClean="0"/>
              <a:t>.net</a:t>
            </a:r>
            <a:r>
              <a:rPr lang="en-US" dirty="0" smtClean="0"/>
              <a:t> base libraries)</a:t>
            </a:r>
          </a:p>
          <a:p>
            <a:pPr lvl="1"/>
            <a:r>
              <a:rPr lang="en-US" dirty="0" smtClean="0"/>
              <a:t>All paths analysis</a:t>
            </a:r>
          </a:p>
          <a:p>
            <a:pPr lvl="2"/>
            <a:r>
              <a:rPr lang="en-US" dirty="0" smtClean="0"/>
              <a:t>Infer 18,643 preconditions</a:t>
            </a:r>
          </a:p>
          <a:p>
            <a:pPr lvl="2"/>
            <a:r>
              <a:rPr lang="en-US" dirty="0" smtClean="0"/>
              <a:t>Simplification removes &gt;32%</a:t>
            </a:r>
          </a:p>
          <a:p>
            <a:pPr lvl="1"/>
            <a:r>
              <a:rPr lang="en-US" dirty="0" smtClean="0"/>
              <a:t>Conditional path analysis</a:t>
            </a:r>
          </a:p>
          <a:p>
            <a:pPr lvl="2"/>
            <a:r>
              <a:rPr lang="en-US" dirty="0" smtClean="0"/>
              <a:t>Infers 28,623 preconditions</a:t>
            </a:r>
          </a:p>
          <a:p>
            <a:pPr lvl="2"/>
            <a:r>
              <a:rPr lang="en-US" dirty="0" smtClean="0"/>
              <a:t>Simplification removes &gt;24%</a:t>
            </a:r>
          </a:p>
          <a:p>
            <a:r>
              <a:rPr lang="en-US" dirty="0" smtClean="0"/>
              <a:t>Similar results for partially annotated code (Facebook C# SDK)</a:t>
            </a:r>
            <a:endParaRPr lang="en-US" dirty="0"/>
          </a:p>
          <a:p>
            <a:r>
              <a:rPr lang="en-US" dirty="0" smtClean="0"/>
              <a:t>Conditional path analysis is more precise but </a:t>
            </a:r>
            <a:r>
              <a:rPr lang="en-US" dirty="0"/>
              <a:t>u</a:t>
            </a:r>
            <a:r>
              <a:rPr lang="en-US" dirty="0" smtClean="0"/>
              <a:t>p to 4x slower than all-paths analysis</a:t>
            </a:r>
          </a:p>
          <a:p>
            <a:pPr lvl="1"/>
            <a:r>
              <a:rPr lang="en-US" dirty="0" smtClean="0"/>
              <a:t>Because of inferred disjunctions</a:t>
            </a:r>
          </a:p>
        </p:txBody>
      </p:sp>
    </p:spTree>
    <p:extLst>
      <p:ext uri="{BB962C8B-B14F-4D97-AF65-F5344CB8AC3E}">
        <p14:creationId xmlns:p14="http://schemas.microsoft.com/office/powerpoint/2010/main" val="48421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37"/>
    </mc:Choice>
    <mc:Fallback xmlns="">
      <p:transition spd="slow" advTm="19037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Postcondition </a:t>
            </a:r>
            <a:br>
              <a:rPr lang="en-US" dirty="0" smtClean="0"/>
            </a:br>
            <a:r>
              <a:rPr lang="en-US" dirty="0" smtClean="0"/>
              <a:t>Inference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37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2171700" y="1981200"/>
            <a:ext cx="3124200" cy="426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n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438400" y="2209800"/>
            <a:ext cx="2781300" cy="39624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Specification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514600" y="3124200"/>
            <a:ext cx="2438400" cy="2438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Potato (when lucky)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2743200" y="3352800"/>
            <a:ext cx="1981200" cy="1676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Program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91299" y="1981200"/>
            <a:ext cx="1505092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behaviors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00825" y="3930134"/>
            <a:ext cx="2147191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specification</a:t>
            </a:r>
          </a:p>
        </p:txBody>
      </p:sp>
      <p:cxnSp>
        <p:nvCxnSpPr>
          <p:cNvPr id="10" name="Straight Arrow Connector 9"/>
          <p:cNvCxnSpPr>
            <a:stCxn id="9" idx="1"/>
            <a:endCxn id="7" idx="6"/>
          </p:cNvCxnSpPr>
          <p:nvPr/>
        </p:nvCxnSpPr>
        <p:spPr>
          <a:xfrm flipH="1">
            <a:off x="5219700" y="4114800"/>
            <a:ext cx="1381124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1"/>
            <a:endCxn id="6" idx="7"/>
          </p:cNvCxnSpPr>
          <p:nvPr/>
        </p:nvCxnSpPr>
        <p:spPr>
          <a:xfrm flipH="1">
            <a:off x="4595905" y="2165867"/>
            <a:ext cx="1995394" cy="13154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791200" y="4685437"/>
            <a:ext cx="4572000" cy="14773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b="1" dirty="0">
                <a:solidFill>
                  <a:schemeClr val="bg1"/>
                </a:solidFill>
              </a:rPr>
              <a:t>over-approximation </a:t>
            </a:r>
            <a:r>
              <a:rPr lang="en-US" dirty="0">
                <a:solidFill>
                  <a:schemeClr val="bg1"/>
                </a:solidFill>
              </a:rPr>
              <a:t>of the program behavior is included in the </a:t>
            </a:r>
            <a:r>
              <a:rPr lang="en-US" b="1" dirty="0">
                <a:solidFill>
                  <a:schemeClr val="bg1"/>
                </a:solidFill>
              </a:rPr>
              <a:t>under-approximation </a:t>
            </a:r>
            <a:r>
              <a:rPr lang="en-US" dirty="0">
                <a:solidFill>
                  <a:schemeClr val="bg1"/>
                </a:solidFill>
              </a:rPr>
              <a:t>of the admissible specification: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Program is correct!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Postcondition inference: theory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a method m</a:t>
            </a:r>
          </a:p>
          <a:p>
            <a:r>
              <a:rPr lang="en-US" dirty="0" smtClean="0"/>
              <a:t>For each program point</a:t>
            </a:r>
          </a:p>
          <a:p>
            <a:pPr lvl="1"/>
            <a:r>
              <a:rPr lang="en-US" dirty="0" smtClean="0"/>
              <a:t>Abstract state a</a:t>
            </a:r>
          </a:p>
          <a:p>
            <a:pPr lvl="2"/>
            <a:r>
              <a:rPr lang="en-US" dirty="0" smtClean="0"/>
              <a:t>Approximate the concrete states at that point</a:t>
            </a:r>
          </a:p>
          <a:p>
            <a:r>
              <a:rPr lang="en-US" dirty="0" smtClean="0"/>
              <a:t>Take the abstract state at the exit point of the method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81600" y="4038601"/>
            <a:ext cx="45720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HalfSum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y)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(x &gt;= 0);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(y &gt;= 0);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 + (y - x) / 2;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6086652"/>
            <a:ext cx="8277884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007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 locals</a:t>
            </a:r>
          </a:p>
          <a:p>
            <a:r>
              <a:rPr lang="en-US" dirty="0" smtClean="0"/>
              <a:t>Take into account inheritance rules</a:t>
            </a:r>
          </a:p>
          <a:p>
            <a:r>
              <a:rPr lang="en-US" dirty="0" smtClean="0"/>
              <a:t>Remove redundant information</a:t>
            </a:r>
          </a:p>
          <a:p>
            <a:pPr lvl="1"/>
            <a:r>
              <a:rPr lang="en-US" dirty="0" smtClean="0"/>
              <a:t>Ex. x &gt;= 0, y == 0, x + y &gt;= 0</a:t>
            </a:r>
          </a:p>
          <a:p>
            <a:r>
              <a:rPr lang="en-US" dirty="0" smtClean="0"/>
              <a:t> Avoid suggesting existing precondition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04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Message prioritization	</a:t>
            </a:r>
            <a:endParaRPr lang="en-US" dirty="0"/>
          </a:p>
        </p:txBody>
      </p:sp>
      <p:pic>
        <p:nvPicPr>
          <p:cNvPr id="3074" name="Picture 2" descr="C:\Users\logozzo\AppData\Local\Microsoft\Windows\Temporary Internet Files\Content.IE5\88G2ZAHI\MC90041143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755" y="485503"/>
            <a:ext cx="2913535" cy="232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42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we have a Top…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should report it to the programmer</a:t>
            </a:r>
          </a:p>
          <a:p>
            <a:r>
              <a:rPr lang="en-US" dirty="0" smtClean="0"/>
              <a:t>It can be: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real bug?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false positive?</a:t>
            </a:r>
            <a:endParaRPr lang="en-US" dirty="0"/>
          </a:p>
          <a:p>
            <a:r>
              <a:rPr lang="en-US" dirty="0" smtClean="0"/>
              <a:t>In general impossible to tell</a:t>
            </a:r>
          </a:p>
          <a:p>
            <a:pPr lvl="1"/>
            <a:r>
              <a:rPr lang="en-US" dirty="0" err="1" smtClean="0"/>
              <a:t>Undecidability</a:t>
            </a:r>
            <a:r>
              <a:rPr lang="en-US" dirty="0" smtClean="0"/>
              <a:t> of the analysis</a:t>
            </a:r>
          </a:p>
          <a:p>
            <a:r>
              <a:rPr lang="en-US" dirty="0" smtClean="0"/>
              <a:t>Should sort all the messages</a:t>
            </a:r>
          </a:p>
          <a:p>
            <a:pPr lvl="1"/>
            <a:r>
              <a:rPr lang="en-US" dirty="0" smtClean="0"/>
              <a:t>The one most likely to be bugs at the 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21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Warning partitioning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Partition warnings in classes</a:t>
            </a:r>
          </a:p>
          <a:p>
            <a:pPr lvl="1"/>
            <a:r>
              <a:rPr lang="en-US" dirty="0" smtClean="0"/>
              <a:t>Contract violation</a:t>
            </a:r>
          </a:p>
          <a:p>
            <a:pPr lvl="1"/>
            <a:r>
              <a:rPr lang="en-US" dirty="0" smtClean="0"/>
              <a:t>Non-null</a:t>
            </a:r>
          </a:p>
          <a:p>
            <a:pPr lvl="1"/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Overflows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Assign a </a:t>
            </a:r>
            <a:r>
              <a:rPr lang="en-US" i="1" dirty="0" smtClean="0"/>
              <a:t>fixed</a:t>
            </a:r>
            <a:r>
              <a:rPr lang="en-US" dirty="0" smtClean="0"/>
              <a:t> reward R to each class</a:t>
            </a:r>
          </a:p>
          <a:p>
            <a:pPr lvl="1"/>
            <a:r>
              <a:rPr lang="en-US" dirty="0" smtClean="0"/>
              <a:t>R </a:t>
            </a:r>
            <a:r>
              <a:rPr lang="en-US" dirty="0" smtClean="0">
                <a:effectLst/>
              </a:rPr>
              <a:t>∈ [ C → </a:t>
            </a:r>
            <a:r>
              <a:rPr lang="en-US" dirty="0" smtClean="0">
                <a:effectLst/>
                <a:latin typeface="Castellar" pitchFamily="18" charset="0"/>
              </a:rPr>
              <a:t>N</a:t>
            </a:r>
            <a:r>
              <a:rPr lang="en-US" dirty="0" smtClean="0">
                <a:effectLst/>
              </a:rPr>
              <a:t> ]</a:t>
            </a:r>
          </a:p>
          <a:p>
            <a:r>
              <a:rPr lang="en-US" dirty="0" smtClean="0">
                <a:effectLst/>
              </a:rPr>
              <a:t>The highest the reward the more important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6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Scale rewards with outcome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False </a:t>
            </a:r>
            <a:r>
              <a:rPr lang="en-US" dirty="0"/>
              <a:t>= </a:t>
            </a:r>
            <a:r>
              <a:rPr lang="en-US" dirty="0" smtClean="0"/>
              <a:t>1.0 </a:t>
            </a:r>
            <a:r>
              <a:rPr lang="en-US" dirty="0"/>
              <a:t>* R(c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Important</a:t>
            </a:r>
          </a:p>
          <a:p>
            <a:pPr lvl="1"/>
            <a:r>
              <a:rPr lang="en-US" dirty="0" smtClean="0"/>
              <a:t>Always wrong…</a:t>
            </a:r>
          </a:p>
          <a:p>
            <a:r>
              <a:rPr lang="en-US" dirty="0" smtClean="0"/>
              <a:t>Bottom = 0.75 * R(c)</a:t>
            </a:r>
          </a:p>
          <a:p>
            <a:pPr lvl="1"/>
            <a:r>
              <a:rPr lang="en-US" dirty="0" smtClean="0"/>
              <a:t>Unreached, we wanted it?</a:t>
            </a:r>
          </a:p>
          <a:p>
            <a:r>
              <a:rPr lang="en-US" dirty="0" smtClean="0"/>
              <a:t>Top = 0.50 </a:t>
            </a:r>
            <a:r>
              <a:rPr lang="en-US" dirty="0"/>
              <a:t>* R(c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So many …</a:t>
            </a:r>
          </a:p>
          <a:p>
            <a:r>
              <a:rPr lang="en-US" dirty="0" smtClean="0"/>
              <a:t>True </a:t>
            </a:r>
            <a:r>
              <a:rPr lang="en-US" dirty="0"/>
              <a:t>= 0 * R(c)</a:t>
            </a:r>
          </a:p>
          <a:p>
            <a:pPr lvl="1"/>
            <a:r>
              <a:rPr lang="en-US" dirty="0"/>
              <a:t>Don’t care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472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Scale rewards with info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Proof obligation </a:t>
            </a:r>
            <a:r>
              <a:rPr lang="en-US" i="1" dirty="0" smtClean="0"/>
              <a:t>p</a:t>
            </a:r>
            <a:r>
              <a:rPr lang="en-US" dirty="0" smtClean="0"/>
              <a:t> contains</a:t>
            </a:r>
          </a:p>
          <a:p>
            <a:pPr lvl="1"/>
            <a:r>
              <a:rPr lang="en-US" dirty="0" smtClean="0"/>
              <a:t>Variables from parameters</a:t>
            </a:r>
          </a:p>
          <a:p>
            <a:pPr lvl="1"/>
            <a:r>
              <a:rPr lang="en-US" dirty="0" smtClean="0"/>
              <a:t>Variables result of a method call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 </a:t>
            </a:r>
          </a:p>
          <a:p>
            <a:r>
              <a:rPr lang="en-US" dirty="0" smtClean="0"/>
              <a:t>The scale the reward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05601" y="3124201"/>
            <a:ext cx="3178885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foo(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z)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// ...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(z + x &gt; 0);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f = Add();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(f !=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/>
              </a:rPr>
              <a:t> // ...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451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1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design time, few changes between two builds</a:t>
            </a:r>
          </a:p>
          <a:p>
            <a:r>
              <a:rPr lang="en-US" dirty="0" smtClean="0"/>
              <a:t>Avoid re-analysis by caching</a:t>
            </a:r>
          </a:p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Construct the CFG for the method</a:t>
            </a:r>
          </a:p>
          <a:p>
            <a:pPr lvl="2"/>
            <a:r>
              <a:rPr lang="en-US" dirty="0" smtClean="0"/>
              <a:t>Includes contracts explicit/inferred</a:t>
            </a:r>
          </a:p>
          <a:p>
            <a:pPr lvl="1"/>
            <a:r>
              <a:rPr lang="en-US" dirty="0" smtClean="0"/>
              <a:t>Hash the CFG</a:t>
            </a:r>
          </a:p>
          <a:p>
            <a:pPr lvl="1"/>
            <a:r>
              <a:rPr lang="en-US" dirty="0" smtClean="0"/>
              <a:t>If in the DB, just report the same  output</a:t>
            </a:r>
          </a:p>
          <a:p>
            <a:pPr lvl="1"/>
            <a:r>
              <a:rPr lang="en-US" dirty="0" smtClean="0"/>
              <a:t>Otherwise, re-analyze the method</a:t>
            </a:r>
          </a:p>
          <a:p>
            <a:pPr lvl="2"/>
            <a:r>
              <a:rPr lang="en-US" dirty="0" smtClean="0"/>
              <a:t>Save it in the 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8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Verified program repairs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74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2171700" y="1981200"/>
            <a:ext cx="3124200" cy="426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n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438400" y="2209800"/>
            <a:ext cx="2781300" cy="39624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Specification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286000" y="3124200"/>
            <a:ext cx="2667000" cy="2438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Potato (when unlucky)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2743200" y="3352800"/>
            <a:ext cx="1981200" cy="1676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Program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91299" y="1981201"/>
            <a:ext cx="2270814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behaviors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this case, too many!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00825" y="3930134"/>
            <a:ext cx="2147191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specification</a:t>
            </a:r>
          </a:p>
        </p:txBody>
      </p:sp>
      <p:cxnSp>
        <p:nvCxnSpPr>
          <p:cNvPr id="10" name="Straight Arrow Connector 9"/>
          <p:cNvCxnSpPr>
            <a:stCxn id="9" idx="1"/>
            <a:endCxn id="7" idx="6"/>
          </p:cNvCxnSpPr>
          <p:nvPr/>
        </p:nvCxnSpPr>
        <p:spPr>
          <a:xfrm flipH="1">
            <a:off x="5219700" y="4114800"/>
            <a:ext cx="1381124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1"/>
            <a:endCxn id="6" idx="7"/>
          </p:cNvCxnSpPr>
          <p:nvPr/>
        </p:nvCxnSpPr>
        <p:spPr>
          <a:xfrm flipH="1">
            <a:off x="4562427" y="2304367"/>
            <a:ext cx="2028872" cy="11769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791200" y="4685437"/>
            <a:ext cx="4572000" cy="14773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b="1" dirty="0">
                <a:solidFill>
                  <a:schemeClr val="bg1"/>
                </a:solidFill>
              </a:rPr>
              <a:t>over-approximation </a:t>
            </a:r>
            <a:r>
              <a:rPr lang="en-US" dirty="0">
                <a:solidFill>
                  <a:schemeClr val="bg1"/>
                </a:solidFill>
              </a:rPr>
              <a:t>of the program behavior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included in the </a:t>
            </a:r>
            <a:r>
              <a:rPr lang="en-US" b="1" dirty="0">
                <a:solidFill>
                  <a:schemeClr val="bg1"/>
                </a:solidFill>
              </a:rPr>
              <a:t>under-approximation </a:t>
            </a:r>
            <a:r>
              <a:rPr lang="en-US" dirty="0">
                <a:solidFill>
                  <a:schemeClr val="bg1"/>
                </a:solidFill>
              </a:rPr>
              <a:t>of the admissible specification: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Program may be correct or it may not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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13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152813"/>
          </a:xfrm>
          <a:ln>
            <a:noFill/>
          </a:ln>
        </p:spPr>
        <p:txBody>
          <a:bodyPr/>
          <a:lstStyle/>
          <a:p>
            <a:r>
              <a:rPr lang="en-US" dirty="0" smtClean="0"/>
              <a:t>Programs </a:t>
            </a:r>
            <a:r>
              <a:rPr lang="en-US" dirty="0" smtClean="0">
                <a:solidFill>
                  <a:srgbClr val="FF0000"/>
                </a:solidFill>
              </a:rPr>
              <a:t>have bugs</a:t>
            </a:r>
          </a:p>
          <a:p>
            <a:r>
              <a:rPr lang="en-US" dirty="0" smtClean="0"/>
              <a:t>Bug finders, static analyzers and verifiers, etc. help spot them</a:t>
            </a:r>
          </a:p>
          <a:p>
            <a:r>
              <a:rPr lang="en-US" dirty="0" smtClean="0"/>
              <a:t>However, they provide little or no help for </a:t>
            </a:r>
            <a:r>
              <a:rPr lang="en-US" dirty="0" smtClean="0">
                <a:solidFill>
                  <a:srgbClr val="FF0000"/>
                </a:solidFill>
              </a:rPr>
              <a:t>fixing the bugs</a:t>
            </a:r>
          </a:p>
          <a:p>
            <a:endParaRPr lang="en-US" b="1" dirty="0" smtClean="0"/>
          </a:p>
          <a:p>
            <a:r>
              <a:rPr lang="en-US" sz="5400" dirty="0" smtClean="0">
                <a:solidFill>
                  <a:schemeClr val="accent1"/>
                </a:solidFill>
                <a:latin typeface="+mj-lt"/>
              </a:rPr>
              <a:t>The goal</a:t>
            </a:r>
            <a:endParaRPr lang="en-US" sz="5400" dirty="0">
              <a:solidFill>
                <a:schemeClr val="accent1"/>
              </a:solidFill>
              <a:latin typeface="+mj-lt"/>
            </a:endParaRPr>
          </a:p>
          <a:p>
            <a:r>
              <a:rPr lang="en-US" dirty="0" smtClean="0"/>
              <a:t>Bring static analyses to the next level</a:t>
            </a:r>
          </a:p>
          <a:p>
            <a:r>
              <a:rPr lang="en-US" dirty="0" smtClean="0"/>
              <a:t>Report both the warning and </a:t>
            </a:r>
            <a:r>
              <a:rPr lang="en-US" dirty="0" smtClean="0">
                <a:solidFill>
                  <a:srgbClr val="FF0000"/>
                </a:solidFill>
              </a:rPr>
              <a:t>the fix for it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While the programmer is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authoring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the program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8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bugs?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focus on </a:t>
            </a:r>
            <a:r>
              <a:rPr lang="en-US" dirty="0" smtClean="0">
                <a:solidFill>
                  <a:srgbClr val="FF0000"/>
                </a:solidFill>
              </a:rPr>
              <a:t>possible bugs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reported by static analyzers/verifiers</a:t>
            </a:r>
          </a:p>
          <a:p>
            <a:pPr lvl="1"/>
            <a:r>
              <a:rPr lang="en-US" dirty="0" smtClean="0"/>
              <a:t>Motto: “</a:t>
            </a:r>
            <a:r>
              <a:rPr lang="en-US" b="1" dirty="0" smtClean="0">
                <a:solidFill>
                  <a:srgbClr val="FF0000"/>
                </a:solidFill>
              </a:rPr>
              <a:t>We can only fix what we can prove correct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For instance, the CodeContracts static checker (Clousot) reports</a:t>
            </a:r>
          </a:p>
          <a:p>
            <a:pPr lvl="1"/>
            <a:r>
              <a:rPr lang="en-US" dirty="0" smtClean="0"/>
              <a:t>Contract violations</a:t>
            </a:r>
          </a:p>
          <a:p>
            <a:pPr lvl="1"/>
            <a:r>
              <a:rPr lang="en-US" dirty="0" smtClean="0"/>
              <a:t>Common runtime errors: Null pointers, division by zero, arithmetic overflows …</a:t>
            </a:r>
          </a:p>
          <a:p>
            <a:r>
              <a:rPr lang="en-US" dirty="0" smtClean="0"/>
              <a:t>We should not only report the warning, but also </a:t>
            </a:r>
            <a:r>
              <a:rPr lang="en-US" dirty="0" smtClean="0">
                <a:solidFill>
                  <a:srgbClr val="FF0000"/>
                </a:solidFill>
              </a:rPr>
              <a:t>a set of fixes for it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Increase adoption</a:t>
            </a:r>
          </a:p>
          <a:p>
            <a:pPr lvl="2"/>
            <a:r>
              <a:rPr lang="en-US" dirty="0" smtClean="0"/>
              <a:t>Overcome the scaring long list of warnings </a:t>
            </a:r>
          </a:p>
          <a:p>
            <a:pPr lvl="1"/>
            <a:r>
              <a:rPr lang="en-US" dirty="0" smtClean="0"/>
              <a:t>Help understanding the </a:t>
            </a:r>
            <a:r>
              <a:rPr lang="en-US" dirty="0" smtClean="0">
                <a:solidFill>
                  <a:srgbClr val="FF0000"/>
                </a:solidFill>
              </a:rPr>
              <a:t>origin </a:t>
            </a:r>
            <a:r>
              <a:rPr lang="en-US" dirty="0" smtClean="0"/>
              <a:t>of the warning</a:t>
            </a:r>
          </a:p>
          <a:p>
            <a:pPr lvl="2"/>
            <a:r>
              <a:rPr lang="en-US" dirty="0" smtClean="0"/>
              <a:t>Code is clearer than an error trace</a:t>
            </a:r>
          </a:p>
        </p:txBody>
      </p:sp>
    </p:spTree>
    <p:extLst>
      <p:ext uri="{BB962C8B-B14F-4D97-AF65-F5344CB8AC3E}">
        <p14:creationId xmlns:p14="http://schemas.microsoft.com/office/powerpoint/2010/main" val="5960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code repair?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testing, use the </a:t>
            </a:r>
            <a:r>
              <a:rPr lang="en-US" dirty="0" smtClean="0">
                <a:solidFill>
                  <a:srgbClr val="FF0000"/>
                </a:solidFill>
              </a:rPr>
              <a:t>test suite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T as a specification</a:t>
            </a:r>
          </a:p>
          <a:p>
            <a:pPr lvl="1"/>
            <a:r>
              <a:rPr lang="en-US" dirty="0" smtClean="0"/>
              <a:t>The buggy program fails at least one test in T</a:t>
            </a:r>
          </a:p>
          <a:p>
            <a:pPr lvl="1"/>
            <a:r>
              <a:rPr lang="en-US" dirty="0" smtClean="0"/>
              <a:t>The repaired program succeeds all the tests in T</a:t>
            </a:r>
          </a:p>
          <a:p>
            <a:pPr lvl="1"/>
            <a:r>
              <a:rPr lang="en-US" dirty="0" smtClean="0"/>
              <a:t>The repaired program is obtained by some mutation of the buggy program</a:t>
            </a:r>
          </a:p>
          <a:p>
            <a:r>
              <a:rPr lang="en-US" dirty="0" smtClean="0"/>
              <a:t>This definition is </a:t>
            </a:r>
            <a:r>
              <a:rPr lang="en-US" dirty="0" smtClean="0">
                <a:solidFill>
                  <a:srgbClr val="FF0000"/>
                </a:solidFill>
              </a:rPr>
              <a:t>unsuited</a:t>
            </a:r>
            <a:r>
              <a:rPr lang="en-US" dirty="0" smtClean="0"/>
              <a:t> for real-time program verification</a:t>
            </a:r>
          </a:p>
          <a:p>
            <a:pPr lvl="1"/>
            <a:r>
              <a:rPr lang="en-US" dirty="0" smtClean="0"/>
              <a:t>It requires </a:t>
            </a:r>
            <a:r>
              <a:rPr lang="en-US" dirty="0" smtClean="0">
                <a:solidFill>
                  <a:srgbClr val="FF0000"/>
                </a:solidFill>
              </a:rPr>
              <a:t>running</a:t>
            </a:r>
            <a:r>
              <a:rPr lang="en-US" dirty="0" smtClean="0"/>
              <a:t> the program</a:t>
            </a:r>
          </a:p>
          <a:p>
            <a:pPr lvl="2"/>
            <a:r>
              <a:rPr lang="en-US" dirty="0" smtClean="0"/>
              <a:t>At design time, the program is incomplete, does not compile</a:t>
            </a:r>
          </a:p>
          <a:p>
            <a:pPr lvl="2"/>
            <a:r>
              <a:rPr lang="en-US" dirty="0" smtClean="0"/>
              <a:t>Test running can be expensive</a:t>
            </a:r>
          </a:p>
          <a:p>
            <a:pPr lvl="1"/>
            <a:r>
              <a:rPr lang="en-US" dirty="0" smtClean="0"/>
              <a:t>The repair is as good as the test suite T</a:t>
            </a:r>
          </a:p>
          <a:p>
            <a:pPr lvl="2"/>
            <a:r>
              <a:rPr lang="en-US" dirty="0" smtClean="0"/>
              <a:t>Example: fix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assert(e)</a:t>
            </a:r>
            <a:r>
              <a:rPr lang="en-US" dirty="0" smtClean="0"/>
              <a:t> with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if(e) assert(e)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53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Verified code repairs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propose a different yet </a:t>
            </a:r>
            <a:r>
              <a:rPr lang="en-US" dirty="0" smtClean="0">
                <a:solidFill>
                  <a:srgbClr val="FF0000"/>
                </a:solidFill>
              </a:rPr>
              <a:t>semantic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notion of </a:t>
            </a:r>
            <a:r>
              <a:rPr lang="en-US" dirty="0" smtClean="0">
                <a:solidFill>
                  <a:srgbClr val="FF0000"/>
                </a:solidFill>
              </a:rPr>
              <a:t>repairs</a:t>
            </a:r>
          </a:p>
          <a:p>
            <a:r>
              <a:rPr lang="en-US" dirty="0" smtClean="0"/>
              <a:t>A verified repair </a:t>
            </a:r>
            <a:r>
              <a:rPr lang="en-US" dirty="0" smtClean="0">
                <a:solidFill>
                  <a:srgbClr val="FF0000"/>
                </a:solidFill>
              </a:rPr>
              <a:t>reduces the bad runs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while </a:t>
            </a:r>
            <a:r>
              <a:rPr lang="en-US" dirty="0" smtClean="0">
                <a:solidFill>
                  <a:srgbClr val="FF0000"/>
                </a:solidFill>
              </a:rPr>
              <a:t>increasing the good runs</a:t>
            </a:r>
          </a:p>
          <a:p>
            <a:pPr lvl="1"/>
            <a:r>
              <a:rPr lang="en-US" dirty="0"/>
              <a:t>A good run is one that satisfies the specification</a:t>
            </a:r>
          </a:p>
          <a:p>
            <a:pPr lvl="2"/>
            <a:r>
              <a:rPr lang="en-US" dirty="0"/>
              <a:t>Assertion, precondition, runtime condition 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A bad run is one that violates the specification</a:t>
            </a:r>
          </a:p>
          <a:p>
            <a:r>
              <a:rPr lang="en-US" dirty="0" smtClean="0"/>
              <a:t>Consequences: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hen we repair a program we </a:t>
            </a:r>
            <a:r>
              <a:rPr lang="en-US" dirty="0" smtClean="0">
                <a:solidFill>
                  <a:srgbClr val="FF0000"/>
                </a:solidFill>
              </a:rPr>
              <a:t>cannot remove </a:t>
            </a:r>
            <a:r>
              <a:rPr lang="en-US" dirty="0" smtClean="0"/>
              <a:t>any </a:t>
            </a:r>
            <a:r>
              <a:rPr lang="en-US" dirty="0" smtClean="0">
                <a:solidFill>
                  <a:srgbClr val="FF0000"/>
                </a:solidFill>
              </a:rPr>
              <a:t>good behavior</a:t>
            </a:r>
          </a:p>
          <a:p>
            <a:pPr lvl="1"/>
            <a:r>
              <a:rPr lang="en-US" dirty="0" smtClean="0"/>
              <a:t>There can be </a:t>
            </a:r>
            <a:r>
              <a:rPr lang="en-US" dirty="0" smtClean="0">
                <a:solidFill>
                  <a:srgbClr val="FF0000"/>
                </a:solidFill>
              </a:rPr>
              <a:t>multiple</a:t>
            </a:r>
            <a:r>
              <a:rPr lang="en-US" dirty="0" smtClean="0"/>
              <a:t>, non comparable, </a:t>
            </a:r>
            <a:r>
              <a:rPr lang="en-US" dirty="0" smtClean="0">
                <a:solidFill>
                  <a:srgbClr val="FF0000"/>
                </a:solidFill>
              </a:rPr>
              <a:t>repairs</a:t>
            </a:r>
          </a:p>
          <a:p>
            <a:pPr lvl="2"/>
            <a:r>
              <a:rPr lang="en-US" dirty="0" smtClean="0"/>
              <a:t>No best repair in general!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39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u="sng" dirty="0" smtClean="0"/>
          </a:p>
        </p:txBody>
      </p:sp>
    </p:spTree>
    <p:extLst>
      <p:ext uri="{BB962C8B-B14F-4D97-AF65-F5344CB8AC3E}">
        <p14:creationId xmlns:p14="http://schemas.microsoft.com/office/powerpoint/2010/main" val="281117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.NET library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5309" y="2515716"/>
            <a:ext cx="968245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ValidateOwnerDrawRegions(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ComboBox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updateRegionBox)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 ==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(0, 0,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…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64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Repair #1: change the guard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5309" y="2515716"/>
            <a:ext cx="968245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ValidateOwnerDrawRegions(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ComboBox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updateRegionBox)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 !=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(0, 0, </a:t>
            </a: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c.Height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…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62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Repair #2: Add precondition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5309" y="2515716"/>
            <a:ext cx="968245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ValidateOwnerDrawRegions(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ComboBox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updateRegionBox)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.Requires(c !=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 =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var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 = new Rectangle(0, 0, c.Width, c.Height);</a:t>
            </a: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… </a:t>
            </a:r>
            <a:endParaRPr lang="en-US" dirty="0">
              <a:solidFill>
                <a:schemeClr val="bg1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74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the code was like that?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04524" y="2157731"/>
            <a:ext cx="987817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ValidateOwnerDrawRegions(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ComboBox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updateRegionBox)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 ==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(0, 0,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c.Height);</a:t>
            </a: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…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else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var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area = </a:t>
            </a:r>
            <a:r>
              <a:rPr lang="en-US" b="1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c.Width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b="1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c.Height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      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…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1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guard removes good runs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04524" y="2157731"/>
            <a:ext cx="987817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ValidateOwnerDrawRegions(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ComboBox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updateRegionBox)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(0, 0, </a:t>
            </a:r>
            <a:r>
              <a:rPr lang="en-US" b="1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c.Height);</a:t>
            </a: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…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area =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c.Height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  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…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22764" y="4126174"/>
            <a:ext cx="2633606" cy="1077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/>
              <a:t>This is not a </a:t>
            </a:r>
          </a:p>
          <a:p>
            <a:r>
              <a:rPr lang="en-US" sz="3200" dirty="0" smtClean="0"/>
              <a:t>verified repair!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7995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sum up…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Specification</a:t>
            </a:r>
          </a:p>
          <a:p>
            <a:pPr lvl="1"/>
            <a:r>
              <a:rPr lang="en-US" dirty="0" smtClean="0"/>
              <a:t>How do we specify the intent?</a:t>
            </a:r>
          </a:p>
          <a:p>
            <a:pPr lvl="2"/>
            <a:r>
              <a:rPr lang="en-US" dirty="0" smtClean="0"/>
              <a:t>We should not over-specify</a:t>
            </a:r>
          </a:p>
          <a:p>
            <a:r>
              <a:rPr lang="en-US" dirty="0" smtClean="0"/>
              <a:t>Verification</a:t>
            </a:r>
          </a:p>
          <a:p>
            <a:pPr lvl="1"/>
            <a:r>
              <a:rPr lang="en-US" dirty="0" smtClean="0"/>
              <a:t>How do we check the program is doing the right thing?</a:t>
            </a:r>
          </a:p>
          <a:p>
            <a:pPr lvl="2"/>
            <a:r>
              <a:rPr lang="en-US" dirty="0" smtClean="0"/>
              <a:t>Runtime (testing)</a:t>
            </a:r>
          </a:p>
          <a:p>
            <a:pPr lvl="2"/>
            <a:r>
              <a:rPr lang="en-US" dirty="0" smtClean="0"/>
              <a:t>Static time (verification)</a:t>
            </a:r>
          </a:p>
        </p:txBody>
      </p:sp>
    </p:spTree>
    <p:extLst>
      <p:ext uri="{BB962C8B-B14F-4D97-AF65-F5344CB8AC3E}">
        <p14:creationId xmlns:p14="http://schemas.microsoft.com/office/powerpoint/2010/main" val="250895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precondition removes bad runs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04524" y="2157731"/>
            <a:ext cx="987817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ValidateOwnerDrawRegions(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ComboBox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updateRegionBox)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Contract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.Requires(c !=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 =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 = new Rectangle(0, 0, c.Width, c.Height);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… </a:t>
            </a:r>
            <a:endParaRPr lang="en-US" dirty="0">
              <a:solidFill>
                <a:schemeClr val="bg1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area = </a:t>
            </a: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c.Height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  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…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10816" y="4545311"/>
            <a:ext cx="2633606" cy="1077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/>
              <a:t>This is a </a:t>
            </a:r>
          </a:p>
          <a:p>
            <a:r>
              <a:rPr lang="en-US" sz="3200" dirty="0" smtClean="0"/>
              <a:t>verified repair!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5349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Formalization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3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analysis and Code repairs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three components in program analysis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program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specification</a:t>
            </a:r>
            <a:r>
              <a:rPr lang="en-US" dirty="0" smtClean="0"/>
              <a:t>, the property to be specified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analysis result</a:t>
            </a:r>
            <a:r>
              <a:rPr lang="en-US" dirty="0" smtClean="0"/>
              <a:t>, the semantic knowledge about the program execution</a:t>
            </a:r>
          </a:p>
          <a:p>
            <a:r>
              <a:rPr lang="en-US" dirty="0" smtClean="0"/>
              <a:t>The (usual) verification problem is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i="1" dirty="0" smtClean="0">
                <a:solidFill>
                  <a:srgbClr val="FF0000"/>
                </a:solidFill>
              </a:rPr>
              <a:t>Check </a:t>
            </a:r>
            <a:r>
              <a:rPr lang="en-US" i="1" dirty="0" smtClean="0"/>
              <a:t>that the analysis result guarantees that the program meets its specification"</a:t>
            </a:r>
          </a:p>
          <a:p>
            <a:r>
              <a:rPr lang="en-US" dirty="0" smtClean="0"/>
              <a:t>The (new) verified code repair problem is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i="1" dirty="0" smtClean="0">
                <a:solidFill>
                  <a:srgbClr val="FF0000"/>
                </a:solidFill>
              </a:rPr>
              <a:t>Refine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i="1" dirty="0" smtClean="0"/>
              <a:t>the program using the analysis result so that it meets its specification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Related, but different than program synthesis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4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Repairs are property-dependent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1042305" cy="3766185"/>
          </a:xfrm>
        </p:spPr>
        <p:txBody>
          <a:bodyPr/>
          <a:lstStyle/>
          <a:p>
            <a:r>
              <a:rPr lang="en-US" dirty="0" smtClean="0"/>
              <a:t>In static analysis tools, the </a:t>
            </a:r>
            <a:r>
              <a:rPr lang="en-US" dirty="0" smtClean="0">
                <a:solidFill>
                  <a:srgbClr val="FF0000"/>
                </a:solidFill>
              </a:rPr>
              <a:t>knowledge</a:t>
            </a:r>
            <a:r>
              <a:rPr lang="en-US" dirty="0" smtClean="0"/>
              <a:t> is given by the </a:t>
            </a:r>
            <a:r>
              <a:rPr lang="en-US" dirty="0" smtClean="0">
                <a:solidFill>
                  <a:srgbClr val="FF0000"/>
                </a:solidFill>
              </a:rPr>
              <a:t>inferred abstract state</a:t>
            </a:r>
          </a:p>
          <a:p>
            <a:pPr lvl="1"/>
            <a:r>
              <a:rPr lang="en-US" dirty="0" smtClean="0"/>
              <a:t>Similar for </a:t>
            </a:r>
            <a:r>
              <a:rPr lang="en-US" dirty="0"/>
              <a:t>tools </a:t>
            </a:r>
            <a:r>
              <a:rPr lang="en-US" dirty="0" smtClean="0"/>
              <a:t> based on model checking, deductive methods, types …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abstract state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belongs to some abstract domain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abstract domain </a:t>
            </a:r>
            <a:r>
              <a:rPr lang="en-US" dirty="0" smtClean="0"/>
              <a:t>encodes some property of interest</a:t>
            </a:r>
          </a:p>
          <a:p>
            <a:r>
              <a:rPr lang="en-US" dirty="0" smtClean="0"/>
              <a:t>Idea: An abstract domain </a:t>
            </a:r>
            <a:r>
              <a:rPr lang="en-US" dirty="0" smtClean="0">
                <a:solidFill>
                  <a:srgbClr val="FF0000"/>
                </a:solidFill>
              </a:rPr>
              <a:t>should</a:t>
            </a:r>
            <a:r>
              <a:rPr lang="en-US" dirty="0" smtClean="0"/>
              <a:t> also </a:t>
            </a:r>
            <a:r>
              <a:rPr lang="en-US" dirty="0" smtClean="0">
                <a:solidFill>
                  <a:srgbClr val="FF0000"/>
                </a:solidFill>
              </a:rPr>
              <a:t>know</a:t>
            </a:r>
            <a:r>
              <a:rPr lang="en-US" dirty="0" smtClean="0"/>
              <a:t> how to repair the program</a:t>
            </a:r>
          </a:p>
          <a:p>
            <a:r>
              <a:rPr lang="en-US" dirty="0" smtClean="0"/>
              <a:t>Therefore the verified code repairs depend are </a:t>
            </a:r>
            <a:r>
              <a:rPr lang="en-US" dirty="0" smtClean="0">
                <a:solidFill>
                  <a:srgbClr val="FF0000"/>
                </a:solidFill>
              </a:rPr>
              <a:t>property-dependent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E.g., often we cannot repair non-functional bugs like performance</a:t>
            </a:r>
          </a:p>
        </p:txBody>
      </p:sp>
    </p:spTree>
    <p:extLst>
      <p:ext uri="{BB962C8B-B14F-4D97-AF65-F5344CB8AC3E}">
        <p14:creationId xmlns:p14="http://schemas.microsoft.com/office/powerpoint/2010/main" val="14832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run </a:t>
            </a:r>
            <a:r>
              <a:rPr lang="en-US" dirty="0" smtClean="0"/>
              <a:t>is an execution trace, i.e., a sequence of concrete states</a:t>
            </a:r>
          </a:p>
          <a:p>
            <a:r>
              <a:rPr lang="en-US" dirty="0" smtClean="0"/>
              <a:t>For all programs P, we partition the set of runs into</a:t>
            </a:r>
            <a:endParaRPr lang="en-US" dirty="0"/>
          </a:p>
          <a:p>
            <a:pPr lvl="1"/>
            <a:r>
              <a:rPr lang="en-US" dirty="0" smtClean="0"/>
              <a:t>G(P), the </a:t>
            </a:r>
            <a:r>
              <a:rPr lang="en-US" dirty="0" smtClean="0">
                <a:solidFill>
                  <a:srgbClr val="FF0000"/>
                </a:solidFill>
              </a:rPr>
              <a:t>good </a:t>
            </a:r>
            <a:r>
              <a:rPr lang="en-US" dirty="0" smtClean="0"/>
              <a:t>runs</a:t>
            </a:r>
          </a:p>
          <a:p>
            <a:pPr lvl="1"/>
            <a:r>
              <a:rPr lang="en-US" dirty="0" smtClean="0"/>
              <a:t>B(P), the </a:t>
            </a:r>
            <a:r>
              <a:rPr lang="en-US" dirty="0" smtClean="0">
                <a:solidFill>
                  <a:srgbClr val="FF0000"/>
                </a:solidFill>
              </a:rPr>
              <a:t>bad </a:t>
            </a:r>
            <a:r>
              <a:rPr lang="en-US" dirty="0" smtClean="0"/>
              <a:t>runs</a:t>
            </a:r>
          </a:p>
          <a:p>
            <a:r>
              <a:rPr lang="en-US" dirty="0" smtClean="0"/>
              <a:t>We do not consider infinite traces here</a:t>
            </a:r>
          </a:p>
          <a:p>
            <a:pPr lvl="1"/>
            <a:r>
              <a:rPr lang="en-US" dirty="0" smtClean="0"/>
              <a:t>Technically possible, complicates the exposition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repair </a:t>
            </a:r>
            <a:r>
              <a:rPr lang="en-US" dirty="0" smtClean="0"/>
              <a:t>r is a program transformation with “</a:t>
            </a:r>
            <a:r>
              <a:rPr lang="en-US" i="1" dirty="0" smtClean="0"/>
              <a:t>some correctness condition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Next: </a:t>
            </a:r>
            <a:r>
              <a:rPr lang="en-US" dirty="0" smtClean="0">
                <a:solidFill>
                  <a:srgbClr val="FF0000"/>
                </a:solidFill>
              </a:rPr>
              <a:t>define </a:t>
            </a:r>
            <a:r>
              <a:rPr lang="en-US" dirty="0" smtClean="0"/>
              <a:t>the “correctness condition”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52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Verified repairs?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may be tempted to define a </a:t>
            </a:r>
            <a:r>
              <a:rPr lang="en-US" dirty="0">
                <a:solidFill>
                  <a:srgbClr val="FF0000"/>
                </a:solidFill>
              </a:rPr>
              <a:t>verified repair</a:t>
            </a:r>
            <a:r>
              <a:rPr lang="en-US" dirty="0"/>
              <a:t> as</a:t>
            </a:r>
          </a:p>
          <a:p>
            <a:pPr marL="0" indent="0" algn="ctr">
              <a:buNone/>
            </a:pPr>
            <a:r>
              <a:rPr lang="en-US" dirty="0"/>
              <a:t>G(P) ⊆ G(r(P)) </a:t>
            </a:r>
            <a:r>
              <a:rPr lang="en-US" dirty="0" smtClean="0"/>
              <a:t>  and   B(P</a:t>
            </a:r>
            <a:r>
              <a:rPr lang="en-US" dirty="0"/>
              <a:t>)⊇ B(r(P))</a:t>
            </a:r>
          </a:p>
          <a:p>
            <a:r>
              <a:rPr lang="en-US" dirty="0"/>
              <a:t>But this definition is </a:t>
            </a:r>
            <a:r>
              <a:rPr lang="en-US" dirty="0">
                <a:solidFill>
                  <a:srgbClr val="FF0000"/>
                </a:solidFill>
              </a:rPr>
              <a:t>too strong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would work only for trivial </a:t>
            </a:r>
            <a:r>
              <a:rPr lang="en-US" dirty="0" smtClean="0"/>
              <a:t>repairs</a:t>
            </a:r>
          </a:p>
          <a:p>
            <a:r>
              <a:rPr lang="en-US" dirty="0" smtClean="0"/>
              <a:t>Execution </a:t>
            </a:r>
            <a:r>
              <a:rPr lang="en-US" dirty="0"/>
              <a:t>traces capture too much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 smtClean="0"/>
              <a:t>They are too fine grained, the repair may add new assertions</a:t>
            </a:r>
          </a:p>
          <a:p>
            <a:r>
              <a:rPr lang="en-US" dirty="0" smtClean="0"/>
              <a:t>Solution? </a:t>
            </a:r>
            <a:r>
              <a:rPr lang="en-US" dirty="0" smtClean="0">
                <a:solidFill>
                  <a:srgbClr val="FF0000"/>
                </a:solidFill>
              </a:rPr>
              <a:t>Perform abstractions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The abstraction captures the behaviors we want to preserve and to correct</a:t>
            </a:r>
          </a:p>
          <a:p>
            <a:pPr lvl="1"/>
            <a:r>
              <a:rPr lang="en-US" dirty="0" smtClean="0"/>
              <a:t>Intuition: Repair up to some </a:t>
            </a:r>
            <a:r>
              <a:rPr lang="en-US" dirty="0" smtClean="0">
                <a:solidFill>
                  <a:srgbClr val="FF0000"/>
                </a:solidFill>
              </a:rPr>
              <a:t>observable property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3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Verified code repairs!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Idea: compare only the </a:t>
            </a:r>
            <a:r>
              <a:rPr lang="en-US" dirty="0" smtClean="0">
                <a:solidFill>
                  <a:srgbClr val="FF0000"/>
                </a:solidFill>
              </a:rPr>
              <a:t>assertion runs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of P and r(P)</a:t>
            </a:r>
          </a:p>
          <a:p>
            <a:pPr lvl="1"/>
            <a:r>
              <a:rPr lang="en-US" dirty="0" smtClean="0"/>
              <a:t>Forget about intermediate states, keep only the states with the assertions</a:t>
            </a:r>
          </a:p>
          <a:p>
            <a:r>
              <a:rPr lang="en-US" dirty="0" smtClean="0"/>
              <a:t>Define an abstraction function α</a:t>
            </a:r>
            <a:r>
              <a:rPr lang="en-US" baseline="-25000" dirty="0" smtClean="0"/>
              <a:t>V</a:t>
            </a:r>
            <a:r>
              <a:rPr lang="en-US" dirty="0" smtClean="0"/>
              <a:t> in two steps</a:t>
            </a:r>
          </a:p>
          <a:p>
            <a:pPr lvl="1"/>
            <a:r>
              <a:rPr lang="en-US" dirty="0" smtClean="0"/>
              <a:t>1. Remove all the states but those containing an assertion</a:t>
            </a:r>
          </a:p>
          <a:p>
            <a:pPr lvl="1"/>
            <a:r>
              <a:rPr lang="en-US" dirty="0" smtClean="0"/>
              <a:t>2. Remove all assertions in r(P) but not in P</a:t>
            </a:r>
          </a:p>
          <a:p>
            <a:pPr lvl="2"/>
            <a:r>
              <a:rPr lang="en-US" dirty="0" smtClean="0"/>
              <a:t>We want to compare only the “old” assertions</a:t>
            </a:r>
          </a:p>
          <a:p>
            <a:r>
              <a:rPr lang="en-US" dirty="0" smtClean="0"/>
              <a:t>Definition: r is a </a:t>
            </a:r>
            <a:r>
              <a:rPr lang="en-US" b="1" dirty="0" smtClean="0">
                <a:solidFill>
                  <a:srgbClr val="FF0000"/>
                </a:solidFill>
              </a:rPr>
              <a:t>verified code repair</a:t>
            </a:r>
            <a:r>
              <a:rPr lang="en-US" dirty="0" smtClean="0"/>
              <a:t> if</a:t>
            </a:r>
          </a:p>
          <a:p>
            <a:pPr algn="ctr"/>
            <a:r>
              <a:rPr lang="en-US" dirty="0"/>
              <a:t>α</a:t>
            </a:r>
            <a:r>
              <a:rPr lang="en-US" baseline="-25000" dirty="0"/>
              <a:t>V </a:t>
            </a:r>
            <a:r>
              <a:rPr lang="en-US" dirty="0" smtClean="0"/>
              <a:t>(G(P)) </a:t>
            </a:r>
            <a:r>
              <a:rPr lang="en-US" dirty="0"/>
              <a:t>⊆ α</a:t>
            </a:r>
            <a:r>
              <a:rPr lang="en-US" baseline="-25000" dirty="0"/>
              <a:t>V </a:t>
            </a:r>
            <a:r>
              <a:rPr lang="en-US" dirty="0" smtClean="0"/>
              <a:t>(G(r(P)))   </a:t>
            </a:r>
            <a:r>
              <a:rPr lang="en-US" dirty="0"/>
              <a:t>and α</a:t>
            </a:r>
            <a:r>
              <a:rPr lang="en-US" baseline="-25000" dirty="0"/>
              <a:t>V </a:t>
            </a:r>
            <a:r>
              <a:rPr lang="en-US" dirty="0" smtClean="0"/>
              <a:t>(B(P))</a:t>
            </a:r>
            <a:r>
              <a:rPr lang="en-US" dirty="0"/>
              <a:t> ⊃</a:t>
            </a:r>
            <a:r>
              <a:rPr lang="en-US" dirty="0" smtClean="0"/>
              <a:t> </a:t>
            </a:r>
            <a:r>
              <a:rPr lang="en-US" dirty="0"/>
              <a:t>α</a:t>
            </a:r>
            <a:r>
              <a:rPr lang="en-US" baseline="-25000" dirty="0"/>
              <a:t>V </a:t>
            </a:r>
            <a:r>
              <a:rPr lang="en-US" dirty="0" smtClean="0"/>
              <a:t>(B(r(P)))</a:t>
            </a:r>
            <a:endParaRPr lang="en-US" dirty="0"/>
          </a:p>
          <a:p>
            <a:endParaRPr lang="en-US" dirty="0" smtClean="0"/>
          </a:p>
          <a:p>
            <a:pPr marL="457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1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Identity is </a:t>
            </a:r>
            <a:r>
              <a:rPr lang="en-US" dirty="0" smtClean="0">
                <a:solidFill>
                  <a:srgbClr val="FF0000"/>
                </a:solidFill>
              </a:rPr>
              <a:t>not </a:t>
            </a:r>
            <a:r>
              <a:rPr lang="en-US" dirty="0" smtClean="0"/>
              <a:t>a repair</a:t>
            </a:r>
          </a:p>
          <a:p>
            <a:pPr lvl="1"/>
            <a:r>
              <a:rPr lang="en-US" dirty="0" smtClean="0"/>
              <a:t>Runs of </a:t>
            </a:r>
            <a:r>
              <a:rPr lang="en-US" dirty="0"/>
              <a:t>f</a:t>
            </a:r>
            <a:r>
              <a:rPr lang="en-US" dirty="0" smtClean="0"/>
              <a:t>ailing assertions should always decrease</a:t>
            </a:r>
          </a:p>
          <a:p>
            <a:r>
              <a:rPr lang="en-US" dirty="0" smtClean="0"/>
              <a:t>For a given program there may be </a:t>
            </a:r>
            <a:r>
              <a:rPr lang="en-US" dirty="0" smtClean="0">
                <a:solidFill>
                  <a:srgbClr val="FF0000"/>
                </a:solidFill>
              </a:rPr>
              <a:t>several distinct repairs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,r</a:t>
            </a:r>
            <a:r>
              <a:rPr lang="en-US" baseline="-25000" dirty="0" smtClean="0"/>
              <a:t>2</a:t>
            </a:r>
            <a:r>
              <a:rPr lang="en-US" dirty="0" smtClean="0"/>
              <a:t>,r</a:t>
            </a:r>
            <a:r>
              <a:rPr lang="en-US" baseline="-25000" dirty="0" smtClean="0"/>
              <a:t>3 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The relation induces an </a:t>
            </a:r>
            <a:r>
              <a:rPr lang="en-US" dirty="0" smtClean="0">
                <a:solidFill>
                  <a:srgbClr val="FF0000"/>
                </a:solidFill>
              </a:rPr>
              <a:t>order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on programs</a:t>
            </a:r>
          </a:p>
          <a:p>
            <a:pPr lvl="1"/>
            <a:r>
              <a:rPr lang="en-US" dirty="0" smtClean="0"/>
              <a:t>P ⊑ r</a:t>
            </a:r>
            <a:r>
              <a:rPr lang="en-US" baseline="-25000" dirty="0" smtClean="0"/>
              <a:t>1</a:t>
            </a:r>
            <a:r>
              <a:rPr lang="en-US" dirty="0" smtClean="0"/>
              <a:t>(P) ⊑ r</a:t>
            </a:r>
            <a:r>
              <a:rPr lang="en-US" baseline="-25000" dirty="0" smtClean="0"/>
              <a:t>1</a:t>
            </a:r>
            <a:r>
              <a:rPr lang="en-US" dirty="0" smtClean="0"/>
              <a:t>(r</a:t>
            </a:r>
            <a:r>
              <a:rPr lang="en-US" baseline="-25000" dirty="0" smtClean="0"/>
              <a:t>2</a:t>
            </a:r>
            <a:r>
              <a:rPr lang="en-US" dirty="0" smtClean="0"/>
              <a:t>(P)) …</a:t>
            </a:r>
          </a:p>
          <a:p>
            <a:r>
              <a:rPr lang="en-US" dirty="0" smtClean="0"/>
              <a:t>Repairs can be iterated to a fixpoint </a:t>
            </a:r>
          </a:p>
          <a:p>
            <a:pPr lvl="1"/>
            <a:r>
              <a:rPr lang="en-US" dirty="0" smtClean="0"/>
              <a:t>In general there is </a:t>
            </a:r>
            <a:r>
              <a:rPr lang="en-US" dirty="0" smtClean="0">
                <a:solidFill>
                  <a:srgbClr val="FF0000"/>
                </a:solidFill>
              </a:rPr>
              <a:t>no least</a:t>
            </a:r>
            <a:r>
              <a:rPr lang="en-US" dirty="0" smtClean="0"/>
              <a:t> fixpoint</a:t>
            </a:r>
          </a:p>
          <a:p>
            <a:pPr lvl="1"/>
            <a:r>
              <a:rPr lang="en-US" dirty="0" smtClean="0"/>
              <a:t>No diamond property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2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verified repairs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Further abstraction α</a:t>
            </a:r>
            <a:r>
              <a:rPr lang="en-US" baseline="-25000" dirty="0" smtClean="0"/>
              <a:t>W</a:t>
            </a:r>
            <a:r>
              <a:rPr lang="en-US" dirty="0" smtClean="0"/>
              <a:t> to</a:t>
            </a:r>
          </a:p>
          <a:p>
            <a:pPr lvl="1"/>
            <a:r>
              <a:rPr lang="en-US" dirty="0" smtClean="0"/>
              <a:t>Have sets of states instead of sets of traces</a:t>
            </a:r>
          </a:p>
          <a:p>
            <a:pPr lvl="2"/>
            <a:r>
              <a:rPr lang="en-US" dirty="0" smtClean="0"/>
              <a:t>Forget the casual relationship between states</a:t>
            </a:r>
          </a:p>
          <a:p>
            <a:pPr lvl="1"/>
            <a:r>
              <a:rPr lang="en-US" dirty="0" smtClean="0"/>
              <a:t>Have assertion truth instead of the particular values of the variables</a:t>
            </a:r>
          </a:p>
          <a:p>
            <a:r>
              <a:rPr lang="en-US" dirty="0"/>
              <a:t>Definition: r is a </a:t>
            </a:r>
            <a:r>
              <a:rPr lang="en-US" b="1" dirty="0" smtClean="0">
                <a:solidFill>
                  <a:srgbClr val="FF0000"/>
                </a:solidFill>
              </a:rPr>
              <a:t>weak verified </a:t>
            </a:r>
            <a:r>
              <a:rPr lang="en-US" b="1" dirty="0">
                <a:solidFill>
                  <a:srgbClr val="FF0000"/>
                </a:solidFill>
              </a:rPr>
              <a:t>repair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if</a:t>
            </a:r>
          </a:p>
          <a:p>
            <a:pPr algn="ctr"/>
            <a:r>
              <a:rPr lang="en-US" dirty="0"/>
              <a:t>α</a:t>
            </a:r>
            <a:r>
              <a:rPr lang="en-US" baseline="-25000" dirty="0"/>
              <a:t>W </a:t>
            </a:r>
            <a:r>
              <a:rPr lang="en-US" dirty="0" smtClean="0"/>
              <a:t>∘ α</a:t>
            </a:r>
            <a:r>
              <a:rPr lang="en-US" baseline="-25000" dirty="0" smtClean="0"/>
              <a:t>V </a:t>
            </a:r>
            <a:r>
              <a:rPr lang="en-US" dirty="0"/>
              <a:t>(G(P)) ⊆ α</a:t>
            </a:r>
            <a:r>
              <a:rPr lang="en-US" baseline="-25000" dirty="0"/>
              <a:t>W </a:t>
            </a:r>
            <a:r>
              <a:rPr lang="en-US" dirty="0" smtClean="0"/>
              <a:t>∘ α</a:t>
            </a:r>
            <a:r>
              <a:rPr lang="en-US" baseline="-25000" dirty="0" smtClean="0"/>
              <a:t>V </a:t>
            </a:r>
            <a:r>
              <a:rPr lang="en-US" dirty="0"/>
              <a:t>(G(r(P)))   and α</a:t>
            </a:r>
            <a:r>
              <a:rPr lang="en-US" baseline="-25000" dirty="0"/>
              <a:t>W </a:t>
            </a:r>
            <a:r>
              <a:rPr lang="en-US" dirty="0" smtClean="0"/>
              <a:t>∘ α</a:t>
            </a:r>
            <a:r>
              <a:rPr lang="en-US" baseline="-25000" dirty="0" smtClean="0"/>
              <a:t>V </a:t>
            </a:r>
            <a:r>
              <a:rPr lang="en-US" dirty="0"/>
              <a:t>(B(P)) ⊃ α</a:t>
            </a:r>
            <a:r>
              <a:rPr lang="en-US" baseline="-25000" dirty="0"/>
              <a:t>W </a:t>
            </a:r>
            <a:r>
              <a:rPr lang="en-US" dirty="0" smtClean="0"/>
              <a:t>∘ α</a:t>
            </a:r>
            <a:r>
              <a:rPr lang="en-US" baseline="-25000" dirty="0" smtClean="0"/>
              <a:t>V </a:t>
            </a:r>
            <a:r>
              <a:rPr lang="en-US" dirty="0"/>
              <a:t>(B(r(P</a:t>
            </a:r>
            <a:r>
              <a:rPr lang="en-US" dirty="0" smtClean="0"/>
              <a:t>)))</a:t>
            </a:r>
          </a:p>
          <a:p>
            <a:r>
              <a:rPr lang="en-US" dirty="0" smtClean="0"/>
              <a:t>Intuition: </a:t>
            </a:r>
            <a:r>
              <a:rPr lang="en-US" dirty="0"/>
              <a:t>a weak verified repair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Decreases</a:t>
            </a:r>
            <a:r>
              <a:rPr lang="en-US" dirty="0" smtClean="0"/>
              <a:t> the number of </a:t>
            </a:r>
            <a:r>
              <a:rPr lang="en-US" dirty="0" smtClean="0">
                <a:solidFill>
                  <a:srgbClr val="FF0000"/>
                </a:solidFill>
              </a:rPr>
              <a:t>assertion </a:t>
            </a:r>
            <a:r>
              <a:rPr lang="en-US" dirty="0" smtClean="0"/>
              <a:t>violations without introducing regressions</a:t>
            </a:r>
          </a:p>
          <a:p>
            <a:pPr lvl="1"/>
            <a:r>
              <a:rPr lang="en-US" dirty="0" smtClean="0"/>
              <a:t>Enables </a:t>
            </a:r>
            <a:r>
              <a:rPr lang="en-US" dirty="0" smtClean="0">
                <a:solidFill>
                  <a:srgbClr val="FF0000"/>
                </a:solidFill>
              </a:rPr>
              <a:t>more repairs</a:t>
            </a:r>
            <a:r>
              <a:rPr lang="en-US" dirty="0" smtClean="0"/>
              <a:t> but with </a:t>
            </a:r>
            <a:r>
              <a:rPr lang="en-US" dirty="0" smtClean="0">
                <a:solidFill>
                  <a:srgbClr val="FF0000"/>
                </a:solidFill>
              </a:rPr>
              <a:t>weaker guarantees</a:t>
            </a:r>
            <a:r>
              <a:rPr lang="en-US" dirty="0" smtClean="0"/>
              <a:t> in the concrete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21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an abstract domain as usual</a:t>
            </a:r>
          </a:p>
          <a:p>
            <a:pPr lvl="1"/>
            <a:r>
              <a:rPr lang="en-US" dirty="0" smtClean="0"/>
              <a:t>Abstract elements, domain operations, widening, transfer functions…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Design a code repair</a:t>
            </a:r>
            <a:r>
              <a:rPr lang="en-US" dirty="0" smtClean="0"/>
              <a:t> for the properties captured by the new abstract domain</a:t>
            </a:r>
          </a:p>
          <a:p>
            <a:pPr lvl="1"/>
            <a:r>
              <a:rPr lang="en-US" dirty="0" smtClean="0"/>
              <a:t>Remember, code repairs are property-specific</a:t>
            </a:r>
          </a:p>
          <a:p>
            <a:pPr marL="91440" lvl="1" indent="-91440">
              <a:spcBef>
                <a:spcPts val="1300"/>
              </a:spcBef>
            </a:pPr>
            <a:r>
              <a:rPr lang="en-US" dirty="0" smtClean="0">
                <a:solidFill>
                  <a:srgbClr val="FF0000"/>
                </a:solidFill>
              </a:rPr>
              <a:t>Categorize</a:t>
            </a:r>
            <a:r>
              <a:rPr lang="en-US" dirty="0" smtClean="0"/>
              <a:t> your code repair: </a:t>
            </a:r>
          </a:p>
          <a:p>
            <a:pPr lvl="1"/>
            <a:r>
              <a:rPr lang="en-US" dirty="0" smtClean="0"/>
              <a:t>Strong or weak verified repair?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629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Specification with Contracts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logozzo\AppData\Local\Microsoft\Windows\Temporary Internet Files\Content.IE5\WTIO1D2X\MC90032621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713" y="599017"/>
            <a:ext cx="1577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43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2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Verified repairs from a static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static analyzer to </a:t>
            </a:r>
            <a:r>
              <a:rPr lang="en-US" dirty="0" smtClean="0">
                <a:solidFill>
                  <a:srgbClr val="FF0000"/>
                </a:solidFill>
              </a:rPr>
              <a:t>infer</a:t>
            </a:r>
            <a:r>
              <a:rPr lang="en-US" dirty="0" smtClean="0"/>
              <a:t> the abstract states</a:t>
            </a:r>
          </a:p>
          <a:p>
            <a:r>
              <a:rPr lang="en-US" dirty="0" smtClean="0"/>
              <a:t>For each assertion in the program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Ask</a:t>
            </a:r>
            <a:r>
              <a:rPr lang="en-US" dirty="0" smtClean="0"/>
              <a:t> the abstract domains if they can prove it</a:t>
            </a:r>
          </a:p>
          <a:p>
            <a:pPr lvl="1"/>
            <a:r>
              <a:rPr lang="en-US" dirty="0" smtClean="0"/>
              <a:t>If they cannot, ask the abstract domains to </a:t>
            </a:r>
            <a:r>
              <a:rPr lang="en-US" dirty="0" smtClean="0">
                <a:solidFill>
                  <a:srgbClr val="FF0000"/>
                </a:solidFill>
              </a:rPr>
              <a:t>provide a code repair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484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Repairing floats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235" y="3617943"/>
            <a:ext cx="10774751" cy="185014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Clousot infers</a:t>
            </a:r>
          </a:p>
          <a:p>
            <a:pPr lvl="1"/>
            <a:r>
              <a:rPr lang="en-US" dirty="0" err="1" smtClean="0"/>
              <a:t>this.f</a:t>
            </a:r>
            <a:r>
              <a:rPr lang="en-US" dirty="0" smtClean="0"/>
              <a:t> : f64</a:t>
            </a:r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mp</a:t>
            </a:r>
            <a:r>
              <a:rPr lang="en-US" dirty="0" smtClean="0"/>
              <a:t> : </a:t>
            </a:r>
            <a:r>
              <a:rPr lang="en-US" dirty="0" err="1" smtClean="0"/>
              <a:t>fext</a:t>
            </a:r>
            <a:endParaRPr lang="en-US" dirty="0" smtClean="0"/>
          </a:p>
          <a:p>
            <a:r>
              <a:rPr lang="en-US" dirty="0" smtClean="0"/>
              <a:t>Emits warning for precision mismatch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Suggests</a:t>
            </a:r>
            <a:r>
              <a:rPr lang="en-US" dirty="0" smtClean="0"/>
              <a:t> the verified repair:</a:t>
            </a:r>
          </a:p>
          <a:p>
            <a:pPr lvl="1" algn="ctr"/>
            <a:r>
              <a:rPr lang="en-US" dirty="0" err="1" smtClean="0"/>
              <a:t>tmp</a:t>
            </a:r>
            <a:r>
              <a:rPr lang="en-US" dirty="0" smtClean="0"/>
              <a:t> = </a:t>
            </a:r>
            <a:r>
              <a:rPr lang="en-US" dirty="0"/>
              <a:t>(double</a:t>
            </a:r>
            <a:r>
              <a:rPr lang="en-US" dirty="0" smtClean="0"/>
              <a:t>)(a </a:t>
            </a:r>
            <a:r>
              <a:rPr lang="en-US" dirty="0"/>
              <a:t>+ </a:t>
            </a:r>
            <a:r>
              <a:rPr lang="en-US" dirty="0" smtClean="0"/>
              <a:t>b)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630" y="1805008"/>
            <a:ext cx="49465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f;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SimpleError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a,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b)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tmp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= a + b;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.f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=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tmp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 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this.f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== </a:t>
            </a:r>
            <a:r>
              <a:rPr lang="en-US" sz="1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tmp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{ …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 sz="14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6057472" y="1391715"/>
            <a:ext cx="3269857" cy="2389521"/>
            <a:chOff x="655630" y="3614538"/>
            <a:chExt cx="1745084" cy="1320017"/>
          </a:xfrm>
        </p:grpSpPr>
        <p:sp>
          <p:nvSpPr>
            <p:cNvPr id="5" name="TextBox 4"/>
            <p:cNvSpPr txBox="1"/>
            <p:nvPr/>
          </p:nvSpPr>
          <p:spPr>
            <a:xfrm>
              <a:off x="1377808" y="4679522"/>
              <a:ext cx="207203" cy="2550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⊥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5630" y="4145379"/>
              <a:ext cx="313286" cy="2550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f32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24768" y="4145379"/>
              <a:ext cx="313286" cy="2550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f64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56219" y="4127584"/>
              <a:ext cx="344495" cy="2550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fext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77809" y="3614538"/>
              <a:ext cx="207203" cy="2550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⊤</a:t>
              </a:r>
            </a:p>
          </p:txBody>
        </p:sp>
        <p:cxnSp>
          <p:nvCxnSpPr>
            <p:cNvPr id="11" name="Straight Connector 10"/>
            <p:cNvCxnSpPr>
              <a:stCxn id="5" idx="0"/>
              <a:endCxn id="6" idx="2"/>
            </p:cNvCxnSpPr>
            <p:nvPr/>
          </p:nvCxnSpPr>
          <p:spPr>
            <a:xfrm flipH="1" flipV="1">
              <a:off x="812273" y="4400412"/>
              <a:ext cx="669136" cy="279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0"/>
              <a:endCxn id="7" idx="2"/>
            </p:cNvCxnSpPr>
            <p:nvPr/>
          </p:nvCxnSpPr>
          <p:spPr>
            <a:xfrm flipV="1">
              <a:off x="1481409" y="4400412"/>
              <a:ext cx="2" cy="279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5" idx="0"/>
              <a:endCxn id="8" idx="2"/>
            </p:cNvCxnSpPr>
            <p:nvPr/>
          </p:nvCxnSpPr>
          <p:spPr>
            <a:xfrm flipV="1">
              <a:off x="1481409" y="4382617"/>
              <a:ext cx="747057" cy="296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6" idx="0"/>
              <a:endCxn id="9" idx="2"/>
            </p:cNvCxnSpPr>
            <p:nvPr/>
          </p:nvCxnSpPr>
          <p:spPr>
            <a:xfrm flipV="1">
              <a:off x="812273" y="3869571"/>
              <a:ext cx="669137" cy="275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0"/>
              <a:endCxn id="9" idx="2"/>
            </p:cNvCxnSpPr>
            <p:nvPr/>
          </p:nvCxnSpPr>
          <p:spPr>
            <a:xfrm flipH="1" flipV="1">
              <a:off x="1481411" y="3869571"/>
              <a:ext cx="1" cy="275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8" idx="0"/>
              <a:endCxn id="9" idx="2"/>
            </p:cNvCxnSpPr>
            <p:nvPr/>
          </p:nvCxnSpPr>
          <p:spPr>
            <a:xfrm flipH="1" flipV="1">
              <a:off x="1481411" y="3869571"/>
              <a:ext cx="747056" cy="258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068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Repairing of overflows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786940" y="2011680"/>
            <a:ext cx="5750081" cy="3766185"/>
          </a:xfrm>
        </p:spPr>
        <p:txBody>
          <a:bodyPr/>
          <a:lstStyle/>
          <a:p>
            <a:r>
              <a:rPr lang="en-US" dirty="0" smtClean="0"/>
              <a:t>Clousot infers the </a:t>
            </a:r>
            <a:r>
              <a:rPr lang="en-US" dirty="0" smtClean="0">
                <a:solidFill>
                  <a:srgbClr val="FF0000"/>
                </a:solidFill>
              </a:rPr>
              <a:t>loop invariant</a:t>
            </a:r>
          </a:p>
          <a:p>
            <a:pPr marL="4572" lvl="1" indent="0" algn="ctr">
              <a:buNone/>
            </a:pPr>
            <a:r>
              <a:rPr lang="en-US" dirty="0" smtClean="0"/>
              <a:t>0 </a:t>
            </a:r>
            <a:r>
              <a:rPr lang="en-US" dirty="0"/>
              <a:t>≤ </a:t>
            </a:r>
            <a:r>
              <a:rPr lang="en-US" dirty="0" smtClean="0"/>
              <a:t>inf </a:t>
            </a:r>
            <a:r>
              <a:rPr lang="en-US" dirty="0"/>
              <a:t>≤ </a:t>
            </a:r>
            <a:r>
              <a:rPr lang="en-US" dirty="0" smtClean="0"/>
              <a:t>sup </a:t>
            </a:r>
            <a:r>
              <a:rPr lang="en-US" dirty="0"/>
              <a:t>&lt;</a:t>
            </a:r>
            <a:r>
              <a:rPr lang="en-US" dirty="0" smtClean="0"/>
              <a:t>  array.Length </a:t>
            </a:r>
            <a:r>
              <a:rPr lang="en-US" dirty="0"/>
              <a:t>≤ </a:t>
            </a:r>
            <a:r>
              <a:rPr lang="en-US" dirty="0" smtClean="0"/>
              <a:t>2</a:t>
            </a:r>
            <a:r>
              <a:rPr lang="en-US" baseline="30000" dirty="0" smtClean="0"/>
              <a:t>31</a:t>
            </a:r>
            <a:r>
              <a:rPr lang="en-US" dirty="0" smtClean="0"/>
              <a:t>-1</a:t>
            </a:r>
            <a:endParaRPr lang="en-US" baseline="30000" dirty="0" smtClean="0"/>
          </a:p>
          <a:p>
            <a:r>
              <a:rPr lang="en-US" dirty="0"/>
              <a:t>We want to repair the </a:t>
            </a:r>
            <a:r>
              <a:rPr lang="en-US" dirty="0" smtClean="0"/>
              <a:t>arithmetic overflow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Suggest</a:t>
            </a:r>
            <a:r>
              <a:rPr lang="en-US" dirty="0" smtClean="0"/>
              <a:t> the verified repair:</a:t>
            </a:r>
          </a:p>
          <a:p>
            <a:pPr marL="4572" lvl="1" indent="0" algn="ctr">
              <a:buNone/>
            </a:pPr>
            <a:r>
              <a:rPr lang="en-US" dirty="0" smtClean="0"/>
              <a:t>inf + (sup – inf)/2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Guaranteed to not overflow</a:t>
            </a:r>
          </a:p>
          <a:p>
            <a:pPr lvl="1"/>
            <a:r>
              <a:rPr lang="en-US" dirty="0" smtClean="0"/>
              <a:t>Because of the inferred loop invariant</a:t>
            </a:r>
          </a:p>
          <a:p>
            <a:r>
              <a:rPr lang="en-US" dirty="0" smtClean="0"/>
              <a:t>Details in the paper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0899" y="21725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5630" y="1805008"/>
            <a:ext cx="494658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BinarySearch(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[] array,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value)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Contract.Requires(array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!=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index, mid;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inf = 0;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sup = array.Length - 1;</a:t>
            </a: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while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(inf &lt;= sup)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index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=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(inf + sup) / 2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mid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= array[index];</a:t>
            </a: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(value == mid)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index;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(mid &lt; value) inf = index + 1;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else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sup = index - 1;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}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-1;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9008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Verified repairs in Clousot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Contracts</a:t>
            </a:r>
          </a:p>
          <a:p>
            <a:pPr lvl="1"/>
            <a:r>
              <a:rPr lang="en-US" dirty="0" smtClean="0"/>
              <a:t>Missing preconditions, postconditions, external assumptions, purity annotations</a:t>
            </a:r>
          </a:p>
          <a:p>
            <a:r>
              <a:rPr lang="en-US" dirty="0" smtClean="0"/>
              <a:t>Constant and object initialization</a:t>
            </a:r>
          </a:p>
          <a:p>
            <a:r>
              <a:rPr lang="en-US" dirty="0" smtClean="0"/>
              <a:t>Guards</a:t>
            </a:r>
          </a:p>
          <a:p>
            <a:r>
              <a:rPr lang="en-US" dirty="0" smtClean="0"/>
              <a:t>Buffer overflows</a:t>
            </a:r>
          </a:p>
          <a:p>
            <a:r>
              <a:rPr lang="en-US" dirty="0" smtClean="0"/>
              <a:t>Arithmetic overflows</a:t>
            </a:r>
          </a:p>
          <a:p>
            <a:r>
              <a:rPr lang="en-US" dirty="0" smtClean="0"/>
              <a:t>Floating point comparisons</a:t>
            </a:r>
          </a:p>
          <a:p>
            <a:r>
              <a:rPr lang="en-US" dirty="0" smtClean="0"/>
              <a:t>…</a:t>
            </a:r>
            <a:endParaRPr lang="en-US" i="1" dirty="0" smtClean="0"/>
          </a:p>
          <a:p>
            <a:r>
              <a:rPr lang="en-US" i="1" dirty="0" smtClean="0"/>
              <a:t>Details in the paper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4157073"/>
            <a:ext cx="10753725" cy="162079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Analyze </a:t>
            </a:r>
            <a:r>
              <a:rPr lang="en-US" dirty="0"/>
              <a:t>.NET main libraries</a:t>
            </a:r>
          </a:p>
          <a:p>
            <a:pPr lvl="1"/>
            <a:r>
              <a:rPr lang="en-US" dirty="0"/>
              <a:t>Check Contracts, </a:t>
            </a:r>
            <a:r>
              <a:rPr lang="en-US" dirty="0" smtClean="0"/>
              <a:t>non-null, </a:t>
            </a:r>
            <a:r>
              <a:rPr lang="en-US" dirty="0"/>
              <a:t>overflows …</a:t>
            </a:r>
            <a:endParaRPr lang="en-US" dirty="0" smtClean="0"/>
          </a:p>
          <a:p>
            <a:r>
              <a:rPr lang="en-US" dirty="0" smtClean="0"/>
              <a:t>Analyze 6+ methods/seconds</a:t>
            </a:r>
          </a:p>
          <a:p>
            <a:pPr lvl="1"/>
            <a:r>
              <a:rPr lang="en-US" dirty="0" smtClean="0"/>
              <a:t>Infer </a:t>
            </a:r>
            <a:r>
              <a:rPr lang="en-US" dirty="0" smtClean="0">
                <a:solidFill>
                  <a:srgbClr val="FF0000"/>
                </a:solidFill>
              </a:rPr>
              <a:t>7.5 repairs/second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737724"/>
            <a:ext cx="111061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2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98199" y="2157731"/>
            <a:ext cx="6400800" cy="9144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Verified</a:t>
            </a:r>
          </a:p>
          <a:p>
            <a:pPr algn="ctr"/>
            <a:r>
              <a:rPr lang="en-US" dirty="0" smtClean="0"/>
              <a:t>89%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98999" y="2157731"/>
            <a:ext cx="914400" cy="91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Don’t know</a:t>
            </a:r>
          </a:p>
          <a:p>
            <a:pPr algn="ctr"/>
            <a:r>
              <a:rPr lang="en-US" dirty="0" smtClean="0"/>
              <a:t>11%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12599" y="3986531"/>
            <a:ext cx="3429000" cy="914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Verified repairs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r>
              <a:rPr lang="en-US" dirty="0" smtClean="0">
                <a:solidFill>
                  <a:schemeClr val="bg1"/>
                </a:solidFill>
              </a:rPr>
              <a:t>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41599" y="3986531"/>
            <a:ext cx="1143000" cy="914400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Warnings</a:t>
            </a:r>
          </a:p>
          <a:p>
            <a:pPr algn="ctr"/>
            <a:r>
              <a:rPr lang="en-US" dirty="0"/>
              <a:t>2</a:t>
            </a:r>
            <a:r>
              <a:rPr lang="en-US" dirty="0" smtClean="0"/>
              <a:t>%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912599" y="3072131"/>
            <a:ext cx="5486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484599" y="3072131"/>
            <a:ext cx="18288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43270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Conclusions…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2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CodeContracts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Specify code with code</a:t>
            </a:r>
          </a:p>
          <a:p>
            <a:pPr lvl="1"/>
            <a:r>
              <a:rPr lang="en-US" dirty="0" smtClean="0"/>
              <a:t>No change to the build environment</a:t>
            </a:r>
          </a:p>
          <a:p>
            <a:pPr lvl="1"/>
            <a:r>
              <a:rPr lang="en-US" dirty="0" smtClean="0"/>
              <a:t>Part of .NET v4</a:t>
            </a:r>
          </a:p>
          <a:p>
            <a:r>
              <a:rPr lang="en-US" dirty="0" smtClean="0"/>
              <a:t>Documentation generation</a:t>
            </a:r>
          </a:p>
          <a:p>
            <a:r>
              <a:rPr lang="en-US" dirty="0" smtClean="0"/>
              <a:t>Runtime checking</a:t>
            </a:r>
          </a:p>
          <a:p>
            <a:r>
              <a:rPr lang="en-US" dirty="0" smtClean="0"/>
              <a:t>Static checking</a:t>
            </a:r>
          </a:p>
          <a:p>
            <a:pPr lvl="1"/>
            <a:r>
              <a:rPr lang="en-US" dirty="0" smtClean="0"/>
              <a:t>Based on abstract interpretation</a:t>
            </a:r>
          </a:p>
          <a:p>
            <a:pPr lvl="1"/>
            <a:r>
              <a:rPr lang="en-US" dirty="0" err="1" smtClean="0"/>
              <a:t>Predicatable</a:t>
            </a:r>
            <a:r>
              <a:rPr lang="en-US" dirty="0" smtClean="0"/>
              <a:t>, tunable, scalable, automatic!!!!</a:t>
            </a:r>
          </a:p>
          <a:p>
            <a:r>
              <a:rPr lang="en-US" dirty="0" smtClean="0"/>
              <a:t>Try </a:t>
            </a:r>
            <a:r>
              <a:rPr lang="en-US" smtClean="0"/>
              <a:t>it today!!!!!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5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program module specifies</a:t>
            </a:r>
          </a:p>
          <a:p>
            <a:r>
              <a:rPr lang="en-US" dirty="0" smtClean="0"/>
              <a:t>What it expects from its users</a:t>
            </a:r>
          </a:p>
          <a:p>
            <a:pPr lvl="1"/>
            <a:r>
              <a:rPr lang="en-US" dirty="0" smtClean="0"/>
              <a:t>Precondition</a:t>
            </a:r>
          </a:p>
          <a:p>
            <a:r>
              <a:rPr lang="en-US" dirty="0" smtClean="0"/>
              <a:t>What it ensures to its users</a:t>
            </a:r>
          </a:p>
          <a:p>
            <a:pPr lvl="1"/>
            <a:r>
              <a:rPr lang="en-US" dirty="0" smtClean="0"/>
              <a:t>Postcondition</a:t>
            </a:r>
          </a:p>
          <a:p>
            <a:r>
              <a:rPr lang="en-US" dirty="0" smtClean="0"/>
              <a:t>What holds in a stable state</a:t>
            </a:r>
          </a:p>
          <a:p>
            <a:pPr lvl="1"/>
            <a:r>
              <a:rPr lang="en-US" dirty="0" smtClean="0"/>
              <a:t>Object invariants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15" t="29464"/>
          <a:stretch/>
        </p:blipFill>
        <p:spPr>
          <a:xfrm>
            <a:off x="7467600" y="2438400"/>
            <a:ext cx="2652486" cy="343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3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Contracts: What for?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0375" lvl="1" indent="0">
              <a:buNone/>
            </a:pP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86000"/>
            <a:ext cx="8795408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48400" y="2667000"/>
            <a:ext cx="1364604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Precondition</a:t>
            </a:r>
          </a:p>
        </p:txBody>
      </p:sp>
      <p:cxnSp>
        <p:nvCxnSpPr>
          <p:cNvPr id="7" name="Straight Arrow Connector 6"/>
          <p:cNvCxnSpPr>
            <a:stCxn id="3" idx="2"/>
          </p:cNvCxnSpPr>
          <p:nvPr/>
        </p:nvCxnSpPr>
        <p:spPr>
          <a:xfrm flipH="1">
            <a:off x="6248400" y="3036332"/>
            <a:ext cx="682302" cy="849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10600" y="4648200"/>
            <a:ext cx="1450910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Postcondition</a:t>
            </a:r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 flipH="1">
            <a:off x="7467601" y="5017532"/>
            <a:ext cx="1868455" cy="2402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2"/>
          </p:cNvCxnSpPr>
          <p:nvPr/>
        </p:nvCxnSpPr>
        <p:spPr>
          <a:xfrm>
            <a:off x="6930702" y="3036332"/>
            <a:ext cx="232098" cy="1981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59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Contracts: What for?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Amplify runtime checking (debugging)</a:t>
            </a:r>
          </a:p>
          <a:p>
            <a:pPr lvl="1"/>
            <a:r>
              <a:rPr lang="en-US" dirty="0" smtClean="0"/>
              <a:t>More assertions in the code</a:t>
            </a:r>
          </a:p>
          <a:p>
            <a:pPr lvl="1"/>
            <a:r>
              <a:rPr lang="en-US" dirty="0" smtClean="0"/>
              <a:t>More stable the code</a:t>
            </a:r>
          </a:p>
          <a:p>
            <a:pPr lvl="1"/>
            <a:r>
              <a:rPr lang="en-US" dirty="0" smtClean="0"/>
              <a:t>Assertions can be disabled </a:t>
            </a:r>
          </a:p>
          <a:p>
            <a:pPr marL="460375" lvl="1" indent="0">
              <a:buNone/>
            </a:pPr>
            <a:r>
              <a:rPr lang="en-US" dirty="0"/>
              <a:t> </a:t>
            </a:r>
            <a:r>
              <a:rPr lang="en-US" dirty="0" smtClean="0"/>
              <a:t>   in release builds</a:t>
            </a:r>
          </a:p>
          <a:p>
            <a:r>
              <a:rPr lang="en-US" dirty="0" smtClean="0"/>
              <a:t>Enable </a:t>
            </a:r>
            <a:r>
              <a:rPr lang="en-US" dirty="0"/>
              <a:t>modular static </a:t>
            </a:r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Improved precision </a:t>
            </a:r>
          </a:p>
          <a:p>
            <a:pPr lvl="2"/>
            <a:r>
              <a:rPr lang="en-US" dirty="0" smtClean="0"/>
              <a:t>Analysis should not assume worst case</a:t>
            </a:r>
          </a:p>
          <a:p>
            <a:pPr lvl="1"/>
            <a:r>
              <a:rPr lang="en-US" dirty="0" smtClean="0"/>
              <a:t>More scalability</a:t>
            </a:r>
          </a:p>
          <a:p>
            <a:pPr lvl="1"/>
            <a:r>
              <a:rPr lang="en-US" dirty="0" smtClean="0"/>
              <a:t>A little bit as a type-checker (but more refined!)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1" y="2133600"/>
            <a:ext cx="2166937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9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But we already have </a:t>
            </a:r>
            <a:r>
              <a:rPr dirty="0"/>
              <a:t>a</a:t>
            </a:r>
            <a:r>
              <a:rPr dirty="0" smtClean="0"/>
              <a:t>ssertions!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languages have an assert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ssert(</a:t>
            </a:r>
            <a:r>
              <a:rPr lang="en-US" dirty="0" err="1" smtClean="0"/>
              <a:t>exp</a:t>
            </a:r>
            <a:r>
              <a:rPr lang="en-US" dirty="0" smtClean="0"/>
              <a:t>) macro in C/C++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ssert </a:t>
            </a:r>
            <a:r>
              <a:rPr lang="en-US" dirty="0" err="1" smtClean="0"/>
              <a:t>exp</a:t>
            </a:r>
            <a:r>
              <a:rPr lang="en-US" dirty="0" smtClean="0"/>
              <a:t>  keyword in Java</a:t>
            </a:r>
          </a:p>
          <a:p>
            <a:pPr lvl="1"/>
            <a:r>
              <a:rPr lang="en-US" dirty="0" err="1" smtClean="0"/>
              <a:t>Debug.Assert</a:t>
            </a:r>
            <a:r>
              <a:rPr lang="en-US" dirty="0" smtClean="0"/>
              <a:t>(</a:t>
            </a:r>
            <a:r>
              <a:rPr lang="en-US" dirty="0" err="1" smtClean="0"/>
              <a:t>exp</a:t>
            </a:r>
            <a:r>
              <a:rPr lang="en-US" dirty="0" smtClean="0"/>
              <a:t>) static method in .NET</a:t>
            </a:r>
          </a:p>
          <a:p>
            <a:r>
              <a:rPr lang="en-US" dirty="0" smtClean="0"/>
              <a:t>Assert is not visible from the caller!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95601" y="4038600"/>
            <a:ext cx="6301725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GCD(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y)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Debug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(x &gt; 0);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Debug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(y &gt; 0);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  <a:r>
              <a:rPr lang="en-US" sz="2400" dirty="0">
                <a:latin typeface="Consolas" pitchFamily="49" charset="0"/>
              </a:rPr>
              <a:t>  </a:t>
            </a:r>
            <a:endParaRPr lang="en-US" sz="2400" dirty="0">
              <a:solidFill>
                <a:schemeClr val="tx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24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exceptions for parameter validation: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At library surface</a:t>
            </a:r>
          </a:p>
          <a:p>
            <a:r>
              <a:rPr lang="en-US" dirty="0" smtClean="0"/>
              <a:t>To protect from unwanted values</a:t>
            </a:r>
          </a:p>
          <a:p>
            <a:r>
              <a:rPr lang="en-US" dirty="0" smtClean="0"/>
              <a:t>To early detect API misuses</a:t>
            </a:r>
          </a:p>
          <a:p>
            <a:r>
              <a:rPr lang="en-US" dirty="0" smtClean="0"/>
              <a:t>Again, not visible to callers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89515" y="2579914"/>
            <a:ext cx="5883342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GCD(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y)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(x &lt; 0)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ArgumentException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"Error"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… }</a:t>
            </a:r>
          </a:p>
        </p:txBody>
      </p:sp>
    </p:spTree>
    <p:extLst>
      <p:ext uri="{BB962C8B-B14F-4D97-AF65-F5344CB8AC3E}">
        <p14:creationId xmlns:p14="http://schemas.microsoft.com/office/powerpoint/2010/main" val="110866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Demo!!!!!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69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But we have Debug.Assert!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Cannot (easily) specify a postcondition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2600624"/>
            <a:ext cx="8305800" cy="2923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GCD(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y)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Debug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(x &gt; 0);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Debug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(y &gt; 0);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(x &lt; y) { y %= x;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(y == 0)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x;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{ x %= y;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(x == 0)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y;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  <a:endParaRPr lang="en-US" sz="20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76800" y="6019801"/>
            <a:ext cx="4602542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itchFamily="49" charset="0"/>
              </a:rPr>
              <a:t>Debug.Assert</a:t>
            </a:r>
            <a:r>
              <a:rPr lang="en-US" sz="2400" dirty="0">
                <a:latin typeface="Consolas" pitchFamily="49" charset="0"/>
              </a:rPr>
              <a:t>(Result &gt; 0) ?</a:t>
            </a:r>
            <a:endParaRPr lang="en-US" sz="2400" dirty="0">
              <a:solidFill>
                <a:schemeClr val="tx1"/>
              </a:solidFill>
              <a:latin typeface="Segoe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7162800" y="5181600"/>
            <a:ext cx="533402" cy="838200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>
            <a:stCxn id="5" idx="0"/>
          </p:cNvCxnSpPr>
          <p:nvPr/>
        </p:nvCxnSpPr>
        <p:spPr bwMode="auto">
          <a:xfrm flipV="1">
            <a:off x="7178072" y="4953000"/>
            <a:ext cx="1813531" cy="1066800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57770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Assert &amp; OOP : </a:t>
            </a:r>
            <a:r>
              <a:rPr lang="en-US" dirty="0" smtClean="0">
                <a:sym typeface="Wingdings" pitchFamily="2" charset="2"/>
              </a:rPr>
              <a:t></a:t>
            </a:r>
            <a:r>
              <a:rPr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Precondition: Should be weaker</a:t>
            </a:r>
          </a:p>
          <a:p>
            <a:pPr lvl="1"/>
            <a:r>
              <a:rPr lang="en-US" dirty="0" smtClean="0"/>
              <a:t>Postcondition: Should be stronger</a:t>
            </a:r>
          </a:p>
          <a:p>
            <a:pPr lvl="1"/>
            <a:r>
              <a:rPr lang="en-US" dirty="0" smtClean="0"/>
              <a:t>How do I enforce it?</a:t>
            </a:r>
          </a:p>
          <a:p>
            <a:r>
              <a:rPr lang="en-US" dirty="0" smtClean="0"/>
              <a:t>Object invariants</a:t>
            </a:r>
          </a:p>
          <a:p>
            <a:pPr lvl="1"/>
            <a:r>
              <a:rPr lang="en-US" dirty="0" smtClean="0"/>
              <a:t>Valid in steady states</a:t>
            </a:r>
          </a:p>
          <a:p>
            <a:pPr lvl="2"/>
            <a:r>
              <a:rPr lang="en-US" dirty="0" smtClean="0">
                <a:latin typeface="+mj-lt"/>
              </a:rPr>
              <a:t>Ex: </a:t>
            </a:r>
            <a:r>
              <a:rPr lang="en-US" dirty="0" err="1" smtClean="0">
                <a:latin typeface="Consolas"/>
              </a:rPr>
              <a:t>this.x</a:t>
            </a:r>
            <a:r>
              <a:rPr lang="en-US" dirty="0" smtClean="0">
                <a:latin typeface="Consolas"/>
              </a:rPr>
              <a:t> </a:t>
            </a:r>
            <a:r>
              <a:rPr lang="en-US" dirty="0">
                <a:latin typeface="Consolas"/>
              </a:rPr>
              <a:t>!= </a:t>
            </a:r>
            <a:r>
              <a:rPr lang="en-US" dirty="0" smtClean="0">
                <a:latin typeface="Consolas"/>
              </a:rPr>
              <a:t>null</a:t>
            </a:r>
          </a:p>
          <a:p>
            <a:pPr lvl="1"/>
            <a:r>
              <a:rPr lang="en-US" dirty="0" smtClean="0">
                <a:latin typeface="+mj-lt"/>
              </a:rPr>
              <a:t>Should I add it at every method?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?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/>
              <a:t>Interfaces, abstract methods</a:t>
            </a:r>
          </a:p>
          <a:p>
            <a:pPr lvl="1"/>
            <a:r>
              <a:rPr lang="en-US" dirty="0" smtClean="0"/>
              <a:t>Where I put my assert?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1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Contracts yesterday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First class citizens in the language</a:t>
            </a:r>
          </a:p>
          <a:p>
            <a:r>
              <a:rPr lang="en-US" dirty="0" smtClean="0"/>
              <a:t>Provide syntax to express contracts</a:t>
            </a:r>
          </a:p>
          <a:p>
            <a:pPr lvl="1"/>
            <a:r>
              <a:rPr lang="en-US" dirty="0" smtClean="0"/>
              <a:t>Examples: Eiffel, D, Spec# 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Why not everyone was using it?</a:t>
            </a:r>
          </a:p>
          <a:p>
            <a:pPr lvl="1"/>
            <a:r>
              <a:rPr lang="en-US" dirty="0" smtClean="0"/>
              <a:t>New language (start from scratch, or almost)</a:t>
            </a:r>
          </a:p>
          <a:p>
            <a:pPr lvl="1"/>
            <a:r>
              <a:rPr lang="en-US" dirty="0" smtClean="0"/>
              <a:t>New compiler (do you trust it?) </a:t>
            </a:r>
            <a:endParaRPr lang="en-US" dirty="0" smtClean="0">
              <a:sym typeface="Wingdings" pitchFamily="2" charset="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773" y="3189417"/>
            <a:ext cx="3057525" cy="1556762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6441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 yesterday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Inside comments or as code annotation</a:t>
            </a:r>
          </a:p>
          <a:p>
            <a:pPr lvl="1"/>
            <a:r>
              <a:rPr lang="en-US" dirty="0"/>
              <a:t>Ex. JML</a:t>
            </a:r>
            <a:r>
              <a:rPr lang="en-US" dirty="0" smtClean="0"/>
              <a:t>, </a:t>
            </a:r>
            <a:r>
              <a:rPr lang="en-US" dirty="0" err="1"/>
              <a:t>S</a:t>
            </a:r>
            <a:r>
              <a:rPr lang="en-US" dirty="0" err="1" smtClean="0"/>
              <a:t>parkAda</a:t>
            </a:r>
            <a:r>
              <a:rPr lang="en-US" dirty="0" smtClean="0"/>
              <a:t>,  </a:t>
            </a:r>
            <a:r>
              <a:rPr lang="en-US" dirty="0"/>
              <a:t>Eclipse for non-null </a:t>
            </a:r>
            <a:r>
              <a:rPr lang="en-US" dirty="0" smtClean="0"/>
              <a:t>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60375" lvl="1" indent="0">
              <a:buNone/>
            </a:pPr>
            <a:endParaRPr lang="en-US" dirty="0"/>
          </a:p>
          <a:p>
            <a:pPr marL="460375" lvl="1" indent="0">
              <a:buNone/>
            </a:pPr>
            <a:endParaRPr lang="en-US" dirty="0" smtClean="0"/>
          </a:p>
          <a:p>
            <a:pPr marL="460375" lvl="1" indent="0">
              <a:buNone/>
            </a:pPr>
            <a:endParaRPr lang="en-US" dirty="0"/>
          </a:p>
          <a:p>
            <a:r>
              <a:rPr lang="en-US" dirty="0" smtClean="0"/>
              <a:t>Problems</a:t>
            </a:r>
            <a:r>
              <a:rPr lang="en-US" dirty="0" smtClean="0"/>
              <a:t>?</a:t>
            </a:r>
            <a:endParaRPr lang="en-US" dirty="0" smtClean="0"/>
          </a:p>
          <a:p>
            <a:pPr lvl="1"/>
            <a:r>
              <a:rPr lang="en-US" dirty="0" smtClean="0"/>
              <a:t>Persistence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Need for serialization, parsing…</a:t>
            </a:r>
          </a:p>
          <a:p>
            <a:pPr lvl="1"/>
            <a:r>
              <a:rPr lang="en-US" dirty="0"/>
              <a:t>Separate type checking, name resolution…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853" y="2699657"/>
            <a:ext cx="49339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595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contracts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t="3123" r="25416" b="24629"/>
          <a:stretch/>
        </p:blipFill>
        <p:spPr>
          <a:xfrm>
            <a:off x="5038725" y="3396662"/>
            <a:ext cx="2724150" cy="2025061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533901"/>
            <a:ext cx="50292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107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Use the IL as contract representation</a:t>
            </a:r>
          </a:p>
          <a:p>
            <a:r>
              <a:rPr lang="en-US" dirty="0"/>
              <a:t>Use static methods to a contract library</a:t>
            </a:r>
          </a:p>
          <a:p>
            <a:pPr lvl="1"/>
            <a:r>
              <a:rPr lang="en-US" dirty="0"/>
              <a:t>Language agnostic: same for C#, VB, F# …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258" y="3476625"/>
            <a:ext cx="6667500" cy="1400175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008" y="5111115"/>
            <a:ext cx="4810125" cy="666750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574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Plain code for contracts</a:t>
            </a:r>
          </a:p>
          <a:p>
            <a:r>
              <a:rPr lang="en-US" dirty="0" smtClean="0"/>
              <a:t>Static methods to a contract library</a:t>
            </a:r>
          </a:p>
          <a:p>
            <a:pPr lvl="1"/>
            <a:r>
              <a:rPr lang="en-US" dirty="0" smtClean="0"/>
              <a:t>Language agnostic: same for C#, VB, F# …</a:t>
            </a:r>
          </a:p>
          <a:p>
            <a:pPr lvl="1"/>
            <a:r>
              <a:rPr lang="en-US" dirty="0" smtClean="0"/>
              <a:t>Standard from .NET 4.0</a:t>
            </a:r>
          </a:p>
          <a:p>
            <a:r>
              <a:rPr lang="en-US" dirty="0" smtClean="0"/>
              <a:t>No need for a new compiler/language</a:t>
            </a:r>
          </a:p>
          <a:p>
            <a:pPr lvl="1"/>
            <a:r>
              <a:rPr lang="en-US" dirty="0" smtClean="0"/>
              <a:t>Precondition: </a:t>
            </a:r>
            <a:r>
              <a:rPr lang="en-US" dirty="0" err="1" smtClean="0"/>
              <a:t>Contract.Requires</a:t>
            </a:r>
            <a:r>
              <a:rPr lang="en-US" dirty="0" smtClean="0"/>
              <a:t>(...)</a:t>
            </a:r>
          </a:p>
          <a:p>
            <a:pPr lvl="1"/>
            <a:r>
              <a:rPr lang="en-US" dirty="0" smtClean="0"/>
              <a:t>Postcondition: </a:t>
            </a:r>
            <a:r>
              <a:rPr lang="en-US" dirty="0" err="1" smtClean="0"/>
              <a:t>Contract.Ensures</a:t>
            </a:r>
            <a:r>
              <a:rPr lang="en-US" dirty="0" smtClean="0"/>
              <a:t>(…)</a:t>
            </a:r>
          </a:p>
          <a:p>
            <a:pPr lvl="1"/>
            <a:r>
              <a:rPr lang="en-US" dirty="0" smtClean="0"/>
              <a:t>Invariant: </a:t>
            </a:r>
            <a:r>
              <a:rPr lang="en-US" dirty="0" err="1" smtClean="0"/>
              <a:t>Contract.Invariant</a:t>
            </a:r>
            <a:r>
              <a:rPr lang="en-US" dirty="0" smtClean="0"/>
              <a:t>(…)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83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Preconditions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Contract.Requires</a:t>
            </a:r>
            <a:r>
              <a:rPr lang="en-US" dirty="0" smtClean="0"/>
              <a:t>(exp)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00442" y="2590800"/>
            <a:ext cx="4557658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latin typeface="Consolas" pitchFamily="49" charset="0"/>
              </a:rPr>
              <a:t>int foo(String s, int y)</a:t>
            </a:r>
          </a:p>
          <a:p>
            <a:r>
              <a:rPr lang="en-US" sz="2000" dirty="0">
                <a:latin typeface="Consolas" pitchFamily="49" charset="0"/>
              </a:rPr>
              <a:t>{</a:t>
            </a:r>
          </a:p>
          <a:p>
            <a:r>
              <a:rPr lang="en-US" sz="2000" dirty="0">
                <a:latin typeface="Consolas" pitchFamily="49" charset="0"/>
              </a:rPr>
              <a:t>  </a:t>
            </a:r>
            <a:r>
              <a:rPr lang="en-US" sz="2000" b="1" dirty="0" err="1">
                <a:solidFill>
                  <a:srgbClr val="00B0F0"/>
                </a:solidFill>
                <a:latin typeface="Consolas" pitchFamily="49" charset="0"/>
              </a:rPr>
              <a:t>Contract.Requires</a:t>
            </a:r>
            <a:r>
              <a:rPr lang="en-US" sz="2000" dirty="0">
                <a:latin typeface="Consolas" pitchFamily="49" charset="0"/>
              </a:rPr>
              <a:t>(s != null);</a:t>
            </a:r>
          </a:p>
          <a:p>
            <a:r>
              <a:rPr lang="en-US" sz="2000" dirty="0">
                <a:latin typeface="Consolas" pitchFamily="49" charset="0"/>
              </a:rPr>
              <a:t>  </a:t>
            </a:r>
            <a:r>
              <a:rPr lang="en-US" sz="2000" b="1" dirty="0" err="1">
                <a:solidFill>
                  <a:srgbClr val="00B0F0"/>
                </a:solidFill>
                <a:latin typeface="Consolas" pitchFamily="49" charset="0"/>
              </a:rPr>
              <a:t>Contract.Requires</a:t>
            </a:r>
            <a:r>
              <a:rPr lang="en-US" sz="2000" dirty="0">
                <a:latin typeface="Consolas" pitchFamily="49" charset="0"/>
              </a:rPr>
              <a:t>(y &gt; 0);</a:t>
            </a:r>
          </a:p>
          <a:p>
            <a:r>
              <a:rPr lang="en-US" sz="2000" dirty="0">
                <a:latin typeface="Consolas" pitchFamily="49" charset="0"/>
              </a:rPr>
              <a:t>  // ...</a:t>
            </a:r>
          </a:p>
          <a:p>
            <a:r>
              <a:rPr lang="en-US" sz="2000" dirty="0">
                <a:latin typeface="Consolas" pitchFamily="49" charset="0"/>
              </a:rPr>
              <a:t>} </a:t>
            </a:r>
            <a:endParaRPr lang="en-US" sz="20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0800" y="5334001"/>
            <a:ext cx="312420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itchFamily="49" charset="0"/>
              </a:rPr>
              <a:t>C# expressions</a:t>
            </a:r>
            <a:endParaRPr lang="en-US" sz="2400" dirty="0">
              <a:solidFill>
                <a:schemeClr val="tx1"/>
              </a:solidFill>
              <a:latin typeface="Segoe" pitchFamily="34" charset="0"/>
            </a:endParaRPr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 bwMode="auto">
          <a:xfrm flipH="1" flipV="1">
            <a:off x="5943600" y="3886200"/>
            <a:ext cx="2019300" cy="1447800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0437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Preconditions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is the underlying language specification?</a:t>
            </a:r>
            <a:endParaRPr 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Your programming language!!!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4372" y="3276600"/>
            <a:ext cx="8507457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latin typeface="Consolas" pitchFamily="49" charset="0"/>
              </a:rPr>
              <a:t>Public Function </a:t>
            </a:r>
            <a:r>
              <a:rPr lang="en-US" sz="2000" dirty="0" err="1">
                <a:latin typeface="Consolas" pitchFamily="49" charset="0"/>
              </a:rPr>
              <a:t>foo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ByVal</a:t>
            </a:r>
            <a:r>
              <a:rPr lang="en-US" sz="2000" dirty="0">
                <a:latin typeface="Consolas" pitchFamily="49" charset="0"/>
              </a:rPr>
              <a:t> s As String, </a:t>
            </a:r>
            <a:r>
              <a:rPr lang="en-US" sz="2000" dirty="0" err="1">
                <a:latin typeface="Consolas" pitchFamily="49" charset="0"/>
              </a:rPr>
              <a:t>ByVal</a:t>
            </a:r>
            <a:r>
              <a:rPr lang="en-US" sz="2000" dirty="0">
                <a:latin typeface="Consolas" pitchFamily="49" charset="0"/>
              </a:rPr>
              <a:t> y As Integer) </a:t>
            </a:r>
          </a:p>
          <a:p>
            <a:r>
              <a:rPr lang="en-US" sz="2000" dirty="0">
                <a:latin typeface="Consolas" pitchFamily="49" charset="0"/>
              </a:rPr>
              <a:t>  As Integer </a:t>
            </a:r>
          </a:p>
          <a:p>
            <a:r>
              <a:rPr lang="en-US" sz="2000" dirty="0">
                <a:latin typeface="Consolas" pitchFamily="49" charset="0"/>
              </a:rPr>
              <a:t>	</a:t>
            </a:r>
            <a:r>
              <a:rPr lang="en-US" sz="2000" b="1" dirty="0" err="1">
                <a:latin typeface="Consolas" pitchFamily="49" charset="0"/>
              </a:rPr>
              <a:t>Contract.Requires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b="1" dirty="0">
                <a:latin typeface="Consolas" pitchFamily="49" charset="0"/>
              </a:rPr>
              <a:t>s </a:t>
            </a:r>
            <a:r>
              <a:rPr lang="en-US" sz="2000" b="1" dirty="0" err="1">
                <a:latin typeface="Consolas" pitchFamily="49" charset="0"/>
              </a:rPr>
              <a:t>IsNot</a:t>
            </a:r>
            <a:r>
              <a:rPr lang="en-US" sz="2000" b="1" dirty="0">
                <a:latin typeface="Consolas" pitchFamily="49" charset="0"/>
              </a:rPr>
              <a:t> Nothing</a:t>
            </a:r>
            <a:r>
              <a:rPr lang="en-US" sz="2000" dirty="0">
                <a:latin typeface="Consolas" pitchFamily="49" charset="0"/>
              </a:rPr>
              <a:t>) </a:t>
            </a:r>
          </a:p>
          <a:p>
            <a:r>
              <a:rPr lang="en-US" sz="2000" dirty="0">
                <a:latin typeface="Consolas" pitchFamily="49" charset="0"/>
              </a:rPr>
              <a:t>	</a:t>
            </a:r>
            <a:r>
              <a:rPr lang="en-US" sz="2000" b="1" dirty="0" err="1">
                <a:latin typeface="Consolas" pitchFamily="49" charset="0"/>
              </a:rPr>
              <a:t>Contract.Requires</a:t>
            </a:r>
            <a:r>
              <a:rPr lang="en-US" sz="2000" dirty="0">
                <a:latin typeface="Consolas" pitchFamily="49" charset="0"/>
              </a:rPr>
              <a:t>(y &gt; 0) </a:t>
            </a:r>
          </a:p>
          <a:p>
            <a:r>
              <a:rPr lang="en-US" sz="2000" dirty="0">
                <a:latin typeface="Consolas" pitchFamily="49" charset="0"/>
              </a:rPr>
              <a:t>	‘ …</a:t>
            </a:r>
          </a:p>
          <a:p>
            <a:r>
              <a:rPr lang="en-US" sz="2000" dirty="0">
                <a:latin typeface="Consolas" pitchFamily="49" charset="0"/>
              </a:rPr>
              <a:t>End Function</a:t>
            </a:r>
            <a:endParaRPr lang="en-US" sz="20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75085" y="5077362"/>
            <a:ext cx="6814686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latin typeface="Consolas" pitchFamily="49" charset="0"/>
              </a:rPr>
              <a:t>Int32 __</a:t>
            </a:r>
            <a:r>
              <a:rPr lang="en-US" sz="2000" dirty="0" err="1">
                <a:latin typeface="Consolas" pitchFamily="49" charset="0"/>
              </a:rPr>
              <a:t>gc</a:t>
            </a:r>
            <a:r>
              <a:rPr lang="en-US" sz="2000" dirty="0">
                <a:latin typeface="Consolas" pitchFamily="49" charset="0"/>
              </a:rPr>
              <a:t>* </a:t>
            </a:r>
            <a:r>
              <a:rPr lang="en-US" sz="2000" dirty="0" err="1">
                <a:latin typeface="Consolas" pitchFamily="49" charset="0"/>
              </a:rPr>
              <a:t>foo</a:t>
            </a:r>
            <a:r>
              <a:rPr lang="en-US" sz="2000" dirty="0">
                <a:latin typeface="Consolas" pitchFamily="49" charset="0"/>
              </a:rPr>
              <a:t>(String __</a:t>
            </a:r>
            <a:r>
              <a:rPr lang="en-US" sz="2000" dirty="0" err="1">
                <a:latin typeface="Consolas" pitchFamily="49" charset="0"/>
              </a:rPr>
              <a:t>gc</a:t>
            </a:r>
            <a:r>
              <a:rPr lang="en-US" sz="2000" dirty="0">
                <a:latin typeface="Consolas" pitchFamily="49" charset="0"/>
              </a:rPr>
              <a:t>* s, Int32 __</a:t>
            </a:r>
            <a:r>
              <a:rPr lang="en-US" sz="2000" dirty="0" err="1">
                <a:latin typeface="Consolas" pitchFamily="49" charset="0"/>
              </a:rPr>
              <a:t>gc</a:t>
            </a:r>
            <a:r>
              <a:rPr lang="en-US" sz="2000" dirty="0">
                <a:latin typeface="Consolas" pitchFamily="49" charset="0"/>
              </a:rPr>
              <a:t>* y) </a:t>
            </a:r>
          </a:p>
          <a:p>
            <a:r>
              <a:rPr lang="en-US" sz="2000" dirty="0">
                <a:latin typeface="Consolas" pitchFamily="49" charset="0"/>
              </a:rPr>
              <a:t>{ </a:t>
            </a:r>
          </a:p>
          <a:p>
            <a:r>
              <a:rPr lang="en-US" sz="2000" dirty="0">
                <a:latin typeface="Consolas" pitchFamily="49" charset="0"/>
              </a:rPr>
              <a:t>  </a:t>
            </a:r>
            <a:r>
              <a:rPr lang="en-US" sz="2000" b="1" dirty="0">
                <a:latin typeface="Consolas" pitchFamily="49" charset="0"/>
              </a:rPr>
              <a:t>Contract::Requires</a:t>
            </a:r>
            <a:r>
              <a:rPr lang="en-US" sz="2000" dirty="0">
                <a:latin typeface="Consolas" pitchFamily="49" charset="0"/>
              </a:rPr>
              <a:t>(s != 0); </a:t>
            </a:r>
          </a:p>
          <a:p>
            <a:r>
              <a:rPr lang="en-US" sz="2000" dirty="0">
                <a:latin typeface="Consolas" pitchFamily="49" charset="0"/>
              </a:rPr>
              <a:t>  </a:t>
            </a:r>
            <a:r>
              <a:rPr lang="en-US" sz="2000" b="1" dirty="0">
                <a:latin typeface="Consolas" pitchFamily="49" charset="0"/>
              </a:rPr>
              <a:t>Contract::Requires</a:t>
            </a:r>
            <a:r>
              <a:rPr lang="en-US" sz="2000" dirty="0">
                <a:latin typeface="Consolas" pitchFamily="49" charset="0"/>
              </a:rPr>
              <a:t>(y &gt; 0);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65571" y="4419601"/>
            <a:ext cx="312420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itchFamily="49" charset="0"/>
              </a:rPr>
              <a:t>VB expressions</a:t>
            </a:r>
            <a:endParaRPr lang="en-US" sz="2400" dirty="0">
              <a:solidFill>
                <a:schemeClr val="tx1"/>
              </a:solidFill>
              <a:latin typeface="Segoe" pitchFamily="34" charset="0"/>
            </a:endParaRP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 bwMode="auto">
          <a:xfrm rot="10800000">
            <a:off x="6651171" y="4343402"/>
            <a:ext cx="914400" cy="307033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926771" y="5334001"/>
            <a:ext cx="312420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itchFamily="49" charset="0"/>
              </a:rPr>
              <a:t>C++ expressions</a:t>
            </a:r>
            <a:endParaRPr lang="en-US" sz="2400" dirty="0">
              <a:solidFill>
                <a:schemeClr val="tx1"/>
              </a:solidFill>
              <a:latin typeface="Segoe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5050971" y="5562600"/>
            <a:ext cx="1143000" cy="152400"/>
          </a:xfrm>
          <a:prstGeom prst="straightConnector1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3908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Postconditions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Contract.Ensures</a:t>
            </a:r>
            <a:r>
              <a:rPr lang="en-US" dirty="0" smtClean="0"/>
              <a:t>(exp)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1030" y="2590801"/>
            <a:ext cx="4980851" cy="31700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Class Field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  int x;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  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  int Set(int y)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  {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Contract.Ensures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itchFamily="49" charset="0"/>
              </a:rPr>
              <a:t>this.x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 == y);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nsolas" pitchFamily="49" charset="0"/>
              </a:rPr>
              <a:t>this.x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 = y;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  } 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045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CodeContracts Impact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API </a:t>
            </a:r>
            <a:r>
              <a:rPr lang="en-US" dirty="0"/>
              <a:t>in .NET 4.0</a:t>
            </a:r>
          </a:p>
          <a:p>
            <a:r>
              <a:rPr lang="en-US" dirty="0"/>
              <a:t>Externally available </a:t>
            </a:r>
            <a:r>
              <a:rPr lang="en-US" dirty="0" smtClean="0"/>
              <a:t>~4 years</a:t>
            </a:r>
            <a:endParaRPr lang="en-US" dirty="0"/>
          </a:p>
          <a:p>
            <a:pPr lvl="1"/>
            <a:r>
              <a:rPr lang="en-US" dirty="0" smtClean="0"/>
              <a:t>&gt;100,000 </a:t>
            </a:r>
            <a:r>
              <a:rPr lang="en-US" dirty="0"/>
              <a:t>downloads, very active forum</a:t>
            </a:r>
          </a:p>
          <a:p>
            <a:pPr lvl="1"/>
            <a:r>
              <a:rPr lang="en-US" dirty="0"/>
              <a:t>3 book chapters on CodeContracts</a:t>
            </a:r>
          </a:p>
          <a:p>
            <a:pPr lvl="1"/>
            <a:r>
              <a:rPr lang="en-US" dirty="0"/>
              <a:t>Many dozens of blog articles</a:t>
            </a:r>
          </a:p>
          <a:p>
            <a:pPr lvl="1"/>
            <a:r>
              <a:rPr lang="en-US" dirty="0"/>
              <a:t>Active forum</a:t>
            </a:r>
          </a:p>
          <a:p>
            <a:r>
              <a:rPr lang="en-US" dirty="0"/>
              <a:t>Internal and external adoption</a:t>
            </a:r>
          </a:p>
          <a:p>
            <a:r>
              <a:rPr lang="en-US" dirty="0"/>
              <a:t>Publications, talks, lectures</a:t>
            </a:r>
          </a:p>
          <a:p>
            <a:pPr lvl="1"/>
            <a:r>
              <a:rPr lang="en-US" dirty="0"/>
              <a:t>POPL, ECOOP, OOPSLA, VMCAI, APLAS, SAS, SAC, FoVeOOS, VSTTE …</a:t>
            </a:r>
          </a:p>
          <a:p>
            <a:endParaRPr lang="en-US" dirty="0"/>
          </a:p>
        </p:txBody>
      </p:sp>
      <p:pic>
        <p:nvPicPr>
          <p:cNvPr id="1026" name="Picture 2" descr="Product Details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196" y="1219200"/>
            <a:ext cx="99060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duct Detail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197" y="2500312"/>
            <a:ext cx="1095375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duct Details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117" y="3738880"/>
            <a:ext cx="1095375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611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value?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C#/VB/… no name for the returned value</a:t>
            </a:r>
          </a:p>
          <a:p>
            <a:r>
              <a:rPr lang="en-US" dirty="0" smtClean="0"/>
              <a:t>Use a dummy method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4600" y="3070592"/>
            <a:ext cx="6955750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public int Fact(int x)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nsolas" pitchFamily="49" charset="0"/>
              </a:rPr>
              <a:t>Contract.Ensures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Contract.Result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&lt;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&gt;()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 &gt;= 0);</a:t>
            </a:r>
            <a:br>
              <a:rPr lang="en-US" sz="2000" dirty="0">
                <a:solidFill>
                  <a:schemeClr val="tx1"/>
                </a:solidFill>
                <a:latin typeface="Consolas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  …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183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&lt;int&gt; ?</a:t>
            </a:r>
          </a:p>
          <a:p>
            <a:r>
              <a:rPr lang="en-US" dirty="0" smtClean="0"/>
              <a:t>Why &lt;</a:t>
            </a:r>
            <a:r>
              <a:rPr lang="en-US" dirty="0" err="1" smtClean="0"/>
              <a:t>bool</a:t>
            </a:r>
            <a:r>
              <a:rPr lang="en-US" dirty="0" smtClean="0"/>
              <a:t>[]&gt;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400" y="2929898"/>
            <a:ext cx="6955750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public int Fact(int x)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nsolas" pitchFamily="49" charset="0"/>
              </a:rPr>
              <a:t>Contract.Ensures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Contract.Result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&lt;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&gt;()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 &gt;= 0);</a:t>
            </a:r>
            <a:br>
              <a:rPr lang="en-US" sz="2000" dirty="0">
                <a:solidFill>
                  <a:schemeClr val="tx1"/>
                </a:solidFill>
                <a:latin typeface="Consolas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  …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3996698"/>
            <a:ext cx="7802136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public </a:t>
            </a:r>
            <a:r>
              <a:rPr lang="en-US" sz="2000" dirty="0" err="1">
                <a:solidFill>
                  <a:schemeClr val="tx1"/>
                </a:solidFill>
                <a:latin typeface="Consolas" pitchFamily="49" charset="0"/>
              </a:rPr>
              <a:t>bool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[] </a:t>
            </a:r>
            <a:r>
              <a:rPr lang="en-US" sz="2000" dirty="0" err="1">
                <a:solidFill>
                  <a:schemeClr val="tx1"/>
                </a:solidFill>
                <a:latin typeface="Consolas" pitchFamily="49" charset="0"/>
              </a:rPr>
              <a:t>ArrayFactory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 x)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nsolas" pitchFamily="49" charset="0"/>
              </a:rPr>
              <a:t>Contract.Ensures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Contract.Result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&lt;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bool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[]&gt;()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 != null);</a:t>
            </a:r>
            <a:br>
              <a:rPr lang="en-US" sz="2000" dirty="0">
                <a:solidFill>
                  <a:schemeClr val="tx1"/>
                </a:solidFill>
                <a:latin typeface="Consolas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  return new </a:t>
            </a:r>
            <a:r>
              <a:rPr lang="en-US" sz="2000" dirty="0" err="1">
                <a:solidFill>
                  <a:schemeClr val="tx1"/>
                </a:solidFill>
                <a:latin typeface="Consolas" pitchFamily="49" charset="0"/>
              </a:rPr>
              <a:t>bool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[x];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38800" y="5638801"/>
            <a:ext cx="41910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itchFamily="49" charset="0"/>
              </a:rPr>
              <a:t>T </a:t>
            </a:r>
            <a:r>
              <a:rPr lang="en-US" sz="2400" dirty="0" err="1">
                <a:latin typeface="Consolas" pitchFamily="49" charset="0"/>
              </a:rPr>
              <a:t>Contract.Result</a:t>
            </a:r>
            <a:r>
              <a:rPr lang="en-US" sz="2400" dirty="0">
                <a:latin typeface="Consolas" pitchFamily="49" charset="0"/>
              </a:rPr>
              <a:t>&lt;T&gt;()</a:t>
            </a:r>
            <a:endParaRPr lang="en-US" sz="2400" dirty="0">
              <a:solidFill>
                <a:schemeClr val="tx1"/>
              </a:solidFill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77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value?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name for the old value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2597157"/>
            <a:ext cx="6858000" cy="3477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Class Account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  int balance;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  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  int Add(int k)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  {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Contract.Ensures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 == 	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Contract.Old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) + k);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nsolas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 += k;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  } 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8800" y="2743201"/>
            <a:ext cx="457200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itchFamily="49" charset="0"/>
              </a:rPr>
              <a:t>T </a:t>
            </a:r>
            <a:r>
              <a:rPr lang="en-US" sz="2400" dirty="0" err="1">
                <a:latin typeface="Consolas" pitchFamily="49" charset="0"/>
              </a:rPr>
              <a:t>Contract.Old</a:t>
            </a:r>
            <a:r>
              <a:rPr lang="en-US" sz="2400" dirty="0">
                <a:latin typeface="Consolas" pitchFamily="49" charset="0"/>
              </a:rPr>
              <a:t>&lt;T&gt;(T value)</a:t>
            </a:r>
            <a:endParaRPr lang="en-US" sz="2400" dirty="0">
              <a:solidFill>
                <a:schemeClr val="tx1"/>
              </a:solidFill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7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Limited form:</a:t>
            </a:r>
            <a:endParaRPr lang="en-US" dirty="0" smtClean="0">
              <a:solidFill>
                <a:schemeClr val="accent3"/>
              </a:solidFill>
            </a:endParaRPr>
          </a:p>
          <a:p>
            <a:pPr lvl="1"/>
            <a:r>
              <a:rPr lang="en-US" dirty="0" err="1" smtClean="0"/>
              <a:t>Contract.ForAll</a:t>
            </a:r>
            <a:r>
              <a:rPr lang="en-US" dirty="0" smtClean="0"/>
              <a:t>(0, </a:t>
            </a:r>
            <a:r>
              <a:rPr lang="en-US" dirty="0" err="1" smtClean="0"/>
              <a:t>A.Length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 =&gt; A[</a:t>
            </a:r>
            <a:r>
              <a:rPr lang="en-US" dirty="0" err="1" smtClean="0"/>
              <a:t>i</a:t>
            </a:r>
            <a:r>
              <a:rPr lang="en-US" dirty="0" smtClean="0"/>
              <a:t>] &gt; 0);</a:t>
            </a:r>
          </a:p>
          <a:p>
            <a:pPr lvl="1"/>
            <a:r>
              <a:rPr lang="en-US" dirty="0" err="1" smtClean="0"/>
              <a:t>Contract.Exists</a:t>
            </a:r>
            <a:r>
              <a:rPr lang="en-US" dirty="0" smtClean="0"/>
              <a:t>(0, </a:t>
            </a:r>
            <a:r>
              <a:rPr lang="en-US" dirty="0" err="1" smtClean="0"/>
              <a:t>A.Length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 =&gt; A[</a:t>
            </a:r>
            <a:r>
              <a:rPr lang="en-US" dirty="0" err="1" smtClean="0"/>
              <a:t>i</a:t>
            </a:r>
            <a:r>
              <a:rPr lang="en-US" dirty="0" smtClean="0"/>
              <a:t>] &gt; 0);</a:t>
            </a:r>
          </a:p>
          <a:p>
            <a:r>
              <a:rPr lang="en-US" dirty="0" smtClean="0"/>
              <a:t>Exploit higher order functions</a:t>
            </a:r>
          </a:p>
        </p:txBody>
      </p:sp>
    </p:spTree>
    <p:extLst>
      <p:ext uri="{BB962C8B-B14F-4D97-AF65-F5344CB8AC3E}">
        <p14:creationId xmlns:p14="http://schemas.microsoft.com/office/powerpoint/2010/main" val="204483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Invariant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9400" y="1905001"/>
            <a:ext cx="6858000" cy="31700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Class Account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  int balance;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  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  [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ContractInvariantMethod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]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  protected void </a:t>
            </a:r>
            <a:r>
              <a:rPr lang="en-US" sz="2000" dirty="0" err="1">
                <a:solidFill>
                  <a:schemeClr val="tx1"/>
                </a:solidFill>
                <a:latin typeface="Consolas" pitchFamily="49" charset="0"/>
              </a:rPr>
              <a:t>ObjectInvariant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()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  {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     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Contract.Invariant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(balance &gt;= 0);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  }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908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50571" y="2011680"/>
            <a:ext cx="8610600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[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ContractClass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typeof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nsolas" pitchFamily="49" charset="0"/>
              </a:rPr>
              <a:t>WithdrawContracts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</a:rPr>
              <a:t>))]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interface </a:t>
            </a:r>
            <a:r>
              <a:rPr lang="en-US" sz="2000" dirty="0" err="1">
                <a:solidFill>
                  <a:schemeClr val="tx1"/>
                </a:solidFill>
                <a:latin typeface="Consolas" pitchFamily="49" charset="0"/>
              </a:rPr>
              <a:t>IWithdraw</a:t>
            </a:r>
            <a:endParaRPr lang="en-US" sz="2000" dirty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  long Balance { get; }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  void Withdraw(long money);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50571" y="4069081"/>
            <a:ext cx="8610600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Consolas" pitchFamily="49" charset="0"/>
              </a:rPr>
              <a:t>[</a:t>
            </a:r>
            <a:r>
              <a:rPr lang="en-US" sz="2000" b="1" dirty="0" err="1">
                <a:latin typeface="Consolas" pitchFamily="49" charset="0"/>
              </a:rPr>
              <a:t>ContractClassFor</a:t>
            </a:r>
            <a:r>
              <a:rPr lang="en-US" sz="2000" b="1" dirty="0">
                <a:latin typeface="Consolas" pitchFamily="49" charset="0"/>
              </a:rPr>
              <a:t>(</a:t>
            </a:r>
            <a:r>
              <a:rPr lang="en-US" sz="2000" b="1" dirty="0" err="1">
                <a:latin typeface="Consolas" pitchFamily="49" charset="0"/>
              </a:rPr>
              <a:t>typeof</a:t>
            </a:r>
            <a:r>
              <a:rPr lang="en-US" sz="2000" b="1" dirty="0">
                <a:latin typeface="Consolas" pitchFamily="49" charset="0"/>
              </a:rPr>
              <a:t>(</a:t>
            </a:r>
            <a:r>
              <a:rPr lang="en-US" sz="2000" b="1" dirty="0" err="1">
                <a:latin typeface="Consolas" pitchFamily="49" charset="0"/>
              </a:rPr>
              <a:t>IWithdraw</a:t>
            </a:r>
            <a:r>
              <a:rPr lang="en-US" sz="2000" b="1" dirty="0">
                <a:latin typeface="Consolas" pitchFamily="49" charset="0"/>
              </a:rPr>
              <a:t>))</a:t>
            </a:r>
            <a:r>
              <a:rPr lang="en-US" sz="2000" dirty="0">
                <a:latin typeface="Consolas" pitchFamily="49" charset="0"/>
              </a:rPr>
              <a:t>]</a:t>
            </a:r>
          </a:p>
          <a:p>
            <a:r>
              <a:rPr lang="en-US" sz="2000" dirty="0">
                <a:latin typeface="Consolas" pitchFamily="49" charset="0"/>
              </a:rPr>
              <a:t>public class </a:t>
            </a:r>
            <a:r>
              <a:rPr lang="en-US" sz="2000" dirty="0" err="1">
                <a:latin typeface="Consolas" pitchFamily="49" charset="0"/>
              </a:rPr>
              <a:t>WithdrawContracts</a:t>
            </a:r>
            <a:r>
              <a:rPr lang="en-US" sz="2000" dirty="0">
                <a:latin typeface="Consolas" pitchFamily="49" charset="0"/>
              </a:rPr>
              <a:t> : </a:t>
            </a:r>
            <a:r>
              <a:rPr lang="en-US" sz="2000" dirty="0" err="1">
                <a:latin typeface="Consolas" pitchFamily="49" charset="0"/>
              </a:rPr>
              <a:t>IWithdraw</a:t>
            </a:r>
            <a:r>
              <a:rPr lang="en-US" sz="2000" dirty="0">
                <a:latin typeface="Consolas" pitchFamily="49" charset="0"/>
              </a:rPr>
              <a:t> {</a:t>
            </a:r>
          </a:p>
          <a:p>
            <a:r>
              <a:rPr lang="en-US" sz="2000" dirty="0">
                <a:latin typeface="Consolas" pitchFamily="49" charset="0"/>
              </a:rPr>
              <a:t>public long Balance { get { 	</a:t>
            </a:r>
            <a:r>
              <a:rPr lang="en-US" sz="2000" b="1" dirty="0" err="1">
                <a:latin typeface="Consolas" pitchFamily="49" charset="0"/>
              </a:rPr>
              <a:t>Contract.Ensures</a:t>
            </a:r>
            <a:r>
              <a:rPr lang="en-US" sz="2000" b="1" dirty="0">
                <a:latin typeface="Consolas" pitchFamily="49" charset="0"/>
              </a:rPr>
              <a:t>(</a:t>
            </a:r>
            <a:r>
              <a:rPr lang="en-US" sz="2000" b="1" dirty="0" err="1">
                <a:latin typeface="Consolas" pitchFamily="49" charset="0"/>
              </a:rPr>
              <a:t>Contract.Result</a:t>
            </a:r>
            <a:r>
              <a:rPr lang="en-US" sz="2000" b="1" dirty="0">
                <a:latin typeface="Consolas" pitchFamily="49" charset="0"/>
              </a:rPr>
              <a:t>&lt;long&gt;() &gt;= 0</a:t>
            </a:r>
            <a:r>
              <a:rPr lang="en-US" sz="2000" dirty="0">
                <a:latin typeface="Consolas" pitchFamily="49" charset="0"/>
              </a:rPr>
              <a:t>); 	      	return -111;  } }</a:t>
            </a:r>
          </a:p>
          <a:p>
            <a:r>
              <a:rPr lang="en-US" sz="2000" dirty="0">
                <a:latin typeface="Consolas" pitchFamily="49" charset="0"/>
              </a:rPr>
              <a:t>public void Withdraw(long money) {</a:t>
            </a:r>
          </a:p>
          <a:p>
            <a:r>
              <a:rPr lang="en-US" sz="2000" dirty="0">
                <a:latin typeface="Consolas" pitchFamily="49" charset="0"/>
              </a:rPr>
              <a:t>      </a:t>
            </a:r>
            <a:r>
              <a:rPr lang="en-US" sz="2000" b="1" dirty="0" err="1">
                <a:latin typeface="Consolas" pitchFamily="49" charset="0"/>
              </a:rPr>
              <a:t>Contract.Requires</a:t>
            </a:r>
            <a:r>
              <a:rPr lang="en-US" sz="2000" dirty="0">
                <a:latin typeface="Consolas" pitchFamily="49" charset="0"/>
              </a:rPr>
              <a:t>(money &lt; </a:t>
            </a:r>
            <a:r>
              <a:rPr lang="en-US" sz="2000" dirty="0" err="1">
                <a:latin typeface="Consolas" pitchFamily="49" charset="0"/>
              </a:rPr>
              <a:t>this.Balance</a:t>
            </a:r>
            <a:r>
              <a:rPr lang="en-US" sz="2000" dirty="0">
                <a:latin typeface="Consolas" pitchFamily="49" charset="0"/>
              </a:rPr>
              <a:t>);}}</a:t>
            </a:r>
            <a:endParaRPr lang="en-US" sz="2000" dirty="0">
              <a:solidFill>
                <a:schemeClr val="bg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64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</a:p>
          <a:p>
            <a:pPr lvl="1"/>
            <a:r>
              <a:rPr lang="en-US" dirty="0" smtClean="0"/>
              <a:t>Similar to interfaces</a:t>
            </a:r>
          </a:p>
          <a:p>
            <a:r>
              <a:rPr lang="en-US" dirty="0" smtClean="0"/>
              <a:t>Out/ref parameters</a:t>
            </a:r>
          </a:p>
          <a:p>
            <a:pPr lvl="1"/>
            <a:r>
              <a:rPr lang="en-US" dirty="0" smtClean="0"/>
              <a:t>Use dummy method</a:t>
            </a:r>
          </a:p>
          <a:p>
            <a:r>
              <a:rPr lang="en-US" dirty="0" smtClean="0"/>
              <a:t>Legacy code: “</a:t>
            </a:r>
            <a:r>
              <a:rPr lang="en-US" i="1" dirty="0" smtClean="0"/>
              <a:t>if !exp throw exception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Contract.EndContract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3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Advantages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Produced by all the compilers</a:t>
            </a:r>
          </a:p>
          <a:p>
            <a:r>
              <a:rPr lang="en-US" dirty="0" smtClean="0"/>
              <a:t>Free: </a:t>
            </a:r>
          </a:p>
          <a:p>
            <a:pPr lvl="1"/>
            <a:r>
              <a:rPr lang="en-US" dirty="0" smtClean="0"/>
              <a:t>Types</a:t>
            </a:r>
          </a:p>
          <a:p>
            <a:pPr lvl="1"/>
            <a:r>
              <a:rPr lang="en-US" dirty="0" err="1" smtClean="0"/>
              <a:t>Intellisense</a:t>
            </a:r>
            <a:endParaRPr lang="en-US" dirty="0" smtClean="0"/>
          </a:p>
          <a:p>
            <a:pPr lvl="1"/>
            <a:r>
              <a:rPr lang="en-US" dirty="0" smtClean="0"/>
              <a:t>Name resolution…</a:t>
            </a:r>
          </a:p>
          <a:p>
            <a:r>
              <a:rPr lang="en-US" dirty="0" smtClean="0"/>
              <a:t>Cross language</a:t>
            </a:r>
          </a:p>
          <a:p>
            <a:r>
              <a:rPr lang="en-US" dirty="0" smtClean="0"/>
              <a:t>Precise semantics</a:t>
            </a:r>
          </a:p>
          <a:p>
            <a:r>
              <a:rPr lang="en-US" dirty="0" smtClean="0"/>
              <a:t>Uniform format understood by our tools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011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Runtime verification</a:t>
            </a:r>
            <a:br>
              <a:rPr lang="en-US" dirty="0" smtClean="0"/>
            </a:br>
            <a:r>
              <a:rPr lang="en-US" dirty="0" smtClean="0"/>
              <a:t>(aka Testing)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5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Potato &amp; testing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2171700" y="1981200"/>
            <a:ext cx="3124200" cy="426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Specification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91200" y="2971800"/>
            <a:ext cx="4572000" cy="92333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/>
              <a:t>One execution is outside the specification</a:t>
            </a:r>
          </a:p>
          <a:p>
            <a:endParaRPr lang="en-US" dirty="0"/>
          </a:p>
          <a:p>
            <a:r>
              <a:rPr lang="en-US" dirty="0"/>
              <a:t>The program is incorrect!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3810000" y="3796937"/>
            <a:ext cx="22860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267200" y="4572000"/>
            <a:ext cx="22860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233057" y="4123508"/>
            <a:ext cx="22860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793671" y="4415245"/>
            <a:ext cx="22860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261757" y="3352800"/>
            <a:ext cx="22860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124200" y="4889863"/>
            <a:ext cx="22860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999014" y="3108959"/>
            <a:ext cx="22860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490357" y="3710464"/>
            <a:ext cx="22860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592285" y="5290457"/>
            <a:ext cx="22860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124200" y="3693047"/>
            <a:ext cx="22860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5546271" y="5166360"/>
            <a:ext cx="22860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21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Verification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logozzo\AppData\Local\Microsoft\Windows\Temporary Internet Files\Content.IE5\X7757D12\MP900400964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686" y="391886"/>
            <a:ext cx="2505075" cy="313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730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Potato &amp; testing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2171700" y="1981200"/>
            <a:ext cx="3124200" cy="426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Specification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91200" y="2971801"/>
            <a:ext cx="4572000" cy="120032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sample </a:t>
            </a:r>
            <a:r>
              <a:rPr lang="en-US" dirty="0"/>
              <a:t>of the program behavior is included in the behaviors admissible from the specification</a:t>
            </a:r>
          </a:p>
          <a:p>
            <a:endParaRPr lang="en-US" dirty="0"/>
          </a:p>
          <a:p>
            <a:r>
              <a:rPr lang="en-US" dirty="0"/>
              <a:t>Is the program correct?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3810000" y="3796937"/>
            <a:ext cx="22860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267200" y="4572000"/>
            <a:ext cx="22860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233057" y="4123508"/>
            <a:ext cx="22860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793671" y="4415245"/>
            <a:ext cx="22860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261757" y="3352800"/>
            <a:ext cx="22860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124200" y="4889863"/>
            <a:ext cx="22860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999014" y="3108959"/>
            <a:ext cx="22860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490357" y="3710464"/>
            <a:ext cx="22860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592285" y="5290457"/>
            <a:ext cx="22860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124200" y="3693047"/>
            <a:ext cx="228600" cy="2743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81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Prove the </a:t>
            </a:r>
            <a:r>
              <a:rPr lang="en-US" dirty="0" smtClean="0">
                <a:effectLst/>
              </a:rPr>
              <a:t>existence of specification violations</a:t>
            </a:r>
          </a:p>
          <a:p>
            <a:pPr lvl="1"/>
            <a:r>
              <a:rPr lang="en-US" dirty="0" smtClean="0">
                <a:effectLst/>
              </a:rPr>
              <a:t>i.e. the existence of bugs</a:t>
            </a:r>
          </a:p>
          <a:p>
            <a:pPr lvl="1"/>
            <a:r>
              <a:rPr lang="en-US" dirty="0" smtClean="0">
                <a:effectLst/>
              </a:rPr>
              <a:t>If a test fails, then there is a bug</a:t>
            </a:r>
          </a:p>
          <a:p>
            <a:r>
              <a:rPr lang="en-US" dirty="0" smtClean="0"/>
              <a:t>Cannot verify the program</a:t>
            </a:r>
          </a:p>
          <a:p>
            <a:pPr lvl="1"/>
            <a:r>
              <a:rPr lang="en-US" dirty="0" smtClean="0"/>
              <a:t>i.e. the existence of no bug!</a:t>
            </a:r>
          </a:p>
          <a:p>
            <a:pPr lvl="1"/>
            <a:r>
              <a:rPr lang="en-US" dirty="0" smtClean="0"/>
              <a:t>Can try only finitely main inputs</a:t>
            </a:r>
          </a:p>
          <a:p>
            <a:pPr lvl="2"/>
            <a:r>
              <a:rPr lang="en-US" dirty="0" smtClean="0"/>
              <a:t>100% code coverage do not imply 100% data coverage</a:t>
            </a:r>
          </a:p>
          <a:p>
            <a:r>
              <a:rPr lang="en-US" dirty="0" smtClean="0"/>
              <a:t>Yet, very useful!!!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80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checking of contracts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compiler does not know about contracts</a:t>
            </a:r>
          </a:p>
          <a:p>
            <a:r>
              <a:rPr lang="en-US" dirty="0" smtClean="0"/>
              <a:t>Achieved via binary rewriting</a:t>
            </a:r>
          </a:p>
          <a:p>
            <a:pPr lvl="1"/>
            <a:r>
              <a:rPr lang="en-US" dirty="0" smtClean="0"/>
              <a:t>Handle old, result …</a:t>
            </a:r>
          </a:p>
          <a:p>
            <a:pPr lvl="1"/>
            <a:r>
              <a:rPr lang="en-US" dirty="0" smtClean="0"/>
              <a:t>Inherit contracts</a:t>
            </a:r>
          </a:p>
          <a:p>
            <a:pPr lvl="1"/>
            <a:r>
              <a:rPr lang="en-US" dirty="0" smtClean="0"/>
              <a:t>Stick contracts to interface implementations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63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rewriting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rot="5400000">
            <a:off x="1905000" y="3429000"/>
            <a:ext cx="1219200" cy="1588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urved Connector 46"/>
          <p:cNvCxnSpPr/>
          <p:nvPr/>
        </p:nvCxnSpPr>
        <p:spPr>
          <a:xfrm rot="16200000" flipH="1">
            <a:off x="3192780" y="3311038"/>
            <a:ext cx="2057400" cy="1280160"/>
          </a:xfrm>
          <a:prstGeom prst="curvedConnector2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 bwMode="auto">
          <a:xfrm>
            <a:off x="4800600" y="3048000"/>
            <a:ext cx="1981200" cy="381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>
              <a:solidFill>
                <a:srgbClr val="FFFFFF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800600" y="3025438"/>
            <a:ext cx="2209800" cy="3908762"/>
            <a:chOff x="3276600" y="3025438"/>
            <a:chExt cx="2209800" cy="3908762"/>
          </a:xfrm>
        </p:grpSpPr>
        <p:sp>
          <p:nvSpPr>
            <p:cNvPr id="41" name="Rectangle 40"/>
            <p:cNvSpPr/>
            <p:nvPr/>
          </p:nvSpPr>
          <p:spPr>
            <a:xfrm>
              <a:off x="3352800" y="4495800"/>
              <a:ext cx="1371600" cy="225888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352800" y="3581400"/>
              <a:ext cx="1709591" cy="93496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52800" y="3200400"/>
              <a:ext cx="1752600" cy="3810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276600" y="3025438"/>
              <a:ext cx="2209800" cy="390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dirty="0">
                  <a:solidFill>
                    <a:schemeClr val="bg1"/>
                  </a:solidFill>
                </a:rPr>
                <a:t>.method public </a:t>
              </a:r>
              <a:r>
                <a:rPr lang="en-US" sz="400" b="1" dirty="0" err="1">
                  <a:solidFill>
                    <a:schemeClr val="bg1"/>
                  </a:solidFill>
                </a:rPr>
                <a:t>hidebysig</a:t>
              </a:r>
              <a:r>
                <a:rPr lang="en-US" sz="400" b="1" dirty="0">
                  <a:solidFill>
                    <a:schemeClr val="bg1"/>
                  </a:solidFill>
                </a:rPr>
                <a:t> </a:t>
              </a:r>
              <a:r>
                <a:rPr lang="en-US" sz="400" b="1" dirty="0" err="1">
                  <a:solidFill>
                    <a:schemeClr val="bg1"/>
                  </a:solidFill>
                </a:rPr>
                <a:t>newslot</a:t>
              </a:r>
              <a:r>
                <a:rPr lang="en-US" sz="400" b="1" dirty="0">
                  <a:solidFill>
                    <a:schemeClr val="bg1"/>
                  </a:solidFill>
                </a:rPr>
                <a:t> virtual instance int32  Add(object 'value') </a:t>
              </a:r>
              <a:r>
                <a:rPr lang="en-US" sz="400" b="1" dirty="0" err="1">
                  <a:solidFill>
                    <a:schemeClr val="bg1"/>
                  </a:solidFill>
                </a:rPr>
                <a:t>cil</a:t>
              </a:r>
              <a:r>
                <a:rPr lang="en-US" sz="400" b="1" dirty="0">
                  <a:solidFill>
                    <a:schemeClr val="bg1"/>
                  </a:solidFill>
                </a:rPr>
                <a:t> managed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{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ldarg.1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>
                  <a:solidFill>
                    <a:schemeClr val="bg1"/>
                  </a:solidFill>
                </a:rPr>
                <a:t>ldnull</a:t>
              </a:r>
              <a:endParaRPr lang="en-US" sz="400" b="1" dirty="0">
                <a:solidFill>
                  <a:schemeClr val="bg1"/>
                </a:solidFill>
              </a:endParaRP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>
                  <a:solidFill>
                    <a:schemeClr val="bg1"/>
                  </a:solidFill>
                </a:rPr>
                <a:t>ceq</a:t>
              </a:r>
              <a:endParaRPr lang="en-US" sz="400" b="1" dirty="0">
                <a:solidFill>
                  <a:schemeClr val="bg1"/>
                </a:solidFill>
              </a:endParaRP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ldc.i4.0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>
                  <a:solidFill>
                    <a:schemeClr val="bg1"/>
                  </a:solidFill>
                </a:rPr>
                <a:t>ceq</a:t>
              </a:r>
              <a:endParaRPr lang="en-US" sz="400" b="1" dirty="0">
                <a:solidFill>
                  <a:schemeClr val="bg1"/>
                </a:solidFill>
              </a:endParaRP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call       void [</a:t>
              </a:r>
              <a:r>
                <a:rPr lang="en-US" sz="400" b="1" dirty="0" err="1">
                  <a:solidFill>
                    <a:schemeClr val="bg1"/>
                  </a:solidFill>
                </a:rPr>
                <a:t>Microsoft.Contracts</a:t>
              </a:r>
              <a:r>
                <a:rPr lang="en-US" sz="400" b="1" dirty="0">
                  <a:solidFill>
                    <a:schemeClr val="bg1"/>
                  </a:solidFill>
                </a:rPr>
                <a:t>]</a:t>
              </a:r>
              <a:r>
                <a:rPr lang="en-US" sz="400" b="1" dirty="0" err="1">
                  <a:solidFill>
                    <a:schemeClr val="bg1"/>
                  </a:solidFill>
                </a:rPr>
                <a:t>Microsoft.Contracts.Contract</a:t>
              </a:r>
              <a:r>
                <a:rPr lang="en-US" sz="400" b="1" dirty="0">
                  <a:solidFill>
                    <a:schemeClr val="bg1"/>
                  </a:solidFill>
                </a:rPr>
                <a:t>::Requires(</a:t>
              </a:r>
              <a:r>
                <a:rPr lang="en-US" sz="400" b="1" dirty="0" err="1">
                  <a:solidFill>
                    <a:schemeClr val="bg1"/>
                  </a:solidFill>
                </a:rPr>
                <a:t>bool</a:t>
              </a:r>
              <a:r>
                <a:rPr lang="en-US" sz="400" b="1" dirty="0">
                  <a:solidFill>
                    <a:schemeClr val="bg1"/>
                  </a:solidFill>
                </a:rPr>
                <a:t>)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call       instance int32 </a:t>
              </a:r>
              <a:r>
                <a:rPr lang="en-US" sz="400" b="1" dirty="0" err="1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>
                  <a:solidFill>
                    <a:schemeClr val="bg1"/>
                  </a:solidFill>
                </a:rPr>
                <a:t>::</a:t>
              </a:r>
              <a:r>
                <a:rPr lang="en-US" sz="400" b="1" dirty="0" err="1">
                  <a:solidFill>
                    <a:schemeClr val="bg1"/>
                  </a:solidFill>
                </a:rPr>
                <a:t>get_Count</a:t>
              </a:r>
              <a:r>
                <a:rPr lang="en-US" sz="400" b="1" dirty="0">
                  <a:solidFill>
                    <a:schemeClr val="bg1"/>
                  </a:solidFill>
                </a:rPr>
                <a:t>()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call       instance int32 </a:t>
              </a:r>
              <a:r>
                <a:rPr lang="en-US" sz="400" b="1" dirty="0" err="1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>
                  <a:solidFill>
                    <a:schemeClr val="bg1"/>
                  </a:solidFill>
                </a:rPr>
                <a:t>::</a:t>
              </a:r>
              <a:r>
                <a:rPr lang="en-US" sz="400" b="1" dirty="0" err="1">
                  <a:solidFill>
                    <a:schemeClr val="bg1"/>
                  </a:solidFill>
                </a:rPr>
                <a:t>get_Count</a:t>
              </a:r>
              <a:r>
                <a:rPr lang="en-US" sz="400" b="1" dirty="0">
                  <a:solidFill>
                    <a:schemeClr val="bg1"/>
                  </a:solidFill>
                </a:rPr>
                <a:t>()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call       !!0 [</a:t>
              </a:r>
              <a:r>
                <a:rPr lang="en-US" sz="400" b="1" dirty="0" err="1">
                  <a:solidFill>
                    <a:schemeClr val="bg1"/>
                  </a:solidFill>
                </a:rPr>
                <a:t>Microsoft.Contracts</a:t>
              </a:r>
              <a:r>
                <a:rPr lang="en-US" sz="400" b="1" dirty="0">
                  <a:solidFill>
                    <a:schemeClr val="bg1"/>
                  </a:solidFill>
                </a:rPr>
                <a:t>]</a:t>
              </a:r>
              <a:r>
                <a:rPr lang="en-US" sz="400" b="1" dirty="0" err="1">
                  <a:solidFill>
                    <a:schemeClr val="bg1"/>
                  </a:solidFill>
                </a:rPr>
                <a:t>Microsoft.Contracts.Contract</a:t>
              </a:r>
              <a:r>
                <a:rPr lang="en-US" sz="400" b="1" dirty="0">
                  <a:solidFill>
                    <a:schemeClr val="bg1"/>
                  </a:solidFill>
                </a:rPr>
                <a:t>::Old&lt;int32&gt;(!!0)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ldc.i4.1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add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>
                  <a:solidFill>
                    <a:schemeClr val="bg1"/>
                  </a:solidFill>
                </a:rPr>
                <a:t>ceq</a:t>
              </a:r>
              <a:endParaRPr lang="en-US" sz="400" b="1" dirty="0">
                <a:solidFill>
                  <a:schemeClr val="bg1"/>
                </a:solidFill>
              </a:endParaRP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call       void [</a:t>
              </a:r>
              <a:r>
                <a:rPr lang="en-US" sz="400" b="1" dirty="0" err="1">
                  <a:solidFill>
                    <a:schemeClr val="bg1"/>
                  </a:solidFill>
                </a:rPr>
                <a:t>Microsoft.Contracts</a:t>
              </a:r>
              <a:r>
                <a:rPr lang="en-US" sz="400" b="1" dirty="0">
                  <a:solidFill>
                    <a:schemeClr val="bg1"/>
                  </a:solidFill>
                </a:rPr>
                <a:t>]</a:t>
              </a:r>
              <a:r>
                <a:rPr lang="en-US" sz="400" b="1" dirty="0" err="1">
                  <a:solidFill>
                    <a:schemeClr val="bg1"/>
                  </a:solidFill>
                </a:rPr>
                <a:t>Microsoft.Contracts.Contract</a:t>
              </a:r>
              <a:r>
                <a:rPr lang="en-US" sz="400" b="1" dirty="0">
                  <a:solidFill>
                    <a:schemeClr val="bg1"/>
                  </a:solidFill>
                </a:rPr>
                <a:t>::Ensures(</a:t>
              </a:r>
              <a:r>
                <a:rPr lang="en-US" sz="400" b="1" dirty="0" err="1">
                  <a:solidFill>
                    <a:schemeClr val="bg1"/>
                  </a:solidFill>
                </a:rPr>
                <a:t>bool</a:t>
              </a:r>
              <a:r>
                <a:rPr lang="en-US" sz="400" b="1" dirty="0">
                  <a:solidFill>
                    <a:schemeClr val="bg1"/>
                  </a:solidFill>
                </a:rPr>
                <a:t>)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call       !!0 [</a:t>
              </a:r>
              <a:r>
                <a:rPr lang="en-US" sz="400" b="1" dirty="0" err="1">
                  <a:solidFill>
                    <a:schemeClr val="bg1"/>
                  </a:solidFill>
                </a:rPr>
                <a:t>Microsoft.Contracts</a:t>
              </a:r>
              <a:r>
                <a:rPr lang="en-US" sz="400" b="1" dirty="0">
                  <a:solidFill>
                    <a:schemeClr val="bg1"/>
                  </a:solidFill>
                </a:rPr>
                <a:t>]</a:t>
              </a:r>
              <a:r>
                <a:rPr lang="en-US" sz="400" b="1" dirty="0" err="1">
                  <a:solidFill>
                    <a:schemeClr val="bg1"/>
                  </a:solidFill>
                </a:rPr>
                <a:t>Microsoft.Contracts.Contract</a:t>
              </a:r>
              <a:r>
                <a:rPr lang="en-US" sz="400" b="1" dirty="0">
                  <a:solidFill>
                    <a:schemeClr val="bg1"/>
                  </a:solidFill>
                </a:rPr>
                <a:t>::Result&lt;int32&gt;()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call       instance int32 </a:t>
              </a:r>
              <a:r>
                <a:rPr lang="en-US" sz="400" b="1" dirty="0" err="1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>
                  <a:solidFill>
                    <a:schemeClr val="bg1"/>
                  </a:solidFill>
                </a:rPr>
                <a:t>::</a:t>
              </a:r>
              <a:r>
                <a:rPr lang="en-US" sz="400" b="1" dirty="0" err="1">
                  <a:solidFill>
                    <a:schemeClr val="bg1"/>
                  </a:solidFill>
                </a:rPr>
                <a:t>get_Count</a:t>
              </a:r>
              <a:r>
                <a:rPr lang="en-US" sz="400" b="1" dirty="0">
                  <a:solidFill>
                    <a:schemeClr val="bg1"/>
                  </a:solidFill>
                </a:rPr>
                <a:t>()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call       !!0 [</a:t>
              </a:r>
              <a:r>
                <a:rPr lang="en-US" sz="400" b="1" dirty="0" err="1">
                  <a:solidFill>
                    <a:schemeClr val="bg1"/>
                  </a:solidFill>
                </a:rPr>
                <a:t>Microsoft.Contracts</a:t>
              </a:r>
              <a:r>
                <a:rPr lang="en-US" sz="400" b="1" dirty="0">
                  <a:solidFill>
                    <a:schemeClr val="bg1"/>
                  </a:solidFill>
                </a:rPr>
                <a:t>]</a:t>
              </a:r>
              <a:r>
                <a:rPr lang="en-US" sz="400" b="1" dirty="0" err="1">
                  <a:solidFill>
                    <a:schemeClr val="bg1"/>
                  </a:solidFill>
                </a:rPr>
                <a:t>Microsoft.Contracts.Contract</a:t>
              </a:r>
              <a:r>
                <a:rPr lang="en-US" sz="400" b="1" dirty="0">
                  <a:solidFill>
                    <a:schemeClr val="bg1"/>
                  </a:solidFill>
                </a:rPr>
                <a:t>::Old&lt;int32&gt;(!!0)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>
                  <a:solidFill>
                    <a:schemeClr val="bg1"/>
                  </a:solidFill>
                </a:rPr>
                <a:t>ceq</a:t>
              </a:r>
              <a:endParaRPr lang="en-US" sz="400" b="1" dirty="0">
                <a:solidFill>
                  <a:schemeClr val="bg1"/>
                </a:solidFill>
              </a:endParaRP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call       void [</a:t>
              </a:r>
              <a:r>
                <a:rPr lang="en-US" sz="400" b="1" dirty="0" err="1">
                  <a:solidFill>
                    <a:schemeClr val="bg1"/>
                  </a:solidFill>
                </a:rPr>
                <a:t>Microsoft.Contracts</a:t>
              </a:r>
              <a:r>
                <a:rPr lang="en-US" sz="400" b="1" dirty="0">
                  <a:solidFill>
                    <a:schemeClr val="bg1"/>
                  </a:solidFill>
                </a:rPr>
                <a:t>]</a:t>
              </a:r>
              <a:r>
                <a:rPr lang="en-US" sz="400" b="1" dirty="0" err="1">
                  <a:solidFill>
                    <a:schemeClr val="bg1"/>
                  </a:solidFill>
                </a:rPr>
                <a:t>Microsoft.Contracts.Contract</a:t>
              </a:r>
              <a:r>
                <a:rPr lang="en-US" sz="400" b="1" dirty="0">
                  <a:solidFill>
                    <a:schemeClr val="bg1"/>
                  </a:solidFill>
                </a:rPr>
                <a:t>::Ensures(</a:t>
              </a:r>
              <a:r>
                <a:rPr lang="en-US" sz="400" b="1" dirty="0" err="1">
                  <a:solidFill>
                    <a:schemeClr val="bg1"/>
                  </a:solidFill>
                </a:rPr>
                <a:t>bool</a:t>
              </a:r>
              <a:r>
                <a:rPr lang="en-US" sz="400" b="1" dirty="0">
                  <a:solidFill>
                    <a:schemeClr val="bg1"/>
                  </a:solidFill>
                </a:rPr>
                <a:t>)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>
                  <a:solidFill>
                    <a:schemeClr val="bg1"/>
                  </a:solidFill>
                </a:rPr>
                <a:t>ldfld</a:t>
              </a:r>
              <a:r>
                <a:rPr lang="en-US" sz="400" b="1" dirty="0">
                  <a:solidFill>
                    <a:schemeClr val="bg1"/>
                  </a:solidFill>
                </a:rPr>
                <a:t>      int32 </a:t>
              </a:r>
              <a:r>
                <a:rPr lang="en-US" sz="400" b="1" dirty="0" err="1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>
                  <a:solidFill>
                    <a:schemeClr val="bg1"/>
                  </a:solidFill>
                </a:rPr>
                <a:t>::count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>
                  <a:solidFill>
                    <a:schemeClr val="bg1"/>
                  </a:solidFill>
                </a:rPr>
                <a:t>ldfld</a:t>
              </a:r>
              <a:r>
                <a:rPr lang="en-US" sz="400" b="1" dirty="0">
                  <a:solidFill>
                    <a:schemeClr val="bg1"/>
                  </a:solidFill>
                </a:rPr>
                <a:t>      object[] </a:t>
              </a:r>
              <a:r>
                <a:rPr lang="en-US" sz="400" b="1" dirty="0" err="1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>
                  <a:solidFill>
                    <a:schemeClr val="bg1"/>
                  </a:solidFill>
                </a:rPr>
                <a:t>::items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>
                  <a:solidFill>
                    <a:schemeClr val="bg1"/>
                  </a:solidFill>
                </a:rPr>
                <a:t>ldlen</a:t>
              </a:r>
              <a:endParaRPr lang="en-US" sz="400" b="1" dirty="0">
                <a:solidFill>
                  <a:schemeClr val="bg1"/>
                </a:solidFill>
              </a:endParaRP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conv.i4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>
                  <a:solidFill>
                    <a:schemeClr val="bg1"/>
                  </a:solidFill>
                </a:rPr>
                <a:t>ceq</a:t>
              </a:r>
              <a:endParaRPr lang="en-US" sz="400" b="1" dirty="0">
                <a:solidFill>
                  <a:schemeClr val="bg1"/>
                </a:solidFill>
              </a:endParaRP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ldc.i4.0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>
                  <a:solidFill>
                    <a:schemeClr val="bg1"/>
                  </a:solidFill>
                </a:rPr>
                <a:t>ceq</a:t>
              </a:r>
              <a:endParaRPr lang="en-US" sz="400" b="1" dirty="0">
                <a:solidFill>
                  <a:schemeClr val="bg1"/>
                </a:solidFill>
              </a:endParaRP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stloc.1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ldloc.1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>
                  <a:solidFill>
                    <a:schemeClr val="bg1"/>
                  </a:solidFill>
                </a:rPr>
                <a:t>brtrue.s</a:t>
              </a:r>
              <a:r>
                <a:rPr lang="en-US" sz="400" b="1" dirty="0">
                  <a:solidFill>
                    <a:schemeClr val="bg1"/>
                  </a:solidFill>
                </a:rPr>
                <a:t>   IL_0069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>
                  <a:solidFill>
                    <a:schemeClr val="bg1"/>
                  </a:solidFill>
                </a:rPr>
                <a:t>ldfld</a:t>
              </a:r>
              <a:r>
                <a:rPr lang="en-US" sz="400" b="1" dirty="0">
                  <a:solidFill>
                    <a:schemeClr val="bg1"/>
                  </a:solidFill>
                </a:rPr>
                <a:t>      int32 </a:t>
              </a:r>
              <a:r>
                <a:rPr lang="en-US" sz="400" b="1" dirty="0" err="1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>
                  <a:solidFill>
                    <a:schemeClr val="bg1"/>
                  </a:solidFill>
                </a:rPr>
                <a:t>::count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ldc.i4.1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add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call       instance void </a:t>
              </a:r>
              <a:r>
                <a:rPr lang="en-US" sz="400" b="1" dirty="0" err="1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>
                  <a:solidFill>
                    <a:schemeClr val="bg1"/>
                  </a:solidFill>
                </a:rPr>
                <a:t>::</a:t>
              </a:r>
              <a:r>
                <a:rPr lang="en-US" sz="400" b="1" dirty="0" err="1">
                  <a:solidFill>
                    <a:schemeClr val="bg1"/>
                  </a:solidFill>
                </a:rPr>
                <a:t>EnsureCapacity</a:t>
              </a:r>
              <a:r>
                <a:rPr lang="en-US" sz="400" b="1" dirty="0">
                  <a:solidFill>
                    <a:schemeClr val="bg1"/>
                  </a:solidFill>
                </a:rPr>
                <a:t>(int32)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>
                  <a:solidFill>
                    <a:schemeClr val="bg1"/>
                  </a:solidFill>
                </a:rPr>
                <a:t>ldfld</a:t>
              </a:r>
              <a:r>
                <a:rPr lang="en-US" sz="400" b="1" dirty="0">
                  <a:solidFill>
                    <a:schemeClr val="bg1"/>
                  </a:solidFill>
                </a:rPr>
                <a:t>      object[] </a:t>
              </a:r>
              <a:r>
                <a:rPr lang="en-US" sz="400" b="1" dirty="0" err="1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>
                  <a:solidFill>
                    <a:schemeClr val="bg1"/>
                  </a:solidFill>
                </a:rPr>
                <a:t>::items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>
                  <a:solidFill>
                    <a:schemeClr val="bg1"/>
                  </a:solidFill>
                </a:rPr>
                <a:t>ldfld</a:t>
              </a:r>
              <a:r>
                <a:rPr lang="en-US" sz="400" b="1" dirty="0">
                  <a:solidFill>
                    <a:schemeClr val="bg1"/>
                  </a:solidFill>
                </a:rPr>
                <a:t>      int32 </a:t>
              </a:r>
              <a:r>
                <a:rPr lang="en-US" sz="400" b="1" dirty="0" err="1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>
                  <a:solidFill>
                    <a:schemeClr val="bg1"/>
                  </a:solidFill>
                </a:rPr>
                <a:t>::count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ldarg.1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stelem.ref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dup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>
                  <a:solidFill>
                    <a:schemeClr val="bg1"/>
                  </a:solidFill>
                </a:rPr>
                <a:t>ldfld</a:t>
              </a:r>
              <a:r>
                <a:rPr lang="en-US" sz="400" b="1" dirty="0">
                  <a:solidFill>
                    <a:schemeClr val="bg1"/>
                  </a:solidFill>
                </a:rPr>
                <a:t>      int32 </a:t>
              </a:r>
              <a:r>
                <a:rPr lang="en-US" sz="400" b="1" dirty="0" err="1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>
                  <a:solidFill>
                    <a:schemeClr val="bg1"/>
                  </a:solidFill>
                </a:rPr>
                <a:t>::count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dup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stloc.2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ldc.i4.1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add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>
                  <a:solidFill>
                    <a:schemeClr val="bg1"/>
                  </a:solidFill>
                </a:rPr>
                <a:t>stfld</a:t>
              </a:r>
              <a:r>
                <a:rPr lang="en-US" sz="400" b="1" dirty="0">
                  <a:solidFill>
                    <a:schemeClr val="bg1"/>
                  </a:solidFill>
                </a:rPr>
                <a:t>      int32 </a:t>
              </a:r>
              <a:r>
                <a:rPr lang="en-US" sz="400" b="1" dirty="0" err="1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>
                  <a:solidFill>
                    <a:schemeClr val="bg1"/>
                  </a:solidFill>
                </a:rPr>
                <a:t>::count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ldloc.2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stloc.0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>
                  <a:solidFill>
                    <a:schemeClr val="bg1"/>
                  </a:solidFill>
                </a:rPr>
                <a:t>br.s</a:t>
              </a:r>
              <a:r>
                <a:rPr lang="en-US" sz="400" b="1" dirty="0">
                  <a:solidFill>
                    <a:schemeClr val="bg1"/>
                  </a:solidFill>
                </a:rPr>
                <a:t>       IL_008b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ldloc.0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ret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} // end of method </a:t>
              </a:r>
              <a:r>
                <a:rPr lang="en-US" sz="400" b="1" dirty="0" err="1">
                  <a:solidFill>
                    <a:schemeClr val="bg1"/>
                  </a:solidFill>
                </a:rPr>
                <a:t>BaseList</a:t>
              </a:r>
              <a:r>
                <a:rPr lang="en-US" sz="400" b="1" dirty="0">
                  <a:solidFill>
                    <a:schemeClr val="bg1"/>
                  </a:solidFill>
                </a:rPr>
                <a:t>::Add</a:t>
              </a:r>
            </a:p>
            <a:p>
              <a:endParaRPr lang="en-US" sz="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Rectangle 44"/>
          <p:cNvSpPr/>
          <p:nvPr/>
        </p:nvSpPr>
        <p:spPr bwMode="auto">
          <a:xfrm>
            <a:off x="1828800" y="4114800"/>
            <a:ext cx="1981200" cy="2590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>
              <a:solidFill>
                <a:srgbClr val="FFFFFF"/>
              </a:solidFill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8305800" y="2362200"/>
            <a:ext cx="2057400" cy="441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>
              <a:solidFill>
                <a:srgbClr val="FFFFFF"/>
              </a:solidFill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524000" y="762000"/>
            <a:ext cx="6629400" cy="2057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>
              <a:solidFill>
                <a:srgbClr val="FFFFFF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600200" y="2743200"/>
            <a:ext cx="11430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csc</a:t>
            </a:r>
            <a:r>
              <a:rPr lang="en-US" dirty="0"/>
              <a:t>/</a:t>
            </a:r>
            <a:r>
              <a:rPr lang="en-US" dirty="0" err="1"/>
              <a:t>vbc</a:t>
            </a:r>
            <a:r>
              <a:rPr lang="en-US" dirty="0"/>
              <a:t>/…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657600" y="3429000"/>
            <a:ext cx="11430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csc</a:t>
            </a:r>
            <a:r>
              <a:rPr lang="en-US" dirty="0"/>
              <a:t>/</a:t>
            </a:r>
            <a:r>
              <a:rPr lang="en-US" dirty="0" err="1"/>
              <a:t>vbc</a:t>
            </a:r>
            <a:r>
              <a:rPr lang="en-US" dirty="0"/>
              <a:t>/…</a:t>
            </a:r>
          </a:p>
        </p:txBody>
      </p:sp>
      <p:grpSp>
        <p:nvGrpSpPr>
          <p:cNvPr id="50" name="Group 33"/>
          <p:cNvGrpSpPr/>
          <p:nvPr/>
        </p:nvGrpSpPr>
        <p:grpSpPr>
          <a:xfrm>
            <a:off x="1828800" y="4165700"/>
            <a:ext cx="2057400" cy="2616101"/>
            <a:chOff x="304800" y="4521398"/>
            <a:chExt cx="2057400" cy="2616101"/>
          </a:xfrm>
        </p:grpSpPr>
        <p:sp>
          <p:nvSpPr>
            <p:cNvPr id="51" name="Rectangle 50"/>
            <p:cNvSpPr/>
            <p:nvPr/>
          </p:nvSpPr>
          <p:spPr>
            <a:xfrm>
              <a:off x="381000" y="4699099"/>
              <a:ext cx="1371600" cy="2270927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4800" y="4521398"/>
              <a:ext cx="2057400" cy="2616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dirty="0">
                  <a:solidFill>
                    <a:schemeClr val="bg1"/>
                  </a:solidFill>
                </a:rPr>
                <a:t>.method public </a:t>
              </a:r>
              <a:r>
                <a:rPr lang="en-US" sz="400" b="1" dirty="0" err="1">
                  <a:solidFill>
                    <a:schemeClr val="bg1"/>
                  </a:solidFill>
                </a:rPr>
                <a:t>hidebysig</a:t>
              </a:r>
              <a:r>
                <a:rPr lang="en-US" sz="400" b="1" dirty="0">
                  <a:solidFill>
                    <a:schemeClr val="bg1"/>
                  </a:solidFill>
                </a:rPr>
                <a:t> </a:t>
              </a:r>
              <a:r>
                <a:rPr lang="en-US" sz="400" b="1" dirty="0" err="1">
                  <a:solidFill>
                    <a:schemeClr val="bg1"/>
                  </a:solidFill>
                </a:rPr>
                <a:t>newslot</a:t>
              </a:r>
              <a:r>
                <a:rPr lang="en-US" sz="400" b="1" dirty="0">
                  <a:solidFill>
                    <a:schemeClr val="bg1"/>
                  </a:solidFill>
                </a:rPr>
                <a:t> virtual instance int32  Add(object 'value') </a:t>
              </a:r>
              <a:r>
                <a:rPr lang="en-US" sz="400" b="1" dirty="0" err="1">
                  <a:solidFill>
                    <a:schemeClr val="bg1"/>
                  </a:solidFill>
                </a:rPr>
                <a:t>cil</a:t>
              </a:r>
              <a:r>
                <a:rPr lang="en-US" sz="400" b="1" dirty="0">
                  <a:solidFill>
                    <a:schemeClr val="bg1"/>
                  </a:solidFill>
                </a:rPr>
                <a:t> managed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{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>
                  <a:solidFill>
                    <a:schemeClr val="bg1"/>
                  </a:solidFill>
                </a:rPr>
                <a:t>ldfld</a:t>
              </a:r>
              <a:r>
                <a:rPr lang="en-US" sz="400" b="1" dirty="0">
                  <a:solidFill>
                    <a:schemeClr val="bg1"/>
                  </a:solidFill>
                </a:rPr>
                <a:t>      int32 </a:t>
              </a:r>
              <a:r>
                <a:rPr lang="en-US" sz="400" b="1" dirty="0" err="1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>
                  <a:solidFill>
                    <a:schemeClr val="bg1"/>
                  </a:solidFill>
                </a:rPr>
                <a:t>::count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>
                  <a:solidFill>
                    <a:schemeClr val="bg1"/>
                  </a:solidFill>
                </a:rPr>
                <a:t>ldfld</a:t>
              </a:r>
              <a:r>
                <a:rPr lang="en-US" sz="400" b="1" dirty="0">
                  <a:solidFill>
                    <a:schemeClr val="bg1"/>
                  </a:solidFill>
                </a:rPr>
                <a:t>      object[] </a:t>
              </a:r>
              <a:r>
                <a:rPr lang="en-US" sz="400" b="1" dirty="0" err="1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>
                  <a:solidFill>
                    <a:schemeClr val="bg1"/>
                  </a:solidFill>
                </a:rPr>
                <a:t>::items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>
                  <a:solidFill>
                    <a:schemeClr val="bg1"/>
                  </a:solidFill>
                </a:rPr>
                <a:t>ldlen</a:t>
              </a:r>
              <a:endParaRPr lang="en-US" sz="400" b="1" dirty="0">
                <a:solidFill>
                  <a:schemeClr val="bg1"/>
                </a:solidFill>
              </a:endParaRP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conv.i4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>
                  <a:solidFill>
                    <a:schemeClr val="bg1"/>
                  </a:solidFill>
                </a:rPr>
                <a:t>ceq</a:t>
              </a:r>
              <a:endParaRPr lang="en-US" sz="400" b="1" dirty="0">
                <a:solidFill>
                  <a:schemeClr val="bg1"/>
                </a:solidFill>
              </a:endParaRP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ldc.i4.0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>
                  <a:solidFill>
                    <a:schemeClr val="bg1"/>
                  </a:solidFill>
                </a:rPr>
                <a:t>ceq</a:t>
              </a:r>
              <a:endParaRPr lang="en-US" sz="400" b="1" dirty="0">
                <a:solidFill>
                  <a:schemeClr val="bg1"/>
                </a:solidFill>
              </a:endParaRP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stloc.1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ldloc.1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>
                  <a:solidFill>
                    <a:schemeClr val="bg1"/>
                  </a:solidFill>
                </a:rPr>
                <a:t>brtrue.s</a:t>
              </a:r>
              <a:r>
                <a:rPr lang="en-US" sz="400" b="1" dirty="0">
                  <a:solidFill>
                    <a:schemeClr val="bg1"/>
                  </a:solidFill>
                </a:rPr>
                <a:t>   IL_0029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>
                  <a:solidFill>
                    <a:schemeClr val="bg1"/>
                  </a:solidFill>
                </a:rPr>
                <a:t>ldfld</a:t>
              </a:r>
              <a:r>
                <a:rPr lang="en-US" sz="400" b="1" dirty="0">
                  <a:solidFill>
                    <a:schemeClr val="bg1"/>
                  </a:solidFill>
                </a:rPr>
                <a:t>      int32 </a:t>
              </a:r>
              <a:r>
                <a:rPr lang="en-US" sz="400" b="1" dirty="0" err="1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>
                  <a:solidFill>
                    <a:schemeClr val="bg1"/>
                  </a:solidFill>
                </a:rPr>
                <a:t>::count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ldc.i4.1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add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call       instance void </a:t>
              </a:r>
              <a:r>
                <a:rPr lang="en-US" sz="400" b="1" dirty="0" err="1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>
                  <a:solidFill>
                    <a:schemeClr val="bg1"/>
                  </a:solidFill>
                </a:rPr>
                <a:t>::</a:t>
              </a:r>
              <a:r>
                <a:rPr lang="en-US" sz="400" b="1" dirty="0" err="1">
                  <a:solidFill>
                    <a:schemeClr val="bg1"/>
                  </a:solidFill>
                </a:rPr>
                <a:t>EnsureCapacity</a:t>
              </a:r>
              <a:r>
                <a:rPr lang="en-US" sz="400" b="1" dirty="0">
                  <a:solidFill>
                    <a:schemeClr val="bg1"/>
                  </a:solidFill>
                </a:rPr>
                <a:t>(int32)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>
                  <a:solidFill>
                    <a:schemeClr val="bg1"/>
                  </a:solidFill>
                </a:rPr>
                <a:t>ldfld</a:t>
              </a:r>
              <a:r>
                <a:rPr lang="en-US" sz="400" b="1" dirty="0">
                  <a:solidFill>
                    <a:schemeClr val="bg1"/>
                  </a:solidFill>
                </a:rPr>
                <a:t>      object[] </a:t>
              </a:r>
              <a:r>
                <a:rPr lang="en-US" sz="400" b="1" dirty="0" err="1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>
                  <a:solidFill>
                    <a:schemeClr val="bg1"/>
                  </a:solidFill>
                </a:rPr>
                <a:t>::items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>
                  <a:solidFill>
                    <a:schemeClr val="bg1"/>
                  </a:solidFill>
                </a:rPr>
                <a:t>ldfld</a:t>
              </a:r>
              <a:r>
                <a:rPr lang="en-US" sz="400" b="1" dirty="0">
                  <a:solidFill>
                    <a:schemeClr val="bg1"/>
                  </a:solidFill>
                </a:rPr>
                <a:t>      int32 </a:t>
              </a:r>
              <a:r>
                <a:rPr lang="en-US" sz="400" b="1" dirty="0" err="1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>
                  <a:solidFill>
                    <a:schemeClr val="bg1"/>
                  </a:solidFill>
                </a:rPr>
                <a:t>::count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ldarg.1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stelem.ref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dup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>
                  <a:solidFill>
                    <a:schemeClr val="bg1"/>
                  </a:solidFill>
                </a:rPr>
                <a:t>ldfld</a:t>
              </a:r>
              <a:r>
                <a:rPr lang="en-US" sz="400" b="1" dirty="0">
                  <a:solidFill>
                    <a:schemeClr val="bg1"/>
                  </a:solidFill>
                </a:rPr>
                <a:t>      int32 </a:t>
              </a:r>
              <a:r>
                <a:rPr lang="en-US" sz="400" b="1" dirty="0" err="1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>
                  <a:solidFill>
                    <a:schemeClr val="bg1"/>
                  </a:solidFill>
                </a:rPr>
                <a:t>::count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dup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stloc.2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ldc.i4.1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add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>
                  <a:solidFill>
                    <a:schemeClr val="bg1"/>
                  </a:solidFill>
                </a:rPr>
                <a:t>stfld</a:t>
              </a:r>
              <a:r>
                <a:rPr lang="en-US" sz="400" b="1" dirty="0">
                  <a:solidFill>
                    <a:schemeClr val="bg1"/>
                  </a:solidFill>
                </a:rPr>
                <a:t>      int32 </a:t>
              </a:r>
              <a:r>
                <a:rPr lang="en-US" sz="400" b="1" dirty="0" err="1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>
                  <a:solidFill>
                    <a:schemeClr val="bg1"/>
                  </a:solidFill>
                </a:rPr>
                <a:t>::count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ldloc.2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stloc.0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>
                  <a:solidFill>
                    <a:schemeClr val="bg1"/>
                  </a:solidFill>
                </a:rPr>
                <a:t>br.s</a:t>
              </a:r>
              <a:r>
                <a:rPr lang="en-US" sz="400" b="1" dirty="0">
                  <a:solidFill>
                    <a:schemeClr val="bg1"/>
                  </a:solidFill>
                </a:rPr>
                <a:t>       IL_004b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ldloc.0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ret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}</a:t>
              </a:r>
            </a:p>
            <a:p>
              <a:endParaRPr lang="en-US" sz="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600201" y="3124201"/>
            <a:ext cx="957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</a:t>
            </a:r>
            <a:br>
              <a:rPr lang="en-US" dirty="0"/>
            </a:br>
            <a:r>
              <a:rPr lang="en-US" dirty="0"/>
              <a:t>Compile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67000" y="3124201"/>
            <a:ext cx="22098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/d:CONTRACTS_FULL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010400" y="3974068"/>
            <a:ext cx="11430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ccrewrite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305800" y="1752601"/>
            <a:ext cx="2102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Executable Runtime </a:t>
            </a:r>
          </a:p>
          <a:p>
            <a:r>
              <a:rPr lang="en-US" dirty="0"/>
              <a:t>Contract Checking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7010400" y="3733800"/>
            <a:ext cx="1143000" cy="1588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828800" y="1905000"/>
            <a:ext cx="4495800" cy="6858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828800" y="1371600"/>
            <a:ext cx="6248400" cy="475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828800" y="1069848"/>
            <a:ext cx="3200400" cy="2103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676400" y="838200"/>
            <a:ext cx="6477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public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virtual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</a:rPr>
              <a:t> Add(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object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</a:rPr>
              <a:t> value){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</a:rPr>
              <a:t>Contract.Requires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</a:rPr>
              <a:t>( value != 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null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</a:rPr>
              <a:t> );</a:t>
            </a:r>
            <a:br>
              <a:rPr lang="en-US" sz="1200" dirty="0">
                <a:solidFill>
                  <a:schemeClr val="bg1"/>
                </a:solidFill>
                <a:latin typeface="Consolas" pitchFamily="49" charset="0"/>
              </a:rPr>
            </a:br>
            <a:endParaRPr lang="en-US" sz="12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</a:rPr>
              <a:t>Contract.Ensures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</a:rPr>
              <a:t>( Count ==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</a:rPr>
              <a:t>Contract.OldValue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</a:rPr>
              <a:t>(Count) + 1 );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</a:rPr>
              <a:t>Contract.Ensures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</a:rPr>
              <a:t>(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</a:rPr>
              <a:t>Contract.Result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1200" b="1" dirty="0" err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</a:rPr>
              <a:t>&gt;() ==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</a:rPr>
              <a:t>Contract.OldValue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</a:rPr>
              <a:t>(Count) );</a:t>
            </a:r>
          </a:p>
          <a:p>
            <a:endParaRPr lang="en-US" sz="12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  if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</a:rPr>
              <a:t> (_size == _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</a:rPr>
              <a:t>items.Length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</a:rPr>
              <a:t>)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</a:rPr>
              <a:t>EnsureCapacity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</a:rPr>
              <a:t>(_size+1);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</a:rPr>
              <a:t>  _items[_size] = value;</a:t>
            </a:r>
          </a:p>
          <a:p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  return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</a:rPr>
              <a:t> _size++;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62" name="Group 45"/>
          <p:cNvGrpSpPr/>
          <p:nvPr/>
        </p:nvGrpSpPr>
        <p:grpSpPr>
          <a:xfrm>
            <a:off x="8305800" y="2362201"/>
            <a:ext cx="2209800" cy="4524315"/>
            <a:chOff x="6781800" y="2362200"/>
            <a:chExt cx="2209800" cy="4524315"/>
          </a:xfrm>
        </p:grpSpPr>
        <p:sp>
          <p:nvSpPr>
            <p:cNvPr id="63" name="Rectangle 62"/>
            <p:cNvSpPr/>
            <p:nvPr/>
          </p:nvSpPr>
          <p:spPr>
            <a:xfrm>
              <a:off x="6881346" y="6553200"/>
              <a:ext cx="739977" cy="13213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81346" y="2843213"/>
              <a:ext cx="1752600" cy="43815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881346" y="2524126"/>
              <a:ext cx="1181096" cy="30956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881346" y="5583744"/>
              <a:ext cx="1726170" cy="96945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881346" y="3276599"/>
              <a:ext cx="1371600" cy="230981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81800" y="2362200"/>
              <a:ext cx="220980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dirty="0">
                  <a:solidFill>
                    <a:schemeClr val="bg1"/>
                  </a:solidFill>
                </a:rPr>
                <a:t>.method public </a:t>
              </a:r>
              <a:r>
                <a:rPr lang="en-US" sz="400" b="1" dirty="0" err="1">
                  <a:solidFill>
                    <a:schemeClr val="bg1"/>
                  </a:solidFill>
                </a:rPr>
                <a:t>hidebysig</a:t>
              </a:r>
              <a:r>
                <a:rPr lang="en-US" sz="400" b="1" dirty="0">
                  <a:solidFill>
                    <a:schemeClr val="bg1"/>
                  </a:solidFill>
                </a:rPr>
                <a:t> </a:t>
              </a:r>
              <a:r>
                <a:rPr lang="en-US" sz="400" b="1" dirty="0" err="1">
                  <a:solidFill>
                    <a:schemeClr val="bg1"/>
                  </a:solidFill>
                </a:rPr>
                <a:t>newslot</a:t>
              </a:r>
              <a:r>
                <a:rPr lang="en-US" sz="400" b="1" dirty="0">
                  <a:solidFill>
                    <a:schemeClr val="bg1"/>
                  </a:solidFill>
                </a:rPr>
                <a:t> virtual instance int32 Add(object 'value') </a:t>
              </a:r>
              <a:r>
                <a:rPr lang="en-US" sz="400" b="1" dirty="0" err="1">
                  <a:solidFill>
                    <a:schemeClr val="bg1"/>
                  </a:solidFill>
                </a:rPr>
                <a:t>cil</a:t>
              </a:r>
              <a:r>
                <a:rPr lang="en-US" sz="400" b="1" dirty="0">
                  <a:solidFill>
                    <a:schemeClr val="bg1"/>
                  </a:solidFill>
                </a:rPr>
                <a:t> managed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{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.locals init (int32 '</a:t>
              </a:r>
              <a:r>
                <a:rPr lang="en-US" sz="400" b="1" dirty="0" err="1">
                  <a:solidFill>
                    <a:schemeClr val="bg1"/>
                  </a:solidFill>
                </a:rPr>
                <a:t>Contract.Old</a:t>
              </a:r>
              <a:r>
                <a:rPr lang="en-US" sz="400" b="1" dirty="0">
                  <a:solidFill>
                    <a:schemeClr val="bg1"/>
                  </a:solidFill>
                </a:rPr>
                <a:t>(Count)',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              int32 '</a:t>
              </a:r>
              <a:r>
                <a:rPr lang="en-US" sz="400" b="1" dirty="0" err="1">
                  <a:solidFill>
                    <a:schemeClr val="bg1"/>
                  </a:solidFill>
                </a:rPr>
                <a:t>Contract.Result</a:t>
              </a:r>
              <a:r>
                <a:rPr lang="en-US" sz="400" b="1" dirty="0">
                  <a:solidFill>
                    <a:schemeClr val="bg1"/>
                  </a:solidFill>
                </a:rPr>
                <a:t>&lt;</a:t>
              </a:r>
              <a:r>
                <a:rPr lang="en-US" sz="400" b="1" dirty="0" err="1">
                  <a:solidFill>
                    <a:schemeClr val="bg1"/>
                  </a:solidFill>
                </a:rPr>
                <a:t>int</a:t>
              </a:r>
              <a:r>
                <a:rPr lang="en-US" sz="400" b="1" dirty="0">
                  <a:solidFill>
                    <a:schemeClr val="bg1"/>
                  </a:solidFill>
                </a:rPr>
                <a:t>&gt;()')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call       instance int32 </a:t>
              </a:r>
              <a:r>
                <a:rPr lang="en-US" sz="400" b="1" dirty="0" err="1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>
                  <a:solidFill>
                    <a:schemeClr val="bg1"/>
                  </a:solidFill>
                </a:rPr>
                <a:t>::</a:t>
              </a:r>
              <a:r>
                <a:rPr lang="en-US" sz="400" b="1" dirty="0" err="1">
                  <a:solidFill>
                    <a:schemeClr val="bg1"/>
                  </a:solidFill>
                </a:rPr>
                <a:t>get_Count</a:t>
              </a:r>
              <a:r>
                <a:rPr lang="en-US" sz="400" b="1" dirty="0">
                  <a:solidFill>
                    <a:schemeClr val="bg1"/>
                  </a:solidFill>
                </a:rPr>
                <a:t>()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stloc.3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ldarg.1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>
                  <a:solidFill>
                    <a:schemeClr val="bg1"/>
                  </a:solidFill>
                </a:rPr>
                <a:t>ldnull</a:t>
              </a:r>
              <a:endParaRPr lang="en-US" sz="400" b="1" dirty="0">
                <a:solidFill>
                  <a:schemeClr val="bg1"/>
                </a:solidFill>
              </a:endParaRP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>
                  <a:solidFill>
                    <a:schemeClr val="bg1"/>
                  </a:solidFill>
                </a:rPr>
                <a:t>ceq</a:t>
              </a:r>
              <a:endParaRPr lang="en-US" sz="400" b="1" dirty="0">
                <a:solidFill>
                  <a:schemeClr val="bg1"/>
                </a:solidFill>
              </a:endParaRP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ldc.i4.0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>
                  <a:solidFill>
                    <a:schemeClr val="bg1"/>
                  </a:solidFill>
                </a:rPr>
                <a:t>ceq</a:t>
              </a:r>
              <a:endParaRPr lang="en-US" sz="400" b="1" dirty="0">
                <a:solidFill>
                  <a:schemeClr val="bg1"/>
                </a:solidFill>
              </a:endParaRP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>
                  <a:solidFill>
                    <a:schemeClr val="bg1"/>
                  </a:solidFill>
                </a:rPr>
                <a:t>ldstr</a:t>
              </a:r>
              <a:r>
                <a:rPr lang="en-US" sz="400" b="1" dirty="0">
                  <a:solidFill>
                    <a:schemeClr val="bg1"/>
                  </a:solidFill>
                </a:rPr>
                <a:t>      "value != null"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call       void __</a:t>
              </a:r>
              <a:r>
                <a:rPr lang="en-US" sz="400" b="1" dirty="0" err="1">
                  <a:solidFill>
                    <a:schemeClr val="bg1"/>
                  </a:solidFill>
                </a:rPr>
                <a:t>RewriterMethods</a:t>
              </a:r>
              <a:r>
                <a:rPr lang="en-US" sz="400" b="1" dirty="0">
                  <a:solidFill>
                    <a:schemeClr val="bg1"/>
                  </a:solidFill>
                </a:rPr>
                <a:t>::RewriterRequires$PST06000009(</a:t>
              </a:r>
              <a:r>
                <a:rPr lang="en-US" sz="400" b="1" dirty="0" err="1">
                  <a:solidFill>
                    <a:schemeClr val="bg1"/>
                  </a:solidFill>
                </a:rPr>
                <a:t>bool</a:t>
              </a:r>
              <a:r>
                <a:rPr lang="en-US" sz="400" b="1" dirty="0">
                  <a:solidFill>
                    <a:schemeClr val="bg1"/>
                  </a:solidFill>
                </a:rPr>
                <a:t>,  string)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>
                  <a:solidFill>
                    <a:schemeClr val="bg1"/>
                  </a:solidFill>
                </a:rPr>
                <a:t>ldfld</a:t>
              </a:r>
              <a:r>
                <a:rPr lang="en-US" sz="400" b="1" dirty="0">
                  <a:solidFill>
                    <a:schemeClr val="bg1"/>
                  </a:solidFill>
                </a:rPr>
                <a:t>      int32 </a:t>
              </a:r>
              <a:r>
                <a:rPr lang="en-US" sz="400" b="1" dirty="0" err="1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>
                  <a:solidFill>
                    <a:schemeClr val="bg1"/>
                  </a:solidFill>
                </a:rPr>
                <a:t>::count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>
                  <a:solidFill>
                    <a:schemeClr val="bg1"/>
                  </a:solidFill>
                </a:rPr>
                <a:t>ldfld</a:t>
              </a:r>
              <a:r>
                <a:rPr lang="en-US" sz="400" b="1" dirty="0">
                  <a:solidFill>
                    <a:schemeClr val="bg1"/>
                  </a:solidFill>
                </a:rPr>
                <a:t>      object[] </a:t>
              </a:r>
              <a:r>
                <a:rPr lang="en-US" sz="400" b="1" dirty="0" err="1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>
                  <a:solidFill>
                    <a:schemeClr val="bg1"/>
                  </a:solidFill>
                </a:rPr>
                <a:t>::items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>
                  <a:solidFill>
                    <a:schemeClr val="bg1"/>
                  </a:solidFill>
                </a:rPr>
                <a:t>ldlen</a:t>
              </a:r>
              <a:endParaRPr lang="en-US" sz="400" b="1" dirty="0">
                <a:solidFill>
                  <a:schemeClr val="bg1"/>
                </a:solidFill>
              </a:endParaRP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conv.i4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>
                  <a:solidFill>
                    <a:schemeClr val="bg1"/>
                  </a:solidFill>
                </a:rPr>
                <a:t>ceq</a:t>
              </a:r>
              <a:endParaRPr lang="en-US" sz="400" b="1" dirty="0">
                <a:solidFill>
                  <a:schemeClr val="bg1"/>
                </a:solidFill>
              </a:endParaRP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ldc.i4.0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>
                  <a:solidFill>
                    <a:schemeClr val="bg1"/>
                  </a:solidFill>
                </a:rPr>
                <a:t>ceq</a:t>
              </a:r>
              <a:endParaRPr lang="en-US" sz="400" b="1" dirty="0">
                <a:solidFill>
                  <a:schemeClr val="bg1"/>
                </a:solidFill>
              </a:endParaRP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stloc.1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ldloc.1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>
                  <a:solidFill>
                    <a:schemeClr val="bg1"/>
                  </a:solidFill>
                </a:rPr>
                <a:t>brtrue</a:t>
              </a:r>
              <a:r>
                <a:rPr lang="en-US" sz="400" b="1" dirty="0">
                  <a:solidFill>
                    <a:schemeClr val="bg1"/>
                  </a:solidFill>
                </a:rPr>
                <a:t>     IL_004d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>
                  <a:solidFill>
                    <a:schemeClr val="bg1"/>
                  </a:solidFill>
                </a:rPr>
                <a:t>nop</a:t>
              </a:r>
              <a:endParaRPr lang="en-US" sz="400" b="1" dirty="0">
                <a:solidFill>
                  <a:schemeClr val="bg1"/>
                </a:solidFill>
              </a:endParaRP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>
                  <a:solidFill>
                    <a:schemeClr val="bg1"/>
                  </a:solidFill>
                </a:rPr>
                <a:t>ldfld</a:t>
              </a:r>
              <a:r>
                <a:rPr lang="en-US" sz="400" b="1" dirty="0">
                  <a:solidFill>
                    <a:schemeClr val="bg1"/>
                  </a:solidFill>
                </a:rPr>
                <a:t>      int32 </a:t>
              </a:r>
              <a:r>
                <a:rPr lang="en-US" sz="400" b="1" dirty="0" err="1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>
                  <a:solidFill>
                    <a:schemeClr val="bg1"/>
                  </a:solidFill>
                </a:rPr>
                <a:t>::count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ldc.i4.1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add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call       instance void </a:t>
              </a:r>
              <a:r>
                <a:rPr lang="en-US" sz="400" b="1" dirty="0" err="1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>
                  <a:solidFill>
                    <a:schemeClr val="bg1"/>
                  </a:solidFill>
                </a:rPr>
                <a:t>::</a:t>
              </a:r>
              <a:r>
                <a:rPr lang="en-US" sz="400" b="1" dirty="0" err="1">
                  <a:solidFill>
                    <a:schemeClr val="bg1"/>
                  </a:solidFill>
                </a:rPr>
                <a:t>EnsureCapacity</a:t>
              </a:r>
              <a:r>
                <a:rPr lang="en-US" sz="400" b="1" dirty="0">
                  <a:solidFill>
                    <a:schemeClr val="bg1"/>
                  </a:solidFill>
                </a:rPr>
                <a:t>(int32)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>
                  <a:solidFill>
                    <a:schemeClr val="bg1"/>
                  </a:solidFill>
                </a:rPr>
                <a:t>nop</a:t>
              </a:r>
              <a:endParaRPr lang="en-US" sz="400" b="1" dirty="0">
                <a:solidFill>
                  <a:schemeClr val="bg1"/>
                </a:solidFill>
              </a:endParaRP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>
                  <a:solidFill>
                    <a:schemeClr val="bg1"/>
                  </a:solidFill>
                </a:rPr>
                <a:t>nop</a:t>
              </a:r>
              <a:endParaRPr lang="en-US" sz="400" b="1" dirty="0">
                <a:solidFill>
                  <a:schemeClr val="bg1"/>
                </a:solidFill>
              </a:endParaRP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>
                  <a:solidFill>
                    <a:schemeClr val="bg1"/>
                  </a:solidFill>
                </a:rPr>
                <a:t>ldfld</a:t>
              </a:r>
              <a:r>
                <a:rPr lang="en-US" sz="400" b="1" dirty="0">
                  <a:solidFill>
                    <a:schemeClr val="bg1"/>
                  </a:solidFill>
                </a:rPr>
                <a:t>      object[] </a:t>
              </a:r>
              <a:r>
                <a:rPr lang="en-US" sz="400" b="1" dirty="0" err="1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>
                  <a:solidFill>
                    <a:schemeClr val="bg1"/>
                  </a:solidFill>
                </a:rPr>
                <a:t>::items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>
                  <a:solidFill>
                    <a:schemeClr val="bg1"/>
                  </a:solidFill>
                </a:rPr>
                <a:t>ldfld</a:t>
              </a:r>
              <a:r>
                <a:rPr lang="en-US" sz="400" b="1" dirty="0">
                  <a:solidFill>
                    <a:schemeClr val="bg1"/>
                  </a:solidFill>
                </a:rPr>
                <a:t>      int32 </a:t>
              </a:r>
              <a:r>
                <a:rPr lang="en-US" sz="400" b="1" dirty="0" err="1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>
                  <a:solidFill>
                    <a:schemeClr val="bg1"/>
                  </a:solidFill>
                </a:rPr>
                <a:t>::count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ldarg.1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stelem.ref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dup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>
                  <a:solidFill>
                    <a:schemeClr val="bg1"/>
                  </a:solidFill>
                </a:rPr>
                <a:t>ldfld</a:t>
              </a:r>
              <a:r>
                <a:rPr lang="en-US" sz="400" b="1" dirty="0">
                  <a:solidFill>
                    <a:schemeClr val="bg1"/>
                  </a:solidFill>
                </a:rPr>
                <a:t>      int32 </a:t>
              </a:r>
              <a:r>
                <a:rPr lang="en-US" sz="400" b="1" dirty="0" err="1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>
                  <a:solidFill>
                    <a:schemeClr val="bg1"/>
                  </a:solidFill>
                </a:rPr>
                <a:t>::count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dup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stloc.2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ldc.i4.1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add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>
                  <a:solidFill>
                    <a:schemeClr val="bg1"/>
                  </a:solidFill>
                </a:rPr>
                <a:t>stfld</a:t>
              </a:r>
              <a:r>
                <a:rPr lang="en-US" sz="400" b="1" dirty="0">
                  <a:solidFill>
                    <a:schemeClr val="bg1"/>
                  </a:solidFill>
                </a:rPr>
                <a:t>      int32 </a:t>
              </a:r>
              <a:r>
                <a:rPr lang="en-US" sz="400" b="1" dirty="0" err="1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>
                  <a:solidFill>
                    <a:schemeClr val="bg1"/>
                  </a:solidFill>
                </a:rPr>
                <a:t>::count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ldloc.2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stloc.0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>
                  <a:solidFill>
                    <a:schemeClr val="bg1"/>
                  </a:solidFill>
                </a:rPr>
                <a:t>br</a:t>
              </a:r>
              <a:r>
                <a:rPr lang="en-US" sz="400" b="1" dirty="0">
                  <a:solidFill>
                    <a:schemeClr val="bg1"/>
                  </a:solidFill>
                </a:rPr>
                <a:t>         IL_0072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ldloc.0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>
                  <a:solidFill>
                    <a:schemeClr val="bg1"/>
                  </a:solidFill>
                </a:rPr>
                <a:t>stloc.s</a:t>
              </a:r>
              <a:r>
                <a:rPr lang="en-US" sz="400" b="1" dirty="0">
                  <a:solidFill>
                    <a:schemeClr val="bg1"/>
                  </a:solidFill>
                </a:rPr>
                <a:t>    '</a:t>
              </a:r>
              <a:r>
                <a:rPr lang="en-US" sz="400" b="1" dirty="0" err="1">
                  <a:solidFill>
                    <a:schemeClr val="bg1"/>
                  </a:solidFill>
                </a:rPr>
                <a:t>Contract.Result</a:t>
              </a:r>
              <a:r>
                <a:rPr lang="en-US" sz="400" b="1" dirty="0">
                  <a:solidFill>
                    <a:schemeClr val="bg1"/>
                  </a:solidFill>
                </a:rPr>
                <a:t>&lt;</a:t>
              </a:r>
              <a:r>
                <a:rPr lang="en-US" sz="400" b="1" dirty="0" err="1">
                  <a:solidFill>
                    <a:schemeClr val="bg1"/>
                  </a:solidFill>
                </a:rPr>
                <a:t>int</a:t>
              </a:r>
              <a:r>
                <a:rPr lang="en-US" sz="400" b="1" dirty="0">
                  <a:solidFill>
                    <a:schemeClr val="bg1"/>
                  </a:solidFill>
                </a:rPr>
                <a:t>&gt;()'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>
                  <a:solidFill>
                    <a:schemeClr val="bg1"/>
                  </a:solidFill>
                </a:rPr>
                <a:t>br</a:t>
              </a:r>
              <a:r>
                <a:rPr lang="en-US" sz="400" b="1" dirty="0">
                  <a:solidFill>
                    <a:schemeClr val="bg1"/>
                  </a:solidFill>
                </a:rPr>
                <a:t>         IL_007a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ldarg.0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call       instance int32 </a:t>
              </a:r>
              <a:r>
                <a:rPr lang="en-US" sz="400" b="1" dirty="0" err="1">
                  <a:solidFill>
                    <a:schemeClr val="bg1"/>
                  </a:solidFill>
                </a:rPr>
                <a:t>TabDemo.BaseList</a:t>
              </a:r>
              <a:r>
                <a:rPr lang="en-US" sz="400" b="1" dirty="0">
                  <a:solidFill>
                    <a:schemeClr val="bg1"/>
                  </a:solidFill>
                </a:rPr>
                <a:t>::</a:t>
              </a:r>
              <a:r>
                <a:rPr lang="en-US" sz="400" b="1" dirty="0" err="1">
                  <a:solidFill>
                    <a:schemeClr val="bg1"/>
                  </a:solidFill>
                </a:rPr>
                <a:t>get_Count</a:t>
              </a:r>
              <a:r>
                <a:rPr lang="en-US" sz="400" b="1" dirty="0">
                  <a:solidFill>
                    <a:schemeClr val="bg1"/>
                  </a:solidFill>
                </a:rPr>
                <a:t>()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ldloc.3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ldc.i4.1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add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>
                  <a:solidFill>
                    <a:schemeClr val="bg1"/>
                  </a:solidFill>
                </a:rPr>
                <a:t>ceq</a:t>
              </a:r>
              <a:endParaRPr lang="en-US" sz="400" b="1" dirty="0">
                <a:solidFill>
                  <a:schemeClr val="bg1"/>
                </a:solidFill>
              </a:endParaRP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>
                  <a:solidFill>
                    <a:schemeClr val="bg1"/>
                  </a:solidFill>
                </a:rPr>
                <a:t>ldstr</a:t>
              </a:r>
              <a:r>
                <a:rPr lang="en-US" sz="400" b="1" dirty="0">
                  <a:solidFill>
                    <a:schemeClr val="bg1"/>
                  </a:solidFill>
                </a:rPr>
                <a:t>      "Count == </a:t>
              </a:r>
              <a:r>
                <a:rPr lang="en-US" sz="400" b="1" dirty="0" err="1">
                  <a:solidFill>
                    <a:schemeClr val="bg1"/>
                  </a:solidFill>
                </a:rPr>
                <a:t>Contract.Old</a:t>
              </a:r>
              <a:r>
                <a:rPr lang="en-US" sz="400" b="1" dirty="0">
                  <a:solidFill>
                    <a:schemeClr val="bg1"/>
                  </a:solidFill>
                </a:rPr>
                <a:t>(Count) + 1"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call       void __</a:t>
              </a:r>
              <a:r>
                <a:rPr lang="en-US" sz="400" b="1" dirty="0" err="1">
                  <a:solidFill>
                    <a:schemeClr val="bg1"/>
                  </a:solidFill>
                </a:rPr>
                <a:t>RewriterMethods</a:t>
              </a:r>
              <a:r>
                <a:rPr lang="en-US" sz="400" b="1" dirty="0">
                  <a:solidFill>
                    <a:schemeClr val="bg1"/>
                  </a:solidFill>
                </a:rPr>
                <a:t>::RewriterEnsures$PST0600000B(</a:t>
              </a:r>
              <a:r>
                <a:rPr lang="en-US" sz="400" b="1" dirty="0" err="1">
                  <a:solidFill>
                    <a:schemeClr val="bg1"/>
                  </a:solidFill>
                </a:rPr>
                <a:t>bool</a:t>
              </a:r>
              <a:r>
                <a:rPr lang="en-US" sz="400" b="1" dirty="0">
                  <a:solidFill>
                    <a:schemeClr val="bg1"/>
                  </a:solidFill>
                </a:rPr>
                <a:t>, string)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>
                  <a:solidFill>
                    <a:schemeClr val="bg1"/>
                  </a:solidFill>
                </a:rPr>
                <a:t>ldloc.s</a:t>
              </a:r>
              <a:r>
                <a:rPr lang="en-US" sz="400" b="1" dirty="0">
                  <a:solidFill>
                    <a:schemeClr val="bg1"/>
                  </a:solidFill>
                </a:rPr>
                <a:t>    '</a:t>
              </a:r>
              <a:r>
                <a:rPr lang="en-US" sz="400" b="1" dirty="0" err="1">
                  <a:solidFill>
                    <a:schemeClr val="bg1"/>
                  </a:solidFill>
                </a:rPr>
                <a:t>Contract.Result</a:t>
              </a:r>
              <a:r>
                <a:rPr lang="en-US" sz="400" b="1" dirty="0">
                  <a:solidFill>
                    <a:schemeClr val="bg1"/>
                  </a:solidFill>
                </a:rPr>
                <a:t>&lt;</a:t>
              </a:r>
              <a:r>
                <a:rPr lang="en-US" sz="400" b="1" dirty="0" err="1">
                  <a:solidFill>
                    <a:schemeClr val="bg1"/>
                  </a:solidFill>
                </a:rPr>
                <a:t>int</a:t>
              </a:r>
              <a:r>
                <a:rPr lang="en-US" sz="400" b="1" dirty="0">
                  <a:solidFill>
                    <a:schemeClr val="bg1"/>
                  </a:solidFill>
                </a:rPr>
                <a:t>&gt;()'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>
                  <a:solidFill>
                    <a:schemeClr val="bg1"/>
                  </a:solidFill>
                </a:rPr>
                <a:t>ldloc.s</a:t>
              </a:r>
              <a:r>
                <a:rPr lang="en-US" sz="400" b="1" dirty="0">
                  <a:solidFill>
                    <a:schemeClr val="bg1"/>
                  </a:solidFill>
                </a:rPr>
                <a:t>    V_4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>
                  <a:solidFill>
                    <a:schemeClr val="bg1"/>
                  </a:solidFill>
                </a:rPr>
                <a:t>ceq</a:t>
              </a:r>
              <a:endParaRPr lang="en-US" sz="400" b="1" dirty="0">
                <a:solidFill>
                  <a:schemeClr val="bg1"/>
                </a:solidFill>
              </a:endParaRP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>
                  <a:solidFill>
                    <a:schemeClr val="bg1"/>
                  </a:solidFill>
                </a:rPr>
                <a:t>ldstr</a:t>
              </a:r>
              <a:r>
                <a:rPr lang="en-US" sz="400" b="1" dirty="0">
                  <a:solidFill>
                    <a:schemeClr val="bg1"/>
                  </a:solidFill>
                </a:rPr>
                <a:t>      "</a:t>
              </a:r>
              <a:r>
                <a:rPr lang="en-US" sz="400" b="1" dirty="0" err="1">
                  <a:solidFill>
                    <a:schemeClr val="bg1"/>
                  </a:solidFill>
                </a:rPr>
                <a:t>Contract.Result</a:t>
              </a:r>
              <a:r>
                <a:rPr lang="en-US" sz="400" b="1" dirty="0">
                  <a:solidFill>
                    <a:schemeClr val="bg1"/>
                  </a:solidFill>
                </a:rPr>
                <a:t>&lt;</a:t>
              </a:r>
              <a:r>
                <a:rPr lang="en-US" sz="400" b="1" dirty="0" err="1">
                  <a:solidFill>
                    <a:schemeClr val="bg1"/>
                  </a:solidFill>
                </a:rPr>
                <a:t>int</a:t>
              </a:r>
              <a:r>
                <a:rPr lang="en-US" sz="400" b="1" dirty="0">
                  <a:solidFill>
                    <a:schemeClr val="bg1"/>
                  </a:solidFill>
                </a:rPr>
                <a:t>&gt;() == </a:t>
              </a:r>
              <a:r>
                <a:rPr lang="en-US" sz="400" b="1" dirty="0" err="1">
                  <a:solidFill>
                    <a:schemeClr val="bg1"/>
                  </a:solidFill>
                </a:rPr>
                <a:t>Contract.Old</a:t>
              </a:r>
              <a:r>
                <a:rPr lang="en-US" sz="400" b="1" dirty="0">
                  <a:solidFill>
                    <a:schemeClr val="bg1"/>
                  </a:solidFill>
                </a:rPr>
                <a:t>(Count)"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call       void __</a:t>
              </a:r>
              <a:r>
                <a:rPr lang="en-US" sz="400" b="1" dirty="0" err="1">
                  <a:solidFill>
                    <a:schemeClr val="bg1"/>
                  </a:solidFill>
                </a:rPr>
                <a:t>RewriterMethods</a:t>
              </a:r>
              <a:r>
                <a:rPr lang="en-US" sz="400" b="1" dirty="0">
                  <a:solidFill>
                    <a:schemeClr val="bg1"/>
                  </a:solidFill>
                </a:rPr>
                <a:t>::RewriterEnsures$PST0600000B(</a:t>
              </a:r>
              <a:r>
                <a:rPr lang="en-US" sz="400" b="1" dirty="0" err="1">
                  <a:solidFill>
                    <a:schemeClr val="bg1"/>
                  </a:solidFill>
                </a:rPr>
                <a:t>bool</a:t>
              </a:r>
              <a:r>
                <a:rPr lang="en-US" sz="400" b="1" dirty="0">
                  <a:solidFill>
                    <a:schemeClr val="bg1"/>
                  </a:solidFill>
                </a:rPr>
                <a:t>, string)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</a:t>
              </a:r>
              <a:r>
                <a:rPr lang="en-US" sz="400" b="1" dirty="0" err="1">
                  <a:solidFill>
                    <a:schemeClr val="bg1"/>
                  </a:solidFill>
                </a:rPr>
                <a:t>ldloc.s</a:t>
              </a:r>
              <a:r>
                <a:rPr lang="en-US" sz="400" b="1" dirty="0">
                  <a:solidFill>
                    <a:schemeClr val="bg1"/>
                  </a:solidFill>
                </a:rPr>
                <a:t>    '</a:t>
              </a:r>
              <a:r>
                <a:rPr lang="en-US" sz="400" b="1" dirty="0" err="1">
                  <a:solidFill>
                    <a:schemeClr val="bg1"/>
                  </a:solidFill>
                </a:rPr>
                <a:t>Contract.Result</a:t>
              </a:r>
              <a:r>
                <a:rPr lang="en-US" sz="400" b="1" dirty="0">
                  <a:solidFill>
                    <a:schemeClr val="bg1"/>
                  </a:solidFill>
                </a:rPr>
                <a:t>&lt;</a:t>
              </a:r>
              <a:r>
                <a:rPr lang="en-US" sz="400" b="1" dirty="0" err="1">
                  <a:solidFill>
                    <a:schemeClr val="bg1"/>
                  </a:solidFill>
                </a:rPr>
                <a:t>int</a:t>
              </a:r>
              <a:r>
                <a:rPr lang="en-US" sz="400" b="1" dirty="0">
                  <a:solidFill>
                    <a:schemeClr val="bg1"/>
                  </a:solidFill>
                </a:rPr>
                <a:t>&gt;()'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  ret</a:t>
              </a:r>
            </a:p>
            <a:p>
              <a:r>
                <a:rPr lang="en-US" sz="400" b="1" dirty="0">
                  <a:solidFill>
                    <a:schemeClr val="bg1"/>
                  </a:solidFill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95725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5" grpId="0" animBg="1"/>
      <p:bldP spid="46" grpId="0" animBg="1"/>
      <p:bldP spid="48" grpId="0" animBg="1"/>
      <p:bldP spid="49" grpId="0" animBg="1"/>
      <p:bldP spid="53" grpId="0"/>
      <p:bldP spid="54" grpId="0" animBg="1"/>
      <p:bldP spid="55" grpId="0" animBg="1"/>
      <p:bldP spid="5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Static verification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5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2171700" y="1981200"/>
            <a:ext cx="3124200" cy="426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n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438400" y="2209800"/>
            <a:ext cx="2781300" cy="39624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Specification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514600" y="3124200"/>
            <a:ext cx="2438400" cy="2438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verification with </a:t>
            </a:r>
            <a:r>
              <a:rPr lang="en-US" dirty="0" err="1" smtClean="0"/>
              <a:t>potatos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2743200" y="3352800"/>
            <a:ext cx="1981200" cy="1676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Program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91299" y="1981200"/>
            <a:ext cx="1505092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behaviors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00825" y="3930134"/>
            <a:ext cx="2147191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specification</a:t>
            </a:r>
          </a:p>
        </p:txBody>
      </p:sp>
      <p:cxnSp>
        <p:nvCxnSpPr>
          <p:cNvPr id="10" name="Straight Arrow Connector 9"/>
          <p:cNvCxnSpPr>
            <a:stCxn id="9" idx="1"/>
            <a:endCxn id="7" idx="6"/>
          </p:cNvCxnSpPr>
          <p:nvPr/>
        </p:nvCxnSpPr>
        <p:spPr>
          <a:xfrm flipH="1">
            <a:off x="5219700" y="4114800"/>
            <a:ext cx="1381124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1"/>
            <a:endCxn id="6" idx="7"/>
          </p:cNvCxnSpPr>
          <p:nvPr/>
        </p:nvCxnSpPr>
        <p:spPr>
          <a:xfrm flipH="1">
            <a:off x="4595905" y="2165867"/>
            <a:ext cx="1995394" cy="13154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791200" y="4685437"/>
            <a:ext cx="4572000" cy="14773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b="1" dirty="0">
                <a:solidFill>
                  <a:schemeClr val="bg1"/>
                </a:solidFill>
              </a:rPr>
              <a:t>over-approximation </a:t>
            </a:r>
            <a:r>
              <a:rPr lang="en-US" dirty="0">
                <a:solidFill>
                  <a:schemeClr val="bg1"/>
                </a:solidFill>
              </a:rPr>
              <a:t>of the program behavior is included in the </a:t>
            </a:r>
            <a:r>
              <a:rPr lang="en-US" b="1" dirty="0">
                <a:solidFill>
                  <a:schemeClr val="bg1"/>
                </a:solidFill>
              </a:rPr>
              <a:t>under-approximation </a:t>
            </a:r>
            <a:r>
              <a:rPr lang="en-US" dirty="0">
                <a:solidFill>
                  <a:schemeClr val="bg1"/>
                </a:solidFill>
              </a:rPr>
              <a:t>of the admissible specification: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Program is correct!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91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verification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static verification method is incomplete</a:t>
            </a:r>
          </a:p>
          <a:p>
            <a:pPr lvl="1"/>
            <a:r>
              <a:rPr lang="en-US" dirty="0" smtClean="0"/>
              <a:t>Verification is not decidable</a:t>
            </a:r>
          </a:p>
          <a:p>
            <a:pPr lvl="1"/>
            <a:endParaRPr lang="en-US" dirty="0"/>
          </a:p>
          <a:p>
            <a:pPr marL="460375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57901" y="3113038"/>
            <a:ext cx="5123518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NotDecidable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SolvableDiophantineEquation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1;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else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endPara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696200" y="3205798"/>
            <a:ext cx="2819400" cy="1524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Segoe" pitchFamily="34" charset="0"/>
              </a:rPr>
              <a:t>Not decidable (Hilbert’s 10</a:t>
            </a:r>
            <a:r>
              <a:rPr lang="en-US" sz="2400" baseline="30000" dirty="0">
                <a:solidFill>
                  <a:schemeClr val="tx1"/>
                </a:solidFill>
                <a:latin typeface="Segoe" pitchFamily="34" charset="0"/>
              </a:rPr>
              <a:t>th</a:t>
            </a:r>
            <a:r>
              <a:rPr lang="en-US" sz="2400" dirty="0">
                <a:solidFill>
                  <a:schemeClr val="tx1"/>
                </a:solidFill>
                <a:latin typeface="Segoe" pitchFamily="34" charset="0"/>
              </a:rPr>
              <a:t> problem)</a:t>
            </a:r>
          </a:p>
        </p:txBody>
      </p:sp>
    </p:spTree>
    <p:extLst>
      <p:ext uri="{BB962C8B-B14F-4D97-AF65-F5344CB8AC3E}">
        <p14:creationId xmlns:p14="http://schemas.microsoft.com/office/powerpoint/2010/main" val="216476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techniques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Many, many out there…</a:t>
            </a:r>
          </a:p>
          <a:p>
            <a:r>
              <a:rPr lang="en-US" dirty="0" smtClean="0"/>
              <a:t>Model Checking</a:t>
            </a:r>
          </a:p>
          <a:p>
            <a:r>
              <a:rPr lang="en-US" dirty="0" smtClean="0"/>
              <a:t>Theorem proving</a:t>
            </a:r>
          </a:p>
          <a:p>
            <a:pPr lvl="1"/>
            <a:r>
              <a:rPr lang="en-US" dirty="0" smtClean="0"/>
              <a:t>Automatic</a:t>
            </a:r>
          </a:p>
          <a:p>
            <a:pPr lvl="2"/>
            <a:r>
              <a:rPr lang="en-US" dirty="0" smtClean="0"/>
              <a:t>SMT solvers, resolution based, …</a:t>
            </a:r>
          </a:p>
          <a:p>
            <a:pPr lvl="1"/>
            <a:r>
              <a:rPr lang="en-US" dirty="0" smtClean="0"/>
              <a:t>Semi-automatic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order</a:t>
            </a:r>
          </a:p>
          <a:p>
            <a:r>
              <a:rPr lang="en-US" dirty="0" smtClean="0"/>
              <a:t>All those instances of Abstract interpretation!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25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Abstract interpretation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5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Interpretation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Theory of approximations</a:t>
            </a:r>
          </a:p>
          <a:p>
            <a:r>
              <a:rPr lang="en-US" dirty="0" smtClean="0"/>
              <a:t>Semantics are order according to the precision</a:t>
            </a:r>
          </a:p>
          <a:p>
            <a:r>
              <a:rPr lang="en-US" dirty="0" smtClean="0"/>
              <a:t>The more the precise the semantics</a:t>
            </a:r>
          </a:p>
          <a:p>
            <a:pPr>
              <a:buNone/>
            </a:pPr>
            <a:r>
              <a:rPr lang="en-US" dirty="0" smtClean="0"/>
              <a:t>    The more the properties captured</a:t>
            </a:r>
          </a:p>
          <a:p>
            <a:r>
              <a:rPr lang="en-US" dirty="0" smtClean="0"/>
              <a:t>A static analysis is a semantics</a:t>
            </a:r>
          </a:p>
          <a:p>
            <a:pPr lvl="1"/>
            <a:r>
              <a:rPr lang="en-US" dirty="0" smtClean="0"/>
              <a:t>Precise enough to capture the properties of interest</a:t>
            </a:r>
          </a:p>
          <a:p>
            <a:pPr lvl="1"/>
            <a:r>
              <a:rPr lang="en-US" dirty="0" smtClean="0"/>
              <a:t>Rough enough to be computable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4" t="25000"/>
          <a:stretch/>
        </p:blipFill>
        <p:spPr>
          <a:xfrm>
            <a:off x="7620001" y="228600"/>
            <a:ext cx="1438275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228600"/>
            <a:ext cx="1432560" cy="135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verification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</a:t>
            </a:r>
            <a:r>
              <a:rPr lang="en-US" i="1" dirty="0" smtClean="0"/>
              <a:t>The program does not go wrong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What does it means?</a:t>
            </a:r>
          </a:p>
          <a:p>
            <a:r>
              <a:rPr lang="en-US" dirty="0" smtClean="0"/>
              <a:t>It does not crash</a:t>
            </a:r>
          </a:p>
          <a:p>
            <a:pPr lvl="1"/>
            <a:r>
              <a:rPr lang="en-US" dirty="0" smtClean="0"/>
              <a:t>Division by zero</a:t>
            </a:r>
          </a:p>
          <a:p>
            <a:pPr lvl="1"/>
            <a:r>
              <a:rPr lang="en-US" dirty="0" smtClean="0"/>
              <a:t>Dereference of null (or 0 or nil)</a:t>
            </a:r>
          </a:p>
          <a:p>
            <a:pPr lvl="1"/>
            <a:r>
              <a:rPr lang="en-US" dirty="0" smtClean="0"/>
              <a:t>No exception is thrown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It meets its specification</a:t>
            </a:r>
          </a:p>
          <a:p>
            <a:pPr lvl="1"/>
            <a:r>
              <a:rPr lang="en-US" dirty="0" smtClean="0"/>
              <a:t>Specification??? </a:t>
            </a:r>
          </a:p>
          <a:p>
            <a:pPr lvl="1"/>
            <a:r>
              <a:rPr lang="en-US" dirty="0" smtClean="0"/>
              <a:t>What’s that?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49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smtClean="0"/>
              <a:t>Concepts of abstract interpretation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Concrete domain</a:t>
            </a:r>
          </a:p>
          <a:p>
            <a:pPr lvl="1"/>
            <a:r>
              <a:rPr lang="en-US" dirty="0" smtClean="0"/>
              <a:t>A mathematical structure describing the most precise information on the program</a:t>
            </a:r>
          </a:p>
          <a:p>
            <a:pPr lvl="1"/>
            <a:r>
              <a:rPr lang="en-US" dirty="0" smtClean="0"/>
              <a:t>Usually the program semantics</a:t>
            </a:r>
          </a:p>
          <a:p>
            <a:pPr lvl="2"/>
            <a:r>
              <a:rPr lang="en-US" dirty="0" smtClean="0"/>
              <a:t>Traces, operational, denotational …</a:t>
            </a:r>
          </a:p>
          <a:p>
            <a:r>
              <a:rPr lang="en-US" dirty="0" smtClean="0"/>
              <a:t>Abstract domain</a:t>
            </a:r>
          </a:p>
          <a:p>
            <a:pPr lvl="1"/>
            <a:r>
              <a:rPr lang="en-US" dirty="0" smtClean="0"/>
              <a:t>A mathematical structure describing the property of interests</a:t>
            </a:r>
          </a:p>
          <a:p>
            <a:pPr lvl="1"/>
            <a:r>
              <a:rPr lang="en-US" dirty="0" smtClean="0"/>
              <a:t>Ex.: range of a variable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44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Rule of signs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semantics is over </a:t>
            </a:r>
            <a:r>
              <a:rPr lang="en-US" dirty="0" smtClean="0">
                <a:effectLst/>
              </a:rPr>
              <a:t>signs</a:t>
            </a:r>
          </a:p>
          <a:p>
            <a:endParaRPr lang="en-US" dirty="0">
              <a:effectLst/>
            </a:endParaRPr>
          </a:p>
          <a:p>
            <a:endParaRPr lang="en-US" dirty="0" smtClean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556442"/>
              </p:ext>
            </p:extLst>
          </p:nvPr>
        </p:nvGraphicFramePr>
        <p:xfrm>
          <a:off x="5094515" y="2157731"/>
          <a:ext cx="40386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381000"/>
                <a:gridCol w="213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effectLst/>
                        </a:rPr>
                        <a:t>a⟦ k ⟧ρ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=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sign(k)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effectLst/>
                        </a:rPr>
                        <a:t>a⟦ x ⟧ρ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=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effectLst/>
                        </a:rPr>
                        <a:t>ρ( x 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effectLst/>
                        </a:rPr>
                        <a:t>a⟦e</a:t>
                      </a:r>
                      <a:r>
                        <a:rPr lang="en-US" sz="1800" kern="1200" baseline="0" dirty="0" smtClean="0">
                          <a:solidFill>
                            <a:srgbClr val="002060"/>
                          </a:solidFill>
                          <a:effectLst/>
                        </a:rPr>
                        <a:t>1 + e2</a:t>
                      </a:r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effectLst/>
                        </a:rPr>
                        <a:t> ⟧ρ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=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effectLst/>
                        </a:rPr>
                        <a:t>a⟦ e</a:t>
                      </a:r>
                      <a:r>
                        <a:rPr lang="en-US" sz="1800" kern="1200" baseline="0" dirty="0" smtClean="0">
                          <a:solidFill>
                            <a:srgbClr val="002060"/>
                          </a:solidFill>
                          <a:effectLst/>
                        </a:rPr>
                        <a:t>1 </a:t>
                      </a:r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effectLst/>
                        </a:rPr>
                        <a:t>⟧ρ </a:t>
                      </a:r>
                      <a:r>
                        <a:rPr lang="en-US" sz="1800" u="heavy" kern="1200" baseline="0" dirty="0" smtClean="0">
                          <a:solidFill>
                            <a:srgbClr val="002060"/>
                          </a:solidFill>
                          <a:effectLst/>
                        </a:rPr>
                        <a:t>+</a:t>
                      </a:r>
                      <a:r>
                        <a:rPr lang="en-US" sz="1800" kern="1200" baseline="0" dirty="0" smtClean="0">
                          <a:solidFill>
                            <a:srgbClr val="002060"/>
                          </a:solidFill>
                          <a:effectLst/>
                        </a:rPr>
                        <a:t> a</a:t>
                      </a:r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effectLst/>
                        </a:rPr>
                        <a:t>⟦ </a:t>
                      </a:r>
                      <a:r>
                        <a:rPr lang="en-US" sz="1800" kern="1200" baseline="0" dirty="0" smtClean="0">
                          <a:solidFill>
                            <a:srgbClr val="002060"/>
                          </a:solidFill>
                          <a:effectLst/>
                        </a:rPr>
                        <a:t>e2</a:t>
                      </a:r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effectLst/>
                        </a:rPr>
                        <a:t> ⟧ρ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effectLst/>
                        </a:rPr>
                        <a:t>a⟦e</a:t>
                      </a:r>
                      <a:r>
                        <a:rPr lang="en-US" sz="1800" kern="1200" baseline="0" dirty="0" smtClean="0">
                          <a:solidFill>
                            <a:srgbClr val="002060"/>
                          </a:solidFill>
                          <a:effectLst/>
                        </a:rPr>
                        <a:t>1 * e2</a:t>
                      </a:r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effectLst/>
                        </a:rPr>
                        <a:t> ⟧ρ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=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effectLst/>
                        </a:rPr>
                        <a:t>a⟦ e</a:t>
                      </a:r>
                      <a:r>
                        <a:rPr lang="en-US" sz="1800" kern="1200" baseline="0" dirty="0" smtClean="0">
                          <a:solidFill>
                            <a:srgbClr val="002060"/>
                          </a:solidFill>
                          <a:effectLst/>
                        </a:rPr>
                        <a:t>1 </a:t>
                      </a:r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effectLst/>
                        </a:rPr>
                        <a:t>⟧ρ</a:t>
                      </a:r>
                      <a:r>
                        <a:rPr lang="en-US" sz="1800" kern="1200" baseline="0" dirty="0" smtClean="0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en-US" sz="1800" u="heavy" kern="1200" baseline="0" dirty="0" smtClean="0">
                          <a:solidFill>
                            <a:srgbClr val="002060"/>
                          </a:solidFill>
                          <a:effectLst/>
                        </a:rPr>
                        <a:t>*</a:t>
                      </a:r>
                      <a:r>
                        <a:rPr lang="en-US" sz="1800" kern="1200" baseline="0" dirty="0" smtClean="0">
                          <a:solidFill>
                            <a:srgbClr val="002060"/>
                          </a:solidFill>
                          <a:effectLst/>
                        </a:rPr>
                        <a:t> a</a:t>
                      </a:r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effectLst/>
                        </a:rPr>
                        <a:t>⟦ </a:t>
                      </a:r>
                      <a:r>
                        <a:rPr lang="en-US" sz="1800" kern="1200" baseline="0" dirty="0" smtClean="0">
                          <a:solidFill>
                            <a:srgbClr val="002060"/>
                          </a:solidFill>
                          <a:effectLst/>
                        </a:rPr>
                        <a:t>e2</a:t>
                      </a:r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effectLst/>
                        </a:rPr>
                        <a:t> ⟧ρ</a:t>
                      </a:r>
                      <a:endParaRPr lang="en-US" dirty="0" smtClean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895600" y="3886200"/>
          <a:ext cx="6096000" cy="222504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heavy" kern="1200" baseline="0" dirty="0" smtClean="0">
                          <a:effectLst/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⊥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neg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zero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pos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⊤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⊥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⊥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⊥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⊥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⊥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⊥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neg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⊥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neg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neg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⊤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⊤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zero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⊥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neg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zero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pos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⊤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pos</a:t>
                      </a:r>
                      <a:r>
                        <a:rPr lang="en-US" dirty="0" smtClean="0"/>
                        <a:t> 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⊥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⊤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pos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Pos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⊤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⊤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⊥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⊤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⊤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⊤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⊤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45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Rule of signs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(12345565 * 13456) + (-9873 * -1344678)</a:t>
            </a:r>
          </a:p>
          <a:p>
            <a:r>
              <a:rPr lang="en-US" dirty="0" smtClean="0"/>
              <a:t>Sign of the result?</a:t>
            </a:r>
          </a:p>
          <a:p>
            <a:r>
              <a:rPr lang="en-US" dirty="0" smtClean="0"/>
              <a:t>Do the computation: </a:t>
            </a:r>
            <a:r>
              <a:rPr lang="en-US" dirty="0" smtClean="0">
                <a:effectLst/>
              </a:rPr>
              <a:t>179 397 928 534</a:t>
            </a:r>
            <a:endParaRPr lang="en-US" dirty="0" smtClean="0"/>
          </a:p>
          <a:p>
            <a:pPr lvl="1"/>
            <a:r>
              <a:rPr lang="en-US" dirty="0" smtClean="0"/>
              <a:t>Then take the sign : </a:t>
            </a:r>
            <a:r>
              <a:rPr lang="en-US" dirty="0" err="1" smtClean="0"/>
              <a:t>pos</a:t>
            </a:r>
            <a:endParaRPr lang="en-US" dirty="0" smtClean="0"/>
          </a:p>
          <a:p>
            <a:r>
              <a:rPr lang="en-US" dirty="0" smtClean="0"/>
              <a:t>Do the abstract computation: </a:t>
            </a:r>
          </a:p>
          <a:p>
            <a:pPr marL="0" indent="0">
              <a:buNone/>
            </a:pPr>
            <a:r>
              <a:rPr lang="en-US" dirty="0" smtClean="0"/>
              <a:t>       (</a:t>
            </a:r>
            <a:r>
              <a:rPr lang="en-US" dirty="0" err="1" smtClean="0"/>
              <a:t>pos</a:t>
            </a:r>
            <a:r>
              <a:rPr lang="en-US" dirty="0" smtClean="0"/>
              <a:t> </a:t>
            </a:r>
            <a:r>
              <a:rPr lang="en-US" u="heavy" dirty="0">
                <a:effectLst/>
              </a:rPr>
              <a:t>*</a:t>
            </a:r>
            <a:r>
              <a:rPr lang="en-US" dirty="0" smtClean="0"/>
              <a:t> </a:t>
            </a:r>
            <a:r>
              <a:rPr lang="en-US" dirty="0" err="1" smtClean="0"/>
              <a:t>pos</a:t>
            </a:r>
            <a:r>
              <a:rPr lang="en-US" dirty="0" smtClean="0"/>
              <a:t>) </a:t>
            </a:r>
            <a:r>
              <a:rPr lang="en-US" u="heavy" dirty="0">
                <a:effectLst/>
              </a:rPr>
              <a:t>+</a:t>
            </a:r>
            <a:r>
              <a:rPr lang="en-US" dirty="0" smtClean="0"/>
              <a:t> (</a:t>
            </a:r>
            <a:r>
              <a:rPr lang="en-US" dirty="0" err="1" smtClean="0"/>
              <a:t>neg</a:t>
            </a:r>
            <a:r>
              <a:rPr lang="en-US" dirty="0" smtClean="0"/>
              <a:t> </a:t>
            </a:r>
            <a:r>
              <a:rPr lang="en-US" u="heavy" dirty="0" smtClean="0">
                <a:effectLst/>
              </a:rPr>
              <a:t>*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/>
              <a:t>neg</a:t>
            </a:r>
            <a:r>
              <a:rPr lang="en-US" dirty="0" smtClean="0"/>
              <a:t>)</a:t>
            </a:r>
          </a:p>
          <a:p>
            <a:pPr marL="460375" lvl="1" indent="0">
              <a:buNone/>
            </a:pPr>
            <a:r>
              <a:rPr lang="en-US" dirty="0" smtClean="0"/>
              <a:t>= </a:t>
            </a:r>
            <a:r>
              <a:rPr lang="en-US" dirty="0" err="1" smtClean="0"/>
              <a:t>pos</a:t>
            </a:r>
            <a:r>
              <a:rPr lang="en-US" dirty="0" smtClean="0"/>
              <a:t> </a:t>
            </a:r>
            <a:r>
              <a:rPr lang="en-US" u="heavy" dirty="0" smtClean="0">
                <a:effectLst/>
              </a:rPr>
              <a:t>+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/>
              <a:t>pos</a:t>
            </a:r>
            <a:endParaRPr lang="en-US" dirty="0" smtClean="0"/>
          </a:p>
          <a:p>
            <a:pPr marL="460375" lvl="1" indent="0">
              <a:buNone/>
            </a:pPr>
            <a:r>
              <a:rPr lang="en-US" dirty="0" smtClean="0"/>
              <a:t>= </a:t>
            </a:r>
            <a:r>
              <a:rPr lang="en-US" dirty="0" err="1" smtClean="0"/>
              <a:t>pos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63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CodeContracts </a:t>
            </a:r>
            <a:br>
              <a:rPr lang="en-US" dirty="0" smtClean="0"/>
            </a:br>
            <a:r>
              <a:rPr lang="en-US" dirty="0" smtClean="0"/>
              <a:t>Static checker</a:t>
            </a:r>
            <a:br>
              <a:rPr lang="en-US" dirty="0" smtClean="0"/>
            </a:br>
            <a:r>
              <a:rPr lang="en-US" i="1" dirty="0" smtClean="0"/>
              <a:t>aka Clousot</a:t>
            </a:r>
            <a:endParaRPr lang="en-US" i="1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543" y="770467"/>
            <a:ext cx="39878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20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Algorithm: High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Construct an approximation of the Control Flow Graph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Analyze the methods in bottom-up order</a:t>
            </a:r>
          </a:p>
          <a:p>
            <a:pPr marL="713232" lvl="1" indent="-457200">
              <a:buFont typeface="+mj-lt"/>
              <a:buAutoNum type="alphaLcPeriod"/>
            </a:pPr>
            <a:r>
              <a:rPr lang="en-US" dirty="0" smtClean="0"/>
              <a:t>Extract the proof obligations</a:t>
            </a:r>
          </a:p>
          <a:p>
            <a:pPr marL="457200" lvl="2" indent="0">
              <a:buNone/>
            </a:pPr>
            <a:r>
              <a:rPr lang="en-US" dirty="0" smtClean="0"/>
              <a:t>What should I prove?</a:t>
            </a:r>
          </a:p>
          <a:p>
            <a:pPr marL="713232" lvl="1" indent="-457200">
              <a:buFont typeface="+mj-lt"/>
              <a:buAutoNum type="alphaLcPeriod"/>
            </a:pPr>
            <a:r>
              <a:rPr lang="en-US" dirty="0" smtClean="0"/>
              <a:t>Run the analyses</a:t>
            </a:r>
          </a:p>
          <a:p>
            <a:pPr marL="457200" lvl="2" indent="0">
              <a:buNone/>
            </a:pPr>
            <a:r>
              <a:rPr lang="en-US" dirty="0" smtClean="0"/>
              <a:t>Discover facts on the program</a:t>
            </a:r>
          </a:p>
          <a:p>
            <a:pPr marL="713232" lvl="1" indent="-457200">
              <a:buFont typeface="+mj-lt"/>
              <a:buAutoNum type="alphaLcPeriod"/>
            </a:pPr>
            <a:r>
              <a:rPr lang="en-US" dirty="0" smtClean="0"/>
              <a:t>Use the facts to prove the proof obligations</a:t>
            </a:r>
          </a:p>
          <a:p>
            <a:pPr marL="457200" lvl="2" indent="0">
              <a:buNone/>
            </a:pPr>
            <a:r>
              <a:rPr lang="en-US" dirty="0" smtClean="0"/>
              <a:t>If not, do something else…</a:t>
            </a:r>
          </a:p>
          <a:p>
            <a:pPr marL="713232" lvl="1" indent="-457200">
              <a:buFont typeface="+mj-lt"/>
              <a:buAutoNum type="alphaLcPeriod"/>
            </a:pPr>
            <a:r>
              <a:rPr lang="en-US" dirty="0" smtClean="0"/>
              <a:t>Infer Pre, Post, Obj. Invariants and </a:t>
            </a:r>
            <a:r>
              <a:rPr lang="en-US" dirty="0" err="1" smtClean="0"/>
              <a:t>codefixes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56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obligations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kinds: Implicit and explicit</a:t>
            </a:r>
          </a:p>
          <a:p>
            <a:r>
              <a:rPr lang="en-US" dirty="0" smtClean="0"/>
              <a:t>Implicit</a:t>
            </a:r>
          </a:p>
          <a:p>
            <a:pPr lvl="1"/>
            <a:r>
              <a:rPr lang="en-US" dirty="0" err="1" smtClean="0"/>
              <a:t>NonNull</a:t>
            </a:r>
            <a:r>
              <a:rPr lang="en-US" dirty="0" smtClean="0"/>
              <a:t> checking</a:t>
            </a:r>
          </a:p>
          <a:p>
            <a:pPr lvl="1"/>
            <a:r>
              <a:rPr lang="en-US" dirty="0" smtClean="0"/>
              <a:t>Bounds checking</a:t>
            </a:r>
          </a:p>
          <a:p>
            <a:pPr lvl="1"/>
            <a:r>
              <a:rPr lang="en-US" dirty="0" smtClean="0"/>
              <a:t>Arithmetic: Divisions by zero, overflows, 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Explicit</a:t>
            </a:r>
          </a:p>
          <a:p>
            <a:pPr lvl="1"/>
            <a:r>
              <a:rPr lang="en-US" dirty="0" smtClean="0"/>
              <a:t>Assertions</a:t>
            </a:r>
          </a:p>
          <a:p>
            <a:pPr lvl="1"/>
            <a:r>
              <a:rPr lang="en-US" dirty="0" smtClean="0"/>
              <a:t>When calling a method, its precondition</a:t>
            </a:r>
          </a:p>
          <a:p>
            <a:pPr lvl="1"/>
            <a:r>
              <a:rPr lang="en-US" dirty="0" smtClean="0"/>
              <a:t>When returning from a method, its postcondition</a:t>
            </a:r>
          </a:p>
        </p:txBody>
      </p:sp>
    </p:spTree>
    <p:extLst>
      <p:ext uri="{BB962C8B-B14F-4D97-AF65-F5344CB8AC3E}">
        <p14:creationId xmlns:p14="http://schemas.microsoft.com/office/powerpoint/2010/main" val="6361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NonNull</a:t>
            </a:r>
            <a:r>
              <a:rPr lang="en-US" dirty="0" smtClean="0"/>
              <a:t> dereference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string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dirty="0" smtClean="0"/>
              <a:t> should not be null</a:t>
            </a:r>
          </a:p>
          <a:p>
            <a:pPr lvl="1"/>
            <a:r>
              <a:rPr lang="en-US" dirty="0" smtClean="0"/>
              <a:t>Otherwise, exception at run time</a:t>
            </a:r>
          </a:p>
          <a:p>
            <a:r>
              <a:rPr lang="en-US" dirty="0" smtClean="0"/>
              <a:t>Generate the proof obligation: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 != null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48694" y="3669878"/>
            <a:ext cx="436369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IsCiao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s.Contains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"ciao!"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332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bounds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52800" y="2209800"/>
            <a:ext cx="4616970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RandomArray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len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random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len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len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i=0; i 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len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i++)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[i]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random.Next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010400" y="2819400"/>
            <a:ext cx="2555178" cy="457200"/>
            <a:chOff x="5486400" y="2819400"/>
            <a:chExt cx="2555178" cy="457200"/>
          </a:xfrm>
        </p:grpSpPr>
        <p:sp>
          <p:nvSpPr>
            <p:cNvPr id="6" name="TextBox 5"/>
            <p:cNvSpPr txBox="1"/>
            <p:nvPr/>
          </p:nvSpPr>
          <p:spPr>
            <a:xfrm>
              <a:off x="6843814" y="2819400"/>
              <a:ext cx="1197764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itchFamily="49" charset="0"/>
                  <a:cs typeface="Consolas" pitchFamily="49" charset="0"/>
                </a:rPr>
                <a:t>len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 &gt;= 0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5486400" y="3004066"/>
              <a:ext cx="1357414" cy="2725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029202" y="4191000"/>
            <a:ext cx="4382003" cy="1385590"/>
            <a:chOff x="3505201" y="4191000"/>
            <a:chExt cx="4382003" cy="1385590"/>
          </a:xfrm>
        </p:grpSpPr>
        <p:sp>
          <p:nvSpPr>
            <p:cNvPr id="9" name="TextBox 8"/>
            <p:cNvSpPr txBox="1"/>
            <p:nvPr/>
          </p:nvSpPr>
          <p:spPr>
            <a:xfrm>
              <a:off x="5929617" y="5207258"/>
              <a:ext cx="1957587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itchFamily="49" charset="0"/>
                  <a:cs typeface="Consolas" pitchFamily="49" charset="0"/>
                </a:rPr>
                <a:t>i &lt; arr.Length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505201" y="4191000"/>
              <a:ext cx="2424416" cy="12009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2514600" y="4191000"/>
            <a:ext cx="2438400" cy="1570256"/>
            <a:chOff x="990600" y="4191000"/>
            <a:chExt cx="2438400" cy="1570256"/>
          </a:xfrm>
        </p:grpSpPr>
        <p:sp>
          <p:nvSpPr>
            <p:cNvPr id="11" name="TextBox 10"/>
            <p:cNvSpPr txBox="1"/>
            <p:nvPr/>
          </p:nvSpPr>
          <p:spPr>
            <a:xfrm>
              <a:off x="990600" y="5391924"/>
              <a:ext cx="944489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itchFamily="49" charset="0"/>
                  <a:cs typeface="Consolas" pitchFamily="49" charset="0"/>
                </a:rPr>
                <a:t>i &gt;= 0</a:t>
              </a: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 flipV="1">
              <a:off x="1935089" y="4191000"/>
              <a:ext cx="1493911" cy="13855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70933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2457272"/>
            <a:ext cx="385714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>
                <a:latin typeface="Consolas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dirty="0" err="1">
                <a:solidFill>
                  <a:prstClr val="black"/>
                </a:solidFill>
                <a:latin typeface="Consolas"/>
              </a:rPr>
              <a:t>Div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(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 y)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 / y;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3201" y="2180273"/>
            <a:ext cx="2970685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 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Abs(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(x &lt; 0)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-x;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05201" y="4161473"/>
            <a:ext cx="944489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y != 0</a:t>
            </a:r>
          </a:p>
        </p:txBody>
      </p:sp>
      <p:cxnSp>
        <p:nvCxnSpPr>
          <p:cNvPr id="7" name="Straight Arrow Connector 6"/>
          <p:cNvCxnSpPr>
            <a:stCxn id="6" idx="0"/>
          </p:cNvCxnSpPr>
          <p:nvPr/>
        </p:nvCxnSpPr>
        <p:spPr>
          <a:xfrm flipV="1">
            <a:off x="3977446" y="3323273"/>
            <a:ext cx="365955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02567" y="5597604"/>
            <a:ext cx="3223959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x != MinValue || y != -1</a:t>
            </a:r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>
          <a:xfrm flipH="1" flipV="1">
            <a:off x="4449690" y="3323274"/>
            <a:ext cx="1464857" cy="22743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82000" y="4683205"/>
            <a:ext cx="1830950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x != MinValue</a:t>
            </a:r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H="1" flipV="1">
            <a:off x="8229605" y="3323273"/>
            <a:ext cx="1067870" cy="1359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4655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obligation: Assertions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24201" y="2057400"/>
            <a:ext cx="5250155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Concat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p,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q)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{</a:t>
            </a:r>
          </a:p>
          <a:p>
            <a:r>
              <a:rPr lang="en-US" dirty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(p !=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(q !=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concat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p + q;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concat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!=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concat.Length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&gt; 0);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concat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}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76300" y="2741830"/>
            <a:ext cx="1957587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concat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!= null</a:t>
            </a: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 flipH="1">
            <a:off x="7311801" y="3111163"/>
            <a:ext cx="1643293" cy="8471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38801" y="6324600"/>
            <a:ext cx="2337499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concat.Length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&gt; 0</a:t>
            </a:r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flipH="1" flipV="1">
            <a:off x="6359302" y="4542234"/>
            <a:ext cx="448249" cy="1782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8760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Informally: “What the program should do”</a:t>
            </a:r>
          </a:p>
          <a:p>
            <a:pPr lvl="1"/>
            <a:r>
              <a:rPr lang="en-US" dirty="0" smtClean="0"/>
              <a:t>“It should sort all the elements of the array”</a:t>
            </a:r>
          </a:p>
          <a:p>
            <a:r>
              <a:rPr lang="en-US" dirty="0" smtClean="0"/>
              <a:t>Computers do not like English</a:t>
            </a:r>
          </a:p>
          <a:p>
            <a:pPr lvl="2"/>
            <a:r>
              <a:rPr lang="en-US" dirty="0" smtClean="0"/>
              <a:t>(or Italian for what it matters ;-)</a:t>
            </a:r>
          </a:p>
          <a:p>
            <a:r>
              <a:rPr lang="en-US" dirty="0" smtClean="0"/>
              <a:t>Which </a:t>
            </a:r>
            <a:r>
              <a:rPr lang="en-US" i="1" dirty="0" smtClean="0"/>
              <a:t>formal</a:t>
            </a:r>
            <a:r>
              <a:rPr lang="en-US" dirty="0" smtClean="0"/>
              <a:t> language?</a:t>
            </a:r>
          </a:p>
          <a:p>
            <a:pPr lvl="1"/>
            <a:r>
              <a:rPr lang="en-US" dirty="0" smtClean="0"/>
              <a:t>How close to the computer?</a:t>
            </a:r>
          </a:p>
          <a:p>
            <a:pPr lvl="1"/>
            <a:r>
              <a:rPr lang="en-US" dirty="0" smtClean="0"/>
              <a:t>How close to the human?</a:t>
            </a:r>
          </a:p>
          <a:p>
            <a:pPr lvl="1"/>
            <a:r>
              <a:rPr lang="en-US" dirty="0" smtClean="0"/>
              <a:t>How close to the programmer? </a:t>
            </a:r>
          </a:p>
          <a:p>
            <a:pPr lvl="1"/>
            <a:r>
              <a:rPr lang="en-US" dirty="0" smtClean="0"/>
              <a:t>How close to the verification tool?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42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Preconditions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18658" y="1676401"/>
            <a:ext cx="5250155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Concat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p,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q)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{</a:t>
            </a:r>
          </a:p>
          <a:p>
            <a:r>
              <a:rPr lang="en-US" dirty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(p !=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(q !=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// …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MyConcat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Concat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"Ciao"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3058" y="6248400"/>
            <a:ext cx="1957587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“Ciao” != null</a:t>
            </a:r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>
          <a:xfrm flipV="1">
            <a:off x="4211852" y="4466034"/>
            <a:ext cx="731883" cy="1782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90019" y="6248400"/>
            <a:ext cx="1704313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null != null</a:t>
            </a:r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flipH="1" flipV="1">
            <a:off x="5976261" y="4466034"/>
            <a:ext cx="1465915" cy="1782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94332" y="2057400"/>
            <a:ext cx="2032095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cs typeface="Consolas" pitchFamily="49" charset="0"/>
              </a:rPr>
              <a:t>Concat</a:t>
            </a:r>
            <a:r>
              <a:rPr lang="en-US" dirty="0">
                <a:cs typeface="Consolas" pitchFamily="49" charset="0"/>
              </a:rPr>
              <a:t> “believes”</a:t>
            </a:r>
          </a:p>
          <a:p>
            <a:r>
              <a:rPr lang="en-US" dirty="0">
                <a:cs typeface="Consolas" pitchFamily="49" charset="0"/>
              </a:rPr>
              <a:t>(assumes) </a:t>
            </a:r>
          </a:p>
          <a:p>
            <a:r>
              <a:rPr lang="en-US" dirty="0">
                <a:cs typeface="Consolas" pitchFamily="49" charset="0"/>
              </a:rPr>
              <a:t>those preconditions</a:t>
            </a: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6590019" y="2519066"/>
            <a:ext cx="1704312" cy="1479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4296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684" y="2599509"/>
            <a:ext cx="10753725" cy="376618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30829" y="1730829"/>
            <a:ext cx="5160387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Abs(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.Ensures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.Result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&gt;() &gt;= 0);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(x &lt; 0)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-x;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z)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Math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.Sqrt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(Abs(z));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69629" y="2721429"/>
            <a:ext cx="1071127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-x &gt;= 0</a:t>
            </a: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3940632" y="2906095"/>
            <a:ext cx="3428996" cy="653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496267" y="3650890"/>
            <a:ext cx="944489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x &gt;= 0</a:t>
            </a: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>
            <a:off x="3635828" y="3835556"/>
            <a:ext cx="3860438" cy="28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60239" y="4958346"/>
            <a:ext cx="1558247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cs typeface="Consolas" pitchFamily="49" charset="0"/>
              </a:rPr>
              <a:t>Sqrt</a:t>
            </a:r>
            <a:r>
              <a:rPr lang="en-US" dirty="0">
                <a:cs typeface="Consolas" pitchFamily="49" charset="0"/>
              </a:rPr>
              <a:t> “believes”</a:t>
            </a:r>
          </a:p>
          <a:p>
            <a:r>
              <a:rPr lang="en-US" dirty="0">
                <a:cs typeface="Consolas" pitchFamily="49" charset="0"/>
              </a:rPr>
              <a:t>(assumes) </a:t>
            </a:r>
          </a:p>
          <a:p>
            <a:r>
              <a:rPr lang="en-US" dirty="0">
                <a:cs typeface="Consolas" pitchFamily="49" charset="0"/>
              </a:rPr>
              <a:t>Abs(z) &gt;= 0</a:t>
            </a:r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 flipV="1">
            <a:off x="5541709" y="5149089"/>
            <a:ext cx="1818530" cy="2709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Explosion 2 6"/>
          <p:cNvSpPr/>
          <p:nvPr/>
        </p:nvSpPr>
        <p:spPr bwMode="auto">
          <a:xfrm>
            <a:off x="8440756" y="180198"/>
            <a:ext cx="3778701" cy="3270085"/>
          </a:xfrm>
          <a:prstGeom prst="irregularSeal2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" pitchFamily="34" charset="0"/>
              </a:rPr>
              <a:t>Note: the program is wrong, why???</a:t>
            </a:r>
          </a:p>
        </p:txBody>
      </p:sp>
    </p:spTree>
    <p:extLst>
      <p:ext uri="{BB962C8B-B14F-4D97-AF65-F5344CB8AC3E}">
        <p14:creationId xmlns:p14="http://schemas.microsoft.com/office/powerpoint/2010/main" val="222470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6" grpId="0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Algorithm: High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Construct an approximation of the Control Flow Graph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Analyze the methods in bottom-up order</a:t>
            </a:r>
          </a:p>
          <a:p>
            <a:pPr marL="713232" lvl="1" indent="-457200">
              <a:buFont typeface="+mj-lt"/>
              <a:buAutoNum type="alphaLcPeriod"/>
            </a:pPr>
            <a:r>
              <a:rPr lang="en-US" dirty="0" smtClean="0"/>
              <a:t>Extract the proof obligations</a:t>
            </a:r>
          </a:p>
          <a:p>
            <a:pPr marL="457200" lvl="2" indent="0">
              <a:buNone/>
            </a:pPr>
            <a:r>
              <a:rPr lang="en-US" dirty="0" smtClean="0"/>
              <a:t>What should I prove?</a:t>
            </a:r>
          </a:p>
          <a:p>
            <a:pPr marL="713232" lvl="1" indent="-457200">
              <a:buFont typeface="+mj-lt"/>
              <a:buAutoNum type="alphaLcPeriod"/>
            </a:pPr>
            <a:r>
              <a:rPr lang="en-US" dirty="0" smtClean="0"/>
              <a:t>Run the analyses</a:t>
            </a:r>
          </a:p>
          <a:p>
            <a:pPr marL="457200" lvl="2" indent="0">
              <a:buNone/>
            </a:pPr>
            <a:r>
              <a:rPr lang="en-US" dirty="0" smtClean="0"/>
              <a:t>Discover facts on the program</a:t>
            </a:r>
          </a:p>
          <a:p>
            <a:pPr marL="713232" lvl="1" indent="-457200">
              <a:buFont typeface="+mj-lt"/>
              <a:buAutoNum type="alphaLcPeriod"/>
            </a:pPr>
            <a:r>
              <a:rPr lang="en-US" dirty="0" smtClean="0"/>
              <a:t>Use the facts to prove the proof obligations</a:t>
            </a:r>
          </a:p>
          <a:p>
            <a:pPr marL="457200" lvl="2" indent="0">
              <a:buNone/>
            </a:pPr>
            <a:r>
              <a:rPr lang="en-US" dirty="0" smtClean="0"/>
              <a:t>If not, do something else…</a:t>
            </a:r>
          </a:p>
          <a:p>
            <a:pPr marL="713232" lvl="1" indent="-457200">
              <a:buFont typeface="+mj-lt"/>
              <a:buAutoNum type="alphaLcPeriod"/>
            </a:pPr>
            <a:r>
              <a:rPr lang="en-US" dirty="0" smtClean="0"/>
              <a:t>Infer Pre, Post, Obj. Invariants and </a:t>
            </a:r>
            <a:r>
              <a:rPr lang="en-US" dirty="0" err="1" smtClean="0"/>
              <a:t>codefixes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36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Inferred facts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Heap structure</a:t>
            </a:r>
          </a:p>
          <a:p>
            <a:r>
              <a:rPr lang="en-US" dirty="0" smtClean="0"/>
              <a:t>Null/Not-Null</a:t>
            </a:r>
          </a:p>
          <a:p>
            <a:r>
              <a:rPr lang="en-US" dirty="0" smtClean="0"/>
              <a:t>Numerical values</a:t>
            </a:r>
          </a:p>
          <a:p>
            <a:pPr lvl="1"/>
            <a:r>
              <a:rPr lang="en-US" dirty="0" smtClean="0"/>
              <a:t>Ranges, relations, floating points …</a:t>
            </a:r>
          </a:p>
          <a:p>
            <a:r>
              <a:rPr lang="en-US" dirty="0" smtClean="0"/>
              <a:t>Enum values</a:t>
            </a:r>
          </a:p>
          <a:p>
            <a:r>
              <a:rPr lang="en-US" dirty="0" smtClean="0"/>
              <a:t>Array/Collection contents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5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0571" y="1992087"/>
            <a:ext cx="5795176" cy="44012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TrimSuffix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s,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suffix)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(s !=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(suffix !=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res = s;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res.EndsWith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(suffix))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len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res.Length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suffix.Length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res =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res.Substring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(0,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len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}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(res !=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res;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32302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NonNull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cs typeface="Consolas" pitchFamily="49" charset="0"/>
            </a:endParaRPr>
          </a:p>
          <a:p>
            <a:r>
              <a:rPr lang="en-US" dirty="0" smtClean="0">
                <a:cs typeface="Consolas" pitchFamily="49" charset="0"/>
              </a:rPr>
              <a:t>Associate to each variable an element of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02085" y="5013761"/>
            <a:ext cx="490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</a:rPr>
              <a:t>⊥</a:t>
            </a:r>
            <a:endParaRPr lang="en-US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97086" y="3944902"/>
            <a:ext cx="925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</a:rPr>
              <a:t>Null</a:t>
            </a:r>
            <a:endParaRPr lang="en-US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89725" y="3944901"/>
            <a:ext cx="1612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</a:rPr>
              <a:t>NotNull</a:t>
            </a:r>
            <a:endParaRPr lang="en-US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 flipV="1">
            <a:off x="5818161" y="3032561"/>
            <a:ext cx="474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</a:rPr>
              <a:t>⊤</a:t>
            </a:r>
            <a:endParaRPr lang="en-US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Arrow Connector 8"/>
          <p:cNvCxnSpPr>
            <a:stCxn id="4" idx="1"/>
            <a:endCxn id="5" idx="2"/>
          </p:cNvCxnSpPr>
          <p:nvPr/>
        </p:nvCxnSpPr>
        <p:spPr>
          <a:xfrm flipH="1" flipV="1">
            <a:off x="4359713" y="4591232"/>
            <a:ext cx="1442373" cy="745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</p:cNvCxnSpPr>
          <p:nvPr/>
        </p:nvCxnSpPr>
        <p:spPr>
          <a:xfrm flipV="1">
            <a:off x="6292925" y="4593292"/>
            <a:ext cx="1468192" cy="743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292925" y="3355726"/>
            <a:ext cx="1489032" cy="628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0"/>
            <a:endCxn id="7" idx="3"/>
          </p:cNvCxnSpPr>
          <p:nvPr/>
        </p:nvCxnSpPr>
        <p:spPr>
          <a:xfrm flipV="1">
            <a:off x="4359713" y="3355727"/>
            <a:ext cx="1458449" cy="589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7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proof obligations explicit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10543" y="1709057"/>
            <a:ext cx="6445995" cy="4832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TrimSuffixWPO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s,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suffix)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(s !=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(suffix !=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res = s;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(res !=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res.EndsWith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(suffix))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(res !=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(suffix !=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len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res.Length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suffix.Length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(res !=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res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res.Substring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(0,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len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.Assume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(res !=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  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// Postcondition of res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}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(res !=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res;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2729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24743" y="1760018"/>
            <a:ext cx="6445995" cy="4832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TrimSuffixWPO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s,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suffix)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(s !=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(suffix !=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res = s;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(res !=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res.EndsWith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(suffix))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(res !=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.Asert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(suffix !=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len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res.Length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suffix.Length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(res !=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res =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res.Substring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(0,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len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.Assume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(res !=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  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// Postcondition of res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}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(res !=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res;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5742" y="2599134"/>
            <a:ext cx="3550972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s, suffix: NotNull, res :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Null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5743" y="3120866"/>
            <a:ext cx="2765501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s, suffix, res: NotNull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13915" y="3619372"/>
            <a:ext cx="2765501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s, suffix, res: NotNull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15743" y="5246914"/>
            <a:ext cx="2765501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s, suffix, res: NotNull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13914" y="4789714"/>
            <a:ext cx="3296095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s, suffix : NotNull, res: </a:t>
            </a:r>
            <a:r>
              <a:rPr lang="en-US" sz="1600" dirty="0"/>
              <a:t>⊤ 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Straight Arrow Connector 10"/>
          <p:cNvCxnSpPr>
            <a:stCxn id="6" idx="1"/>
          </p:cNvCxnSpPr>
          <p:nvPr/>
        </p:nvCxnSpPr>
        <p:spPr>
          <a:xfrm flipH="1">
            <a:off x="5247740" y="3290143"/>
            <a:ext cx="9680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807026" y="3788650"/>
            <a:ext cx="406888" cy="3874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1"/>
          </p:cNvCxnSpPr>
          <p:nvPr/>
        </p:nvCxnSpPr>
        <p:spPr>
          <a:xfrm flipH="1">
            <a:off x="5731740" y="3788650"/>
            <a:ext cx="482174" cy="9248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Explosion 1 20"/>
          <p:cNvSpPr/>
          <p:nvPr/>
        </p:nvSpPr>
        <p:spPr bwMode="auto">
          <a:xfrm>
            <a:off x="7434942" y="5957612"/>
            <a:ext cx="1648048" cy="1268996"/>
          </a:xfrm>
          <a:prstGeom prst="irregularSeal1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Ok!</a:t>
            </a:r>
          </a:p>
        </p:txBody>
      </p:sp>
    </p:spTree>
    <p:extLst>
      <p:ext uri="{BB962C8B-B14F-4D97-AF65-F5344CB8AC3E}">
        <p14:creationId xmlns:p14="http://schemas.microsoft.com/office/powerpoint/2010/main" val="10750046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5000" y="1411553"/>
            <a:ext cx="8382000" cy="984885"/>
          </a:xfrm>
        </p:spPr>
        <p:txBody>
          <a:bodyPr/>
          <a:lstStyle/>
          <a:p>
            <a:r>
              <a:rPr lang="en-US" dirty="0" smtClean="0"/>
              <a:t>We over-approximated the semantics</a:t>
            </a:r>
          </a:p>
          <a:p>
            <a:r>
              <a:rPr lang="en-US" dirty="0" smtClean="0"/>
              <a:t>We kept the concrete specification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343400" y="2286000"/>
            <a:ext cx="3124200" cy="426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Specification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686300" y="3429000"/>
            <a:ext cx="2438400" cy="2438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914900" y="3657600"/>
            <a:ext cx="1981200" cy="1676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38735630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57400" y="838201"/>
            <a:ext cx="5907386" cy="57861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GCD(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y)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(x &gt; 0);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(y &gt; 0);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.Ensures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.Result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&gt;() &gt; 0);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(x &lt; y)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  y %= x;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(y == 0)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  x %= y;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(x == 0)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y;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4200" y="3505200"/>
            <a:ext cx="295497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need numerical reasoning</a:t>
            </a: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6324600" y="2362200"/>
            <a:ext cx="2087088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31579" y="4658695"/>
            <a:ext cx="3155672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need to infer loop invariants</a:t>
            </a:r>
          </a:p>
        </p:txBody>
      </p:sp>
      <p:cxnSp>
        <p:nvCxnSpPr>
          <p:cNvPr id="9" name="Straight Arrow Connector 8"/>
          <p:cNvCxnSpPr>
            <a:stCxn id="6" idx="0"/>
          </p:cNvCxnSpPr>
          <p:nvPr/>
        </p:nvCxnSpPr>
        <p:spPr>
          <a:xfrm flipH="1" flipV="1">
            <a:off x="4114813" y="2933701"/>
            <a:ext cx="3094603" cy="17249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965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plethora of specification lang.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Temporal Logic?</a:t>
            </a:r>
          </a:p>
          <a:p>
            <a:pPr lvl="1"/>
            <a:r>
              <a:rPr lang="en-US" dirty="0" smtClean="0"/>
              <a:t>Z (B)  notation?</a:t>
            </a:r>
          </a:p>
          <a:p>
            <a:pPr lvl="1"/>
            <a:r>
              <a:rPr lang="en-US" dirty="0" smtClean="0"/>
              <a:t>UML?</a:t>
            </a:r>
          </a:p>
          <a:p>
            <a:pPr lvl="1"/>
            <a:r>
              <a:rPr lang="en-US" dirty="0" smtClean="0"/>
              <a:t>TLA+ ?</a:t>
            </a:r>
          </a:p>
          <a:p>
            <a:pPr lvl="1"/>
            <a:r>
              <a:rPr lang="en-US" dirty="0"/>
              <a:t>Abstract state machines (ASM</a:t>
            </a:r>
            <a:r>
              <a:rPr lang="en-US" dirty="0" smtClean="0"/>
              <a:t>)?</a:t>
            </a:r>
          </a:p>
          <a:p>
            <a:pPr lvl="1"/>
            <a:r>
              <a:rPr lang="en-US" dirty="0" smtClean="0"/>
              <a:t>JML? </a:t>
            </a:r>
            <a:r>
              <a:rPr lang="en-US" dirty="0" err="1" smtClean="0"/>
              <a:t>SparkAda</a:t>
            </a:r>
            <a:r>
              <a:rPr lang="en-US" dirty="0" smtClean="0"/>
              <a:t>? Code </a:t>
            </a:r>
            <a:r>
              <a:rPr lang="en-US" dirty="0"/>
              <a:t>Contracts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SAL?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Many </a:t>
            </a:r>
            <a:r>
              <a:rPr lang="en-US" dirty="0" err="1" smtClean="0"/>
              <a:t>many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... </a:t>
            </a:r>
          </a:p>
          <a:p>
            <a:pPr marL="460375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838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Numerical Analysis</a:t>
            </a:r>
            <a:endParaRPr lang="en-US" dirty="0"/>
          </a:p>
        </p:txBody>
      </p:sp>
      <p:sp>
        <p:nvSpPr>
          <p:cNvPr id="96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 ≤ index &lt; </a:t>
            </a:r>
            <a:r>
              <a:rPr lang="en-US" dirty="0" err="1" smtClean="0"/>
              <a:t>array.Length</a:t>
            </a:r>
            <a:r>
              <a:rPr lang="en-US" dirty="0" smtClean="0"/>
              <a:t>?</a:t>
            </a:r>
            <a:endParaRPr lang="en-US" dirty="0"/>
          </a:p>
        </p:txBody>
      </p:sp>
      <p:grpSp>
        <p:nvGrpSpPr>
          <p:cNvPr id="75" name="Group 17"/>
          <p:cNvGrpSpPr/>
          <p:nvPr/>
        </p:nvGrpSpPr>
        <p:grpSpPr>
          <a:xfrm>
            <a:off x="2057401" y="3429001"/>
            <a:ext cx="1904999" cy="3162479"/>
            <a:chOff x="609601" y="3219450"/>
            <a:chExt cx="1904999" cy="3162479"/>
          </a:xfrm>
          <a:noFill/>
        </p:grpSpPr>
        <p:graphicFrame>
          <p:nvGraphicFramePr>
            <p:cNvPr id="7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440741"/>
                </p:ext>
              </p:extLst>
            </p:nvPr>
          </p:nvGraphicFramePr>
          <p:xfrm>
            <a:off x="609601" y="3219450"/>
            <a:ext cx="1904999" cy="1598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" name="Visio" r:id="rId3" imgW="4006367" imgH="3202747" progId="Visio.Drawing.11">
                    <p:embed/>
                  </p:oleObj>
                </mc:Choice>
                <mc:Fallback>
                  <p:oleObj name="Visio" r:id="rId3" imgW="4006367" imgH="3202747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601" y="3219450"/>
                          <a:ext cx="1904999" cy="1598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" name="TextBox 76"/>
            <p:cNvSpPr txBox="1"/>
            <p:nvPr/>
          </p:nvSpPr>
          <p:spPr>
            <a:xfrm>
              <a:off x="1151292" y="5181600"/>
              <a:ext cx="975715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Intervals</a:t>
              </a:r>
            </a:p>
            <a:p>
              <a:pPr algn="ctr"/>
              <a:r>
                <a:rPr lang="en-US" dirty="0"/>
                <a:t>O(n)</a:t>
              </a:r>
            </a:p>
            <a:p>
              <a:pPr algn="ctr"/>
              <a:r>
                <a:rPr lang="en-US" dirty="0"/>
                <a:t>a ≤ x ≤ b</a:t>
              </a:r>
            </a:p>
            <a:p>
              <a:pPr algn="ctr"/>
              <a:r>
                <a:rPr lang="en-US" dirty="0"/>
                <a:t>No </a:t>
              </a:r>
              <a:r>
                <a:rPr lang="en-US" dirty="0">
                  <a:sym typeface="Wingdings" pitchFamily="2" charset="2"/>
                </a:rPr>
                <a:t></a:t>
              </a:r>
              <a:endParaRPr lang="en-US" dirty="0"/>
            </a:p>
          </p:txBody>
        </p:sp>
      </p:grpSp>
      <p:grpSp>
        <p:nvGrpSpPr>
          <p:cNvPr id="79" name="Group 18"/>
          <p:cNvGrpSpPr/>
          <p:nvPr/>
        </p:nvGrpSpPr>
        <p:grpSpPr>
          <a:xfrm>
            <a:off x="4089400" y="3448050"/>
            <a:ext cx="1854201" cy="3143428"/>
            <a:chOff x="2641600" y="3238500"/>
            <a:chExt cx="1854201" cy="3143428"/>
          </a:xfrm>
        </p:grpSpPr>
        <p:graphicFrame>
          <p:nvGraphicFramePr>
            <p:cNvPr id="80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9196383"/>
                </p:ext>
              </p:extLst>
            </p:nvPr>
          </p:nvGraphicFramePr>
          <p:xfrm>
            <a:off x="2641600" y="3238500"/>
            <a:ext cx="1854201" cy="160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" name="Visio" r:id="rId5" imgW="4006367" imgH="3202747" progId="Visio.Drawing.11">
                    <p:embed/>
                  </p:oleObj>
                </mc:Choice>
                <mc:Fallback>
                  <p:oleObj name="Visio" r:id="rId5" imgW="4006367" imgH="3202747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1600" y="3238500"/>
                          <a:ext cx="1854201" cy="160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" name="TextBox 80"/>
            <p:cNvSpPr txBox="1"/>
            <p:nvPr/>
          </p:nvSpPr>
          <p:spPr>
            <a:xfrm>
              <a:off x="2667001" y="5181599"/>
              <a:ext cx="1752599" cy="1200329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Pentagons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O(n)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a≤ x ≤ b &amp; x &lt;y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Yes </a:t>
              </a:r>
              <a:r>
                <a:rPr lang="en-US" dirty="0">
                  <a:solidFill>
                    <a:schemeClr val="tx1"/>
                  </a:solidFill>
                  <a:sym typeface="Wingdings" pitchFamily="2" charset="2"/>
                </a:rPr>
                <a:t>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Group 19"/>
          <p:cNvGrpSpPr/>
          <p:nvPr/>
        </p:nvGrpSpPr>
        <p:grpSpPr>
          <a:xfrm>
            <a:off x="6121400" y="3468689"/>
            <a:ext cx="1879601" cy="3122791"/>
            <a:chOff x="4673600" y="3259138"/>
            <a:chExt cx="1879601" cy="3122791"/>
          </a:xfrm>
        </p:grpSpPr>
        <p:graphicFrame>
          <p:nvGraphicFramePr>
            <p:cNvPr id="8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8178237"/>
                </p:ext>
              </p:extLst>
            </p:nvPr>
          </p:nvGraphicFramePr>
          <p:xfrm>
            <a:off x="4673600" y="3259138"/>
            <a:ext cx="1879601" cy="155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8" name="Visio" r:id="rId7" imgW="4006260" imgH="3118719" progId="Visio.Drawing.11">
                    <p:embed/>
                  </p:oleObj>
                </mc:Choice>
                <mc:Fallback>
                  <p:oleObj name="Visio" r:id="rId7" imgW="4006260" imgH="3118719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3600" y="3259138"/>
                          <a:ext cx="1879601" cy="1558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" name="TextBox 89"/>
            <p:cNvSpPr txBox="1"/>
            <p:nvPr/>
          </p:nvSpPr>
          <p:spPr>
            <a:xfrm>
              <a:off x="5196984" y="5181600"/>
              <a:ext cx="1101584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Octagons</a:t>
              </a:r>
            </a:p>
            <a:p>
              <a:pPr algn="ctr"/>
              <a:r>
                <a:rPr lang="en-US" dirty="0"/>
                <a:t>O(n</a:t>
              </a:r>
              <a:r>
                <a:rPr lang="en-US" baseline="30000" dirty="0"/>
                <a:t>3</a:t>
              </a:r>
              <a:r>
                <a:rPr lang="en-US" dirty="0"/>
                <a:t>)</a:t>
              </a:r>
            </a:p>
            <a:p>
              <a:pPr algn="ctr"/>
              <a:r>
                <a:rPr lang="en-US" dirty="0"/>
                <a:t>± x ± y ≤ a</a:t>
              </a:r>
            </a:p>
            <a:p>
              <a:pPr algn="ctr"/>
              <a:r>
                <a:rPr lang="en-US" dirty="0"/>
                <a:t>Yes </a:t>
              </a:r>
              <a:r>
                <a:rPr lang="en-US" dirty="0">
                  <a:sym typeface="Wingdings" pitchFamily="2" charset="2"/>
                </a:rPr>
                <a:t> </a:t>
              </a:r>
              <a:endParaRPr lang="en-US" dirty="0"/>
            </a:p>
          </p:txBody>
        </p:sp>
      </p:grpSp>
      <p:grpSp>
        <p:nvGrpSpPr>
          <p:cNvPr id="91" name="Group 20"/>
          <p:cNvGrpSpPr/>
          <p:nvPr/>
        </p:nvGrpSpPr>
        <p:grpSpPr>
          <a:xfrm>
            <a:off x="8153400" y="3445935"/>
            <a:ext cx="1905001" cy="3145545"/>
            <a:chOff x="6705600" y="3236384"/>
            <a:chExt cx="1905001" cy="3145545"/>
          </a:xfrm>
        </p:grpSpPr>
        <p:graphicFrame>
          <p:nvGraphicFramePr>
            <p:cNvPr id="9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6672990"/>
                </p:ext>
              </p:extLst>
            </p:nvPr>
          </p:nvGraphicFramePr>
          <p:xfrm>
            <a:off x="6705600" y="3236384"/>
            <a:ext cx="1905001" cy="1565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9" name="Visio" r:id="rId9" imgW="4006260" imgH="3130850" progId="Visio.Drawing.11">
                    <p:embed/>
                  </p:oleObj>
                </mc:Choice>
                <mc:Fallback>
                  <p:oleObj name="Visio" r:id="rId9" imgW="4006260" imgH="313085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05600" y="3236384"/>
                          <a:ext cx="1905001" cy="1565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" name="TextBox 92"/>
            <p:cNvSpPr txBox="1"/>
            <p:nvPr/>
          </p:nvSpPr>
          <p:spPr>
            <a:xfrm>
              <a:off x="7154124" y="5181600"/>
              <a:ext cx="1104790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Polyhedra</a:t>
              </a:r>
            </a:p>
            <a:p>
              <a:pPr algn="ctr"/>
              <a:r>
                <a:rPr lang="en-US" dirty="0"/>
                <a:t>O(2</a:t>
              </a:r>
              <a:r>
                <a:rPr lang="en-US" baseline="30000" dirty="0"/>
                <a:t>n</a:t>
              </a:r>
              <a:r>
                <a:rPr lang="en-US" dirty="0"/>
                <a:t>)</a:t>
              </a:r>
            </a:p>
            <a:p>
              <a:pPr algn="ctr"/>
              <a:r>
                <a:rPr lang="el-GR" dirty="0"/>
                <a:t>Σ</a:t>
              </a:r>
              <a:r>
                <a:rPr lang="en-US" dirty="0"/>
                <a:t> </a:t>
              </a:r>
              <a:r>
                <a:rPr lang="en-US" dirty="0" err="1"/>
                <a:t>a</a:t>
              </a:r>
              <a:r>
                <a:rPr lang="en-US" baseline="-25000" dirty="0" err="1"/>
                <a:t>i</a:t>
              </a:r>
              <a:r>
                <a:rPr lang="en-US" dirty="0" err="1"/>
                <a:t>x</a:t>
              </a:r>
              <a:r>
                <a:rPr lang="en-US" baseline="-25000" dirty="0" err="1"/>
                <a:t>i</a:t>
              </a:r>
              <a:r>
                <a:rPr lang="en-US" dirty="0"/>
                <a:t> ≤ b</a:t>
              </a:r>
            </a:p>
            <a:p>
              <a:pPr algn="ctr"/>
              <a:r>
                <a:rPr lang="en-US" dirty="0"/>
                <a:t>Yes </a:t>
              </a:r>
              <a:r>
                <a:rPr lang="en-US" dirty="0">
                  <a:sym typeface="Wingdings" pitchFamily="2" charset="2"/>
                </a:rPr>
                <a:t> </a:t>
              </a:r>
              <a:endParaRPr lang="en-US" dirty="0"/>
            </a:p>
          </p:txBody>
        </p:sp>
      </p:grpSp>
      <p:graphicFrame>
        <p:nvGraphicFramePr>
          <p:cNvPr id="412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176957"/>
              </p:ext>
            </p:extLst>
          </p:nvPr>
        </p:nvGraphicFramePr>
        <p:xfrm>
          <a:off x="7391913" y="1447800"/>
          <a:ext cx="2420021" cy="180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Visio" r:id="rId11" imgW="3990870" imgH="2971800" progId="Visio.Drawing.11">
                  <p:embed/>
                </p:oleObj>
              </mc:Choice>
              <mc:Fallback>
                <p:oleObj name="Visio" r:id="rId11" imgW="3990870" imgH="29718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913" y="1447800"/>
                        <a:ext cx="2420021" cy="180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912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Approximate each variable with a range</a:t>
            </a:r>
          </a:p>
          <a:p>
            <a:pPr marL="0" indent="0" algn="ctr">
              <a:buNone/>
            </a:pPr>
            <a:r>
              <a:rPr lang="en-US" dirty="0" smtClean="0">
                <a:effectLst/>
              </a:rPr>
              <a:t>[a</a:t>
            </a:r>
            <a:r>
              <a:rPr lang="en-US" dirty="0">
                <a:effectLst/>
              </a:rPr>
              <a:t>, b] where a, b ∈ Z ∪ { +∞, -∞ </a:t>
            </a:r>
            <a:r>
              <a:rPr lang="en-US" dirty="0" smtClean="0">
                <a:effectLst/>
              </a:rPr>
              <a:t>}</a:t>
            </a:r>
            <a:endParaRPr lang="en-US" dirty="0"/>
          </a:p>
          <a:p>
            <a:pPr lvl="1"/>
            <a:r>
              <a:rPr lang="en-US" dirty="0" smtClean="0"/>
              <a:t>More complex in reality because of </a:t>
            </a:r>
          </a:p>
          <a:p>
            <a:pPr lvl="2"/>
            <a:r>
              <a:rPr lang="en-US" dirty="0" smtClean="0"/>
              <a:t>Overflows</a:t>
            </a:r>
          </a:p>
          <a:p>
            <a:pPr lvl="2"/>
            <a:r>
              <a:rPr lang="en-US" dirty="0" smtClean="0"/>
              <a:t>Different Int types (16, 32, 64 bits, signed/unsigned)</a:t>
            </a:r>
          </a:p>
          <a:p>
            <a:r>
              <a:rPr lang="en-US" dirty="0" smtClean="0"/>
              <a:t>Idea: Replace a value, a set of values with an interval</a:t>
            </a:r>
          </a:p>
        </p:txBody>
      </p:sp>
    </p:spTree>
    <p:extLst>
      <p:ext uri="{BB962C8B-B14F-4D97-AF65-F5344CB8AC3E}">
        <p14:creationId xmlns:p14="http://schemas.microsoft.com/office/powerpoint/2010/main" val="250306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838201"/>
            <a:ext cx="5907386" cy="57861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GCD(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y)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(x &gt; 0);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.Requires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(y &gt; 0);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.Ensures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.Result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&gt;() &gt; 0);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(x &lt; y)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  y %= x;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(y == 0)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  x %= y;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(x == 0)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y;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3600" y="1676400"/>
            <a:ext cx="2444900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x :[1,+</a:t>
            </a:r>
            <a:r>
              <a:rPr lang="en-US" sz="1600" dirty="0"/>
              <a:t>∞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] y :[1,+</a:t>
            </a:r>
            <a:r>
              <a:rPr lang="en-US" sz="1600" dirty="0"/>
              <a:t>∞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43600" y="3276600"/>
            <a:ext cx="2505814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x :[1,+</a:t>
            </a:r>
            <a:r>
              <a:rPr lang="en-US" sz="1600" dirty="0"/>
              <a:t>∞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], y:[2, +</a:t>
            </a:r>
            <a:r>
              <a:rPr lang="en-US" sz="1600" dirty="0"/>
              <a:t>∞]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3600" y="3729641"/>
            <a:ext cx="2505814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x :[1,+</a:t>
            </a:r>
            <a:r>
              <a:rPr lang="en-US" sz="1600" dirty="0"/>
              <a:t>∞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], y:[0, +</a:t>
            </a:r>
            <a:r>
              <a:rPr lang="en-US" sz="1600" dirty="0"/>
              <a:t>∞]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3600" y="4800600"/>
            <a:ext cx="2505814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x :[1,+</a:t>
            </a:r>
            <a:r>
              <a:rPr lang="en-US" sz="1600" dirty="0"/>
              <a:t>∞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], y:[1, +</a:t>
            </a:r>
            <a:r>
              <a:rPr lang="en-US" sz="1600" dirty="0"/>
              <a:t>∞]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43600" y="5253641"/>
            <a:ext cx="2505814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x :[0,+</a:t>
            </a:r>
            <a:r>
              <a:rPr lang="en-US" sz="1600" dirty="0"/>
              <a:t>∞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], y:[1, +</a:t>
            </a:r>
            <a:r>
              <a:rPr lang="en-US" sz="1600" dirty="0"/>
              <a:t>∞]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43600" y="5750733"/>
            <a:ext cx="2505814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x :[1,+</a:t>
            </a:r>
            <a:r>
              <a:rPr lang="en-US" sz="1600" dirty="0"/>
              <a:t>∞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], y:[1, +</a:t>
            </a:r>
            <a:r>
              <a:rPr lang="en-US" sz="1600" dirty="0"/>
              <a:t>∞]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43600" y="4191000"/>
            <a:ext cx="2505814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x :[1,+</a:t>
            </a:r>
            <a:r>
              <a:rPr lang="en-US" sz="1600" dirty="0"/>
              <a:t>∞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], y:[1, +</a:t>
            </a:r>
            <a:r>
              <a:rPr lang="en-US" sz="1600" dirty="0"/>
              <a:t>∞]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3600" y="2362200"/>
            <a:ext cx="2444900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x :[1,+</a:t>
            </a:r>
            <a:r>
              <a:rPr lang="en-US" sz="1600" dirty="0"/>
              <a:t>∞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] y :[1,+</a:t>
            </a:r>
            <a:r>
              <a:rPr lang="en-US" sz="1600" dirty="0"/>
              <a:t>∞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534401" y="2362200"/>
            <a:ext cx="1423275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  <a:cs typeface="Consolas" pitchFamily="49" charset="0"/>
              </a:rPr>
              <a:t>Loop invariant!</a:t>
            </a:r>
          </a:p>
        </p:txBody>
      </p:sp>
      <p:sp>
        <p:nvSpPr>
          <p:cNvPr id="18" name="Explosion 1 17"/>
          <p:cNvSpPr/>
          <p:nvPr/>
        </p:nvSpPr>
        <p:spPr bwMode="auto">
          <a:xfrm>
            <a:off x="8686800" y="4894672"/>
            <a:ext cx="1648048" cy="1268996"/>
          </a:xfrm>
          <a:prstGeom prst="irregularSeal1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latin typeface="Segoe" pitchFamily="34" charset="0"/>
              </a:rPr>
              <a:t>Ok!</a:t>
            </a:r>
          </a:p>
        </p:txBody>
      </p:sp>
    </p:spTree>
    <p:extLst>
      <p:ext uri="{BB962C8B-B14F-4D97-AF65-F5344CB8AC3E}">
        <p14:creationId xmlns:p14="http://schemas.microsoft.com/office/powerpoint/2010/main" val="18857156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Bounds checking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62200" y="2274838"/>
            <a:ext cx="6400800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AllToZero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a)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i = 0; i &lt; a.Length; i++)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{</a:t>
            </a:r>
          </a:p>
          <a:p>
            <a:r>
              <a:rPr lang="en-US" dirty="0">
                <a:solidFill>
                  <a:srgbClr val="2B91AF"/>
                </a:solidFill>
                <a:latin typeface="Consolas"/>
              </a:rPr>
              <a:t>	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(i &gt;= 0);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(i 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a.Length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a[i] = 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22166" y="3200400"/>
            <a:ext cx="3342582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a.Length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:[0. +</a:t>
            </a:r>
            <a:r>
              <a:rPr lang="en-US" sz="1600" dirty="0"/>
              <a:t>∞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i :[0,+</a:t>
            </a:r>
            <a:r>
              <a:rPr lang="en-US" sz="1600" dirty="0"/>
              <a:t>∞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7" name="Explosion 1 6"/>
          <p:cNvSpPr/>
          <p:nvPr/>
        </p:nvSpPr>
        <p:spPr bwMode="auto">
          <a:xfrm>
            <a:off x="7772400" y="4419600"/>
            <a:ext cx="2362200" cy="2284494"/>
          </a:xfrm>
          <a:prstGeom prst="irregularSeal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Not Ok!</a:t>
            </a:r>
          </a:p>
        </p:txBody>
      </p:sp>
    </p:spTree>
    <p:extLst>
      <p:ext uri="{BB962C8B-B14F-4D97-AF65-F5344CB8AC3E}">
        <p14:creationId xmlns:p14="http://schemas.microsoft.com/office/powerpoint/2010/main" val="41828259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missing?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Intervals keep only numerical information</a:t>
            </a:r>
          </a:p>
          <a:p>
            <a:r>
              <a:rPr lang="en-US" dirty="0" smtClean="0"/>
              <a:t>No symbolic information</a:t>
            </a:r>
          </a:p>
          <a:p>
            <a:pPr lvl="1"/>
            <a:r>
              <a:rPr lang="en-US" dirty="0" smtClean="0"/>
              <a:t>Ex.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 &lt;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a.Length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No relations</a:t>
            </a:r>
          </a:p>
          <a:p>
            <a:r>
              <a:rPr lang="en-US" dirty="0" smtClean="0"/>
              <a:t>Intervals are an example of a non-relational domain</a:t>
            </a:r>
          </a:p>
          <a:p>
            <a:pPr lvl="1"/>
            <a:r>
              <a:rPr lang="en-US" dirty="0" smtClean="0"/>
              <a:t>Non-null is non-relational too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7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Pentagons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 properties in the form of</a:t>
            </a:r>
          </a:p>
          <a:p>
            <a:endParaRPr lang="en-US" dirty="0" smtClean="0"/>
          </a:p>
          <a:p>
            <a:pPr lvl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x, y </a:t>
            </a:r>
            <a:r>
              <a:rPr lang="en-US" dirty="0" smtClean="0">
                <a:cs typeface="Times New Roman" pitchFamily="18" charset="0"/>
              </a:rPr>
              <a:t>variables</a:t>
            </a:r>
            <a:r>
              <a:rPr lang="en-US" dirty="0" smtClean="0"/>
              <a:t> </a:t>
            </a:r>
          </a:p>
          <a:p>
            <a:pPr lvl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a, b </a:t>
            </a:r>
            <a:r>
              <a:rPr lang="en-US" dirty="0" smtClean="0">
                <a:cs typeface="Times New Roman" pitchFamily="18" charset="0"/>
              </a:rPr>
              <a:t>constants</a:t>
            </a:r>
          </a:p>
          <a:p>
            <a:r>
              <a:rPr lang="en-US" dirty="0" smtClean="0">
                <a:cs typeface="Times New Roman" pitchFamily="18" charset="0"/>
              </a:rPr>
              <a:t>Elements are pairs of maps</a:t>
            </a:r>
          </a:p>
          <a:p>
            <a:pPr>
              <a:buNone/>
            </a:pPr>
            <a:r>
              <a:rPr lang="en-US" dirty="0" smtClean="0">
                <a:cs typeface="Times New Roman" pitchFamily="18" charset="0"/>
              </a:rPr>
              <a:t>	(</a:t>
            </a:r>
            <a:r>
              <a:rPr lang="en-US" dirty="0" err="1" smtClean="0">
                <a:cs typeface="Times New Roman" pitchFamily="18" charset="0"/>
              </a:rPr>
              <a:t>Var</a:t>
            </a:r>
            <a:r>
              <a:rPr lang="en-US" dirty="0" smtClean="0">
                <a:cs typeface="Times New Roman" pitchFamily="18" charset="0"/>
              </a:rPr>
              <a:t> → </a:t>
            </a:r>
            <a:r>
              <a:rPr lang="en-US" dirty="0" err="1" smtClean="0">
                <a:cs typeface="Times New Roman" pitchFamily="18" charset="0"/>
              </a:rPr>
              <a:t>Intv</a:t>
            </a:r>
            <a:r>
              <a:rPr lang="en-US" dirty="0" smtClean="0">
                <a:cs typeface="Times New Roman" pitchFamily="18" charset="0"/>
              </a:rPr>
              <a:t>) x (</a:t>
            </a:r>
            <a:r>
              <a:rPr lang="en-US" dirty="0" err="1" smtClean="0">
                <a:cs typeface="Times New Roman" pitchFamily="18" charset="0"/>
              </a:rPr>
              <a:t>Var</a:t>
            </a:r>
            <a:r>
              <a:rPr lang="en-US" dirty="0" smtClean="0">
                <a:cs typeface="Times New Roman" pitchFamily="18" charset="0"/>
              </a:rPr>
              <a:t> → ℘(</a:t>
            </a:r>
            <a:r>
              <a:rPr lang="en-US" dirty="0" err="1" smtClean="0">
                <a:cs typeface="Times New Roman" pitchFamily="18" charset="0"/>
              </a:rPr>
              <a:t>Var</a:t>
            </a:r>
            <a:r>
              <a:rPr lang="en-US" dirty="0" smtClean="0">
                <a:cs typeface="Times New Roman" pitchFamily="18" charset="0"/>
              </a:rPr>
              <a:t>))</a:t>
            </a:r>
          </a:p>
          <a:p>
            <a:r>
              <a:rPr lang="en-US" dirty="0" smtClean="0">
                <a:cs typeface="Times New Roman" pitchFamily="18" charset="0"/>
              </a:rPr>
              <a:t>Information is propagated 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“reduction”</a:t>
            </a:r>
          </a:p>
          <a:p>
            <a:endParaRPr lang="en-US" dirty="0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305391"/>
              </p:ext>
            </p:extLst>
          </p:nvPr>
        </p:nvGraphicFramePr>
        <p:xfrm>
          <a:off x="6705600" y="2574290"/>
          <a:ext cx="3505200" cy="320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Visio" r:id="rId3" imgW="4006445" imgH="3202832" progId="Visio.Drawing.11">
                  <p:embed/>
                </p:oleObj>
              </mc:Choice>
              <mc:Fallback>
                <p:oleObj name="Visio" r:id="rId3" imgW="4006445" imgH="320283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574290"/>
                        <a:ext cx="3505200" cy="320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340504"/>
              </p:ext>
            </p:extLst>
          </p:nvPr>
        </p:nvGraphicFramePr>
        <p:xfrm>
          <a:off x="3415937" y="2543811"/>
          <a:ext cx="2057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Equation" r:id="rId5" imgW="1028520" imgH="203040" progId="Equation.3">
                  <p:embed/>
                </p:oleObj>
              </mc:Choice>
              <mc:Fallback>
                <p:oleObj name="Equation" r:id="rId5" imgW="10285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5937" y="2543811"/>
                        <a:ext cx="2057400" cy="406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28600"/>
            <a:ext cx="990600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28600"/>
            <a:ext cx="91704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2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 smtClean="0"/>
              <a:t>Subpolyhedra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Needed for more complex examples</a:t>
            </a:r>
          </a:p>
          <a:p>
            <a:r>
              <a:rPr lang="en-US" dirty="0" smtClean="0"/>
              <a:t>∑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≤ k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⇔ </a:t>
            </a:r>
            <a:r>
              <a:rPr lang="en-US" dirty="0" smtClean="0"/>
              <a:t>∑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= </a:t>
            </a:r>
            <a:r>
              <a:rPr lang="el-GR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⋀ </a:t>
            </a:r>
            <a:r>
              <a:rPr lang="el-GR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/>
              <a:t>≤ k</a:t>
            </a:r>
          </a:p>
          <a:p>
            <a:pPr lvl="1"/>
            <a:r>
              <a:rPr lang="en-US" dirty="0" smtClean="0"/>
              <a:t>Introduce a slack variable </a:t>
            </a:r>
            <a:r>
              <a:rPr lang="el-GR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Reduced product of 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Intervals</a:t>
            </a:r>
          </a:p>
          <a:p>
            <a:pPr lvl="2"/>
            <a:r>
              <a:rPr lang="en-US" dirty="0" smtClean="0"/>
              <a:t>Scalable, fast…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Linear Equalities</a:t>
            </a:r>
          </a:p>
          <a:p>
            <a:pPr lvl="2"/>
            <a:r>
              <a:rPr lang="en-US" dirty="0" smtClean="0"/>
              <a:t>Precise join, fast …</a:t>
            </a:r>
          </a:p>
          <a:p>
            <a:r>
              <a:rPr lang="en-US" dirty="0" smtClean="0"/>
              <a:t>Challenge: Have a precise Join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76201"/>
            <a:ext cx="1111250" cy="1200388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1" y="62347"/>
            <a:ext cx="12858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960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Inferring array contents…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9404" y="1837044"/>
            <a:ext cx="5334000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Init(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N)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70C0"/>
                </a:solidFill>
                <a:latin typeface="Consolas"/>
              </a:rPr>
              <a:t>Contract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.Requires(N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a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[N];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 = 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(i &lt; N)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a[i] = 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222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i = i + 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1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/>
              </a:rPr>
              <a:t>Contract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.Assert(</a:t>
            </a:r>
            <a:r>
              <a:rPr lang="en-US" dirty="0"/>
              <a:t>∀ k ∈ [0, N). a[k] == 222);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153989" y="2594493"/>
            <a:ext cx="5019101" cy="1754326"/>
            <a:chOff x="1532708" y="2256462"/>
            <a:chExt cx="5019101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4259194" y="2256462"/>
              <a:ext cx="2292615" cy="1754326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If i == 0 then </a:t>
              </a:r>
            </a:p>
            <a:p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 a not initialized</a:t>
              </a:r>
            </a:p>
            <a:p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else  if i &gt; 0</a:t>
              </a:r>
            </a:p>
            <a:p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 a[0] == … a[i] == 222</a:t>
              </a:r>
            </a:p>
            <a:p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else</a:t>
              </a:r>
            </a:p>
            <a:p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 impossible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1532708" y="3133625"/>
              <a:ext cx="2726486" cy="489046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8595414" y="1328632"/>
            <a:ext cx="3136371" cy="1996798"/>
            <a:chOff x="5516933" y="979714"/>
            <a:chExt cx="3136371" cy="1996798"/>
          </a:xfrm>
        </p:grpSpPr>
        <p:sp>
          <p:nvSpPr>
            <p:cNvPr id="10" name="TextBox 9"/>
            <p:cNvSpPr txBox="1"/>
            <p:nvPr/>
          </p:nvSpPr>
          <p:spPr>
            <a:xfrm>
              <a:off x="5516933" y="979714"/>
              <a:ext cx="3136371" cy="646331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Challenge 1:</a:t>
              </a:r>
            </a:p>
            <a:p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Effective handling of disjunction</a:t>
              </a:r>
            </a:p>
          </p:txBody>
        </p:sp>
        <p:cxnSp>
          <p:nvCxnSpPr>
            <p:cNvPr id="13" name="Straight Arrow Connector 12"/>
            <p:cNvCxnSpPr>
              <a:stCxn id="10" idx="2"/>
            </p:cNvCxnSpPr>
            <p:nvPr/>
          </p:nvCxnSpPr>
          <p:spPr>
            <a:xfrm flipH="1">
              <a:off x="6248400" y="1626045"/>
              <a:ext cx="836719" cy="135046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426926" y="5161031"/>
            <a:ext cx="4851643" cy="923330"/>
            <a:chOff x="1944615" y="5622696"/>
            <a:chExt cx="4851643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2819400" y="5622696"/>
              <a:ext cx="3976858" cy="92333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Challenge 2:</a:t>
              </a:r>
            </a:p>
            <a:p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 overapproximation  (can be unsound)</a:t>
              </a:r>
            </a:p>
            <a:p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(no hole, </a:t>
              </a:r>
              <a:r>
                <a:rPr lang="en-US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all</a:t>
              </a:r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the elements are initialized)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 flipV="1">
              <a:off x="1944615" y="6084361"/>
              <a:ext cx="963346" cy="6363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918151267"/>
      </p:ext>
    </p:extLst>
  </p:cSld>
  <p:clrMapOvr>
    <a:masterClrMapping/>
  </p:clrMapOvr>
  <p:transition advTm="10612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idea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Precise</a:t>
            </a:r>
            <a:r>
              <a:rPr lang="en-US" dirty="0"/>
              <a:t> </a:t>
            </a:r>
            <a:r>
              <a:rPr lang="en-US" dirty="0" smtClean="0"/>
              <a:t>and very very fast!</a:t>
            </a:r>
          </a:p>
          <a:p>
            <a:r>
              <a:rPr lang="en-US" dirty="0" smtClean="0"/>
              <a:t>Basis: Array segments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198428" y="258420"/>
            <a:ext cx="1219200" cy="1524000"/>
            <a:chOff x="6248400" y="3505200"/>
            <a:chExt cx="2438400" cy="3048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8400" y="3505200"/>
              <a:ext cx="2265680" cy="2824480"/>
            </a:xfrm>
            <a:prstGeom prst="rect">
              <a:avLst/>
            </a:prstGeom>
          </p:spPr>
        </p:pic>
        <p:pic>
          <p:nvPicPr>
            <p:cNvPr id="9" name="Picture 10" descr="DA098CBC-B25E-462D-A0A3-D2F16AB54695@comcas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5200" y="5334000"/>
              <a:ext cx="13716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1606731" y="3182807"/>
            <a:ext cx="8331275" cy="2965274"/>
            <a:chOff x="2286000" y="2445097"/>
            <a:chExt cx="7652006" cy="3702984"/>
          </a:xfrm>
        </p:grpSpPr>
        <p:sp>
          <p:nvSpPr>
            <p:cNvPr id="4" name="Rectangle 3"/>
            <p:cNvSpPr/>
            <p:nvPr/>
          </p:nvSpPr>
          <p:spPr bwMode="auto">
            <a:xfrm>
              <a:off x="2960914" y="4200133"/>
              <a:ext cx="2667000" cy="609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[222, 222]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351314" y="4200133"/>
              <a:ext cx="609600" cy="609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627914" y="4200133"/>
              <a:ext cx="609600" cy="609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i, k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495582" y="4200133"/>
              <a:ext cx="2398047" cy="609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[0, 0]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8893628" y="4200133"/>
              <a:ext cx="609600" cy="609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N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86000" y="2445097"/>
              <a:ext cx="1745350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Segment bounds</a:t>
              </a:r>
            </a:p>
          </p:txBody>
        </p:sp>
        <p:cxnSp>
          <p:nvCxnSpPr>
            <p:cNvPr id="27" name="Straight Arrow Connector 26"/>
            <p:cNvCxnSpPr>
              <a:stCxn id="26" idx="2"/>
              <a:endCxn id="12" idx="0"/>
            </p:cNvCxnSpPr>
            <p:nvPr/>
          </p:nvCxnSpPr>
          <p:spPr>
            <a:xfrm>
              <a:off x="3158676" y="2814429"/>
              <a:ext cx="2774039" cy="1385704"/>
            </a:xfrm>
            <a:prstGeom prst="straightConnector1">
              <a:avLst/>
            </a:prstGeom>
            <a:ln w="57150">
              <a:solidFill>
                <a:schemeClr val="accent4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9" idx="2"/>
              <a:endCxn id="4" idx="0"/>
            </p:cNvCxnSpPr>
            <p:nvPr/>
          </p:nvCxnSpPr>
          <p:spPr>
            <a:xfrm flipH="1">
              <a:off x="4294414" y="2814429"/>
              <a:ext cx="4238720" cy="1385704"/>
            </a:xfrm>
            <a:prstGeom prst="straightConnector1">
              <a:avLst/>
            </a:prstGeom>
            <a:ln w="57150">
              <a:solidFill>
                <a:schemeClr val="accent4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7128262" y="2445097"/>
              <a:ext cx="2809744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Uniform content abstraction</a:t>
              </a:r>
            </a:p>
          </p:txBody>
        </p:sp>
        <p:cxnSp>
          <p:nvCxnSpPr>
            <p:cNvPr id="52" name="Straight Arrow Connector 51"/>
            <p:cNvCxnSpPr>
              <a:stCxn id="49" idx="2"/>
              <a:endCxn id="13" idx="0"/>
            </p:cNvCxnSpPr>
            <p:nvPr/>
          </p:nvCxnSpPr>
          <p:spPr>
            <a:xfrm flipH="1">
              <a:off x="7694606" y="2814429"/>
              <a:ext cx="838529" cy="1385704"/>
            </a:xfrm>
            <a:prstGeom prst="straightConnector1">
              <a:avLst/>
            </a:prstGeom>
            <a:ln w="57150">
              <a:solidFill>
                <a:schemeClr val="accent4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 bwMode="auto">
            <a:xfrm>
              <a:off x="6248665" y="4200133"/>
              <a:ext cx="246916" cy="609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370615" y="5778749"/>
              <a:ext cx="1122423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 </a:t>
              </a:r>
              <a:r>
                <a:rPr lang="en-US" dirty="0"/>
                <a:t>≤</a:t>
              </a:r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i, 0 </a:t>
              </a:r>
              <a:r>
                <a:rPr lang="en-US" dirty="0"/>
                <a:t>≤</a:t>
              </a:r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k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606143" y="5778749"/>
              <a:ext cx="673582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 == </a:t>
              </a:r>
              <a:r>
                <a:rPr lang="en-US" dirty="0"/>
                <a:t>k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455777" y="5778749"/>
              <a:ext cx="1183337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 &lt; N, k </a:t>
              </a:r>
              <a:r>
                <a:rPr lang="en-US" dirty="0"/>
                <a:t>&lt;</a:t>
              </a:r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N</a:t>
              </a:r>
              <a:endParaRPr lang="en-US" dirty="0"/>
            </a:p>
          </p:txBody>
        </p:sp>
        <p:cxnSp>
          <p:nvCxnSpPr>
            <p:cNvPr id="62" name="Straight Arrow Connector 61"/>
            <p:cNvCxnSpPr>
              <a:stCxn id="60" idx="0"/>
              <a:endCxn id="12" idx="2"/>
            </p:cNvCxnSpPr>
            <p:nvPr/>
          </p:nvCxnSpPr>
          <p:spPr>
            <a:xfrm flipH="1" flipV="1">
              <a:off x="5932714" y="4809733"/>
              <a:ext cx="10220" cy="96901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6" idx="0"/>
            </p:cNvCxnSpPr>
            <p:nvPr/>
          </p:nvCxnSpPr>
          <p:spPr>
            <a:xfrm flipH="1" flipV="1">
              <a:off x="2656116" y="4809733"/>
              <a:ext cx="1275711" cy="96901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0"/>
            </p:cNvCxnSpPr>
            <p:nvPr/>
          </p:nvCxnSpPr>
          <p:spPr>
            <a:xfrm flipH="1" flipV="1">
              <a:off x="5993569" y="4798847"/>
              <a:ext cx="2053877" cy="97990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61" idx="0"/>
              <a:endCxn id="15" idx="2"/>
            </p:cNvCxnSpPr>
            <p:nvPr/>
          </p:nvCxnSpPr>
          <p:spPr>
            <a:xfrm flipV="1">
              <a:off x="8047446" y="4809733"/>
              <a:ext cx="1150983" cy="96901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endCxn id="12" idx="2"/>
            </p:cNvCxnSpPr>
            <p:nvPr/>
          </p:nvCxnSpPr>
          <p:spPr>
            <a:xfrm flipV="1">
              <a:off x="4001556" y="4809733"/>
              <a:ext cx="1931158" cy="96901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26" idx="2"/>
              <a:endCxn id="11" idx="0"/>
            </p:cNvCxnSpPr>
            <p:nvPr/>
          </p:nvCxnSpPr>
          <p:spPr>
            <a:xfrm flipH="1">
              <a:off x="2656115" y="2814429"/>
              <a:ext cx="502561" cy="1385704"/>
            </a:xfrm>
            <a:prstGeom prst="straightConnector1">
              <a:avLst/>
            </a:prstGeom>
            <a:ln w="57150">
              <a:solidFill>
                <a:schemeClr val="accent4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26" idx="2"/>
            </p:cNvCxnSpPr>
            <p:nvPr/>
          </p:nvCxnSpPr>
          <p:spPr>
            <a:xfrm>
              <a:off x="3158676" y="2814430"/>
              <a:ext cx="6213925" cy="1300371"/>
            </a:xfrm>
            <a:prstGeom prst="straightConnector1">
              <a:avLst/>
            </a:prstGeom>
            <a:ln w="57150">
              <a:solidFill>
                <a:schemeClr val="accent4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5146194" y="2445097"/>
              <a:ext cx="122341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Disjunction</a:t>
              </a:r>
            </a:p>
          </p:txBody>
        </p:sp>
        <p:cxnSp>
          <p:nvCxnSpPr>
            <p:cNvPr id="86" name="Straight Arrow Connector 85"/>
            <p:cNvCxnSpPr>
              <a:stCxn id="85" idx="2"/>
              <a:endCxn id="55" idx="0"/>
            </p:cNvCxnSpPr>
            <p:nvPr/>
          </p:nvCxnSpPr>
          <p:spPr>
            <a:xfrm>
              <a:off x="5757901" y="2814429"/>
              <a:ext cx="614223" cy="1385704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840" y="277232"/>
            <a:ext cx="1111250" cy="12003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42941857"/>
      </p:ext>
    </p:extLst>
  </p:cSld>
  <p:clrMapOvr>
    <a:masterClrMapping/>
  </p:clrMapOvr>
  <p:transition advTm="8386"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1349" y="957593"/>
            <a:ext cx="357843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/>
              </a:rPr>
              <a:t>Contract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.Requires(N &gt; 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a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[N];</a:t>
            </a:r>
          </a:p>
        </p:txBody>
      </p:sp>
      <p:sp>
        <p:nvSpPr>
          <p:cNvPr id="9" name="Rectangle 8"/>
          <p:cNvSpPr/>
          <p:nvPr/>
        </p:nvSpPr>
        <p:spPr>
          <a:xfrm>
            <a:off x="3935045" y="2177847"/>
            <a:ext cx="145103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 = 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10001" y="3913311"/>
            <a:ext cx="17043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/>
              </a:rPr>
              <a:t>assume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i &lt; 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08409" y="4688751"/>
            <a:ext cx="17043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/>
              </a:rPr>
              <a:t>a[i] = 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222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95201" y="3910641"/>
            <a:ext cx="17043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/>
              </a:rPr>
              <a:t>assume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i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≥ N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10001" y="5589351"/>
            <a:ext cx="17043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/>
              </a:rPr>
              <a:t>   j = i+1;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4569587" y="3120462"/>
            <a:ext cx="185140" cy="1905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16" name="Straight Arrow Connector 15"/>
          <p:cNvCxnSpPr>
            <a:stCxn id="9" idx="2"/>
            <a:endCxn id="14" idx="0"/>
          </p:cNvCxnSpPr>
          <p:nvPr/>
        </p:nvCxnSpPr>
        <p:spPr>
          <a:xfrm>
            <a:off x="4660565" y="2547180"/>
            <a:ext cx="1593" cy="5732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4"/>
            <a:endCxn id="10" idx="0"/>
          </p:cNvCxnSpPr>
          <p:nvPr/>
        </p:nvCxnSpPr>
        <p:spPr>
          <a:xfrm>
            <a:off x="4662157" y="3310963"/>
            <a:ext cx="0" cy="602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660565" y="4318292"/>
            <a:ext cx="1592" cy="4061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2"/>
            <a:endCxn id="13" idx="0"/>
          </p:cNvCxnSpPr>
          <p:nvPr/>
        </p:nvCxnSpPr>
        <p:spPr>
          <a:xfrm>
            <a:off x="4660565" y="5058083"/>
            <a:ext cx="1592" cy="5312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2"/>
            <a:endCxn id="12" idx="0"/>
          </p:cNvCxnSpPr>
          <p:nvPr/>
        </p:nvCxnSpPr>
        <p:spPr>
          <a:xfrm rot="10800000" flipV="1">
            <a:off x="2747357" y="3215712"/>
            <a:ext cx="1822230" cy="694929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" idx="2"/>
            <a:endCxn id="9" idx="0"/>
          </p:cNvCxnSpPr>
          <p:nvPr/>
        </p:nvCxnSpPr>
        <p:spPr>
          <a:xfrm>
            <a:off x="4660564" y="1603923"/>
            <a:ext cx="0" cy="573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9448801" y="4034162"/>
            <a:ext cx="9906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/>
              </a:rPr>
              <a:t>i -&gt; _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j -&gt; i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N -&gt; N</a:t>
            </a:r>
          </a:p>
        </p:txBody>
      </p:sp>
      <p:cxnSp>
        <p:nvCxnSpPr>
          <p:cNvPr id="72" name="Elbow Connector 71"/>
          <p:cNvCxnSpPr>
            <a:stCxn id="13" idx="2"/>
            <a:endCxn id="70" idx="2"/>
          </p:cNvCxnSpPr>
          <p:nvPr/>
        </p:nvCxnSpPr>
        <p:spPr>
          <a:xfrm rot="5400000" flipH="1" flipV="1">
            <a:off x="6802534" y="2817116"/>
            <a:ext cx="1001191" cy="5281944"/>
          </a:xfrm>
          <a:prstGeom prst="bentConnector3">
            <a:avLst>
              <a:gd name="adj1" fmla="val -22833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70" idx="0"/>
            <a:endCxn id="14" idx="6"/>
          </p:cNvCxnSpPr>
          <p:nvPr/>
        </p:nvCxnSpPr>
        <p:spPr>
          <a:xfrm rot="16200000" flipV="1">
            <a:off x="6940189" y="1030250"/>
            <a:ext cx="818450" cy="51893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107" name="Group 106"/>
          <p:cNvGrpSpPr/>
          <p:nvPr/>
        </p:nvGrpSpPr>
        <p:grpSpPr>
          <a:xfrm>
            <a:off x="5609734" y="1810416"/>
            <a:ext cx="1190235" cy="352104"/>
            <a:chOff x="5676181" y="1705530"/>
            <a:chExt cx="1190235" cy="352104"/>
          </a:xfrm>
        </p:grpSpPr>
        <p:sp>
          <p:nvSpPr>
            <p:cNvPr id="76" name="Rectangle 75"/>
            <p:cNvSpPr/>
            <p:nvPr/>
          </p:nvSpPr>
          <p:spPr bwMode="auto">
            <a:xfrm>
              <a:off x="5910917" y="1705530"/>
              <a:ext cx="720764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5676181" y="1705530"/>
              <a:ext cx="23473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6631681" y="1705530"/>
              <a:ext cx="23473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5609734" y="2657768"/>
            <a:ext cx="1658575" cy="352104"/>
            <a:chOff x="5207841" y="1705530"/>
            <a:chExt cx="1658575" cy="352104"/>
          </a:xfrm>
        </p:grpSpPr>
        <p:sp>
          <p:nvSpPr>
            <p:cNvPr id="110" name="Rectangle 109"/>
            <p:cNvSpPr/>
            <p:nvPr/>
          </p:nvSpPr>
          <p:spPr bwMode="auto">
            <a:xfrm>
              <a:off x="5910917" y="1705530"/>
              <a:ext cx="720764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5207841" y="1705530"/>
              <a:ext cx="70307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0,i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6631681" y="1705530"/>
              <a:ext cx="23473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760483" y="4279973"/>
            <a:ext cx="1658575" cy="352104"/>
            <a:chOff x="5207841" y="1705530"/>
            <a:chExt cx="1658575" cy="352104"/>
          </a:xfrm>
        </p:grpSpPr>
        <p:sp>
          <p:nvSpPr>
            <p:cNvPr id="114" name="Rectangle 113"/>
            <p:cNvSpPr/>
            <p:nvPr/>
          </p:nvSpPr>
          <p:spPr bwMode="auto">
            <a:xfrm>
              <a:off x="5910917" y="1705530"/>
              <a:ext cx="720764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5207841" y="1705530"/>
              <a:ext cx="70307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0,i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6631681" y="1705530"/>
              <a:ext cx="23473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760483" y="5072846"/>
            <a:ext cx="3366435" cy="352104"/>
            <a:chOff x="4236482" y="5072846"/>
            <a:chExt cx="3366435" cy="352104"/>
          </a:xfrm>
        </p:grpSpPr>
        <p:sp>
          <p:nvSpPr>
            <p:cNvPr id="118" name="Rectangle 117"/>
            <p:cNvSpPr/>
            <p:nvPr/>
          </p:nvSpPr>
          <p:spPr bwMode="auto">
            <a:xfrm>
              <a:off x="4938706" y="5072846"/>
              <a:ext cx="720764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4236482" y="5072846"/>
              <a:ext cx="70307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0,i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7189098" y="5072846"/>
              <a:ext cx="23473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6469185" y="5072846"/>
              <a:ext cx="720764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5658620" y="5072846"/>
              <a:ext cx="81141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1,i+1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7408104" y="5072846"/>
              <a:ext cx="194813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777746" y="6019800"/>
            <a:ext cx="3622685" cy="352104"/>
            <a:chOff x="4253745" y="6019800"/>
            <a:chExt cx="3622685" cy="352104"/>
          </a:xfrm>
        </p:grpSpPr>
        <p:sp>
          <p:nvSpPr>
            <p:cNvPr id="44" name="Rectangle 43"/>
            <p:cNvSpPr/>
            <p:nvPr/>
          </p:nvSpPr>
          <p:spPr bwMode="auto">
            <a:xfrm>
              <a:off x="4955969" y="6019800"/>
              <a:ext cx="720764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4253745" y="6019800"/>
              <a:ext cx="70307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0,i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7462611" y="6019800"/>
              <a:ext cx="23473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6742698" y="6019800"/>
              <a:ext cx="720764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5675883" y="6019800"/>
              <a:ext cx="106681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1,i+1,j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681617" y="6019800"/>
              <a:ext cx="194813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608333" y="3310962"/>
            <a:ext cx="3072185" cy="352104"/>
            <a:chOff x="4084332" y="3310962"/>
            <a:chExt cx="3072185" cy="352104"/>
          </a:xfrm>
        </p:grpSpPr>
        <p:sp>
          <p:nvSpPr>
            <p:cNvPr id="50" name="Rectangle 49"/>
            <p:cNvSpPr/>
            <p:nvPr/>
          </p:nvSpPr>
          <p:spPr bwMode="auto">
            <a:xfrm>
              <a:off x="4786556" y="3310962"/>
              <a:ext cx="720764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4084332" y="3310962"/>
              <a:ext cx="70307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6742698" y="3310962"/>
              <a:ext cx="234735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6271299" y="3310962"/>
              <a:ext cx="471399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5506471" y="3310962"/>
              <a:ext cx="764828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1,i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6961704" y="3310962"/>
              <a:ext cx="194813" cy="35210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5200631"/>
      </p:ext>
    </p:extLst>
  </p:cSld>
  <p:clrMapOvr>
    <a:masterClrMapping/>
  </p:clrMapOvr>
  <p:transition advTm="13753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Potato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2171700" y="1981200"/>
            <a:ext cx="3124200" cy="426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Specification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743200" y="3352800"/>
            <a:ext cx="1981200" cy="1676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Program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91200" y="2971801"/>
            <a:ext cx="4572000" cy="120032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/>
              <a:t>The program behavior is included in the behaviors admissible from the specification:</a:t>
            </a:r>
          </a:p>
          <a:p>
            <a:endParaRPr lang="en-US" dirty="0"/>
          </a:p>
          <a:p>
            <a:r>
              <a:rPr lang="en-US" dirty="0"/>
              <a:t>Program is correct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8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unification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1795292" y="1314450"/>
            <a:ext cx="2073219" cy="440130"/>
            <a:chOff x="260516" y="1066800"/>
            <a:chExt cx="2073219" cy="440130"/>
          </a:xfrm>
        </p:grpSpPr>
        <p:sp>
          <p:nvSpPr>
            <p:cNvPr id="5" name="Rectangle 4"/>
            <p:cNvSpPr/>
            <p:nvPr/>
          </p:nvSpPr>
          <p:spPr bwMode="auto">
            <a:xfrm>
              <a:off x="1139360" y="106680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60516" y="1066800"/>
              <a:ext cx="878844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0,i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040316" y="106680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094260" y="1314450"/>
            <a:ext cx="3840231" cy="440130"/>
            <a:chOff x="4621692" y="1066800"/>
            <a:chExt cx="3840231" cy="440130"/>
          </a:xfrm>
        </p:grpSpPr>
        <p:sp>
          <p:nvSpPr>
            <p:cNvPr id="8" name="Rectangle 7"/>
            <p:cNvSpPr/>
            <p:nvPr/>
          </p:nvSpPr>
          <p:spPr bwMode="auto">
            <a:xfrm>
              <a:off x="5496179" y="106680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621692" y="1066800"/>
              <a:ext cx="878844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929347" y="106680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344455" y="1066800"/>
              <a:ext cx="58924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392777" y="1066800"/>
              <a:ext cx="95603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1,i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8218407" y="106680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748922" y="2345130"/>
            <a:ext cx="3095932" cy="440130"/>
            <a:chOff x="222526" y="2038350"/>
            <a:chExt cx="3095932" cy="440130"/>
          </a:xfrm>
        </p:grpSpPr>
        <p:sp>
          <p:nvSpPr>
            <p:cNvPr id="16" name="Rectangle 15"/>
            <p:cNvSpPr/>
            <p:nvPr/>
          </p:nvSpPr>
          <p:spPr bwMode="auto">
            <a:xfrm>
              <a:off x="2126411" y="203835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22526" y="2038350"/>
              <a:ext cx="439422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025039" y="203835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659621" y="2038350"/>
              <a:ext cx="790833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/>
                <a:t>⊥</a:t>
              </a:r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448127" y="2038350"/>
              <a:ext cx="439422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1885222" y="203835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94260" y="2345130"/>
            <a:ext cx="3840231" cy="440130"/>
            <a:chOff x="4583702" y="2038350"/>
            <a:chExt cx="3840231" cy="440130"/>
          </a:xfrm>
        </p:grpSpPr>
        <p:sp>
          <p:nvSpPr>
            <p:cNvPr id="22" name="Rectangle 21"/>
            <p:cNvSpPr/>
            <p:nvPr/>
          </p:nvSpPr>
          <p:spPr bwMode="auto">
            <a:xfrm>
              <a:off x="5458189" y="203835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4583702" y="2038350"/>
              <a:ext cx="878844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7891357" y="203835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7306465" y="2038350"/>
              <a:ext cx="58924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6354787" y="2038350"/>
              <a:ext cx="95603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1,i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8180417" y="203835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730765" y="3421455"/>
            <a:ext cx="3095932" cy="440130"/>
            <a:chOff x="241576" y="2971800"/>
            <a:chExt cx="3095932" cy="440130"/>
          </a:xfrm>
        </p:grpSpPr>
        <p:sp>
          <p:nvSpPr>
            <p:cNvPr id="28" name="Rectangle 27"/>
            <p:cNvSpPr/>
            <p:nvPr/>
          </p:nvSpPr>
          <p:spPr bwMode="auto">
            <a:xfrm>
              <a:off x="2145461" y="297180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241576" y="2971800"/>
              <a:ext cx="439422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044089" y="297180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78671" y="2971800"/>
              <a:ext cx="790833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/>
                <a:t>⊥</a:t>
              </a:r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1467177" y="2971800"/>
              <a:ext cx="439422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1904272" y="297180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107703" y="3421455"/>
            <a:ext cx="3840231" cy="440130"/>
            <a:chOff x="4602752" y="2971800"/>
            <a:chExt cx="3840231" cy="440130"/>
          </a:xfrm>
        </p:grpSpPr>
        <p:sp>
          <p:nvSpPr>
            <p:cNvPr id="34" name="Rectangle 33"/>
            <p:cNvSpPr/>
            <p:nvPr/>
          </p:nvSpPr>
          <p:spPr bwMode="auto">
            <a:xfrm>
              <a:off x="5477239" y="297180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4602752" y="2971800"/>
              <a:ext cx="878844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910407" y="297180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7325515" y="2971800"/>
              <a:ext cx="58924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6373837" y="2971800"/>
              <a:ext cx="95603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8199467" y="297180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sp>
        <p:nvSpPr>
          <p:cNvPr id="46" name="Oval 45"/>
          <p:cNvSpPr/>
          <p:nvPr/>
        </p:nvSpPr>
        <p:spPr bwMode="auto">
          <a:xfrm>
            <a:off x="5715000" y="4381500"/>
            <a:ext cx="185140" cy="1905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48" name="Elbow Connector 47"/>
          <p:cNvCxnSpPr>
            <a:stCxn id="32" idx="2"/>
            <a:endCxn id="46" idx="2"/>
          </p:cNvCxnSpPr>
          <p:nvPr/>
        </p:nvCxnSpPr>
        <p:spPr>
          <a:xfrm rot="16200000" flipH="1">
            <a:off x="4137957" y="2899706"/>
            <a:ext cx="615165" cy="2538923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8" idx="2"/>
            <a:endCxn id="46" idx="6"/>
          </p:cNvCxnSpPr>
          <p:nvPr/>
        </p:nvCxnSpPr>
        <p:spPr>
          <a:xfrm rot="5400000">
            <a:off x="6820892" y="2940836"/>
            <a:ext cx="615165" cy="2456665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4344008" y="6013433"/>
            <a:ext cx="3339796" cy="440130"/>
            <a:chOff x="3007111" y="5334000"/>
            <a:chExt cx="3339796" cy="440130"/>
          </a:xfrm>
        </p:grpSpPr>
        <p:sp>
          <p:nvSpPr>
            <p:cNvPr id="60" name="Rectangle 59"/>
            <p:cNvSpPr/>
            <p:nvPr/>
          </p:nvSpPr>
          <p:spPr bwMode="auto">
            <a:xfrm>
              <a:off x="3382615" y="533400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3007111" y="5334000"/>
              <a:ext cx="378408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5812876" y="533400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4876573" y="5334000"/>
              <a:ext cx="939208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4280665" y="5334000"/>
              <a:ext cx="358202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6103391" y="533400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4635962" y="533400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cxnSp>
        <p:nvCxnSpPr>
          <p:cNvPr id="69" name="Straight Arrow Connector 68"/>
          <p:cNvCxnSpPr>
            <a:stCxn id="46" idx="4"/>
            <a:endCxn id="64" idx="0"/>
          </p:cNvCxnSpPr>
          <p:nvPr/>
        </p:nvCxnSpPr>
        <p:spPr>
          <a:xfrm flipH="1">
            <a:off x="5796664" y="4572001"/>
            <a:ext cx="10907" cy="144143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486400" y="408836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</a:t>
            </a:r>
          </a:p>
        </p:txBody>
      </p:sp>
      <p:sp>
        <p:nvSpPr>
          <p:cNvPr id="71" name="Down Arrow 70"/>
          <p:cNvSpPr/>
          <p:nvPr/>
        </p:nvSpPr>
        <p:spPr bwMode="auto">
          <a:xfrm>
            <a:off x="2113766" y="857250"/>
            <a:ext cx="265737" cy="4572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72" name="Down Arrow 71"/>
          <p:cNvSpPr/>
          <p:nvPr/>
        </p:nvSpPr>
        <p:spPr bwMode="auto">
          <a:xfrm>
            <a:off x="6452060" y="857250"/>
            <a:ext cx="265737" cy="4572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73" name="Down Arrow 72"/>
          <p:cNvSpPr/>
          <p:nvPr/>
        </p:nvSpPr>
        <p:spPr bwMode="auto">
          <a:xfrm>
            <a:off x="3194235" y="1881746"/>
            <a:ext cx="265737" cy="4572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74" name="Down Arrow 73"/>
          <p:cNvSpPr/>
          <p:nvPr/>
        </p:nvSpPr>
        <p:spPr bwMode="auto">
          <a:xfrm>
            <a:off x="8210493" y="1887930"/>
            <a:ext cx="265737" cy="4572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75" name="Down Arrow 74"/>
          <p:cNvSpPr/>
          <p:nvPr/>
        </p:nvSpPr>
        <p:spPr bwMode="auto">
          <a:xfrm>
            <a:off x="4560961" y="2964255"/>
            <a:ext cx="265737" cy="4572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76" name="Down Arrow 75"/>
          <p:cNvSpPr/>
          <p:nvPr/>
        </p:nvSpPr>
        <p:spPr bwMode="auto">
          <a:xfrm>
            <a:off x="9560439" y="2964255"/>
            <a:ext cx="265737" cy="4572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1950477" y="1754580"/>
            <a:ext cx="284237" cy="590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20" idx="0"/>
          </p:cNvCxnSpPr>
          <p:nvPr/>
        </p:nvCxnSpPr>
        <p:spPr>
          <a:xfrm>
            <a:off x="2234714" y="1754580"/>
            <a:ext cx="959521" cy="590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055160" y="4800601"/>
            <a:ext cx="2859058" cy="646331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be empty segments! (Disjunction)</a:t>
            </a:r>
          </a:p>
        </p:txBody>
      </p:sp>
      <p:cxnSp>
        <p:nvCxnSpPr>
          <p:cNvPr id="77" name="Straight Arrow Connector 76"/>
          <p:cNvCxnSpPr>
            <a:stCxn id="68" idx="2"/>
            <a:endCxn id="66" idx="0"/>
          </p:cNvCxnSpPr>
          <p:nvPr/>
        </p:nvCxnSpPr>
        <p:spPr>
          <a:xfrm flipH="1">
            <a:off x="6094617" y="5446931"/>
            <a:ext cx="1390072" cy="5665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78" name="Straight Arrow Connector 77"/>
          <p:cNvCxnSpPr>
            <a:stCxn id="68" idx="2"/>
            <a:endCxn id="65" idx="0"/>
          </p:cNvCxnSpPr>
          <p:nvPr/>
        </p:nvCxnSpPr>
        <p:spPr>
          <a:xfrm>
            <a:off x="7484690" y="5446931"/>
            <a:ext cx="77357" cy="5665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017354879"/>
      </p:ext>
    </p:extLst>
  </p:cSld>
  <p:clrMapOvr>
    <a:masterClrMapping/>
  </p:clrMapOvr>
  <p:transition advTm="8184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70" grpId="0"/>
      <p:bldP spid="73" grpId="0" animBg="1"/>
      <p:bldP spid="74" grpId="0" animBg="1"/>
      <p:bldP spid="75" grpId="0" animBg="1"/>
      <p:bldP spid="76" grpId="0" animBg="1"/>
      <p:bldP spid="68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73491" y="957592"/>
            <a:ext cx="357843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/>
              </a:rPr>
              <a:t>Contract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.Requires(N &gt; 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a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[N];</a:t>
            </a:r>
          </a:p>
        </p:txBody>
      </p:sp>
      <p:sp>
        <p:nvSpPr>
          <p:cNvPr id="9" name="Rectangle 8"/>
          <p:cNvSpPr/>
          <p:nvPr/>
        </p:nvSpPr>
        <p:spPr>
          <a:xfrm>
            <a:off x="5537187" y="2177847"/>
            <a:ext cx="145103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 = 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15416" y="3664830"/>
            <a:ext cx="17043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assume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i &lt; 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3824" y="4688752"/>
            <a:ext cx="17043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/>
              </a:rPr>
              <a:t>a[i] = 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222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33301" y="3664830"/>
            <a:ext cx="17043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/>
              </a:rPr>
              <a:t>assume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i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≥ N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15416" y="5589352"/>
            <a:ext cx="17043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/>
              </a:rPr>
              <a:t>   j = i+1;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6175002" y="3120463"/>
            <a:ext cx="185140" cy="1905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16" name="Straight Arrow Connector 15"/>
          <p:cNvCxnSpPr>
            <a:stCxn id="9" idx="2"/>
            <a:endCxn id="14" idx="0"/>
          </p:cNvCxnSpPr>
          <p:nvPr/>
        </p:nvCxnSpPr>
        <p:spPr>
          <a:xfrm>
            <a:off x="6262706" y="2547179"/>
            <a:ext cx="4866" cy="5732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4"/>
            <a:endCxn id="10" idx="0"/>
          </p:cNvCxnSpPr>
          <p:nvPr/>
        </p:nvCxnSpPr>
        <p:spPr>
          <a:xfrm>
            <a:off x="6267572" y="3310964"/>
            <a:ext cx="0" cy="3538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1" idx="0"/>
          </p:cNvCxnSpPr>
          <p:nvPr/>
        </p:nvCxnSpPr>
        <p:spPr>
          <a:xfrm flipH="1">
            <a:off x="6265980" y="4034162"/>
            <a:ext cx="1592" cy="6545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2"/>
            <a:endCxn id="13" idx="0"/>
          </p:cNvCxnSpPr>
          <p:nvPr/>
        </p:nvCxnSpPr>
        <p:spPr>
          <a:xfrm>
            <a:off x="6265980" y="5058084"/>
            <a:ext cx="1592" cy="5312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2"/>
            <a:endCxn id="12" idx="0"/>
          </p:cNvCxnSpPr>
          <p:nvPr/>
        </p:nvCxnSpPr>
        <p:spPr>
          <a:xfrm rot="10800000" flipV="1">
            <a:off x="2785459" y="3215713"/>
            <a:ext cx="3389545" cy="449117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" idx="2"/>
            <a:endCxn id="9" idx="0"/>
          </p:cNvCxnSpPr>
          <p:nvPr/>
        </p:nvCxnSpPr>
        <p:spPr>
          <a:xfrm>
            <a:off x="6262706" y="1603923"/>
            <a:ext cx="0" cy="5739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9458326" y="4729487"/>
            <a:ext cx="9906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/>
              </a:rPr>
              <a:t>i -&gt; _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j -&gt; i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N -&gt; N</a:t>
            </a:r>
          </a:p>
        </p:txBody>
      </p:sp>
      <p:cxnSp>
        <p:nvCxnSpPr>
          <p:cNvPr id="72" name="Elbow Connector 71"/>
          <p:cNvCxnSpPr>
            <a:stCxn id="13" idx="2"/>
            <a:endCxn id="70" idx="2"/>
          </p:cNvCxnSpPr>
          <p:nvPr/>
        </p:nvCxnSpPr>
        <p:spPr>
          <a:xfrm rot="5400000" flipH="1" flipV="1">
            <a:off x="7957666" y="3962724"/>
            <a:ext cx="305867" cy="3686054"/>
          </a:xfrm>
          <a:prstGeom prst="bentConnector3">
            <a:avLst>
              <a:gd name="adj1" fmla="val -74738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70" idx="0"/>
            <a:endCxn id="14" idx="6"/>
          </p:cNvCxnSpPr>
          <p:nvPr/>
        </p:nvCxnSpPr>
        <p:spPr>
          <a:xfrm rot="16200000" flipV="1">
            <a:off x="7399997" y="2175858"/>
            <a:ext cx="1513774" cy="3593484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4913142" y="2729751"/>
            <a:ext cx="3339796" cy="356616"/>
            <a:chOff x="3007111" y="5334000"/>
            <a:chExt cx="3339796" cy="440130"/>
          </a:xfrm>
        </p:grpSpPr>
        <p:sp>
          <p:nvSpPr>
            <p:cNvPr id="58" name="Rectangle 57"/>
            <p:cNvSpPr/>
            <p:nvPr/>
          </p:nvSpPr>
          <p:spPr bwMode="auto">
            <a:xfrm>
              <a:off x="3382615" y="533400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3007111" y="5334000"/>
              <a:ext cx="378408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5812876" y="533400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4876573" y="5334000"/>
              <a:ext cx="939208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4280665" y="5334000"/>
              <a:ext cx="358202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6103391" y="533400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4635962" y="533400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502329" y="4183149"/>
            <a:ext cx="3099184" cy="356616"/>
            <a:chOff x="3007111" y="5334000"/>
            <a:chExt cx="3099184" cy="440130"/>
          </a:xfrm>
        </p:grpSpPr>
        <p:sp>
          <p:nvSpPr>
            <p:cNvPr id="66" name="Rectangle 65"/>
            <p:cNvSpPr/>
            <p:nvPr/>
          </p:nvSpPr>
          <p:spPr bwMode="auto">
            <a:xfrm>
              <a:off x="3382615" y="533400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3007111" y="5334000"/>
              <a:ext cx="378408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5812876" y="5334000"/>
              <a:ext cx="293419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4876573" y="5334000"/>
              <a:ext cx="939208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0</a:t>
              </a: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4280665" y="5334000"/>
              <a:ext cx="358202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4635962" y="5334000"/>
              <a:ext cx="243516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?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227788" y="5199162"/>
            <a:ext cx="1858192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so on up to a fixpoint …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2971800" y="4416836"/>
            <a:ext cx="1991000" cy="356616"/>
            <a:chOff x="3007111" y="5334000"/>
            <a:chExt cx="1991000" cy="440130"/>
          </a:xfrm>
        </p:grpSpPr>
        <p:sp>
          <p:nvSpPr>
            <p:cNvPr id="87" name="Rectangle 86"/>
            <p:cNvSpPr/>
            <p:nvPr/>
          </p:nvSpPr>
          <p:spPr bwMode="auto">
            <a:xfrm>
              <a:off x="3382615" y="5334000"/>
              <a:ext cx="900955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222</a:t>
              </a: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3007111" y="5334000"/>
              <a:ext cx="378408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4283570" y="5334000"/>
              <a:ext cx="714541" cy="44013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i, N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4045017" y="3387832"/>
            <a:ext cx="2114659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doubts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 == N &amp;&amp; N &gt; 0) </a:t>
            </a:r>
          </a:p>
        </p:txBody>
      </p:sp>
      <p:cxnSp>
        <p:nvCxnSpPr>
          <p:cNvPr id="29" name="Straight Arrow Connector 28"/>
          <p:cNvCxnSpPr>
            <a:stCxn id="96" idx="2"/>
            <a:endCxn id="89" idx="0"/>
          </p:cNvCxnSpPr>
          <p:nvPr/>
        </p:nvCxnSpPr>
        <p:spPr>
          <a:xfrm flipH="1">
            <a:off x="4605530" y="4034162"/>
            <a:ext cx="496816" cy="382674"/>
          </a:xfrm>
          <a:prstGeom prst="straightConnector1">
            <a:avLst/>
          </a:prstGeom>
          <a:ln w="38100">
            <a:solidFill>
              <a:schemeClr val="tx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420873" y="5336979"/>
            <a:ext cx="2114659" cy="646331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visited all the elements in [0, N)</a:t>
            </a:r>
          </a:p>
        </p:txBody>
      </p:sp>
      <p:cxnSp>
        <p:nvCxnSpPr>
          <p:cNvPr id="46" name="Straight Arrow Connector 45"/>
          <p:cNvCxnSpPr>
            <a:stCxn id="45" idx="0"/>
          </p:cNvCxnSpPr>
          <p:nvPr/>
        </p:nvCxnSpPr>
        <p:spPr>
          <a:xfrm flipV="1">
            <a:off x="3478203" y="4773454"/>
            <a:ext cx="319579" cy="5635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67303333"/>
      </p:ext>
    </p:extLst>
  </p:cSld>
  <p:clrMapOvr>
    <a:masterClrMapping/>
  </p:clrMapOvr>
  <p:transition advTm="7718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6" grpId="0" animBg="1"/>
      <p:bldP spid="4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Algorithm: High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Construct an approximation of the Control Flow Graph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Analyze the methods in bottom-up order</a:t>
            </a:r>
          </a:p>
          <a:p>
            <a:pPr marL="713232" lvl="1" indent="-457200">
              <a:buFont typeface="+mj-lt"/>
              <a:buAutoNum type="alphaLcPeriod"/>
            </a:pPr>
            <a:r>
              <a:rPr lang="en-US" dirty="0" smtClean="0"/>
              <a:t>Extract the proof obligations</a:t>
            </a:r>
          </a:p>
          <a:p>
            <a:pPr marL="457200" lvl="2" indent="0">
              <a:buNone/>
            </a:pPr>
            <a:r>
              <a:rPr lang="en-US" dirty="0" smtClean="0"/>
              <a:t>What should I prove?</a:t>
            </a:r>
          </a:p>
          <a:p>
            <a:pPr marL="713232" lvl="1" indent="-457200">
              <a:buFont typeface="+mj-lt"/>
              <a:buAutoNum type="alphaLcPeriod"/>
            </a:pPr>
            <a:r>
              <a:rPr lang="en-US" dirty="0" smtClean="0"/>
              <a:t>Run the analyses</a:t>
            </a:r>
          </a:p>
          <a:p>
            <a:pPr marL="457200" lvl="2" indent="0">
              <a:buNone/>
            </a:pPr>
            <a:r>
              <a:rPr lang="en-US" dirty="0" smtClean="0"/>
              <a:t>Discover facts on the program</a:t>
            </a:r>
          </a:p>
          <a:p>
            <a:pPr marL="713232" lvl="1" indent="-457200">
              <a:buFont typeface="+mj-lt"/>
              <a:buAutoNum type="alphaLcPeriod"/>
            </a:pPr>
            <a:r>
              <a:rPr lang="en-US" dirty="0" smtClean="0"/>
              <a:t>Use the facts to prove the proof obligations</a:t>
            </a:r>
          </a:p>
          <a:p>
            <a:pPr marL="457200" lvl="2" indent="0">
              <a:buNone/>
            </a:pPr>
            <a:r>
              <a:rPr lang="en-US" dirty="0" smtClean="0"/>
              <a:t>If not, do something else…</a:t>
            </a:r>
          </a:p>
          <a:p>
            <a:pPr marL="713232" lvl="1" indent="-457200">
              <a:buFont typeface="+mj-lt"/>
              <a:buAutoNum type="alphaLcPeriod"/>
            </a:pPr>
            <a:r>
              <a:rPr lang="en-US" dirty="0" smtClean="0"/>
              <a:t>Infer Pre, Post, Obj. Invariants and </a:t>
            </a:r>
            <a:r>
              <a:rPr lang="en-US" dirty="0" err="1" smtClean="0"/>
              <a:t>codefixes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90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Proving things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inferred many facts on the program</a:t>
            </a:r>
          </a:p>
          <a:p>
            <a:r>
              <a:rPr lang="en-US" dirty="0" smtClean="0"/>
              <a:t>We use those to prove assertions</a:t>
            </a:r>
          </a:p>
          <a:p>
            <a:r>
              <a:rPr lang="en-US" dirty="0" smtClean="0"/>
              <a:t>Algorithm:</a:t>
            </a:r>
          </a:p>
          <a:p>
            <a:pPr lvl="1"/>
            <a:r>
              <a:rPr lang="en-US" dirty="0" smtClean="0"/>
              <a:t>For each assertion </a:t>
            </a:r>
            <a:r>
              <a:rPr lang="en-US" i="1" dirty="0" smtClean="0"/>
              <a:t>a</a:t>
            </a:r>
            <a:r>
              <a:rPr lang="en-US" i="1" dirty="0"/>
              <a:t> </a:t>
            </a:r>
            <a:r>
              <a:rPr lang="en-US" dirty="0" smtClean="0"/>
              <a:t>at program point </a:t>
            </a:r>
            <a:r>
              <a:rPr lang="en-US" i="1" dirty="0" smtClean="0"/>
              <a:t>p</a:t>
            </a:r>
          </a:p>
          <a:p>
            <a:pPr lvl="2"/>
            <a:r>
              <a:rPr lang="en-US" sz="2800" dirty="0"/>
              <a:t>For each set of facts F</a:t>
            </a:r>
          </a:p>
          <a:p>
            <a:pPr lvl="2"/>
            <a:r>
              <a:rPr lang="en-US" sz="2800" dirty="0"/>
              <a:t>Check if F(p) implies a:</a:t>
            </a:r>
          </a:p>
          <a:p>
            <a:pPr lvl="3"/>
            <a:r>
              <a:rPr lang="en-US" sz="2800" dirty="0"/>
              <a:t>True: </a:t>
            </a:r>
            <a:r>
              <a:rPr lang="en-US" sz="2800" dirty="0">
                <a:sym typeface="Wingdings" pitchFamily="2" charset="2"/>
              </a:rPr>
              <a:t>It is always ok</a:t>
            </a:r>
          </a:p>
          <a:p>
            <a:pPr lvl="3"/>
            <a:r>
              <a:rPr lang="en-US" sz="2800" dirty="0">
                <a:sym typeface="Wingdings" pitchFamily="2" charset="2"/>
              </a:rPr>
              <a:t>False: It is always not ok</a:t>
            </a:r>
          </a:p>
          <a:p>
            <a:pPr lvl="3"/>
            <a:r>
              <a:rPr lang="en-US" sz="2800" dirty="0">
                <a:sym typeface="Wingdings" pitchFamily="2" charset="2"/>
              </a:rPr>
              <a:t>Bottom: The assertion is never reached</a:t>
            </a:r>
            <a:endParaRPr lang="en-US" dirty="0">
              <a:sym typeface="Wingdings" pitchFamily="2" charset="2"/>
            </a:endParaRPr>
          </a:p>
          <a:p>
            <a:pPr lvl="3"/>
            <a:r>
              <a:rPr lang="en-US" sz="2800" dirty="0">
                <a:sym typeface="Wingdings" pitchFamily="2" charset="2"/>
              </a:rPr>
              <a:t>Top: We do not know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144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do we </a:t>
            </a:r>
            <a:r>
              <a:rPr lang="en-US" dirty="0"/>
              <a:t>get </a:t>
            </a:r>
            <a:r>
              <a:rPr lang="en-US" dirty="0" smtClean="0"/>
              <a:t>Top</a:t>
            </a:r>
            <a:r>
              <a:rPr lang="en-US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analysis is not precise enough</a:t>
            </a:r>
          </a:p>
          <a:p>
            <a:pPr lvl="1"/>
            <a:r>
              <a:rPr lang="en-US" dirty="0" smtClean="0"/>
              <a:t>Abstract domain not precise</a:t>
            </a:r>
          </a:p>
          <a:p>
            <a:pPr lvl="2"/>
            <a:r>
              <a:rPr lang="en-US" dirty="0" smtClean="0"/>
              <a:t>Widening loses too many constraints</a:t>
            </a:r>
          </a:p>
          <a:p>
            <a:pPr lvl="1"/>
            <a:r>
              <a:rPr lang="en-US" dirty="0" smtClean="0"/>
              <a:t>Algorithmic properties</a:t>
            </a:r>
          </a:p>
          <a:p>
            <a:pPr lvl="1"/>
            <a:r>
              <a:rPr lang="en-US" dirty="0" smtClean="0"/>
              <a:t>Implementation bug</a:t>
            </a:r>
          </a:p>
          <a:p>
            <a:pPr lvl="1"/>
            <a:r>
              <a:rPr lang="en-US" dirty="0" smtClean="0"/>
              <a:t>Incompleteness</a:t>
            </a:r>
          </a:p>
          <a:p>
            <a:r>
              <a:rPr lang="en-US" dirty="0" smtClean="0"/>
              <a:t>Some contract is missing</a:t>
            </a:r>
          </a:p>
          <a:p>
            <a:pPr lvl="1"/>
            <a:r>
              <a:rPr lang="en-US" dirty="0" smtClean="0"/>
              <a:t>Precondition or Postcondition</a:t>
            </a:r>
          </a:p>
          <a:p>
            <a:pPr lvl="1"/>
            <a:r>
              <a:rPr lang="en-US" dirty="0" smtClean="0"/>
              <a:t>Object-invariant</a:t>
            </a:r>
          </a:p>
          <a:p>
            <a:r>
              <a:rPr lang="en-US" dirty="0" smtClean="0"/>
              <a:t>The assertion is sometimes wrong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43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analysis in Clousot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analyze with “cheap” domains</a:t>
            </a:r>
          </a:p>
          <a:p>
            <a:pPr lvl="1"/>
            <a:r>
              <a:rPr lang="en-US" dirty="0"/>
              <a:t>If check != Top</a:t>
            </a:r>
          </a:p>
          <a:p>
            <a:pPr marL="855663" lvl="2" indent="0">
              <a:buNone/>
            </a:pPr>
            <a:r>
              <a:rPr lang="en-US" dirty="0"/>
              <a:t>	</a:t>
            </a:r>
            <a:r>
              <a:rPr lang="en-US" sz="2800" dirty="0"/>
              <a:t>Done!</a:t>
            </a:r>
            <a:endParaRPr lang="en-US" dirty="0"/>
          </a:p>
          <a:p>
            <a:pPr lvl="1"/>
            <a:r>
              <a:rPr lang="en-US" dirty="0"/>
              <a:t>If check == Top</a:t>
            </a:r>
          </a:p>
          <a:p>
            <a:pPr marL="460375" lvl="1" indent="0">
              <a:buNone/>
            </a:pPr>
            <a:r>
              <a:rPr lang="en-US" dirty="0"/>
              <a:t>	Try a more precise domain</a:t>
            </a:r>
            <a:endParaRPr lang="en-US" dirty="0" smtClean="0"/>
          </a:p>
          <a:p>
            <a:r>
              <a:rPr lang="en-US" dirty="0" smtClean="0"/>
              <a:t>On the average great performance gains</a:t>
            </a:r>
          </a:p>
          <a:p>
            <a:pPr lvl="1"/>
            <a:r>
              <a:rPr lang="en-US" dirty="0" smtClean="0"/>
              <a:t>Persist analysis options in different runs</a:t>
            </a:r>
          </a:p>
          <a:p>
            <a:pPr lvl="1"/>
            <a:endParaRPr lang="en-US" dirty="0" smtClean="0"/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2971800" y="4724400"/>
          <a:ext cx="61722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658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Disjunctions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/>
              <a:t>S</a:t>
            </a:r>
            <a:r>
              <a:rPr lang="en-US" dirty="0" smtClean="0"/>
              <a:t>o far) Join approximates disjunction</a:t>
            </a:r>
          </a:p>
          <a:p>
            <a:pPr lvl="1"/>
            <a:r>
              <a:rPr lang="en-US" dirty="0" smtClean="0"/>
              <a:t>Compact representation</a:t>
            </a:r>
          </a:p>
          <a:p>
            <a:r>
              <a:rPr lang="en-US" dirty="0" smtClean="0"/>
              <a:t>Sometimes not enough: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28800" y="3505201"/>
            <a:ext cx="35814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Simple(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b)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z;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(b)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z = 12;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z = -12;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1 / z;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4876800" y="3289756"/>
            <a:ext cx="5486400" cy="2462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Simple2(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b)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.Ensures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.Result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&gt;() ==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||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.Result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&gt;().Length &gt; 0);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(b)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"Ciao!"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1728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 in Clousot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Backward analysis</a:t>
            </a:r>
          </a:p>
          <a:p>
            <a:r>
              <a:rPr lang="en-US" dirty="0" smtClean="0"/>
              <a:t>The failing assertion is pushed back to the program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2971800" y="3352800"/>
            <a:ext cx="4114800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Simple(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b)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z;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(b)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z = 12;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else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z = -12;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1 / z;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86319" y="5655677"/>
            <a:ext cx="1481496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 :[-</a:t>
            </a:r>
            <a:r>
              <a:rPr lang="en-US" sz="1600" dirty="0"/>
              <a:t> ∞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,+</a:t>
            </a:r>
            <a:r>
              <a:rPr lang="en-US" sz="1600" dirty="0"/>
              <a:t>∞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9801" y="5181600"/>
            <a:ext cx="1755609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 : [-12, -12]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19800" y="4614684"/>
            <a:ext cx="1531188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 : [12, 12]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34401" y="5655677"/>
            <a:ext cx="857927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 !=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8619" y="4614684"/>
            <a:ext cx="857927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 !=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78619" y="5181600"/>
            <a:ext cx="857927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 != 0</a:t>
            </a:r>
          </a:p>
        </p:txBody>
      </p:sp>
      <p:pic>
        <p:nvPicPr>
          <p:cNvPr id="9218" name="Picture 2" descr="C:\Users\logozzo\AppData\Local\Microsoft\Windows\Temporary Internet Files\Content.IE5\WTIO1D2X\MC90009803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410" y="2286001"/>
            <a:ext cx="15652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79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0" y="1828801"/>
            <a:ext cx="8610600" cy="3477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Simple2(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b)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.Ensures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.Result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&gt;() ==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||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.Result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&gt;().Length &gt; 0);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(b)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"Ciao!"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19139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with loop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38252" y="2066109"/>
            <a:ext cx="5105400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NonNull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foo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i = 0; i &lt; 5; i++)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foo +=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"foo"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.Assert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(foo !=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12694" y="2828108"/>
            <a:ext cx="1306768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foo: Null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12695" y="3435714"/>
            <a:ext cx="970137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foo: 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12695" y="3971108"/>
            <a:ext cx="1643399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foo: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NotNull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12695" y="4733108"/>
            <a:ext cx="857927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foo: 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27129" y="4733108"/>
            <a:ext cx="1418978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foo != null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10452" y="3967203"/>
            <a:ext cx="1418978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foo != null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503525" y="2599508"/>
            <a:ext cx="1418978" cy="836206"/>
            <a:chOff x="7384473" y="1828800"/>
            <a:chExt cx="1418978" cy="836206"/>
          </a:xfrm>
        </p:grpSpPr>
        <p:sp>
          <p:nvSpPr>
            <p:cNvPr id="14" name="TextBox 13"/>
            <p:cNvSpPr txBox="1"/>
            <p:nvPr/>
          </p:nvSpPr>
          <p:spPr>
            <a:xfrm>
              <a:off x="7384473" y="2057400"/>
              <a:ext cx="1418978" cy="3385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itchFamily="49" charset="0"/>
                  <a:cs typeface="Consolas" pitchFamily="49" charset="0"/>
                </a:rPr>
                <a:t>foo != null</a:t>
              </a:r>
            </a:p>
          </p:txBody>
        </p:sp>
        <p:sp>
          <p:nvSpPr>
            <p:cNvPr id="15" name="&quot;No&quot; Symbol 14"/>
            <p:cNvSpPr/>
            <p:nvPr/>
          </p:nvSpPr>
          <p:spPr bwMode="auto">
            <a:xfrm>
              <a:off x="7620000" y="1828800"/>
              <a:ext cx="914400" cy="836206"/>
            </a:xfrm>
            <a:prstGeom prst="noSmoking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FFFFFF"/>
                </a:solidFill>
                <a:latin typeface="Segoe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45131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build="allAtOnce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Potato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2171700" y="1981200"/>
            <a:ext cx="3124200" cy="426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Specification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676400" y="3352800"/>
            <a:ext cx="3048000" cy="1676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Program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10200" y="2971800"/>
            <a:ext cx="5105400" cy="1477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The program behavior is </a:t>
            </a:r>
            <a:r>
              <a:rPr lang="en-US" b="1" dirty="0"/>
              <a:t>not</a:t>
            </a:r>
            <a:r>
              <a:rPr lang="en-US" dirty="0"/>
              <a:t> included in the behaviors admissible from the specification:</a:t>
            </a:r>
          </a:p>
          <a:p>
            <a:endParaRPr lang="en-US" dirty="0"/>
          </a:p>
          <a:p>
            <a:r>
              <a:rPr lang="en-US" dirty="0"/>
              <a:t>Program is incorrect </a:t>
            </a:r>
            <a:r>
              <a:rPr lang="en-US" dirty="0">
                <a:sym typeface="Wingdings" pitchFamily="2" charset="2"/>
              </a:rPr>
              <a:t></a:t>
            </a:r>
          </a:p>
          <a:p>
            <a:r>
              <a:rPr lang="en-US" dirty="0">
                <a:sym typeface="Wingdings" pitchFamily="2" charset="2"/>
              </a:rPr>
              <a:t>(Some behavior may not meet the specification)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19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Contract</a:t>
            </a:r>
            <a:br>
              <a:rPr lang="en-US" dirty="0" smtClean="0"/>
            </a:br>
            <a:r>
              <a:rPr lang="en-US" dirty="0" smtClean="0"/>
              <a:t>Inference</a:t>
            </a:r>
            <a:endParaRPr lang="en-US" dirty="0"/>
          </a:p>
        </p:txBody>
      </p:sp>
      <p:pic>
        <p:nvPicPr>
          <p:cNvPr id="3077" name="Picture 5" descr="C:\Users\logozzo\AppData\Local\Microsoft\Windows\Temporary Internet Files\Content.IE5\AHDIM2JZ\MC90007140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764" y="2268538"/>
            <a:ext cx="2605087" cy="262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60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Necessary preconditions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14"/>
    </mc:Choice>
    <mc:Fallback xmlns="">
      <p:transition spd="slow" advTm="3014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527468" y="2011680"/>
            <a:ext cx="5902913" cy="3766185"/>
          </a:xfrm>
        </p:spPr>
        <p:txBody>
          <a:bodyPr/>
          <a:lstStyle/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57224" y="2157731"/>
            <a:ext cx="42370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Example1(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x,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[] a)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(x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&gt;=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0)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{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a.Length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}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-1;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679868" y="2011679"/>
            <a:ext cx="5902913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Sufficient</a:t>
            </a:r>
            <a:r>
              <a:rPr lang="en-US" dirty="0" smtClean="0"/>
              <a:t> precondition: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 != null</a:t>
            </a:r>
            <a:endParaRPr lang="en-US" dirty="0"/>
          </a:p>
          <a:p>
            <a:pPr lvl="1"/>
            <a:r>
              <a:rPr lang="en-US" dirty="0" smtClean="0"/>
              <a:t>Too strong for the caller</a:t>
            </a:r>
          </a:p>
          <a:p>
            <a:pPr lvl="1"/>
            <a:r>
              <a:rPr lang="en-US" dirty="0" smtClean="0"/>
              <a:t>No runtime errors when x &lt; 0 and a == null</a:t>
            </a:r>
          </a:p>
          <a:p>
            <a:pPr lvl="1"/>
            <a:endParaRPr lang="en-US" dirty="0"/>
          </a:p>
          <a:p>
            <a:r>
              <a:rPr lang="en-US" dirty="0" smtClean="0"/>
              <a:t>Clousot users complained about it</a:t>
            </a:r>
          </a:p>
          <a:p>
            <a:pPr lvl="1"/>
            <a:r>
              <a:rPr lang="en-US" dirty="0" smtClean="0"/>
              <a:t>“wrong preconditions”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42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056"/>
    </mc:Choice>
    <mc:Fallback xmlns="">
      <p:transition spd="slow" advTm="67056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527468" y="2011680"/>
            <a:ext cx="5902913" cy="376618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Sufficient</a:t>
            </a:r>
            <a:r>
              <a:rPr lang="en-US" dirty="0" smtClean="0"/>
              <a:t> precondition: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dirty="0" smtClean="0"/>
              <a:t>It may fail, so eliminate all runs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Necessary</a:t>
            </a:r>
            <a:r>
              <a:rPr lang="en-US" dirty="0" smtClean="0"/>
              <a:t> precondition: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 &lt;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a.Length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If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a.Length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0 </a:t>
            </a:r>
            <a:r>
              <a:rPr lang="en-US" dirty="0"/>
              <a:t>it will always </a:t>
            </a:r>
            <a:r>
              <a:rPr lang="en-US" dirty="0" smtClean="0"/>
              <a:t>fail</a:t>
            </a:r>
          </a:p>
          <a:p>
            <a:pPr lvl="1"/>
            <a:endParaRPr lang="en-US" dirty="0"/>
          </a:p>
          <a:p>
            <a:r>
              <a:rPr lang="en-US" dirty="0" smtClean="0"/>
              <a:t>Necessary precondition is weaker than the weakest precondition!!!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7224" y="2157731"/>
            <a:ext cx="487024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Example2(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[] a)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Contract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.Requires(a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!=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for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 = 0; i &lt;=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a.Length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{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	a[i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] = F(a[i]);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NonDet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())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3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999"/>
    </mc:Choice>
    <mc:Fallback xmlns="">
      <p:transition spd="slow" advTm="123999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traces: </a:t>
            </a:r>
            <a:r>
              <a:rPr lang="en-US" dirty="0"/>
              <a:t>T</a:t>
            </a:r>
            <a:r>
              <a:rPr lang="en-US" dirty="0" smtClean="0"/>
              <a:t> </a:t>
            </a:r>
            <a:r>
              <a:rPr lang="en-US" dirty="0"/>
              <a:t>= G</a:t>
            </a:r>
            <a:r>
              <a:rPr lang="en-US" dirty="0" smtClean="0"/>
              <a:t> </a:t>
            </a:r>
            <a:r>
              <a:rPr lang="en-US" dirty="0"/>
              <a:t>∪ B</a:t>
            </a:r>
            <a:r>
              <a:rPr lang="en-US" dirty="0" smtClean="0"/>
              <a:t> ∪ </a:t>
            </a:r>
            <a:r>
              <a:rPr lang="en-US" dirty="0"/>
              <a:t>I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good</a:t>
            </a:r>
            <a:r>
              <a:rPr lang="en-US" dirty="0" smtClean="0"/>
              <a:t> traces, terminating in a good state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bad</a:t>
            </a:r>
            <a:r>
              <a:rPr lang="en-US" dirty="0" smtClean="0"/>
              <a:t> traces, terminating in an assertion violation</a:t>
            </a:r>
          </a:p>
          <a:p>
            <a:pPr lvl="2"/>
            <a:r>
              <a:rPr lang="en-US" i="0" dirty="0" smtClean="0"/>
              <a:t>Assertions:</a:t>
            </a:r>
          </a:p>
          <a:p>
            <a:pPr lvl="3"/>
            <a:r>
              <a:rPr lang="en-US" dirty="0" smtClean="0"/>
              <a:t>Language-induced: division by zero, null pointers, buffer overrun …</a:t>
            </a:r>
          </a:p>
          <a:p>
            <a:pPr lvl="3"/>
            <a:r>
              <a:rPr lang="en-US" i="0" dirty="0" smtClean="0"/>
              <a:t>User-supplied annotations: assertions, preconditions, postconditions, object invariants</a:t>
            </a:r>
          </a:p>
          <a:p>
            <a:pPr lvl="1"/>
            <a:r>
              <a:rPr lang="en-US" dirty="0" smtClean="0"/>
              <a:t>I = </a:t>
            </a:r>
            <a:r>
              <a:rPr lang="en-US" dirty="0" smtClean="0">
                <a:solidFill>
                  <a:srgbClr val="FF0000"/>
                </a:solidFill>
              </a:rPr>
              <a:t>infinite</a:t>
            </a:r>
            <a:r>
              <a:rPr lang="en-US" dirty="0" smtClean="0"/>
              <a:t> traces, non-termination</a:t>
            </a:r>
          </a:p>
          <a:p>
            <a:r>
              <a:rPr lang="en-US" dirty="0" smtClean="0"/>
              <a:t>Notation: X(</a:t>
            </a:r>
            <a:r>
              <a:rPr lang="en-US" i="1" dirty="0" smtClean="0"/>
              <a:t>s</a:t>
            </a:r>
            <a:r>
              <a:rPr lang="en-US" dirty="0" smtClean="0"/>
              <a:t>) are the traces starting with </a:t>
            </a:r>
            <a:r>
              <a:rPr lang="en-US" i="1" dirty="0" smtClean="0"/>
              <a:t>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5722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985"/>
    </mc:Choice>
    <mc:Fallback xmlns="">
      <p:transition spd="slow" advTm="68985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and sufficient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 S ⟹ N we say that</a:t>
            </a:r>
          </a:p>
          <a:p>
            <a:pPr lvl="1"/>
            <a:r>
              <a:rPr lang="en-US" dirty="0" smtClean="0"/>
              <a:t>S in a </a:t>
            </a:r>
            <a:r>
              <a:rPr lang="en-US" dirty="0" smtClean="0">
                <a:solidFill>
                  <a:srgbClr val="FF0000"/>
                </a:solidFill>
              </a:rPr>
              <a:t>sufficient</a:t>
            </a:r>
            <a:r>
              <a:rPr lang="en-US" dirty="0" smtClean="0"/>
              <a:t> condition for N</a:t>
            </a:r>
          </a:p>
          <a:p>
            <a:pPr lvl="1"/>
            <a:r>
              <a:rPr lang="en-US" dirty="0" smtClean="0"/>
              <a:t>N is a </a:t>
            </a:r>
            <a:r>
              <a:rPr lang="en-US" dirty="0" smtClean="0">
                <a:solidFill>
                  <a:srgbClr val="FF0000"/>
                </a:solidFill>
              </a:rPr>
              <a:t>necessary</a:t>
            </a:r>
            <a:r>
              <a:rPr lang="en-US" dirty="0" smtClean="0"/>
              <a:t> condition for S</a:t>
            </a:r>
          </a:p>
          <a:p>
            <a:r>
              <a:rPr lang="en-US" dirty="0" smtClean="0"/>
              <a:t>For a program P</a:t>
            </a:r>
          </a:p>
          <a:p>
            <a:pPr lvl="1"/>
            <a:r>
              <a:rPr lang="en-US" dirty="0" smtClean="0"/>
              <a:t>A condition S is </a:t>
            </a:r>
            <a:r>
              <a:rPr lang="en-US" dirty="0" smtClean="0">
                <a:solidFill>
                  <a:srgbClr val="FF0000"/>
                </a:solidFill>
              </a:rPr>
              <a:t>sufficient</a:t>
            </a:r>
            <a:r>
              <a:rPr lang="en-US" dirty="0" smtClean="0"/>
              <a:t> if its truth ensures that P is </a:t>
            </a:r>
            <a:r>
              <a:rPr lang="en-US" dirty="0" smtClean="0">
                <a:solidFill>
                  <a:srgbClr val="FF0000"/>
                </a:solidFill>
              </a:rPr>
              <a:t>correct</a:t>
            </a:r>
          </a:p>
          <a:p>
            <a:pPr lvl="1"/>
            <a:r>
              <a:rPr lang="en-US" dirty="0" smtClean="0"/>
              <a:t>A condition N is </a:t>
            </a:r>
            <a:r>
              <a:rPr lang="en-US" dirty="0" smtClean="0">
                <a:solidFill>
                  <a:srgbClr val="FF0000"/>
                </a:solidFill>
              </a:rPr>
              <a:t>necessary</a:t>
            </a:r>
            <a:r>
              <a:rPr lang="en-US" dirty="0" smtClean="0"/>
              <a:t> if its falsehood ensures P is </a:t>
            </a:r>
            <a:r>
              <a:rPr lang="en-US" dirty="0" smtClean="0">
                <a:solidFill>
                  <a:srgbClr val="FF0000"/>
                </a:solidFill>
              </a:rPr>
              <a:t>incorrect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47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897"/>
    </mc:Choice>
    <mc:Fallback xmlns="">
      <p:transition spd="slow" advTm="44897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Weakest (liberal) preconditions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Provide </a:t>
            </a:r>
            <a:r>
              <a:rPr lang="en-US" dirty="0" smtClean="0">
                <a:solidFill>
                  <a:srgbClr val="FF0000"/>
                </a:solidFill>
              </a:rPr>
              <a:t>sufficient</a:t>
            </a:r>
            <a:r>
              <a:rPr lang="en-US" dirty="0" smtClean="0"/>
              <a:t> preconditions guaranteeing partial correctness:</a:t>
            </a:r>
          </a:p>
          <a:p>
            <a:pPr algn="ctr"/>
            <a:r>
              <a:rPr lang="en-US" dirty="0" err="1" smtClean="0"/>
              <a:t>wlp</a:t>
            </a:r>
            <a:r>
              <a:rPr lang="en-US" dirty="0" smtClean="0"/>
              <a:t>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/>
              <a:t>, true)(</a:t>
            </a:r>
            <a:r>
              <a:rPr lang="en-US" i="1" dirty="0" smtClean="0"/>
              <a:t>s</a:t>
            </a:r>
            <a:r>
              <a:rPr lang="en-US" i="1" baseline="-25000" dirty="0"/>
              <a:t>0</a:t>
            </a:r>
            <a:r>
              <a:rPr lang="en-US" dirty="0" smtClean="0"/>
              <a:t>) </a:t>
            </a:r>
            <a:r>
              <a:rPr lang="en-US" dirty="0"/>
              <a:t>≝ (</a:t>
            </a:r>
            <a:r>
              <a:rPr lang="en-US" dirty="0" smtClean="0"/>
              <a:t>B(</a:t>
            </a:r>
            <a:r>
              <a:rPr lang="en-US" i="1" dirty="0" smtClean="0"/>
              <a:t>s</a:t>
            </a:r>
            <a:r>
              <a:rPr lang="en-US" i="1" baseline="-25000" dirty="0" smtClean="0"/>
              <a:t>0</a:t>
            </a:r>
            <a:r>
              <a:rPr lang="en-US" dirty="0" smtClean="0"/>
              <a:t>) </a:t>
            </a:r>
            <a:r>
              <a:rPr lang="en-US" dirty="0"/>
              <a:t>= ∅</a:t>
            </a:r>
            <a:r>
              <a:rPr lang="en-US" dirty="0" smtClean="0"/>
              <a:t>)</a:t>
            </a:r>
          </a:p>
          <a:p>
            <a:r>
              <a:rPr lang="en-US" dirty="0" smtClean="0"/>
              <a:t>Drawbacks of </a:t>
            </a:r>
            <a:r>
              <a:rPr lang="en-US" dirty="0" err="1" smtClean="0"/>
              <a:t>wlp</a:t>
            </a:r>
            <a:r>
              <a:rPr lang="en-US" dirty="0" smtClean="0"/>
              <a:t> for the automatic inference of preconditions: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With loops, there is </a:t>
            </a:r>
            <a:r>
              <a:rPr lang="en-US" dirty="0" smtClean="0">
                <a:solidFill>
                  <a:srgbClr val="FF0000"/>
                </a:solidFill>
              </a:rPr>
              <a:t>no algorithm </a:t>
            </a:r>
            <a:r>
              <a:rPr lang="en-US" dirty="0" smtClean="0"/>
              <a:t>to compute </a:t>
            </a:r>
            <a:r>
              <a:rPr lang="en-US" dirty="0" err="1" smtClean="0"/>
              <a:t>wlp</a:t>
            </a:r>
            <a:r>
              <a:rPr lang="en-US" dirty="0" smtClean="0"/>
              <a:t>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/>
              <a:t>, </a:t>
            </a:r>
            <a:r>
              <a:rPr lang="en-US" dirty="0" smtClean="0"/>
              <a:t>true)</a:t>
            </a:r>
          </a:p>
          <a:p>
            <a:pPr marL="713232" lvl="1" indent="-457200"/>
            <a:r>
              <a:rPr lang="en-US" dirty="0" smtClean="0"/>
              <a:t>Solution in deductive verification: Use loop invariant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Inferred preconditions are sufficient but </a:t>
            </a:r>
            <a:r>
              <a:rPr lang="en-US" dirty="0" smtClean="0">
                <a:solidFill>
                  <a:srgbClr val="FF0000"/>
                </a:solidFill>
              </a:rPr>
              <a:t>not the weakest </a:t>
            </a:r>
            <a:r>
              <a:rPr lang="en-US" dirty="0" smtClean="0"/>
              <a:t>anymore</a:t>
            </a:r>
          </a:p>
          <a:p>
            <a:pPr marL="713232" lvl="1" indent="-457200"/>
            <a:r>
              <a:rPr lang="en-US" dirty="0" smtClean="0"/>
              <a:t>Under-approximation </a:t>
            </a:r>
            <a:r>
              <a:rPr lang="en-US" dirty="0"/>
              <a:t>of loops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Sufficient preconditions </a:t>
            </a:r>
            <a:r>
              <a:rPr lang="en-US" dirty="0" smtClean="0">
                <a:solidFill>
                  <a:srgbClr val="FF0000"/>
                </a:solidFill>
              </a:rPr>
              <a:t>rule out good runs</a:t>
            </a:r>
          </a:p>
          <a:p>
            <a:pPr marL="713232" lvl="1" indent="-457200"/>
            <a:r>
              <a:rPr lang="en-US" dirty="0" smtClean="0"/>
              <a:t>Callers should satisfy a too strong condition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545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099"/>
    </mc:Choice>
    <mc:Fallback xmlns="">
      <p:transition spd="slow" advTm="152099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7468" y="2011680"/>
            <a:ext cx="6384256" cy="376618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Overflows are </a:t>
            </a:r>
            <a:r>
              <a:rPr lang="en-US" b="1" dirty="0" smtClean="0">
                <a:solidFill>
                  <a:srgbClr val="FF0000"/>
                </a:solidFill>
              </a:rPr>
              <a:t>not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 error</a:t>
            </a:r>
          </a:p>
          <a:p>
            <a:pPr lvl="1"/>
            <a:r>
              <a:rPr lang="en-US" dirty="0" smtClean="0"/>
              <a:t>Ex. Sum([</a:t>
            </a:r>
            <a:r>
              <a:rPr lang="en-US" i="1" dirty="0" smtClean="0"/>
              <a:t>-2147483639, 2147483638, -10</a:t>
            </a:r>
            <a:r>
              <a:rPr lang="en-US" dirty="0" smtClean="0"/>
              <a:t>]) = </a:t>
            </a:r>
            <a:r>
              <a:rPr lang="en-US" i="1" dirty="0" smtClean="0"/>
              <a:t>19</a:t>
            </a:r>
          </a:p>
          <a:p>
            <a:r>
              <a:rPr lang="en-US" dirty="0"/>
              <a:t>In deductive verification, provide loop </a:t>
            </a:r>
            <a:r>
              <a:rPr lang="en-US" dirty="0" smtClean="0"/>
              <a:t>invariant</a:t>
            </a:r>
          </a:p>
          <a:p>
            <a:r>
              <a:rPr lang="en-US" dirty="0" smtClean="0"/>
              <a:t>Which is the weakest precondition?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method itself</a:t>
            </a:r>
          </a:p>
          <a:p>
            <a:r>
              <a:rPr lang="en-US" dirty="0" smtClean="0"/>
              <a:t>Sufficient preconditions:</a:t>
            </a:r>
          </a:p>
          <a:p>
            <a:pPr lvl="1"/>
            <a:r>
              <a:rPr lang="en-US" dirty="0" smtClean="0"/>
              <a:t>∀</a:t>
            </a:r>
            <a:r>
              <a:rPr lang="en-US" i="1" dirty="0" smtClean="0"/>
              <a:t>i</a:t>
            </a:r>
            <a:r>
              <a:rPr lang="en-US" dirty="0" smtClean="0"/>
              <a:t> </a:t>
            </a:r>
            <a:r>
              <a:rPr lang="en-US" dirty="0"/>
              <a:t>∈ [0, </a:t>
            </a:r>
            <a:r>
              <a:rPr lang="en-US" dirty="0" err="1"/>
              <a:t>xs.Length</a:t>
            </a:r>
            <a:r>
              <a:rPr lang="en-US" dirty="0"/>
              <a:t>], 0 ≤ </a:t>
            </a:r>
            <a:r>
              <a:rPr lang="en-US" dirty="0" err="1" smtClean="0"/>
              <a:t>xs</a:t>
            </a:r>
            <a:r>
              <a:rPr lang="en-US" dirty="0" smtClean="0"/>
              <a:t>[</a:t>
            </a:r>
            <a:r>
              <a:rPr lang="en-US" i="1" dirty="0" smtClean="0"/>
              <a:t>i</a:t>
            </a:r>
            <a:r>
              <a:rPr lang="en-US" dirty="0" smtClean="0"/>
              <a:t>] </a:t>
            </a:r>
            <a:r>
              <a:rPr lang="en-US" dirty="0"/>
              <a:t>&lt; </a:t>
            </a:r>
            <a:r>
              <a:rPr lang="en-US" dirty="0" err="1" smtClean="0"/>
              <a:t>MaxInt</a:t>
            </a:r>
            <a:r>
              <a:rPr lang="en-US" dirty="0" smtClean="0"/>
              <a:t>/</a:t>
            </a:r>
            <a:r>
              <a:rPr lang="en-US" dirty="0" err="1" smtClean="0"/>
              <a:t>xs.Length</a:t>
            </a:r>
            <a:endParaRPr lang="en-US" dirty="0" smtClean="0"/>
          </a:p>
          <a:p>
            <a:pPr lvl="1"/>
            <a:r>
              <a:rPr lang="en-US" dirty="0"/>
              <a:t>o</a:t>
            </a:r>
            <a:r>
              <a:rPr lang="en-US" dirty="0" smtClean="0"/>
              <a:t>r </a:t>
            </a:r>
          </a:p>
          <a:p>
            <a:pPr lvl="1"/>
            <a:r>
              <a:rPr lang="en-US" dirty="0" err="1" smtClean="0"/>
              <a:t>xs.Length</a:t>
            </a:r>
            <a:r>
              <a:rPr lang="en-US" dirty="0" smtClean="0"/>
              <a:t> == 3</a:t>
            </a:r>
            <a:r>
              <a:rPr lang="en-US" dirty="0"/>
              <a:t> </a:t>
            </a:r>
            <a:r>
              <a:rPr lang="en-US" dirty="0" smtClean="0"/>
              <a:t>∧ </a:t>
            </a:r>
            <a:r>
              <a:rPr lang="en-US" dirty="0" err="1" smtClean="0"/>
              <a:t>xs</a:t>
            </a:r>
            <a:r>
              <a:rPr lang="en-US" dirty="0" smtClean="0"/>
              <a:t>[0] + </a:t>
            </a:r>
            <a:r>
              <a:rPr lang="en-US" dirty="0" err="1" smtClean="0"/>
              <a:t>xs</a:t>
            </a:r>
            <a:r>
              <a:rPr lang="en-US" dirty="0" smtClean="0"/>
              <a:t>[1] == 0 ∧ </a:t>
            </a:r>
            <a:r>
              <a:rPr lang="en-US" dirty="0" err="1" smtClean="0"/>
              <a:t>xs</a:t>
            </a:r>
            <a:r>
              <a:rPr lang="en-US" dirty="0" smtClean="0"/>
              <a:t>[2] &gt;= 0</a:t>
            </a:r>
          </a:p>
          <a:p>
            <a:pPr lvl="1"/>
            <a:r>
              <a:rPr lang="en-US" dirty="0" smtClean="0"/>
              <a:t>or</a:t>
            </a:r>
          </a:p>
          <a:p>
            <a:pPr lvl="1"/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0017" y="2084546"/>
            <a:ext cx="487024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Sum(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xs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Contract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.Requires(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xs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!=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sum = 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for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 = 0; i &lt;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xs.Length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sum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+=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xs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[i];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Contract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.Assert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(sum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&gt;=0);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sum;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92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002"/>
    </mc:Choice>
    <mc:Fallback xmlns="">
      <p:transition spd="slow" advTm="101002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Under-approximation of </a:t>
            </a:r>
            <a:r>
              <a:rPr lang="en-US" dirty="0" err="1" smtClean="0"/>
              <a:t>wlp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Formally, with loop invariants, we </a:t>
            </a:r>
            <a:r>
              <a:rPr lang="en-US" dirty="0" smtClean="0">
                <a:solidFill>
                  <a:srgbClr val="FF0000"/>
                </a:solidFill>
              </a:rPr>
              <a:t>compute a sufficient </a:t>
            </a:r>
            <a:r>
              <a:rPr lang="en-US" dirty="0" smtClean="0"/>
              <a:t>condition S:</a:t>
            </a:r>
          </a:p>
          <a:p>
            <a:pPr algn="ctr"/>
            <a:r>
              <a:rPr lang="en-US" dirty="0"/>
              <a:t>S(</a:t>
            </a:r>
            <a:r>
              <a:rPr lang="en-US" i="1" dirty="0"/>
              <a:t>s</a:t>
            </a:r>
            <a:r>
              <a:rPr lang="en-US" i="1" baseline="-25000" dirty="0"/>
              <a:t>0</a:t>
            </a:r>
            <a:r>
              <a:rPr lang="en-US" dirty="0"/>
              <a:t>) </a:t>
            </a:r>
            <a:r>
              <a:rPr lang="en-US" dirty="0" smtClean="0"/>
              <a:t>⟹ </a:t>
            </a:r>
            <a:r>
              <a:rPr lang="en-US" dirty="0" err="1" smtClean="0"/>
              <a:t>wlp</a:t>
            </a:r>
            <a:r>
              <a:rPr lang="en-US" dirty="0" smtClean="0"/>
              <a:t>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/>
              <a:t>, true)(</a:t>
            </a:r>
            <a:r>
              <a:rPr lang="en-US" i="1" dirty="0"/>
              <a:t>s</a:t>
            </a:r>
            <a:r>
              <a:rPr lang="en-US" i="1" baseline="-25000" dirty="0"/>
              <a:t>0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Which is equivalent to</a:t>
            </a:r>
          </a:p>
          <a:p>
            <a:pPr algn="ctr"/>
            <a:r>
              <a:rPr lang="en-US" dirty="0" smtClean="0"/>
              <a:t>[I(</a:t>
            </a:r>
            <a:r>
              <a:rPr lang="en-US" i="1" dirty="0" smtClean="0"/>
              <a:t>s</a:t>
            </a:r>
            <a:r>
              <a:rPr lang="en-US" i="1" baseline="-25000" dirty="0" smtClean="0"/>
              <a:t>0</a:t>
            </a:r>
            <a:r>
              <a:rPr lang="en-US" dirty="0"/>
              <a:t>) = </a:t>
            </a:r>
            <a:r>
              <a:rPr lang="en-US" dirty="0" smtClean="0"/>
              <a:t>∅] </a:t>
            </a:r>
            <a:r>
              <a:rPr lang="en-US" dirty="0"/>
              <a:t>⟹ </a:t>
            </a:r>
            <a:r>
              <a:rPr lang="en-US" dirty="0" smtClean="0"/>
              <a:t>[S(</a:t>
            </a:r>
            <a:r>
              <a:rPr lang="en-US" i="1" dirty="0" smtClean="0"/>
              <a:t>s</a:t>
            </a:r>
            <a:r>
              <a:rPr lang="en-US" i="1" baseline="-25000" dirty="0" smtClean="0"/>
              <a:t>0</a:t>
            </a:r>
            <a:r>
              <a:rPr lang="en-US" dirty="0"/>
              <a:t>) ⟹ G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i="1" baseline="-25000" dirty="0" smtClean="0"/>
              <a:t>0</a:t>
            </a:r>
            <a:r>
              <a:rPr lang="en-US" dirty="0"/>
              <a:t>) ≠ </a:t>
            </a:r>
            <a:r>
              <a:rPr lang="en-US" dirty="0" smtClean="0"/>
              <a:t>∅]</a:t>
            </a:r>
            <a:endParaRPr lang="en-US" dirty="0"/>
          </a:p>
          <a:p>
            <a:r>
              <a:rPr lang="en-US" dirty="0" smtClean="0"/>
              <a:t>So that it may exists some initial state </a:t>
            </a:r>
            <a:r>
              <a:rPr lang="en-US" i="1" dirty="0" smtClean="0"/>
              <a:t>s </a:t>
            </a:r>
            <a:r>
              <a:rPr lang="en-US" dirty="0" smtClean="0"/>
              <a:t>such that</a:t>
            </a:r>
          </a:p>
          <a:p>
            <a:pPr algn="ctr"/>
            <a:r>
              <a:rPr lang="en-US" dirty="0" smtClean="0"/>
              <a:t>¬ S(</a:t>
            </a:r>
            <a:r>
              <a:rPr lang="en-US" i="1" dirty="0" smtClean="0"/>
              <a:t>s</a:t>
            </a:r>
            <a:r>
              <a:rPr lang="en-US" dirty="0" smtClean="0"/>
              <a:t>) ∧</a:t>
            </a:r>
            <a:r>
              <a:rPr lang="en-US" dirty="0"/>
              <a:t> G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dirty="0" smtClean="0"/>
              <a:t>) </a:t>
            </a:r>
            <a:r>
              <a:rPr lang="en-US" dirty="0"/>
              <a:t>≠ ∅</a:t>
            </a:r>
          </a:p>
          <a:p>
            <a:r>
              <a:rPr lang="en-US" dirty="0" smtClean="0"/>
              <a:t>i.e., </a:t>
            </a:r>
            <a:r>
              <a:rPr lang="en-US" i="1" dirty="0" smtClean="0"/>
              <a:t>s </a:t>
            </a:r>
            <a:r>
              <a:rPr lang="en-US" dirty="0" smtClean="0"/>
              <a:t>does </a:t>
            </a:r>
            <a:r>
              <a:rPr lang="en-US" dirty="0" smtClean="0">
                <a:solidFill>
                  <a:srgbClr val="FF0000"/>
                </a:solidFill>
              </a:rPr>
              <a:t>not </a:t>
            </a:r>
            <a:r>
              <a:rPr lang="en-US" dirty="0" smtClean="0"/>
              <a:t>satisfy S, but it does </a:t>
            </a:r>
            <a:r>
              <a:rPr lang="en-US" dirty="0" smtClean="0">
                <a:solidFill>
                  <a:srgbClr val="FF0000"/>
                </a:solidFill>
              </a:rPr>
              <a:t>not lead </a:t>
            </a:r>
            <a:r>
              <a:rPr lang="en-US" dirty="0" smtClean="0"/>
              <a:t>to a </a:t>
            </a:r>
            <a:r>
              <a:rPr lang="en-US" dirty="0" smtClean="0">
                <a:solidFill>
                  <a:srgbClr val="FF0000"/>
                </a:solidFill>
              </a:rPr>
              <a:t>bad </a:t>
            </a:r>
            <a:r>
              <a:rPr lang="en-US" dirty="0" smtClean="0"/>
              <a:t>state </a:t>
            </a:r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5363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979"/>
    </mc:Choice>
    <mc:Fallback xmlns="">
      <p:transition spd="slow" advTm="74979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Sufficient preconditions impose too </a:t>
            </a:r>
            <a:r>
              <a:rPr lang="en-US" dirty="0" smtClean="0">
                <a:solidFill>
                  <a:srgbClr val="FF0000"/>
                </a:solidFill>
              </a:rPr>
              <a:t>large</a:t>
            </a:r>
            <a:r>
              <a:rPr lang="en-US" dirty="0" smtClean="0"/>
              <a:t> a burden to the </a:t>
            </a:r>
            <a:r>
              <a:rPr lang="en-US" dirty="0" smtClean="0">
                <a:solidFill>
                  <a:srgbClr val="FF0000"/>
                </a:solidFill>
              </a:rPr>
              <a:t>caller</a:t>
            </a:r>
          </a:p>
          <a:p>
            <a:r>
              <a:rPr lang="en-US" dirty="0" smtClean="0"/>
              <a:t>They just ensure the correctness of the </a:t>
            </a:r>
            <a:r>
              <a:rPr lang="en-US" dirty="0" smtClean="0">
                <a:solidFill>
                  <a:srgbClr val="FF0000"/>
                </a:solidFill>
              </a:rPr>
              <a:t>callee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Not practical </a:t>
            </a:r>
            <a:r>
              <a:rPr lang="en-US" dirty="0" smtClean="0"/>
              <a:t>in a realistic setting</a:t>
            </a:r>
          </a:p>
          <a:p>
            <a:r>
              <a:rPr lang="en-US" dirty="0" smtClean="0"/>
              <a:t>Users complained about “wrong” preconditions</a:t>
            </a:r>
          </a:p>
          <a:p>
            <a:pPr lvl="1"/>
            <a:r>
              <a:rPr lang="en-US" dirty="0" smtClean="0"/>
              <a:t>“wrong preconditions” = sufficient preconditions</a:t>
            </a:r>
          </a:p>
        </p:txBody>
      </p:sp>
    </p:spTree>
    <p:extLst>
      <p:ext uri="{BB962C8B-B14F-4D97-AF65-F5344CB8AC3E}">
        <p14:creationId xmlns:p14="http://schemas.microsoft.com/office/powerpoint/2010/main" val="85277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39"/>
    </mc:Choice>
    <mc:Fallback xmlns="">
      <p:transition spd="slow" advTm="10139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8|36.1|2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9|3.1|0.7|0.3|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|18.1|11.5|5.6|52.6|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8|32.9|1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1.2|21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4333E62D6A10468C2031752F2C00BE" ma:contentTypeVersion="1" ma:contentTypeDescription="Create a new document." ma:contentTypeScope="" ma:versionID="dca87d8f8c3a9b6cbe1c1032ccc5339e">
  <xsd:schema xmlns:xsd="http://www.w3.org/2001/XMLSchema" xmlns:xs="http://www.w3.org/2001/XMLSchema" xmlns:p="http://schemas.microsoft.com/office/2006/metadata/properties" xmlns:ns3="7e677753-2510-44b2-8a4a-887099f3bc1d" targetNamespace="http://schemas.microsoft.com/office/2006/metadata/properties" ma:root="true" ma:fieldsID="3903fbc1d8094e8fc6ee721c278894f4" ns3:_="">
    <xsd:import namespace="7e677753-2510-44b2-8a4a-887099f3bc1d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677753-2510-44b2-8a4a-887099f3bc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EDCFB3-1FA1-47F4-9AE7-04EA930D6074}"/>
</file>

<file path=customXml/itemProps2.xml><?xml version="1.0" encoding="utf-8"?>
<ds:datastoreItem xmlns:ds="http://schemas.openxmlformats.org/officeDocument/2006/customXml" ds:itemID="{898924EC-6C1C-4ED9-92AD-17EA1E2CDD04}"/>
</file>

<file path=customXml/itemProps3.xml><?xml version="1.0" encoding="utf-8"?>
<ds:datastoreItem xmlns:ds="http://schemas.openxmlformats.org/officeDocument/2006/customXml" ds:itemID="{01EDB103-996A-4F68-A803-0DEBB280855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7649</Words>
  <Application>Microsoft Office PowerPoint</Application>
  <PresentationFormat>Widescreen</PresentationFormat>
  <Paragraphs>1898</Paragraphs>
  <Slides>148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148</vt:i4>
      </vt:variant>
    </vt:vector>
  </HeadingPairs>
  <TitlesOfParts>
    <vt:vector size="161" baseType="lpstr">
      <vt:lpstr>Arial Unicode MS</vt:lpstr>
      <vt:lpstr>Arial</vt:lpstr>
      <vt:lpstr>Calibri</vt:lpstr>
      <vt:lpstr>Calibri Light</vt:lpstr>
      <vt:lpstr>Cambria Math</vt:lpstr>
      <vt:lpstr>Castellar</vt:lpstr>
      <vt:lpstr>Consolas</vt:lpstr>
      <vt:lpstr>Segoe</vt:lpstr>
      <vt:lpstr>Times New Roman</vt:lpstr>
      <vt:lpstr>Wingdings</vt:lpstr>
      <vt:lpstr>Metropolitan</vt:lpstr>
      <vt:lpstr>Visio</vt:lpstr>
      <vt:lpstr>Equation</vt:lpstr>
      <vt:lpstr>Practical verification with CodeContracts</vt:lpstr>
      <vt:lpstr>Demo!!!!!</vt:lpstr>
      <vt:lpstr>CodeContracts Impact</vt:lpstr>
      <vt:lpstr>Verification 101</vt:lpstr>
      <vt:lpstr>Program verification</vt:lpstr>
      <vt:lpstr>Specification</vt:lpstr>
      <vt:lpstr>A plethora of specification lang.</vt:lpstr>
      <vt:lpstr>Potato</vt:lpstr>
      <vt:lpstr>Potato</vt:lpstr>
      <vt:lpstr>How do we check potatos? </vt:lpstr>
      <vt:lpstr>Potato (when lucky)</vt:lpstr>
      <vt:lpstr>Potato (when unlucky)</vt:lpstr>
      <vt:lpstr>To sum up…</vt:lpstr>
      <vt:lpstr>Specification with Contracts</vt:lpstr>
      <vt:lpstr>Contracts?</vt:lpstr>
      <vt:lpstr>Contracts: What for?</vt:lpstr>
      <vt:lpstr>Contracts: What for?</vt:lpstr>
      <vt:lpstr>But we already have assertions! </vt:lpstr>
      <vt:lpstr>Exceptions</vt:lpstr>
      <vt:lpstr>But we have Debug.Assert! </vt:lpstr>
      <vt:lpstr>Assert &amp; OOP :  </vt:lpstr>
      <vt:lpstr>Contracts yesterday</vt:lpstr>
      <vt:lpstr>Contracts yesterday</vt:lpstr>
      <vt:lpstr>Code contracts</vt:lpstr>
      <vt:lpstr>Code Contracts</vt:lpstr>
      <vt:lpstr>What are they?</vt:lpstr>
      <vt:lpstr>Preconditions</vt:lpstr>
      <vt:lpstr>Preconditions </vt:lpstr>
      <vt:lpstr>Postconditions</vt:lpstr>
      <vt:lpstr>Result value?</vt:lpstr>
      <vt:lpstr>Question</vt:lpstr>
      <vt:lpstr>Old value?</vt:lpstr>
      <vt:lpstr>Quantifiers</vt:lpstr>
      <vt:lpstr>Class Invariant</vt:lpstr>
      <vt:lpstr>Interfaces</vt:lpstr>
      <vt:lpstr>Other</vt:lpstr>
      <vt:lpstr>Advantages</vt:lpstr>
      <vt:lpstr>Runtime verification (aka Testing)</vt:lpstr>
      <vt:lpstr>Potato &amp; testing</vt:lpstr>
      <vt:lpstr>Potato &amp; testing</vt:lpstr>
      <vt:lpstr>Testing</vt:lpstr>
      <vt:lpstr>Runtime checking of contracts</vt:lpstr>
      <vt:lpstr>Binary rewriting</vt:lpstr>
      <vt:lpstr>Static verification</vt:lpstr>
      <vt:lpstr>Static verification with potatos</vt:lpstr>
      <vt:lpstr>Static verification</vt:lpstr>
      <vt:lpstr>Verification techniques</vt:lpstr>
      <vt:lpstr>Abstract interpretation</vt:lpstr>
      <vt:lpstr>Abstract Interpretation</vt:lpstr>
      <vt:lpstr>Basic Concepts of abstract interpretation </vt:lpstr>
      <vt:lpstr>Example: Rule of signs </vt:lpstr>
      <vt:lpstr>Example: Rule of signs</vt:lpstr>
      <vt:lpstr>CodeContracts  Static checker aka Clousot</vt:lpstr>
      <vt:lpstr>Algorithm: High level</vt:lpstr>
      <vt:lpstr>Proof obligations</vt:lpstr>
      <vt:lpstr>NonNull dereference</vt:lpstr>
      <vt:lpstr>Array bounds</vt:lpstr>
      <vt:lpstr>Overflows</vt:lpstr>
      <vt:lpstr>Explicit obligation: Assertions</vt:lpstr>
      <vt:lpstr>Preconditions</vt:lpstr>
      <vt:lpstr>Postconditions</vt:lpstr>
      <vt:lpstr>Algorithm: High level</vt:lpstr>
      <vt:lpstr>Inferred facts</vt:lpstr>
      <vt:lpstr>Example</vt:lpstr>
      <vt:lpstr>NonNull analysis</vt:lpstr>
      <vt:lpstr>With proof obligations explicit</vt:lpstr>
      <vt:lpstr>Checking</vt:lpstr>
      <vt:lpstr>What we did?</vt:lpstr>
      <vt:lpstr>PowerPoint Presentation</vt:lpstr>
      <vt:lpstr>Numerical Analysis</vt:lpstr>
      <vt:lpstr>Intervals</vt:lpstr>
      <vt:lpstr>PowerPoint Presentation</vt:lpstr>
      <vt:lpstr>Bounds checking example</vt:lpstr>
      <vt:lpstr>What are we missing?</vt:lpstr>
      <vt:lpstr>Pentagons</vt:lpstr>
      <vt:lpstr>Subpolyhedra</vt:lpstr>
      <vt:lpstr>Inferring array contents…</vt:lpstr>
      <vt:lpstr>Our idea</vt:lpstr>
      <vt:lpstr>Example</vt:lpstr>
      <vt:lpstr>Segment unification</vt:lpstr>
      <vt:lpstr>Example</vt:lpstr>
      <vt:lpstr>Algorithm: High level</vt:lpstr>
      <vt:lpstr>Proving things</vt:lpstr>
      <vt:lpstr>Why do we get Top?</vt:lpstr>
      <vt:lpstr>Incremental analysis in Clousot</vt:lpstr>
      <vt:lpstr>Disjunctions</vt:lpstr>
      <vt:lpstr>The solution in Clousot</vt:lpstr>
      <vt:lpstr>More complex example</vt:lpstr>
      <vt:lpstr>Example with loop</vt:lpstr>
      <vt:lpstr>Contract Inference</vt:lpstr>
      <vt:lpstr>Necessary preconditions</vt:lpstr>
      <vt:lpstr>Example</vt:lpstr>
      <vt:lpstr>Example</vt:lpstr>
      <vt:lpstr>Program semantics</vt:lpstr>
      <vt:lpstr>Necessary and sufficient</vt:lpstr>
      <vt:lpstr>Weakest (liberal) preconditions</vt:lpstr>
      <vt:lpstr>Example</vt:lpstr>
      <vt:lpstr>Under-approximation of wlp</vt:lpstr>
      <vt:lpstr>Consequences</vt:lpstr>
      <vt:lpstr>Strongest necessary preconditions</vt:lpstr>
      <vt:lpstr>Comparison, ignoring non-termination</vt:lpstr>
      <vt:lpstr>Approximation of necessary conditions </vt:lpstr>
      <vt:lpstr>Main Algorithm</vt:lpstr>
      <vt:lpstr>Static analyses for the inference</vt:lpstr>
      <vt:lpstr>Examples </vt:lpstr>
      <vt:lpstr>Simplification</vt:lpstr>
      <vt:lpstr>User experience</vt:lpstr>
      <vt:lpstr>Experimental results</vt:lpstr>
      <vt:lpstr>Postcondition  Inference</vt:lpstr>
      <vt:lpstr>Postcondition inference: theory</vt:lpstr>
      <vt:lpstr>In practice</vt:lpstr>
      <vt:lpstr>Message prioritization </vt:lpstr>
      <vt:lpstr>So we have a Top…</vt:lpstr>
      <vt:lpstr>1. Warning partitioning</vt:lpstr>
      <vt:lpstr>2. Scale rewards with outcome</vt:lpstr>
      <vt:lpstr>3. Scale rewards with info </vt:lpstr>
      <vt:lpstr>Caching</vt:lpstr>
      <vt:lpstr>Caching?</vt:lpstr>
      <vt:lpstr>Verified program repairs</vt:lpstr>
      <vt:lpstr>The problem</vt:lpstr>
      <vt:lpstr>Which bugs?</vt:lpstr>
      <vt:lpstr>What is a code repair?</vt:lpstr>
      <vt:lpstr>Verified code repairs</vt:lpstr>
      <vt:lpstr>Example</vt:lpstr>
      <vt:lpstr>From the .NET library</vt:lpstr>
      <vt:lpstr>Repair #1: change the guard</vt:lpstr>
      <vt:lpstr>Repair #2: Add precondition</vt:lpstr>
      <vt:lpstr>What if the code was like that?</vt:lpstr>
      <vt:lpstr>Changing the guard removes good runs</vt:lpstr>
      <vt:lpstr>Adding a precondition removes bad runs</vt:lpstr>
      <vt:lpstr>Formalization</vt:lpstr>
      <vt:lpstr>Program analysis and Code repairs</vt:lpstr>
      <vt:lpstr>Repairs are property-dependent</vt:lpstr>
      <vt:lpstr>Some definitions</vt:lpstr>
      <vt:lpstr>Verified repairs?</vt:lpstr>
      <vt:lpstr>Verified code repairs!</vt:lpstr>
      <vt:lpstr>Consequences</vt:lpstr>
      <vt:lpstr>Weak verified repairs</vt:lpstr>
      <vt:lpstr>Methodology</vt:lpstr>
      <vt:lpstr>In practice</vt:lpstr>
      <vt:lpstr>Verified repairs from a static analyzer</vt:lpstr>
      <vt:lpstr>Repairing floats</vt:lpstr>
      <vt:lpstr>Repairing of overflows</vt:lpstr>
      <vt:lpstr>Verified repairs in Clousot</vt:lpstr>
      <vt:lpstr>Raw numbers</vt:lpstr>
      <vt:lpstr>Precision</vt:lpstr>
      <vt:lpstr>Conclusions…</vt:lpstr>
      <vt:lpstr>CodeContracts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CodeContracts</dc:title>
  <dc:creator>Francesco Logozzo</dc:creator>
  <cp:lastModifiedBy>Francesco Logozzo</cp:lastModifiedBy>
  <cp:revision>21</cp:revision>
  <dcterms:created xsi:type="dcterms:W3CDTF">2013-11-07T20:36:13Z</dcterms:created>
  <dcterms:modified xsi:type="dcterms:W3CDTF">2013-11-11T13:31:40Z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0x0101007D4333E62D6A10468C2031752F2C00BE</vt:lpwstr>
  </property>
</Properties>
</file>