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sldIdLst>
    <p:sldId id="256" r:id="rId5"/>
    <p:sldId id="269" r:id="rId6"/>
    <p:sldId id="268" r:id="rId7"/>
    <p:sldId id="257" r:id="rId8"/>
    <p:sldId id="258" r:id="rId9"/>
    <p:sldId id="259" r:id="rId10"/>
    <p:sldId id="260" r:id="rId11"/>
    <p:sldId id="270" r:id="rId12"/>
    <p:sldId id="271" r:id="rId13"/>
    <p:sldId id="275" r:id="rId14"/>
    <p:sldId id="279" r:id="rId15"/>
    <p:sldId id="280" r:id="rId16"/>
    <p:sldId id="276" r:id="rId17"/>
    <p:sldId id="272" r:id="rId18"/>
    <p:sldId id="277" r:id="rId19"/>
    <p:sldId id="278" r:id="rId20"/>
    <p:sldId id="281" r:id="rId21"/>
    <p:sldId id="273" r:id="rId22"/>
    <p:sldId id="282" r:id="rId23"/>
    <p:sldId id="283" r:id="rId24"/>
    <p:sldId id="284" r:id="rId25"/>
    <p:sldId id="285" r:id="rId26"/>
    <p:sldId id="274" r:id="rId27"/>
    <p:sldId id="267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2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amazon.com/CLR-via-Dev-Pro-Jeffrey-Richter/dp/0735627045/ref=sr_1_1?ie=UTF8&amp;s=books&amp;qid=1275579092&amp;sr=1-1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br>
              <a:rPr lang="en-US" dirty="0" smtClean="0"/>
            </a:br>
            <a:r>
              <a:rPr lang="en-US" dirty="0" smtClean="0"/>
              <a:t>Modulo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With S. Lahiri, M. Fahndrich, S. Blackshear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84" y="2011680"/>
            <a:ext cx="6971197" cy="376618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depends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We do not have access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SomeAPI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Can’t analyze it to infer a postcondition</a:t>
            </a:r>
          </a:p>
          <a:p>
            <a:r>
              <a:rPr lang="en-US" dirty="0"/>
              <a:t>We want to </a:t>
            </a:r>
            <a:r>
              <a:rPr lang="en-US" dirty="0">
                <a:solidFill>
                  <a:srgbClr val="FF0000"/>
                </a:solidFill>
              </a:rPr>
              <a:t>extract</a:t>
            </a:r>
            <a:r>
              <a:rPr lang="en-US" dirty="0"/>
              <a:t> from the usage info 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SomeAPI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What happens if… </a:t>
            </a:r>
          </a:p>
          <a:p>
            <a:pPr lvl="1"/>
            <a:r>
              <a:rPr lang="en-US" dirty="0" smtClean="0"/>
              <a:t>ret = 0?</a:t>
            </a:r>
          </a:p>
          <a:p>
            <a:pPr lvl="1"/>
            <a:r>
              <a:rPr lang="en-US" dirty="0" smtClean="0"/>
              <a:t>ret = 1000?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 = 100?</a:t>
            </a:r>
          </a:p>
          <a:p>
            <a:endParaRPr lang="en-US" dirty="0" smtClean="0"/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8" y="2420320"/>
            <a:ext cx="2582283" cy="2760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875812" y="3930732"/>
            <a:ext cx="1775361" cy="403762"/>
          </a:xfrm>
          <a:prstGeom prst="wedgeEllipseCallout">
            <a:avLst>
              <a:gd name="adj1" fmla="val -83910"/>
              <a:gd name="adj2" fmla="val 6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875813" y="4509289"/>
            <a:ext cx="1947552" cy="403762"/>
          </a:xfrm>
          <a:prstGeom prst="wedgeEllipseCallout">
            <a:avLst>
              <a:gd name="adj1" fmla="val -77508"/>
              <a:gd name="adj2" fmla="val 2573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Good!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875812" y="5087846"/>
            <a:ext cx="1947553" cy="403762"/>
          </a:xfrm>
          <a:prstGeom prst="wedgeEllipseCallout">
            <a:avLst>
              <a:gd name="adj1" fmla="val -81232"/>
              <a:gd name="adj2" fmla="val -183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Sometimes  good sometimes bad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9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Sufficient</a:t>
            </a:r>
            <a:r>
              <a:rPr lang="en-US" dirty="0"/>
              <a:t> condition: guarantees there is </a:t>
            </a:r>
            <a:r>
              <a:rPr lang="en-US" dirty="0">
                <a:solidFill>
                  <a:srgbClr val="FF0000"/>
                </a:solidFill>
              </a:rPr>
              <a:t>no bad execution</a:t>
            </a:r>
          </a:p>
          <a:p>
            <a:pPr lvl="1"/>
            <a:r>
              <a:rPr lang="en-US" dirty="0"/>
              <a:t>May remove some good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under</a:t>
            </a:r>
            <a:r>
              <a:rPr lang="en-US" dirty="0" smtClean="0"/>
              <a:t>-approximated</a:t>
            </a:r>
          </a:p>
          <a:p>
            <a:pPr marL="4572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74342" y="3289993"/>
            <a:ext cx="3431160" cy="2760371"/>
            <a:chOff x="1503037" y="3064362"/>
            <a:chExt cx="3431160" cy="2760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037" y="3064362"/>
              <a:ext cx="2582283" cy="2760371"/>
            </a:xfrm>
            <a:prstGeom prst="rect">
              <a:avLst/>
            </a:prstGeom>
          </p:spPr>
        </p:pic>
        <p:sp>
          <p:nvSpPr>
            <p:cNvPr id="5" name="Oval Callout 4"/>
            <p:cNvSpPr/>
            <p:nvPr/>
          </p:nvSpPr>
          <p:spPr>
            <a:xfrm>
              <a:off x="3420094" y="3461657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99</a:t>
              </a:r>
              <a:endParaRPr lang="en-US" dirty="0"/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3420094" y="4368288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101</a:t>
              </a:r>
              <a:endParaRPr lang="en-US" dirty="0"/>
            </a:p>
          </p:txBody>
        </p:sp>
      </p:grpSp>
      <p:sp>
        <p:nvSpPr>
          <p:cNvPr id="7" name="Cloud 6"/>
          <p:cNvSpPr/>
          <p:nvPr/>
        </p:nvSpPr>
        <p:spPr>
          <a:xfrm>
            <a:off x="7408267" y="3373252"/>
            <a:ext cx="4591748" cy="2033196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Weakest Sufficient condition: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 </a:t>
            </a:r>
            <a:r>
              <a:rPr lang="en-US" dirty="0"/>
              <a:t>∧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 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ret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Necessary</a:t>
            </a:r>
            <a:r>
              <a:rPr lang="en-US" dirty="0"/>
              <a:t> condition: holds in all the </a:t>
            </a:r>
            <a:r>
              <a:rPr lang="en-US" dirty="0">
                <a:solidFill>
                  <a:srgbClr val="FF0000"/>
                </a:solidFill>
              </a:rPr>
              <a:t>good executions</a:t>
            </a:r>
          </a:p>
          <a:p>
            <a:pPr lvl="1"/>
            <a:r>
              <a:rPr lang="en-US" dirty="0"/>
              <a:t>May not remove all bad </a:t>
            </a:r>
            <a:r>
              <a:rPr lang="en-US" dirty="0" smtClean="0"/>
              <a:t>executions</a:t>
            </a:r>
          </a:p>
          <a:p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-approximated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19586" y="3384996"/>
            <a:ext cx="3431160" cy="2760371"/>
            <a:chOff x="1503037" y="3064362"/>
            <a:chExt cx="3431160" cy="2760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037" y="3064362"/>
              <a:ext cx="2582283" cy="2760371"/>
            </a:xfrm>
            <a:prstGeom prst="rect">
              <a:avLst/>
            </a:prstGeom>
          </p:spPr>
        </p:pic>
        <p:sp>
          <p:nvSpPr>
            <p:cNvPr id="5" name="Oval Callout 4"/>
            <p:cNvSpPr/>
            <p:nvPr/>
          </p:nvSpPr>
          <p:spPr>
            <a:xfrm>
              <a:off x="3420094" y="3461657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99</a:t>
              </a:r>
              <a:endParaRPr lang="en-US" dirty="0"/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3420094" y="4368288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101</a:t>
              </a:r>
              <a:endParaRPr lang="en-US" dirty="0"/>
            </a:p>
          </p:txBody>
        </p:sp>
      </p:grpSp>
      <p:sp>
        <p:nvSpPr>
          <p:cNvPr id="8" name="Cloud 7"/>
          <p:cNvSpPr/>
          <p:nvPr/>
        </p:nvSpPr>
        <p:spPr>
          <a:xfrm>
            <a:off x="7175351" y="3384996"/>
            <a:ext cx="4741538" cy="171656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Strongest Necessary Condition: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99 </a:t>
            </a:r>
            <a:r>
              <a:rPr lang="en-US" dirty="0" smtClean="0"/>
              <a:t>∨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ret 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difference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Short answer: Because it gives different guarantees semantic on </a:t>
            </a:r>
            <a:r>
              <a:rPr lang="en-US" dirty="0" smtClean="0">
                <a:solidFill>
                  <a:srgbClr val="FF0000"/>
                </a:solidFill>
              </a:rPr>
              <a:t>P’</a:t>
            </a:r>
            <a:r>
              <a:rPr lang="en-US" baseline="-25000" dirty="0" smtClean="0">
                <a:solidFill>
                  <a:srgbClr val="FF0000"/>
                </a:solidFill>
              </a:rPr>
              <a:t>E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Spoiler Alert:</a:t>
            </a:r>
            <a:endParaRPr lang="en-US" dirty="0"/>
          </a:p>
          <a:p>
            <a:pPr marL="0" indent="-256032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conditions good for </a:t>
            </a:r>
            <a:r>
              <a:rPr lang="en-US" dirty="0" smtClean="0">
                <a:solidFill>
                  <a:srgbClr val="FF0000"/>
                </a:solidFill>
              </a:rPr>
              <a:t>bug-finding</a:t>
            </a:r>
          </a:p>
          <a:p>
            <a:pPr marL="0" indent="-256032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conditions good fore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951141"/>
            <a:ext cx="2149394" cy="2297628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442446" y="3951141"/>
            <a:ext cx="3496235" cy="1227563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(weakest) Sufficient: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6637467" y="5099955"/>
            <a:ext cx="3471019" cy="1028877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(strongest) Necessary: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inject them?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How do we match different versions?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01" y="2880170"/>
            <a:ext cx="2870224" cy="162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6" y="2882781"/>
            <a:ext cx="2558565" cy="273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8026" y="19733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7713" y="1973375"/>
            <a:ext cx="54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P’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3849" y="3390405"/>
            <a:ext cx="2529445" cy="4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3849" y="4250289"/>
            <a:ext cx="2529445" cy="49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5783283" y="4609932"/>
            <a:ext cx="4041024" cy="1250541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match calls?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6" y="2937034"/>
            <a:ext cx="1070762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of program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and P’ may be </a:t>
            </a:r>
            <a:r>
              <a:rPr lang="en-US" dirty="0" smtClean="0">
                <a:solidFill>
                  <a:srgbClr val="FF0000"/>
                </a:solidFill>
              </a:rPr>
              <a:t>very different</a:t>
            </a:r>
          </a:p>
          <a:p>
            <a:pPr lvl="1"/>
            <a:r>
              <a:rPr lang="en-US" dirty="0" smtClean="0"/>
              <a:t>We allow for </a:t>
            </a:r>
            <a:r>
              <a:rPr lang="en-US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program changes</a:t>
            </a:r>
          </a:p>
          <a:p>
            <a:r>
              <a:rPr lang="en-US" dirty="0" smtClean="0"/>
              <a:t>Avoid or </a:t>
            </a:r>
            <a:r>
              <a:rPr lang="en-US" dirty="0" smtClean="0">
                <a:solidFill>
                  <a:srgbClr val="FF0000"/>
                </a:solidFill>
              </a:rPr>
              <a:t>minimize syntactic</a:t>
            </a:r>
            <a:r>
              <a:rPr lang="en-US" dirty="0" smtClean="0"/>
              <a:t> heuristics</a:t>
            </a:r>
          </a:p>
          <a:p>
            <a:pPr lvl="1"/>
            <a:r>
              <a:rPr lang="en-US" dirty="0" smtClean="0"/>
              <a:t>E.g., matching of loop heads, etc.</a:t>
            </a:r>
          </a:p>
          <a:p>
            <a:r>
              <a:rPr lang="en-US" dirty="0" smtClean="0"/>
              <a:t>We keep our </a:t>
            </a:r>
            <a:r>
              <a:rPr lang="en-US" dirty="0" smtClean="0">
                <a:solidFill>
                  <a:srgbClr val="FF0000"/>
                </a:solidFill>
              </a:rPr>
              <a:t>framework parametric </a:t>
            </a:r>
            <a:r>
              <a:rPr lang="en-US" dirty="0" smtClean="0"/>
              <a:t>w.r.t. the syntactic matching</a:t>
            </a:r>
          </a:p>
          <a:p>
            <a:pPr lvl="1"/>
            <a:r>
              <a:rPr lang="en-US" dirty="0" smtClean="0"/>
              <a:t>The more precise the matching the more precise the results</a:t>
            </a:r>
          </a:p>
          <a:p>
            <a:pPr lvl="1"/>
            <a:r>
              <a:rPr lang="en-US" dirty="0" smtClean="0"/>
              <a:t>The more precise the matching the harder to do it</a:t>
            </a:r>
          </a:p>
          <a:p>
            <a:r>
              <a:rPr lang="en-US" dirty="0" smtClean="0"/>
              <a:t>Our compromise: </a:t>
            </a:r>
            <a:r>
              <a:rPr lang="en-US" dirty="0" smtClean="0">
                <a:solidFill>
                  <a:srgbClr val="FF0000"/>
                </a:solidFill>
              </a:rPr>
              <a:t>Match entry points and function calls</a:t>
            </a:r>
          </a:p>
          <a:p>
            <a:pPr lvl="1"/>
            <a:r>
              <a:rPr lang="en-US" dirty="0" smtClean="0"/>
              <a:t>Other options in the PLDI’14 paper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Matching of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01" y="2880170"/>
            <a:ext cx="2870224" cy="1622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6" y="2882781"/>
            <a:ext cx="2558565" cy="27350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8026" y="19733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7713" y="1973375"/>
            <a:ext cx="54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P’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33849" y="3699164"/>
            <a:ext cx="3218213" cy="1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33849" y="3699164"/>
            <a:ext cx="3265715" cy="10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34790" y="3075709"/>
            <a:ext cx="2998519" cy="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3833162" y="3427850"/>
            <a:ext cx="1225726" cy="55330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 &gt; 99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3851216" y="4274273"/>
            <a:ext cx="1362052" cy="55330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 &gt; 101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02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Guarantees?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sufficient conditions: VMV(S)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505324"/>
            <a:ext cx="2905014" cy="310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19" y="1843023"/>
            <a:ext cx="3003803" cy="159924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562238" y="2642646"/>
            <a:ext cx="3384662" cy="1415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3944754" y="3566748"/>
            <a:ext cx="2323652" cy="995814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VMV(S)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9591776" y="1984625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new error!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2238" y="4236946"/>
            <a:ext cx="3384662" cy="843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0" y="4135792"/>
            <a:ext cx="3322640" cy="1583140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9716822" y="4386194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Masks new error!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10" y="1560490"/>
            <a:ext cx="8405367" cy="5066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in the last </a:t>
            </a:r>
            <a:r>
              <a:rPr lang="en-US" i="1" dirty="0"/>
              <a:t>n </a:t>
            </a:r>
            <a:r>
              <a:rPr lang="en-US" dirty="0" smtClean="0"/>
              <a:t>years?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12519" y="2157731"/>
            <a:ext cx="1389413" cy="543905"/>
          </a:xfrm>
          <a:prstGeom prst="wedgeRectCallout">
            <a:avLst>
              <a:gd name="adj1" fmla="val 98825"/>
              <a:gd name="adj2" fmla="val 450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Language agnostic specifications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9506198" y="2034388"/>
            <a:ext cx="2300116" cy="543905"/>
          </a:xfrm>
          <a:prstGeom prst="wedgeRectCallout">
            <a:avLst>
              <a:gd name="adj1" fmla="val -91239"/>
              <a:gd name="adj2" fmla="val 2022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Verification for the working programmer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77090" y="5207711"/>
            <a:ext cx="1389413" cy="543905"/>
          </a:xfrm>
          <a:prstGeom prst="wedgeRectCallout">
            <a:avLst>
              <a:gd name="adj1" fmla="val 92842"/>
              <a:gd name="adj2" fmla="val 766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code fixes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9506198" y="4120442"/>
            <a:ext cx="2300116" cy="543905"/>
          </a:xfrm>
          <a:prstGeom prst="wedgeRectCallout">
            <a:avLst>
              <a:gd name="adj1" fmla="val -91239"/>
              <a:gd name="adj2" fmla="val -1537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With Abstract Interpretation!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67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sufficient conditions VMV(S)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: Every raised warning is a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warning</a:t>
            </a:r>
          </a:p>
          <a:p>
            <a:pPr lvl="1"/>
            <a:r>
              <a:rPr lang="en-US" dirty="0" smtClean="0"/>
              <a:t>New code, Regression …</a:t>
            </a:r>
          </a:p>
          <a:p>
            <a:r>
              <a:rPr lang="en-US" dirty="0" smtClean="0"/>
              <a:t>May mask good warnings</a:t>
            </a:r>
          </a:p>
          <a:p>
            <a:pPr lvl="1"/>
            <a:r>
              <a:rPr lang="en-US" dirty="0" smtClean="0"/>
              <a:t>E.g., the inferred condition is </a:t>
            </a:r>
            <a:r>
              <a:rPr lang="en-US" dirty="0" smtClean="0">
                <a:solidFill>
                  <a:srgbClr val="FF0000"/>
                </a:solidFill>
              </a:rPr>
              <a:t>too strong</a:t>
            </a:r>
          </a:p>
          <a:p>
            <a:r>
              <a:rPr lang="en-US" dirty="0" smtClean="0"/>
              <a:t>Good for: </a:t>
            </a:r>
            <a:r>
              <a:rPr lang="en-US" dirty="0" smtClean="0">
                <a:solidFill>
                  <a:srgbClr val="FF0000"/>
                </a:solidFill>
              </a:rPr>
              <a:t>Bug finding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necessary conditions: VMV(N)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505324"/>
            <a:ext cx="2905014" cy="3105359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562238" y="2642646"/>
            <a:ext cx="3384662" cy="1415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3944754" y="3566748"/>
            <a:ext cx="2323652" cy="995814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VMV(N)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1840332"/>
            <a:ext cx="3139488" cy="1604627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10043805" y="2142340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verification!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137" y="4227400"/>
            <a:ext cx="2698750" cy="1231769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9596909" y="3911600"/>
            <a:ext cx="2215987" cy="874158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 suppress all warnings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62238" y="4236946"/>
            <a:ext cx="3384662" cy="843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necessary conditions VMV(N)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: Every proven assertion is </a:t>
            </a:r>
            <a:r>
              <a:rPr lang="en-US" dirty="0" smtClean="0">
                <a:solidFill>
                  <a:srgbClr val="FF0000"/>
                </a:solidFill>
              </a:rPr>
              <a:t>absolutely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relatively verified</a:t>
            </a:r>
          </a:p>
          <a:p>
            <a:pPr lvl="1"/>
            <a:r>
              <a:rPr lang="en-US" dirty="0" smtClean="0"/>
              <a:t>Under the same conditions holding in all good runs of P, P’ is correct</a:t>
            </a:r>
          </a:p>
          <a:p>
            <a:r>
              <a:rPr lang="en-US" dirty="0" smtClean="0"/>
              <a:t>May fail to suppress warnings</a:t>
            </a:r>
          </a:p>
          <a:p>
            <a:pPr lvl="1"/>
            <a:r>
              <a:rPr lang="en-US" dirty="0" smtClean="0"/>
              <a:t>E.g., the inferred conditions is </a:t>
            </a:r>
            <a:r>
              <a:rPr lang="en-US" dirty="0" smtClean="0">
                <a:solidFill>
                  <a:srgbClr val="FF0000"/>
                </a:solidFill>
              </a:rPr>
              <a:t>too weak</a:t>
            </a:r>
          </a:p>
          <a:p>
            <a:r>
              <a:rPr lang="en-US" dirty="0" smtClean="0"/>
              <a:t>Good for: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3274980"/>
            <a:ext cx="10753725" cy="2502886"/>
          </a:xfrm>
        </p:spPr>
        <p:txBody>
          <a:bodyPr>
            <a:noAutofit/>
          </a:bodyPr>
          <a:lstStyle/>
          <a:p>
            <a:r>
              <a:rPr lang="en-US" dirty="0" smtClean="0"/>
              <a:t>Three months among P and P’</a:t>
            </a:r>
          </a:p>
          <a:p>
            <a:r>
              <a:rPr lang="en-US" dirty="0" smtClean="0"/>
              <a:t>VMV(N) dramatically reduces the number of alarms (roughly by </a:t>
            </a:r>
            <a:r>
              <a:rPr lang="en-US" dirty="0" smtClean="0">
                <a:solidFill>
                  <a:srgbClr val="FF0000"/>
                </a:solidFill>
              </a:rPr>
              <a:t>70%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Still semantic guarantees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VMV(N) eliminated great majority of the warnings from external </a:t>
            </a:r>
            <a:r>
              <a:rPr lang="en-US" dirty="0" smtClean="0">
                <a:solidFill>
                  <a:srgbClr val="FF0000"/>
                </a:solidFill>
              </a:rPr>
              <a:t>non-annotated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We added annotations to P’</a:t>
            </a:r>
            <a:r>
              <a:rPr lang="en-US" baseline="-25000" dirty="0" smtClean="0"/>
              <a:t>E</a:t>
            </a:r>
            <a:r>
              <a:rPr lang="en-US" dirty="0" smtClean="0"/>
              <a:t> to go to</a:t>
            </a:r>
            <a:r>
              <a:rPr lang="en-US" dirty="0" smtClean="0">
                <a:solidFill>
                  <a:srgbClr val="FF0000"/>
                </a:solidFill>
              </a:rPr>
              <a:t> 0 </a:t>
            </a:r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Less than 3 hours overall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63866"/>
            <a:ext cx="10753725" cy="12390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27" y="2297152"/>
            <a:ext cx="1182029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0749" y="2290050"/>
            <a:ext cx="709886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75049" y="2290050"/>
            <a:ext cx="709886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Modulo Versions</a:t>
            </a:r>
          </a:p>
          <a:p>
            <a:pPr lvl="1"/>
            <a:r>
              <a:rPr lang="en-US" dirty="0" smtClean="0"/>
              <a:t>Exploit previous versions to refine static analysis/verification</a:t>
            </a:r>
          </a:p>
          <a:p>
            <a:r>
              <a:rPr lang="en-US" dirty="0" smtClean="0"/>
              <a:t>VMV(S) for </a:t>
            </a:r>
            <a:r>
              <a:rPr lang="en-US" dirty="0" smtClean="0">
                <a:solidFill>
                  <a:srgbClr val="FF0000"/>
                </a:solidFill>
              </a:rPr>
              <a:t>regression finding</a:t>
            </a:r>
          </a:p>
          <a:p>
            <a:r>
              <a:rPr lang="en-US" dirty="0" smtClean="0"/>
              <a:t>VMV(N) for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Implemented in Clousot, to be used in </a:t>
            </a:r>
            <a:r>
              <a:rPr lang="en-US" dirty="0" err="1" smtClean="0"/>
              <a:t>ReviewBot</a:t>
            </a:r>
            <a:endParaRPr lang="en-US" dirty="0" smtClean="0"/>
          </a:p>
          <a:p>
            <a:r>
              <a:rPr lang="en-US" dirty="0" smtClean="0"/>
              <a:t>Details on the forthcoming PLDI paper</a:t>
            </a:r>
          </a:p>
          <a:p>
            <a:pPr lvl="1"/>
            <a:r>
              <a:rPr lang="en-US" dirty="0" smtClean="0"/>
              <a:t>Abstract regressions, abstractions of necessary/ sufficient,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21" y="499533"/>
            <a:ext cx="3589696" cy="2507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5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CodeContracts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adoption</a:t>
            </a:r>
          </a:p>
          <a:p>
            <a:pPr lvl="1"/>
            <a:r>
              <a:rPr lang="en-US" dirty="0" smtClean="0"/>
              <a:t>API in .NET </a:t>
            </a:r>
            <a:r>
              <a:rPr lang="en-US" dirty="0" smtClean="0">
                <a:solidFill>
                  <a:srgbClr val="FF0000"/>
                </a:solidFill>
              </a:rPr>
              <a:t>core</a:t>
            </a:r>
            <a:r>
              <a:rPr lang="en-US" dirty="0" smtClean="0"/>
              <a:t> library </a:t>
            </a:r>
          </a:p>
          <a:p>
            <a:pPr lvl="1"/>
            <a:r>
              <a:rPr lang="en-US" dirty="0" smtClean="0"/>
              <a:t>Externally </a:t>
            </a:r>
            <a:r>
              <a:rPr lang="en-US" dirty="0"/>
              <a:t>available </a:t>
            </a:r>
            <a:r>
              <a:rPr lang="en-US" dirty="0" smtClean="0"/>
              <a:t>~4 years</a:t>
            </a:r>
            <a:endParaRPr lang="en-US" dirty="0"/>
          </a:p>
          <a:p>
            <a:pPr lvl="2"/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120,000</a:t>
            </a:r>
            <a:r>
              <a:rPr lang="en-US" dirty="0" smtClean="0"/>
              <a:t> external downloads</a:t>
            </a:r>
          </a:p>
          <a:p>
            <a:pPr lvl="2"/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4,500</a:t>
            </a:r>
            <a:r>
              <a:rPr lang="en-US" dirty="0" smtClean="0"/>
              <a:t> internal downloads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/>
              <a:t>book chapters on CodeContracts</a:t>
            </a:r>
          </a:p>
          <a:p>
            <a:pPr lvl="2"/>
            <a:r>
              <a:rPr lang="en-US" dirty="0"/>
              <a:t>Many </a:t>
            </a:r>
            <a:r>
              <a:rPr lang="en-US" dirty="0">
                <a:solidFill>
                  <a:srgbClr val="FF0000"/>
                </a:solidFill>
              </a:rPr>
              <a:t>dozens</a:t>
            </a:r>
            <a:r>
              <a:rPr lang="en-US" dirty="0"/>
              <a:t> of blog articles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forum</a:t>
            </a:r>
          </a:p>
          <a:p>
            <a:pPr lvl="2"/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5,000</a:t>
            </a:r>
            <a:r>
              <a:rPr lang="en-US" dirty="0" smtClean="0"/>
              <a:t> messages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State of the art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Publications</a:t>
            </a:r>
            <a:r>
              <a:rPr lang="en-US" dirty="0"/>
              <a:t>, talks, lectures</a:t>
            </a:r>
          </a:p>
          <a:p>
            <a:pPr lvl="2"/>
            <a:r>
              <a:rPr lang="en-US" dirty="0" smtClean="0"/>
              <a:t>BUILD, POPL</a:t>
            </a:r>
            <a:r>
              <a:rPr lang="en-US" dirty="0"/>
              <a:t>, </a:t>
            </a:r>
            <a:r>
              <a:rPr lang="en-US" dirty="0" smtClean="0"/>
              <a:t>PLDI</a:t>
            </a:r>
            <a:r>
              <a:rPr lang="en-US" dirty="0"/>
              <a:t>, OOPSLA, ECOOP, </a:t>
            </a:r>
            <a:r>
              <a:rPr lang="en-US" dirty="0" smtClean="0"/>
              <a:t>VMCAI</a:t>
            </a:r>
            <a:r>
              <a:rPr lang="en-US" dirty="0"/>
              <a:t>, APLAS, SAS, SAC, FoVeOOS, VSTTE …</a:t>
            </a:r>
          </a:p>
          <a:p>
            <a:endParaRPr lang="en-US" dirty="0"/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1610043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668" y="1610043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2878117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711" y="1918923"/>
            <a:ext cx="4082986" cy="301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0630" y="2858012"/>
            <a:ext cx="873824" cy="11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Verification of program P’ produces a long set of alarms</a:t>
            </a:r>
          </a:p>
          <a:p>
            <a:pPr lvl="1"/>
            <a:r>
              <a:rPr lang="en-US" dirty="0" smtClean="0"/>
              <a:t>Missing annotations on external APIs, handling of the environment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Ideal</a:t>
            </a:r>
            <a:r>
              <a:rPr lang="en-US" dirty="0" smtClean="0"/>
              <a:t> Go over the list of alarms and fix all of them</a:t>
            </a:r>
          </a:p>
          <a:p>
            <a:pPr lvl="1"/>
            <a:r>
              <a:rPr lang="en-US" dirty="0" smtClean="0"/>
              <a:t>Fix the code, add annotations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Reality</a:t>
            </a:r>
            <a:r>
              <a:rPr lang="en-US" dirty="0" smtClean="0"/>
              <a:t> Fixing all the warnings is just too expensive</a:t>
            </a:r>
          </a:p>
          <a:p>
            <a:pPr lvl="1"/>
            <a:r>
              <a:rPr lang="en-US" dirty="0" smtClean="0"/>
              <a:t>Slow convergence to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alarms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Dream </a:t>
            </a:r>
            <a:r>
              <a:rPr lang="en-US" dirty="0" smtClean="0">
                <a:solidFill>
                  <a:schemeClr val="tx1"/>
                </a:solidFill>
              </a:rPr>
              <a:t>Only report new warnings introduced in P’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But we already have baseline!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“Francesco why are you wasting our time?”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Syntactic baseline</a:t>
            </a:r>
            <a:r>
              <a:rPr lang="en-US" dirty="0" smtClean="0"/>
              <a:t> Report the set of alarms Alarms(P’) \ Alarms(P)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How do we match the same assertion in P and P’ ?</a:t>
            </a:r>
          </a:p>
          <a:p>
            <a:pPr lvl="1"/>
            <a:r>
              <a:rPr lang="en-US" dirty="0" smtClean="0"/>
              <a:t>Syntactic matching inherently brittle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84" y="3844289"/>
            <a:ext cx="4505966" cy="100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0" y="3844289"/>
            <a:ext cx="4602602" cy="835287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89388" y="4528970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Baseline assertion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8872129" y="2844600"/>
            <a:ext cx="2080986" cy="925157"/>
          </a:xfrm>
          <a:prstGeom prst="wedgeEllipseCallout">
            <a:avLst>
              <a:gd name="adj1" fmla="val -2996"/>
              <a:gd name="adj2" fmla="val 799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new assertion 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9153730" y="4679576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Resurrect masked assertion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Brittle</a:t>
            </a:r>
            <a:r>
              <a:rPr lang="en-US" dirty="0" smtClean="0"/>
              <a:t> How do we match the assertions in different versions of the program?</a:t>
            </a:r>
          </a:p>
          <a:p>
            <a:pPr lvl="1"/>
            <a:r>
              <a:rPr lang="en-US" dirty="0" smtClean="0"/>
              <a:t>Line number, position in the method …</a:t>
            </a:r>
          </a:p>
          <a:p>
            <a:pPr lvl="1"/>
            <a:r>
              <a:rPr lang="en-US" dirty="0" smtClean="0"/>
              <a:t>Path to the assertion (Coverity)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Inherently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unreliable </a:t>
            </a:r>
            <a:r>
              <a:rPr lang="en-US" dirty="0" smtClean="0"/>
              <a:t>No guarantee whatsoever on the reported/masked warnings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Unsound</a:t>
            </a:r>
            <a:r>
              <a:rPr lang="en-US" dirty="0"/>
              <a:t> Masked warning may be a new 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Noisy</a:t>
            </a:r>
            <a:r>
              <a:rPr lang="en-US" dirty="0" smtClean="0"/>
              <a:t> Reported </a:t>
            </a:r>
            <a:r>
              <a:rPr lang="en-US" dirty="0"/>
              <a:t>warning may be an </a:t>
            </a:r>
            <a:r>
              <a:rPr lang="en-US" dirty="0" smtClean="0"/>
              <a:t>old one</a:t>
            </a:r>
            <a:endParaRPr lang="en-US" dirty="0"/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Extract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semantic </a:t>
            </a:r>
            <a:r>
              <a:rPr lang="en-US" dirty="0" smtClean="0"/>
              <a:t>environmental conditions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from the base program 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Inject</a:t>
            </a:r>
            <a:r>
              <a:rPr lang="en-US" dirty="0" smtClean="0"/>
              <a:t> E in the new program P’, to generate </a:t>
            </a:r>
            <a:r>
              <a:rPr lang="en-US" dirty="0" smtClean="0">
                <a:solidFill>
                  <a:srgbClr val="FF0000"/>
                </a:solidFill>
              </a:rPr>
              <a:t>P’</a:t>
            </a:r>
            <a:r>
              <a:rPr lang="en-US" baseline="-25000" dirty="0" smtClean="0">
                <a:solidFill>
                  <a:srgbClr val="FF0000"/>
                </a:solidFill>
              </a:rPr>
              <a:t>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 </a:t>
            </a:r>
            <a:r>
              <a:rPr lang="en-US" dirty="0" smtClean="0"/>
              <a:t>alarms from P’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are the properties E?</a:t>
            </a:r>
          </a:p>
          <a:p>
            <a:pPr lvl="1"/>
            <a:r>
              <a:rPr lang="en-US" dirty="0" smtClean="0"/>
              <a:t>How do we </a:t>
            </a:r>
            <a:r>
              <a:rPr lang="en-US" dirty="0" smtClean="0">
                <a:solidFill>
                  <a:srgbClr val="FF0000"/>
                </a:solidFill>
              </a:rPr>
              <a:t>inject</a:t>
            </a:r>
            <a:r>
              <a:rPr lang="en-US" dirty="0" smtClean="0"/>
              <a:t> them in P’?</a:t>
            </a:r>
          </a:p>
          <a:p>
            <a:pPr lvl="2"/>
            <a:r>
              <a:rPr lang="en-US" dirty="0" smtClean="0"/>
              <a:t>Same problem as syntactic baseline?</a:t>
            </a:r>
          </a:p>
          <a:p>
            <a:pPr lvl="1"/>
            <a:r>
              <a:rPr lang="en-US" dirty="0" smtClean="0"/>
              <a:t>Which semantic </a:t>
            </a:r>
            <a:r>
              <a:rPr lang="en-US" dirty="0" smtClean="0">
                <a:solidFill>
                  <a:srgbClr val="FF0000"/>
                </a:solidFill>
              </a:rPr>
              <a:t>guarantees</a:t>
            </a:r>
            <a:r>
              <a:rPr lang="en-US" dirty="0" smtClean="0"/>
              <a:t> do we have on P’</a:t>
            </a:r>
            <a:r>
              <a:rPr lang="en-US" baseline="-25000" dirty="0" smtClean="0"/>
              <a:t>E  </a:t>
            </a:r>
            <a:r>
              <a:rPr lang="en-US" dirty="0" smtClean="0"/>
              <a:t>output?</a:t>
            </a:r>
          </a:p>
          <a:p>
            <a:pPr lvl="2"/>
            <a:r>
              <a:rPr lang="en-US" dirty="0" smtClean="0"/>
              <a:t>Spoiler alert: We can find regressions or we can have relative proofs</a:t>
            </a:r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611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What should we extract from the base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from the base program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base program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dirty="0" smtClean="0"/>
              <a:t>We want to extract some </a:t>
            </a:r>
            <a:r>
              <a:rPr lang="en-US" dirty="0" smtClean="0">
                <a:solidFill>
                  <a:srgbClr val="FF0000"/>
                </a:solidFill>
              </a:rPr>
              <a:t>semantic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conditions</a:t>
            </a:r>
            <a:r>
              <a:rPr lang="en-US" dirty="0" smtClean="0"/>
              <a:t> on the environment</a:t>
            </a:r>
          </a:p>
          <a:p>
            <a:pPr lvl="1"/>
            <a:r>
              <a:rPr lang="en-US" dirty="0" smtClean="0"/>
              <a:t>Environment: Inputs, external API, etc.</a:t>
            </a:r>
          </a:p>
          <a:p>
            <a:r>
              <a:rPr lang="en-US" dirty="0" smtClean="0"/>
              <a:t>Is this a problem of contract inference?</a:t>
            </a:r>
          </a:p>
          <a:p>
            <a:pPr lvl="1"/>
            <a:r>
              <a:rPr lang="en-US" dirty="0" smtClean="0"/>
              <a:t>Not really as our inference is on the client side</a:t>
            </a:r>
          </a:p>
          <a:p>
            <a:r>
              <a:rPr lang="en-US" dirty="0" smtClean="0"/>
              <a:t>We do not have access to the environment</a:t>
            </a:r>
          </a:p>
          <a:p>
            <a:pPr lvl="1"/>
            <a:r>
              <a:rPr lang="en-US" dirty="0" smtClean="0"/>
              <a:t>Call to the OS, external input,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dca87d8f8c3a9b6cbe1c1032ccc5339e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903fbc1d8094e8fc6ee721c278894f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928D17-190A-4C2B-B124-F71A032C0E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D32E59-9A06-4001-880F-379B48D5F8BA}">
  <ds:schemaRefs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e677753-2510-44b2-8a4a-887099f3bc1d"/>
  </ds:schemaRefs>
</ds:datastoreItem>
</file>

<file path=customXml/itemProps3.xml><?xml version="1.0" encoding="utf-8"?>
<ds:datastoreItem xmlns:ds="http://schemas.openxmlformats.org/officeDocument/2006/customXml" ds:itemID="{FF3A36AB-7597-4A6C-AFE1-4C7090B3B0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77753-2510-44b2-8a4a-887099f3bc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4891</TotalTime>
  <Words>977</Words>
  <Application>Microsoft Office PowerPoint</Application>
  <PresentationFormat>Widescreen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 Light</vt:lpstr>
      <vt:lpstr>Consolas</vt:lpstr>
      <vt:lpstr>Metropolitan</vt:lpstr>
      <vt:lpstr>Verification  Modulo Versions</vt:lpstr>
      <vt:lpstr>What I did in the last n years?</vt:lpstr>
      <vt:lpstr>Background: CodeContracts </vt:lpstr>
      <vt:lpstr>Background: Verification</vt:lpstr>
      <vt:lpstr>Baseline?</vt:lpstr>
      <vt:lpstr>Syntactic Baseline</vt:lpstr>
      <vt:lpstr>VMV: Verification Modulo Versions </vt:lpstr>
      <vt:lpstr>Properties Extraction</vt:lpstr>
      <vt:lpstr>Extraction from the base program P</vt:lpstr>
      <vt:lpstr>Example</vt:lpstr>
      <vt:lpstr>Sufficient conditions</vt:lpstr>
      <vt:lpstr>Necessary conditions</vt:lpstr>
      <vt:lpstr>Why the difference matters?</vt:lpstr>
      <vt:lpstr>How do we inject them?</vt:lpstr>
      <vt:lpstr>Example</vt:lpstr>
      <vt:lpstr>Matching of program points</vt:lpstr>
      <vt:lpstr>Example: Matching of calls</vt:lpstr>
      <vt:lpstr>Which Guarantees?</vt:lpstr>
      <vt:lpstr>With sufficient conditions: VMV(S)</vt:lpstr>
      <vt:lpstr>With sufficient conditions VMV(S)</vt:lpstr>
      <vt:lpstr>With necessary conditions: VMV(N)</vt:lpstr>
      <vt:lpstr>With necessary conditions VMV(N)</vt:lpstr>
      <vt:lpstr>Results?</vt:lpstr>
      <vt:lpstr>Examples: Azure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Modulo Versions</dc:title>
  <dc:creator>Francesco Logozzo</dc:creator>
  <cp:lastModifiedBy>Francesco Logozzo</cp:lastModifiedBy>
  <cp:revision>69</cp:revision>
  <dcterms:created xsi:type="dcterms:W3CDTF">2014-03-06T04:53:26Z</dcterms:created>
  <dcterms:modified xsi:type="dcterms:W3CDTF">2014-04-04T17:42:13Z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