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4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75" r:id="rId11"/>
    <p:sldId id="261" r:id="rId12"/>
    <p:sldId id="262" r:id="rId13"/>
    <p:sldId id="274" r:id="rId14"/>
    <p:sldId id="269" r:id="rId15"/>
    <p:sldId id="266" r:id="rId16"/>
    <p:sldId id="267" r:id="rId17"/>
    <p:sldId id="268" r:id="rId18"/>
    <p:sldId id="271" r:id="rId19"/>
    <p:sldId id="272" r:id="rId20"/>
    <p:sldId id="265" r:id="rId21"/>
    <p:sldId id="264" r:id="rId22"/>
    <p:sldId id="27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9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4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2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9/8/2013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CodeContracts &amp;</a:t>
            </a:r>
            <a:br>
              <a:rPr lang="en-US" dirty="0" smtClean="0"/>
            </a:br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Barnett, M. Fahndrich, </a:t>
            </a:r>
            <a:r>
              <a:rPr lang="en-US" u="sng" dirty="0" smtClean="0"/>
              <a:t>F. Logozzo</a:t>
            </a:r>
            <a:r>
              <a:rPr lang="en-US" dirty="0" smtClean="0"/>
              <a:t>, &amp; RiSE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866069"/>
            <a:ext cx="147841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Un-annotated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ode 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551" y="4015905"/>
            <a:ext cx="161653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Clousot </a:t>
            </a:r>
          </a:p>
          <a:p>
            <a:pPr algn="ctr"/>
            <a:r>
              <a:rPr lang="en-US" dirty="0" smtClean="0"/>
              <a:t>Warn level: 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3095" y="2867752"/>
            <a:ext cx="179517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Lightly annotated</a:t>
            </a:r>
            <a:endParaRPr lang="en-US" dirty="0" smtClean="0"/>
          </a:p>
          <a:p>
            <a:pPr algn="ctr"/>
            <a:r>
              <a:rPr lang="en-US" dirty="0"/>
              <a:t>c</a:t>
            </a:r>
            <a:r>
              <a:rPr lang="en-US" dirty="0" smtClean="0"/>
              <a:t>ode base</a:t>
            </a:r>
            <a:endParaRPr lang="en-US" dirty="0"/>
          </a:p>
        </p:txBody>
      </p:sp>
      <p:cxnSp>
        <p:nvCxnSpPr>
          <p:cNvPr id="23" name="Elbow Connector 22"/>
          <p:cNvCxnSpPr>
            <a:stCxn id="4" idx="2"/>
            <a:endCxn id="9" idx="1"/>
          </p:cNvCxnSpPr>
          <p:nvPr/>
        </p:nvCxnSpPr>
        <p:spPr>
          <a:xfrm rot="16200000" flipH="1">
            <a:off x="1302657" y="3606176"/>
            <a:ext cx="826671" cy="639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6" idx="2"/>
          </p:cNvCxnSpPr>
          <p:nvPr/>
        </p:nvCxnSpPr>
        <p:spPr>
          <a:xfrm flipV="1">
            <a:off x="3652084" y="3514083"/>
            <a:ext cx="408597" cy="824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1"/>
            <a:endCxn id="9" idx="0"/>
          </p:cNvCxnSpPr>
          <p:nvPr/>
        </p:nvCxnSpPr>
        <p:spPr>
          <a:xfrm rot="10800000" flipV="1">
            <a:off x="2843819" y="3190917"/>
            <a:ext cx="319277" cy="824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40859" y="4824390"/>
            <a:ext cx="3001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Hi-prob. errors</a:t>
            </a:r>
          </a:p>
          <a:p>
            <a:r>
              <a:rPr lang="en-US" i="1" dirty="0" smtClean="0"/>
              <a:t>Missing external preconditions</a:t>
            </a:r>
          </a:p>
          <a:p>
            <a:r>
              <a:rPr lang="en-US" i="1" dirty="0" smtClean="0"/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62647" y="4015905"/>
            <a:ext cx="205530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Clousot </a:t>
            </a:r>
          </a:p>
          <a:p>
            <a:pPr algn="ctr"/>
            <a:r>
              <a:rPr lang="en-US" dirty="0" smtClean="0"/>
              <a:t>Warn level: medium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18687" y="2867752"/>
            <a:ext cx="19769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edium annotated</a:t>
            </a:r>
            <a:endParaRPr lang="en-US" dirty="0" smtClean="0"/>
          </a:p>
          <a:p>
            <a:pPr algn="ctr"/>
            <a:r>
              <a:rPr lang="en-US" dirty="0"/>
              <a:t>c</a:t>
            </a:r>
            <a:r>
              <a:rPr lang="en-US" dirty="0" smtClean="0"/>
              <a:t>ode base</a:t>
            </a:r>
            <a:endParaRPr lang="en-US" dirty="0"/>
          </a:p>
        </p:txBody>
      </p:sp>
      <p:cxnSp>
        <p:nvCxnSpPr>
          <p:cNvPr id="41" name="Elbow Connector 40"/>
          <p:cNvCxnSpPr>
            <a:stCxn id="39" idx="3"/>
            <a:endCxn id="40" idx="2"/>
          </p:cNvCxnSpPr>
          <p:nvPr/>
        </p:nvCxnSpPr>
        <p:spPr>
          <a:xfrm flipV="1">
            <a:off x="6617954" y="3514083"/>
            <a:ext cx="189209" cy="824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0" idx="1"/>
            <a:endCxn id="39" idx="0"/>
          </p:cNvCxnSpPr>
          <p:nvPr/>
        </p:nvCxnSpPr>
        <p:spPr>
          <a:xfrm rot="10800000" flipV="1">
            <a:off x="5590301" y="3190917"/>
            <a:ext cx="228386" cy="824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27272" y="4910592"/>
            <a:ext cx="2290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Likely errors</a:t>
            </a:r>
          </a:p>
          <a:p>
            <a:r>
              <a:rPr lang="en-US" i="1" dirty="0" smtClean="0"/>
              <a:t>Missing postconditions</a:t>
            </a:r>
          </a:p>
          <a:p>
            <a:r>
              <a:rPr lang="en-US" i="1" dirty="0" smtClean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48779" y="4014221"/>
            <a:ext cx="157600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Clousot </a:t>
            </a:r>
          </a:p>
          <a:p>
            <a:pPr algn="ctr"/>
            <a:r>
              <a:rPr lang="en-US" dirty="0" smtClean="0"/>
              <a:t>Warn level: full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792795" y="2866068"/>
            <a:ext cx="15217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annotated</a:t>
            </a:r>
            <a:endParaRPr lang="en-US" dirty="0" smtClean="0"/>
          </a:p>
          <a:p>
            <a:pPr algn="ctr"/>
            <a:r>
              <a:rPr lang="en-US" dirty="0"/>
              <a:t>c</a:t>
            </a:r>
            <a:r>
              <a:rPr lang="en-US" dirty="0" smtClean="0"/>
              <a:t>ode base</a:t>
            </a:r>
            <a:endParaRPr lang="en-US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 flipV="1">
            <a:off x="9124788" y="3512399"/>
            <a:ext cx="428857" cy="824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1"/>
            <a:endCxn id="46" idx="0"/>
          </p:cNvCxnSpPr>
          <p:nvPr/>
        </p:nvCxnSpPr>
        <p:spPr>
          <a:xfrm rot="10800000" flipV="1">
            <a:off x="8336785" y="3189233"/>
            <a:ext cx="456011" cy="824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73754" y="4908908"/>
            <a:ext cx="2830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Full Verification</a:t>
            </a:r>
          </a:p>
          <a:p>
            <a:r>
              <a:rPr lang="en-US" i="1" dirty="0" smtClean="0"/>
              <a:t>Missing object invariants</a:t>
            </a:r>
          </a:p>
          <a:p>
            <a:r>
              <a:rPr lang="en-US" i="1" dirty="0" smtClean="0"/>
              <a:t>All code Assumptions explicit</a:t>
            </a:r>
          </a:p>
          <a:p>
            <a:r>
              <a:rPr lang="en-US" i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359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check?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User-provided Contracts</a:t>
            </a:r>
          </a:p>
          <a:p>
            <a:pPr lvl="1"/>
            <a:r>
              <a:rPr lang="en-US" dirty="0" smtClean="0"/>
              <a:t>Preconditions for callers, postconditions for </a:t>
            </a:r>
            <a:r>
              <a:rPr lang="en-US" dirty="0" err="1" smtClean="0"/>
              <a:t>callees</a:t>
            </a:r>
            <a:r>
              <a:rPr lang="en-US" dirty="0" smtClean="0"/>
              <a:t>, object invariants</a:t>
            </a:r>
          </a:p>
          <a:p>
            <a:r>
              <a:rPr lang="en-US" dirty="0" smtClean="0"/>
              <a:t>Language-induced Contracts</a:t>
            </a:r>
          </a:p>
          <a:p>
            <a:pPr lvl="1"/>
            <a:r>
              <a:rPr lang="en-US" dirty="0" smtClean="0"/>
              <a:t>Null pointers, array bounds, unsafe memory accesses, arithmetic overflows, division by zero, ...</a:t>
            </a:r>
          </a:p>
          <a:p>
            <a:r>
              <a:rPr lang="en-US" dirty="0" smtClean="0"/>
              <a:t>Unwanted behaviors (not runtime errors, but mostly erroneous)</a:t>
            </a:r>
          </a:p>
          <a:p>
            <a:pPr lvl="1"/>
            <a:r>
              <a:rPr lang="en-US" dirty="0" err="1" smtClean="0"/>
              <a:t>Ints</a:t>
            </a:r>
            <a:r>
              <a:rPr lang="en-US" dirty="0" smtClean="0"/>
              <a:t> not in the </a:t>
            </a:r>
            <a:r>
              <a:rPr lang="en-US" dirty="0" err="1" smtClean="0"/>
              <a:t>enum</a:t>
            </a:r>
            <a:r>
              <a:rPr lang="en-US" dirty="0" smtClean="0"/>
              <a:t> range</a:t>
            </a:r>
          </a:p>
          <a:p>
            <a:pPr lvl="1"/>
            <a:r>
              <a:rPr lang="en-US" i="1" dirty="0" smtClean="0"/>
              <a:t>80</a:t>
            </a:r>
            <a:r>
              <a:rPr lang="en-US" dirty="0" smtClean="0"/>
              <a:t>bits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64</a:t>
            </a:r>
            <a:r>
              <a:rPr lang="en-US" dirty="0" smtClean="0"/>
              <a:t>bits floating point comparisons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4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scale?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Analyzed huge libraries</a:t>
            </a:r>
          </a:p>
          <a:p>
            <a:pPr lvl="1"/>
            <a:r>
              <a:rPr lang="en-US" dirty="0" smtClean="0"/>
              <a:t>Dynamics.AX: </a:t>
            </a:r>
            <a:r>
              <a:rPr lang="en-US" dirty="0" smtClean="0">
                <a:solidFill>
                  <a:srgbClr val="FF0000"/>
                </a:solidFill>
              </a:rPr>
              <a:t>80</a:t>
            </a:r>
            <a:r>
              <a:rPr lang="en-US" dirty="0" smtClean="0"/>
              <a:t>+Mbytes</a:t>
            </a:r>
          </a:p>
          <a:p>
            <a:r>
              <a:rPr lang="en-US" dirty="0" smtClean="0"/>
              <a:t>Modular analysis</a:t>
            </a:r>
          </a:p>
          <a:p>
            <a:pPr lvl="1"/>
            <a:r>
              <a:rPr lang="en-US" dirty="0" smtClean="0"/>
              <a:t>Create approximated call-flow graph</a:t>
            </a:r>
          </a:p>
          <a:p>
            <a:pPr lvl="1"/>
            <a:r>
              <a:rPr lang="en-US" dirty="0" smtClean="0"/>
              <a:t>Analyze methods bottom-up</a:t>
            </a:r>
          </a:p>
          <a:p>
            <a:pPr lvl="1"/>
            <a:r>
              <a:rPr lang="en-US" dirty="0" smtClean="0"/>
              <a:t>Infer (necessary) preconditions, postconditions, object invariants</a:t>
            </a:r>
          </a:p>
          <a:p>
            <a:r>
              <a:rPr lang="en-US" dirty="0" smtClean="0"/>
              <a:t>Use Contracts to reason about method calls</a:t>
            </a:r>
          </a:p>
          <a:p>
            <a:pPr lvl="1"/>
            <a:r>
              <a:rPr lang="en-US" dirty="0" smtClean="0"/>
              <a:t>Assert precondition/assume postcondition</a:t>
            </a:r>
          </a:p>
          <a:p>
            <a:r>
              <a:rPr lang="en-US" dirty="0"/>
              <a:t>C</a:t>
            </a:r>
            <a:r>
              <a:rPr lang="en-US" dirty="0" smtClean="0"/>
              <a:t>ache analysis results </a:t>
            </a:r>
          </a:p>
          <a:p>
            <a:pPr lvl="1"/>
            <a:r>
              <a:rPr lang="en-US" dirty="0" smtClean="0"/>
              <a:t>DB shared among team members, </a:t>
            </a:r>
            <a:r>
              <a:rPr lang="en-US" i="1" dirty="0" smtClean="0"/>
              <a:t>e.g.</a:t>
            </a:r>
            <a:r>
              <a:rPr lang="en-US" dirty="0" smtClean="0"/>
              <a:t>, TSE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6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external libraries?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Contract reference assemblies</a:t>
            </a:r>
          </a:p>
          <a:p>
            <a:pPr lvl="1"/>
            <a:r>
              <a:rPr lang="en-US" dirty="0" smtClean="0"/>
              <a:t>Automatically picked up by our tools</a:t>
            </a:r>
          </a:p>
          <a:p>
            <a:r>
              <a:rPr lang="en-US" dirty="0" smtClean="0"/>
              <a:t>Have a set of contracts for existing libraries</a:t>
            </a:r>
          </a:p>
          <a:p>
            <a:pPr lvl="1"/>
            <a:r>
              <a:rPr lang="en-US" dirty="0" err="1" smtClean="0"/>
              <a:t>mscorlib</a:t>
            </a:r>
            <a:r>
              <a:rPr lang="en-US" dirty="0" smtClean="0"/>
              <a:t>, System.dll, …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994400" y="1459805"/>
            <a:ext cx="5646351" cy="4375937"/>
            <a:chOff x="1219200" y="1524000"/>
            <a:chExt cx="7275757" cy="5115975"/>
          </a:xfrm>
        </p:grpSpPr>
        <p:sp>
          <p:nvSpPr>
            <p:cNvPr id="4" name="Folded Corner 3"/>
            <p:cNvSpPr/>
            <p:nvPr/>
          </p:nvSpPr>
          <p:spPr>
            <a:xfrm>
              <a:off x="3810000" y="152400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3962400" y="167640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4114800" y="182880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4267200" y="198120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226716" y="3048000"/>
              <a:ext cx="735685" cy="1463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52600" y="4953000"/>
              <a:ext cx="1752600" cy="1066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PowerLib.dll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0" y="6172200"/>
              <a:ext cx="3674855" cy="467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2000" kern="1200" dirty="0">
                  <a:latin typeface="Calibri"/>
                  <a:ea typeface="+mn-ea"/>
                  <a:cs typeface="+mn-cs"/>
                </a:rPr>
                <a:t> </a:t>
              </a:r>
              <a:r>
                <a:rPr lang="en-US" sz="2000" kern="1200" dirty="0">
                  <a:ea typeface="+mn-ea"/>
                  <a:cs typeface="+mn-cs"/>
                </a:rPr>
                <a:t>(minimal runtime checks)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76800" y="4953000"/>
              <a:ext cx="3248397" cy="1066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PowerLib.Contracts.dll</a:t>
              </a:r>
              <a:endPara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1" y="6153090"/>
              <a:ext cx="3084756" cy="467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2000" kern="1200" dirty="0">
                  <a:ea typeface="+mn-ea"/>
                  <a:cs typeface="+mn-cs"/>
                </a:rPr>
                <a:t>All contracts, no code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81599" y="3048001"/>
              <a:ext cx="439769" cy="9635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67200" y="51816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4000" kern="1200" dirty="0">
                  <a:latin typeface="Calibri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11414" y="4191000"/>
              <a:ext cx="1776824" cy="827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sz="2000" kern="1200" dirty="0">
                  <a:ea typeface="+mn-ea"/>
                  <a:cs typeface="+mn-cs"/>
                </a:rPr>
                <a:t>Release</a:t>
              </a:r>
              <a:br>
                <a:rPr lang="en-US" sz="2000" kern="1200" dirty="0">
                  <a:ea typeface="+mn-ea"/>
                  <a:cs typeface="+mn-cs"/>
                </a:rPr>
              </a:br>
              <a:r>
                <a:rPr lang="en-US" sz="2000" kern="1200" dirty="0">
                  <a:ea typeface="+mn-ea"/>
                  <a:cs typeface="+mn-cs"/>
                </a:rPr>
                <a:t>Assemblies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1055" y="4157133"/>
              <a:ext cx="2779875" cy="827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sz="2000" kern="1200" dirty="0">
                  <a:ea typeface="+mn-ea"/>
                  <a:cs typeface="+mn-cs"/>
                </a:rPr>
                <a:t>Contract Reference</a:t>
              </a:r>
              <a:br>
                <a:rPr lang="en-US" sz="2000" kern="1200" dirty="0">
                  <a:ea typeface="+mn-ea"/>
                  <a:cs typeface="+mn-cs"/>
                </a:rPr>
              </a:br>
              <a:r>
                <a:rPr lang="en-US" sz="2000" kern="1200" dirty="0">
                  <a:ea typeface="+mn-ea"/>
                  <a:cs typeface="+mn-cs"/>
                </a:rPr>
                <a:t>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8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manage alarms?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 Contracts!</a:t>
            </a:r>
          </a:p>
          <a:p>
            <a:r>
              <a:rPr lang="en-US" dirty="0" smtClean="0"/>
              <a:t>Rank alarms according to witnesses</a:t>
            </a:r>
          </a:p>
          <a:p>
            <a:pPr lvl="1"/>
            <a:r>
              <a:rPr lang="en-US" dirty="0" smtClean="0"/>
              <a:t>A witness provide information about the alarm</a:t>
            </a:r>
          </a:p>
          <a:p>
            <a:pPr lvl="2"/>
            <a:r>
              <a:rPr lang="en-US" dirty="0" smtClean="0"/>
              <a:t>Ex. Value flowing, can infer a precondition, have a code fix, is a too complex expression …</a:t>
            </a:r>
          </a:p>
          <a:p>
            <a:pPr lvl="1"/>
            <a:r>
              <a:rPr lang="en-US" dirty="0" smtClean="0"/>
              <a:t>Threshold to determine highest priority, high priority, etc. </a:t>
            </a:r>
          </a:p>
          <a:p>
            <a:r>
              <a:rPr lang="en-US" dirty="0" smtClean="0"/>
              <a:t>Syntactic baseline</a:t>
            </a:r>
          </a:p>
          <a:p>
            <a:pPr lvl="1"/>
            <a:r>
              <a:rPr lang="en-US" dirty="0" err="1" smtClean="0"/>
              <a:t>FxCop’s</a:t>
            </a:r>
            <a:r>
              <a:rPr lang="en-US" dirty="0" smtClean="0"/>
              <a:t> [</a:t>
            </a:r>
            <a:r>
              <a:rPr lang="en-US" dirty="0" err="1" smtClean="0"/>
              <a:t>SuppressMessage</a:t>
            </a:r>
            <a:r>
              <a:rPr lang="en-US" dirty="0" smtClean="0"/>
              <a:t>(…)], XML file, Exclude from analysis</a:t>
            </a:r>
          </a:p>
          <a:p>
            <a:r>
              <a:rPr lang="en-US" dirty="0" smtClean="0"/>
              <a:t>Semantic baseline</a:t>
            </a:r>
          </a:p>
          <a:p>
            <a:pPr lvl="1"/>
            <a:r>
              <a:rPr lang="en-US" dirty="0" smtClean="0"/>
              <a:t>Compute correctness conditions</a:t>
            </a:r>
          </a:p>
          <a:p>
            <a:pPr lvl="1"/>
            <a:r>
              <a:rPr lang="en-US" dirty="0" smtClean="0"/>
              <a:t>Install to the next version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4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Roslyn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6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Clousot in the cloud (Cloudot)</a:t>
            </a:r>
          </a:p>
          <a:p>
            <a:pPr lvl="1"/>
            <a:r>
              <a:rPr lang="en-US" dirty="0" smtClean="0"/>
              <a:t>Static analysis as a service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Smart programming assistant</a:t>
            </a:r>
          </a:p>
          <a:p>
            <a:pPr lvl="1"/>
            <a:r>
              <a:rPr lang="en-US" dirty="0" smtClean="0"/>
              <a:t>Alarms (and fixes!) at design time</a:t>
            </a:r>
          </a:p>
          <a:p>
            <a:pPr lvl="1"/>
            <a:r>
              <a:rPr lang="en-US" dirty="0" smtClean="0"/>
              <a:t>Refactoring with contracts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7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#2: Contracts for interfaces etc.?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where code is not allowed?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446778"/>
            <a:ext cx="7048500" cy="42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#3: Why not analyzing 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 very complex language</a:t>
            </a:r>
          </a:p>
          <a:p>
            <a:pPr lvl="1"/>
            <a:r>
              <a:rPr lang="en-US" dirty="0" smtClean="0"/>
              <a:t>900+ pages of specification</a:t>
            </a:r>
          </a:p>
          <a:p>
            <a:pPr lvl="1"/>
            <a:r>
              <a:rPr lang="en-US" dirty="0" smtClean="0"/>
              <a:t>Too many cases to consider</a:t>
            </a:r>
          </a:p>
          <a:p>
            <a:r>
              <a:rPr lang="en-US" dirty="0" smtClean="0"/>
              <a:t>Being language agnostic</a:t>
            </a:r>
          </a:p>
          <a:p>
            <a:pPr lvl="1"/>
            <a:r>
              <a:rPr lang="en-US" dirty="0" smtClean="0"/>
              <a:t>Analyze C#, VB, Dynamic’s own language …</a:t>
            </a:r>
          </a:p>
          <a:p>
            <a:r>
              <a:rPr lang="en-US" dirty="0" smtClean="0"/>
              <a:t>Languages change, MSIL do not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8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15" y="1044625"/>
            <a:ext cx="4361751" cy="5052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Language agnostic contract specification for .NET</a:t>
            </a:r>
          </a:p>
          <a:p>
            <a:pPr lvl="1"/>
            <a:r>
              <a:rPr lang="en-US" dirty="0" smtClean="0"/>
              <a:t>Since .NET </a:t>
            </a:r>
            <a:r>
              <a:rPr lang="en-US" dirty="0" smtClean="0"/>
              <a:t>v4.0</a:t>
            </a:r>
          </a:p>
          <a:p>
            <a:pPr lvl="1"/>
            <a:r>
              <a:rPr lang="en-US" dirty="0" smtClean="0"/>
              <a:t>Tools on Devlabs, then VS Gallery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100+K </a:t>
            </a:r>
            <a:r>
              <a:rPr lang="en-US" dirty="0" smtClean="0"/>
              <a:t>downloads</a:t>
            </a:r>
            <a:endParaRPr lang="en-US" dirty="0" smtClean="0"/>
          </a:p>
          <a:p>
            <a:r>
              <a:rPr lang="en-US" dirty="0" smtClean="0"/>
              <a:t>Contracts: </a:t>
            </a:r>
          </a:p>
          <a:p>
            <a:pPr lvl="1"/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Postconditions</a:t>
            </a:r>
            <a:endParaRPr lang="en-US" dirty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Main </a:t>
            </a:r>
            <a:r>
              <a:rPr lang="en-US" dirty="0"/>
              <a:t>idea: use code to specify code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expressive, extensible 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parties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7224" y="2381250"/>
            <a:ext cx="10998198" cy="4362510"/>
            <a:chOff x="2273300" y="1924050"/>
            <a:chExt cx="9647258" cy="4362510"/>
          </a:xfrm>
        </p:grpSpPr>
        <p:sp>
          <p:nvSpPr>
            <p:cNvPr id="4" name="Rounded Rectangle 3"/>
            <p:cNvSpPr/>
            <p:nvPr/>
          </p:nvSpPr>
          <p:spPr>
            <a:xfrm>
              <a:off x="7652776" y="4667250"/>
              <a:ext cx="1752600" cy="1066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PowerLib.dll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47976" y="5886450"/>
              <a:ext cx="2316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2000" kern="1200" dirty="0">
                  <a:latin typeface="Calibri"/>
                  <a:ea typeface="+mn-ea"/>
                  <a:cs typeface="+mn-cs"/>
                </a:rPr>
                <a:t> </a:t>
              </a:r>
              <a:r>
                <a:rPr lang="en-US" sz="2000" kern="1200" dirty="0" smtClean="0">
                  <a:latin typeface="Calibri"/>
                  <a:ea typeface="+mn-ea"/>
                  <a:cs typeface="+mn-cs"/>
                </a:rPr>
                <a:t>(no runtime </a:t>
              </a:r>
              <a:r>
                <a:rPr lang="en-US" sz="2000" kern="1200" dirty="0">
                  <a:latin typeface="Calibri"/>
                  <a:ea typeface="+mn-ea"/>
                  <a:cs typeface="+mn-cs"/>
                </a:rPr>
                <a:t>checks)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44900" y="4667250"/>
              <a:ext cx="2514600" cy="1066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PowerLib.Contracts.dll</a:t>
              </a:r>
              <a:endPara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30700" y="2305050"/>
              <a:ext cx="1752600" cy="1066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MyApp</a:t>
              </a:r>
              <a:r>
                <a:rPr lang="en-US" sz="1900" dirty="0" smtClean="0">
                  <a:solidFill>
                    <a:prstClr val="black"/>
                  </a:solidFill>
                  <a:latin typeface="Calibri"/>
                </a:rPr>
                <a:t>.exe</a:t>
              </a:r>
              <a:endPara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2273300" y="192405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2425700" y="207645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2578100" y="222885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2730500" y="2381250"/>
              <a:ext cx="762000" cy="10668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src</a:t>
              </a:r>
              <a:endParaRPr lang="en-US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31100" y="2305050"/>
              <a:ext cx="1752600" cy="1066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r>
                <a:rPr lang="en-US" sz="19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MyApp</a:t>
              </a:r>
              <a:r>
                <a:rPr lang="en-US" sz="1900" dirty="0" smtClean="0">
                  <a:solidFill>
                    <a:prstClr val="black"/>
                  </a:solidFill>
                  <a:latin typeface="Calibri"/>
                </a:rPr>
                <a:t>.exe</a:t>
              </a:r>
              <a:endPara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644900" y="291465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311900" y="291465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3300" y="3357179"/>
              <a:ext cx="1400517" cy="36933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CodeContracts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016500" y="3887529"/>
              <a:ext cx="1143000" cy="627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7950200" y="401955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422422" y="2228850"/>
              <a:ext cx="24981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Check </a:t>
              </a:r>
              <a:r>
                <a:rPr lang="en-US" sz="2000" i="1" kern="1200" dirty="0" smtClean="0"/>
                <a:t>Requires</a:t>
              </a:r>
              <a:r>
                <a:rPr lang="en-US" sz="2000" kern="1200" dirty="0" smtClean="0"/>
                <a:t> of</a:t>
              </a:r>
              <a:br>
                <a:rPr lang="en-US" sz="2000" kern="1200" dirty="0" smtClean="0"/>
              </a:br>
              <a:r>
                <a:rPr lang="en-US" sz="2000" kern="1200" dirty="0" smtClean="0"/>
                <a:t>   </a:t>
              </a:r>
              <a:r>
                <a:rPr lang="en-US" sz="2000" kern="1200" dirty="0" err="1" smtClean="0"/>
                <a:t>PowerLib</a:t>
              </a:r>
              <a:r>
                <a:rPr lang="en-US" sz="2000" kern="1200" dirty="0" smtClean="0"/>
                <a:t> </a:t>
              </a:r>
              <a:r>
                <a:rPr lang="en-US" sz="2000" dirty="0" smtClean="0"/>
                <a:t>at call-sites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2000" dirty="0"/>
                <a:t>I</a:t>
              </a:r>
              <a:r>
                <a:rPr lang="en-US" sz="2000" kern="1200" dirty="0" smtClean="0"/>
                <a:t>nherits contracts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3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specify code?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2851350"/>
            <a:ext cx="10753725" cy="20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advantages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change to the development environment</a:t>
            </a:r>
          </a:p>
          <a:p>
            <a:pPr lvl="1"/>
            <a:r>
              <a:rPr lang="en-US" dirty="0" smtClean="0"/>
              <a:t>Leverage IDE, </a:t>
            </a:r>
            <a:r>
              <a:rPr lang="en-US" dirty="0" err="1" smtClean="0"/>
              <a:t>Intellisense</a:t>
            </a:r>
            <a:r>
              <a:rPr lang="en-US" dirty="0" smtClean="0"/>
              <a:t>, Compiler … 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/>
              <a:t>No need to learn a new specification </a:t>
            </a:r>
            <a:r>
              <a:rPr lang="en-US" dirty="0" smtClean="0"/>
              <a:t>language</a:t>
            </a:r>
          </a:p>
          <a:p>
            <a:pPr marL="292608" lvl="2" indent="-91440">
              <a:spcBef>
                <a:spcPts val="1300"/>
              </a:spcBef>
            </a:pPr>
            <a:r>
              <a:rPr lang="en-US" sz="2400" i="0" dirty="0"/>
              <a:t>Familiar language: plain C# (or VB)</a:t>
            </a:r>
            <a:endParaRPr lang="en-US" sz="2400" i="0" dirty="0" smtClean="0"/>
          </a:p>
          <a:p>
            <a:r>
              <a:rPr lang="en-US" dirty="0" smtClean="0"/>
              <a:t>Very Expressive</a:t>
            </a:r>
          </a:p>
          <a:p>
            <a:pPr lvl="1"/>
            <a:r>
              <a:rPr lang="en-US" dirty="0" smtClean="0"/>
              <a:t>Essentially all C#</a:t>
            </a:r>
          </a:p>
          <a:p>
            <a:r>
              <a:rPr lang="en-US" dirty="0" smtClean="0"/>
              <a:t>Infinitely Extensible </a:t>
            </a:r>
          </a:p>
          <a:p>
            <a:pPr lvl="1"/>
            <a:r>
              <a:rPr lang="en-US" dirty="0" smtClean="0"/>
              <a:t>Expressions and pure functions</a:t>
            </a:r>
          </a:p>
          <a:p>
            <a:pPr lvl="1"/>
            <a:r>
              <a:rPr lang="en-US" dirty="0" smtClean="0"/>
              <a:t>Unlike, e.g., SAL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advantages for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takes care of parsing, type checking, code generation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Uniform and unambiguous specification format</a:t>
            </a:r>
          </a:p>
          <a:p>
            <a:pPr lvl="1"/>
            <a:r>
              <a:rPr lang="en-US" dirty="0" smtClean="0"/>
              <a:t>No more: 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_Validate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DebugValidate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ValidateName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ThrowIfNull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 …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Semantic given by the MSIL</a:t>
            </a:r>
          </a:p>
          <a:p>
            <a:r>
              <a:rPr lang="en-US" dirty="0" smtClean="0"/>
              <a:t>CodeContracts are executable</a:t>
            </a:r>
          </a:p>
          <a:p>
            <a:pPr lvl="1"/>
            <a:r>
              <a:rPr lang="en-US" dirty="0" smtClean="0"/>
              <a:t>Checked documentation</a:t>
            </a:r>
          </a:p>
          <a:p>
            <a:pPr lvl="1"/>
            <a:r>
              <a:rPr lang="en-US" dirty="0" smtClean="0"/>
              <a:t>Amplify testing, use </a:t>
            </a:r>
            <a:r>
              <a:rPr lang="en-US" dirty="0" err="1" smtClean="0"/>
              <a:t>Pex</a:t>
            </a:r>
            <a:endParaRPr lang="en-US" dirty="0" smtClean="0"/>
          </a:p>
          <a:p>
            <a:r>
              <a:rPr lang="en-US" dirty="0" smtClean="0"/>
              <a:t>Improve the precision of static analysis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#1: Why not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have limited expressiveness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[Positive] …</a:t>
            </a:r>
          </a:p>
          <a:p>
            <a:r>
              <a:rPr lang="en-US" dirty="0" smtClean="0"/>
              <a:t>Ex. What about x + y &gt; 0? 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[Requires(“x + y &gt; 0”)] 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[Requires(GT(Add(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(y)),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(0))]</a:t>
            </a:r>
          </a:p>
          <a:p>
            <a:r>
              <a:rPr lang="en-US" dirty="0" smtClean="0"/>
              <a:t>Duplication of effort </a:t>
            </a:r>
          </a:p>
          <a:p>
            <a:pPr lvl="1"/>
            <a:r>
              <a:rPr lang="en-US" dirty="0" smtClean="0"/>
              <a:t>Parser, type checking</a:t>
            </a:r>
          </a:p>
          <a:p>
            <a:r>
              <a:rPr lang="en-US" dirty="0" smtClean="0"/>
              <a:t>Semantics?</a:t>
            </a:r>
          </a:p>
          <a:p>
            <a:pPr lvl="1"/>
            <a:r>
              <a:rPr lang="en-US" dirty="0" smtClean="0"/>
              <a:t>Ex. What does “==“ mean??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#2: Why not assert?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is not visible to the callers</a:t>
            </a:r>
          </a:p>
          <a:p>
            <a:pPr lvl="1"/>
            <a:r>
              <a:rPr lang="en-US" dirty="0" smtClean="0"/>
              <a:t>Should validate parameters, internal state,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</a:t>
            </a:r>
          </a:p>
          <a:p>
            <a:pPr lvl="1"/>
            <a:r>
              <a:rPr lang="en-US" dirty="0" smtClean="0"/>
              <a:t>Postconditions?</a:t>
            </a:r>
          </a:p>
          <a:p>
            <a:pPr lvl="1"/>
            <a:r>
              <a:rPr lang="en-US" dirty="0" smtClean="0"/>
              <a:t>Object invariants?</a:t>
            </a:r>
          </a:p>
          <a:p>
            <a:pPr lvl="1"/>
            <a:r>
              <a:rPr lang="en-US" dirty="0" smtClean="0"/>
              <a:t>Inheritance?</a:t>
            </a:r>
          </a:p>
          <a:p>
            <a:pPr lvl="1"/>
            <a:r>
              <a:rPr lang="en-US" dirty="0" smtClean="0"/>
              <a:t>Interfaces and abstract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4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Clousot Demo!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CodeFlow</a:t>
            </a:r>
            <a:r>
              <a:rPr lang="en-US" dirty="0" smtClean="0"/>
              <a:t> code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analysis: Clousot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4068" y="1861063"/>
            <a:ext cx="4899195" cy="34163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Code Contracts </a:t>
            </a:r>
            <a:r>
              <a:rPr lang="en-US" dirty="0"/>
              <a:t>S</a:t>
            </a:r>
            <a:r>
              <a:rPr lang="en-US" dirty="0" smtClean="0"/>
              <a:t>tatic checker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085887" y="2507990"/>
            <a:ext cx="166318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4020" y="2454416"/>
            <a:ext cx="1578549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Inference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8397" y="2471658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 Checking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8396" y="295291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Verified repairs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396" y="3445389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Pre/Post inference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8395" y="3926603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Warning prioritization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4068" y="5346851"/>
            <a:ext cx="48991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Stored Information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5" y="5828109"/>
            <a:ext cx="667131" cy="818566"/>
          </a:xfrm>
          <a:prstGeom prst="rect">
            <a:avLst/>
          </a:prstGeom>
        </p:spPr>
      </p:pic>
      <p:sp>
        <p:nvSpPr>
          <p:cNvPr id="14" name="Flowchart: Document 13"/>
          <p:cNvSpPr/>
          <p:nvPr/>
        </p:nvSpPr>
        <p:spPr>
          <a:xfrm>
            <a:off x="1638301" y="2173364"/>
            <a:ext cx="1893778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Code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cs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088539" y="4263776"/>
            <a:ext cx="165788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VS/Roslyn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1638301" y="3926603"/>
            <a:ext cx="1893777" cy="9357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Assemblies</a:t>
            </a:r>
          </a:p>
          <a:p>
            <a:pPr algn="ctr"/>
            <a:r>
              <a:rPr lang="en-US" sz="2000" dirty="0" smtClean="0"/>
              <a:t>.</a:t>
            </a:r>
            <a:r>
              <a:rPr lang="en-US" sz="2000" dirty="0" err="1" smtClean="0"/>
              <a:t>dll</a:t>
            </a:r>
            <a:r>
              <a:rPr lang="en-US" sz="2000" dirty="0" smtClean="0"/>
              <a:t>/.exe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8394" y="4419076"/>
            <a:ext cx="255882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Semantic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061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0" ma:contentTypeDescription="Create a new document." ma:contentTypeScope="" ma:versionID="9d81d61cc2bc32c0fbaf3bdb8750ad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27979c1daf0888bfbe55b284614b61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A66CE7-1F16-41C5-8A1C-47356009ED40}"/>
</file>

<file path=customXml/itemProps2.xml><?xml version="1.0" encoding="utf-8"?>
<ds:datastoreItem xmlns:ds="http://schemas.openxmlformats.org/officeDocument/2006/customXml" ds:itemID="{E5A6726E-FFB2-457E-ABB4-1B117DA72D94}"/>
</file>

<file path=customXml/itemProps3.xml><?xml version="1.0" encoding="utf-8"?>
<ds:datastoreItem xmlns:ds="http://schemas.openxmlformats.org/officeDocument/2006/customXml" ds:itemID="{80E2B885-D73F-4C61-A4EC-0DE7BFD5CD93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407</TotalTime>
  <Words>715</Words>
  <Application>Microsoft Office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Corbel</vt:lpstr>
      <vt:lpstr>Metropolitan</vt:lpstr>
      <vt:lpstr>CodeContracts &amp; Clousot</vt:lpstr>
      <vt:lpstr>CodeContracts</vt:lpstr>
      <vt:lpstr>Code to specify code?</vt:lpstr>
      <vt:lpstr>Main advantages for users</vt:lpstr>
      <vt:lpstr>Main advantages for tools</vt:lpstr>
      <vt:lpstr>FAQ #1: Why not attributes?</vt:lpstr>
      <vt:lpstr>FAQ #2: Why not assert? </vt:lpstr>
      <vt:lpstr>Clousot Demo!</vt:lpstr>
      <vt:lpstr>Static analysis: Clousot</vt:lpstr>
      <vt:lpstr>Workflow</vt:lpstr>
      <vt:lpstr>What do we check?</vt:lpstr>
      <vt:lpstr>How do we scale?</vt:lpstr>
      <vt:lpstr>And external libraries?</vt:lpstr>
      <vt:lpstr>How do we manage alarms?</vt:lpstr>
      <vt:lpstr>Demo!</vt:lpstr>
      <vt:lpstr>Future?</vt:lpstr>
      <vt:lpstr>Backup slides</vt:lpstr>
      <vt:lpstr>FAQ #2: Contracts for interfaces etc.?</vt:lpstr>
      <vt:lpstr>FAQ #3: Why not analyzing source?</vt:lpstr>
      <vt:lpstr>Developing against 3rd parties Libs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 &amp; Clousot</dc:title>
  <dc:creator>Francesco Logozzo</dc:creator>
  <cp:lastModifiedBy>Francesco Logozzo</cp:lastModifiedBy>
  <cp:revision>29</cp:revision>
  <dcterms:created xsi:type="dcterms:W3CDTF">2013-09-06T20:39:12Z</dcterms:created>
  <dcterms:modified xsi:type="dcterms:W3CDTF">2013-09-09T02:05:03Z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  <property fmtid="{D5CDD505-2E9C-101B-9397-08002B2CF9AE}" pid="3" name="IsMyDocuments">
    <vt:bool>true</vt:bool>
  </property>
</Properties>
</file>