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56" r:id="rId5"/>
    <p:sldId id="268" r:id="rId6"/>
    <p:sldId id="257" r:id="rId7"/>
    <p:sldId id="258" r:id="rId8"/>
    <p:sldId id="269" r:id="rId9"/>
    <p:sldId id="260" r:id="rId10"/>
    <p:sldId id="261" r:id="rId11"/>
    <p:sldId id="259" r:id="rId12"/>
    <p:sldId id="263" r:id="rId13"/>
    <p:sldId id="264" r:id="rId14"/>
    <p:sldId id="265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080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66FB55D-40BD-4843-A69B-95853E962104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668F397-D33F-4972-B2F8-61AC80E03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4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B55D-40BD-4843-A69B-95853E962104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F397-D33F-4972-B2F8-61AC80E03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3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B55D-40BD-4843-A69B-95853E962104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F397-D33F-4972-B2F8-61AC80E03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0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B55D-40BD-4843-A69B-95853E962104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F397-D33F-4972-B2F8-61AC80E03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1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B55D-40BD-4843-A69B-95853E962104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F397-D33F-4972-B2F8-61AC80E03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9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B55D-40BD-4843-A69B-95853E962104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F397-D33F-4972-B2F8-61AC80E03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1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B55D-40BD-4843-A69B-95853E962104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F397-D33F-4972-B2F8-61AC80E03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4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B55D-40BD-4843-A69B-95853E962104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F397-D33F-4972-B2F8-61AC80E03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4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B55D-40BD-4843-A69B-95853E962104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F397-D33F-4972-B2F8-61AC80E03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4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B55D-40BD-4843-A69B-95853E962104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668F397-D33F-4972-B2F8-61AC80E03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5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66FB55D-40BD-4843-A69B-95853E962104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668F397-D33F-4972-B2F8-61AC80E03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03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66FB55D-40BD-4843-A69B-95853E962104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668F397-D33F-4972-B2F8-61AC80E03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5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odeflow/Client/CodeFlow2010.application?server=http://codeflow/Services/DiscoveryService.svc&amp;review=t-scottc-9113462fa10e40238423a2728c33194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CodeContracts and ReviewBot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Francesco Logozzo</a:t>
            </a:r>
          </a:p>
          <a:p>
            <a:r>
              <a:rPr lang="en-US" dirty="0" smtClean="0"/>
              <a:t>Scott Carr, Shuvendu Lahiri &amp; friends </a:t>
            </a:r>
          </a:p>
          <a:p>
            <a:r>
              <a:rPr lang="en-US" dirty="0" smtClean="0"/>
              <a:t>MSR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4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323" y="3281262"/>
            <a:ext cx="289349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 Get temperature in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Kelvin</a:t>
            </a:r>
            <a:endParaRPr lang="en-US" sz="1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CurrTemperature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 In Celsius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ReadTemperature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= c + 273.15;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(k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0);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11" name="Oval Callout 10"/>
          <p:cNvSpPr/>
          <p:nvPr/>
        </p:nvSpPr>
        <p:spPr>
          <a:xfrm>
            <a:off x="3007689" y="4242014"/>
            <a:ext cx="2160732" cy="716620"/>
          </a:xfrm>
          <a:prstGeom prst="wedgeEllipseCallout">
            <a:avLst>
              <a:gd name="adj1" fmla="val -59052"/>
              <a:gd name="adj2" fmla="val -383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Infer 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/>
              <a:t>≥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-273.15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407514" y="4251974"/>
            <a:ext cx="2435340" cy="2435340"/>
            <a:chOff x="7737447" y="2157731"/>
            <a:chExt cx="2435340" cy="24353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7447" y="2157731"/>
              <a:ext cx="2435340" cy="243534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8736" y="2754761"/>
              <a:ext cx="1073509" cy="1073509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7939450" y="3204379"/>
              <a:ext cx="2185214" cy="26161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10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ReadTemperature</a:t>
              </a:r>
              <a:r>
                <a:rPr lang="en-US" sz="11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&gt;= </a:t>
              </a:r>
              <a:r>
                <a:rPr lang="en-US" sz="11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-</a:t>
              </a:r>
              <a:r>
                <a:rPr lang="en-US" sz="11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273.15</a:t>
              </a:r>
              <a:endPara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7142650" y="3183985"/>
            <a:ext cx="369339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 Get temperature in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Kelvin</a:t>
            </a:r>
            <a:endParaRPr lang="en-US" sz="1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CurrTemperature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ReadTemperature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</a:p>
          <a:p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.Assume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-273.15);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= c + 273.0;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(k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0);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1019951" y="2263230"/>
            <a:ext cx="1814241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Base version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319094" y="2226658"/>
            <a:ext cx="1865233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New version  </a:t>
            </a:r>
          </a:p>
          <a:p>
            <a:pPr algn="ctr"/>
            <a:r>
              <a:rPr lang="en-US" sz="2000" dirty="0" smtClean="0"/>
              <a:t>(wrong)</a:t>
            </a:r>
            <a:endParaRPr lang="en-US" dirty="0"/>
          </a:p>
        </p:txBody>
      </p:sp>
      <p:sp>
        <p:nvSpPr>
          <p:cNvPr id="21" name="Oval Callout 20"/>
          <p:cNvSpPr/>
          <p:nvPr/>
        </p:nvSpPr>
        <p:spPr>
          <a:xfrm>
            <a:off x="9795548" y="3053415"/>
            <a:ext cx="2080986" cy="925157"/>
          </a:xfrm>
          <a:prstGeom prst="wedgeEllipseCallout">
            <a:avLst>
              <a:gd name="adj1" fmla="val -51083"/>
              <a:gd name="adj2" fmla="val 469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(Silently) add assumption</a:t>
            </a:r>
            <a:endParaRPr lang="en-US" dirty="0"/>
          </a:p>
        </p:txBody>
      </p:sp>
      <p:sp>
        <p:nvSpPr>
          <p:cNvPr id="18" name="Oval Callout 17"/>
          <p:cNvSpPr/>
          <p:nvPr/>
        </p:nvSpPr>
        <p:spPr>
          <a:xfrm>
            <a:off x="9377207" y="4849004"/>
            <a:ext cx="2372706" cy="992622"/>
          </a:xfrm>
          <a:prstGeom prst="wedgeEllipseCallout">
            <a:avLst>
              <a:gd name="adj1" fmla="val -70716"/>
              <a:gd name="adj2" fmla="val -6535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ew alarm:</a:t>
            </a:r>
          </a:p>
          <a:p>
            <a:pPr algn="ctr"/>
            <a:r>
              <a:rPr lang="en-US" dirty="0" smtClean="0"/>
              <a:t>Bug!!!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smtClean="0"/>
              <a:t>: Regression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8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75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missing annotations in 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Clousot can </a:t>
            </a:r>
            <a:r>
              <a:rPr lang="en-US" dirty="0" smtClean="0">
                <a:solidFill>
                  <a:srgbClr val="FF0000"/>
                </a:solidFill>
              </a:rPr>
              <a:t>infer</a:t>
            </a:r>
            <a:r>
              <a:rPr lang="en-US" dirty="0" smtClean="0"/>
              <a:t> many </a:t>
            </a:r>
            <a:r>
              <a:rPr lang="en-US" dirty="0" smtClean="0">
                <a:solidFill>
                  <a:srgbClr val="FF0000"/>
                </a:solidFill>
              </a:rPr>
              <a:t>contracts</a:t>
            </a:r>
          </a:p>
          <a:p>
            <a:pPr lvl="1"/>
            <a:r>
              <a:rPr lang="en-US" dirty="0" smtClean="0"/>
              <a:t>But </a:t>
            </a:r>
            <a:r>
              <a:rPr lang="en-US" dirty="0" smtClean="0">
                <a:solidFill>
                  <a:schemeClr val="tx1"/>
                </a:solidFill>
              </a:rPr>
              <a:t>not all</a:t>
            </a:r>
            <a:r>
              <a:rPr lang="en-US" dirty="0" smtClean="0"/>
              <a:t>!</a:t>
            </a:r>
          </a:p>
          <a:p>
            <a:r>
              <a:rPr lang="en-US" dirty="0" smtClean="0"/>
              <a:t>Use Roslyn to </a:t>
            </a:r>
            <a:r>
              <a:rPr lang="en-US" dirty="0" smtClean="0">
                <a:solidFill>
                  <a:srgbClr val="FF0000"/>
                </a:solidFill>
              </a:rPr>
              <a:t>inject contracts</a:t>
            </a:r>
          </a:p>
          <a:p>
            <a:pPr lvl="1"/>
            <a:r>
              <a:rPr lang="en-US" dirty="0" smtClean="0"/>
              <a:t>Attach contracts to the right places</a:t>
            </a:r>
          </a:p>
          <a:p>
            <a:pPr lvl="2"/>
            <a:r>
              <a:rPr lang="en-US" dirty="0" smtClean="0"/>
              <a:t>Generate contracts even for interfaces!</a:t>
            </a:r>
          </a:p>
          <a:p>
            <a:pPr lvl="1"/>
            <a:r>
              <a:rPr lang="en-US" dirty="0" smtClean="0"/>
              <a:t>Check well-formed, compiles …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ReviewBot: Automatically</a:t>
            </a:r>
            <a:r>
              <a:rPr lang="en-US" dirty="0" smtClean="0"/>
              <a:t> </a:t>
            </a:r>
            <a:r>
              <a:rPr lang="en-US" dirty="0" smtClean="0"/>
              <a:t>generate </a:t>
            </a:r>
            <a:r>
              <a:rPr lang="en-US" dirty="0" err="1" smtClean="0">
                <a:hlinkClick r:id="rId2"/>
              </a:rPr>
              <a:t>CodeFlow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review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Use VMV to focus alarms on new errors/changes</a:t>
            </a:r>
          </a:p>
          <a:p>
            <a:pPr lvl="1"/>
            <a:r>
              <a:rPr lang="en-US" dirty="0" smtClean="0"/>
              <a:t>Keep the codebase </a:t>
            </a:r>
            <a:r>
              <a:rPr lang="en-US" dirty="0" smtClean="0">
                <a:solidFill>
                  <a:srgbClr val="FF0000"/>
                </a:solidFill>
              </a:rPr>
              <a:t>always fully annotated</a:t>
            </a:r>
          </a:p>
          <a:p>
            <a:pPr lvl="2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</p:txBody>
      </p:sp>
      <p:sp>
        <p:nvSpPr>
          <p:cNvPr id="4" name="Cloud 3"/>
          <p:cNvSpPr/>
          <p:nvPr/>
        </p:nvSpPr>
        <p:spPr>
          <a:xfrm>
            <a:off x="7423222" y="2658659"/>
            <a:ext cx="3499618" cy="1726070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Add thousands  of  Contracts with a </a:t>
            </a:r>
            <a:r>
              <a:rPr lang="en-US" sz="2400" dirty="0" smtClean="0"/>
              <a:t>click!!!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5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Requirements/next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need and </a:t>
            </a:r>
            <a:r>
              <a:rPr lang="en-US" dirty="0" smtClean="0"/>
              <a:t>we dream </a:t>
            </a:r>
            <a:r>
              <a:rPr lang="en-US" dirty="0" smtClean="0"/>
              <a:t>of…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build system to call us with the </a:t>
            </a:r>
            <a:r>
              <a:rPr lang="en-US" dirty="0" smtClean="0">
                <a:solidFill>
                  <a:srgbClr val="FF0000"/>
                </a:solidFill>
              </a:rPr>
              <a:t>assembly to analyze</a:t>
            </a:r>
          </a:p>
          <a:p>
            <a:pPr lvl="1"/>
            <a:r>
              <a:rPr lang="en-US" dirty="0" smtClean="0"/>
              <a:t>Abstract from the build details</a:t>
            </a:r>
          </a:p>
          <a:p>
            <a:r>
              <a:rPr lang="en-US" dirty="0" smtClean="0"/>
              <a:t>An API to </a:t>
            </a:r>
            <a:r>
              <a:rPr lang="en-US" dirty="0" smtClean="0">
                <a:solidFill>
                  <a:srgbClr val="FF0000"/>
                </a:solidFill>
              </a:rPr>
              <a:t>abstract from storage </a:t>
            </a:r>
            <a:r>
              <a:rPr lang="en-US" dirty="0" smtClean="0"/>
              <a:t>(caching, VMV …)</a:t>
            </a:r>
          </a:p>
          <a:p>
            <a:pPr lvl="1"/>
            <a:r>
              <a:rPr lang="en-US" dirty="0" smtClean="0"/>
              <a:t>Local, SQL, Azure tables, Azure SQL… </a:t>
            </a:r>
          </a:p>
          <a:p>
            <a:r>
              <a:rPr lang="en-US" dirty="0"/>
              <a:t>Tighter </a:t>
            </a:r>
            <a:r>
              <a:rPr lang="en-US" dirty="0">
                <a:solidFill>
                  <a:srgbClr val="FF0000"/>
                </a:solidFill>
              </a:rPr>
              <a:t>integration</a:t>
            </a:r>
            <a:r>
              <a:rPr lang="en-US" dirty="0"/>
              <a:t> with the </a:t>
            </a:r>
            <a:r>
              <a:rPr lang="en-US" dirty="0">
                <a:solidFill>
                  <a:srgbClr val="FF0000"/>
                </a:solidFill>
              </a:rPr>
              <a:t>reviewing</a:t>
            </a:r>
            <a:r>
              <a:rPr lang="en-US" dirty="0"/>
              <a:t> system</a:t>
            </a:r>
          </a:p>
          <a:p>
            <a:pPr lvl="1"/>
            <a:r>
              <a:rPr lang="en-US" dirty="0" smtClean="0"/>
              <a:t>E.g., Accept/Reject </a:t>
            </a:r>
            <a:r>
              <a:rPr lang="en-US" dirty="0"/>
              <a:t>proposed </a:t>
            </a:r>
            <a:r>
              <a:rPr lang="en-US" dirty="0" smtClean="0"/>
              <a:t>annotations, User-feedback on warnings …</a:t>
            </a:r>
            <a:endParaRPr lang="en-US" dirty="0"/>
          </a:p>
          <a:p>
            <a:r>
              <a:rPr lang="en-US" dirty="0" smtClean="0"/>
              <a:t>A managed </a:t>
            </a:r>
            <a:r>
              <a:rPr lang="en-US" dirty="0" smtClean="0">
                <a:solidFill>
                  <a:srgbClr val="FF0000"/>
                </a:solidFill>
              </a:rPr>
              <a:t>system</a:t>
            </a:r>
            <a:r>
              <a:rPr lang="en-US" dirty="0" smtClean="0"/>
              <a:t> to store and deliver </a:t>
            </a:r>
            <a:r>
              <a:rPr lang="en-US" dirty="0" smtClean="0">
                <a:solidFill>
                  <a:srgbClr val="FF0000"/>
                </a:solidFill>
              </a:rPr>
              <a:t>contracts</a:t>
            </a:r>
            <a:r>
              <a:rPr lang="en-US" dirty="0" smtClean="0"/>
              <a:t> (both native and managed!)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Which is the contract for this M?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Add this contract for 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….</a:t>
            </a:r>
          </a:p>
          <a:p>
            <a:pPr marL="4572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3397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 Experience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7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5" y="97629"/>
            <a:ext cx="11881898" cy="6584236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4143206" y="5086024"/>
            <a:ext cx="2424223" cy="893135"/>
          </a:xfrm>
          <a:prstGeom prst="wedgeEllipseCallout">
            <a:avLst>
              <a:gd name="adj1" fmla="val -50659"/>
              <a:gd name="adj2" fmla="val 6250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Compile-time verification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5057605" y="2254800"/>
            <a:ext cx="2424223" cy="893135"/>
          </a:xfrm>
          <a:prstGeom prst="wedgeEllipseCallout">
            <a:avLst>
              <a:gd name="adj1" fmla="val -50659"/>
              <a:gd name="adj2" fmla="val 6250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Failed precondition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4143206" y="908481"/>
            <a:ext cx="2628938" cy="893135"/>
          </a:xfrm>
          <a:prstGeom prst="wedgeEllipseCallout">
            <a:avLst>
              <a:gd name="adj1" fmla="val -44341"/>
              <a:gd name="adj2" fmla="val 604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CodeContracts  in</a:t>
            </a:r>
          </a:p>
          <a:p>
            <a:pPr algn="ctr"/>
            <a:r>
              <a:rPr lang="en-US" dirty="0" smtClean="0"/>
              <a:t>.NET 4.0</a:t>
            </a:r>
            <a:endParaRPr lang="en-US" dirty="0"/>
          </a:p>
        </p:txBody>
      </p:sp>
      <p:sp>
        <p:nvSpPr>
          <p:cNvPr id="12" name="Oval Callout 11"/>
          <p:cNvSpPr/>
          <p:nvPr/>
        </p:nvSpPr>
        <p:spPr>
          <a:xfrm>
            <a:off x="9075735" y="908480"/>
            <a:ext cx="2424223" cy="893135"/>
          </a:xfrm>
          <a:prstGeom prst="wedgeEllipseCallout">
            <a:avLst>
              <a:gd name="adj1" fmla="val -44341"/>
              <a:gd name="adj2" fmla="val 604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VS Integration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7810052" y="4141694"/>
            <a:ext cx="3348393" cy="1545386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Used in Domino!</a:t>
            </a:r>
          </a:p>
          <a:p>
            <a:pPr algn="ctr"/>
            <a:r>
              <a:rPr lang="en-US" dirty="0" smtClean="0"/>
              <a:t>(and many others)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issues with static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Performance</a:t>
            </a:r>
          </a:p>
          <a:p>
            <a:pPr lvl="1"/>
            <a:r>
              <a:rPr lang="en-US" dirty="0" smtClean="0"/>
              <a:t>Deep-semantic analysis is expensive</a:t>
            </a:r>
          </a:p>
          <a:p>
            <a:r>
              <a:rPr lang="en-US" dirty="0" smtClean="0"/>
              <a:t>Too many </a:t>
            </a:r>
            <a:r>
              <a:rPr lang="en-US" dirty="0" smtClean="0">
                <a:solidFill>
                  <a:srgbClr val="FF0000"/>
                </a:solidFill>
              </a:rPr>
              <a:t>alarms</a:t>
            </a:r>
          </a:p>
          <a:p>
            <a:pPr lvl="1"/>
            <a:r>
              <a:rPr lang="en-US" dirty="0" smtClean="0"/>
              <a:t>Too much is unknown</a:t>
            </a:r>
            <a:endParaRPr lang="en-US" dirty="0"/>
          </a:p>
          <a:p>
            <a:r>
              <a:rPr lang="en-US" dirty="0" smtClean="0"/>
              <a:t>Too many </a:t>
            </a:r>
            <a:r>
              <a:rPr lang="en-US" dirty="0" smtClean="0">
                <a:solidFill>
                  <a:srgbClr val="FF0000"/>
                </a:solidFill>
              </a:rPr>
              <a:t>annotations</a:t>
            </a:r>
          </a:p>
          <a:p>
            <a:pPr lvl="1"/>
            <a:r>
              <a:rPr lang="en-US" dirty="0" smtClean="0"/>
              <a:t>To reduce the alarms…</a:t>
            </a:r>
          </a:p>
          <a:p>
            <a:r>
              <a:rPr lang="en-US" dirty="0" smtClean="0"/>
              <a:t> </a:t>
            </a:r>
          </a:p>
          <a:p>
            <a:pPr marL="20574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20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performance issues in 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Adopt a </a:t>
            </a:r>
            <a:r>
              <a:rPr lang="en-US" dirty="0" smtClean="0">
                <a:solidFill>
                  <a:srgbClr val="FF0000"/>
                </a:solidFill>
              </a:rPr>
              <a:t>method-level cache</a:t>
            </a:r>
            <a:r>
              <a:rPr lang="en-US" dirty="0" smtClean="0"/>
              <a:t> algorithm</a:t>
            </a:r>
          </a:p>
          <a:p>
            <a:r>
              <a:rPr lang="en-US" dirty="0" smtClean="0"/>
              <a:t>Compute a </a:t>
            </a:r>
            <a:r>
              <a:rPr lang="en-US" dirty="0" smtClean="0">
                <a:solidFill>
                  <a:srgbClr val="FF0000"/>
                </a:solidFill>
              </a:rPr>
              <a:t>semantic hash </a:t>
            </a:r>
            <a:r>
              <a:rPr lang="en-US" dirty="0" smtClean="0"/>
              <a:t>of the method</a:t>
            </a:r>
          </a:p>
          <a:p>
            <a:pPr lvl="1"/>
            <a:r>
              <a:rPr lang="en-US" dirty="0" smtClean="0"/>
              <a:t>Hash everything that influences the analysis result</a:t>
            </a:r>
          </a:p>
          <a:p>
            <a:pPr lvl="1"/>
            <a:r>
              <a:rPr lang="en-US" dirty="0" smtClean="0"/>
              <a:t>Do </a:t>
            </a:r>
            <a:r>
              <a:rPr lang="en-US" dirty="0" smtClean="0">
                <a:solidFill>
                  <a:srgbClr val="FF0000"/>
                </a:solidFill>
              </a:rPr>
              <a:t>hash</a:t>
            </a:r>
            <a:r>
              <a:rPr lang="en-US" dirty="0" smtClean="0"/>
              <a:t>: CFG, Contracts, type hierarchy …</a:t>
            </a:r>
          </a:p>
          <a:p>
            <a:pPr lvl="1"/>
            <a:r>
              <a:rPr lang="en-US" dirty="0" smtClean="0"/>
              <a:t>Do </a:t>
            </a:r>
            <a:r>
              <a:rPr lang="en-US" dirty="0" smtClean="0">
                <a:solidFill>
                  <a:srgbClr val="FF0000"/>
                </a:solidFill>
              </a:rPr>
              <a:t>not hash</a:t>
            </a:r>
            <a:r>
              <a:rPr lang="en-US" dirty="0" smtClean="0"/>
              <a:t>: assembly GUID …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Cache</a:t>
            </a:r>
            <a:r>
              <a:rPr lang="en-US" dirty="0" smtClean="0"/>
              <a:t> stored locally or in a shared database</a:t>
            </a:r>
          </a:p>
          <a:p>
            <a:pPr lvl="1"/>
            <a:r>
              <a:rPr lang="en-US" dirty="0" smtClean="0"/>
              <a:t>Use SQL just for convenience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144794" y="3395578"/>
            <a:ext cx="3919445" cy="1726070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Performance gain </a:t>
            </a:r>
          </a:p>
          <a:p>
            <a:pPr algn="ctr"/>
            <a:r>
              <a:rPr lang="en-US" sz="2400" dirty="0" smtClean="0"/>
              <a:t>&gt; 10x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920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warnings in CC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</a:t>
            </a:r>
            <a:r>
              <a:rPr lang="en-US" dirty="0" smtClean="0"/>
              <a:t> Analysis of program </a:t>
            </a:r>
            <a:r>
              <a:rPr lang="en-US" dirty="0"/>
              <a:t>P</a:t>
            </a:r>
            <a:r>
              <a:rPr lang="en-US" dirty="0" smtClean="0"/>
              <a:t> produces a long set of alarms</a:t>
            </a:r>
          </a:p>
          <a:p>
            <a:pPr lvl="1"/>
            <a:r>
              <a:rPr lang="en-US" dirty="0" smtClean="0"/>
              <a:t>Missing annotations on external APIs, handling of the environment …</a:t>
            </a:r>
          </a:p>
          <a:p>
            <a:r>
              <a:rPr lang="en-US" dirty="0" smtClean="0"/>
              <a:t>Standard solutions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Baseline </a:t>
            </a:r>
            <a:r>
              <a:rPr lang="en-US" dirty="0" smtClean="0"/>
              <a:t>to only focus on new </a:t>
            </a:r>
            <a:r>
              <a:rPr lang="en-US" dirty="0" smtClean="0"/>
              <a:t>alarms</a:t>
            </a:r>
          </a:p>
          <a:p>
            <a:pPr lvl="2"/>
            <a:r>
              <a:rPr lang="en-US" dirty="0" err="1" smtClean="0"/>
              <a:t>FxCop’s</a:t>
            </a:r>
            <a:r>
              <a:rPr lang="en-US" dirty="0" smtClean="0"/>
              <a:t> </a:t>
            </a:r>
            <a:r>
              <a:rPr lang="en-US" dirty="0" err="1" smtClean="0"/>
              <a:t>SuppressMessage</a:t>
            </a:r>
            <a:r>
              <a:rPr lang="en-US" dirty="0" smtClean="0"/>
              <a:t>, etc.</a:t>
            </a:r>
            <a:endParaRPr lang="en-US" dirty="0" smtClean="0"/>
          </a:p>
          <a:p>
            <a:pPr lvl="1"/>
            <a:r>
              <a:rPr lang="en-US" dirty="0" smtClean="0"/>
              <a:t>Add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nnotations</a:t>
            </a:r>
            <a:r>
              <a:rPr lang="en-US" dirty="0" smtClean="0"/>
              <a:t> to reduce false positives</a:t>
            </a:r>
          </a:p>
          <a:p>
            <a:pPr lvl="2"/>
            <a:r>
              <a:rPr lang="en-US" dirty="0" smtClean="0"/>
              <a:t>Code Contracts, SAL annotations,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2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 Baseline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 the set of alarms Alarms(P’) \ Alarms(P)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Problem</a:t>
            </a:r>
            <a:r>
              <a:rPr lang="en-US" dirty="0" smtClean="0"/>
              <a:t> How do we match the same assertion in P and P’ ?</a:t>
            </a:r>
          </a:p>
          <a:p>
            <a:pPr lvl="1"/>
            <a:r>
              <a:rPr lang="en-US" dirty="0" smtClean="0"/>
              <a:t>Syntactic matching inherently </a:t>
            </a:r>
            <a:r>
              <a:rPr lang="en-US" dirty="0" smtClean="0">
                <a:solidFill>
                  <a:srgbClr val="FF0000"/>
                </a:solidFill>
              </a:rPr>
              <a:t>brittle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unsound 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084" y="3844289"/>
            <a:ext cx="4505966" cy="10096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80" y="3844289"/>
            <a:ext cx="4602602" cy="835287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1789388" y="4528970"/>
            <a:ext cx="2080986" cy="925157"/>
          </a:xfrm>
          <a:prstGeom prst="wedgeEllipseCallout">
            <a:avLst>
              <a:gd name="adj1" fmla="val -26259"/>
              <a:gd name="adj2" fmla="val -5377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Baseline assertion </a:t>
            </a:r>
            <a:endParaRPr lang="en-US" dirty="0"/>
          </a:p>
        </p:txBody>
      </p:sp>
      <p:sp>
        <p:nvSpPr>
          <p:cNvPr id="12" name="Oval Callout 11"/>
          <p:cNvSpPr/>
          <p:nvPr/>
        </p:nvSpPr>
        <p:spPr>
          <a:xfrm>
            <a:off x="8872129" y="2844600"/>
            <a:ext cx="2080986" cy="925157"/>
          </a:xfrm>
          <a:prstGeom prst="wedgeEllipseCallout">
            <a:avLst>
              <a:gd name="adj1" fmla="val -2996"/>
              <a:gd name="adj2" fmla="val 7994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Mask new assertion </a:t>
            </a:r>
            <a:endParaRPr lang="en-US" dirty="0"/>
          </a:p>
        </p:txBody>
      </p:sp>
      <p:sp>
        <p:nvSpPr>
          <p:cNvPr id="13" name="Oval Callout 12"/>
          <p:cNvSpPr/>
          <p:nvPr/>
        </p:nvSpPr>
        <p:spPr>
          <a:xfrm>
            <a:off x="9153730" y="4679576"/>
            <a:ext cx="2080986" cy="925157"/>
          </a:xfrm>
          <a:prstGeom prst="wedgeEllipseCallout">
            <a:avLst>
              <a:gd name="adj1" fmla="val -26259"/>
              <a:gd name="adj2" fmla="val -5377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Resurrect masked assertion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1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964" y="4064620"/>
            <a:ext cx="2435340" cy="2435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VMV: Verification modulo versions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8583" y="2556281"/>
            <a:ext cx="1814241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</a:t>
            </a:r>
          </a:p>
          <a:p>
            <a:pPr algn="ctr"/>
            <a:r>
              <a:rPr lang="en-US" sz="2000" dirty="0" smtClean="0"/>
              <a:t>Base version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417" y="4644993"/>
            <a:ext cx="1073509" cy="107350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963211" y="2548939"/>
            <a:ext cx="1865233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P’</a:t>
            </a:r>
          </a:p>
          <a:p>
            <a:pPr algn="ctr"/>
            <a:r>
              <a:rPr lang="en-US" sz="2000" dirty="0" smtClean="0"/>
              <a:t>New version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246851" y="3552848"/>
            <a:ext cx="1531151" cy="12936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502775" y="2556281"/>
            <a:ext cx="1849656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P’+C</a:t>
            </a:r>
          </a:p>
          <a:p>
            <a:pPr algn="ctr"/>
            <a:r>
              <a:rPr lang="en-US" sz="2000" dirty="0" smtClean="0"/>
              <a:t>Instrumented</a:t>
            </a:r>
            <a:endParaRPr lang="en-US" sz="20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834" y="2258014"/>
            <a:ext cx="1397685" cy="1257765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8443529" y="2517565"/>
            <a:ext cx="1453614" cy="426466"/>
            <a:chOff x="8465003" y="2576583"/>
            <a:chExt cx="1453614" cy="426466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8465003" y="3003049"/>
              <a:ext cx="1453614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8465003" y="2576583"/>
              <a:ext cx="893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Analyze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938802" y="2548939"/>
            <a:ext cx="1453614" cy="426466"/>
            <a:chOff x="8465003" y="2576583"/>
            <a:chExt cx="1453614" cy="426466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8465003" y="3003049"/>
              <a:ext cx="1453614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8465003" y="2576583"/>
              <a:ext cx="1213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Instrument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46659" y="3421901"/>
            <a:ext cx="3224839" cy="1555501"/>
            <a:chOff x="846659" y="3421901"/>
            <a:chExt cx="3224839" cy="1555501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065437" y="3421901"/>
              <a:ext cx="3006061" cy="155550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 rot="1644497">
              <a:off x="846659" y="4150016"/>
              <a:ext cx="289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Extract semantic conditions C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 rot="1644497">
              <a:off x="2407444" y="3879954"/>
              <a:ext cx="893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Analyze</a:t>
              </a:r>
              <a:endParaRPr lang="en-US" dirty="0"/>
            </a:p>
          </p:txBody>
        </p:sp>
      </p:grpSp>
      <p:sp>
        <p:nvSpPr>
          <p:cNvPr id="6" name="Cloud 5"/>
          <p:cNvSpPr/>
          <p:nvPr/>
        </p:nvSpPr>
        <p:spPr>
          <a:xfrm>
            <a:off x="7765282" y="4114367"/>
            <a:ext cx="3753618" cy="1726070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Reduce alarms</a:t>
            </a:r>
          </a:p>
          <a:p>
            <a:pPr algn="ctr"/>
            <a:r>
              <a:rPr lang="en-US" sz="2400" dirty="0" smtClean="0"/>
              <a:t> by &gt; 80%</a:t>
            </a:r>
            <a:endParaRPr lang="en-US" sz="2400" dirty="0"/>
          </a:p>
        </p:txBody>
      </p:sp>
      <p:sp>
        <p:nvSpPr>
          <p:cNvPr id="7" name="Explosion 1 6"/>
          <p:cNvSpPr/>
          <p:nvPr/>
        </p:nvSpPr>
        <p:spPr>
          <a:xfrm>
            <a:off x="9982642" y="200226"/>
            <a:ext cx="2100566" cy="1911705"/>
          </a:xfrm>
          <a:prstGeom prst="irregularSeal1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1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9340" y="3148340"/>
            <a:ext cx="289349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 Get temperature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Kelvin</a:t>
            </a:r>
            <a:endParaRPr lang="en-US" sz="1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GetCurrTemperature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 Temperature in Celsius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ReadTemperature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= c + 273.15;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(k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0);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7" name="Oval Callout 6"/>
          <p:cNvSpPr/>
          <p:nvPr/>
        </p:nvSpPr>
        <p:spPr>
          <a:xfrm>
            <a:off x="2820866" y="2977743"/>
            <a:ext cx="2080986" cy="925157"/>
          </a:xfrm>
          <a:prstGeom prst="wedgeEllipseCallout">
            <a:avLst>
              <a:gd name="adj1" fmla="val -51083"/>
              <a:gd name="adj2" fmla="val 469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Propagate backwards</a:t>
            </a:r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1691138" y="4865853"/>
            <a:ext cx="2080986" cy="925157"/>
          </a:xfrm>
          <a:prstGeom prst="wedgeEllipseCallout">
            <a:avLst>
              <a:gd name="adj1" fmla="val -29112"/>
              <a:gd name="adj2" fmla="val -672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Can’t prove assertion </a:t>
            </a:r>
            <a:endParaRPr lang="en-US" dirty="0"/>
          </a:p>
        </p:txBody>
      </p:sp>
      <p:sp>
        <p:nvSpPr>
          <p:cNvPr id="11" name="Oval Callout 10"/>
          <p:cNvSpPr/>
          <p:nvPr/>
        </p:nvSpPr>
        <p:spPr>
          <a:xfrm>
            <a:off x="2936520" y="4108131"/>
            <a:ext cx="2160732" cy="716620"/>
          </a:xfrm>
          <a:prstGeom prst="wedgeEllipseCallout">
            <a:avLst>
              <a:gd name="adj1" fmla="val -59052"/>
              <a:gd name="adj2" fmla="val -383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Infer 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/>
              <a:t>≥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-273.15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666487" y="4388167"/>
            <a:ext cx="2435340" cy="2435340"/>
            <a:chOff x="7737447" y="2157731"/>
            <a:chExt cx="2435340" cy="24353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7447" y="2157731"/>
              <a:ext cx="2435340" cy="243534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8736" y="2754761"/>
              <a:ext cx="1073509" cy="1073509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7939450" y="3204379"/>
              <a:ext cx="2185214" cy="26161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10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ReadTemperature</a:t>
              </a:r>
              <a:r>
                <a:rPr lang="en-US" sz="11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&gt;= </a:t>
              </a:r>
              <a:r>
                <a:rPr lang="en-US" sz="11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-</a:t>
              </a:r>
              <a:r>
                <a:rPr lang="en-US" sz="11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273.15</a:t>
              </a:r>
              <a:endPara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6981667" y="3051063"/>
            <a:ext cx="369339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 Get temperature in Kelvin</a:t>
            </a:r>
            <a:endParaRPr lang="en-US" sz="1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CurrTemperature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ReadTemperature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</a:p>
          <a:p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.Assume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-273.15);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round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.Round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 + 273.15, 2);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(round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0);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round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1289274" y="2024629"/>
            <a:ext cx="1814241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Base version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494171" y="2024628"/>
            <a:ext cx="1865233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New version</a:t>
            </a:r>
          </a:p>
          <a:p>
            <a:pPr algn="ctr"/>
            <a:r>
              <a:rPr lang="en-US" sz="2000" dirty="0" smtClean="0"/>
              <a:t>(correct)</a:t>
            </a:r>
            <a:endParaRPr lang="en-US" dirty="0"/>
          </a:p>
        </p:txBody>
      </p:sp>
      <p:sp>
        <p:nvSpPr>
          <p:cNvPr id="21" name="Oval Callout 20"/>
          <p:cNvSpPr/>
          <p:nvPr/>
        </p:nvSpPr>
        <p:spPr>
          <a:xfrm>
            <a:off x="9801518" y="2977743"/>
            <a:ext cx="2080986" cy="925157"/>
          </a:xfrm>
          <a:prstGeom prst="wedgeEllipseCallout">
            <a:avLst>
              <a:gd name="adj1" fmla="val -51083"/>
              <a:gd name="adj2" fmla="val 469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 smtClean="0"/>
              <a:t>Silently) add assumption</a:t>
            </a:r>
            <a:endParaRPr lang="en-US" dirty="0"/>
          </a:p>
        </p:txBody>
      </p:sp>
      <p:sp>
        <p:nvSpPr>
          <p:cNvPr id="22" name="Oval Callout 21"/>
          <p:cNvSpPr/>
          <p:nvPr/>
        </p:nvSpPr>
        <p:spPr>
          <a:xfrm>
            <a:off x="9359404" y="4708864"/>
            <a:ext cx="2372706" cy="992622"/>
          </a:xfrm>
          <a:prstGeom prst="wedgeEllipseCallout">
            <a:avLst>
              <a:gd name="adj1" fmla="val -70716"/>
              <a:gd name="adj2" fmla="val -581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Prove assertion:</a:t>
            </a:r>
          </a:p>
          <a:p>
            <a:pPr algn="ctr"/>
            <a:r>
              <a:rPr lang="en-US" dirty="0" smtClean="0"/>
              <a:t>no warning!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Semantic alarm masking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7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75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1" animBg="1"/>
      <p:bldP spid="11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4333E62D6A10468C2031752F2C00BE" ma:contentTypeVersion="1" ma:contentTypeDescription="Create a new document." ma:contentTypeScope="" ma:versionID="e31975404e3ee9045c3d6e0e7f023b97">
  <xsd:schema xmlns:xsd="http://www.w3.org/2001/XMLSchema" xmlns:xs="http://www.w3.org/2001/XMLSchema" xmlns:p="http://schemas.microsoft.com/office/2006/metadata/properties" xmlns:ns3="7e677753-2510-44b2-8a4a-887099f3bc1d" targetNamespace="http://schemas.microsoft.com/office/2006/metadata/properties" ma:root="true" ma:fieldsID="3a940a6131d94477716f87d8245c9c04" ns3:_="">
    <xsd:import namespace="7e677753-2510-44b2-8a4a-887099f3bc1d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677753-2510-44b2-8a4a-887099f3bc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E8133A-6F4F-4DC4-89F5-BFE6E5E24EB9}"/>
</file>

<file path=customXml/itemProps2.xml><?xml version="1.0" encoding="utf-8"?>
<ds:datastoreItem xmlns:ds="http://schemas.openxmlformats.org/officeDocument/2006/customXml" ds:itemID="{C73B3499-9847-4514-ABDE-15218520DA9A}"/>
</file>

<file path=customXml/itemProps3.xml><?xml version="1.0" encoding="utf-8"?>
<ds:datastoreItem xmlns:ds="http://schemas.openxmlformats.org/officeDocument/2006/customXml" ds:itemID="{5EC90E4F-3D85-48B4-A4B6-8B982205505F}"/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2514</TotalTime>
  <Words>626</Words>
  <Application>Microsoft Office PowerPoint</Application>
  <PresentationFormat>Widescreen</PresentationFormat>
  <Paragraphs>157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 Light</vt:lpstr>
      <vt:lpstr>Consolas</vt:lpstr>
      <vt:lpstr>Metropolitan</vt:lpstr>
      <vt:lpstr>CodeContracts and ReviewBot</vt:lpstr>
      <vt:lpstr>1. Experience</vt:lpstr>
      <vt:lpstr>PowerPoint Presentation</vt:lpstr>
      <vt:lpstr>Main issues with static analysis</vt:lpstr>
      <vt:lpstr>Addressing performance issues in CC</vt:lpstr>
      <vt:lpstr>Addressing warnings in CC </vt:lpstr>
      <vt:lpstr>Syntactic Baseline  </vt:lpstr>
      <vt:lpstr>VMV: Verification modulo versions</vt:lpstr>
      <vt:lpstr>Example: Semantic alarm masking</vt:lpstr>
      <vt:lpstr>Example: Regression </vt:lpstr>
      <vt:lpstr>Addressing missing annotations in CC</vt:lpstr>
      <vt:lpstr>2. Requirements/next</vt:lpstr>
      <vt:lpstr>What we need and we dream of…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CodeContracts news</dc:title>
  <dc:creator>Francesco Logozzo</dc:creator>
  <cp:lastModifiedBy>Francesco Logozzo</cp:lastModifiedBy>
  <cp:revision>76</cp:revision>
  <dcterms:created xsi:type="dcterms:W3CDTF">2014-04-03T17:02:40Z</dcterms:created>
  <dcterms:modified xsi:type="dcterms:W3CDTF">2014-04-14T04:07:41Z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0x0101007D4333E62D6A10468C2031752F2C00BE</vt:lpwstr>
  </property>
</Properties>
</file>