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34"/>
  </p:notesMasterIdLst>
  <p:sldIdLst>
    <p:sldId id="256" r:id="rId5"/>
    <p:sldId id="257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  <p:sldId id="286" r:id="rId20"/>
    <p:sldId id="274" r:id="rId21"/>
    <p:sldId id="273" r:id="rId22"/>
    <p:sldId id="275" r:id="rId23"/>
    <p:sldId id="276" r:id="rId24"/>
    <p:sldId id="277" r:id="rId25"/>
    <p:sldId id="281" r:id="rId26"/>
    <p:sldId id="278" r:id="rId27"/>
    <p:sldId id="279" r:id="rId28"/>
    <p:sldId id="280" r:id="rId29"/>
    <p:sldId id="283" r:id="rId30"/>
    <p:sldId id="282" r:id="rId31"/>
    <p:sldId id="284" r:id="rId32"/>
    <p:sldId id="285" r:id="rId3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AB9850-CDE8-4056-9979-4B096DD2083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F2A4EE-C1DE-4919-A649-A1700F4A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what</a:t>
            </a:r>
            <a:r>
              <a:rPr lang="en-US" baseline="0" dirty="0" smtClean="0"/>
              <a:t> is the problem? Take your program or library, run cccheck and you get many, many warnings!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D9A9B-879A-477A-A43A-4B07E05958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D9A9B-879A-477A-A43A-4B07E05958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hyperlink" Target="http://www.amazon.com/CLR-via-Dev-Pro-Jeffrey-Richter/dp/0735627045/ref=sr_1_1?ie=UTF8&amp;s=books&amp;qid=1275579092&amp;sr=1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8.png"/><Relationship Id="rId5" Type="http://schemas.openxmlformats.org/officeDocument/2006/relationships/hyperlink" Target="http://www.amazon.com/Depth-What-you-need-master/dp/1933988363/ref=sr_1_1?ie=UTF8&amp;s=books&amp;qid=1275579004&amp;sr=8-1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png"/><Relationship Id="rId9" Type="http://schemas.openxmlformats.org/officeDocument/2006/relationships/hyperlink" Target="http://www.amazon.com/C-4-0-Nutshell-Definitive-Reference/dp/0596800959/ref=sr_1_3?ie=UTF8&amp;s=books&amp;qid=1275579121&amp;sr=1-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Static analysis </a:t>
            </a:r>
            <a:r>
              <a:rPr lang="en-US" sz="7200" dirty="0" smtClean="0"/>
              <a:t>and verification for working programmers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971210" cy="2333072"/>
          </a:xfrm>
        </p:spPr>
        <p:txBody>
          <a:bodyPr>
            <a:normAutofit/>
          </a:bodyPr>
          <a:lstStyle/>
          <a:p>
            <a:endParaRPr lang="en-US" sz="2400" i="1" dirty="0" smtClean="0"/>
          </a:p>
          <a:p>
            <a:endParaRPr lang="en-US" sz="2400" i="1" dirty="0"/>
          </a:p>
          <a:p>
            <a:r>
              <a:rPr lang="en-US" sz="2400" i="1" dirty="0" smtClean="0"/>
              <a:t>Francesco </a:t>
            </a:r>
            <a:r>
              <a:rPr lang="en-US" sz="2400" i="1" dirty="0"/>
              <a:t>Logozzo, </a:t>
            </a:r>
            <a:r>
              <a:rPr lang="en-US" sz="2400" dirty="0" smtClean="0"/>
              <a:t>Microsoft Research</a:t>
            </a:r>
            <a:endParaRPr lang="en-US" sz="2400" dirty="0"/>
          </a:p>
          <a:p>
            <a:r>
              <a:rPr lang="en-US" sz="2400" dirty="0" smtClean="0"/>
              <a:t>M</a:t>
            </a:r>
            <a:r>
              <a:rPr lang="en-US" sz="2400" dirty="0"/>
              <a:t>. Fahndrich, M. Barnett, </a:t>
            </a:r>
            <a:r>
              <a:rPr lang="en-US" sz="2400" dirty="0" smtClean="0"/>
              <a:t>H. Venter, T</a:t>
            </a:r>
            <a:r>
              <a:rPr lang="en-US" sz="2400" dirty="0"/>
              <a:t>. Ball, S. Lahiri </a:t>
            </a:r>
          </a:p>
          <a:p>
            <a:r>
              <a:rPr lang="en-US" sz="2400" dirty="0" smtClean="0"/>
              <a:t>P</a:t>
            </a:r>
            <a:r>
              <a:rPr lang="en-US" sz="2400" dirty="0"/>
              <a:t>. &amp; R. Cousot, M. Bouaziz, J.-H. Jourdan, V. Laviron, </a:t>
            </a:r>
            <a:r>
              <a:rPr lang="en-US" sz="2400" dirty="0" smtClean="0"/>
              <a:t>S</a:t>
            </a:r>
            <a:r>
              <a:rPr lang="en-US" sz="2400" dirty="0"/>
              <a:t>. Blackshear , S. Carr </a:t>
            </a:r>
          </a:p>
        </p:txBody>
      </p:sp>
    </p:spTree>
    <p:extLst>
      <p:ext uri="{BB962C8B-B14F-4D97-AF65-F5344CB8AC3E}">
        <p14:creationId xmlns:p14="http://schemas.microsoft.com/office/powerpoint/2010/main" val="29811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Intra-procedural analysis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161" y="1794292"/>
            <a:ext cx="10518053" cy="3915176"/>
            <a:chOff x="657224" y="2536569"/>
            <a:chExt cx="10518053" cy="3915176"/>
          </a:xfrm>
        </p:grpSpPr>
        <p:grpSp>
          <p:nvGrpSpPr>
            <p:cNvPr id="31" name="Group 30"/>
            <p:cNvGrpSpPr/>
            <p:nvPr/>
          </p:nvGrpSpPr>
          <p:grpSpPr>
            <a:xfrm>
              <a:off x="657224" y="2814482"/>
              <a:ext cx="782419" cy="1267385"/>
              <a:chOff x="1214332" y="2204883"/>
              <a:chExt cx="420769" cy="681574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1458381" y="2370564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1214332" y="2636426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1578623" y="2537241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1570720" y="2706189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1458381" y="2825061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1458381" y="2204883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9" idx="4"/>
                <a:endCxn id="4" idx="0"/>
              </p:cNvCxnSpPr>
              <p:nvPr/>
            </p:nvCxnSpPr>
            <p:spPr>
              <a:xfrm>
                <a:off x="1486620" y="2266279"/>
                <a:ext cx="0" cy="1042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4" idx="5"/>
                <a:endCxn id="6" idx="1"/>
              </p:cNvCxnSpPr>
              <p:nvPr/>
            </p:nvCxnSpPr>
            <p:spPr>
              <a:xfrm>
                <a:off x="1506588" y="2422969"/>
                <a:ext cx="80306" cy="12326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1598959" y="2598637"/>
                <a:ext cx="7903" cy="1075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7" idx="3"/>
                <a:endCxn id="8" idx="7"/>
              </p:cNvCxnSpPr>
              <p:nvPr/>
            </p:nvCxnSpPr>
            <p:spPr>
              <a:xfrm flipH="1">
                <a:off x="1506588" y="2758594"/>
                <a:ext cx="72403" cy="754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4" idx="3"/>
                <a:endCxn id="5" idx="0"/>
              </p:cNvCxnSpPr>
              <p:nvPr/>
            </p:nvCxnSpPr>
            <p:spPr>
              <a:xfrm flipH="1">
                <a:off x="1242571" y="2422969"/>
                <a:ext cx="224081" cy="2134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" idx="4"/>
                <a:endCxn id="8" idx="0"/>
              </p:cNvCxnSpPr>
              <p:nvPr/>
            </p:nvCxnSpPr>
            <p:spPr>
              <a:xfrm>
                <a:off x="1486620" y="2431960"/>
                <a:ext cx="0" cy="3931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/>
            <p:nvPr/>
          </p:nvCxnSpPr>
          <p:spPr>
            <a:xfrm>
              <a:off x="1629747" y="3432501"/>
              <a:ext cx="894402" cy="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629202" y="2551303"/>
              <a:ext cx="782419" cy="1762396"/>
              <a:chOff x="2930329" y="2547808"/>
              <a:chExt cx="782419" cy="1762396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3384138" y="316397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2930329" y="365834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3607725" y="3553703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3607727" y="3787023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381076" y="4196038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3384138" y="2855891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0" idx="4"/>
                <a:endCxn id="35" idx="0"/>
              </p:cNvCxnSpPr>
              <p:nvPr/>
            </p:nvCxnSpPr>
            <p:spPr>
              <a:xfrm>
                <a:off x="3436648" y="2970057"/>
                <a:ext cx="0" cy="1939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5"/>
                <a:endCxn id="64" idx="1"/>
              </p:cNvCxnSpPr>
              <p:nvPr/>
            </p:nvCxnSpPr>
            <p:spPr>
              <a:xfrm>
                <a:off x="3473779" y="3261421"/>
                <a:ext cx="146267" cy="7781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4"/>
                <a:endCxn id="38" idx="0"/>
              </p:cNvCxnSpPr>
              <p:nvPr/>
            </p:nvCxnSpPr>
            <p:spPr>
              <a:xfrm>
                <a:off x="3660236" y="3667869"/>
                <a:ext cx="2" cy="1191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64" idx="4"/>
                <a:endCxn id="37" idx="0"/>
              </p:cNvCxnSpPr>
              <p:nvPr/>
            </p:nvCxnSpPr>
            <p:spPr>
              <a:xfrm>
                <a:off x="3657177" y="3436678"/>
                <a:ext cx="3059" cy="1170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3"/>
                <a:endCxn id="53" idx="7"/>
              </p:cNvCxnSpPr>
              <p:nvPr/>
            </p:nvCxnSpPr>
            <p:spPr>
              <a:xfrm flipH="1">
                <a:off x="3197679" y="3261421"/>
                <a:ext cx="201839" cy="2292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5" idx="4"/>
                <a:endCxn id="39" idx="0"/>
              </p:cNvCxnSpPr>
              <p:nvPr/>
            </p:nvCxnSpPr>
            <p:spPr>
              <a:xfrm flipH="1">
                <a:off x="3433587" y="3278140"/>
                <a:ext cx="3062" cy="917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lowchart: Connector 47"/>
              <p:cNvSpPr/>
              <p:nvPr/>
            </p:nvSpPr>
            <p:spPr>
              <a:xfrm>
                <a:off x="3384137" y="2547808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8" idx="4"/>
                <a:endCxn id="40" idx="0"/>
              </p:cNvCxnSpPr>
              <p:nvPr/>
            </p:nvCxnSpPr>
            <p:spPr>
              <a:xfrm>
                <a:off x="3436648" y="2661974"/>
                <a:ext cx="1" cy="193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Connector 52"/>
              <p:cNvSpPr/>
              <p:nvPr/>
            </p:nvSpPr>
            <p:spPr>
              <a:xfrm>
                <a:off x="3108038" y="3473909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3" idx="3"/>
                <a:endCxn id="36" idx="7"/>
              </p:cNvCxnSpPr>
              <p:nvPr/>
            </p:nvCxnSpPr>
            <p:spPr>
              <a:xfrm flipH="1">
                <a:off x="3019970" y="3571356"/>
                <a:ext cx="103448" cy="1037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Connector 61"/>
              <p:cNvSpPr/>
              <p:nvPr/>
            </p:nvSpPr>
            <p:spPr>
              <a:xfrm>
                <a:off x="3607726" y="402478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3604666" y="3322512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2" idx="3"/>
                <a:endCxn id="39" idx="6"/>
              </p:cNvCxnSpPr>
              <p:nvPr/>
            </p:nvCxnSpPr>
            <p:spPr>
              <a:xfrm flipH="1">
                <a:off x="3486097" y="4122231"/>
                <a:ext cx="137009" cy="1308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38" idx="4"/>
                <a:endCxn id="62" idx="0"/>
              </p:cNvCxnSpPr>
              <p:nvPr/>
            </p:nvCxnSpPr>
            <p:spPr>
              <a:xfrm flipH="1">
                <a:off x="3660237" y="3901189"/>
                <a:ext cx="1" cy="1235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778889" y="2536569"/>
              <a:ext cx="782419" cy="1762396"/>
              <a:chOff x="2930329" y="2547808"/>
              <a:chExt cx="782419" cy="1762396"/>
            </a:xfrm>
          </p:grpSpPr>
          <p:sp>
            <p:nvSpPr>
              <p:cNvPr id="89" name="Flowchart: Connector 88"/>
              <p:cNvSpPr/>
              <p:nvPr/>
            </p:nvSpPr>
            <p:spPr>
              <a:xfrm>
                <a:off x="3384138" y="316397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/>
              <p:cNvSpPr/>
              <p:nvPr/>
            </p:nvSpPr>
            <p:spPr>
              <a:xfrm>
                <a:off x="2930329" y="365834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>
                <a:off x="3607725" y="3553703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>
                <a:off x="3607727" y="3787023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/>
              <p:cNvSpPr/>
              <p:nvPr/>
            </p:nvSpPr>
            <p:spPr>
              <a:xfrm>
                <a:off x="3381076" y="4196038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/>
              <p:cNvSpPr/>
              <p:nvPr/>
            </p:nvSpPr>
            <p:spPr>
              <a:xfrm>
                <a:off x="3384138" y="2855891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>
                <a:stCxn id="94" idx="4"/>
                <a:endCxn id="89" idx="0"/>
              </p:cNvCxnSpPr>
              <p:nvPr/>
            </p:nvCxnSpPr>
            <p:spPr>
              <a:xfrm>
                <a:off x="3436648" y="2970057"/>
                <a:ext cx="0" cy="1939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9" idx="5"/>
                <a:endCxn id="106" idx="1"/>
              </p:cNvCxnSpPr>
              <p:nvPr/>
            </p:nvCxnSpPr>
            <p:spPr>
              <a:xfrm>
                <a:off x="3473779" y="3261421"/>
                <a:ext cx="146267" cy="7781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1" idx="4"/>
                <a:endCxn id="92" idx="0"/>
              </p:cNvCxnSpPr>
              <p:nvPr/>
            </p:nvCxnSpPr>
            <p:spPr>
              <a:xfrm>
                <a:off x="3660236" y="3667869"/>
                <a:ext cx="2" cy="1191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6" idx="4"/>
                <a:endCxn id="91" idx="0"/>
              </p:cNvCxnSpPr>
              <p:nvPr/>
            </p:nvCxnSpPr>
            <p:spPr>
              <a:xfrm>
                <a:off x="3657177" y="3436678"/>
                <a:ext cx="3059" cy="1170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9" idx="3"/>
                <a:endCxn id="103" idx="7"/>
              </p:cNvCxnSpPr>
              <p:nvPr/>
            </p:nvCxnSpPr>
            <p:spPr>
              <a:xfrm flipH="1">
                <a:off x="3197679" y="3261421"/>
                <a:ext cx="201839" cy="2292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9" idx="4"/>
                <a:endCxn id="93" idx="0"/>
              </p:cNvCxnSpPr>
              <p:nvPr/>
            </p:nvCxnSpPr>
            <p:spPr>
              <a:xfrm flipH="1">
                <a:off x="3433587" y="3278140"/>
                <a:ext cx="3062" cy="917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Connector 100"/>
              <p:cNvSpPr/>
              <p:nvPr/>
            </p:nvSpPr>
            <p:spPr>
              <a:xfrm>
                <a:off x="3384137" y="2547808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/>
              <p:cNvCxnSpPr>
                <a:stCxn id="101" idx="4"/>
                <a:endCxn id="94" idx="0"/>
              </p:cNvCxnSpPr>
              <p:nvPr/>
            </p:nvCxnSpPr>
            <p:spPr>
              <a:xfrm>
                <a:off x="3436648" y="2661974"/>
                <a:ext cx="1" cy="193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Connector 102"/>
              <p:cNvSpPr/>
              <p:nvPr/>
            </p:nvSpPr>
            <p:spPr>
              <a:xfrm>
                <a:off x="3108038" y="3473909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>
                <a:stCxn id="103" idx="3"/>
                <a:endCxn id="90" idx="7"/>
              </p:cNvCxnSpPr>
              <p:nvPr/>
            </p:nvCxnSpPr>
            <p:spPr>
              <a:xfrm flipH="1">
                <a:off x="3019970" y="3571356"/>
                <a:ext cx="103448" cy="1037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Connector 104"/>
              <p:cNvSpPr/>
              <p:nvPr/>
            </p:nvSpPr>
            <p:spPr>
              <a:xfrm>
                <a:off x="3607726" y="402478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/>
              <p:cNvSpPr/>
              <p:nvPr/>
            </p:nvSpPr>
            <p:spPr>
              <a:xfrm>
                <a:off x="3604666" y="3322512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>
                <a:stCxn id="105" idx="3"/>
                <a:endCxn id="93" idx="6"/>
              </p:cNvCxnSpPr>
              <p:nvPr/>
            </p:nvCxnSpPr>
            <p:spPr>
              <a:xfrm flipH="1">
                <a:off x="3486097" y="4122231"/>
                <a:ext cx="137009" cy="1308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92" idx="4"/>
                <a:endCxn id="105" idx="0"/>
              </p:cNvCxnSpPr>
              <p:nvPr/>
            </p:nvCxnSpPr>
            <p:spPr>
              <a:xfrm flipH="1">
                <a:off x="3660237" y="3901189"/>
                <a:ext cx="1" cy="1235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/>
            <p:cNvCxnSpPr/>
            <p:nvPr/>
          </p:nvCxnSpPr>
          <p:spPr>
            <a:xfrm>
              <a:off x="3746822" y="3426564"/>
              <a:ext cx="75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5227358" y="273431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5772421" y="3400745"/>
              <a:ext cx="929535" cy="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214357" y="3059741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3453" y="325786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59856" y="3455313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76672" y="334536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64887" y="3591570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711100" y="3803742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68606" y="3681965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37947" y="3922596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9133" y="4155916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03705" y="369169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1547" y="3077579"/>
              <a:ext cx="104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dd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ontracts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43222" y="3090421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nfer</a:t>
              </a:r>
            </a:p>
            <a:p>
              <a:r>
                <a:rPr lang="en-US" dirty="0" smtClean="0"/>
                <a:t>invariants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55188" y="304925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heck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14889" y="3266227"/>
              <a:ext cx="240846" cy="1248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089486" y="3132539"/>
              <a:ext cx="385042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⇒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474528" y="3195677"/>
              <a:ext cx="265182" cy="28827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>
              <a:stCxn id="127" idx="2"/>
              <a:endCxn id="134" idx="4"/>
            </p:cNvCxnSpPr>
            <p:nvPr/>
          </p:nvCxnSpPr>
          <p:spPr>
            <a:xfrm rot="5400000">
              <a:off x="5815736" y="3000646"/>
              <a:ext cx="945682" cy="1986860"/>
            </a:xfrm>
            <a:prstGeom prst="bentConnector3">
              <a:avLst>
                <a:gd name="adj1" fmla="val 1241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lowchart: Connector 133"/>
            <p:cNvSpPr/>
            <p:nvPr/>
          </p:nvSpPr>
          <p:spPr>
            <a:xfrm>
              <a:off x="5242636" y="4352751"/>
              <a:ext cx="105021" cy="114166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851986" y="2999700"/>
              <a:ext cx="1009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dirty="0" smtClean="0"/>
                <a:t>enerate</a:t>
              </a:r>
            </a:p>
            <a:p>
              <a:r>
                <a:rPr lang="en-US" dirty="0" smtClean="0"/>
                <a:t>report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94711" y="4378184"/>
              <a:ext cx="1770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more refined</a:t>
              </a:r>
            </a:p>
            <a:p>
              <a:r>
                <a:rPr lang="en-US" dirty="0"/>
                <a:t>a</a:t>
              </a:r>
              <a:r>
                <a:rPr lang="en-US" dirty="0" smtClean="0"/>
                <a:t>bstract domain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7905298" y="3340565"/>
              <a:ext cx="929535" cy="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9179859" y="2751729"/>
              <a:ext cx="199541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Assertion violations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177978" y="3507032"/>
              <a:ext cx="199729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repairs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77979" y="3126607"/>
              <a:ext cx="199729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Dead Code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177979" y="3887457"/>
              <a:ext cx="1997298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Alarm triage</a:t>
              </a:r>
              <a:endParaRPr lang="en-US" dirty="0"/>
            </a:p>
          </p:txBody>
        </p:sp>
        <p:cxnSp>
          <p:nvCxnSpPr>
            <p:cNvPr id="147" name="Straight Arrow Connector 146"/>
            <p:cNvCxnSpPr>
              <a:stCxn id="150" idx="1"/>
            </p:cNvCxnSpPr>
            <p:nvPr/>
          </p:nvCxnSpPr>
          <p:spPr>
            <a:xfrm>
              <a:off x="3387265" y="4488614"/>
              <a:ext cx="2393230" cy="1530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owchart: Connector 149"/>
            <p:cNvSpPr/>
            <p:nvPr/>
          </p:nvSpPr>
          <p:spPr>
            <a:xfrm flipH="1">
              <a:off x="2689861" y="4469250"/>
              <a:ext cx="817060" cy="132229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08586" y="5129638"/>
              <a:ext cx="1075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emantic </a:t>
              </a:r>
            </a:p>
            <a:p>
              <a:r>
                <a:rPr lang="en-US" dirty="0" smtClean="0"/>
                <a:t>hash</a:t>
              </a:r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011" y="5633179"/>
              <a:ext cx="667131" cy="818566"/>
            </a:xfrm>
            <a:prstGeom prst="rect">
              <a:avLst/>
            </a:prstGeom>
          </p:spPr>
        </p:pic>
        <p:cxnSp>
          <p:nvCxnSpPr>
            <p:cNvPr id="156" name="Straight Arrow Connector 155"/>
            <p:cNvCxnSpPr/>
            <p:nvPr/>
          </p:nvCxnSpPr>
          <p:spPr>
            <a:xfrm flipH="1">
              <a:off x="6796658" y="4464815"/>
              <a:ext cx="2136034" cy="157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8041449" y="5129637"/>
              <a:ext cx="1136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ave </a:t>
              </a:r>
            </a:p>
            <a:p>
              <a:r>
                <a:rPr lang="en-US" dirty="0" smtClean="0"/>
                <a:t>into cache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96161" y="6186723"/>
            <a:ext cx="8275468" cy="3385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M. Fahndrich, F. </a:t>
            </a:r>
            <a:r>
              <a:rPr lang="en-US" sz="1600" dirty="0"/>
              <a:t>Logozzo, </a:t>
            </a:r>
            <a:r>
              <a:rPr lang="en-US" sz="1600" i="1" dirty="0"/>
              <a:t>Static contract checking with Abstract Interpretation</a:t>
            </a:r>
            <a:r>
              <a:rPr lang="en-US" sz="1600" dirty="0"/>
              <a:t>, </a:t>
            </a:r>
            <a:r>
              <a:rPr lang="en-US" sz="1600" i="1" dirty="0" smtClean="0"/>
              <a:t>FoVeOOS 2010</a:t>
            </a:r>
            <a:endParaRPr lang="en-US" dirty="0"/>
          </a:p>
        </p:txBody>
      </p:sp>
      <p:sp>
        <p:nvSpPr>
          <p:cNvPr id="111" name="Cloud 8"/>
          <p:cNvSpPr/>
          <p:nvPr/>
        </p:nvSpPr>
        <p:spPr>
          <a:xfrm>
            <a:off x="546308" y="4314966"/>
            <a:ext cx="2304561" cy="963688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100% Abstract interpretation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116916" y="3515886"/>
            <a:ext cx="19972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Contract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domains in Clousot/cccheck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Needed for </a:t>
            </a:r>
            <a:r>
              <a:rPr lang="en-US" dirty="0" smtClean="0">
                <a:solidFill>
                  <a:srgbClr val="FF0000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of (loop) invariants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IL decompilation, </a:t>
            </a:r>
            <a:r>
              <a:rPr lang="en-US" dirty="0"/>
              <a:t>Expression recovery, </a:t>
            </a:r>
            <a:r>
              <a:rPr lang="en-US" dirty="0" smtClean="0"/>
              <a:t>Optimistic heap analysis, </a:t>
            </a:r>
            <a:r>
              <a:rPr lang="en-US" dirty="0" err="1" smtClean="0"/>
              <a:t>Nullness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Advanced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Numerical: Dis-Intervals, Pentagons, Subpolyhedra, (simple) Floating points …</a:t>
            </a:r>
          </a:p>
          <a:p>
            <a:pPr lvl="1"/>
            <a:r>
              <a:rPr lang="en-US" dirty="0" smtClean="0"/>
              <a:t>Collections: Functor for arrays, ∀/∃-Quantifiers, array modifications  …</a:t>
            </a:r>
          </a:p>
          <a:p>
            <a:pPr lvl="1"/>
            <a:r>
              <a:rPr lang="en-US" dirty="0" smtClean="0"/>
              <a:t>Others: “lazy” trace partitioning, un-interpreted functions, Enums, strings …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947" y="5239256"/>
            <a:ext cx="11385176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b="1" dirty="0" smtClean="0"/>
              <a:t>F. Logozzo</a:t>
            </a:r>
            <a:r>
              <a:rPr lang="en-US" sz="1600" dirty="0"/>
              <a:t>, </a:t>
            </a:r>
            <a:r>
              <a:rPr lang="en-US" sz="1600" i="1" dirty="0"/>
              <a:t>A Parametric Segmentation Functor </a:t>
            </a:r>
            <a:r>
              <a:rPr lang="en-US" sz="1600" i="1" dirty="0" smtClean="0"/>
              <a:t>for Fully </a:t>
            </a:r>
            <a:r>
              <a:rPr lang="en-US" sz="1600" i="1" dirty="0"/>
              <a:t>Automatic and Scalable Array Content Analysis</a:t>
            </a:r>
            <a:r>
              <a:rPr lang="en-US" sz="1600" dirty="0" smtClean="0"/>
              <a:t>, POPL’11</a:t>
            </a:r>
          </a:p>
          <a:p>
            <a:r>
              <a:rPr lang="en-US" sz="1600" dirty="0" smtClean="0"/>
              <a:t>V. Laviron, </a:t>
            </a:r>
            <a:r>
              <a:rPr lang="en-US" sz="1600" b="1" dirty="0"/>
              <a:t>F. </a:t>
            </a:r>
            <a:r>
              <a:rPr lang="en-US" sz="1600" b="1" dirty="0" smtClean="0"/>
              <a:t>Logozzo</a:t>
            </a:r>
            <a:r>
              <a:rPr lang="en-US" sz="1600" dirty="0" smtClean="0"/>
              <a:t>,  </a:t>
            </a:r>
            <a:r>
              <a:rPr lang="en-US" sz="1600" i="1" dirty="0"/>
              <a:t>SubPolyhedra: A (more) scalable approach to infer linear inequalities</a:t>
            </a:r>
            <a:r>
              <a:rPr lang="en-US" sz="1600" dirty="0" smtClean="0"/>
              <a:t>, VMCAI’11</a:t>
            </a:r>
          </a:p>
          <a:p>
            <a:r>
              <a:rPr lang="en-US" sz="1600" dirty="0" smtClean="0"/>
              <a:t>P. </a:t>
            </a:r>
            <a:r>
              <a:rPr lang="en-US" sz="1600" dirty="0"/>
              <a:t>Ferrara, </a:t>
            </a:r>
            <a:r>
              <a:rPr lang="en-US" sz="1600" b="1" dirty="0" smtClean="0"/>
              <a:t>F. </a:t>
            </a:r>
            <a:r>
              <a:rPr lang="en-US" sz="1600" b="1" dirty="0"/>
              <a:t>Logozzo</a:t>
            </a:r>
            <a:r>
              <a:rPr lang="en-US" sz="1600" dirty="0"/>
              <a:t>, </a:t>
            </a:r>
            <a:r>
              <a:rPr lang="en-US" sz="1600" dirty="0" smtClean="0"/>
              <a:t>M. </a:t>
            </a:r>
            <a:r>
              <a:rPr lang="en-US" sz="1600" dirty="0"/>
              <a:t>Fähndrich, </a:t>
            </a:r>
            <a:r>
              <a:rPr lang="en-US" sz="1600" i="1" dirty="0"/>
              <a:t>Safer unsafe code for .NET</a:t>
            </a:r>
            <a:r>
              <a:rPr lang="en-US" sz="1600" dirty="0"/>
              <a:t>, </a:t>
            </a:r>
            <a:r>
              <a:rPr lang="en-US" sz="1600" dirty="0" smtClean="0"/>
              <a:t>OOPSLA’08</a:t>
            </a:r>
          </a:p>
          <a:p>
            <a:r>
              <a:rPr lang="en-US" sz="1600" dirty="0" smtClean="0"/>
              <a:t>….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16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Inter-procedural</a:t>
            </a:r>
            <a:br>
              <a:rPr lang="en-US" dirty="0" smtClean="0"/>
            </a:b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tool should help the programmer, not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Ideally</a:t>
            </a:r>
            <a:r>
              <a:rPr lang="en-US" dirty="0" smtClean="0"/>
              <a:t> the software engineer provides all the boundary contracts</a:t>
            </a:r>
          </a:p>
          <a:p>
            <a:pPr lvl="1"/>
            <a:r>
              <a:rPr lang="en-US" dirty="0" smtClean="0"/>
              <a:t>As she does with types today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practice</a:t>
            </a:r>
            <a:r>
              <a:rPr lang="en-US" dirty="0" smtClean="0"/>
              <a:t> she only provides “few”, the one she thinks are interesting</a:t>
            </a:r>
          </a:p>
          <a:p>
            <a:pPr lvl="1"/>
            <a:r>
              <a:rPr lang="en-US" dirty="0" smtClean="0"/>
              <a:t>If the tool cannot infer “</a:t>
            </a:r>
            <a:r>
              <a:rPr lang="en-US" i="1" dirty="0" smtClean="0"/>
              <a:t>evident</a:t>
            </a:r>
            <a:r>
              <a:rPr lang="en-US" dirty="0" smtClean="0"/>
              <a:t>” contracts then it is labeled as “</a:t>
            </a:r>
            <a:r>
              <a:rPr lang="en-US" i="1" dirty="0" smtClean="0"/>
              <a:t>dumb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 smtClean="0"/>
              <a:t>E.g. return new A()</a:t>
            </a:r>
          </a:p>
          <a:p>
            <a:r>
              <a:rPr lang="en-US" dirty="0" smtClean="0"/>
              <a:t>Vision: The </a:t>
            </a:r>
            <a:r>
              <a:rPr lang="en-US" u="sng" dirty="0" smtClean="0">
                <a:solidFill>
                  <a:srgbClr val="FF0000"/>
                </a:solidFill>
              </a:rPr>
              <a:t>tool should help the programmer</a:t>
            </a:r>
            <a:r>
              <a:rPr lang="en-US" dirty="0"/>
              <a:t> </a:t>
            </a:r>
            <a:r>
              <a:rPr lang="en-US" dirty="0" smtClean="0"/>
              <a:t>not the other way around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0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25" y="3071811"/>
            <a:ext cx="8029575" cy="254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preconditions: If violated, the program will go wrong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false alarm </a:t>
            </a:r>
            <a:r>
              <a:rPr lang="en-US" dirty="0" smtClean="0"/>
              <a:t>on precondition violation!</a:t>
            </a:r>
          </a:p>
          <a:p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9238632" y="4692038"/>
            <a:ext cx="1887701" cy="696587"/>
          </a:xfrm>
          <a:prstGeom prst="wedgeEllipseCallout">
            <a:avLst>
              <a:gd name="adj1" fmla="val -87822"/>
              <a:gd name="adj2" fmla="val -588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Inferred preconditions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1662" y="6143625"/>
            <a:ext cx="11470365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</a:t>
            </a:r>
            <a:r>
              <a:rPr lang="en-US" sz="1600" dirty="0"/>
              <a:t>Cousot, </a:t>
            </a:r>
            <a:r>
              <a:rPr lang="en-US" sz="1600" dirty="0" smtClean="0"/>
              <a:t>R. </a:t>
            </a:r>
            <a:r>
              <a:rPr lang="en-US" sz="1600" dirty="0"/>
              <a:t>Cousot, </a:t>
            </a:r>
            <a:r>
              <a:rPr lang="en-US" sz="1600" b="1" dirty="0" smtClean="0"/>
              <a:t>F. Logozzo</a:t>
            </a:r>
            <a:r>
              <a:rPr lang="en-US" sz="1600" dirty="0"/>
              <a:t>: </a:t>
            </a:r>
            <a:r>
              <a:rPr lang="en-US" sz="1600" i="1" dirty="0"/>
              <a:t>Precondition Inference from Intermittent Assertions and Application to Contracts on Collections</a:t>
            </a:r>
            <a:r>
              <a:rPr lang="en-US" sz="1600" dirty="0"/>
              <a:t>. </a:t>
            </a:r>
            <a:r>
              <a:rPr lang="en-US" sz="1600" dirty="0" smtClean="0"/>
              <a:t>VMCAI’11</a:t>
            </a:r>
          </a:p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M. </a:t>
            </a:r>
            <a:r>
              <a:rPr lang="en-US" sz="1600" dirty="0"/>
              <a:t>Fahndrich, </a:t>
            </a:r>
            <a:r>
              <a:rPr lang="en-US" sz="1600" dirty="0" smtClean="0"/>
              <a:t> </a:t>
            </a:r>
            <a:r>
              <a:rPr lang="en-US" sz="1600" b="1" dirty="0" smtClean="0"/>
              <a:t>F. </a:t>
            </a:r>
            <a:r>
              <a:rPr lang="en-US" sz="1600" b="1" dirty="0"/>
              <a:t>Logozzo</a:t>
            </a:r>
            <a:r>
              <a:rPr lang="en-US" sz="1600" dirty="0"/>
              <a:t>, </a:t>
            </a:r>
            <a:r>
              <a:rPr lang="en-US" sz="1600" i="1" dirty="0"/>
              <a:t>Automatic Inference of Necessary Preconditions</a:t>
            </a:r>
            <a:r>
              <a:rPr lang="en-US" sz="1600" dirty="0"/>
              <a:t>, </a:t>
            </a:r>
            <a:r>
              <a:rPr lang="en-US" sz="1600" dirty="0" smtClean="0"/>
              <a:t>VMCAI’13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722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propagation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46" y="1803185"/>
            <a:ext cx="8153400" cy="452437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175819" y="2485497"/>
            <a:ext cx="1887701" cy="696587"/>
          </a:xfrm>
          <a:prstGeom prst="wedgeEllipseCallout">
            <a:avLst>
              <a:gd name="adj1" fmla="val -60329"/>
              <a:gd name="adj2" fmla="val 1069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Trace </a:t>
            </a:r>
          </a:p>
          <a:p>
            <a:pPr algn="ctr"/>
            <a:r>
              <a:rPr lang="en-US" sz="1600" dirty="0" smtClean="0"/>
              <a:t>to the error</a:t>
            </a:r>
            <a:endParaRPr lang="en-US" sz="1600" dirty="0"/>
          </a:p>
        </p:txBody>
      </p:sp>
      <p:sp>
        <p:nvSpPr>
          <p:cNvPr id="7" name="Oval Callout 6"/>
          <p:cNvSpPr/>
          <p:nvPr/>
        </p:nvSpPr>
        <p:spPr>
          <a:xfrm>
            <a:off x="9021617" y="4654108"/>
            <a:ext cx="1887701" cy="696587"/>
          </a:xfrm>
          <a:prstGeom prst="wedgeEllipseCallout">
            <a:avLst>
              <a:gd name="adj1" fmla="val -87822"/>
              <a:gd name="adj2" fmla="val -588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Inferred preconditions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22" y="1813784"/>
            <a:ext cx="9032349" cy="4751772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252464" y="5844109"/>
            <a:ext cx="2758115" cy="594100"/>
          </a:xfrm>
          <a:prstGeom prst="wedgeEllipseCallout">
            <a:avLst>
              <a:gd name="adj1" fmla="val 67452"/>
              <a:gd name="adj2" fmla="val -6730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postcondition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 smtClean="0"/>
              <a:t>Can we infer everything?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1721111"/>
            <a:ext cx="10253231" cy="488809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943627" y="1328632"/>
            <a:ext cx="2966828" cy="1319220"/>
          </a:xfrm>
          <a:prstGeom prst="wedgeEllipseCallout">
            <a:avLst>
              <a:gd name="adj1" fmla="val -50245"/>
              <a:gd name="adj2" fmla="val 9147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 necessary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 inference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502" y="6396791"/>
            <a:ext cx="11470365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Bouaziz</a:t>
            </a:r>
            <a:r>
              <a:rPr lang="en-US" sz="1600" dirty="0"/>
              <a:t>, </a:t>
            </a:r>
            <a:r>
              <a:rPr lang="en-US" sz="1600" b="1" dirty="0" smtClean="0"/>
              <a:t>F. Logozzo</a:t>
            </a:r>
            <a:r>
              <a:rPr lang="en-US" sz="1600" dirty="0"/>
              <a:t>, </a:t>
            </a:r>
            <a:r>
              <a:rPr lang="en-US" sz="1600" dirty="0" smtClean="0"/>
              <a:t>M. Fahndrich</a:t>
            </a:r>
            <a:r>
              <a:rPr lang="en-US" sz="1600" dirty="0"/>
              <a:t>, </a:t>
            </a:r>
            <a:r>
              <a:rPr lang="en-US" sz="1600" i="1" dirty="0"/>
              <a:t>Inference of Necessary Field Conditions with Abstract </a:t>
            </a:r>
            <a:r>
              <a:rPr lang="en-US" sz="1600" i="1" dirty="0" smtClean="0"/>
              <a:t>Interpretation</a:t>
            </a:r>
            <a:r>
              <a:rPr lang="en-US" sz="1600" dirty="0" smtClean="0"/>
              <a:t>, APLAS’12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26" y="1776239"/>
            <a:ext cx="8281163" cy="439281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6958722" y="3310382"/>
            <a:ext cx="2758115" cy="594100"/>
          </a:xfrm>
          <a:prstGeom prst="wedgeEllipseCallout">
            <a:avLst>
              <a:gd name="adj1" fmla="val -49569"/>
              <a:gd name="adj2" fmla="val 124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</a:t>
            </a:r>
          </a:p>
          <a:p>
            <a:pPr algn="ctr"/>
            <a:r>
              <a:rPr lang="en-US" dirty="0" smtClean="0"/>
              <a:t>object invariant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9060140" y="5275698"/>
            <a:ext cx="2758115" cy="594100"/>
          </a:xfrm>
          <a:prstGeom prst="wedgeEllipseCallout">
            <a:avLst>
              <a:gd name="adj1" fmla="val -70357"/>
              <a:gd name="adj2" fmla="val -6813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wrong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warnings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static analysis pain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with a demo!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can still make Binary search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Repairs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08" y="1733550"/>
            <a:ext cx="8761840" cy="3764293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392466" y="3923270"/>
            <a:ext cx="2141026" cy="499533"/>
          </a:xfrm>
          <a:prstGeom prst="wedgeEllipseCallout">
            <a:avLst>
              <a:gd name="adj1" fmla="val -55458"/>
              <a:gd name="adj2" fmla="val -629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Alarm</a:t>
            </a:r>
            <a:endParaRPr lang="en-US" sz="1400" dirty="0"/>
          </a:p>
        </p:txBody>
      </p:sp>
      <p:sp>
        <p:nvSpPr>
          <p:cNvPr id="11" name="Oval Callout 10"/>
          <p:cNvSpPr/>
          <p:nvPr/>
        </p:nvSpPr>
        <p:spPr>
          <a:xfrm>
            <a:off x="9497676" y="4033566"/>
            <a:ext cx="2432771" cy="526382"/>
          </a:xfrm>
          <a:prstGeom prst="wedgeEllipseCallout">
            <a:avLst>
              <a:gd name="adj1" fmla="val -59080"/>
              <a:gd name="adj2" fmla="val 9155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 fix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724" y="6054656"/>
            <a:ext cx="11385176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F. Logozzo</a:t>
            </a:r>
            <a:r>
              <a:rPr lang="en-US" sz="1600" dirty="0" smtClean="0"/>
              <a:t>, T. </a:t>
            </a:r>
            <a:r>
              <a:rPr lang="en-US" sz="1600" dirty="0"/>
              <a:t>Ball, </a:t>
            </a:r>
            <a:r>
              <a:rPr lang="en-US" sz="1600" i="1" dirty="0"/>
              <a:t>Modular and Verified Automatic Program Repair</a:t>
            </a:r>
            <a:r>
              <a:rPr lang="en-US" sz="1600" dirty="0"/>
              <a:t>, </a:t>
            </a:r>
            <a:r>
              <a:rPr lang="en-US" sz="1600" i="1" dirty="0" smtClean="0"/>
              <a:t>OOPSLA'12</a:t>
            </a:r>
          </a:p>
          <a:p>
            <a:r>
              <a:rPr lang="en-US" sz="1600" b="1" dirty="0"/>
              <a:t>F. </a:t>
            </a:r>
            <a:r>
              <a:rPr lang="en-US" sz="1600" b="1" dirty="0" smtClean="0"/>
              <a:t>Logozzo</a:t>
            </a:r>
            <a:r>
              <a:rPr lang="en-US" sz="1600" dirty="0" smtClean="0"/>
              <a:t>, M</a:t>
            </a:r>
            <a:r>
              <a:rPr lang="en-US" sz="1600" dirty="0"/>
              <a:t>. Martel, </a:t>
            </a:r>
            <a:r>
              <a:rPr lang="en-US" sz="1600" i="1" dirty="0"/>
              <a:t>Automatic Repair of Overflowing Expressions with Abstract Interpretation</a:t>
            </a:r>
            <a:r>
              <a:rPr lang="en-US" sz="1600" dirty="0"/>
              <a:t>, in Festschrift for Dave Schmidt, 2013</a:t>
            </a:r>
          </a:p>
        </p:txBody>
      </p:sp>
    </p:spTree>
    <p:extLst>
      <p:ext uri="{BB962C8B-B14F-4D97-AF65-F5344CB8AC3E}">
        <p14:creationId xmlns:p14="http://schemas.microsoft.com/office/powerpoint/2010/main" val="32787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Proof-preserving Refactoring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56" y="2057400"/>
            <a:ext cx="6554115" cy="3591426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5760" y="5961357"/>
            <a:ext cx="11064239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b="1" dirty="0" smtClean="0"/>
              <a:t>F. </a:t>
            </a:r>
            <a:r>
              <a:rPr lang="en-US" sz="1600" b="1" dirty="0"/>
              <a:t>Logozzo</a:t>
            </a:r>
            <a:r>
              <a:rPr lang="en-US" sz="1600" dirty="0" smtClean="0"/>
              <a:t>, M. Barnett, </a:t>
            </a:r>
          </a:p>
          <a:p>
            <a:r>
              <a:rPr lang="en-US" sz="1600" i="1" dirty="0" smtClean="0"/>
              <a:t>An </a:t>
            </a:r>
            <a:r>
              <a:rPr lang="en-US" sz="1600" i="1" dirty="0"/>
              <a:t>Abstract Interpretation Framework for Refactoring with Application to Extract Methods with </a:t>
            </a:r>
            <a:r>
              <a:rPr lang="en-US" sz="1600" i="1" dirty="0" smtClean="0"/>
              <a:t>Contracts</a:t>
            </a:r>
            <a:r>
              <a:rPr lang="en-US" sz="1600" dirty="0" smtClean="0"/>
              <a:t>, OOPSLA’12</a:t>
            </a:r>
          </a:p>
        </p:txBody>
      </p:sp>
    </p:spTree>
    <p:extLst>
      <p:ext uri="{BB962C8B-B14F-4D97-AF65-F5344CB8AC3E}">
        <p14:creationId xmlns:p14="http://schemas.microsoft.com/office/powerpoint/2010/main" val="1386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220"/>
            <a:ext cx="11849100" cy="6825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88963" y="2300357"/>
            <a:ext cx="3938393" cy="1628514"/>
          </a:xfrm>
          <a:prstGeom prst="wedgeEllipseCallout">
            <a:avLst>
              <a:gd name="adj1" fmla="val 65880"/>
              <a:gd name="adj2" fmla="val 66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Too many warnings</a:t>
            </a:r>
          </a:p>
          <a:p>
            <a:pPr algn="ctr"/>
            <a:r>
              <a:rPr lang="en-US" sz="2000" dirty="0" smtClean="0"/>
              <a:t>Because of missing contracts on </a:t>
            </a:r>
          </a:p>
          <a:p>
            <a:pPr algn="ctr"/>
            <a:r>
              <a:rPr lang="en-US" sz="2000" dirty="0" smtClean="0"/>
              <a:t>external libs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2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9"/>
    </mc:Choice>
    <mc:Fallback xmlns="">
      <p:transition spd="slow" advTm="1080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8262" y="1784865"/>
            <a:ext cx="11190698" cy="4241946"/>
            <a:chOff x="478583" y="2258014"/>
            <a:chExt cx="11190698" cy="42419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64" y="4064620"/>
              <a:ext cx="2435340" cy="243534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8583" y="2556281"/>
              <a:ext cx="1814241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</a:t>
              </a:r>
            </a:p>
            <a:p>
              <a:pPr algn="ctr"/>
              <a:r>
                <a:rPr lang="en-US" sz="2000" dirty="0" smtClean="0"/>
                <a:t>Base version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17" y="4644993"/>
              <a:ext cx="1073509" cy="107350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963211" y="2548939"/>
              <a:ext cx="1865233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P’</a:t>
              </a:r>
            </a:p>
            <a:p>
              <a:pPr algn="ctr"/>
              <a:r>
                <a:rPr lang="en-US" sz="2000" dirty="0" smtClean="0"/>
                <a:t>New version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246851" y="3552848"/>
              <a:ext cx="1531151" cy="129360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02775" y="2556281"/>
              <a:ext cx="1849656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P’+C</a:t>
              </a:r>
            </a:p>
            <a:p>
              <a:pPr algn="ctr"/>
              <a:r>
                <a:rPr lang="en-US" sz="2000" dirty="0" smtClean="0"/>
                <a:t>Instrumented</a:t>
              </a: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834" y="2258014"/>
              <a:ext cx="1397685" cy="125776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443529" y="2517565"/>
              <a:ext cx="1453614" cy="426466"/>
              <a:chOff x="8465003" y="2576583"/>
              <a:chExt cx="1453614" cy="426466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8465003" y="3003049"/>
                <a:ext cx="1453614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8465003" y="2576583"/>
                <a:ext cx="8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38802" y="2548939"/>
              <a:ext cx="1453614" cy="426466"/>
              <a:chOff x="8465003" y="2576583"/>
              <a:chExt cx="1453614" cy="42646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8465003" y="3003049"/>
                <a:ext cx="1453614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8465003" y="2576583"/>
                <a:ext cx="1213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Instrument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46659" y="3421901"/>
              <a:ext cx="3224839" cy="1555501"/>
              <a:chOff x="846659" y="3421901"/>
              <a:chExt cx="3224839" cy="15555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065437" y="3421901"/>
                <a:ext cx="3006061" cy="155550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1644497">
                <a:off x="846659" y="4150016"/>
                <a:ext cx="289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 semantic conditions C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44497">
                <a:off x="2407444" y="3879954"/>
                <a:ext cx="8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</a:t>
                </a:r>
                <a:endParaRPr lang="en-US" dirty="0"/>
              </a:p>
            </p:txBody>
          </p:sp>
        </p:grpSp>
        <p:sp>
          <p:nvSpPr>
            <p:cNvPr id="6" name="Cloud 5"/>
            <p:cNvSpPr/>
            <p:nvPr/>
          </p:nvSpPr>
          <p:spPr>
            <a:xfrm>
              <a:off x="6924220" y="3526373"/>
              <a:ext cx="4745061" cy="1815590"/>
            </a:xfrm>
            <a:prstGeom prst="clou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Analyzer is a black box</a:t>
              </a:r>
            </a:p>
            <a:p>
              <a:pPr algn="ctr"/>
              <a:r>
                <a:rPr lang="en-US" sz="2000" dirty="0" smtClean="0"/>
                <a:t>Reduce alarms up to 70%</a:t>
              </a:r>
            </a:p>
            <a:p>
              <a:pPr algn="ctr"/>
              <a:r>
                <a:rPr lang="en-US" sz="2000" dirty="0" smtClean="0"/>
                <a:t>With semantic guarantees!!!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8262" y="6133277"/>
            <a:ext cx="9555384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F. </a:t>
            </a:r>
            <a:r>
              <a:rPr lang="en-US" sz="1600" b="1" dirty="0"/>
              <a:t>Logozzo</a:t>
            </a:r>
            <a:r>
              <a:rPr lang="en-US" sz="1600" dirty="0"/>
              <a:t>, </a:t>
            </a:r>
            <a:r>
              <a:rPr lang="en-US" sz="1600" dirty="0" smtClean="0"/>
              <a:t>S. </a:t>
            </a:r>
            <a:r>
              <a:rPr lang="en-US" sz="1600" dirty="0"/>
              <a:t>Lahiri, </a:t>
            </a:r>
            <a:r>
              <a:rPr lang="en-US" sz="1600" dirty="0" smtClean="0"/>
              <a:t>M. </a:t>
            </a:r>
            <a:r>
              <a:rPr lang="en-US" sz="1600" dirty="0"/>
              <a:t>Fahndrich, </a:t>
            </a:r>
            <a:r>
              <a:rPr lang="en-US" sz="1600" dirty="0" smtClean="0"/>
              <a:t>S. Blackshear</a:t>
            </a:r>
            <a:r>
              <a:rPr lang="en-US" sz="1600" dirty="0"/>
              <a:t>, </a:t>
            </a:r>
            <a:r>
              <a:rPr lang="en-US" sz="1600" i="1" dirty="0"/>
              <a:t>Verification Modulo Versions: Towards Usable Verification</a:t>
            </a:r>
            <a:r>
              <a:rPr lang="en-US" sz="1600" dirty="0" smtClean="0"/>
              <a:t>, PLDI’14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77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61"/>
    </mc:Choice>
    <mc:Fallback xmlns="">
      <p:transition spd="slow" advTm="4376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VMV(S): Finding regressions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071795" y="3624114"/>
            <a:ext cx="3053751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ReadTemperature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810" y="3971647"/>
            <a:ext cx="1631545" cy="4766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8436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53151" y="3373365"/>
            <a:ext cx="32280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-273.15);</a:t>
            </a:r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+ 273.0;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4" name="Oval Callout 23"/>
          <p:cNvSpPr/>
          <p:nvPr/>
        </p:nvSpPr>
        <p:spPr>
          <a:xfrm>
            <a:off x="8621721" y="5558958"/>
            <a:ext cx="2822012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regression!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7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59"/>
    </mc:Choice>
    <mc:Fallback xmlns="">
      <p:transition spd="slow" advTm="66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VMV(N): Relative proofs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810" y="3971647"/>
            <a:ext cx="1726648" cy="4635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2264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1407" y="3373365"/>
            <a:ext cx="3953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-273.15);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 + 273.15;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 =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9005776" y="5738245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correctness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1795" y="3624114"/>
            <a:ext cx="3053751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ReadTemperature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2"/>
    </mc:Choice>
    <mc:Fallback xmlns="">
      <p:transition spd="slow" advTm="22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is over…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am Italian, I speak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cccheck is arguably the </a:t>
            </a:r>
            <a:r>
              <a:rPr lang="en-US" dirty="0" smtClean="0">
                <a:solidFill>
                  <a:srgbClr val="FF0000"/>
                </a:solidFill>
              </a:rPr>
              <a:t>most used</a:t>
            </a:r>
            <a:r>
              <a:rPr lang="en-US" dirty="0" smtClean="0"/>
              <a:t> static analyzer of its class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rgbClr val="FF0000"/>
                </a:solidFill>
              </a:rPr>
              <a:t>abstract interpretation, </a:t>
            </a:r>
            <a:r>
              <a:rPr lang="en-US" dirty="0" smtClean="0">
                <a:solidFill>
                  <a:schemeClr val="tx1"/>
                </a:solidFill>
              </a:rPr>
              <a:t>modular, scalable …</a:t>
            </a:r>
          </a:p>
          <a:p>
            <a:r>
              <a:rPr lang="en-US" dirty="0"/>
              <a:t>Used on </a:t>
            </a:r>
            <a:r>
              <a:rPr lang="en-US" dirty="0">
                <a:solidFill>
                  <a:srgbClr val="FF0000"/>
                </a:solidFill>
              </a:rPr>
              <a:t>daily basis </a:t>
            </a:r>
            <a:r>
              <a:rPr lang="en-US" dirty="0"/>
              <a:t>in production environments, </a:t>
            </a:r>
            <a:r>
              <a:rPr lang="en-US" dirty="0">
                <a:solidFill>
                  <a:srgbClr val="FF0000"/>
                </a:solidFill>
              </a:rPr>
              <a:t>in &amp; out Microsoft</a:t>
            </a:r>
          </a:p>
          <a:p>
            <a:pPr lvl="1"/>
            <a:r>
              <a:rPr lang="en-US"/>
              <a:t>Most extreme: Fail build on cccheck alarm</a:t>
            </a:r>
          </a:p>
          <a:p>
            <a:r>
              <a:rPr lang="en-US" smtClean="0"/>
              <a:t>Report </a:t>
            </a:r>
            <a:r>
              <a:rPr lang="en-US" dirty="0" smtClean="0">
                <a:solidFill>
                  <a:srgbClr val="FF0000"/>
                </a:solidFill>
              </a:rPr>
              <a:t>alarms</a:t>
            </a:r>
            <a:r>
              <a:rPr lang="en-US" dirty="0" smtClean="0"/>
              <a:t>, conditions to errors, semantic </a:t>
            </a:r>
            <a:r>
              <a:rPr lang="en-US" dirty="0" smtClean="0">
                <a:solidFill>
                  <a:srgbClr val="FF0000"/>
                </a:solidFill>
              </a:rPr>
              <a:t>code fixes</a:t>
            </a:r>
            <a:r>
              <a:rPr lang="en-US" dirty="0" smtClean="0"/>
              <a:t>, refactoring, VMV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Continuum</a:t>
            </a:r>
            <a:r>
              <a:rPr lang="en-US" dirty="0" smtClean="0"/>
              <a:t> from falsification to verification</a:t>
            </a:r>
          </a:p>
          <a:p>
            <a:pPr lvl="1"/>
            <a:r>
              <a:rPr lang="en-US" dirty="0" smtClean="0"/>
              <a:t>The more the contracts, the more the guarantees on the code</a:t>
            </a:r>
          </a:p>
          <a:p>
            <a:pPr lvl="1"/>
            <a:r>
              <a:rPr lang="en-US" dirty="0" smtClean="0"/>
              <a:t>State of the art </a:t>
            </a:r>
            <a:r>
              <a:rPr lang="en-US" dirty="0" smtClean="0">
                <a:solidFill>
                  <a:srgbClr val="FF0000"/>
                </a:solidFill>
              </a:rPr>
              <a:t>inter-procedural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intra-procedural</a:t>
            </a:r>
            <a:r>
              <a:rPr lang="en-US" dirty="0" smtClean="0"/>
              <a:t> inference</a:t>
            </a:r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in case…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 Do you use an SMT 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NO.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We are 100% </a:t>
            </a:r>
            <a:r>
              <a:rPr lang="en-US" u="sng" dirty="0" smtClean="0">
                <a:solidFill>
                  <a:srgbClr val="FF0000"/>
                </a:solidFill>
              </a:rPr>
              <a:t>Abstract interpretation </a:t>
            </a:r>
            <a:r>
              <a:rPr lang="en-US" dirty="0" smtClean="0"/>
              <a:t>based. Why?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conversion from abstract domains to SMT format, inter-</a:t>
            </a:r>
            <a:r>
              <a:rPr lang="en-US" dirty="0" err="1" smtClean="0"/>
              <a:t>proc</a:t>
            </a:r>
            <a:r>
              <a:rPr lang="en-US" dirty="0" smtClean="0"/>
              <a:t> calls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Non-determinism</a:t>
            </a:r>
            <a:r>
              <a:rPr lang="en-US" dirty="0" smtClean="0"/>
              <a:t>: randomization, time-outs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: Small program changes should not change 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Semantics</a:t>
            </a:r>
            <a:r>
              <a:rPr lang="en-US" dirty="0" smtClean="0"/>
              <a:t>: Different tools make different assumptions (e.g., on Int32, Floats …)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Modelling</a:t>
            </a:r>
            <a:r>
              <a:rPr lang="en-US" dirty="0" smtClean="0"/>
              <a:t>: How to effectively model all .NET metadata?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Overdoing</a:t>
            </a:r>
            <a:r>
              <a:rPr lang="en-US" dirty="0" smtClean="0"/>
              <a:t>: Do not have assertions like ∀y. ∃x. </a:t>
            </a:r>
            <a:r>
              <a:rPr lang="en-US" dirty="0"/>
              <a:t>∀y.  …</a:t>
            </a:r>
          </a:p>
          <a:p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48" y="308343"/>
            <a:ext cx="5396029" cy="4847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46" y="1912826"/>
            <a:ext cx="10753725" cy="45074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Popular, </a:t>
            </a:r>
            <a:r>
              <a:rPr lang="en-US" dirty="0" smtClean="0">
                <a:solidFill>
                  <a:srgbClr val="FF0000"/>
                </a:solidFill>
              </a:rPr>
              <a:t>&gt;160K</a:t>
            </a:r>
            <a:r>
              <a:rPr lang="en-US" dirty="0" smtClean="0">
                <a:solidFill>
                  <a:schemeClr val="tx1"/>
                </a:solidFill>
              </a:rPr>
              <a:t> downloads (</a:t>
            </a:r>
            <a:r>
              <a:rPr lang="en-US" dirty="0" err="1" smtClean="0">
                <a:solidFill>
                  <a:schemeClr val="tx1"/>
                </a:solidFill>
              </a:rPr>
              <a:t>VSGallery</a:t>
            </a:r>
            <a:r>
              <a:rPr lang="en-US" dirty="0" smtClean="0">
                <a:solidFill>
                  <a:schemeClr val="tx1"/>
                </a:solidFill>
              </a:rPr>
              <a:t>, Devlabs)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Many blogs, book chapters, articles …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Thousands of </a:t>
            </a:r>
            <a:r>
              <a:rPr lang="en-US" sz="2000" dirty="0">
                <a:solidFill>
                  <a:schemeClr val="tx1"/>
                </a:solidFill>
              </a:rPr>
              <a:t>posts in </a:t>
            </a:r>
            <a:r>
              <a:rPr lang="en-US" sz="2000" dirty="0" smtClean="0">
                <a:solidFill>
                  <a:schemeClr val="tx1"/>
                </a:solidFill>
              </a:rPr>
              <a:t>MSDN forum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StackOverflow …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Talks @BUILD, DevScovery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…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State of the </a:t>
            </a:r>
            <a:r>
              <a:rPr lang="en-US" dirty="0" smtClean="0">
                <a:solidFill>
                  <a:srgbClr val="FF0000"/>
                </a:solidFill>
              </a:rPr>
              <a:t>art </a:t>
            </a:r>
            <a:r>
              <a:rPr lang="en-US" dirty="0" smtClean="0">
                <a:solidFill>
                  <a:schemeClr val="tx1"/>
                </a:solidFill>
              </a:rPr>
              <a:t>research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POPL, PLDI, OOPSLA, ECOOP, VMCAI, SAS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>
                <a:solidFill>
                  <a:schemeClr val="tx1"/>
                </a:solidFill>
              </a:rPr>
              <a:t> adoption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Specification API standard in .NET, </a:t>
            </a:r>
            <a:r>
              <a:rPr lang="en-US" sz="2000" dirty="0" smtClean="0">
                <a:solidFill>
                  <a:schemeClr val="tx1"/>
                </a:solidFill>
              </a:rPr>
              <a:t>4.0+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Core MSFT </a:t>
            </a:r>
            <a:r>
              <a:rPr lang="en-US" dirty="0">
                <a:solidFill>
                  <a:schemeClr val="tx1"/>
                </a:solidFill>
              </a:rPr>
              <a:t>software written with </a:t>
            </a:r>
            <a:r>
              <a:rPr lang="en-US" dirty="0" smtClean="0">
                <a:solidFill>
                  <a:schemeClr val="tx1"/>
                </a:solidFill>
              </a:rPr>
              <a:t>CC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Scales up </a:t>
            </a:r>
            <a:r>
              <a:rPr lang="en-US" sz="2000" dirty="0" smtClean="0">
                <a:solidFill>
                  <a:schemeClr val="tx1"/>
                </a:solidFill>
              </a:rPr>
              <a:t>to &gt;80+ Mbytes assemblies!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18" y="3844236"/>
            <a:ext cx="4082986" cy="3013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65" y="2485084"/>
            <a:ext cx="2348439" cy="42471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6386090" y="3606850"/>
            <a:ext cx="2139116" cy="2486179"/>
            <a:chOff x="6172208" y="3451880"/>
            <a:chExt cx="2139116" cy="2486179"/>
          </a:xfrm>
        </p:grpSpPr>
        <p:grpSp>
          <p:nvGrpSpPr>
            <p:cNvPr id="9" name="Group 8"/>
            <p:cNvGrpSpPr/>
            <p:nvPr/>
          </p:nvGrpSpPr>
          <p:grpSpPr>
            <a:xfrm>
              <a:off x="6172962" y="3513297"/>
              <a:ext cx="2138362" cy="2383555"/>
              <a:chOff x="9954274" y="3836875"/>
              <a:chExt cx="2138362" cy="2383555"/>
            </a:xfrm>
          </p:grpSpPr>
          <p:pic>
            <p:nvPicPr>
              <p:cNvPr id="4" name="Picture 2" descr="Product Details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4274" y="3836875"/>
                <a:ext cx="990600" cy="1095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Product Details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7261" y="3836875"/>
                <a:ext cx="1095375" cy="1095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Product Details">
                <a:hlinkClick r:id="rId9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4274" y="5104949"/>
                <a:ext cx="1095375" cy="1095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7223" y="5084844"/>
                <a:ext cx="873824" cy="113558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72208" y="3451880"/>
              <a:ext cx="2139116" cy="24861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9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static analysis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Falsification</a:t>
            </a:r>
            <a:r>
              <a:rPr lang="en-US" dirty="0" smtClean="0"/>
              <a:t>: Find bugs</a:t>
            </a:r>
          </a:p>
          <a:p>
            <a:pPr lvl="1"/>
            <a:r>
              <a:rPr lang="en-US" dirty="0" smtClean="0"/>
              <a:t>If it reports an </a:t>
            </a:r>
            <a:r>
              <a:rPr lang="en-US" dirty="0" smtClean="0">
                <a:solidFill>
                  <a:srgbClr val="FF0000"/>
                </a:solidFill>
              </a:rPr>
              <a:t>alarm</a:t>
            </a:r>
            <a:r>
              <a:rPr lang="en-US" dirty="0" smtClean="0"/>
              <a:t> ⟹ It is a </a:t>
            </a:r>
            <a:r>
              <a:rPr lang="en-US" dirty="0" smtClean="0">
                <a:solidFill>
                  <a:srgbClr val="FF0000"/>
                </a:solidFill>
              </a:rPr>
              <a:t>bug</a:t>
            </a:r>
          </a:p>
          <a:p>
            <a:pPr lvl="1"/>
            <a:r>
              <a:rPr lang="en-US" dirty="0" smtClean="0"/>
              <a:t>If silent ⟹ We do not know if there is some bug</a:t>
            </a:r>
          </a:p>
          <a:p>
            <a:pPr lvl="2"/>
            <a:r>
              <a:rPr lang="en-US" dirty="0" smtClean="0"/>
              <a:t>Example: Coverity &amp; Heartbleed bug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Verification</a:t>
            </a:r>
            <a:r>
              <a:rPr lang="en-US" dirty="0" smtClean="0"/>
              <a:t>: Prove there is no bug, for all inputs/execution paths</a:t>
            </a:r>
          </a:p>
          <a:p>
            <a:pPr lvl="1"/>
            <a:r>
              <a:rPr lang="en-US" dirty="0" smtClean="0"/>
              <a:t>If it reports an alarm </a:t>
            </a:r>
            <a:r>
              <a:rPr lang="en-US" dirty="0"/>
              <a:t>⟹ </a:t>
            </a:r>
            <a:r>
              <a:rPr lang="en-US" dirty="0" smtClean="0"/>
              <a:t>We do not know if it is a bug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silent</a:t>
            </a:r>
            <a:r>
              <a:rPr lang="en-US" dirty="0" smtClean="0"/>
              <a:t> ⟹ The code has no </a:t>
            </a:r>
            <a:r>
              <a:rPr lang="en-US" dirty="0" smtClean="0">
                <a:solidFill>
                  <a:srgbClr val="FF0000"/>
                </a:solidFill>
              </a:rPr>
              <a:t>bug</a:t>
            </a:r>
          </a:p>
          <a:p>
            <a:pPr lvl="2"/>
            <a:r>
              <a:rPr lang="en-US" dirty="0"/>
              <a:t>Example: ASTREE &amp; A3x0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static checker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03" y="1636115"/>
            <a:ext cx="3002691" cy="1035928"/>
          </a:xfrm>
          <a:prstGeom prst="rect">
            <a:avLst/>
          </a:prstGeom>
        </p:spPr>
      </p:pic>
      <p:sp>
        <p:nvSpPr>
          <p:cNvPr id="8" name="Cloud 10"/>
          <p:cNvSpPr/>
          <p:nvPr/>
        </p:nvSpPr>
        <p:spPr>
          <a:xfrm>
            <a:off x="4128915" y="2392076"/>
            <a:ext cx="1819973" cy="476617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sz="1600" dirty="0" smtClean="0"/>
              <a:t>alsification</a:t>
            </a:r>
            <a:endParaRPr lang="en-US" sz="1600" dirty="0"/>
          </a:p>
        </p:txBody>
      </p:sp>
      <p:sp>
        <p:nvSpPr>
          <p:cNvPr id="9" name="Cloud 11"/>
          <p:cNvSpPr/>
          <p:nvPr/>
        </p:nvSpPr>
        <p:spPr>
          <a:xfrm>
            <a:off x="6136901" y="2392075"/>
            <a:ext cx="1739655" cy="4766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Verification</a:t>
            </a:r>
            <a:endParaRPr lang="en-US" sz="16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03" y="1636115"/>
            <a:ext cx="3002691" cy="1035928"/>
          </a:xfrm>
          <a:prstGeom prst="rect">
            <a:avLst/>
          </a:prstGeom>
        </p:spPr>
      </p:pic>
      <p:sp>
        <p:nvSpPr>
          <p:cNvPr id="5" name="Cloud 7"/>
          <p:cNvSpPr/>
          <p:nvPr/>
        </p:nvSpPr>
        <p:spPr>
          <a:xfrm>
            <a:off x="4128915" y="2392076"/>
            <a:ext cx="1819973" cy="476617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sz="1600" dirty="0" smtClean="0"/>
              <a:t>alsification</a:t>
            </a:r>
            <a:endParaRPr lang="en-US" sz="1600" dirty="0"/>
          </a:p>
        </p:txBody>
      </p:sp>
      <p:sp>
        <p:nvSpPr>
          <p:cNvPr id="6" name="Cloud 8"/>
          <p:cNvSpPr/>
          <p:nvPr/>
        </p:nvSpPr>
        <p:spPr>
          <a:xfrm>
            <a:off x="6136901" y="2392075"/>
            <a:ext cx="1739655" cy="4766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Verification</a:t>
            </a:r>
            <a:endParaRPr lang="en-US" sz="16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03" y="1636115"/>
            <a:ext cx="3002691" cy="1035928"/>
          </a:xfrm>
          <a:prstGeom prst="rect">
            <a:avLst/>
          </a:prstGeom>
        </p:spPr>
      </p:pic>
      <p:sp>
        <p:nvSpPr>
          <p:cNvPr id="11" name="Cloud 7"/>
          <p:cNvSpPr/>
          <p:nvPr/>
        </p:nvSpPr>
        <p:spPr>
          <a:xfrm>
            <a:off x="4128915" y="2392076"/>
            <a:ext cx="1819973" cy="476617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sz="1600" dirty="0" smtClean="0"/>
              <a:t>alsification</a:t>
            </a:r>
            <a:endParaRPr lang="en-US" sz="1600" dirty="0"/>
          </a:p>
        </p:txBody>
      </p:sp>
      <p:sp>
        <p:nvSpPr>
          <p:cNvPr id="12" name="Cloud 8"/>
          <p:cNvSpPr/>
          <p:nvPr/>
        </p:nvSpPr>
        <p:spPr>
          <a:xfrm>
            <a:off x="6136901" y="2392075"/>
            <a:ext cx="1739655" cy="4766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Verification</a:t>
            </a: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6656" y="2965623"/>
            <a:ext cx="10753343" cy="28122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Continuum</a:t>
            </a:r>
            <a:r>
              <a:rPr lang="en-US" dirty="0" smtClean="0"/>
              <a:t> </a:t>
            </a:r>
            <a:r>
              <a:rPr lang="en-US" dirty="0"/>
              <a:t>from falsification to </a:t>
            </a:r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Set from IDE, but also programmatically, e.g., to focus on core components</a:t>
            </a:r>
          </a:p>
          <a:p>
            <a:r>
              <a:rPr lang="en-US" dirty="0" smtClean="0"/>
              <a:t>Do </a:t>
            </a:r>
            <a:r>
              <a:rPr lang="en-US" dirty="0"/>
              <a:t>not need </a:t>
            </a:r>
            <a:r>
              <a:rPr lang="en-US" dirty="0" smtClean="0"/>
              <a:t>annotations to </a:t>
            </a:r>
            <a:r>
              <a:rPr lang="en-US" dirty="0"/>
              <a:t>use the tool, </a:t>
            </a:r>
            <a:r>
              <a:rPr lang="en-US" dirty="0" smtClean="0"/>
              <a:t>but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>
                <a:solidFill>
                  <a:srgbClr val="FF0000"/>
                </a:solidFill>
              </a:rPr>
              <a:t>specifications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achieve </a:t>
            </a:r>
            <a:r>
              <a:rPr lang="en-US" dirty="0" smtClean="0">
                <a:solidFill>
                  <a:srgbClr val="FF0000"/>
                </a:solidFill>
              </a:rPr>
              <a:t>verificatio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static checker aggressively </a:t>
            </a:r>
            <a:r>
              <a:rPr lang="en-US" dirty="0">
                <a:solidFill>
                  <a:srgbClr val="FF0000"/>
                </a:solidFill>
              </a:rPr>
              <a:t>infers contracts </a:t>
            </a:r>
            <a:r>
              <a:rPr lang="en-US" dirty="0"/>
              <a:t>to reduce the annotation burden</a:t>
            </a:r>
          </a:p>
          <a:p>
            <a:r>
              <a:rPr lang="en-US" dirty="0"/>
              <a:t>The more the annotations, the </a:t>
            </a:r>
            <a:r>
              <a:rPr lang="en-US" dirty="0" smtClean="0"/>
              <a:t>more code </a:t>
            </a:r>
            <a:r>
              <a:rPr lang="en-US" dirty="0"/>
              <a:t>is </a:t>
            </a:r>
            <a:r>
              <a:rPr lang="en-US" dirty="0" smtClean="0"/>
              <a:t>verified, </a:t>
            </a:r>
            <a:r>
              <a:rPr lang="en-US" u="sng" dirty="0">
                <a:solidFill>
                  <a:srgbClr val="FF0000"/>
                </a:solidFill>
              </a:rPr>
              <a:t>what </a:t>
            </a:r>
            <a:r>
              <a:rPr lang="en-US" u="sng" dirty="0" smtClean="0">
                <a:solidFill>
                  <a:srgbClr val="FF0000"/>
                </a:solidFill>
              </a:rPr>
              <a:t>left </a:t>
            </a:r>
            <a:r>
              <a:rPr lang="en-US" u="sng" dirty="0">
                <a:solidFill>
                  <a:srgbClr val="FF0000"/>
                </a:solidFill>
              </a:rPr>
              <a:t>are </a:t>
            </a:r>
            <a:r>
              <a:rPr lang="en-US" u="sng" dirty="0" smtClean="0">
                <a:solidFill>
                  <a:srgbClr val="FF0000"/>
                </a:solidFill>
              </a:rPr>
              <a:t>bugs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your program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458093"/>
            <a:ext cx="11058525" cy="360997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614740" y="5612321"/>
            <a:ext cx="2224428" cy="455747"/>
          </a:xfrm>
          <a:prstGeom prst="wedgeEllipseCallout">
            <a:avLst>
              <a:gd name="adj1" fmla="val -64297"/>
              <a:gd name="adj2" fmla="val -1049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a bug!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9024878" y="3343147"/>
            <a:ext cx="2729035" cy="486077"/>
          </a:xfrm>
          <a:prstGeom prst="wedgeEllipseCallout">
            <a:avLst>
              <a:gd name="adj1" fmla="val -41062"/>
              <a:gd name="adj2" fmla="val 1818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Propose bug fixes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7886259" y="1228615"/>
            <a:ext cx="3829490" cy="1426386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Simplified example </a:t>
            </a:r>
          </a:p>
          <a:p>
            <a:pPr algn="ctr"/>
            <a:r>
              <a:rPr lang="en-US" sz="1600" dirty="0" smtClean="0"/>
              <a:t>from shipped code. </a:t>
            </a:r>
          </a:p>
          <a:p>
            <a:pPr algn="ctr"/>
            <a:r>
              <a:rPr lang="en-US" sz="1600" dirty="0" smtClean="0"/>
              <a:t>Bug has been fixed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6808573" y="5090984"/>
            <a:ext cx="457200" cy="315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there is </a:t>
            </a:r>
            <a:r>
              <a:rPr lang="en-US" dirty="0" smtClean="0">
                <a:solidFill>
                  <a:srgbClr val="FF0000"/>
                </a:solidFill>
              </a:rPr>
              <a:t>no bug </a:t>
            </a:r>
            <a:r>
              <a:rPr lang="en-US" dirty="0" smtClean="0"/>
              <a:t>in your program, for all possible executions!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478029"/>
            <a:ext cx="7648575" cy="39243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548838" y="5463125"/>
            <a:ext cx="2647546" cy="455747"/>
          </a:xfrm>
          <a:prstGeom prst="wedgeEllipseCallout">
            <a:avLst>
              <a:gd name="adj1" fmla="val -64297"/>
              <a:gd name="adj2" fmla="val -1184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is correct!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87616" y="4799685"/>
            <a:ext cx="1385250" cy="315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8198708" y="2892126"/>
            <a:ext cx="2872946" cy="486077"/>
          </a:xfrm>
          <a:prstGeom prst="wedgeEllipseCallout">
            <a:avLst>
              <a:gd name="adj1" fmla="val -49879"/>
              <a:gd name="adj2" fmla="val 1042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some spec</a:t>
            </a:r>
            <a:endParaRPr lang="en-US" dirty="0"/>
          </a:p>
        </p:txBody>
      </p:sp>
      <p:sp>
        <p:nvSpPr>
          <p:cNvPr id="4" name="Cloud 8"/>
          <p:cNvSpPr/>
          <p:nvPr/>
        </p:nvSpPr>
        <p:spPr>
          <a:xfrm>
            <a:off x="9193426" y="3894772"/>
            <a:ext cx="2616233" cy="1147477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Spoiler alert: </a:t>
            </a:r>
          </a:p>
          <a:p>
            <a:pPr algn="ctr"/>
            <a:r>
              <a:rPr lang="en-US" sz="1600" dirty="0" smtClean="0"/>
              <a:t>This spec can also be inferred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13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magic, just abstract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309958" y="3709468"/>
            <a:ext cx="4641051" cy="144742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2" y="472001"/>
            <a:ext cx="10772775" cy="1658198"/>
          </a:xfrm>
        </p:spPr>
        <p:txBody>
          <a:bodyPr/>
          <a:lstStyle/>
          <a:p>
            <a:r>
              <a:rPr lang="en-US" dirty="0" smtClean="0"/>
              <a:t>Inter-procedural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473" y="2591679"/>
            <a:ext cx="1414849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Assembly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142" y="2746375"/>
            <a:ext cx="186973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MyProgram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C#, VB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8472" y="3819423"/>
            <a:ext cx="1414849" cy="12003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Reference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Assemblies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795624" y="311765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341815" y="361202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7019213" y="3427586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7144412" y="384862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795624" y="3962786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797182" y="262328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7931554" y="3423976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296078" y="3962786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667735" y="384862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710260" y="3096539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7931554" y="2805965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440613" y="3399122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748003" y="3096539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8737925" y="3554937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9139090" y="2805965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9403443" y="3237865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9435622" y="4076952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9858476" y="361202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8528045" y="4303964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772756" y="4336713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7133809" y="4341727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6335575" y="4360912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9898117" y="4360912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9410862" y="4754405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8948366" y="4419459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10209501" y="2806630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9961770" y="3237865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10209500" y="4019869"/>
            <a:ext cx="105021" cy="1141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0" idx="4"/>
            <a:endCxn id="33" idx="0"/>
          </p:cNvCxnSpPr>
          <p:nvPr/>
        </p:nvCxnSpPr>
        <p:spPr>
          <a:xfrm flipH="1">
            <a:off x="7186320" y="3962786"/>
            <a:ext cx="10603" cy="378941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4"/>
            <a:endCxn id="34" idx="0"/>
          </p:cNvCxnSpPr>
          <p:nvPr/>
        </p:nvCxnSpPr>
        <p:spPr>
          <a:xfrm flipH="1">
            <a:off x="6388086" y="3726186"/>
            <a:ext cx="6240" cy="634726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3"/>
            <a:endCxn id="11" idx="0"/>
          </p:cNvCxnSpPr>
          <p:nvPr/>
        </p:nvCxnSpPr>
        <p:spPr>
          <a:xfrm flipH="1">
            <a:off x="6848135" y="3525033"/>
            <a:ext cx="186458" cy="437753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5"/>
            <a:endCxn id="10" idx="0"/>
          </p:cNvCxnSpPr>
          <p:nvPr/>
        </p:nvCxnSpPr>
        <p:spPr>
          <a:xfrm>
            <a:off x="7108854" y="3525033"/>
            <a:ext cx="88069" cy="323587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3"/>
            <a:endCxn id="8" idx="0"/>
          </p:cNvCxnSpPr>
          <p:nvPr/>
        </p:nvCxnSpPr>
        <p:spPr>
          <a:xfrm flipH="1">
            <a:off x="6394326" y="3215097"/>
            <a:ext cx="416678" cy="396923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5"/>
            <a:endCxn id="9" idx="0"/>
          </p:cNvCxnSpPr>
          <p:nvPr/>
        </p:nvCxnSpPr>
        <p:spPr>
          <a:xfrm>
            <a:off x="6885265" y="3215097"/>
            <a:ext cx="186459" cy="212489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" idx="0"/>
          </p:cNvCxnSpPr>
          <p:nvPr/>
        </p:nvCxnSpPr>
        <p:spPr>
          <a:xfrm>
            <a:off x="6848134" y="2737446"/>
            <a:ext cx="1" cy="380204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5"/>
            <a:endCxn id="33" idx="1"/>
          </p:cNvCxnSpPr>
          <p:nvPr/>
        </p:nvCxnSpPr>
        <p:spPr>
          <a:xfrm>
            <a:off x="6885265" y="4060233"/>
            <a:ext cx="263924" cy="298213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4"/>
            <a:endCxn id="32" idx="0"/>
          </p:cNvCxnSpPr>
          <p:nvPr/>
        </p:nvCxnSpPr>
        <p:spPr>
          <a:xfrm>
            <a:off x="7720246" y="3962786"/>
            <a:ext cx="105021" cy="373927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4" idx="5"/>
            <a:endCxn id="21" idx="1"/>
          </p:cNvCxnSpPr>
          <p:nvPr/>
        </p:nvCxnSpPr>
        <p:spPr>
          <a:xfrm>
            <a:off x="7530254" y="3496569"/>
            <a:ext cx="152861" cy="368770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2" idx="3"/>
            <a:endCxn id="24" idx="7"/>
          </p:cNvCxnSpPr>
          <p:nvPr/>
        </p:nvCxnSpPr>
        <p:spPr>
          <a:xfrm flipH="1">
            <a:off x="7530254" y="3193986"/>
            <a:ext cx="195386" cy="221855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3" idx="3"/>
            <a:endCxn id="22" idx="7"/>
          </p:cNvCxnSpPr>
          <p:nvPr/>
        </p:nvCxnSpPr>
        <p:spPr>
          <a:xfrm flipH="1">
            <a:off x="7799901" y="2903412"/>
            <a:ext cx="147033" cy="209846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0" idx="3"/>
            <a:endCxn id="32" idx="7"/>
          </p:cNvCxnSpPr>
          <p:nvPr/>
        </p:nvCxnSpPr>
        <p:spPr>
          <a:xfrm flipH="1">
            <a:off x="7862397" y="4060233"/>
            <a:ext cx="449061" cy="293199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9" idx="3"/>
            <a:endCxn id="21" idx="7"/>
          </p:cNvCxnSpPr>
          <p:nvPr/>
        </p:nvCxnSpPr>
        <p:spPr>
          <a:xfrm flipH="1">
            <a:off x="7757376" y="3521423"/>
            <a:ext cx="189558" cy="343916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0" idx="5"/>
            <a:endCxn id="31" idx="1"/>
          </p:cNvCxnSpPr>
          <p:nvPr/>
        </p:nvCxnSpPr>
        <p:spPr>
          <a:xfrm>
            <a:off x="8385719" y="4060233"/>
            <a:ext cx="157706" cy="260450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3"/>
            <a:endCxn id="31" idx="7"/>
          </p:cNvCxnSpPr>
          <p:nvPr/>
        </p:nvCxnSpPr>
        <p:spPr>
          <a:xfrm flipH="1">
            <a:off x="8617686" y="3652384"/>
            <a:ext cx="135619" cy="668299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4"/>
            <a:endCxn id="19" idx="0"/>
          </p:cNvCxnSpPr>
          <p:nvPr/>
        </p:nvCxnSpPr>
        <p:spPr>
          <a:xfrm>
            <a:off x="7984065" y="2920131"/>
            <a:ext cx="0" cy="503845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5" idx="4"/>
            <a:endCxn id="26" idx="0"/>
          </p:cNvCxnSpPr>
          <p:nvPr/>
        </p:nvCxnSpPr>
        <p:spPr>
          <a:xfrm flipH="1">
            <a:off x="8790436" y="3210705"/>
            <a:ext cx="10078" cy="344232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6" idx="5"/>
            <a:endCxn id="37" idx="0"/>
          </p:cNvCxnSpPr>
          <p:nvPr/>
        </p:nvCxnSpPr>
        <p:spPr>
          <a:xfrm>
            <a:off x="8827566" y="3652384"/>
            <a:ext cx="173311" cy="767075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7" idx="5"/>
            <a:endCxn id="28" idx="1"/>
          </p:cNvCxnSpPr>
          <p:nvPr/>
        </p:nvCxnSpPr>
        <p:spPr>
          <a:xfrm>
            <a:off x="9228731" y="2903412"/>
            <a:ext cx="190092" cy="351172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7" idx="3"/>
            <a:endCxn id="25" idx="7"/>
          </p:cNvCxnSpPr>
          <p:nvPr/>
        </p:nvCxnSpPr>
        <p:spPr>
          <a:xfrm flipH="1">
            <a:off x="8837644" y="2903412"/>
            <a:ext cx="316826" cy="209846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8" idx="3"/>
            <a:endCxn id="39" idx="7"/>
          </p:cNvCxnSpPr>
          <p:nvPr/>
        </p:nvCxnSpPr>
        <p:spPr>
          <a:xfrm flipH="1">
            <a:off x="10051411" y="2904077"/>
            <a:ext cx="173470" cy="350507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29" idx="4"/>
            <a:endCxn id="36" idx="0"/>
          </p:cNvCxnSpPr>
          <p:nvPr/>
        </p:nvCxnSpPr>
        <p:spPr>
          <a:xfrm flipH="1">
            <a:off x="9463373" y="4191118"/>
            <a:ext cx="24760" cy="563287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0" idx="3"/>
            <a:endCxn id="29" idx="7"/>
          </p:cNvCxnSpPr>
          <p:nvPr/>
        </p:nvCxnSpPr>
        <p:spPr>
          <a:xfrm flipH="1">
            <a:off x="9525263" y="3709467"/>
            <a:ext cx="348593" cy="384204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7" idx="5"/>
            <a:endCxn id="36" idx="1"/>
          </p:cNvCxnSpPr>
          <p:nvPr/>
        </p:nvCxnSpPr>
        <p:spPr>
          <a:xfrm>
            <a:off x="9038007" y="4516906"/>
            <a:ext cx="388235" cy="254218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5" idx="3"/>
            <a:endCxn id="36" idx="6"/>
          </p:cNvCxnSpPr>
          <p:nvPr/>
        </p:nvCxnSpPr>
        <p:spPr>
          <a:xfrm flipH="1">
            <a:off x="9515883" y="4458359"/>
            <a:ext cx="397614" cy="353129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0" idx="3"/>
            <a:endCxn id="35" idx="7"/>
          </p:cNvCxnSpPr>
          <p:nvPr/>
        </p:nvCxnSpPr>
        <p:spPr>
          <a:xfrm flipH="1">
            <a:off x="9987758" y="4117316"/>
            <a:ext cx="237122" cy="260315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30" idx="5"/>
            <a:endCxn id="40" idx="1"/>
          </p:cNvCxnSpPr>
          <p:nvPr/>
        </p:nvCxnSpPr>
        <p:spPr>
          <a:xfrm>
            <a:off x="9948117" y="3709467"/>
            <a:ext cx="276763" cy="327121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9" idx="3"/>
            <a:endCxn id="30" idx="0"/>
          </p:cNvCxnSpPr>
          <p:nvPr/>
        </p:nvCxnSpPr>
        <p:spPr>
          <a:xfrm flipH="1">
            <a:off x="9910987" y="3335312"/>
            <a:ext cx="66163" cy="276708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35" idx="0"/>
            <a:endCxn id="30" idx="4"/>
          </p:cNvCxnSpPr>
          <p:nvPr/>
        </p:nvCxnSpPr>
        <p:spPr>
          <a:xfrm flipH="1" flipV="1">
            <a:off x="9910987" y="3726186"/>
            <a:ext cx="39641" cy="634726"/>
          </a:xfrm>
          <a:prstGeom prst="line">
            <a:avLst/>
          </a:prstGeom>
          <a:ln w="3175"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044832" y="2160798"/>
            <a:ext cx="4606499" cy="3130776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108854" y="4951305"/>
            <a:ext cx="395666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Bottom-up fix-point computation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Inference of pre-, post-, object invariants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2365488" y="3023157"/>
            <a:ext cx="929535" cy="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356136" y="2700209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41593" y="2678382"/>
            <a:ext cx="87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5003521" y="4369957"/>
            <a:ext cx="929535" cy="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4931862" y="3023157"/>
            <a:ext cx="964506" cy="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956632" y="4041660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</a:t>
            </a:r>
          </a:p>
          <a:p>
            <a:r>
              <a:rPr lang="en-US" dirty="0"/>
              <a:t>c</a:t>
            </a:r>
            <a:r>
              <a:rPr lang="en-US" dirty="0" smtClean="0"/>
              <a:t>ontracts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28880" y="4533625"/>
            <a:ext cx="186973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.NET core libraries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06968" y="3901569"/>
            <a:ext cx="186973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My libraries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2360314" y="4039851"/>
            <a:ext cx="929535" cy="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2350962" y="37169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366136" y="4741078"/>
            <a:ext cx="929535" cy="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356784" y="4418130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914403" y="4951304"/>
            <a:ext cx="187783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contracts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external libs</a:t>
            </a:r>
          </a:p>
        </p:txBody>
      </p:sp>
      <p:sp>
        <p:nvSpPr>
          <p:cNvPr id="81" name="Cloud 8"/>
          <p:cNvSpPr/>
          <p:nvPr/>
        </p:nvSpPr>
        <p:spPr>
          <a:xfrm>
            <a:off x="406968" y="5302511"/>
            <a:ext cx="3359371" cy="1348519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if libs do not have contracts?</a:t>
            </a:r>
          </a:p>
          <a:p>
            <a:pPr algn="ctr"/>
            <a:r>
              <a:rPr lang="en-US" sz="1600" dirty="0" smtClean="0"/>
              <a:t>Wait the end… ;-)</a:t>
            </a:r>
          </a:p>
        </p:txBody>
      </p:sp>
    </p:spTree>
    <p:extLst>
      <p:ext uri="{BB962C8B-B14F-4D97-AF65-F5344CB8AC3E}">
        <p14:creationId xmlns:p14="http://schemas.microsoft.com/office/powerpoint/2010/main" val="16656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677753-2510-44b2-8a4a-887099f3bc1d">
      <UserInfo>
        <DisplayName>Tom Ball (MSR)</DisplayName>
        <AccountId>10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2f8dbffd152ee2d096db78e8cf629534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89ba680b21bb2fc13c0bf34f1177d2aa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B5A58A-5D54-4087-B3D2-9626E3322A66}"/>
</file>

<file path=customXml/itemProps2.xml><?xml version="1.0" encoding="utf-8"?>
<ds:datastoreItem xmlns:ds="http://schemas.openxmlformats.org/officeDocument/2006/customXml" ds:itemID="{AA8F1037-91F2-4B0F-BEF8-7238524B448F}"/>
</file>

<file path=customXml/itemProps3.xml><?xml version="1.0" encoding="utf-8"?>
<ds:datastoreItem xmlns:ds="http://schemas.openxmlformats.org/officeDocument/2006/customXml" ds:itemID="{595A1743-3D13-4EC4-9F13-C717A0B92269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3263</TotalTime>
  <Words>1433</Words>
  <Application>Microsoft Office PowerPoint</Application>
  <PresentationFormat>Widescreen</PresentationFormat>
  <Paragraphs>264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Times New Roman</vt:lpstr>
      <vt:lpstr>Metropolitan</vt:lpstr>
      <vt:lpstr>Static analysis and verification for working programmers</vt:lpstr>
      <vt:lpstr>Let’s start with a demo!</vt:lpstr>
      <vt:lpstr>Is it real?</vt:lpstr>
      <vt:lpstr>What is static analysis for?</vt:lpstr>
      <vt:lpstr>CodeContracts static checker</vt:lpstr>
      <vt:lpstr>Falsification</vt:lpstr>
      <vt:lpstr>Verification</vt:lpstr>
      <vt:lpstr>How it works?</vt:lpstr>
      <vt:lpstr>Inter-procedural analysis</vt:lpstr>
      <vt:lpstr>Intra-procedural analysis</vt:lpstr>
      <vt:lpstr>Abstract domains in Clousot/cccheck</vt:lpstr>
      <vt:lpstr>Inter-procedural Inference</vt:lpstr>
      <vt:lpstr>Inference of contracts</vt:lpstr>
      <vt:lpstr>Preconditions</vt:lpstr>
      <vt:lpstr>Inter-procedural propagation</vt:lpstr>
      <vt:lpstr>Postconditions</vt:lpstr>
      <vt:lpstr>Can we infer everything?</vt:lpstr>
      <vt:lpstr>Object invariants inference</vt:lpstr>
      <vt:lpstr>Dealing with warnings</vt:lpstr>
      <vt:lpstr>Code Repairs</vt:lpstr>
      <vt:lpstr>Proof-preserving Refactoring</vt:lpstr>
      <vt:lpstr>PowerPoint Presentation</vt:lpstr>
      <vt:lpstr>VMV: Verification modulo versions</vt:lpstr>
      <vt:lpstr>VMV(S): Finding regressions</vt:lpstr>
      <vt:lpstr>VMV(N): Relative proofs</vt:lpstr>
      <vt:lpstr>Time is over…</vt:lpstr>
      <vt:lpstr>Conclusions</vt:lpstr>
      <vt:lpstr>Backup slides</vt:lpstr>
      <vt:lpstr>FAQ: Do you use an SMT solver?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 and verification for working programmers</dc:title>
  <dc:creator>Francesco Logozzo</dc:creator>
  <cp:lastModifiedBy>Francesco Logozzo</cp:lastModifiedBy>
  <cp:revision>70</cp:revision>
  <cp:lastPrinted>2014-10-21T22:41:18Z</cp:lastPrinted>
  <dcterms:created xsi:type="dcterms:W3CDTF">2014-10-16T19:52:50Z</dcterms:created>
  <dcterms:modified xsi:type="dcterms:W3CDTF">2014-10-22T16:30:39Z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