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71"/>
  </p:notesMasterIdLst>
  <p:sldIdLst>
    <p:sldId id="256" r:id="rId5"/>
    <p:sldId id="358" r:id="rId6"/>
    <p:sldId id="257" r:id="rId7"/>
    <p:sldId id="260" r:id="rId8"/>
    <p:sldId id="259" r:id="rId9"/>
    <p:sldId id="261" r:id="rId10"/>
    <p:sldId id="263" r:id="rId11"/>
    <p:sldId id="258" r:id="rId12"/>
    <p:sldId id="262" r:id="rId13"/>
    <p:sldId id="264" r:id="rId14"/>
    <p:sldId id="271" r:id="rId15"/>
    <p:sldId id="266" r:id="rId16"/>
    <p:sldId id="335" r:id="rId17"/>
    <p:sldId id="336" r:id="rId18"/>
    <p:sldId id="268" r:id="rId19"/>
    <p:sldId id="316" r:id="rId20"/>
    <p:sldId id="277" r:id="rId21"/>
    <p:sldId id="359" r:id="rId22"/>
    <p:sldId id="283" r:id="rId23"/>
    <p:sldId id="284" r:id="rId24"/>
    <p:sldId id="285" r:id="rId25"/>
    <p:sldId id="294" r:id="rId26"/>
    <p:sldId id="298" r:id="rId27"/>
    <p:sldId id="318" r:id="rId28"/>
    <p:sldId id="275" r:id="rId29"/>
    <p:sldId id="319" r:id="rId30"/>
    <p:sldId id="305" r:id="rId31"/>
    <p:sldId id="302" r:id="rId32"/>
    <p:sldId id="303" r:id="rId33"/>
    <p:sldId id="315" r:id="rId34"/>
    <p:sldId id="320" r:id="rId35"/>
    <p:sldId id="321" r:id="rId36"/>
    <p:sldId id="322" r:id="rId37"/>
    <p:sldId id="279" r:id="rId38"/>
    <p:sldId id="324" r:id="rId39"/>
    <p:sldId id="326" r:id="rId40"/>
    <p:sldId id="327" r:id="rId41"/>
    <p:sldId id="328" r:id="rId42"/>
    <p:sldId id="329" r:id="rId43"/>
    <p:sldId id="331" r:id="rId44"/>
    <p:sldId id="332" r:id="rId45"/>
    <p:sldId id="333" r:id="rId46"/>
    <p:sldId id="334" r:id="rId47"/>
    <p:sldId id="278" r:id="rId48"/>
    <p:sldId id="337" r:id="rId49"/>
    <p:sldId id="366" r:id="rId50"/>
    <p:sldId id="342" r:id="rId51"/>
    <p:sldId id="343" r:id="rId52"/>
    <p:sldId id="344" r:id="rId53"/>
    <p:sldId id="345" r:id="rId54"/>
    <p:sldId id="346" r:id="rId55"/>
    <p:sldId id="348" r:id="rId56"/>
    <p:sldId id="350" r:id="rId57"/>
    <p:sldId id="351" r:id="rId58"/>
    <p:sldId id="352" r:id="rId59"/>
    <p:sldId id="354" r:id="rId60"/>
    <p:sldId id="357" r:id="rId61"/>
    <p:sldId id="280" r:id="rId62"/>
    <p:sldId id="355" r:id="rId63"/>
    <p:sldId id="360" r:id="rId64"/>
    <p:sldId id="361" r:id="rId65"/>
    <p:sldId id="362" r:id="rId66"/>
    <p:sldId id="363" r:id="rId67"/>
    <p:sldId id="364" r:id="rId68"/>
    <p:sldId id="365" r:id="rId69"/>
    <p:sldId id="267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C121E-F8D8-4EB4-B2C6-16434ECCDD48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337F-91EF-454D-B24E-8DF6BEC6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what</a:t>
            </a:r>
            <a:r>
              <a:rPr lang="en-US" baseline="0" dirty="0" smtClean="0"/>
              <a:t> is the problem? Take your program or library, run cccheck and you get many, many warnings!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D9A9B-879A-477A-A43A-4B07E05958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D9A9B-879A-477A-A43A-4B07E059581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hyperlink" Target="http://www.amazon.com/CLR-via-Dev-Pro-Jeffrey-Richter/dp/0735627045/ref=sr_1_1?ie=UTF8&amp;s=books&amp;qid=1275579092&amp;sr=1-1" TargetMode="Externa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Steps towards </a:t>
            </a:r>
            <a:br>
              <a:rPr lang="en-US" dirty="0" smtClean="0"/>
            </a:br>
            <a:r>
              <a:rPr lang="en-US" dirty="0" smtClean="0"/>
              <a:t>usable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524488" cy="1645920"/>
          </a:xfrm>
        </p:spPr>
        <p:txBody>
          <a:bodyPr>
            <a:noAutofit/>
          </a:bodyPr>
          <a:lstStyle/>
          <a:p>
            <a:r>
              <a:rPr lang="en-US" u="sng" dirty="0" smtClean="0"/>
              <a:t>Francesco Logozzo</a:t>
            </a:r>
            <a:endParaRPr lang="en-US" dirty="0" smtClean="0"/>
          </a:p>
          <a:p>
            <a:r>
              <a:rPr lang="en-US" sz="2800" dirty="0" smtClean="0"/>
              <a:t>MSR: M. Fahndrich*, M. Barnett, T. Ball, S. Lahiri</a:t>
            </a:r>
          </a:p>
          <a:p>
            <a:r>
              <a:rPr lang="en-US" sz="2800" dirty="0" smtClean="0"/>
              <a:t>(Great) interns: P. &amp; R. Cousot, M. Bouaziz, J.-H. Jourdan, V. Laviron, </a:t>
            </a:r>
            <a:r>
              <a:rPr lang="en-US" sz="2800" dirty="0" err="1" smtClean="0"/>
              <a:t>S.Blackshear</a:t>
            </a:r>
            <a:r>
              <a:rPr lang="en-US" sz="2800" dirty="0" smtClean="0"/>
              <a:t> , S. Carr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7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Proving specifications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 of Clousot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161" y="1794292"/>
            <a:ext cx="10518053" cy="3915176"/>
            <a:chOff x="657224" y="2536569"/>
            <a:chExt cx="10518053" cy="3915176"/>
          </a:xfrm>
        </p:grpSpPr>
        <p:grpSp>
          <p:nvGrpSpPr>
            <p:cNvPr id="31" name="Group 30"/>
            <p:cNvGrpSpPr/>
            <p:nvPr/>
          </p:nvGrpSpPr>
          <p:grpSpPr>
            <a:xfrm>
              <a:off x="657224" y="2814482"/>
              <a:ext cx="782419" cy="1267385"/>
              <a:chOff x="1214332" y="2204883"/>
              <a:chExt cx="420769" cy="681574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1458381" y="2370564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1214332" y="2636426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1578623" y="2537241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/>
              <p:cNvSpPr/>
              <p:nvPr/>
            </p:nvSpPr>
            <p:spPr>
              <a:xfrm>
                <a:off x="1570720" y="2706189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1458381" y="2825061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1458381" y="2204883"/>
                <a:ext cx="56478" cy="6139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9" idx="4"/>
                <a:endCxn id="4" idx="0"/>
              </p:cNvCxnSpPr>
              <p:nvPr/>
            </p:nvCxnSpPr>
            <p:spPr>
              <a:xfrm>
                <a:off x="1486620" y="2266279"/>
                <a:ext cx="0" cy="1042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4" idx="5"/>
                <a:endCxn id="6" idx="1"/>
              </p:cNvCxnSpPr>
              <p:nvPr/>
            </p:nvCxnSpPr>
            <p:spPr>
              <a:xfrm>
                <a:off x="1506588" y="2422969"/>
                <a:ext cx="80306" cy="12326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1598959" y="2598637"/>
                <a:ext cx="7903" cy="1075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7" idx="3"/>
                <a:endCxn id="8" idx="7"/>
              </p:cNvCxnSpPr>
              <p:nvPr/>
            </p:nvCxnSpPr>
            <p:spPr>
              <a:xfrm flipH="1">
                <a:off x="1506588" y="2758594"/>
                <a:ext cx="72403" cy="7545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4" idx="3"/>
                <a:endCxn id="5" idx="0"/>
              </p:cNvCxnSpPr>
              <p:nvPr/>
            </p:nvCxnSpPr>
            <p:spPr>
              <a:xfrm flipH="1">
                <a:off x="1242571" y="2422969"/>
                <a:ext cx="224081" cy="21345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4" idx="4"/>
                <a:endCxn id="8" idx="0"/>
              </p:cNvCxnSpPr>
              <p:nvPr/>
            </p:nvCxnSpPr>
            <p:spPr>
              <a:xfrm>
                <a:off x="1486620" y="2431960"/>
                <a:ext cx="0" cy="39310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/>
            <p:nvPr/>
          </p:nvCxnSpPr>
          <p:spPr>
            <a:xfrm>
              <a:off x="1629747" y="3432501"/>
              <a:ext cx="894402" cy="7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629202" y="2551303"/>
              <a:ext cx="782419" cy="1762396"/>
              <a:chOff x="2930329" y="2547808"/>
              <a:chExt cx="782419" cy="1762396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3384138" y="316397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2930329" y="365834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>
                <a:off x="3607725" y="3553703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3607727" y="3787023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3381076" y="4196038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3384138" y="2855891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0" idx="4"/>
                <a:endCxn id="35" idx="0"/>
              </p:cNvCxnSpPr>
              <p:nvPr/>
            </p:nvCxnSpPr>
            <p:spPr>
              <a:xfrm>
                <a:off x="3436648" y="2970057"/>
                <a:ext cx="0" cy="1939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5"/>
                <a:endCxn id="64" idx="1"/>
              </p:cNvCxnSpPr>
              <p:nvPr/>
            </p:nvCxnSpPr>
            <p:spPr>
              <a:xfrm>
                <a:off x="3473779" y="3261421"/>
                <a:ext cx="146267" cy="7781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4"/>
                <a:endCxn id="38" idx="0"/>
              </p:cNvCxnSpPr>
              <p:nvPr/>
            </p:nvCxnSpPr>
            <p:spPr>
              <a:xfrm>
                <a:off x="3660236" y="3667869"/>
                <a:ext cx="2" cy="1191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64" idx="4"/>
                <a:endCxn id="37" idx="0"/>
              </p:cNvCxnSpPr>
              <p:nvPr/>
            </p:nvCxnSpPr>
            <p:spPr>
              <a:xfrm>
                <a:off x="3657177" y="3436678"/>
                <a:ext cx="3059" cy="1170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3"/>
                <a:endCxn id="53" idx="7"/>
              </p:cNvCxnSpPr>
              <p:nvPr/>
            </p:nvCxnSpPr>
            <p:spPr>
              <a:xfrm flipH="1">
                <a:off x="3197679" y="3261421"/>
                <a:ext cx="201839" cy="2292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5" idx="4"/>
                <a:endCxn id="39" idx="0"/>
              </p:cNvCxnSpPr>
              <p:nvPr/>
            </p:nvCxnSpPr>
            <p:spPr>
              <a:xfrm flipH="1">
                <a:off x="3433587" y="3278140"/>
                <a:ext cx="3062" cy="917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lowchart: Connector 47"/>
              <p:cNvSpPr/>
              <p:nvPr/>
            </p:nvSpPr>
            <p:spPr>
              <a:xfrm>
                <a:off x="3384137" y="2547808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>
                <a:stCxn id="48" idx="4"/>
                <a:endCxn id="40" idx="0"/>
              </p:cNvCxnSpPr>
              <p:nvPr/>
            </p:nvCxnSpPr>
            <p:spPr>
              <a:xfrm>
                <a:off x="3436648" y="2661974"/>
                <a:ext cx="1" cy="193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Connector 52"/>
              <p:cNvSpPr/>
              <p:nvPr/>
            </p:nvSpPr>
            <p:spPr>
              <a:xfrm>
                <a:off x="3108038" y="3473909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53" idx="3"/>
                <a:endCxn id="36" idx="7"/>
              </p:cNvCxnSpPr>
              <p:nvPr/>
            </p:nvCxnSpPr>
            <p:spPr>
              <a:xfrm flipH="1">
                <a:off x="3019970" y="3571356"/>
                <a:ext cx="103448" cy="1037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lowchart: Connector 61"/>
              <p:cNvSpPr/>
              <p:nvPr/>
            </p:nvSpPr>
            <p:spPr>
              <a:xfrm>
                <a:off x="3607726" y="402478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3604666" y="3322512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2" idx="3"/>
                <a:endCxn id="39" idx="6"/>
              </p:cNvCxnSpPr>
              <p:nvPr/>
            </p:nvCxnSpPr>
            <p:spPr>
              <a:xfrm flipH="1">
                <a:off x="3486097" y="4122231"/>
                <a:ext cx="137009" cy="1308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38" idx="4"/>
                <a:endCxn id="62" idx="0"/>
              </p:cNvCxnSpPr>
              <p:nvPr/>
            </p:nvCxnSpPr>
            <p:spPr>
              <a:xfrm flipH="1">
                <a:off x="3660237" y="3901189"/>
                <a:ext cx="1" cy="1235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4778889" y="2536569"/>
              <a:ext cx="782419" cy="1762396"/>
              <a:chOff x="2930329" y="2547808"/>
              <a:chExt cx="782419" cy="1762396"/>
            </a:xfrm>
          </p:grpSpPr>
          <p:sp>
            <p:nvSpPr>
              <p:cNvPr id="89" name="Flowchart: Connector 88"/>
              <p:cNvSpPr/>
              <p:nvPr/>
            </p:nvSpPr>
            <p:spPr>
              <a:xfrm>
                <a:off x="3384138" y="316397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/>
              <p:cNvSpPr/>
              <p:nvPr/>
            </p:nvSpPr>
            <p:spPr>
              <a:xfrm>
                <a:off x="2930329" y="365834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/>
              <p:cNvSpPr/>
              <p:nvPr/>
            </p:nvSpPr>
            <p:spPr>
              <a:xfrm>
                <a:off x="3607725" y="3553703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>
                <a:off x="3607727" y="3787023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/>
              <p:cNvSpPr/>
              <p:nvPr/>
            </p:nvSpPr>
            <p:spPr>
              <a:xfrm>
                <a:off x="3381076" y="4196038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/>
              <p:cNvSpPr/>
              <p:nvPr/>
            </p:nvSpPr>
            <p:spPr>
              <a:xfrm>
                <a:off x="3384138" y="2855891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>
                <a:stCxn id="94" idx="4"/>
                <a:endCxn id="89" idx="0"/>
              </p:cNvCxnSpPr>
              <p:nvPr/>
            </p:nvCxnSpPr>
            <p:spPr>
              <a:xfrm>
                <a:off x="3436648" y="2970057"/>
                <a:ext cx="0" cy="1939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9" idx="5"/>
                <a:endCxn id="106" idx="1"/>
              </p:cNvCxnSpPr>
              <p:nvPr/>
            </p:nvCxnSpPr>
            <p:spPr>
              <a:xfrm>
                <a:off x="3473779" y="3261421"/>
                <a:ext cx="146267" cy="7781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1" idx="4"/>
                <a:endCxn id="92" idx="0"/>
              </p:cNvCxnSpPr>
              <p:nvPr/>
            </p:nvCxnSpPr>
            <p:spPr>
              <a:xfrm>
                <a:off x="3660236" y="3667869"/>
                <a:ext cx="2" cy="1191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06" idx="4"/>
                <a:endCxn id="91" idx="0"/>
              </p:cNvCxnSpPr>
              <p:nvPr/>
            </p:nvCxnSpPr>
            <p:spPr>
              <a:xfrm>
                <a:off x="3657177" y="3436678"/>
                <a:ext cx="3059" cy="1170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9" idx="3"/>
                <a:endCxn id="103" idx="7"/>
              </p:cNvCxnSpPr>
              <p:nvPr/>
            </p:nvCxnSpPr>
            <p:spPr>
              <a:xfrm flipH="1">
                <a:off x="3197679" y="3261421"/>
                <a:ext cx="201839" cy="2292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9" idx="4"/>
                <a:endCxn id="93" idx="0"/>
              </p:cNvCxnSpPr>
              <p:nvPr/>
            </p:nvCxnSpPr>
            <p:spPr>
              <a:xfrm flipH="1">
                <a:off x="3433587" y="3278140"/>
                <a:ext cx="3062" cy="917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lowchart: Connector 100"/>
              <p:cNvSpPr/>
              <p:nvPr/>
            </p:nvSpPr>
            <p:spPr>
              <a:xfrm>
                <a:off x="3384137" y="2547808"/>
                <a:ext cx="105021" cy="114166"/>
              </a:xfrm>
              <a:prstGeom prst="flowChartConnecto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/>
              <p:cNvCxnSpPr>
                <a:stCxn id="101" idx="4"/>
                <a:endCxn id="94" idx="0"/>
              </p:cNvCxnSpPr>
              <p:nvPr/>
            </p:nvCxnSpPr>
            <p:spPr>
              <a:xfrm>
                <a:off x="3436648" y="2661974"/>
                <a:ext cx="1" cy="193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Connector 102"/>
              <p:cNvSpPr/>
              <p:nvPr/>
            </p:nvSpPr>
            <p:spPr>
              <a:xfrm>
                <a:off x="3108038" y="3473909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>
                <a:stCxn id="103" idx="3"/>
                <a:endCxn id="90" idx="7"/>
              </p:cNvCxnSpPr>
              <p:nvPr/>
            </p:nvCxnSpPr>
            <p:spPr>
              <a:xfrm flipH="1">
                <a:off x="3019970" y="3571356"/>
                <a:ext cx="103448" cy="1037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Connector 104"/>
              <p:cNvSpPr/>
              <p:nvPr/>
            </p:nvSpPr>
            <p:spPr>
              <a:xfrm>
                <a:off x="3607726" y="4024784"/>
                <a:ext cx="105021" cy="114166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/>
              <p:cNvSpPr/>
              <p:nvPr/>
            </p:nvSpPr>
            <p:spPr>
              <a:xfrm>
                <a:off x="3604666" y="3322512"/>
                <a:ext cx="105021" cy="114166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>
                <a:stCxn id="105" idx="3"/>
                <a:endCxn id="93" idx="6"/>
              </p:cNvCxnSpPr>
              <p:nvPr/>
            </p:nvCxnSpPr>
            <p:spPr>
              <a:xfrm flipH="1">
                <a:off x="3486097" y="4122231"/>
                <a:ext cx="137009" cy="1308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92" idx="4"/>
                <a:endCxn id="105" idx="0"/>
              </p:cNvCxnSpPr>
              <p:nvPr/>
            </p:nvCxnSpPr>
            <p:spPr>
              <a:xfrm flipH="1">
                <a:off x="3660237" y="3901189"/>
                <a:ext cx="1" cy="1235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/>
            <p:cNvCxnSpPr/>
            <p:nvPr/>
          </p:nvCxnSpPr>
          <p:spPr>
            <a:xfrm>
              <a:off x="3746822" y="3426564"/>
              <a:ext cx="757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5227358" y="273431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5772421" y="3400745"/>
              <a:ext cx="929535" cy="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214357" y="3059741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3453" y="325786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59856" y="3455313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76672" y="334536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64887" y="3591570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711100" y="3803742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68606" y="3681965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37947" y="3922596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59133" y="4155916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03705" y="3691698"/>
              <a:ext cx="13557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1547" y="3077579"/>
              <a:ext cx="1041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dd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ontracts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43222" y="3090421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nfer</a:t>
              </a:r>
            </a:p>
            <a:p>
              <a:r>
                <a:rPr lang="en-US" dirty="0" smtClean="0"/>
                <a:t>invariants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55188" y="304925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heck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14889" y="3266227"/>
              <a:ext cx="240846" cy="1248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089486" y="3132539"/>
              <a:ext cx="385042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rPr>
                <a:t>⇒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7474528" y="3195677"/>
              <a:ext cx="265182" cy="288274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>
              <a:stCxn id="127" idx="2"/>
              <a:endCxn id="134" idx="4"/>
            </p:cNvCxnSpPr>
            <p:nvPr/>
          </p:nvCxnSpPr>
          <p:spPr>
            <a:xfrm rot="5400000">
              <a:off x="5815736" y="3000646"/>
              <a:ext cx="945682" cy="1986860"/>
            </a:xfrm>
            <a:prstGeom prst="bentConnector3">
              <a:avLst>
                <a:gd name="adj1" fmla="val 1241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lowchart: Connector 133"/>
            <p:cNvSpPr/>
            <p:nvPr/>
          </p:nvSpPr>
          <p:spPr>
            <a:xfrm>
              <a:off x="5242636" y="4352751"/>
              <a:ext cx="105021" cy="114166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851986" y="2999700"/>
              <a:ext cx="1009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dirty="0" smtClean="0"/>
                <a:t>enerate</a:t>
              </a:r>
            </a:p>
            <a:p>
              <a:r>
                <a:rPr lang="en-US" dirty="0" smtClean="0"/>
                <a:t>report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94711" y="4378184"/>
              <a:ext cx="1797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more refined</a:t>
              </a:r>
            </a:p>
            <a:p>
              <a:r>
                <a:rPr lang="en-US" dirty="0"/>
                <a:t>a</a:t>
              </a:r>
              <a:r>
                <a:rPr lang="en-US" dirty="0" smtClean="0"/>
                <a:t>bstract domain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7905298" y="3340565"/>
              <a:ext cx="929535" cy="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9179859" y="2751729"/>
              <a:ext cx="199541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Assertion violations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177978" y="3507032"/>
              <a:ext cx="199729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repairs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177979" y="3126607"/>
              <a:ext cx="199729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Dead Code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177979" y="3887457"/>
              <a:ext cx="1997298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Contract inference</a:t>
              </a:r>
              <a:endParaRPr lang="en-US" dirty="0"/>
            </a:p>
          </p:txBody>
        </p:sp>
        <p:cxnSp>
          <p:nvCxnSpPr>
            <p:cNvPr id="147" name="Straight Arrow Connector 146"/>
            <p:cNvCxnSpPr>
              <a:stCxn id="150" idx="1"/>
            </p:cNvCxnSpPr>
            <p:nvPr/>
          </p:nvCxnSpPr>
          <p:spPr>
            <a:xfrm>
              <a:off x="3387265" y="4488614"/>
              <a:ext cx="2393230" cy="1530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lowchart: Connector 149"/>
            <p:cNvSpPr/>
            <p:nvPr/>
          </p:nvSpPr>
          <p:spPr>
            <a:xfrm flipH="1">
              <a:off x="2689861" y="4469250"/>
              <a:ext cx="817060" cy="132229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08586" y="5129638"/>
              <a:ext cx="1075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emantic </a:t>
              </a:r>
            </a:p>
            <a:p>
              <a:r>
                <a:rPr lang="en-US" dirty="0" smtClean="0"/>
                <a:t>hash</a:t>
              </a:r>
            </a:p>
          </p:txBody>
        </p: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011" y="5633179"/>
              <a:ext cx="667131" cy="818566"/>
            </a:xfrm>
            <a:prstGeom prst="rect">
              <a:avLst/>
            </a:prstGeom>
          </p:spPr>
        </p:pic>
        <p:cxnSp>
          <p:nvCxnSpPr>
            <p:cNvPr id="156" name="Straight Arrow Connector 155"/>
            <p:cNvCxnSpPr/>
            <p:nvPr/>
          </p:nvCxnSpPr>
          <p:spPr>
            <a:xfrm flipH="1">
              <a:off x="6796658" y="4464815"/>
              <a:ext cx="2136034" cy="157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8041449" y="5129637"/>
              <a:ext cx="1136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ave </a:t>
              </a:r>
            </a:p>
            <a:p>
              <a:r>
                <a:rPr lang="en-US" dirty="0" smtClean="0"/>
                <a:t>into cache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596161" y="6186723"/>
            <a:ext cx="8275468" cy="3385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M. Fahndrich, F. </a:t>
            </a:r>
            <a:r>
              <a:rPr lang="en-US" sz="1600" dirty="0"/>
              <a:t>Logozzo, </a:t>
            </a:r>
            <a:r>
              <a:rPr lang="en-US" sz="1600" i="1" dirty="0"/>
              <a:t>Static contract checking with Abstract Interpretation</a:t>
            </a:r>
            <a:r>
              <a:rPr lang="en-US" sz="1600" dirty="0"/>
              <a:t>, </a:t>
            </a:r>
            <a:r>
              <a:rPr lang="en-US" sz="1600" i="1" dirty="0" smtClean="0"/>
              <a:t>FoVeOOS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 Why Abstract interpretation?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12" y="1815613"/>
            <a:ext cx="8418417" cy="4299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0679" y="4290777"/>
            <a:ext cx="84330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≠ null ∧ 0 &lt; </a:t>
            </a:r>
            <a:r>
              <a:rPr lang="en-US" dirty="0" err="1">
                <a:solidFill>
                  <a:schemeClr val="bg1"/>
                </a:solidFill>
              </a:rPr>
              <a:t>a.Length</a:t>
            </a:r>
            <a:r>
              <a:rPr lang="en-US" dirty="0">
                <a:solidFill>
                  <a:schemeClr val="bg1"/>
                </a:solidFill>
              </a:rPr>
              <a:t> ∧ 0 ≤ i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a.Length</a:t>
            </a:r>
            <a:r>
              <a:rPr lang="en-US" dirty="0">
                <a:solidFill>
                  <a:schemeClr val="bg1"/>
                </a:solidFill>
              </a:rPr>
              <a:t> ∧ ∀ j. 0 ≤ j &lt; i. a[i] ≤ max ∧ ∃ j. 0 ≤ j &lt; i. a[j] = max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8451352" y="3542457"/>
            <a:ext cx="2758115" cy="594100"/>
          </a:xfrm>
          <a:prstGeom prst="wedgeEllipseCallout">
            <a:avLst>
              <a:gd name="adj1" fmla="val -50525"/>
              <a:gd name="adj2" fmla="val 58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the loop invariant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544"/>
            <a:ext cx="11989992" cy="563468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776153" y="5008791"/>
            <a:ext cx="2871506" cy="798883"/>
          </a:xfrm>
          <a:prstGeom prst="wedgeEllipseCallout">
            <a:avLst>
              <a:gd name="adj1" fmla="val 62197"/>
              <a:gd name="adj2" fmla="val -9217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precondition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9" y="453079"/>
            <a:ext cx="11806734" cy="621133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321661" y="4909938"/>
            <a:ext cx="2758115" cy="594100"/>
          </a:xfrm>
          <a:prstGeom prst="wedgeEllipseCallout">
            <a:avLst>
              <a:gd name="adj1" fmla="val 67452"/>
              <a:gd name="adj2" fmla="val -6730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postcondition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domains in 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</a:t>
            </a:r>
            <a:r>
              <a:rPr lang="en-US" dirty="0" smtClean="0"/>
              <a:t> domains</a:t>
            </a:r>
          </a:p>
          <a:p>
            <a:pPr lvl="1"/>
            <a:r>
              <a:rPr lang="en-US" dirty="0" smtClean="0"/>
              <a:t>IL decompilation, </a:t>
            </a:r>
            <a:r>
              <a:rPr lang="en-US" dirty="0"/>
              <a:t>Expression recovery, </a:t>
            </a:r>
            <a:r>
              <a:rPr lang="en-US" dirty="0" smtClean="0"/>
              <a:t>Optimistic heap analysis, </a:t>
            </a:r>
            <a:r>
              <a:rPr lang="en-US" dirty="0" err="1" smtClean="0"/>
              <a:t>Nullness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Advanced</a:t>
            </a:r>
            <a:r>
              <a:rPr lang="en-US" dirty="0" smtClean="0"/>
              <a:t> domains</a:t>
            </a:r>
          </a:p>
          <a:p>
            <a:pPr lvl="1"/>
            <a:r>
              <a:rPr lang="en-US" dirty="0" smtClean="0"/>
              <a:t>Numerical</a:t>
            </a:r>
          </a:p>
          <a:p>
            <a:pPr lvl="2"/>
            <a:r>
              <a:rPr lang="en-US" dirty="0" smtClean="0"/>
              <a:t>Dis-Intervals, Pentagons, Subpolyhedra, </a:t>
            </a:r>
            <a:r>
              <a:rPr lang="en-US" dirty="0"/>
              <a:t>F</a:t>
            </a:r>
            <a:r>
              <a:rPr lang="en-US" dirty="0" smtClean="0"/>
              <a:t>loating points …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smtClean="0"/>
              <a:t>Functor for arrays, ∀/∃-Quantifiers, array modifications  …</a:t>
            </a:r>
          </a:p>
          <a:p>
            <a:pPr lvl="1"/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Disjunctions, </a:t>
            </a:r>
            <a:r>
              <a:rPr lang="en-US" dirty="0" err="1" smtClean="0"/>
              <a:t>Enums</a:t>
            </a:r>
            <a:r>
              <a:rPr lang="en-US" dirty="0" smtClean="0"/>
              <a:t>, strings …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8236" y="5659717"/>
            <a:ext cx="11385176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F. Logozzo</a:t>
            </a:r>
            <a:r>
              <a:rPr lang="en-US" sz="1600" dirty="0"/>
              <a:t>, </a:t>
            </a:r>
            <a:r>
              <a:rPr lang="en-US" sz="1600" i="1" dirty="0"/>
              <a:t>A Parametric Segmentation Functor </a:t>
            </a:r>
            <a:r>
              <a:rPr lang="en-US" sz="1600" i="1" dirty="0" smtClean="0"/>
              <a:t>for Fully </a:t>
            </a:r>
            <a:r>
              <a:rPr lang="en-US" sz="1600" i="1" dirty="0"/>
              <a:t>Automatic and Scalable Array Content Analysis</a:t>
            </a:r>
            <a:r>
              <a:rPr lang="en-US" sz="1600" dirty="0" smtClean="0"/>
              <a:t>, POPL’11</a:t>
            </a:r>
          </a:p>
          <a:p>
            <a:r>
              <a:rPr lang="en-US" sz="1600" dirty="0" smtClean="0"/>
              <a:t>V. Laviron </a:t>
            </a:r>
            <a:r>
              <a:rPr lang="en-US" sz="1600" dirty="0"/>
              <a:t>F. </a:t>
            </a:r>
            <a:r>
              <a:rPr lang="en-US" sz="1600" dirty="0" smtClean="0"/>
              <a:t>Logozzo,  </a:t>
            </a:r>
            <a:r>
              <a:rPr lang="en-US" sz="1600" i="1" dirty="0"/>
              <a:t>SubPolyhedra: A (more) scalable approach to infer linear inequalities</a:t>
            </a:r>
            <a:r>
              <a:rPr lang="en-US" sz="1600" dirty="0" smtClean="0"/>
              <a:t>, VMCAI’11</a:t>
            </a:r>
          </a:p>
          <a:p>
            <a:r>
              <a:rPr lang="en-US" sz="1600" dirty="0" smtClean="0"/>
              <a:t>P. </a:t>
            </a:r>
            <a:r>
              <a:rPr lang="en-US" sz="1600" dirty="0"/>
              <a:t>Ferrara, </a:t>
            </a:r>
            <a:r>
              <a:rPr lang="en-US" sz="1600" dirty="0" smtClean="0"/>
              <a:t>F. </a:t>
            </a:r>
            <a:r>
              <a:rPr lang="en-US" sz="1600" dirty="0"/>
              <a:t>Logozzo, </a:t>
            </a:r>
            <a:r>
              <a:rPr lang="en-US" sz="1600" dirty="0" smtClean="0"/>
              <a:t>M. </a:t>
            </a:r>
            <a:r>
              <a:rPr lang="en-US" sz="1600" dirty="0"/>
              <a:t>Fähndrich, </a:t>
            </a:r>
            <a:r>
              <a:rPr lang="en-US" sz="1600" i="1" dirty="0"/>
              <a:t>Safer unsafe code for .NET</a:t>
            </a:r>
            <a:r>
              <a:rPr lang="en-US" sz="1600" dirty="0"/>
              <a:t>, </a:t>
            </a:r>
            <a:r>
              <a:rPr lang="en-US" sz="1600" dirty="0" smtClean="0"/>
              <a:t>OOPSLA’08</a:t>
            </a:r>
          </a:p>
          <a:p>
            <a:r>
              <a:rPr lang="en-US" sz="1600" dirty="0" smtClean="0"/>
              <a:t>….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35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2" y="206145"/>
            <a:ext cx="12036868" cy="64008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160737" y="1121484"/>
            <a:ext cx="2957290" cy="863302"/>
          </a:xfrm>
          <a:prstGeom prst="wedgeEllipseCallout">
            <a:avLst>
              <a:gd name="adj1" fmla="val -50525"/>
              <a:gd name="adj2" fmla="val 58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Enable from VS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377441" y="4894729"/>
            <a:ext cx="2594844" cy="857735"/>
          </a:xfrm>
          <a:prstGeom prst="wedgeEllipseCallout">
            <a:avLst>
              <a:gd name="adj1" fmla="val -43458"/>
              <a:gd name="adj2" fmla="val 7303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Prove assertions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5418226" y="4894729"/>
            <a:ext cx="2703798" cy="938668"/>
          </a:xfrm>
          <a:prstGeom prst="wedgeEllipseCallout">
            <a:avLst>
              <a:gd name="adj1" fmla="val -50525"/>
              <a:gd name="adj2" fmla="val 588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Report too weak 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Verified Code Repairs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Repairs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6" y="1794678"/>
            <a:ext cx="11639550" cy="5000625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178885" y="4008467"/>
            <a:ext cx="2650633" cy="896699"/>
          </a:xfrm>
          <a:prstGeom prst="wedgeEllipseCallout">
            <a:avLst>
              <a:gd name="adj1" fmla="val -71618"/>
              <a:gd name="adj2" fmla="val -11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Alarm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2712720" y="5552739"/>
            <a:ext cx="2650633" cy="896699"/>
          </a:xfrm>
          <a:prstGeom prst="wedgeEllipseCallout">
            <a:avLst>
              <a:gd name="adj1" fmla="val 74083"/>
              <a:gd name="adj2" fmla="val 15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Suggest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 and Code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components in program analysis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specification</a:t>
            </a:r>
            <a:r>
              <a:rPr lang="en-US" dirty="0" smtClean="0"/>
              <a:t>, the property to be specified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analysis result</a:t>
            </a:r>
            <a:r>
              <a:rPr lang="en-US" dirty="0" smtClean="0"/>
              <a:t>, the semantic knowledge about the program execution</a:t>
            </a:r>
          </a:p>
          <a:p>
            <a:r>
              <a:rPr lang="en-US" dirty="0" smtClean="0"/>
              <a:t>The (usual) verification problem is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Check </a:t>
            </a:r>
            <a:r>
              <a:rPr lang="en-US" i="1" dirty="0" smtClean="0"/>
              <a:t>that the analysis result guarantees that the program meets its specification"</a:t>
            </a:r>
          </a:p>
          <a:p>
            <a:r>
              <a:rPr lang="en-US" dirty="0" smtClean="0"/>
              <a:t>The (new) verified code repair problem 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Refine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/>
              <a:t>the program using the analysis result so that it meets its specification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Related, but different than program synthesis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609" y="5777865"/>
            <a:ext cx="11385176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F. Logozzo </a:t>
            </a:r>
            <a:r>
              <a:rPr lang="en-US" sz="1600" dirty="0"/>
              <a:t>and </a:t>
            </a:r>
            <a:r>
              <a:rPr lang="en-US" sz="1600" dirty="0" smtClean="0"/>
              <a:t>T. </a:t>
            </a:r>
            <a:r>
              <a:rPr lang="en-US" sz="1600" dirty="0"/>
              <a:t>Ball, </a:t>
            </a:r>
            <a:r>
              <a:rPr lang="en-US" sz="1600" i="1" dirty="0"/>
              <a:t>Modular and Verified Automatic Program Repair</a:t>
            </a:r>
            <a:r>
              <a:rPr lang="en-US" sz="1600" dirty="0"/>
              <a:t>, </a:t>
            </a:r>
            <a:r>
              <a:rPr lang="en-US" sz="1600" i="1" dirty="0" smtClean="0"/>
              <a:t>OOPSLA'12</a:t>
            </a:r>
          </a:p>
          <a:p>
            <a:r>
              <a:rPr lang="en-US" sz="1600" dirty="0"/>
              <a:t>F. Logozzo and M. Martel, </a:t>
            </a:r>
            <a:r>
              <a:rPr lang="en-US" sz="1600" i="1" dirty="0"/>
              <a:t>Automatic Repair of Overflowing Expressions with Abstract Interpretation</a:t>
            </a:r>
            <a:r>
              <a:rPr lang="en-US" sz="1600" dirty="0"/>
              <a:t>, in Festschrift for Dave Schmidt, 2013</a:t>
            </a:r>
          </a:p>
        </p:txBody>
      </p:sp>
    </p:spTree>
    <p:extLst>
      <p:ext uri="{BB962C8B-B14F-4D97-AF65-F5344CB8AC3E}">
        <p14:creationId xmlns:p14="http://schemas.microsoft.com/office/powerpoint/2010/main" val="5163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418" y="-173366"/>
            <a:ext cx="12562242" cy="70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repair?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testing, use the </a:t>
            </a:r>
            <a:r>
              <a:rPr lang="en-US" dirty="0" smtClean="0">
                <a:solidFill>
                  <a:srgbClr val="FF0000"/>
                </a:solidFill>
              </a:rPr>
              <a:t>test suite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 as a specification</a:t>
            </a:r>
          </a:p>
          <a:p>
            <a:pPr lvl="1"/>
            <a:r>
              <a:rPr lang="en-US" dirty="0" smtClean="0"/>
              <a:t>The buggy program fails at least one test in T</a:t>
            </a:r>
          </a:p>
          <a:p>
            <a:pPr lvl="1"/>
            <a:r>
              <a:rPr lang="en-US" dirty="0" smtClean="0"/>
              <a:t>The repaired program succeeds all the tests in T</a:t>
            </a:r>
          </a:p>
          <a:p>
            <a:pPr lvl="1"/>
            <a:r>
              <a:rPr lang="en-US" dirty="0" smtClean="0"/>
              <a:t>The repaired program is obtained by some mutation of the buggy program</a:t>
            </a:r>
          </a:p>
          <a:p>
            <a:r>
              <a:rPr lang="en-US" dirty="0" smtClean="0"/>
              <a:t>This definition is </a:t>
            </a:r>
            <a:r>
              <a:rPr lang="en-US" dirty="0" smtClean="0">
                <a:solidFill>
                  <a:srgbClr val="FF0000"/>
                </a:solidFill>
              </a:rPr>
              <a:t>unsuited</a:t>
            </a:r>
            <a:r>
              <a:rPr lang="en-US" dirty="0" smtClean="0"/>
              <a:t> for real-time program verification</a:t>
            </a:r>
          </a:p>
          <a:p>
            <a:pPr lvl="1"/>
            <a:r>
              <a:rPr lang="en-US" dirty="0" smtClean="0"/>
              <a:t>It requires </a:t>
            </a:r>
            <a:r>
              <a:rPr lang="en-US" dirty="0" smtClean="0">
                <a:solidFill>
                  <a:srgbClr val="FF0000"/>
                </a:solidFill>
              </a:rPr>
              <a:t>running</a:t>
            </a:r>
            <a:r>
              <a:rPr lang="en-US" dirty="0" smtClean="0"/>
              <a:t> the program</a:t>
            </a:r>
          </a:p>
          <a:p>
            <a:pPr lvl="2"/>
            <a:r>
              <a:rPr lang="en-US" dirty="0" smtClean="0"/>
              <a:t>At design time, the program is incomplete, does not compile</a:t>
            </a:r>
          </a:p>
          <a:p>
            <a:pPr lvl="2"/>
            <a:r>
              <a:rPr lang="en-US" dirty="0" smtClean="0"/>
              <a:t>Test running can be expensive</a:t>
            </a:r>
          </a:p>
          <a:p>
            <a:pPr lvl="1"/>
            <a:r>
              <a:rPr lang="en-US" dirty="0" smtClean="0"/>
              <a:t>The repair is as good as the test suite T</a:t>
            </a:r>
          </a:p>
          <a:p>
            <a:pPr lvl="2"/>
            <a:r>
              <a:rPr lang="en-US" dirty="0" smtClean="0"/>
              <a:t>Example: fix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assert(e)</a:t>
            </a:r>
            <a:r>
              <a:rPr lang="en-US" dirty="0" smtClean="0"/>
              <a:t>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if(e) assert(e)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code repairs,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 propose a </a:t>
            </a:r>
            <a:r>
              <a:rPr lang="en-US" dirty="0" smtClean="0">
                <a:solidFill>
                  <a:srgbClr val="FF0000"/>
                </a:solidFill>
              </a:rPr>
              <a:t>semantic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notion of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repair is a program transformation r: 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 err="1" smtClean="0"/>
              <a:t>Prog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verified repair </a:t>
            </a:r>
            <a:r>
              <a:rPr lang="en-US" dirty="0" smtClean="0">
                <a:solidFill>
                  <a:srgbClr val="FF0000"/>
                </a:solidFill>
              </a:rPr>
              <a:t>reduces the bad runs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B(P), while </a:t>
            </a:r>
            <a:r>
              <a:rPr lang="en-US" dirty="0" smtClean="0">
                <a:solidFill>
                  <a:srgbClr val="FF0000"/>
                </a:solidFill>
              </a:rPr>
              <a:t>increasing the good runs </a:t>
            </a:r>
            <a:r>
              <a:rPr lang="en-US" dirty="0" smtClean="0"/>
              <a:t>G(P</a:t>
            </a:r>
            <a:r>
              <a:rPr lang="en-US" dirty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good run is one that satisfies the specification</a:t>
            </a:r>
          </a:p>
          <a:p>
            <a:pPr lvl="2"/>
            <a:r>
              <a:rPr lang="en-US" dirty="0"/>
              <a:t>Assertion, precondition, runtime condition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 bad run is one that violates the specification</a:t>
            </a:r>
          </a:p>
          <a:p>
            <a:r>
              <a:rPr lang="en-US" dirty="0" smtClean="0"/>
              <a:t>Consequences: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we repair a program we </a:t>
            </a:r>
            <a:r>
              <a:rPr lang="en-US" dirty="0" smtClean="0">
                <a:solidFill>
                  <a:srgbClr val="FF0000"/>
                </a:solidFill>
              </a:rPr>
              <a:t>cannot remove </a:t>
            </a:r>
            <a:r>
              <a:rPr lang="en-US" dirty="0" smtClean="0"/>
              <a:t>any </a:t>
            </a:r>
            <a:r>
              <a:rPr lang="en-US" dirty="0" smtClean="0">
                <a:solidFill>
                  <a:srgbClr val="FF0000"/>
                </a:solidFill>
              </a:rPr>
              <a:t>good behavior</a:t>
            </a:r>
          </a:p>
          <a:p>
            <a:pPr lvl="1"/>
            <a:r>
              <a:rPr lang="en-US" dirty="0" smtClean="0"/>
              <a:t>There can be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, non comparable,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pPr lvl="2"/>
            <a:r>
              <a:rPr lang="en-US" dirty="0" smtClean="0"/>
              <a:t>No best repair in general!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code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Idea: compare only the </a:t>
            </a:r>
            <a:r>
              <a:rPr lang="en-US" dirty="0" smtClean="0">
                <a:solidFill>
                  <a:srgbClr val="FF0000"/>
                </a:solidFill>
              </a:rPr>
              <a:t>assertion truths values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of P and r(P)</a:t>
            </a:r>
          </a:p>
          <a:p>
            <a:r>
              <a:rPr lang="en-US" dirty="0" smtClean="0"/>
              <a:t>Define an abstraction function α in four steps</a:t>
            </a:r>
          </a:p>
          <a:p>
            <a:pPr lvl="1"/>
            <a:r>
              <a:rPr lang="en-US" dirty="0" smtClean="0"/>
              <a:t>1. Remove all the states but those containing an assertion</a:t>
            </a:r>
          </a:p>
          <a:p>
            <a:pPr lvl="2"/>
            <a:r>
              <a:rPr lang="en-US" dirty="0" smtClean="0"/>
              <a:t>Focus on assertions</a:t>
            </a:r>
          </a:p>
          <a:p>
            <a:pPr lvl="1"/>
            <a:r>
              <a:rPr lang="en-US" dirty="0" smtClean="0"/>
              <a:t>2. Remove all assertions in r(P) but not in P</a:t>
            </a:r>
          </a:p>
          <a:p>
            <a:pPr lvl="2"/>
            <a:r>
              <a:rPr lang="en-US" dirty="0" smtClean="0"/>
              <a:t>Compare only the “old” assertions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Have sets of states instead of sets of traces</a:t>
            </a:r>
          </a:p>
          <a:p>
            <a:pPr lvl="2"/>
            <a:r>
              <a:rPr lang="en-US" dirty="0"/>
              <a:t>Forget the casual relationship between states</a:t>
            </a:r>
          </a:p>
          <a:p>
            <a:pPr lvl="1"/>
            <a:r>
              <a:rPr lang="en-US" dirty="0" smtClean="0"/>
              <a:t>4. Have </a:t>
            </a:r>
            <a:r>
              <a:rPr lang="en-US" dirty="0"/>
              <a:t>assertion truth </a:t>
            </a:r>
            <a:r>
              <a:rPr lang="en-US" dirty="0" smtClean="0"/>
              <a:t>value instead </a:t>
            </a:r>
            <a:r>
              <a:rPr lang="en-US" dirty="0"/>
              <a:t>of the particular values of the variables</a:t>
            </a:r>
          </a:p>
          <a:p>
            <a:pPr marL="0" indent="0">
              <a:buNone/>
            </a:pPr>
            <a:r>
              <a:rPr lang="en-US" dirty="0" smtClean="0"/>
              <a:t>Definition: r is a </a:t>
            </a:r>
            <a:r>
              <a:rPr lang="en-US" b="1" dirty="0" smtClean="0">
                <a:solidFill>
                  <a:srgbClr val="FF0000"/>
                </a:solidFill>
              </a:rPr>
              <a:t>verified code repair</a:t>
            </a:r>
            <a:r>
              <a:rPr lang="en-US" dirty="0" smtClean="0"/>
              <a:t> if</a:t>
            </a:r>
          </a:p>
          <a:p>
            <a:pPr algn="ctr"/>
            <a:r>
              <a:rPr lang="en-US" dirty="0" smtClean="0"/>
              <a:t>α</a:t>
            </a:r>
            <a:r>
              <a:rPr lang="en-US" baseline="-25000" dirty="0" smtClean="0"/>
              <a:t> </a:t>
            </a:r>
            <a:r>
              <a:rPr lang="en-US" dirty="0" smtClean="0"/>
              <a:t>(G(P)) </a:t>
            </a:r>
            <a:r>
              <a:rPr lang="en-US" dirty="0"/>
              <a:t>⊆ </a:t>
            </a:r>
            <a:r>
              <a:rPr lang="en-US" dirty="0" smtClean="0"/>
              <a:t>α</a:t>
            </a:r>
            <a:r>
              <a:rPr lang="en-US" baseline="-25000" dirty="0" smtClean="0"/>
              <a:t> </a:t>
            </a:r>
            <a:r>
              <a:rPr lang="en-US" dirty="0" smtClean="0"/>
              <a:t>(G(r(P)))   </a:t>
            </a:r>
            <a:r>
              <a:rPr lang="en-US" dirty="0"/>
              <a:t>and </a:t>
            </a:r>
            <a:r>
              <a:rPr lang="en-US" dirty="0" smtClean="0"/>
              <a:t>α</a:t>
            </a:r>
            <a:r>
              <a:rPr lang="en-US" baseline="-25000" dirty="0" smtClean="0"/>
              <a:t> </a:t>
            </a:r>
            <a:r>
              <a:rPr lang="en-US" dirty="0" smtClean="0"/>
              <a:t>(B(P))</a:t>
            </a:r>
            <a:r>
              <a:rPr lang="en-US" dirty="0"/>
              <a:t> ⊃</a:t>
            </a:r>
            <a:r>
              <a:rPr lang="en-US" dirty="0" smtClean="0"/>
              <a:t> α</a:t>
            </a:r>
            <a:r>
              <a:rPr lang="en-US" baseline="-25000" dirty="0" smtClean="0"/>
              <a:t> </a:t>
            </a:r>
            <a:r>
              <a:rPr lang="en-US" dirty="0" smtClean="0"/>
              <a:t>(B(r(P)))</a:t>
            </a:r>
            <a:endParaRPr lang="en-US" dirty="0"/>
          </a:p>
          <a:p>
            <a:endParaRPr lang="en-US" dirty="0" smtClean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35" y="3617943"/>
            <a:ext cx="10774751" cy="1850140"/>
          </a:xfrm>
        </p:spPr>
        <p:txBody>
          <a:bodyPr>
            <a:noAutofit/>
          </a:bodyPr>
          <a:lstStyle/>
          <a:p>
            <a:r>
              <a:rPr lang="en-US" dirty="0" smtClean="0"/>
              <a:t>Clousot infers</a:t>
            </a:r>
          </a:p>
          <a:p>
            <a:pPr lvl="1"/>
            <a:r>
              <a:rPr lang="en-US" dirty="0" err="1" smtClean="0"/>
              <a:t>this.f</a:t>
            </a:r>
            <a:r>
              <a:rPr lang="en-US" dirty="0" smtClean="0"/>
              <a:t> : f64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mp</a:t>
            </a:r>
            <a:r>
              <a:rPr lang="en-US" dirty="0" smtClean="0"/>
              <a:t> : </a:t>
            </a:r>
            <a:r>
              <a:rPr lang="en-US" dirty="0" err="1" smtClean="0"/>
              <a:t>fext</a:t>
            </a:r>
            <a:endParaRPr lang="en-US" dirty="0" smtClean="0"/>
          </a:p>
          <a:p>
            <a:r>
              <a:rPr lang="en-US" dirty="0" smtClean="0"/>
              <a:t>Emits warning for precision mismatch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Suggests</a:t>
            </a:r>
            <a:r>
              <a:rPr lang="en-US" dirty="0" smtClean="0"/>
              <a:t> the verified repair:</a:t>
            </a:r>
          </a:p>
          <a:p>
            <a:pPr lvl="1" algn="ctr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630" y="1805008"/>
            <a:ext cx="49465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f;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SimpleError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this.f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 { …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57472" y="1391715"/>
            <a:ext cx="3269857" cy="2389521"/>
            <a:chOff x="655630" y="3614538"/>
            <a:chExt cx="1745084" cy="1320017"/>
          </a:xfrm>
        </p:grpSpPr>
        <p:sp>
          <p:nvSpPr>
            <p:cNvPr id="5" name="TextBox 4"/>
            <p:cNvSpPr txBox="1"/>
            <p:nvPr/>
          </p:nvSpPr>
          <p:spPr>
            <a:xfrm>
              <a:off x="1377808" y="4679522"/>
              <a:ext cx="207203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⊥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5630" y="4145379"/>
              <a:ext cx="313286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f32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4768" y="4145379"/>
              <a:ext cx="313286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f64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6219" y="4127584"/>
              <a:ext cx="344495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fext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7809" y="3614538"/>
              <a:ext cx="207203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⊤</a:t>
              </a:r>
            </a:p>
          </p:txBody>
        </p:sp>
        <p:cxnSp>
          <p:nvCxnSpPr>
            <p:cNvPr id="11" name="Straight Connector 10"/>
            <p:cNvCxnSpPr>
              <a:stCxn id="5" idx="0"/>
              <a:endCxn id="6" idx="2"/>
            </p:cNvCxnSpPr>
            <p:nvPr/>
          </p:nvCxnSpPr>
          <p:spPr>
            <a:xfrm flipH="1" flipV="1">
              <a:off x="812273" y="4400412"/>
              <a:ext cx="669136" cy="27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7" idx="2"/>
            </p:cNvCxnSpPr>
            <p:nvPr/>
          </p:nvCxnSpPr>
          <p:spPr>
            <a:xfrm flipV="1">
              <a:off x="1481409" y="4400412"/>
              <a:ext cx="2" cy="27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0"/>
              <a:endCxn id="8" idx="2"/>
            </p:cNvCxnSpPr>
            <p:nvPr/>
          </p:nvCxnSpPr>
          <p:spPr>
            <a:xfrm flipV="1">
              <a:off x="1481409" y="4382617"/>
              <a:ext cx="747057" cy="296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0"/>
              <a:endCxn id="9" idx="2"/>
            </p:cNvCxnSpPr>
            <p:nvPr/>
          </p:nvCxnSpPr>
          <p:spPr>
            <a:xfrm flipV="1">
              <a:off x="812273" y="3869571"/>
              <a:ext cx="669137" cy="275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0"/>
              <a:endCxn id="9" idx="2"/>
            </p:cNvCxnSpPr>
            <p:nvPr/>
          </p:nvCxnSpPr>
          <p:spPr>
            <a:xfrm flipH="1" flipV="1">
              <a:off x="1481411" y="3869571"/>
              <a:ext cx="1" cy="275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0"/>
              <a:endCxn id="9" idx="2"/>
            </p:cNvCxnSpPr>
            <p:nvPr/>
          </p:nvCxnSpPr>
          <p:spPr>
            <a:xfrm flipH="1" flipV="1">
              <a:off x="1481411" y="3869571"/>
              <a:ext cx="747056" cy="258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0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of overflows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0948" cy="692205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701169" y="1559859"/>
            <a:ext cx="5447748" cy="804884"/>
          </a:xfrm>
          <a:prstGeom prst="wedgeEllipseCallout">
            <a:avLst>
              <a:gd name="adj1" fmla="val -50003"/>
              <a:gd name="adj2" fmla="val 8840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 ≤ </a:t>
            </a:r>
            <a:r>
              <a:rPr lang="en-US" sz="2000" dirty="0" err="1"/>
              <a:t>inf</a:t>
            </a:r>
            <a:r>
              <a:rPr lang="en-US" sz="2000" dirty="0"/>
              <a:t> ≤ sup &lt;  </a:t>
            </a:r>
            <a:r>
              <a:rPr lang="en-US" sz="2000" dirty="0" err="1"/>
              <a:t>array.Length</a:t>
            </a:r>
            <a:r>
              <a:rPr lang="en-US" sz="2000" dirty="0"/>
              <a:t> ≤ 2</a:t>
            </a:r>
            <a:r>
              <a:rPr lang="en-US" sz="2000" baseline="30000" dirty="0"/>
              <a:t>31</a:t>
            </a:r>
            <a:r>
              <a:rPr lang="en-US" sz="2000" dirty="0"/>
              <a:t>-1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194043" y="4444495"/>
            <a:ext cx="3171130" cy="850219"/>
          </a:xfrm>
          <a:prstGeom prst="wedgeEllipseCallout">
            <a:avLst>
              <a:gd name="adj1" fmla="val -50802"/>
              <a:gd name="adj2" fmla="val 9467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Suggest repair!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376774" y="3113446"/>
            <a:ext cx="2604477" cy="872262"/>
          </a:xfrm>
          <a:prstGeom prst="wedgeEllipseCallout">
            <a:avLst>
              <a:gd name="adj1" fmla="val -63537"/>
              <a:gd name="adj2" fmla="val -619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Possible overflow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98886" y="544196"/>
            <a:ext cx="3272884" cy="203132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Repairs in Clousot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Constant </a:t>
            </a:r>
            <a:r>
              <a:rPr lang="en-US" dirty="0">
                <a:solidFill>
                  <a:schemeClr val="bg1"/>
                </a:solidFill>
              </a:rPr>
              <a:t>and object initialization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Guards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Buffer </a:t>
            </a:r>
            <a:r>
              <a:rPr lang="en-US" dirty="0">
                <a:solidFill>
                  <a:schemeClr val="bg1"/>
                </a:solidFill>
              </a:rPr>
              <a:t>overflows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Arithmetic </a:t>
            </a:r>
            <a:r>
              <a:rPr lang="en-US" dirty="0">
                <a:solidFill>
                  <a:schemeClr val="bg1"/>
                </a:solidFill>
              </a:rPr>
              <a:t>overflows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Floating </a:t>
            </a:r>
            <a:r>
              <a:rPr lang="en-US" dirty="0">
                <a:solidFill>
                  <a:schemeClr val="bg1"/>
                </a:solidFill>
              </a:rPr>
              <a:t>point comparisons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Contract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Ideally</a:t>
            </a:r>
            <a:r>
              <a:rPr lang="en-US" dirty="0" smtClean="0"/>
              <a:t> the software engineer provides all the boundary contracts</a:t>
            </a:r>
          </a:p>
          <a:p>
            <a:pPr lvl="1"/>
            <a:r>
              <a:rPr lang="en-US" dirty="0" smtClean="0"/>
              <a:t>As she does with types today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practice</a:t>
            </a:r>
            <a:r>
              <a:rPr lang="en-US" dirty="0" smtClean="0"/>
              <a:t> she only provides “few”, the one she thinks are interesting</a:t>
            </a:r>
          </a:p>
          <a:p>
            <a:pPr lvl="1"/>
            <a:r>
              <a:rPr lang="en-US" dirty="0" smtClean="0"/>
              <a:t>If the tool cannot infer “</a:t>
            </a:r>
            <a:r>
              <a:rPr lang="en-US" i="1" dirty="0" smtClean="0"/>
              <a:t>evident</a:t>
            </a:r>
            <a:r>
              <a:rPr lang="en-US" dirty="0" smtClean="0"/>
              <a:t>” contracts then it is labeled as “</a:t>
            </a:r>
            <a:r>
              <a:rPr lang="en-US" i="1" dirty="0" smtClean="0"/>
              <a:t>dumb</a:t>
            </a:r>
            <a:r>
              <a:rPr lang="en-US" dirty="0" smtClean="0"/>
              <a:t>”</a:t>
            </a:r>
            <a:endParaRPr lang="en-US" dirty="0"/>
          </a:p>
          <a:p>
            <a:pPr lvl="2"/>
            <a:r>
              <a:rPr lang="en-US" dirty="0" smtClean="0"/>
              <a:t>E.g. return new A()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tool should help the programmer </a:t>
            </a:r>
            <a:r>
              <a:rPr lang="en-US" dirty="0" smtClean="0"/>
              <a:t>not the other way around</a:t>
            </a:r>
          </a:p>
          <a:p>
            <a:r>
              <a:rPr lang="en-US" dirty="0" smtClean="0"/>
              <a:t>Clousot infers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preconditions, object invariants, and postconditions</a:t>
            </a:r>
          </a:p>
          <a:p>
            <a:pPr lvl="1"/>
            <a:r>
              <a:rPr lang="en-US" dirty="0" smtClean="0"/>
              <a:t>“Easy” postconditions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3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 S ⟹ N we say that</a:t>
            </a:r>
          </a:p>
          <a:p>
            <a:pPr lvl="1"/>
            <a:r>
              <a:rPr lang="en-US" dirty="0" smtClean="0"/>
              <a:t>S in a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condition for N</a:t>
            </a:r>
          </a:p>
          <a:p>
            <a:pPr lvl="1"/>
            <a:r>
              <a:rPr lang="en-US" dirty="0" smtClean="0"/>
              <a:t>N is a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 for S</a:t>
            </a:r>
          </a:p>
          <a:p>
            <a:r>
              <a:rPr lang="en-US" dirty="0" smtClean="0"/>
              <a:t>For a program P</a:t>
            </a:r>
          </a:p>
          <a:p>
            <a:pPr lvl="1"/>
            <a:r>
              <a:rPr lang="en-US" dirty="0" smtClean="0"/>
              <a:t>A condition S is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if its truth ensures that P is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</a:p>
          <a:p>
            <a:pPr lvl="1"/>
            <a:r>
              <a:rPr lang="en-US" dirty="0" smtClean="0"/>
              <a:t>A condition N is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if its falsehood ensures P is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97"/>
    </mc:Choice>
    <mc:Fallback xmlns="">
      <p:transition spd="slow" advTm="44897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of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Define: What is a precondition?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precondition: if it holds, the function is correct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precondition: if it does not hold, the function is definitely wrong</a:t>
            </a:r>
          </a:p>
          <a:p>
            <a:r>
              <a:rPr lang="en-US" dirty="0" smtClean="0"/>
              <a:t>When </a:t>
            </a:r>
            <a:r>
              <a:rPr lang="en-US" u="sng" dirty="0" smtClean="0">
                <a:solidFill>
                  <a:srgbClr val="FF0000"/>
                </a:solidFill>
              </a:rPr>
              <a:t>automatic</a:t>
            </a:r>
            <a:r>
              <a:rPr lang="en-US" dirty="0" smtClean="0"/>
              <a:t> inference is considered, </a:t>
            </a:r>
            <a:r>
              <a:rPr lang="en-US" u="sng" dirty="0" smtClean="0">
                <a:solidFill>
                  <a:srgbClr val="FF0000"/>
                </a:solidFill>
              </a:rPr>
              <a:t>only necessary preconditions make sense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Sufficient</a:t>
            </a:r>
            <a:r>
              <a:rPr lang="en-US" dirty="0"/>
              <a:t> preconditions impose too large a burden to </a:t>
            </a:r>
            <a:r>
              <a:rPr lang="en-US" dirty="0" smtClean="0"/>
              <a:t>callers</a:t>
            </a:r>
          </a:p>
          <a:p>
            <a:pPr lvl="2"/>
            <a:r>
              <a:rPr lang="en-US" dirty="0" smtClean="0"/>
              <a:t>Should be </a:t>
            </a:r>
            <a:r>
              <a:rPr lang="en-US" dirty="0" smtClean="0">
                <a:solidFill>
                  <a:srgbClr val="FF0000"/>
                </a:solidFill>
              </a:rPr>
              <a:t>under-approximated</a:t>
            </a:r>
            <a:r>
              <a:rPr lang="en-US" dirty="0" smtClean="0"/>
              <a:t> in presence of loops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Necessary</a:t>
            </a:r>
            <a:r>
              <a:rPr lang="en-US" dirty="0"/>
              <a:t> preconditions are easy to </a:t>
            </a:r>
            <a:r>
              <a:rPr lang="en-US" dirty="0" smtClean="0"/>
              <a:t>explain to users</a:t>
            </a:r>
          </a:p>
          <a:p>
            <a:pPr lvl="2"/>
            <a:r>
              <a:rPr lang="en-US" dirty="0" smtClean="0"/>
              <a:t>Should be </a:t>
            </a:r>
            <a:r>
              <a:rPr lang="en-US" dirty="0" smtClean="0">
                <a:solidFill>
                  <a:srgbClr val="FF0000"/>
                </a:solidFill>
              </a:rPr>
              <a:t>over-approximated</a:t>
            </a:r>
          </a:p>
          <a:p>
            <a:pPr lvl="2"/>
            <a:r>
              <a:rPr lang="en-US" dirty="0" smtClean="0"/>
              <a:t>They are conditions to errors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2480" y="5777865"/>
            <a:ext cx="10201835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M. </a:t>
            </a:r>
            <a:r>
              <a:rPr lang="en-US" sz="1600" dirty="0"/>
              <a:t>Fahndrich, </a:t>
            </a:r>
            <a:r>
              <a:rPr lang="en-US" sz="1600" dirty="0" smtClean="0"/>
              <a:t> F. </a:t>
            </a:r>
            <a:r>
              <a:rPr lang="en-US" sz="1600" dirty="0"/>
              <a:t>Logozzo, </a:t>
            </a:r>
            <a:r>
              <a:rPr lang="en-US" sz="1600" i="1" dirty="0"/>
              <a:t>Automatic Inference of Necessary Preconditions</a:t>
            </a:r>
            <a:r>
              <a:rPr lang="en-US" sz="1600" dirty="0"/>
              <a:t>, </a:t>
            </a:r>
            <a:r>
              <a:rPr lang="en-US" sz="1600" dirty="0" smtClean="0"/>
              <a:t>VMCAI’13</a:t>
            </a:r>
          </a:p>
          <a:p>
            <a:r>
              <a:rPr lang="en-US" sz="1600" dirty="0" smtClean="0"/>
              <a:t>M. Bouaziz</a:t>
            </a:r>
            <a:r>
              <a:rPr lang="en-US" sz="1600" dirty="0"/>
              <a:t>, </a:t>
            </a:r>
            <a:r>
              <a:rPr lang="en-US" sz="1600" dirty="0" smtClean="0"/>
              <a:t>F. Logozzo</a:t>
            </a:r>
            <a:r>
              <a:rPr lang="en-US" sz="1600" dirty="0"/>
              <a:t>, </a:t>
            </a:r>
            <a:r>
              <a:rPr lang="en-US" sz="1600" dirty="0" smtClean="0"/>
              <a:t>M. Fahndrich</a:t>
            </a:r>
            <a:r>
              <a:rPr lang="en-US" sz="1600" dirty="0"/>
              <a:t>, </a:t>
            </a:r>
            <a:r>
              <a:rPr lang="en-US" sz="1600" i="1" dirty="0"/>
              <a:t>Inference of Necessary Field Conditions with Abstract </a:t>
            </a:r>
            <a:r>
              <a:rPr lang="en-US" sz="1600" i="1" dirty="0" smtClean="0"/>
              <a:t>Interpretation</a:t>
            </a:r>
            <a:r>
              <a:rPr lang="en-US" sz="1600" dirty="0" smtClean="0"/>
              <a:t>, APLAS’12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37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22"/>
    </mc:Choice>
    <mc:Fallback xmlns="">
      <p:transition spd="slow" advTm="17112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468" y="2011680"/>
            <a:ext cx="5902913" cy="3766185"/>
          </a:xfrm>
        </p:spPr>
        <p:txBody>
          <a:bodyPr/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Example(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x,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(x &gt;= 0)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679868" y="2011679"/>
            <a:ext cx="5902913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necessary </a:t>
            </a:r>
            <a:r>
              <a:rPr lang="en-US" dirty="0" smtClean="0">
                <a:solidFill>
                  <a:srgbClr val="FF0000"/>
                </a:solidFill>
              </a:rPr>
              <a:t>and sufficient </a:t>
            </a:r>
            <a:r>
              <a:rPr lang="en-US" dirty="0" smtClean="0">
                <a:solidFill>
                  <a:prstClr val="black"/>
                </a:solidFill>
              </a:rPr>
              <a:t>precondition is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 || a !=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sufficient</a:t>
            </a:r>
            <a:r>
              <a:rPr lang="en-US" dirty="0" smtClean="0"/>
              <a:t> precondition 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!= null</a:t>
            </a:r>
            <a:endParaRPr lang="en-US" sz="2000" dirty="0"/>
          </a:p>
          <a:p>
            <a:r>
              <a:rPr lang="en-US" dirty="0" smtClean="0"/>
              <a:t>Too strong for the caller</a:t>
            </a:r>
          </a:p>
          <a:p>
            <a:pPr lvl="1"/>
            <a:r>
              <a:rPr lang="en-US" dirty="0" smtClean="0"/>
              <a:t>No runtime error when x &lt; 0 and a == null</a:t>
            </a:r>
          </a:p>
          <a:p>
            <a:pPr lvl="1"/>
            <a:r>
              <a:rPr lang="en-US" sz="2000" dirty="0" smtClean="0"/>
              <a:t>E.g.: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Example(-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2, null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en-US" dirty="0" smtClean="0"/>
              <a:t>Clousot users complained about it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wrong preconditions</a:t>
            </a:r>
            <a:r>
              <a:rPr lang="en-US" dirty="0" smtClean="0"/>
              <a:t>”</a:t>
            </a:r>
          </a:p>
        </p:txBody>
      </p:sp>
      <p:sp>
        <p:nvSpPr>
          <p:cNvPr id="3" name="Cloud 2"/>
          <p:cNvSpPr/>
          <p:nvPr/>
        </p:nvSpPr>
        <p:spPr>
          <a:xfrm>
            <a:off x="1015415" y="4297678"/>
            <a:ext cx="4139121" cy="193682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to get a sufficient and necessary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56"/>
    </mc:Choice>
    <mc:Fallback xmlns="">
      <p:transition spd="slow" advTm="670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Usable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Verification part of the software engineers’ everyday activity</a:t>
            </a:r>
          </a:p>
          <a:p>
            <a:pPr lvl="1"/>
            <a:r>
              <a:rPr lang="en-US" dirty="0" smtClean="0"/>
              <a:t>Dream: Verification as easy to use as a compiler or as unit testing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>
                <a:solidFill>
                  <a:srgbClr val="FF0000"/>
                </a:solidFill>
              </a:rPr>
              <a:t>Main Challenges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Practical</a:t>
            </a:r>
            <a:r>
              <a:rPr lang="en-US" dirty="0" smtClean="0"/>
              <a:t> specification languages</a:t>
            </a:r>
          </a:p>
          <a:p>
            <a:pPr lvl="2"/>
            <a:r>
              <a:rPr lang="en-US" dirty="0" smtClean="0"/>
              <a:t>Meaningful (to the programmer) specification 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Effective </a:t>
            </a:r>
            <a:r>
              <a:rPr lang="en-US" dirty="0" smtClean="0"/>
              <a:t>verification tools</a:t>
            </a:r>
          </a:p>
          <a:p>
            <a:pPr lvl="2"/>
            <a:r>
              <a:rPr lang="en-US" dirty="0" smtClean="0"/>
              <a:t>Tools </a:t>
            </a:r>
            <a:r>
              <a:rPr lang="en-US" dirty="0"/>
              <a:t>should assist the programmer, not the other way </a:t>
            </a:r>
            <a:r>
              <a:rPr lang="en-US" dirty="0" smtClean="0"/>
              <a:t>around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Minimal </a:t>
            </a:r>
            <a:r>
              <a:rPr lang="en-US" dirty="0">
                <a:solidFill>
                  <a:schemeClr val="tx1"/>
                </a:solidFill>
              </a:rPr>
              <a:t>changes to the build </a:t>
            </a:r>
            <a:r>
              <a:rPr lang="en-US" dirty="0" smtClean="0">
                <a:solidFill>
                  <a:schemeClr val="tx1"/>
                </a:solidFill>
              </a:rPr>
              <a:t>environment, </a:t>
            </a:r>
            <a:r>
              <a:rPr lang="en-US" dirty="0">
                <a:solidFill>
                  <a:srgbClr val="FF0000"/>
                </a:solidFill>
              </a:rPr>
              <a:t>be automatic, </a:t>
            </a:r>
            <a:r>
              <a:rPr lang="en-US" u="sng" dirty="0" smtClean="0">
                <a:solidFill>
                  <a:srgbClr val="FF0000"/>
                </a:solidFill>
              </a:rPr>
              <a:t>Scale up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Scale: </a:t>
            </a:r>
            <a:r>
              <a:rPr lang="en-US" dirty="0" smtClean="0">
                <a:solidFill>
                  <a:srgbClr val="FF0000"/>
                </a:solidFill>
              </a:rPr>
              <a:t>tenths of thousands</a:t>
            </a:r>
            <a:r>
              <a:rPr lang="en-US" dirty="0" smtClean="0">
                <a:solidFill>
                  <a:schemeClr val="tx1"/>
                </a:solidFill>
              </a:rPr>
              <a:t> of classes, </a:t>
            </a:r>
            <a:r>
              <a:rPr lang="en-US" dirty="0" smtClean="0">
                <a:solidFill>
                  <a:srgbClr val="FF0000"/>
                </a:solidFill>
              </a:rPr>
              <a:t>hundreds</a:t>
            </a:r>
            <a:r>
              <a:rPr lang="en-US" dirty="0" smtClean="0">
                <a:solidFill>
                  <a:schemeClr val="tx1"/>
                </a:solidFill>
              </a:rPr>
              <a:t> of projects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5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preconditions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3603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FirstOccurence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(a[i] != 3)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2936" y="1951915"/>
            <a:ext cx="7168903" cy="456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All-Paths</a:t>
            </a:r>
            <a:r>
              <a:rPr lang="en-US" dirty="0" smtClean="0"/>
              <a:t> precondition analysis </a:t>
            </a:r>
          </a:p>
          <a:p>
            <a:pPr lvl="1"/>
            <a:r>
              <a:rPr lang="en-US" dirty="0" smtClean="0"/>
              <a:t>Hoists unmodified assertions to the code entry</a:t>
            </a:r>
          </a:p>
          <a:p>
            <a:pPr lvl="1"/>
            <a:r>
              <a:rPr lang="en-US" dirty="0" smtClean="0"/>
              <a:t>Infers: </a:t>
            </a:r>
            <a:r>
              <a:rPr lang="en-US" dirty="0"/>
              <a:t>a != null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Conditional-path </a:t>
            </a:r>
            <a:r>
              <a:rPr lang="en-US" dirty="0" smtClean="0"/>
              <a:t>precondition analysis</a:t>
            </a:r>
          </a:p>
          <a:p>
            <a:pPr lvl="1"/>
            <a:r>
              <a:rPr lang="en-US" dirty="0" smtClean="0"/>
              <a:t>Hoist assertions by taking into account tests/loops</a:t>
            </a:r>
          </a:p>
          <a:p>
            <a:pPr lvl="2"/>
            <a:r>
              <a:rPr lang="en-US" dirty="0" smtClean="0"/>
              <a:t>Use dual-widening for loops</a:t>
            </a:r>
          </a:p>
          <a:p>
            <a:pPr lvl="1"/>
            <a:r>
              <a:rPr lang="en-US" dirty="0" smtClean="0"/>
              <a:t>Infers: </a:t>
            </a:r>
            <a:r>
              <a:rPr lang="en-US" dirty="0" err="1" smtClean="0"/>
              <a:t>a.Length</a:t>
            </a:r>
            <a:r>
              <a:rPr lang="en-US" dirty="0" smtClean="0"/>
              <a:t> &gt;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Quantified</a:t>
            </a:r>
            <a:r>
              <a:rPr lang="en-US" dirty="0" smtClean="0"/>
              <a:t> precondition analysis</a:t>
            </a:r>
          </a:p>
          <a:p>
            <a:pPr lvl="1"/>
            <a:r>
              <a:rPr lang="en-US" dirty="0" smtClean="0"/>
              <a:t>Deal with unbounded data structures</a:t>
            </a:r>
          </a:p>
          <a:p>
            <a:pPr lvl="1"/>
            <a:r>
              <a:rPr lang="en-US" dirty="0"/>
              <a:t>∃ </a:t>
            </a:r>
            <a:r>
              <a:rPr lang="en-US" i="1" dirty="0"/>
              <a:t>j</a:t>
            </a:r>
            <a:r>
              <a:rPr lang="en-US" dirty="0"/>
              <a:t> ∈ [0, </a:t>
            </a:r>
            <a:r>
              <a:rPr lang="en-US" dirty="0" err="1" smtClean="0"/>
              <a:t>a.Length</a:t>
            </a:r>
            <a:r>
              <a:rPr lang="en-US" dirty="0" smtClean="0"/>
              <a:t>). </a:t>
            </a:r>
            <a:r>
              <a:rPr lang="en-US" dirty="0"/>
              <a:t>a[</a:t>
            </a:r>
            <a:r>
              <a:rPr lang="en-US" i="1" dirty="0"/>
              <a:t>j</a:t>
            </a:r>
            <a:r>
              <a:rPr lang="en-US" dirty="0"/>
              <a:t>] ==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2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0"/>
    </mc:Choice>
    <mc:Fallback xmlns="">
      <p:transition spd="slow" advTm="3693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 inference &amp; propagation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9" y="1915949"/>
            <a:ext cx="11339663" cy="4189595"/>
          </a:xfrm>
        </p:spPr>
      </p:pic>
    </p:spTree>
    <p:extLst>
      <p:ext uri="{BB962C8B-B14F-4D97-AF65-F5344CB8AC3E}">
        <p14:creationId xmlns:p14="http://schemas.microsoft.com/office/powerpoint/2010/main" val="210573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5"/>
    </mc:Choice>
    <mc:Fallback xmlns="">
      <p:transition spd="slow" advTm="9985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569022"/>
            <a:ext cx="11248923" cy="4997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 inference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8358929" y="1736556"/>
            <a:ext cx="3547218" cy="842349"/>
          </a:xfrm>
          <a:prstGeom prst="wedgeEllipseCallout">
            <a:avLst>
              <a:gd name="adj1" fmla="val -49007"/>
              <a:gd name="adj2" fmla="val 8632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Infer object invariant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3541571" y="3586236"/>
            <a:ext cx="1920240" cy="594100"/>
          </a:xfrm>
          <a:prstGeom prst="wedgeEllipseCallout">
            <a:avLst>
              <a:gd name="adj1" fmla="val 58898"/>
              <a:gd name="adj2" fmla="val -622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Infer pre 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8256603" y="4450961"/>
            <a:ext cx="2551934" cy="1106619"/>
          </a:xfrm>
          <a:prstGeom prst="wedgeEllipseCallout">
            <a:avLst>
              <a:gd name="adj1" fmla="val -31275"/>
              <a:gd name="adj2" fmla="val -9503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What about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 smtClean="0"/>
              <a:t>Postconditions inference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3" y="1721111"/>
            <a:ext cx="10253231" cy="488809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943626" y="2060089"/>
            <a:ext cx="2378336" cy="778455"/>
          </a:xfrm>
          <a:prstGeom prst="wedgeEllipseCallout">
            <a:avLst>
              <a:gd name="adj1" fmla="val -50245"/>
              <a:gd name="adj2" fmla="val 9147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Infer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Verification </a:t>
            </a:r>
            <a:br>
              <a:rPr lang="en-US" dirty="0" smtClean="0"/>
            </a:br>
            <a:r>
              <a:rPr lang="en-US" dirty="0" smtClean="0"/>
              <a:t>Modulo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220"/>
            <a:ext cx="11849100" cy="6825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795142" y="2473929"/>
            <a:ext cx="2608190" cy="1047301"/>
          </a:xfrm>
          <a:prstGeom prst="wedgeEllipseCallout">
            <a:avLst>
              <a:gd name="adj1" fmla="val 80533"/>
              <a:gd name="adj2" fmla="val 831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Too many 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9"/>
    </mc:Choice>
    <mc:Fallback xmlns="">
      <p:transition spd="slow" advTm="1080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Oval Callout 5"/>
          <p:cNvSpPr/>
          <p:nvPr/>
        </p:nvSpPr>
        <p:spPr>
          <a:xfrm>
            <a:off x="1764951" y="5220008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Valid, but can’t prove assertion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523628" y="3649609"/>
            <a:ext cx="2214309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“mask assertion at line 3”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41407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9" name="Oval Callout 18"/>
          <p:cNvSpPr/>
          <p:nvPr/>
        </p:nvSpPr>
        <p:spPr>
          <a:xfrm>
            <a:off x="8751786" y="5288180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Masked: </a:t>
            </a:r>
          </a:p>
          <a:p>
            <a:pPr algn="ctr"/>
            <a:r>
              <a:rPr lang="en-US" dirty="0" smtClean="0"/>
              <a:t>No alarm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40959" y="2022802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</a:t>
            </a:r>
          </a:p>
          <a:p>
            <a:pPr algn="ctr"/>
            <a:r>
              <a:rPr lang="en-US" sz="2000" dirty="0" smtClean="0"/>
              <a:t>(k Renamed)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50250" y="4305438"/>
            <a:ext cx="469900" cy="2432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85300" y="4675198"/>
            <a:ext cx="469900" cy="2432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8585200" y="262755"/>
            <a:ext cx="3100352" cy="1545386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Disclaimer: </a:t>
            </a:r>
          </a:p>
          <a:p>
            <a:pPr algn="ctr"/>
            <a:r>
              <a:rPr lang="en-US" dirty="0" smtClean="0"/>
              <a:t>over-simplified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01"/>
    </mc:Choice>
    <mc:Fallback xmlns="">
      <p:transition spd="slow" advTm="6710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baseline: Fail to spot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225774" y="2151614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523628" y="3649609"/>
            <a:ext cx="2214309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“mask assertion at line 3”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83659" y="2145497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</a:t>
            </a:r>
          </a:p>
          <a:p>
            <a:pPr algn="ctr"/>
            <a:r>
              <a:rPr lang="en-US" sz="2000" dirty="0" smtClean="0"/>
              <a:t>(wrong constant)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53151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+ 273.0;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8960881" y="4313583"/>
            <a:ext cx="721753" cy="2432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8709588" y="5220008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Masked regression!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75"/>
    </mc:Choice>
    <mc:Fallback xmlns="">
      <p:transition spd="slow" advTm="31375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baseline: Resurrect alarm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523628" y="3649609"/>
            <a:ext cx="2214309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“mask assertion at line 3”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41407" y="3373365"/>
            <a:ext cx="395369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 =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2);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(round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Oval Callout 12"/>
          <p:cNvSpPr/>
          <p:nvPr/>
        </p:nvSpPr>
        <p:spPr>
          <a:xfrm>
            <a:off x="9005776" y="5585845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Resurrected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40959" y="2022802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</a:t>
            </a:r>
          </a:p>
          <a:p>
            <a:pPr algn="ctr"/>
            <a:r>
              <a:rPr lang="en-US" sz="2000" dirty="0" smtClean="0"/>
              <a:t>(value rounded)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948079" y="4576724"/>
            <a:ext cx="1695450" cy="40723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9"/>
    </mc:Choice>
    <mc:Fallback xmlns="">
      <p:transition spd="slow" advTm="35519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course, we can refine the former syntactic baseline technique</a:t>
            </a:r>
          </a:p>
          <a:p>
            <a:pPr lvl="1"/>
            <a:r>
              <a:rPr lang="en-US" dirty="0" smtClean="0"/>
              <a:t>Add the assertion name, have a window instead of line number…</a:t>
            </a:r>
          </a:p>
          <a:p>
            <a:r>
              <a:rPr lang="en-US" dirty="0" smtClean="0"/>
              <a:t>However, they are always brittle, and </a:t>
            </a:r>
            <a:r>
              <a:rPr lang="en-US" u="sng" dirty="0" smtClean="0">
                <a:solidFill>
                  <a:srgbClr val="FF0000"/>
                </a:solidFill>
              </a:rPr>
              <a:t>provide no guarantee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Suppress too little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Is the alarm resurrected from the old one?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Suppress </a:t>
            </a:r>
            <a:r>
              <a:rPr lang="en-US" dirty="0" smtClean="0">
                <a:solidFill>
                  <a:srgbClr val="FF0000"/>
                </a:solidFill>
              </a:rPr>
              <a:t>too much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Is the masked alarm a new alarm?</a:t>
            </a:r>
            <a:endParaRPr lang="en-US" dirty="0"/>
          </a:p>
          <a:p>
            <a:pPr marL="91440" lvl="1" indent="-91440">
              <a:spcBef>
                <a:spcPts val="1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3"/>
    </mc:Choice>
    <mc:Fallback xmlns="">
      <p:transition spd="slow" advTm="3218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Writing Specifications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8262" y="1784865"/>
            <a:ext cx="11190698" cy="4241946"/>
            <a:chOff x="478583" y="2258014"/>
            <a:chExt cx="11190698" cy="42419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64" y="4064620"/>
              <a:ext cx="2435340" cy="243534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8583" y="2556281"/>
              <a:ext cx="1814241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</a:t>
              </a:r>
            </a:p>
            <a:p>
              <a:pPr algn="ctr"/>
              <a:r>
                <a:rPr lang="en-US" sz="2000" dirty="0" smtClean="0"/>
                <a:t>Base version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17" y="4644993"/>
              <a:ext cx="1073509" cy="107350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963211" y="2548939"/>
              <a:ext cx="1865233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P’</a:t>
              </a:r>
            </a:p>
            <a:p>
              <a:pPr algn="ctr"/>
              <a:r>
                <a:rPr lang="en-US" sz="2000" dirty="0" smtClean="0"/>
                <a:t>New version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246851" y="3552848"/>
              <a:ext cx="1531151" cy="129360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502775" y="2556281"/>
              <a:ext cx="1849656" cy="790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P’+C</a:t>
              </a:r>
            </a:p>
            <a:p>
              <a:pPr algn="ctr"/>
              <a:r>
                <a:rPr lang="en-US" sz="2000" dirty="0" smtClean="0"/>
                <a:t>Instrumented</a:t>
              </a:r>
              <a:endParaRPr lang="en-US" sz="20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834" y="2258014"/>
              <a:ext cx="1397685" cy="1257765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8443529" y="2517565"/>
              <a:ext cx="1453614" cy="426466"/>
              <a:chOff x="8465003" y="2576583"/>
              <a:chExt cx="1453614" cy="426466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8465003" y="3003049"/>
                <a:ext cx="1453614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8465003" y="2576583"/>
                <a:ext cx="89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Analyze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38802" y="2548939"/>
              <a:ext cx="1453614" cy="426466"/>
              <a:chOff x="8465003" y="2576583"/>
              <a:chExt cx="1453614" cy="42646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8465003" y="3003049"/>
                <a:ext cx="1453614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8465003" y="2576583"/>
                <a:ext cx="1213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Instrument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46659" y="3421901"/>
              <a:ext cx="3224839" cy="1555501"/>
              <a:chOff x="846659" y="3421901"/>
              <a:chExt cx="3224839" cy="15555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065437" y="3421901"/>
                <a:ext cx="3006061" cy="155550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1644497">
                <a:off x="846659" y="4150016"/>
                <a:ext cx="289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 semantic conditions C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44497">
                <a:off x="2407444" y="3879954"/>
                <a:ext cx="89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Analyze</a:t>
                </a:r>
                <a:endParaRPr lang="en-US" dirty="0"/>
              </a:p>
            </p:txBody>
          </p:sp>
        </p:grpSp>
        <p:sp>
          <p:nvSpPr>
            <p:cNvPr id="6" name="Cloud 5"/>
            <p:cNvSpPr/>
            <p:nvPr/>
          </p:nvSpPr>
          <p:spPr>
            <a:xfrm>
              <a:off x="6924220" y="3526373"/>
              <a:ext cx="4745061" cy="1815590"/>
            </a:xfrm>
            <a:prstGeom prst="clou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Analyzer is a black box</a:t>
              </a:r>
            </a:p>
            <a:p>
              <a:pPr algn="ctr"/>
              <a:r>
                <a:rPr lang="en-US" sz="2000" dirty="0" smtClean="0"/>
                <a:t>Reduce alarms up to 70%</a:t>
              </a:r>
            </a:p>
            <a:p>
              <a:pPr algn="ctr"/>
              <a:r>
                <a:rPr lang="en-US" sz="2000" dirty="0" smtClean="0"/>
                <a:t>With semantic guarantees!!!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8262" y="6133277"/>
            <a:ext cx="9555384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F. </a:t>
            </a:r>
            <a:r>
              <a:rPr lang="en-US" sz="1600" dirty="0"/>
              <a:t>Logozzo, </a:t>
            </a:r>
            <a:r>
              <a:rPr lang="en-US" sz="1600" dirty="0" smtClean="0"/>
              <a:t>S. </a:t>
            </a:r>
            <a:r>
              <a:rPr lang="en-US" sz="1600" dirty="0"/>
              <a:t>Lahiri, </a:t>
            </a:r>
            <a:r>
              <a:rPr lang="en-US" sz="1600" dirty="0" smtClean="0"/>
              <a:t>M. </a:t>
            </a:r>
            <a:r>
              <a:rPr lang="en-US" sz="1600" dirty="0"/>
              <a:t>Fahndrich, </a:t>
            </a:r>
            <a:r>
              <a:rPr lang="en-US" sz="1600" dirty="0" smtClean="0"/>
              <a:t>S. Blackshear</a:t>
            </a:r>
            <a:r>
              <a:rPr lang="en-US" sz="1600" dirty="0"/>
              <a:t>, </a:t>
            </a:r>
            <a:r>
              <a:rPr lang="en-US" sz="1600" i="1" dirty="0"/>
              <a:t>Verification Modulo Versions: Towards Usable Verification</a:t>
            </a:r>
            <a:r>
              <a:rPr lang="en-US" sz="1600" dirty="0" smtClean="0"/>
              <a:t>, PLDI’14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2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61"/>
    </mc:Choice>
    <mc:Fallback xmlns="">
      <p:transition spd="slow" advTm="4376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VMV(S): Finding regressions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071795" y="3624114"/>
            <a:ext cx="3053751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ReadTemperature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3810" y="3971647"/>
            <a:ext cx="1631545" cy="4766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8436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53151" y="3373365"/>
            <a:ext cx="32280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-273.15);</a:t>
            </a:r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+ 273.0;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24" name="Oval Callout 23"/>
          <p:cNvSpPr/>
          <p:nvPr/>
        </p:nvSpPr>
        <p:spPr>
          <a:xfrm>
            <a:off x="8621721" y="5558958"/>
            <a:ext cx="2822012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regression!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59"/>
    </mc:Choice>
    <mc:Fallback xmlns="">
      <p:transition spd="slow" advTm="66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VMV(N): Relative proofs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3810" y="3971647"/>
            <a:ext cx="1726648" cy="4635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2264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1407" y="3373365"/>
            <a:ext cx="3953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-273.15);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 + 273.15;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 =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2);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(round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9005776" y="5738245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correctness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71795" y="3624114"/>
            <a:ext cx="3053751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ReadTemperature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2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2"/>
    </mc:Choice>
    <mc:Fallback xmlns="">
      <p:transition spd="slow" advTm="22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4" y="4064620"/>
            <a:ext cx="2435340" cy="24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 in 1 slide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583" y="2556281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</a:p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17" y="4644993"/>
            <a:ext cx="1073509" cy="10735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63211" y="2548939"/>
            <a:ext cx="1865233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</a:t>
            </a:r>
          </a:p>
          <a:p>
            <a:pPr algn="ctr"/>
            <a:r>
              <a:rPr lang="en-US" sz="2000" dirty="0" smtClean="0"/>
              <a:t>New version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6851" y="3552848"/>
            <a:ext cx="1531151" cy="1293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02775" y="2556281"/>
            <a:ext cx="1849656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P’+C</a:t>
            </a:r>
          </a:p>
          <a:p>
            <a:pPr algn="ctr"/>
            <a:r>
              <a:rPr lang="en-US" sz="2000" dirty="0" smtClean="0"/>
              <a:t>Instrumented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34" y="2258014"/>
            <a:ext cx="1397685" cy="125776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443529" y="2517565"/>
            <a:ext cx="1453614" cy="426466"/>
            <a:chOff x="8465003" y="2576583"/>
            <a:chExt cx="1453614" cy="42646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65003" y="2576583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38802" y="2548939"/>
            <a:ext cx="1453614" cy="426466"/>
            <a:chOff x="8465003" y="2576583"/>
            <a:chExt cx="1453614" cy="42646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465003" y="2576583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Instrument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6659" y="3421901"/>
            <a:ext cx="3224839" cy="1555501"/>
            <a:chOff x="846659" y="3421901"/>
            <a:chExt cx="3224839" cy="155550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065437" y="3421901"/>
              <a:ext cx="3006061" cy="15555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44497">
              <a:off x="846659" y="4150016"/>
              <a:ext cx="289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Extract semantic conditions 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44497">
              <a:off x="2407444" y="3879954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604726" y="5049989"/>
            <a:ext cx="2424223" cy="893135"/>
          </a:xfrm>
          <a:prstGeom prst="wedgeEllipseCallout">
            <a:avLst>
              <a:gd name="adj1" fmla="val 27661"/>
              <a:gd name="adj2" fmla="val -775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Sufficient or Necessary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5180304" y="1174410"/>
            <a:ext cx="2424223" cy="893135"/>
          </a:xfrm>
          <a:prstGeom prst="wedgeEllipseCallout">
            <a:avLst>
              <a:gd name="adj1" fmla="val 34471"/>
              <a:gd name="adj2" fmla="val 98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method calls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7464506" y="3730332"/>
            <a:ext cx="2851365" cy="893135"/>
          </a:xfrm>
          <a:prstGeom prst="wedgeEllipseCallout">
            <a:avLst>
              <a:gd name="adj1" fmla="val 39608"/>
              <a:gd name="adj2" fmla="val -1034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Sufficient </a:t>
            </a:r>
          </a:p>
          <a:p>
            <a:pPr algn="ctr"/>
            <a:r>
              <a:rPr lang="en-US" dirty="0" smtClean="0"/>
              <a:t>⟹ bug finding 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8443529" y="4851432"/>
            <a:ext cx="3344318" cy="893135"/>
          </a:xfrm>
          <a:prstGeom prst="wedgeEllipseCallout">
            <a:avLst>
              <a:gd name="adj1" fmla="val 20325"/>
              <a:gd name="adj2" fmla="val -18579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Necessary </a:t>
            </a:r>
          </a:p>
          <a:p>
            <a:pPr algn="ctr"/>
            <a:r>
              <a:rPr lang="en-US" dirty="0" smtClean="0"/>
              <a:t>⟹ relative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834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19"/>
    </mc:Choice>
    <mc:Fallback xmlns="">
      <p:transition spd="slow" advTm="21719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Refactoring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&amp;(modular)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507" y="2372569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&gt;()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checked(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x--); 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02358" y="1818551"/>
            <a:ext cx="609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 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NewMethod(x);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NewMethod(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131797" y="2214865"/>
            <a:ext cx="2308995" cy="7919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Postcondition: ok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86195" y="3833899"/>
            <a:ext cx="1545602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overflow</a:t>
            </a:r>
          </a:p>
        </p:txBody>
      </p:sp>
      <p:sp>
        <p:nvSpPr>
          <p:cNvPr id="11" name="Oval 10"/>
          <p:cNvSpPr/>
          <p:nvPr/>
        </p:nvSpPr>
        <p:spPr>
          <a:xfrm>
            <a:off x="8521164" y="4573148"/>
            <a:ext cx="1752622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overflow</a:t>
            </a:r>
          </a:p>
        </p:txBody>
      </p:sp>
      <p:sp>
        <p:nvSpPr>
          <p:cNvPr id="13" name="Oval 12"/>
          <p:cNvSpPr/>
          <p:nvPr/>
        </p:nvSpPr>
        <p:spPr>
          <a:xfrm>
            <a:off x="9810092" y="2834213"/>
            <a:ext cx="2301147" cy="7919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</a:t>
            </a:r>
          </a:p>
          <a:p>
            <a:pPr algn="ctr"/>
            <a:r>
              <a:rPr lang="en-US" dirty="0" smtClean="0"/>
              <a:t>Violation?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95227" y="2746927"/>
            <a:ext cx="1453614" cy="426466"/>
            <a:chOff x="8465003" y="2576583"/>
            <a:chExt cx="1453614" cy="42646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5003" y="2576583"/>
              <a:ext cx="959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Refactor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80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on the “extracted” contract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849120" y="1992754"/>
            <a:ext cx="5825650" cy="4725395"/>
          </a:xfrm>
        </p:spPr>
        <p:txBody>
          <a:bodyPr>
            <a:noAutofit/>
          </a:bodyPr>
          <a:lstStyle/>
          <a:p>
            <a:r>
              <a:rPr lang="en-US" dirty="0" smtClean="0"/>
              <a:t>Should be a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contract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 &gt;= 5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&gt;()==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100);</a:t>
            </a:r>
            <a:endParaRPr lang="en-US" sz="1200" b="1" dirty="0" smtClean="0"/>
          </a:p>
          <a:p>
            <a:r>
              <a:rPr lang="en-US" dirty="0" smtClean="0"/>
              <a:t>The contract should imply </a:t>
            </a:r>
            <a:r>
              <a:rPr lang="en-US" dirty="0" smtClean="0">
                <a:solidFill>
                  <a:srgbClr val="FF0000"/>
                </a:solidFill>
              </a:rPr>
              <a:t>safety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&gt;() == 0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should be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 &gt;= 5);</a:t>
            </a:r>
          </a:p>
          <a:p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&gt;() &lt;= x);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should be </a:t>
            </a:r>
            <a:r>
              <a:rPr lang="en-US" dirty="0" smtClean="0">
                <a:solidFill>
                  <a:srgbClr val="FF0000"/>
                </a:solidFill>
              </a:rPr>
              <a:t>general</a:t>
            </a:r>
          </a:p>
          <a:p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(x &gt;= 5);</a:t>
            </a:r>
          </a:p>
          <a:p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&gt;() == 0);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57224" y="2044898"/>
            <a:ext cx="4191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Decrement(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.Requires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 &gt;= 5);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.Ensures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&gt;() &gt;=0);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x =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57224" y="4090200"/>
            <a:ext cx="4339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// Which contract here???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(x != 0)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checked(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x--);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8778240" y="2084321"/>
            <a:ext cx="1715844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 post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9345036" y="2825913"/>
            <a:ext cx="1698855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Exposes overflow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9000564" y="3805131"/>
            <a:ext cx="2235797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prove caller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7761945" y="4784349"/>
            <a:ext cx="1715844" cy="596104"/>
          </a:xfrm>
          <a:prstGeom prst="wedgeEllipseCallout">
            <a:avLst>
              <a:gd name="adj1" fmla="val -73344"/>
              <a:gd name="adj2" fmla="val 67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Valid, Safe, Complete, and General contract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56771"/>
              </p:ext>
            </p:extLst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0);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==</a:t>
                      </a:r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checked(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x--);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877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Hoare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</a:t>
            </a:r>
            <a:r>
              <a:rPr lang="en-US" dirty="0" smtClean="0">
                <a:solidFill>
                  <a:srgbClr val="FF0000"/>
                </a:solidFill>
              </a:rPr>
              <a:t>formalize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requirements, and in general Contracts</a:t>
            </a:r>
          </a:p>
          <a:p>
            <a:r>
              <a:rPr lang="en-US" dirty="0" smtClean="0"/>
              <a:t>Hoare Logic is the natural candidate</a:t>
            </a:r>
          </a:p>
          <a:p>
            <a:r>
              <a:rPr lang="en-US" dirty="0" smtClean="0"/>
              <a:t>We define a </a:t>
            </a:r>
            <a:r>
              <a:rPr lang="en-US" dirty="0" smtClean="0">
                <a:solidFill>
                  <a:srgbClr val="FF0000"/>
                </a:solidFill>
              </a:rPr>
              <a:t>concrete</a:t>
            </a:r>
            <a:r>
              <a:rPr lang="en-US" dirty="0" smtClean="0"/>
              <a:t> Hoare logic where predicates are replaced by sets</a:t>
            </a:r>
          </a:p>
          <a:p>
            <a:pPr algn="ctr"/>
            <a:r>
              <a:rPr lang="en-US" dirty="0" smtClean="0"/>
              <a:t>{ P}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 { Q } 		P ∈ ℘(Σ) and Q </a:t>
            </a:r>
            <a:r>
              <a:rPr lang="en-US" dirty="0"/>
              <a:t>∈ ℘(</a:t>
            </a:r>
            <a:r>
              <a:rPr lang="en-US" dirty="0" smtClean="0"/>
              <a:t>Σ × </a:t>
            </a:r>
            <a:r>
              <a:rPr lang="en-US" dirty="0"/>
              <a:t>Σ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deduction rules are as usual</a:t>
            </a:r>
          </a:p>
          <a:p>
            <a:pPr lvl="1"/>
            <a:r>
              <a:rPr lang="en-US" dirty="0" smtClean="0"/>
              <a:t>Details in the paper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5961357"/>
            <a:ext cx="11064239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F. </a:t>
            </a:r>
            <a:r>
              <a:rPr lang="en-US" sz="1600" dirty="0"/>
              <a:t>Logozzo</a:t>
            </a:r>
            <a:r>
              <a:rPr lang="en-US" sz="1600" dirty="0" smtClean="0"/>
              <a:t>, M. Barnett, </a:t>
            </a:r>
          </a:p>
          <a:p>
            <a:r>
              <a:rPr lang="en-US" sz="1600" i="1" dirty="0" smtClean="0"/>
              <a:t>An </a:t>
            </a:r>
            <a:r>
              <a:rPr lang="en-US" sz="1600" i="1" dirty="0"/>
              <a:t>Abstract Interpretation Framework for Refactoring with Application to Extract Methods with </a:t>
            </a:r>
            <a:r>
              <a:rPr lang="en-US" sz="1600" i="1" dirty="0" smtClean="0"/>
              <a:t>Contracts</a:t>
            </a:r>
            <a:r>
              <a:rPr lang="en-US" sz="1600" dirty="0" smtClean="0"/>
              <a:t>, OOPSLA’12</a:t>
            </a:r>
          </a:p>
        </p:txBody>
      </p:sp>
    </p:spTree>
    <p:extLst>
      <p:ext uri="{BB962C8B-B14F-4D97-AF65-F5344CB8AC3E}">
        <p14:creationId xmlns:p14="http://schemas.microsoft.com/office/powerpoint/2010/main" val="37979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on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Covariant order</a:t>
            </a:r>
            <a:r>
              <a:rPr lang="en-US" dirty="0"/>
              <a:t> ⟹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Intuition: </a:t>
            </a:r>
            <a:r>
              <a:rPr lang="en-US" dirty="0" smtClean="0"/>
              <a:t>a </a:t>
            </a:r>
            <a:r>
              <a:rPr lang="en-US" dirty="0"/>
              <a:t>stronger </a:t>
            </a:r>
            <a:r>
              <a:rPr lang="en-US" dirty="0" smtClean="0"/>
              <a:t>precondition </a:t>
            </a:r>
            <a:r>
              <a:rPr lang="en-US" dirty="0"/>
              <a:t>is better for the </a:t>
            </a:r>
            <a:r>
              <a:rPr lang="en-US" dirty="0" smtClean="0"/>
              <a:t>callee</a:t>
            </a:r>
          </a:p>
          <a:p>
            <a:pPr lvl="1" algn="ctr"/>
            <a:r>
              <a:rPr lang="en-US" dirty="0" smtClean="0"/>
              <a:t>P, Q ⟹ P’, Q</a:t>
            </a:r>
            <a:r>
              <a:rPr lang="en-US" dirty="0" smtClean="0"/>
              <a:t>’	 iff	P </a:t>
            </a:r>
            <a:r>
              <a:rPr lang="en-US" dirty="0" smtClean="0"/>
              <a:t>⊆ P’ and Q ⊆ Q’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Contravariant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order </a:t>
            </a:r>
            <a:r>
              <a:rPr lang="en-US" dirty="0"/>
              <a:t>→</a:t>
            </a:r>
            <a:endParaRPr lang="en-US" dirty="0" smtClean="0"/>
          </a:p>
          <a:p>
            <a:pPr lvl="1"/>
            <a:r>
              <a:rPr lang="en-US" dirty="0" smtClean="0"/>
              <a:t>Intuition: a →-stronger contract is more general (better for the caller)</a:t>
            </a:r>
          </a:p>
          <a:p>
            <a:pPr lvl="1" algn="ctr"/>
            <a:r>
              <a:rPr lang="en-US" dirty="0"/>
              <a:t>P, Q →</a:t>
            </a:r>
            <a:r>
              <a:rPr lang="en-US" dirty="0" smtClean="0"/>
              <a:t> </a:t>
            </a:r>
            <a:r>
              <a:rPr lang="en-US" dirty="0"/>
              <a:t>P’, Q</a:t>
            </a:r>
            <a:r>
              <a:rPr lang="en-US" dirty="0" smtClean="0"/>
              <a:t>’	 iff	P</a:t>
            </a:r>
            <a:r>
              <a:rPr lang="en-US" dirty="0" smtClean="0"/>
              <a:t>’ </a:t>
            </a:r>
            <a:r>
              <a:rPr lang="en-US" dirty="0"/>
              <a:t>⊆ </a:t>
            </a:r>
            <a:r>
              <a:rPr lang="en-US" dirty="0" smtClean="0"/>
              <a:t>P </a:t>
            </a:r>
            <a:r>
              <a:rPr lang="en-US" dirty="0"/>
              <a:t>and Q ⊆ </a:t>
            </a:r>
            <a:r>
              <a:rPr lang="en-US" dirty="0" smtClean="0"/>
              <a:t>Q’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Note: formal (and more correct) definition in the paper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3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277" y="2011680"/>
            <a:ext cx="10753725" cy="3766185"/>
          </a:xfrm>
        </p:spPr>
        <p:txBody>
          <a:bodyPr>
            <a:noAutofit/>
          </a:bodyPr>
          <a:lstStyle/>
          <a:p>
            <a:r>
              <a:rPr lang="en-US" dirty="0" smtClean="0"/>
              <a:t>Programmers already </a:t>
            </a:r>
            <a:r>
              <a:rPr lang="en-US" dirty="0" smtClean="0">
                <a:solidFill>
                  <a:srgbClr val="FF0000"/>
                </a:solidFill>
              </a:rPr>
              <a:t>write specifications</a:t>
            </a:r>
          </a:p>
          <a:p>
            <a:pPr lvl="1"/>
            <a:r>
              <a:rPr lang="en-US" dirty="0" smtClean="0"/>
              <a:t>Parameter validations, </a:t>
            </a:r>
            <a:r>
              <a:rPr lang="en-US" dirty="0" err="1" smtClean="0"/>
              <a:t>DataContracts</a:t>
            </a:r>
            <a:r>
              <a:rPr lang="en-US" dirty="0"/>
              <a:t> </a:t>
            </a:r>
            <a:r>
              <a:rPr lang="en-US" dirty="0" smtClean="0"/>
              <a:t>and all kind of attributes in </a:t>
            </a:r>
            <a:r>
              <a:rPr lang="en-US" dirty="0" err="1" smtClean="0"/>
              <a:t>.net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Want to write more expressive specifications, </a:t>
            </a:r>
            <a:r>
              <a:rPr lang="en-US" i="1" dirty="0" smtClean="0"/>
              <a:t>e.g.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Contracts</a:t>
            </a:r>
          </a:p>
          <a:p>
            <a:pPr lvl="1"/>
            <a:r>
              <a:rPr lang="en-US" dirty="0" smtClean="0"/>
              <a:t>Contracts = Preconditions, Postconditions, Object invariants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Usual</a:t>
            </a:r>
            <a:r>
              <a:rPr lang="en-US" dirty="0" smtClean="0"/>
              <a:t> solution: </a:t>
            </a:r>
            <a:r>
              <a:rPr lang="en-US" dirty="0" smtClean="0">
                <a:solidFill>
                  <a:srgbClr val="FF0000"/>
                </a:solidFill>
              </a:rPr>
              <a:t>Change the language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</a:t>
            </a:r>
            <a:r>
              <a:rPr lang="en-US" dirty="0" smtClean="0"/>
              <a:t>: Contracts first class citizens</a:t>
            </a:r>
            <a:r>
              <a:rPr lang="en-US" dirty="0"/>
              <a:t> </a:t>
            </a:r>
            <a:r>
              <a:rPr lang="en-US" dirty="0" smtClean="0"/>
              <a:t>in the language</a:t>
            </a:r>
          </a:p>
          <a:p>
            <a:pPr lvl="2"/>
            <a:r>
              <a:rPr lang="en-US" dirty="0" smtClean="0"/>
              <a:t>Nice syntax, keywords 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</a:t>
            </a:r>
            <a:r>
              <a:rPr lang="en-US" dirty="0" smtClean="0"/>
              <a:t>: Require new language (Eiffel) or compiler (Spec#, JML)</a:t>
            </a:r>
          </a:p>
          <a:p>
            <a:pPr lvl="2"/>
            <a:r>
              <a:rPr lang="en-US" dirty="0" smtClean="0"/>
              <a:t>Unlikely to happen in industrial setting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>
                <a:solidFill>
                  <a:srgbClr val="FF0000"/>
                </a:solidFill>
              </a:rPr>
              <a:t>Pragmatic</a:t>
            </a:r>
            <a:r>
              <a:rPr lang="en-US" dirty="0" smtClean="0"/>
              <a:t> solution: </a:t>
            </a:r>
            <a:r>
              <a:rPr lang="en-US" dirty="0">
                <a:solidFill>
                  <a:srgbClr val="FF0000"/>
                </a:solidFill>
              </a:rPr>
              <a:t>Extend language via a </a:t>
            </a:r>
            <a:r>
              <a:rPr lang="en-US" dirty="0" smtClean="0">
                <a:solidFill>
                  <a:srgbClr val="FF0000"/>
                </a:solidFill>
              </a:rPr>
              <a:t>library</a:t>
            </a:r>
          </a:p>
          <a:p>
            <a:pPr marL="457200" lvl="1" indent="-457200"/>
            <a:r>
              <a:rPr lang="en-US" i="0" dirty="0" smtClean="0">
                <a:solidFill>
                  <a:schemeClr val="tx1"/>
                </a:solidFill>
              </a:rPr>
              <a:t>Use </a:t>
            </a:r>
            <a:r>
              <a:rPr lang="en-US" i="0" dirty="0">
                <a:solidFill>
                  <a:schemeClr val="tx1"/>
                </a:solidFill>
              </a:rPr>
              <a:t>code to specify </a:t>
            </a:r>
            <a:r>
              <a:rPr lang="en-US" i="0" dirty="0" smtClean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747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denotes the </a:t>
            </a:r>
            <a:r>
              <a:rPr lang="en-US" dirty="0">
                <a:solidFill>
                  <a:srgbClr val="FF0000"/>
                </a:solidFill>
              </a:rPr>
              <a:t>selected</a:t>
            </a:r>
            <a:r>
              <a:rPr lang="en-US" dirty="0"/>
              <a:t> code (to be extracted) </a:t>
            </a:r>
          </a:p>
          <a:p>
            <a:pPr lvl="1"/>
            <a:r>
              <a:rPr lang="en-US" dirty="0"/>
              <a:t>It is the </a:t>
            </a:r>
            <a:r>
              <a:rPr lang="en-US" dirty="0">
                <a:solidFill>
                  <a:srgbClr val="FF0000"/>
                </a:solidFill>
              </a:rPr>
              <a:t>body </a:t>
            </a:r>
            <a:r>
              <a:rPr lang="en-US" dirty="0"/>
              <a:t>of the extracted method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s</a:t>
            </a:r>
            <a:r>
              <a:rPr lang="en-US" dirty="0"/>
              <a:t>, Q</a:t>
            </a:r>
            <a:r>
              <a:rPr lang="en-US" baseline="-25000" dirty="0"/>
              <a:t>s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projection</a:t>
            </a:r>
            <a:r>
              <a:rPr lang="en-US" dirty="0"/>
              <a:t> of the abstract state </a:t>
            </a:r>
          </a:p>
          <a:p>
            <a:pPr lvl="1"/>
            <a:r>
              <a:rPr lang="en-US" dirty="0"/>
              <a:t>before the selection, P</a:t>
            </a:r>
            <a:r>
              <a:rPr lang="en-US" baseline="-25000" dirty="0"/>
              <a:t>s</a:t>
            </a:r>
            <a:endParaRPr lang="en-US" dirty="0"/>
          </a:p>
          <a:p>
            <a:pPr lvl="1"/>
            <a:r>
              <a:rPr lang="en-US" dirty="0"/>
              <a:t>after the selection, </a:t>
            </a:r>
            <a:r>
              <a:rPr lang="en-US" dirty="0" smtClean="0"/>
              <a:t>Q</a:t>
            </a:r>
            <a:r>
              <a:rPr lang="en-US" baseline="-25000" dirty="0" smtClean="0"/>
              <a:t>s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m</a:t>
            </a:r>
            <a:r>
              <a:rPr lang="en-US" dirty="0"/>
              <a:t>, Q</a:t>
            </a:r>
            <a:r>
              <a:rPr lang="en-US" baseline="-25000" dirty="0"/>
              <a:t>m</a:t>
            </a:r>
            <a:r>
              <a:rPr lang="en-US" dirty="0"/>
              <a:t> is the </a:t>
            </a:r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dirty="0"/>
              <a:t>precise </a:t>
            </a:r>
            <a:r>
              <a:rPr lang="en-US" dirty="0">
                <a:solidFill>
                  <a:srgbClr val="FF0000"/>
                </a:solidFill>
              </a:rPr>
              <a:t>safety </a:t>
            </a:r>
            <a:r>
              <a:rPr lang="en-US" dirty="0" smtClean="0">
                <a:solidFill>
                  <a:srgbClr val="FF0000"/>
                </a:solidFill>
              </a:rPr>
              <a:t>contract</a:t>
            </a:r>
            <a:r>
              <a:rPr lang="en-US" dirty="0" smtClean="0"/>
              <a:t> for a method m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" y="5777865"/>
            <a:ext cx="10201835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P. Cousot</a:t>
            </a:r>
            <a:r>
              <a:rPr lang="en-US" sz="1600" dirty="0"/>
              <a:t>, </a:t>
            </a:r>
            <a:r>
              <a:rPr lang="en-US" sz="1600" dirty="0" smtClean="0"/>
              <a:t>R. Cousot</a:t>
            </a:r>
            <a:r>
              <a:rPr lang="en-US" sz="1600" dirty="0"/>
              <a:t>, </a:t>
            </a:r>
            <a:r>
              <a:rPr lang="en-US" sz="1600" dirty="0" smtClean="0"/>
              <a:t>F. </a:t>
            </a:r>
            <a:r>
              <a:rPr lang="en-US" sz="1600" dirty="0"/>
              <a:t>Logozzo, Contract Precondition Inference from Intermittent Assertions on Collections</a:t>
            </a:r>
            <a:r>
              <a:rPr lang="en-US" sz="1600" dirty="0" smtClean="0"/>
              <a:t>, VMCAI’11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44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 with contracts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refactored contract P</a:t>
            </a:r>
            <a:r>
              <a:rPr lang="en-US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, Q</a:t>
            </a:r>
            <a:r>
              <a:rPr lang="en-US" baseline="-25000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is a solution to the problem if it satisfies</a:t>
            </a:r>
            <a:endParaRPr lang="en-US" baseline="-25000" dirty="0" smtClean="0"/>
          </a:p>
          <a:p>
            <a:pPr lvl="1"/>
            <a:r>
              <a:rPr lang="en-US" dirty="0" smtClean="0"/>
              <a:t>Validity</a:t>
            </a:r>
          </a:p>
          <a:p>
            <a:pPr lvl="1" algn="ctr"/>
            <a:r>
              <a:rPr lang="en-US" dirty="0" smtClean="0"/>
              <a:t>{ P</a:t>
            </a:r>
            <a:r>
              <a:rPr lang="en-US" baseline="-25000" dirty="0" smtClean="0"/>
              <a:t>R </a:t>
            </a:r>
            <a:r>
              <a:rPr lang="en-US" dirty="0" smtClean="0"/>
              <a:t>}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 { Q</a:t>
            </a:r>
            <a:r>
              <a:rPr lang="en-US" baseline="-25000" dirty="0" smtClean="0"/>
              <a:t>R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Safety</a:t>
            </a:r>
          </a:p>
          <a:p>
            <a:pPr lvl="1" algn="ctr"/>
            <a:r>
              <a:rPr lang="en-US" dirty="0" smtClean="0"/>
              <a:t>P</a:t>
            </a:r>
            <a:r>
              <a:rPr lang="en-US" baseline="-25000" dirty="0" smtClean="0"/>
              <a:t>R</a:t>
            </a:r>
            <a:r>
              <a:rPr lang="en-US" dirty="0" smtClean="0"/>
              <a:t>,Q</a:t>
            </a:r>
            <a:r>
              <a:rPr lang="en-US" baseline="-25000" dirty="0" smtClean="0"/>
              <a:t>R</a:t>
            </a:r>
            <a:r>
              <a:rPr lang="en-US" dirty="0" smtClean="0"/>
              <a:t>⟹ P</a:t>
            </a:r>
            <a:r>
              <a:rPr lang="en-US" baseline="-25000" dirty="0" smtClean="0"/>
              <a:t>m</a:t>
            </a:r>
            <a:r>
              <a:rPr lang="en-US" dirty="0" smtClean="0"/>
              <a:t>, Q</a:t>
            </a:r>
            <a:r>
              <a:rPr lang="en-US" baseline="-25000" dirty="0" smtClean="0"/>
              <a:t>m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 algn="ctr"/>
            <a:r>
              <a:rPr lang="en-US" dirty="0"/>
              <a:t>P</a:t>
            </a:r>
            <a:r>
              <a:rPr lang="en-US" baseline="-25000" dirty="0"/>
              <a:t>R</a:t>
            </a:r>
            <a:r>
              <a:rPr lang="en-US" dirty="0"/>
              <a:t>,Q</a:t>
            </a:r>
            <a:r>
              <a:rPr lang="en-US" baseline="-25000" dirty="0"/>
              <a:t>R</a:t>
            </a:r>
            <a:r>
              <a:rPr lang="en-US" dirty="0"/>
              <a:t> →</a:t>
            </a:r>
            <a:r>
              <a:rPr lang="en-US" baseline="-25000" dirty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S</a:t>
            </a:r>
            <a:r>
              <a:rPr lang="en-US" dirty="0" smtClean="0"/>
              <a:t>,Q</a:t>
            </a:r>
            <a:r>
              <a:rPr lang="en-US" baseline="-25000" dirty="0" smtClean="0"/>
              <a:t>S </a:t>
            </a:r>
            <a:r>
              <a:rPr lang="en-US" dirty="0" smtClean="0"/>
              <a:t>  so that   { P</a:t>
            </a:r>
            <a:r>
              <a:rPr lang="en-US" baseline="-25000" dirty="0" smtClean="0"/>
              <a:t>s </a:t>
            </a:r>
            <a:r>
              <a:rPr lang="en-US" dirty="0" smtClean="0"/>
              <a:t>}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m(…)</a:t>
            </a:r>
            <a:r>
              <a:rPr lang="en-US" dirty="0" smtClean="0"/>
              <a:t> { Q</a:t>
            </a:r>
            <a:r>
              <a:rPr lang="en-US" baseline="-25000" dirty="0" smtClean="0"/>
              <a:t>s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Generality</a:t>
            </a:r>
          </a:p>
          <a:p>
            <a:pPr lvl="1" algn="ctr"/>
            <a:r>
              <a:rPr lang="en-US" dirty="0" smtClean="0"/>
              <a:t>∀</a:t>
            </a:r>
            <a:r>
              <a:rPr lang="en-US" dirty="0"/>
              <a:t> </a:t>
            </a:r>
            <a:r>
              <a:rPr lang="en-US" dirty="0" smtClean="0"/>
              <a:t>P’</a:t>
            </a:r>
            <a:r>
              <a:rPr lang="en-US" baseline="-25000" dirty="0" smtClean="0"/>
              <a:t>R</a:t>
            </a:r>
            <a:r>
              <a:rPr lang="en-US" dirty="0" smtClean="0"/>
              <a:t>,Q’</a:t>
            </a:r>
            <a:r>
              <a:rPr lang="en-US" baseline="-25000" dirty="0" smtClean="0"/>
              <a:t>R</a:t>
            </a:r>
            <a:r>
              <a:rPr lang="en-US" dirty="0" smtClean="0"/>
              <a:t> satisfying validity, safety, and completeness: P</a:t>
            </a:r>
            <a:r>
              <a:rPr lang="en-US" baseline="-25000" dirty="0" smtClean="0"/>
              <a:t>R</a:t>
            </a:r>
            <a:r>
              <a:rPr lang="en-US" dirty="0" smtClean="0"/>
              <a:t>,Q</a:t>
            </a:r>
            <a:r>
              <a:rPr lang="en-US" baseline="-25000" dirty="0" smtClean="0"/>
              <a:t>R</a:t>
            </a:r>
            <a:r>
              <a:rPr lang="en-US" dirty="0"/>
              <a:t> →</a:t>
            </a:r>
            <a:r>
              <a:rPr lang="en-US" baseline="-25000" dirty="0" smtClean="0"/>
              <a:t> </a:t>
            </a:r>
            <a:r>
              <a:rPr lang="en-US" dirty="0" smtClean="0"/>
              <a:t>P’</a:t>
            </a:r>
            <a:r>
              <a:rPr lang="en-US" baseline="-25000" dirty="0" smtClean="0"/>
              <a:t>R</a:t>
            </a:r>
            <a:r>
              <a:rPr lang="en-US" dirty="0" smtClean="0"/>
              <a:t>,Q’</a:t>
            </a:r>
            <a:r>
              <a:rPr lang="en-US" baseline="-25000" dirty="0" smtClean="0"/>
              <a:t>R</a:t>
            </a:r>
            <a:endParaRPr lang="en-US" b="1" dirty="0" smtClean="0"/>
          </a:p>
          <a:p>
            <a:r>
              <a:rPr lang="en-US" dirty="0" smtClean="0"/>
              <a:t>Theorem: The </a:t>
            </a:r>
            <a:r>
              <a:rPr lang="en-US" dirty="0"/>
              <a:t>4 requirements </a:t>
            </a:r>
            <a:r>
              <a:rPr lang="en-US" dirty="0" smtClean="0"/>
              <a:t>above are </a:t>
            </a:r>
            <a:r>
              <a:rPr lang="en-US" dirty="0">
                <a:solidFill>
                  <a:srgbClr val="FF0000"/>
                </a:solidFill>
              </a:rPr>
              <a:t>mutually independent</a:t>
            </a:r>
          </a:p>
          <a:p>
            <a:pPr lvl="1"/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9396805" y="2678653"/>
            <a:ext cx="2355926" cy="935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Covariant </a:t>
            </a:r>
            <a:r>
              <a:rPr lang="en-US" dirty="0" smtClean="0">
                <a:solidFill>
                  <a:schemeClr val="bg1"/>
                </a:solidFill>
              </a:rPr>
              <a:t>order: ⟹</a:t>
            </a:r>
          </a:p>
          <a:p>
            <a:r>
              <a:rPr lang="en-US" dirty="0">
                <a:solidFill>
                  <a:schemeClr val="bg1"/>
                </a:solidFill>
              </a:rPr>
              <a:t>Contravariant </a:t>
            </a:r>
            <a:r>
              <a:rPr lang="en-US" dirty="0" smtClean="0">
                <a:solidFill>
                  <a:schemeClr val="bg1"/>
                </a:solidFill>
              </a:rPr>
              <a:t>order: </a:t>
            </a:r>
            <a:r>
              <a:rPr lang="en-US" dirty="0">
                <a:solidFill>
                  <a:schemeClr val="bg1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8383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58061"/>
          </a:xfrm>
        </p:spPr>
        <p:txBody>
          <a:bodyPr>
            <a:noAutofit/>
          </a:bodyPr>
          <a:lstStyle/>
          <a:p>
            <a:r>
              <a:rPr lang="en-US" dirty="0" smtClean="0"/>
              <a:t>Theorem: Define </a:t>
            </a:r>
          </a:p>
          <a:p>
            <a:pPr lvl="1" algn="ctr"/>
            <a:r>
              <a:rPr lang="en-US" dirty="0" smtClean="0"/>
              <a:t>F[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/>
              <a:t>]〈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〉  = 〈P</a:t>
            </a:r>
            <a:r>
              <a:rPr lang="en-US" baseline="-25000" dirty="0"/>
              <a:t>m</a:t>
            </a:r>
            <a:r>
              <a:rPr lang="en-US" dirty="0"/>
              <a:t> ∩ </a:t>
            </a:r>
            <a:r>
              <a:rPr lang="en-US" dirty="0" smtClean="0"/>
              <a:t>pre</a:t>
            </a:r>
            <a:r>
              <a:rPr lang="en-US" baseline="30000" dirty="0" smtClean="0"/>
              <a:t>~</a:t>
            </a:r>
            <a:r>
              <a:rPr lang="en-US" dirty="0" smtClean="0"/>
              <a:t>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]</a:t>
            </a:r>
            <a:r>
              <a:rPr lang="en-US" i="1" dirty="0" smtClean="0"/>
              <a:t>Y</a:t>
            </a:r>
            <a:r>
              <a:rPr lang="en-US" dirty="0"/>
              <a:t>, Q</a:t>
            </a:r>
            <a:r>
              <a:rPr lang="en-US" baseline="-25000" dirty="0"/>
              <a:t>m</a:t>
            </a:r>
            <a:r>
              <a:rPr lang="en-US" dirty="0"/>
              <a:t> ∩ post[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/>
              <a:t>]</a:t>
            </a:r>
            <a:r>
              <a:rPr lang="en-US" i="1" dirty="0"/>
              <a:t>X</a:t>
            </a:r>
            <a:r>
              <a:rPr lang="en-US" dirty="0"/>
              <a:t>〉 </a:t>
            </a:r>
            <a:endParaRPr lang="en-US" dirty="0" smtClean="0"/>
          </a:p>
          <a:p>
            <a:r>
              <a:rPr lang="en-US" dirty="0" smtClean="0"/>
              <a:t>Then there exists a </a:t>
            </a:r>
            <a:r>
              <a:rPr lang="en-US" dirty="0" smtClean="0">
                <a:solidFill>
                  <a:srgbClr val="FF0000"/>
                </a:solidFill>
              </a:rPr>
              <a:t>unique solution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,Q</a:t>
            </a:r>
            <a:r>
              <a:rPr lang="en-US" baseline="-25000" dirty="0">
                <a:solidFill>
                  <a:srgbClr val="FF0000"/>
                </a:solidFill>
              </a:rPr>
              <a:t>R</a:t>
            </a:r>
            <a:r>
              <a:rPr lang="en-US" baseline="-25000" dirty="0"/>
              <a:t> </a:t>
            </a:r>
            <a:r>
              <a:rPr lang="en-US" dirty="0" smtClean="0"/>
              <a:t>to the extract with contracts problem </a:t>
            </a:r>
          </a:p>
          <a:p>
            <a:pPr lvl="1" algn="ctr"/>
            <a:r>
              <a:rPr lang="en-US" dirty="0"/>
              <a:t>P</a:t>
            </a:r>
            <a:r>
              <a:rPr lang="en-US" baseline="-25000" dirty="0"/>
              <a:t>R</a:t>
            </a:r>
            <a:r>
              <a:rPr lang="en-US" dirty="0"/>
              <a:t>,Q</a:t>
            </a:r>
            <a:r>
              <a:rPr lang="en-US" baseline="-25000" dirty="0"/>
              <a:t>R </a:t>
            </a:r>
            <a:r>
              <a:rPr lang="en-US" dirty="0"/>
              <a:t>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err="1" smtClean="0"/>
              <a:t>,post</a:t>
            </a:r>
            <a:r>
              <a:rPr lang="en-US" dirty="0" smtClean="0"/>
              <a:t>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]P</a:t>
            </a:r>
            <a:r>
              <a:rPr lang="en-US" baseline="-25000" dirty="0" smtClean="0"/>
              <a:t>m</a:t>
            </a:r>
            <a:r>
              <a:rPr lang="en-US" dirty="0" smtClean="0"/>
              <a:t> = gfp</a:t>
            </a:r>
            <a:r>
              <a:rPr lang="en-US" baseline="-25000" dirty="0" smtClean="0"/>
              <a:t>(Ps, Qs)</a:t>
            </a:r>
            <a:r>
              <a:rPr lang="en-US" dirty="0"/>
              <a:t> </a:t>
            </a:r>
            <a:r>
              <a:rPr lang="en-US" dirty="0" smtClean="0"/>
              <a:t>F[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order for the greatest fixpoint computation is →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Take the strongest necessary condition, and the strongest postconditions from 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, Start from the  projection and </a:t>
            </a:r>
            <a:r>
              <a:rPr lang="en-US" dirty="0" smtClean="0">
                <a:solidFill>
                  <a:srgbClr val="FF0000"/>
                </a:solidFill>
              </a:rPr>
              <a:t>weaken </a:t>
            </a:r>
            <a:r>
              <a:rPr lang="en-US" dirty="0" smtClean="0"/>
              <a:t>the precondition and </a:t>
            </a:r>
            <a:r>
              <a:rPr lang="en-US" dirty="0" smtClean="0">
                <a:solidFill>
                  <a:srgbClr val="FF0000"/>
                </a:solidFill>
              </a:rPr>
              <a:t>strength</a:t>
            </a:r>
            <a:r>
              <a:rPr lang="en-US" dirty="0" smtClean="0"/>
              <a:t> the postcondition</a:t>
            </a:r>
          </a:p>
          <a:p>
            <a:r>
              <a:rPr lang="en-US" dirty="0" smtClean="0"/>
              <a:t>Problem: Can’t compute it in practice ⇒ Perform </a:t>
            </a:r>
            <a:r>
              <a:rPr lang="en-US" dirty="0" smtClean="0">
                <a:solidFill>
                  <a:srgbClr val="FF0000"/>
                </a:solidFill>
              </a:rPr>
              <a:t>abstraction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Hoare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rgbClr val="FF0000"/>
                </a:solidFill>
              </a:rPr>
              <a:t>abstract domains</a:t>
            </a:r>
            <a:r>
              <a:rPr lang="en-US" dirty="0" smtClean="0"/>
              <a:t> A approximating </a:t>
            </a:r>
            <a:r>
              <a:rPr lang="en-US" dirty="0"/>
              <a:t> ℘(Σ</a:t>
            </a:r>
            <a:r>
              <a:rPr lang="en-US" dirty="0" smtClean="0"/>
              <a:t>) and B </a:t>
            </a:r>
            <a:r>
              <a:rPr lang="en-US" dirty="0"/>
              <a:t> </a:t>
            </a:r>
            <a:r>
              <a:rPr lang="en-US" dirty="0" smtClean="0"/>
              <a:t>approximating ℘</a:t>
            </a:r>
            <a:r>
              <a:rPr lang="en-US" dirty="0"/>
              <a:t>(Σ × Σ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Hoare triples</a:t>
            </a:r>
            <a:endParaRPr lang="en-US" dirty="0"/>
          </a:p>
          <a:p>
            <a:pPr algn="ctr"/>
            <a:r>
              <a:rPr lang="en-US" u="sng" dirty="0" smtClean="0"/>
              <a:t>{</a:t>
            </a:r>
            <a:r>
              <a:rPr lang="en-US" dirty="0" smtClean="0"/>
              <a:t> </a:t>
            </a:r>
            <a:r>
              <a:rPr lang="en-US" u="sng" dirty="0" smtClean="0"/>
              <a:t>P</a:t>
            </a:r>
            <a:r>
              <a:rPr lang="en-US" dirty="0" smtClean="0"/>
              <a:t> </a:t>
            </a:r>
            <a:r>
              <a:rPr lang="en-US" u="sng" dirty="0" smtClean="0"/>
              <a:t>}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en-US" u="sng" dirty="0" smtClean="0"/>
              <a:t>{</a:t>
            </a:r>
            <a:r>
              <a:rPr lang="en-US" dirty="0" smtClean="0"/>
              <a:t> </a:t>
            </a:r>
            <a:r>
              <a:rPr lang="en-US" u="sng" dirty="0" smtClean="0"/>
              <a:t>Q</a:t>
            </a:r>
            <a:r>
              <a:rPr lang="en-US" dirty="0" smtClean="0"/>
              <a:t> </a:t>
            </a:r>
            <a:r>
              <a:rPr lang="en-US" u="sng" dirty="0" smtClean="0"/>
              <a:t>}</a:t>
            </a:r>
            <a:r>
              <a:rPr lang="en-US" dirty="0" smtClean="0"/>
              <a:t> ⟺	 { 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A</a:t>
            </a:r>
            <a:r>
              <a:rPr lang="en-US" dirty="0" smtClean="0"/>
              <a:t>(</a:t>
            </a:r>
            <a:r>
              <a:rPr lang="en-US" u="sng" dirty="0" smtClean="0"/>
              <a:t>P</a:t>
            </a:r>
            <a:r>
              <a:rPr lang="en-US" dirty="0" smtClean="0"/>
              <a:t>) }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B</a:t>
            </a:r>
            <a:r>
              <a:rPr lang="en-US" dirty="0" smtClean="0"/>
              <a:t>(</a:t>
            </a:r>
            <a:r>
              <a:rPr lang="en-US" u="sng" dirty="0" smtClean="0"/>
              <a:t>Q</a:t>
            </a:r>
            <a:r>
              <a:rPr lang="en-US" dirty="0" smtClean="0"/>
              <a:t>) </a:t>
            </a:r>
            <a:r>
              <a:rPr lang="en-US" dirty="0"/>
              <a:t>} 	</a:t>
            </a:r>
            <a:endParaRPr lang="en-US" dirty="0" smtClean="0"/>
          </a:p>
          <a:p>
            <a:r>
              <a:rPr lang="en-US" dirty="0"/>
              <a:t>Idea: replace the concrete set </a:t>
            </a:r>
            <a:r>
              <a:rPr lang="en-US" dirty="0" smtClean="0"/>
              <a:t>operations with the abstract counterparts</a:t>
            </a:r>
          </a:p>
          <a:p>
            <a:r>
              <a:rPr lang="en-US" dirty="0" smtClean="0"/>
              <a:t>Abstract Hoare triples </a:t>
            </a:r>
            <a:r>
              <a:rPr lang="en-US" dirty="0" smtClean="0">
                <a:solidFill>
                  <a:srgbClr val="FF0000"/>
                </a:solidFill>
              </a:rPr>
              <a:t>generalize </a:t>
            </a:r>
            <a:r>
              <a:rPr lang="en-US" dirty="0" smtClean="0"/>
              <a:t>usual Hoare logic</a:t>
            </a:r>
          </a:p>
          <a:p>
            <a:pPr lvl="1"/>
            <a:r>
              <a:rPr lang="en-US" dirty="0" smtClean="0"/>
              <a:t>Example: Fix A, B to be first order logic predicates</a:t>
            </a:r>
            <a:endParaRPr lang="en-US" baseline="30000" dirty="0"/>
          </a:p>
          <a:p>
            <a:r>
              <a:rPr lang="en-US" dirty="0" smtClean="0"/>
              <a:t>Question: Are the usual rules of Hoare logic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 in the general case?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60660" y="5364079"/>
            <a:ext cx="936625" cy="3959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Unsoundness: Disjunction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2037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u="sng" dirty="0"/>
              <a:t>{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i="1" dirty="0" smtClean="0"/>
              <a:t>&gt; </a:t>
            </a:r>
            <a:r>
              <a:rPr lang="en-US" i="1" dirty="0"/>
              <a:t>0</a:t>
            </a:r>
            <a:r>
              <a:rPr lang="en-US" dirty="0"/>
              <a:t> </a:t>
            </a:r>
            <a:r>
              <a:rPr lang="en-US" u="sng" dirty="0"/>
              <a:t>}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x*x</a:t>
            </a:r>
            <a:r>
              <a:rPr lang="en-US" dirty="0" smtClean="0"/>
              <a:t> </a:t>
            </a:r>
            <a:r>
              <a:rPr lang="en-US" u="sng" dirty="0"/>
              <a:t>{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i="1" dirty="0" smtClean="0"/>
              <a:t>&gt; 0 </a:t>
            </a:r>
            <a:r>
              <a:rPr lang="en-US" u="sng" dirty="0" smtClean="0"/>
              <a:t>}</a:t>
            </a:r>
            <a:r>
              <a:rPr lang="en-US" dirty="0" smtClean="0"/>
              <a:t>            </a:t>
            </a:r>
            <a:r>
              <a:rPr lang="en-US" u="sng" dirty="0" smtClean="0"/>
              <a:t>{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i="1" dirty="0"/>
              <a:t>&lt;</a:t>
            </a:r>
            <a:r>
              <a:rPr lang="en-US" i="1" dirty="0" smtClean="0"/>
              <a:t> </a:t>
            </a:r>
            <a:r>
              <a:rPr lang="en-US" i="1" dirty="0"/>
              <a:t>0</a:t>
            </a:r>
            <a:r>
              <a:rPr lang="en-US" dirty="0"/>
              <a:t> </a:t>
            </a:r>
            <a:r>
              <a:rPr lang="en-US" u="sng" dirty="0"/>
              <a:t>}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x*x</a:t>
            </a:r>
            <a:r>
              <a:rPr lang="en-US" dirty="0" smtClean="0"/>
              <a:t> </a:t>
            </a:r>
            <a:r>
              <a:rPr lang="en-US" u="sng" dirty="0"/>
              <a:t>{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i="1" dirty="0" smtClean="0"/>
              <a:t>&gt; 0 </a:t>
            </a:r>
            <a:r>
              <a:rPr lang="en-US" u="sng" dirty="0" smtClean="0"/>
              <a:t>}</a:t>
            </a:r>
            <a:endParaRPr lang="en-US" u="sng" dirty="0"/>
          </a:p>
          <a:p>
            <a:pPr algn="ctr"/>
            <a:r>
              <a:rPr lang="en-US" u="sng" dirty="0" smtClean="0"/>
              <a:t>{</a:t>
            </a:r>
            <a:r>
              <a:rPr lang="en-US" dirty="0" smtClean="0"/>
              <a:t> </a:t>
            </a:r>
            <a:r>
              <a:rPr lang="en-US" i="1" dirty="0"/>
              <a:t>x </a:t>
            </a:r>
            <a:r>
              <a:rPr lang="en-US" i="1" dirty="0" smtClean="0"/>
              <a:t>&gt; 0 </a:t>
            </a:r>
            <a:r>
              <a:rPr lang="en-US" dirty="0"/>
              <a:t>⊔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i="1" dirty="0"/>
              <a:t>&lt;</a:t>
            </a:r>
            <a:r>
              <a:rPr lang="en-US" i="1" dirty="0" smtClean="0"/>
              <a:t> 0 </a:t>
            </a:r>
            <a:r>
              <a:rPr lang="en-US" u="sng" dirty="0" smtClean="0"/>
              <a:t>}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x*x</a:t>
            </a:r>
            <a:r>
              <a:rPr lang="en-US" dirty="0" smtClean="0"/>
              <a:t> </a:t>
            </a:r>
            <a:r>
              <a:rPr lang="en-US" u="sng" dirty="0"/>
              <a:t>{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i="1" dirty="0" smtClean="0"/>
              <a:t>&gt; 0 </a:t>
            </a:r>
            <a:r>
              <a:rPr lang="en-US" dirty="0"/>
              <a:t> ⊔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i="1" dirty="0"/>
              <a:t>&gt;</a:t>
            </a:r>
            <a:r>
              <a:rPr lang="en-US" i="1" dirty="0" smtClean="0"/>
              <a:t> 0 </a:t>
            </a:r>
            <a:r>
              <a:rPr lang="en-US" u="sng" dirty="0" smtClean="0"/>
              <a:t>}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 </a:t>
            </a:r>
            <a:r>
              <a:rPr lang="en-US" u="sng" dirty="0"/>
              <a:t>{</a:t>
            </a:r>
            <a:r>
              <a:rPr lang="en-US" dirty="0"/>
              <a:t> </a:t>
            </a:r>
            <a:r>
              <a:rPr lang="en-US" i="1" dirty="0" smtClean="0"/>
              <a:t>true </a:t>
            </a:r>
            <a:r>
              <a:rPr lang="en-US" u="sng" dirty="0"/>
              <a:t>}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x*x </a:t>
            </a:r>
            <a:r>
              <a:rPr lang="en-US" u="sng" dirty="0" smtClean="0"/>
              <a:t>{</a:t>
            </a:r>
            <a:r>
              <a:rPr lang="en-US" dirty="0" smtClean="0"/>
              <a:t> </a:t>
            </a:r>
            <a:r>
              <a:rPr lang="en-US" i="1" dirty="0" smtClean="0"/>
              <a:t>x &gt; 0 </a:t>
            </a:r>
            <a:r>
              <a:rPr lang="en-US" u="sng" dirty="0" smtClean="0"/>
              <a:t>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43125" y="4850230"/>
            <a:ext cx="7945855" cy="1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70033" y="5267804"/>
            <a:ext cx="6141118" cy="2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17" y="2011680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in trouble?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267052" cy="3766185"/>
          </a:xfrm>
        </p:spPr>
        <p:txBody>
          <a:bodyPr>
            <a:noAutofit/>
          </a:bodyPr>
          <a:lstStyle/>
          <a:p>
            <a:r>
              <a:rPr lang="en-US" dirty="0" smtClean="0"/>
              <a:t>A similar result holds for the </a:t>
            </a:r>
            <a:r>
              <a:rPr lang="en-US" dirty="0" smtClean="0">
                <a:solidFill>
                  <a:srgbClr val="FF0000"/>
                </a:solidFill>
              </a:rPr>
              <a:t>conjunction </a:t>
            </a:r>
            <a:r>
              <a:rPr lang="en-US" dirty="0" smtClean="0"/>
              <a:t>rule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We need some hypotheses on the abstract domains and the concretizations γ</a:t>
            </a:r>
          </a:p>
          <a:p>
            <a:r>
              <a:rPr lang="en-US" dirty="0" smtClean="0"/>
              <a:t>Theorem: The abstract Hoare triples </a:t>
            </a:r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 smtClean="0"/>
              <a:t>the conjunction and disjunction are </a:t>
            </a:r>
            <a:r>
              <a:rPr lang="en-US" dirty="0" smtClean="0">
                <a:solidFill>
                  <a:srgbClr val="FF0000"/>
                </a:solidFill>
              </a:rPr>
              <a:t>sound</a:t>
            </a:r>
          </a:p>
          <a:p>
            <a:pPr lvl="1"/>
            <a:r>
              <a:rPr lang="en-US" dirty="0" smtClean="0"/>
              <a:t>But we need conjunction to model method call, product of analyses, etc.!</a:t>
            </a:r>
          </a:p>
          <a:p>
            <a:r>
              <a:rPr lang="en-US" dirty="0" smtClean="0"/>
              <a:t>Theorem: </a:t>
            </a:r>
          </a:p>
          <a:p>
            <a:pPr lvl="1"/>
            <a:r>
              <a:rPr lang="en-US" dirty="0"/>
              <a:t>If 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>
                <a:solidFill>
                  <a:srgbClr val="FF0000"/>
                </a:solidFill>
              </a:rPr>
              <a:t>finite-join </a:t>
            </a:r>
            <a:r>
              <a:rPr lang="en-US" dirty="0">
                <a:solidFill>
                  <a:srgbClr val="FF0000"/>
                </a:solidFill>
              </a:rPr>
              <a:t>preserving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</a:t>
            </a:r>
            <a:r>
              <a:rPr lang="en-US" dirty="0" smtClean="0"/>
              <a:t>disjunction </a:t>
            </a:r>
            <a:r>
              <a:rPr lang="en-US" dirty="0"/>
              <a:t>rule is </a:t>
            </a:r>
            <a:r>
              <a:rPr lang="en-US" dirty="0">
                <a:solidFill>
                  <a:srgbClr val="FF0000"/>
                </a:solidFill>
              </a:rPr>
              <a:t>sound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γ</a:t>
            </a:r>
            <a:r>
              <a:rPr lang="en-US" baseline="-25000" dirty="0" err="1"/>
              <a:t>B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finite-meet preserving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conjunction rule is </a:t>
            </a:r>
            <a:r>
              <a:rPr lang="en-US" dirty="0" smtClean="0">
                <a:solidFill>
                  <a:srgbClr val="FF0000"/>
                </a:solidFill>
              </a:rPr>
              <a:t>sound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us, conjunction rule is important to model method calls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Luckily, most abstract domains preserve meets!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Use the Roslyn refactoring service to </a:t>
            </a:r>
            <a:r>
              <a:rPr lang="en-US" dirty="0" smtClean="0">
                <a:solidFill>
                  <a:srgbClr val="FF0000"/>
                </a:solidFill>
              </a:rPr>
              <a:t>detect </a:t>
            </a:r>
            <a:r>
              <a:rPr lang="en-US" dirty="0" smtClean="0"/>
              <a:t>the extracted method m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Use </a:t>
            </a:r>
            <a:r>
              <a:rPr lang="en-US" dirty="0"/>
              <a:t>Clousot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infer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s</a:t>
            </a:r>
          </a:p>
          <a:p>
            <a:pPr lvl="1"/>
            <a:r>
              <a:rPr lang="en-US" dirty="0" smtClean="0"/>
              <a:t>Project the entry state on the beginning of the selection(P</a:t>
            </a:r>
            <a:r>
              <a:rPr lang="en-US" baseline="-25000" dirty="0" smtClean="0"/>
              <a:t>s</a:t>
            </a:r>
            <a:r>
              <a:rPr lang="en-US" dirty="0" smtClean="0"/>
              <a:t>). Similarly for Q</a:t>
            </a:r>
            <a:r>
              <a:rPr lang="en-US" baseline="-25000" dirty="0" smtClean="0"/>
              <a:t>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Annotate </a:t>
            </a:r>
            <a:r>
              <a:rPr lang="en-US" dirty="0" smtClean="0"/>
              <a:t>the extracted method with </a:t>
            </a:r>
            <a:r>
              <a:rPr lang="en-US" dirty="0"/>
              <a:t>P</a:t>
            </a:r>
            <a:r>
              <a:rPr lang="en-US" baseline="-25000" dirty="0"/>
              <a:t>s</a:t>
            </a:r>
            <a:r>
              <a:rPr lang="en-US" dirty="0"/>
              <a:t>, </a:t>
            </a:r>
            <a:r>
              <a:rPr lang="en-US" dirty="0" smtClean="0"/>
              <a:t>Q</a:t>
            </a:r>
            <a:r>
              <a:rPr lang="en-US" baseline="-25000" dirty="0" smtClean="0"/>
              <a:t>s</a:t>
            </a:r>
            <a:endParaRPr lang="en-US" dirty="0" smtClean="0"/>
          </a:p>
          <a:p>
            <a:r>
              <a:rPr lang="en-US" dirty="0" smtClean="0"/>
              <a:t>Use Clousot to </a:t>
            </a:r>
            <a:r>
              <a:rPr lang="en-US" dirty="0" smtClean="0">
                <a:solidFill>
                  <a:srgbClr val="FF0000"/>
                </a:solidFill>
              </a:rPr>
              <a:t>infer P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, Q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Add </a:t>
            </a:r>
            <a:r>
              <a:rPr lang="en-US" dirty="0"/>
              <a:t>P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smtClean="0"/>
              <a:t>Q</a:t>
            </a:r>
            <a:r>
              <a:rPr lang="en-US" baseline="-25000" dirty="0" smtClean="0"/>
              <a:t>m </a:t>
            </a:r>
            <a:r>
              <a:rPr lang="en-US" dirty="0" smtClean="0"/>
              <a:t>to the extracted method and start the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gfp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Use Clousot for the abstract semantics</a:t>
            </a:r>
          </a:p>
          <a:p>
            <a:pPr lvl="1"/>
            <a:r>
              <a:rPr lang="en-US" dirty="0" smtClean="0"/>
              <a:t>Weaken the precondition,</a:t>
            </a:r>
            <a:r>
              <a:rPr lang="en-US" dirty="0"/>
              <a:t> s</a:t>
            </a:r>
            <a:r>
              <a:rPr lang="en-US" dirty="0" smtClean="0"/>
              <a:t>trengthen the postcondition</a:t>
            </a:r>
          </a:p>
          <a:p>
            <a:pPr lvl="1"/>
            <a:r>
              <a:rPr lang="en-US" dirty="0" smtClean="0"/>
              <a:t>Preserve P</a:t>
            </a:r>
            <a:r>
              <a:rPr lang="en-US" baseline="-25000" dirty="0" smtClean="0"/>
              <a:t>s</a:t>
            </a:r>
            <a:r>
              <a:rPr lang="en-US" dirty="0"/>
              <a:t>, Q</a:t>
            </a:r>
            <a:r>
              <a:rPr lang="en-US" baseline="-25000" dirty="0"/>
              <a:t>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99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56" y="2057400"/>
            <a:ext cx="6554115" cy="3591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1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towards usable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Usable</a:t>
            </a:r>
            <a:r>
              <a:rPr lang="en-US" dirty="0" smtClean="0"/>
              <a:t> verification</a:t>
            </a:r>
          </a:p>
          <a:p>
            <a:pPr lvl="1"/>
            <a:r>
              <a:rPr lang="en-US" dirty="0" smtClean="0"/>
              <a:t>Programmer friendly, precise, </a:t>
            </a:r>
            <a:r>
              <a:rPr lang="en-US" dirty="0" smtClean="0">
                <a:solidFill>
                  <a:srgbClr val="FF0000"/>
                </a:solidFill>
              </a:rPr>
              <a:t>scales up</a:t>
            </a:r>
            <a:r>
              <a:rPr lang="en-US" dirty="0" smtClean="0"/>
              <a:t>, automatic</a:t>
            </a:r>
          </a:p>
          <a:p>
            <a:r>
              <a:rPr lang="en-US" dirty="0" smtClean="0"/>
              <a:t>CodeContracts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Specification</a:t>
            </a:r>
            <a:r>
              <a:rPr lang="en-US" dirty="0" smtClean="0"/>
              <a:t> with libraries</a:t>
            </a:r>
          </a:p>
          <a:p>
            <a:pPr lvl="2"/>
            <a:r>
              <a:rPr lang="en-US" dirty="0" smtClean="0"/>
              <a:t>Part of .NET</a:t>
            </a:r>
          </a:p>
          <a:p>
            <a:pPr lvl="1"/>
            <a:r>
              <a:rPr lang="en-US" dirty="0" smtClean="0"/>
              <a:t>Static verification with abstract interpretation</a:t>
            </a:r>
          </a:p>
          <a:p>
            <a:pPr lvl="1"/>
            <a:r>
              <a:rPr lang="en-US" dirty="0" smtClean="0"/>
              <a:t>Contract </a:t>
            </a:r>
            <a:r>
              <a:rPr lang="en-US" dirty="0" smtClean="0">
                <a:solidFill>
                  <a:srgbClr val="FF0000"/>
                </a:solidFill>
              </a:rPr>
              <a:t>inference</a:t>
            </a:r>
          </a:p>
          <a:p>
            <a:pPr lvl="1"/>
            <a:r>
              <a:rPr lang="en-US" dirty="0" smtClean="0"/>
              <a:t>Code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pPr lvl="1"/>
            <a:r>
              <a:rPr lang="en-US" dirty="0" smtClean="0"/>
              <a:t>Verification </a:t>
            </a:r>
            <a:r>
              <a:rPr lang="en-US" dirty="0" smtClean="0">
                <a:solidFill>
                  <a:srgbClr val="FF0000"/>
                </a:solidFill>
              </a:rPr>
              <a:t>modulo versions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Refactoring</a:t>
            </a:r>
            <a:r>
              <a:rPr lang="en-US" dirty="0" smtClean="0"/>
              <a:t> with Contracts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with CodeContracts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72" y="1820992"/>
            <a:ext cx="8418417" cy="42997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73749" y="1711163"/>
            <a:ext cx="2424223" cy="893135"/>
          </a:xfrm>
          <a:prstGeom prst="wedgeEllipseCallout">
            <a:avLst>
              <a:gd name="adj1" fmla="val 61389"/>
              <a:gd name="adj2" fmla="val 486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defined in </a:t>
            </a:r>
            <a:r>
              <a:rPr lang="en-US" dirty="0" err="1" smtClean="0"/>
              <a:t>mscolib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434599" y="1575454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281225" y="3312815"/>
            <a:ext cx="2521142" cy="893135"/>
          </a:xfrm>
          <a:prstGeom prst="wedgeEllipseCallout">
            <a:avLst>
              <a:gd name="adj1" fmla="val 52292"/>
              <a:gd name="adj2" fmla="val -6216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Postconditions (with quantifiers)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848768" y="3848108"/>
            <a:ext cx="2424223" cy="893135"/>
          </a:xfrm>
          <a:prstGeom prst="wedgeEllipseCallout">
            <a:avLst>
              <a:gd name="adj1" fmla="val 35874"/>
              <a:gd name="adj2" fmla="val -964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Weakest (liberal)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Provide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preconditions guaranteeing partial correctness:</a:t>
            </a:r>
          </a:p>
          <a:p>
            <a:pPr algn="ctr"/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 smtClean="0"/>
              <a:t>s</a:t>
            </a:r>
            <a:r>
              <a:rPr lang="en-US" i="1" baseline="-25000" dirty="0"/>
              <a:t>0</a:t>
            </a:r>
            <a:r>
              <a:rPr lang="en-US" dirty="0" smtClean="0"/>
              <a:t>) </a:t>
            </a:r>
            <a:r>
              <a:rPr lang="en-US" dirty="0"/>
              <a:t>≝ (</a:t>
            </a:r>
            <a:r>
              <a:rPr lang="en-US" dirty="0" smtClean="0"/>
              <a:t>B(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 </a:t>
            </a:r>
            <a:r>
              <a:rPr lang="en-US" dirty="0"/>
              <a:t>= ∅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Drawbacks of </a:t>
            </a:r>
            <a:r>
              <a:rPr lang="en-US" dirty="0" err="1" smtClean="0"/>
              <a:t>wlp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FF0000"/>
                </a:solidFill>
              </a:rPr>
              <a:t>automatic inference </a:t>
            </a:r>
            <a:r>
              <a:rPr lang="en-US" dirty="0" smtClean="0"/>
              <a:t>of preconditions: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With loops, </a:t>
            </a:r>
            <a:r>
              <a:rPr lang="en-US" dirty="0" smtClean="0">
                <a:solidFill>
                  <a:srgbClr val="FF0000"/>
                </a:solidFill>
              </a:rPr>
              <a:t>no algorithm </a:t>
            </a:r>
            <a:r>
              <a:rPr lang="en-US" dirty="0" smtClean="0"/>
              <a:t>to compute </a:t>
            </a:r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dirty="0" smtClean="0"/>
              <a:t>true)</a:t>
            </a:r>
          </a:p>
          <a:p>
            <a:pPr marL="713232" lvl="1" indent="-457200"/>
            <a:r>
              <a:rPr lang="en-US" dirty="0" smtClean="0"/>
              <a:t>Solution in deductive verification: Use loop invariant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Inferred preconditions are sufficient but </a:t>
            </a:r>
            <a:r>
              <a:rPr lang="en-US" dirty="0" smtClean="0">
                <a:solidFill>
                  <a:srgbClr val="FF0000"/>
                </a:solidFill>
              </a:rPr>
              <a:t>not the weakest </a:t>
            </a:r>
            <a:r>
              <a:rPr lang="en-US" dirty="0" smtClean="0"/>
              <a:t>anymore</a:t>
            </a:r>
            <a:endParaRPr lang="en-US" dirty="0" smtClean="0">
              <a:solidFill>
                <a:srgbClr val="FF0000"/>
              </a:solidFill>
            </a:endParaRPr>
          </a:p>
          <a:p>
            <a:pPr marL="713232" lvl="1" indent="-457200"/>
            <a:r>
              <a:rPr lang="en-US" dirty="0" smtClean="0">
                <a:solidFill>
                  <a:srgbClr val="FF0000"/>
                </a:solidFill>
              </a:rPr>
              <a:t>Under-approximation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Sufficient preconditions </a:t>
            </a:r>
            <a:r>
              <a:rPr lang="en-US" dirty="0" smtClean="0">
                <a:solidFill>
                  <a:srgbClr val="FF0000"/>
                </a:solidFill>
              </a:rPr>
              <a:t>rule out good runs</a:t>
            </a:r>
          </a:p>
          <a:p>
            <a:pPr marL="713232" lvl="1" indent="-457200"/>
            <a:r>
              <a:rPr lang="en-US" dirty="0" smtClean="0"/>
              <a:t>Callers should satisfy a too strong condition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4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99"/>
    </mc:Choice>
    <mc:Fallback xmlns="">
      <p:transition spd="slow" advTm="152099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468" y="2011680"/>
            <a:ext cx="6384256" cy="3766185"/>
          </a:xfrm>
        </p:spPr>
        <p:txBody>
          <a:bodyPr>
            <a:noAutofit/>
          </a:bodyPr>
          <a:lstStyle/>
          <a:p>
            <a:r>
              <a:rPr lang="en-US" dirty="0" smtClean="0"/>
              <a:t>Assume overflows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 error</a:t>
            </a:r>
          </a:p>
          <a:p>
            <a:pPr lvl="1"/>
            <a:r>
              <a:rPr lang="en-US" dirty="0" smtClean="0"/>
              <a:t>Ex. Sum([</a:t>
            </a:r>
            <a:r>
              <a:rPr lang="en-US" i="1" dirty="0" smtClean="0"/>
              <a:t>-2147483639, 2147483638, -10</a:t>
            </a:r>
            <a:r>
              <a:rPr lang="en-US" dirty="0" smtClean="0"/>
              <a:t>]) = </a:t>
            </a:r>
            <a:r>
              <a:rPr lang="en-US" i="1" dirty="0" smtClean="0"/>
              <a:t>19</a:t>
            </a:r>
          </a:p>
          <a:p>
            <a:r>
              <a:rPr lang="en-US" dirty="0" smtClean="0"/>
              <a:t>Which is the weakest precondition?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method itself</a:t>
            </a:r>
          </a:p>
          <a:p>
            <a:r>
              <a:rPr lang="en-US" dirty="0" smtClean="0"/>
              <a:t>Sufficient preconditions:</a:t>
            </a:r>
          </a:p>
          <a:p>
            <a:pPr lvl="1"/>
            <a:r>
              <a:rPr lang="en-US" dirty="0" smtClean="0"/>
              <a:t>∀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∈ [0, </a:t>
            </a:r>
            <a:r>
              <a:rPr lang="en-US" dirty="0" err="1"/>
              <a:t>xs.Length</a:t>
            </a:r>
            <a:r>
              <a:rPr lang="en-US" dirty="0"/>
              <a:t>], 0 ≤ </a:t>
            </a:r>
            <a:r>
              <a:rPr lang="en-US" dirty="0" err="1" smtClean="0"/>
              <a:t>xs</a:t>
            </a:r>
            <a:r>
              <a:rPr lang="en-US" dirty="0" smtClean="0"/>
              <a:t>[</a:t>
            </a:r>
            <a:r>
              <a:rPr lang="en-US" i="1" dirty="0" smtClean="0"/>
              <a:t>i</a:t>
            </a:r>
            <a:r>
              <a:rPr lang="en-US" dirty="0" smtClean="0"/>
              <a:t>] </a:t>
            </a:r>
            <a:r>
              <a:rPr lang="en-US" dirty="0"/>
              <a:t>&lt; </a:t>
            </a:r>
            <a:r>
              <a:rPr lang="en-US" dirty="0" err="1" smtClean="0"/>
              <a:t>MaxInt</a:t>
            </a:r>
            <a:r>
              <a:rPr lang="en-US" dirty="0" smtClean="0"/>
              <a:t>/</a:t>
            </a:r>
            <a:r>
              <a:rPr lang="en-US" dirty="0" err="1" smtClean="0"/>
              <a:t>xs.Length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</a:p>
          <a:p>
            <a:pPr lvl="1"/>
            <a:r>
              <a:rPr lang="en-US" dirty="0" err="1" smtClean="0"/>
              <a:t>xs.Length</a:t>
            </a:r>
            <a:r>
              <a:rPr lang="en-US" dirty="0" smtClean="0"/>
              <a:t> == 3</a:t>
            </a:r>
            <a:r>
              <a:rPr lang="en-US" dirty="0"/>
              <a:t> </a:t>
            </a:r>
            <a:r>
              <a:rPr lang="en-US" dirty="0" smtClean="0"/>
              <a:t>∧ </a:t>
            </a:r>
            <a:r>
              <a:rPr lang="en-US" dirty="0" err="1" smtClean="0"/>
              <a:t>xs</a:t>
            </a:r>
            <a:r>
              <a:rPr lang="en-US" dirty="0" smtClean="0"/>
              <a:t>[0] + </a:t>
            </a:r>
            <a:r>
              <a:rPr lang="en-US" dirty="0" err="1" smtClean="0"/>
              <a:t>xs</a:t>
            </a:r>
            <a:r>
              <a:rPr lang="en-US" dirty="0" smtClean="0"/>
              <a:t>[1] == 0 ∧ </a:t>
            </a:r>
            <a:r>
              <a:rPr lang="en-US" dirty="0" err="1" smtClean="0"/>
              <a:t>xs</a:t>
            </a:r>
            <a:r>
              <a:rPr lang="en-US" dirty="0" smtClean="0"/>
              <a:t>[2] &gt;= 0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017" y="2084546"/>
            <a:ext cx="4870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sum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sum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[i];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(sum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&gt;=0);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sum;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2"/>
    </mc:Choice>
    <mc:Fallback xmlns="">
      <p:transition spd="slow" advTm="101002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Strongest necessary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If the program terminates in a good state for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then</a:t>
            </a:r>
            <a:r>
              <a:rPr lang="en-US" i="1" dirty="0"/>
              <a:t> </a:t>
            </a:r>
            <a:r>
              <a:rPr lang="en-US" dirty="0"/>
              <a:t>N(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should </a:t>
            </a:r>
            <a:r>
              <a:rPr lang="en-US" dirty="0" smtClean="0"/>
              <a:t>hold:</a:t>
            </a:r>
            <a:endParaRPr lang="en-US" dirty="0"/>
          </a:p>
          <a:p>
            <a:pPr algn="ctr"/>
            <a:r>
              <a:rPr lang="en-US" dirty="0" smtClean="0"/>
              <a:t>[</a:t>
            </a:r>
            <a:r>
              <a:rPr lang="en-US" dirty="0"/>
              <a:t>I(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∅] ⟹ </a:t>
            </a:r>
            <a:r>
              <a:rPr lang="en-US" dirty="0" smtClean="0"/>
              <a:t>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</a:t>
            </a:r>
            <a:r>
              <a:rPr lang="en-US" dirty="0" smtClean="0"/>
              <a:t>∅</a:t>
            </a:r>
            <a:r>
              <a:rPr lang="en-US" dirty="0"/>
              <a:t> ⟹ </a:t>
            </a:r>
            <a:r>
              <a:rPr lang="en-US" dirty="0" smtClean="0"/>
              <a:t>N(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)] </a:t>
            </a:r>
          </a:p>
          <a:p>
            <a:r>
              <a:rPr lang="en-US" dirty="0" smtClean="0"/>
              <a:t>Equivalently</a:t>
            </a:r>
          </a:p>
          <a:p>
            <a:pPr algn="ctr"/>
            <a:r>
              <a:rPr lang="en-US" dirty="0" smtClean="0"/>
              <a:t>[I(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</a:t>
            </a:r>
            <a:r>
              <a:rPr lang="en-US" dirty="0" smtClean="0"/>
              <a:t>∅] </a:t>
            </a:r>
            <a:r>
              <a:rPr lang="en-US" dirty="0"/>
              <a:t>⟹ </a:t>
            </a:r>
            <a:r>
              <a:rPr lang="en-US" dirty="0" smtClean="0"/>
              <a:t>[¬N(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(G(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∅ </a:t>
            </a:r>
            <a:r>
              <a:rPr lang="en-US" dirty="0" smtClean="0"/>
              <a:t>)]</a:t>
            </a:r>
          </a:p>
          <a:p>
            <a:r>
              <a:rPr lang="en-US" dirty="0" smtClean="0"/>
              <a:t>i.e., if N </a:t>
            </a:r>
            <a:r>
              <a:rPr lang="en-US" dirty="0" smtClean="0">
                <a:solidFill>
                  <a:srgbClr val="FF0000"/>
                </a:solidFill>
              </a:rPr>
              <a:t>does not hold</a:t>
            </a:r>
            <a:r>
              <a:rPr lang="en-US" dirty="0" smtClean="0"/>
              <a:t>, either</a:t>
            </a:r>
          </a:p>
          <a:p>
            <a:pPr lvl="1"/>
            <a:r>
              <a:rPr lang="en-US" dirty="0" smtClean="0"/>
              <a:t>The program </a:t>
            </a:r>
            <a:r>
              <a:rPr lang="en-US" dirty="0" smtClean="0">
                <a:solidFill>
                  <a:srgbClr val="FF0000"/>
                </a:solidFill>
              </a:rPr>
              <a:t>diverges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The program reaches a </a:t>
            </a:r>
            <a:r>
              <a:rPr lang="en-US" dirty="0" smtClean="0">
                <a:solidFill>
                  <a:srgbClr val="FF0000"/>
                </a:solidFill>
              </a:rPr>
              <a:t>bad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Strongest (liberal) necessary precondition:</a:t>
            </a:r>
          </a:p>
          <a:p>
            <a:pPr algn="ctr"/>
            <a:r>
              <a:rPr lang="en-US" dirty="0" err="1" smtClean="0"/>
              <a:t>snp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≝ </a:t>
            </a:r>
            <a:r>
              <a:rPr lang="en-US" dirty="0" smtClean="0"/>
              <a:t>¬[G(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</a:t>
            </a:r>
            <a:r>
              <a:rPr lang="en-US" dirty="0" smtClean="0"/>
              <a:t>∅]= 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∅ ∨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</a:t>
            </a:r>
            <a:r>
              <a:rPr lang="en-US" dirty="0" smtClean="0"/>
              <a:t>∅]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"/>
    </mc:Choice>
    <mc:Fallback xmlns="">
      <p:transition spd="slow" advTm="1966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Comparison, ignoring non-termination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3689" y="2772029"/>
          <a:ext cx="3754932" cy="278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733"/>
                <a:gridCol w="938733"/>
                <a:gridCol w="938733"/>
                <a:gridCol w="938733"/>
              </a:tblGrid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32640" y="2772029"/>
          <a:ext cx="3754932" cy="278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733"/>
                <a:gridCol w="938733"/>
                <a:gridCol w="938733"/>
                <a:gridCol w="938733"/>
              </a:tblGrid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7241" y="2157730"/>
            <a:ext cx="420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Weakest sufficient</a:t>
            </a:r>
            <a:r>
              <a:rPr lang="en-US" sz="2400" dirty="0" smtClean="0"/>
              <a:t> preconditions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71020" y="2157729"/>
            <a:ext cx="441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Strongest necessary </a:t>
            </a:r>
            <a:r>
              <a:rPr lang="en-US" sz="2400" dirty="0" smtClean="0"/>
              <a:t>preconditions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07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"/>
    </mc:Choice>
    <mc:Fallback xmlns="">
      <p:transition spd="slow" advTm="34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of necessary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analyses to </a:t>
            </a:r>
            <a:r>
              <a:rPr lang="en-US" dirty="0" smtClean="0">
                <a:solidFill>
                  <a:srgbClr val="FF0000"/>
                </a:solidFill>
              </a:rPr>
              <a:t>infer an error condition </a:t>
            </a:r>
            <a:r>
              <a:rPr lang="en-US" u="sng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such that</a:t>
            </a:r>
          </a:p>
          <a:p>
            <a:pPr algn="ctr"/>
            <a:r>
              <a:rPr lang="en-US" u="sng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</a:t>
            </a:r>
            <a:r>
              <a:rPr lang="en-US" dirty="0" smtClean="0"/>
              <a:t>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</a:t>
            </a:r>
            <a:r>
              <a:rPr lang="en-US" dirty="0" smtClean="0"/>
              <a:t>∅]</a:t>
            </a:r>
          </a:p>
          <a:p>
            <a:r>
              <a:rPr lang="en-US" dirty="0" smtClean="0"/>
              <a:t>i.e., </a:t>
            </a:r>
            <a:r>
              <a:rPr lang="en-US" u="sng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sufficient to </a:t>
            </a:r>
            <a:r>
              <a:rPr lang="en-US" dirty="0" smtClean="0">
                <a:solidFill>
                  <a:srgbClr val="FF0000"/>
                </a:solidFill>
              </a:rPr>
              <a:t>guarantee </a:t>
            </a:r>
            <a:r>
              <a:rPr lang="en-US" dirty="0" smtClean="0">
                <a:solidFill>
                  <a:schemeClr val="tx1"/>
                </a:solidFill>
              </a:rPr>
              <a:t>the presence </a:t>
            </a:r>
            <a:r>
              <a:rPr lang="en-US" dirty="0" smtClean="0">
                <a:solidFill>
                  <a:srgbClr val="FF0000"/>
                </a:solidFill>
              </a:rPr>
              <a:t>of definite errors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non-termination</a:t>
            </a:r>
          </a:p>
          <a:p>
            <a:r>
              <a:rPr lang="en-US" u="sng" dirty="0" smtClean="0"/>
              <a:t>E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under-approximation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error semantics</a:t>
            </a:r>
          </a:p>
          <a:p>
            <a:r>
              <a:rPr lang="en-US" dirty="0" smtClean="0"/>
              <a:t>The negation, </a:t>
            </a:r>
            <a:r>
              <a:rPr lang="en-US" u="sng" dirty="0" smtClean="0"/>
              <a:t>¬E</a:t>
            </a:r>
            <a:r>
              <a:rPr lang="en-US" dirty="0" smtClean="0"/>
              <a:t> = N is weaker than the strongest (liberal) necessary precondition:</a:t>
            </a:r>
          </a:p>
          <a:p>
            <a:pPr algn="ctr"/>
            <a:r>
              <a:rPr lang="en-US" dirty="0"/>
              <a:t>G(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∅ ∨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</a:t>
            </a:r>
            <a:r>
              <a:rPr lang="en-US" dirty="0" smtClean="0"/>
              <a:t>= ∅ </a:t>
            </a:r>
            <a:r>
              <a:rPr lang="en-US" dirty="0"/>
              <a:t>⟹ </a:t>
            </a:r>
            <a:r>
              <a:rPr lang="en-US" dirty="0" smtClean="0"/>
              <a:t>¬E(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682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32"/>
    </mc:Choice>
    <mc:Fallback xmlns="">
      <p:transition spd="slow" advTm="69132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I</a:t>
            </a:r>
            <a:r>
              <a:rPr lang="en-US" dirty="0" smtClean="0"/>
              <a:t>nterpretation?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a nutshell: </a:t>
            </a:r>
            <a:r>
              <a:rPr lang="en-US" dirty="0" smtClean="0">
                <a:solidFill>
                  <a:srgbClr val="FF0000"/>
                </a:solidFill>
              </a:rPr>
              <a:t>It’s automatic</a:t>
            </a:r>
          </a:p>
          <a:p>
            <a:pPr lvl="1"/>
            <a:r>
              <a:rPr lang="en-US" dirty="0" smtClean="0"/>
              <a:t>Need to </a:t>
            </a:r>
            <a:r>
              <a:rPr lang="en-US" dirty="0" smtClean="0">
                <a:solidFill>
                  <a:srgbClr val="FF0000"/>
                </a:solidFill>
              </a:rPr>
              <a:t>infer</a:t>
            </a:r>
            <a:r>
              <a:rPr lang="en-US" dirty="0" smtClean="0"/>
              <a:t> loop invariants, necessary preconditions, “easy” postconditions</a:t>
            </a:r>
          </a:p>
          <a:p>
            <a:pPr lvl="2"/>
            <a:r>
              <a:rPr lang="en-US" dirty="0" smtClean="0"/>
              <a:t>Cannot ask the programmer to provide all of them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Focus</a:t>
            </a:r>
            <a:r>
              <a:rPr lang="en-US" dirty="0" smtClean="0"/>
              <a:t> on the properties of interests</a:t>
            </a:r>
          </a:p>
          <a:p>
            <a:pPr lvl="1"/>
            <a:r>
              <a:rPr lang="en-US" dirty="0" smtClean="0"/>
              <a:t>Non-null checking is still a big problem, cause of most bugs in production software</a:t>
            </a:r>
          </a:p>
          <a:p>
            <a:pPr lvl="2"/>
            <a:r>
              <a:rPr lang="en-US" dirty="0" smtClean="0"/>
              <a:t>And no, a non-null type system does not work! E.g., partial array initializations or out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deterministic, predictable, fast, </a:t>
            </a:r>
            <a:r>
              <a:rPr lang="en-US" dirty="0" smtClean="0">
                <a:solidFill>
                  <a:schemeClr val="tx1"/>
                </a:solidFill>
              </a:rPr>
              <a:t>follows the program flow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programmers: Can “easily” figure out the origin of alarms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modern building systems: Can rely on 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Enables </a:t>
            </a:r>
            <a:r>
              <a:rPr lang="en-US" dirty="0" smtClean="0">
                <a:solidFill>
                  <a:srgbClr val="FF0000"/>
                </a:solidFill>
              </a:rPr>
              <a:t>inference mining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Dead code, verified code repairs, refactoring with contracts, semantic queries …</a:t>
            </a:r>
          </a:p>
        </p:txBody>
      </p:sp>
    </p:spTree>
    <p:extLst>
      <p:ext uri="{BB962C8B-B14F-4D97-AF65-F5344CB8AC3E}">
        <p14:creationId xmlns:p14="http://schemas.microsoft.com/office/powerpoint/2010/main" val="22332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560168" cy="3766185"/>
          </a:xfrm>
        </p:spPr>
        <p:txBody>
          <a:bodyPr>
            <a:noAutofit/>
          </a:bodyPr>
          <a:lstStyle/>
          <a:p>
            <a:r>
              <a:rPr lang="en-US" dirty="0" smtClean="0"/>
              <a:t>Q: What’s the difference with </a:t>
            </a:r>
            <a:r>
              <a:rPr lang="en-US" dirty="0" err="1" smtClean="0"/>
              <a:t>Debug.</a:t>
            </a:r>
            <a:r>
              <a:rPr lang="en-US" dirty="0" err="1" smtClean="0">
                <a:solidFill>
                  <a:srgbClr val="FF0000"/>
                </a:solidFill>
              </a:rPr>
              <a:t>Assert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Asserts are </a:t>
            </a:r>
            <a:r>
              <a:rPr lang="en-US" dirty="0" smtClean="0">
                <a:solidFill>
                  <a:srgbClr val="FF0000"/>
                </a:solidFill>
              </a:rPr>
              <a:t>not visible</a:t>
            </a:r>
            <a:r>
              <a:rPr lang="en-US" dirty="0" smtClean="0"/>
              <a:t>, cannot be inherited, no asserts for interfaces/abstract methods</a:t>
            </a:r>
          </a:p>
          <a:p>
            <a:endParaRPr lang="en-US" dirty="0" smtClean="0"/>
          </a:p>
          <a:p>
            <a:r>
              <a:rPr lang="en-US" dirty="0" smtClean="0"/>
              <a:t>Q: Why not use attributes?</a:t>
            </a:r>
          </a:p>
          <a:p>
            <a:r>
              <a:rPr lang="en-US" dirty="0" smtClean="0"/>
              <a:t>A: </a:t>
            </a:r>
            <a:r>
              <a:rPr lang="en-US" dirty="0" smtClean="0">
                <a:solidFill>
                  <a:srgbClr val="FF0000"/>
                </a:solidFill>
              </a:rPr>
              <a:t>Not expressive</a:t>
            </a:r>
            <a:r>
              <a:rPr lang="en-US" dirty="0" smtClean="0"/>
              <a:t> enough</a:t>
            </a:r>
          </a:p>
          <a:p>
            <a:pPr lvl="1"/>
            <a:r>
              <a:rPr lang="en-US" dirty="0" smtClean="0"/>
              <a:t>E.g., In Java, need 15+ attributes only for </a:t>
            </a:r>
            <a:r>
              <a:rPr lang="en-US" dirty="0" err="1" smtClean="0"/>
              <a:t>NonNull</a:t>
            </a:r>
            <a:r>
              <a:rPr lang="en-US" dirty="0" smtClean="0"/>
              <a:t> specifications!</a:t>
            </a:r>
          </a:p>
          <a:p>
            <a:endParaRPr lang="en-US" dirty="0" smtClean="0"/>
          </a:p>
          <a:p>
            <a:r>
              <a:rPr lang="en-US" dirty="0" smtClean="0"/>
              <a:t>Q: Why not use </a:t>
            </a:r>
            <a:r>
              <a:rPr lang="en-US" dirty="0" smtClean="0">
                <a:solidFill>
                  <a:srgbClr val="FF0000"/>
                </a:solidFill>
              </a:rPr>
              <a:t>comments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Should </a:t>
            </a:r>
            <a:r>
              <a:rPr lang="en-US" dirty="0" smtClean="0">
                <a:solidFill>
                  <a:srgbClr val="FF0000"/>
                </a:solidFill>
              </a:rPr>
              <a:t>redo</a:t>
            </a:r>
            <a:r>
              <a:rPr lang="en-US" dirty="0" smtClean="0"/>
              <a:t> all the work of the compiler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1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45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Internal &amp; external adoption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120K</a:t>
            </a:r>
            <a:r>
              <a:rPr lang="en-US" dirty="0" smtClean="0">
                <a:solidFill>
                  <a:schemeClr val="tx1"/>
                </a:solidFill>
              </a:rPr>
              <a:t> downloads, blogs, book chapters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Pros</a:t>
            </a:r>
            <a:r>
              <a:rPr lang="en-US" dirty="0" smtClean="0"/>
              <a:t>: Very pragmatic</a:t>
            </a:r>
          </a:p>
          <a:p>
            <a:pPr lvl="1"/>
            <a:r>
              <a:rPr lang="en-US" dirty="0" smtClean="0"/>
              <a:t>No need for new language/compiler</a:t>
            </a:r>
          </a:p>
          <a:p>
            <a:pPr lvl="2"/>
            <a:r>
              <a:rPr lang="en-US" dirty="0"/>
              <a:t>Specification </a:t>
            </a:r>
            <a:r>
              <a:rPr lang="en-US" dirty="0" smtClean="0"/>
              <a:t>are method calls</a:t>
            </a:r>
          </a:p>
          <a:p>
            <a:pPr lvl="1"/>
            <a:r>
              <a:rPr lang="en-US" dirty="0" smtClean="0"/>
              <a:t>Clear and defined semantics</a:t>
            </a:r>
          </a:p>
          <a:p>
            <a:pPr lvl="2"/>
            <a:r>
              <a:rPr lang="en-US" dirty="0" smtClean="0"/>
              <a:t>Given by the compiler</a:t>
            </a:r>
          </a:p>
          <a:p>
            <a:pPr lvl="1"/>
            <a:r>
              <a:rPr lang="en-US" dirty="0" smtClean="0"/>
              <a:t>Leverage IDE/Support</a:t>
            </a:r>
          </a:p>
          <a:p>
            <a:pPr lvl="2"/>
            <a:r>
              <a:rPr lang="en-US" dirty="0" smtClean="0"/>
              <a:t>Intellisense, type checking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</a:t>
            </a:r>
            <a:r>
              <a:rPr lang="en-US" dirty="0" smtClean="0"/>
              <a:t>: Lost beauty</a:t>
            </a:r>
          </a:p>
          <a:p>
            <a:pPr lvl="1"/>
            <a:r>
              <a:rPr lang="en-US" dirty="0" smtClean="0"/>
              <a:t>More verbose</a:t>
            </a:r>
          </a:p>
          <a:p>
            <a:pPr lvl="2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72962" y="3513297"/>
            <a:ext cx="2138362" cy="2383555"/>
            <a:chOff x="9954274" y="3836875"/>
            <a:chExt cx="2138362" cy="2383555"/>
          </a:xfrm>
        </p:grpSpPr>
        <p:pic>
          <p:nvPicPr>
            <p:cNvPr id="4" name="Picture 2" descr="Product Details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274" y="3836875"/>
              <a:ext cx="990600" cy="1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Product Details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261" y="3836875"/>
              <a:ext cx="1095375" cy="1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Product Details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274" y="5104949"/>
              <a:ext cx="1095375" cy="1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77223" y="5084844"/>
              <a:ext cx="873824" cy="113558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2615" y="364443"/>
            <a:ext cx="4082986" cy="3013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6594" y="2292821"/>
            <a:ext cx="2348439" cy="42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Runtime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Via binary rewriting </a:t>
            </a:r>
          </a:p>
          <a:p>
            <a:pPr lvl="2"/>
            <a:r>
              <a:rPr lang="en-US" dirty="0" smtClean="0"/>
              <a:t>Insert postconditions at exit points, inherit contracts …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 behavior on contract failure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Via abstract interpretation</a:t>
            </a:r>
          </a:p>
          <a:p>
            <a:pPr lvl="1"/>
            <a:r>
              <a:rPr lang="en-US" dirty="0" smtClean="0"/>
              <a:t>The rest of this talk…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marL="457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1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|0.3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.9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2f8dbffd152ee2d096db78e8cf629534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89ba680b21bb2fc13c0bf34f1177d2aa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18D3BC-578B-483C-BF86-ACE388DA0AC8}"/>
</file>

<file path=customXml/itemProps2.xml><?xml version="1.0" encoding="utf-8"?>
<ds:datastoreItem xmlns:ds="http://schemas.openxmlformats.org/officeDocument/2006/customXml" ds:itemID="{2CF8BFC7-DFBE-4DA7-82F8-C5B6F32C31FA}"/>
</file>

<file path=customXml/itemProps3.xml><?xml version="1.0" encoding="utf-8"?>
<ds:datastoreItem xmlns:ds="http://schemas.openxmlformats.org/officeDocument/2006/customXml" ds:itemID="{72D88395-2823-426D-B1E3-59F58414DFCB}"/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2363</TotalTime>
  <Words>3881</Words>
  <Application>Microsoft Office PowerPoint</Application>
  <PresentationFormat>Widescreen</PresentationFormat>
  <Paragraphs>754</Paragraphs>
  <Slides>66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Metropolitan</vt:lpstr>
      <vt:lpstr>Steps towards  usable verification</vt:lpstr>
      <vt:lpstr>PowerPoint Presentation</vt:lpstr>
      <vt:lpstr>Vision: Usable Verification</vt:lpstr>
      <vt:lpstr>1. Writing Specifications</vt:lpstr>
      <vt:lpstr>Specifications</vt:lpstr>
      <vt:lpstr>Specifications with CodeContracts</vt:lpstr>
      <vt:lpstr>FAQs</vt:lpstr>
      <vt:lpstr>CodeContracts</vt:lpstr>
      <vt:lpstr>Contract Checking</vt:lpstr>
      <vt:lpstr>2. Proving specifications</vt:lpstr>
      <vt:lpstr>High level view of Clousot</vt:lpstr>
      <vt:lpstr>FAQ: Why Abstract interpretation?</vt:lpstr>
      <vt:lpstr>PowerPoint Presentation</vt:lpstr>
      <vt:lpstr>PowerPoint Presentation</vt:lpstr>
      <vt:lpstr>Abstract domains in Clousot</vt:lpstr>
      <vt:lpstr>PowerPoint Presentation</vt:lpstr>
      <vt:lpstr>4. Verified Code Repairs</vt:lpstr>
      <vt:lpstr>Code Repairs</vt:lpstr>
      <vt:lpstr>Program analysis and Code repairs</vt:lpstr>
      <vt:lpstr>What is a code repair?</vt:lpstr>
      <vt:lpstr>Verified code repairs, Intuition</vt:lpstr>
      <vt:lpstr>Verified code repairs</vt:lpstr>
      <vt:lpstr>Repairing floats</vt:lpstr>
      <vt:lpstr>Repairing of overflows</vt:lpstr>
      <vt:lpstr>3. Contract inference</vt:lpstr>
      <vt:lpstr>Inference of contracts</vt:lpstr>
      <vt:lpstr>Necessary and sufficient</vt:lpstr>
      <vt:lpstr>Inference of preconditions</vt:lpstr>
      <vt:lpstr>Example</vt:lpstr>
      <vt:lpstr>Necessary preconditions</vt:lpstr>
      <vt:lpstr>Precondition inference &amp; propagation</vt:lpstr>
      <vt:lpstr>Object invariants inference</vt:lpstr>
      <vt:lpstr>Postconditions inference</vt:lpstr>
      <vt:lpstr>4. Verification  Modulo Versions</vt:lpstr>
      <vt:lpstr>PowerPoint Presentation</vt:lpstr>
      <vt:lpstr>Syntactic baseline</vt:lpstr>
      <vt:lpstr>Syntactic baseline: Fail to spot regression</vt:lpstr>
      <vt:lpstr>Syntactic baseline: Resurrect alarm</vt:lpstr>
      <vt:lpstr>Straw man? </vt:lpstr>
      <vt:lpstr>VMV: Verification modulo versions</vt:lpstr>
      <vt:lpstr>VMV(S): Finding regressions</vt:lpstr>
      <vt:lpstr>VMV(N): Relative proofs</vt:lpstr>
      <vt:lpstr>VMV in 1 slide</vt:lpstr>
      <vt:lpstr>5. Refactoring</vt:lpstr>
      <vt:lpstr>Refactoring &amp;(modular) proofs</vt:lpstr>
      <vt:lpstr>Conditions on the “extracted” contract</vt:lpstr>
      <vt:lpstr>Our solution</vt:lpstr>
      <vt:lpstr>Algebraic Hoare Logic</vt:lpstr>
      <vt:lpstr>Orders on contracts</vt:lpstr>
      <vt:lpstr>Some notation…</vt:lpstr>
      <vt:lpstr>Extract method with contracts problem</vt:lpstr>
      <vt:lpstr>Solution </vt:lpstr>
      <vt:lpstr>Abstract Hoare triples</vt:lpstr>
      <vt:lpstr>Unsoundness: Disjunction rule</vt:lpstr>
      <vt:lpstr>We are in trouble?</vt:lpstr>
      <vt:lpstr>Inference Algorithm</vt:lpstr>
      <vt:lpstr>Screenshot</vt:lpstr>
      <vt:lpstr>6. Conclusions</vt:lpstr>
      <vt:lpstr>Steps towards usable verification</vt:lpstr>
      <vt:lpstr>Backup slides</vt:lpstr>
      <vt:lpstr>Weakest (liberal) preconditions</vt:lpstr>
      <vt:lpstr>Example</vt:lpstr>
      <vt:lpstr>Strongest necessary preconditions</vt:lpstr>
      <vt:lpstr>Comparison, ignoring non-termination</vt:lpstr>
      <vt:lpstr>Approximation of necessary conditions </vt:lpstr>
      <vt:lpstr>Why Abstract Interpretation?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towards  usable verification</dc:title>
  <dc:creator>Francesco Logozzo</dc:creator>
  <cp:lastModifiedBy>Francesco Logozzo</cp:lastModifiedBy>
  <cp:revision>99</cp:revision>
  <dcterms:created xsi:type="dcterms:W3CDTF">2014-07-06T10:11:58Z</dcterms:created>
  <dcterms:modified xsi:type="dcterms:W3CDTF">2014-07-10T15:03:24Z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