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32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1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0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8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0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3/6/2014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2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3/6/2014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2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3/6/2014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7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3/6/2014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2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3/6/2014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3/6/2014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16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3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Verification </a:t>
            </a:r>
            <a:br>
              <a:rPr lang="en-US" dirty="0" smtClean="0"/>
            </a:br>
            <a:r>
              <a:rPr lang="en-US" dirty="0" smtClean="0"/>
              <a:t>Modulo Versions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Francesco Logozzo</a:t>
            </a:r>
          </a:p>
          <a:p>
            <a:r>
              <a:rPr lang="en-US" dirty="0" smtClean="0"/>
              <a:t>With S. Lahiri, M. Fahndrich, S. Blackshear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Azure 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3274980"/>
            <a:ext cx="10753725" cy="2502886"/>
          </a:xfrm>
        </p:spPr>
        <p:txBody>
          <a:bodyPr>
            <a:noAutofit/>
          </a:bodyPr>
          <a:lstStyle/>
          <a:p>
            <a:r>
              <a:rPr lang="en-US" dirty="0" smtClean="0"/>
              <a:t>Three months among P and P’</a:t>
            </a:r>
          </a:p>
          <a:p>
            <a:r>
              <a:rPr lang="en-US" dirty="0" smtClean="0"/>
              <a:t>VMV(N) dramatically reduces the number of alarms (roughly by 70%)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Still semantic guarantees</a:t>
            </a:r>
            <a:r>
              <a:rPr lang="en-US" dirty="0" smtClean="0"/>
              <a:t>!</a:t>
            </a:r>
          </a:p>
          <a:p>
            <a:r>
              <a:rPr lang="en-US" dirty="0" smtClean="0"/>
              <a:t>VMV(N) eliminated great majority of the warnings from external </a:t>
            </a:r>
            <a:r>
              <a:rPr lang="en-US" dirty="0" smtClean="0">
                <a:solidFill>
                  <a:srgbClr val="FF0000"/>
                </a:solidFill>
              </a:rPr>
              <a:t>non-annotated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We added annotations to P’</a:t>
            </a:r>
            <a:r>
              <a:rPr lang="en-US" baseline="-25000" dirty="0" smtClean="0"/>
              <a:t>E</a:t>
            </a:r>
            <a:r>
              <a:rPr lang="en-US" dirty="0" smtClean="0"/>
              <a:t> to go to</a:t>
            </a:r>
            <a:r>
              <a:rPr lang="en-US" dirty="0" smtClean="0">
                <a:solidFill>
                  <a:srgbClr val="FF0000"/>
                </a:solidFill>
              </a:rPr>
              <a:t> 0 </a:t>
            </a:r>
            <a:r>
              <a:rPr lang="en-US" dirty="0" smtClean="0"/>
              <a:t>warnings</a:t>
            </a:r>
          </a:p>
          <a:p>
            <a:pPr lvl="1"/>
            <a:r>
              <a:rPr lang="en-US" dirty="0" smtClean="0"/>
              <a:t>Less than 3 hours overall</a:t>
            </a:r>
          </a:p>
          <a:p>
            <a:pPr lvl="1"/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1963866"/>
            <a:ext cx="10753725" cy="12390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50927" y="2297152"/>
            <a:ext cx="1182029" cy="78058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40749" y="2290050"/>
            <a:ext cx="709886" cy="78058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Verification Modulo Versions</a:t>
            </a:r>
          </a:p>
          <a:p>
            <a:pPr lvl="1"/>
            <a:r>
              <a:rPr lang="en-US" dirty="0" smtClean="0"/>
              <a:t>Exploit previous versions to refine static analysis/verification</a:t>
            </a:r>
          </a:p>
          <a:p>
            <a:r>
              <a:rPr lang="en-US" dirty="0" smtClean="0"/>
              <a:t>VMV(S) for </a:t>
            </a:r>
            <a:r>
              <a:rPr lang="en-US" dirty="0" smtClean="0">
                <a:solidFill>
                  <a:srgbClr val="FF0000"/>
                </a:solidFill>
              </a:rPr>
              <a:t>regression finding</a:t>
            </a:r>
          </a:p>
          <a:p>
            <a:r>
              <a:rPr lang="en-US" dirty="0" smtClean="0"/>
              <a:t>VMV(N) for </a:t>
            </a:r>
            <a:r>
              <a:rPr lang="en-US" dirty="0" smtClean="0">
                <a:solidFill>
                  <a:srgbClr val="FF0000"/>
                </a:solidFill>
              </a:rPr>
              <a:t>relative verification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Implemented in Clousot, to be used in </a:t>
            </a:r>
            <a:r>
              <a:rPr lang="en-US" dirty="0" err="1" smtClean="0"/>
              <a:t>ReviewBot</a:t>
            </a:r>
            <a:endParaRPr lang="en-US" dirty="0" smtClean="0"/>
          </a:p>
          <a:p>
            <a:r>
              <a:rPr lang="en-US" dirty="0" smtClean="0"/>
              <a:t>Details on the forthcoming PLDI paper</a:t>
            </a:r>
          </a:p>
          <a:p>
            <a:pPr lvl="1"/>
            <a:r>
              <a:rPr lang="en-US" dirty="0" smtClean="0"/>
              <a:t>Abstract regressions, abstractions of necessary</a:t>
            </a:r>
            <a:r>
              <a:rPr lang="en-US" smtClean="0"/>
              <a:t>/ sufficient, 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521" y="499533"/>
            <a:ext cx="3589696" cy="25077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950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</a:t>
            </a:r>
            <a:r>
              <a:rPr lang="en-US" dirty="0" smtClean="0"/>
              <a:t> Verification of program </a:t>
            </a:r>
            <a:r>
              <a:rPr lang="en-US" dirty="0" smtClean="0"/>
              <a:t>P’</a:t>
            </a:r>
            <a:r>
              <a:rPr lang="en-US" dirty="0" smtClean="0"/>
              <a:t> </a:t>
            </a:r>
            <a:r>
              <a:rPr lang="en-US" dirty="0" smtClean="0"/>
              <a:t>produces a long set of alarms</a:t>
            </a:r>
          </a:p>
          <a:p>
            <a:pPr lvl="1"/>
            <a:r>
              <a:rPr lang="en-US" dirty="0" smtClean="0"/>
              <a:t>Missing annotations on external APIs, handling of the environment 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Ideal</a:t>
            </a:r>
            <a:r>
              <a:rPr lang="en-US" dirty="0" smtClean="0"/>
              <a:t> Go over the list of alarms and fix all of them</a:t>
            </a:r>
          </a:p>
          <a:p>
            <a:pPr lvl="1"/>
            <a:r>
              <a:rPr lang="en-US" dirty="0" smtClean="0"/>
              <a:t>Fix the code, add annotations 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Reality</a:t>
            </a:r>
            <a:r>
              <a:rPr lang="en-US" dirty="0" smtClean="0"/>
              <a:t> Fixing all the warnings is just too expensive</a:t>
            </a:r>
          </a:p>
          <a:p>
            <a:pPr lvl="1"/>
            <a:r>
              <a:rPr lang="en-US" dirty="0" smtClean="0"/>
              <a:t>Slow convergence to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 alarms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Dream </a:t>
            </a:r>
            <a:r>
              <a:rPr lang="en-US" dirty="0" smtClean="0">
                <a:solidFill>
                  <a:schemeClr val="tx1"/>
                </a:solidFill>
              </a:rPr>
              <a:t>Only report new </a:t>
            </a:r>
            <a:r>
              <a:rPr lang="en-US" dirty="0" smtClean="0">
                <a:solidFill>
                  <a:schemeClr val="tx1"/>
                </a:solidFill>
              </a:rPr>
              <a:t>warnings introduced in P’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But we already have baseline! 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“Francesco </a:t>
            </a:r>
            <a:r>
              <a:rPr lang="en-US" dirty="0" smtClean="0">
                <a:solidFill>
                  <a:schemeClr val="tx1"/>
                </a:solidFill>
              </a:rPr>
              <a:t>why are you wasting our time</a:t>
            </a:r>
            <a:r>
              <a:rPr lang="en-US" dirty="0" smtClean="0">
                <a:solidFill>
                  <a:schemeClr val="tx1"/>
                </a:solidFill>
              </a:rPr>
              <a:t>?”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Syntactic baseline</a:t>
            </a:r>
            <a:r>
              <a:rPr lang="en-US" dirty="0" smtClean="0"/>
              <a:t> Report the set of alarms A(P’) \ A(P)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Problem</a:t>
            </a:r>
            <a:r>
              <a:rPr lang="en-US" dirty="0" smtClean="0"/>
              <a:t> How do we match the same assertion in P and P’ ?</a:t>
            </a:r>
          </a:p>
          <a:p>
            <a:pPr lvl="1"/>
            <a:r>
              <a:rPr lang="en-US" dirty="0" smtClean="0"/>
              <a:t>Syntactic matching inherently brittle 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084" y="3844289"/>
            <a:ext cx="4505966" cy="1009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80" y="3844289"/>
            <a:ext cx="4602602" cy="835287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1789388" y="4528970"/>
            <a:ext cx="2080986" cy="925157"/>
          </a:xfrm>
          <a:prstGeom prst="wedgeEllipseCallout">
            <a:avLst>
              <a:gd name="adj1" fmla="val -26259"/>
              <a:gd name="adj2" fmla="val -53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Baseline assertion </a:t>
            </a:r>
            <a:endParaRPr lang="en-US" dirty="0"/>
          </a:p>
        </p:txBody>
      </p:sp>
      <p:sp>
        <p:nvSpPr>
          <p:cNvPr id="12" name="Oval Callout 11"/>
          <p:cNvSpPr/>
          <p:nvPr/>
        </p:nvSpPr>
        <p:spPr>
          <a:xfrm>
            <a:off x="8872129" y="2844600"/>
            <a:ext cx="2080986" cy="925157"/>
          </a:xfrm>
          <a:prstGeom prst="wedgeEllipseCallout">
            <a:avLst>
              <a:gd name="adj1" fmla="val -2996"/>
              <a:gd name="adj2" fmla="val 7994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Mask new assertion </a:t>
            </a:r>
            <a:endParaRPr lang="en-US" dirty="0"/>
          </a:p>
        </p:txBody>
      </p:sp>
      <p:sp>
        <p:nvSpPr>
          <p:cNvPr id="13" name="Oval Callout 12"/>
          <p:cNvSpPr/>
          <p:nvPr/>
        </p:nvSpPr>
        <p:spPr>
          <a:xfrm>
            <a:off x="9153730" y="4679576"/>
            <a:ext cx="2080986" cy="925157"/>
          </a:xfrm>
          <a:prstGeom prst="wedgeEllipseCallout">
            <a:avLst>
              <a:gd name="adj1" fmla="val -26259"/>
              <a:gd name="adj2" fmla="val -5377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Resurrect masked assertion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Baseline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Brittle</a:t>
            </a:r>
            <a:r>
              <a:rPr lang="en-US" dirty="0" smtClean="0"/>
              <a:t> How do we match the assertions in different versions of the program?</a:t>
            </a:r>
          </a:p>
          <a:p>
            <a:pPr lvl="1"/>
            <a:r>
              <a:rPr lang="en-US" dirty="0" smtClean="0"/>
              <a:t>Line number, position in the method …</a:t>
            </a:r>
          </a:p>
          <a:p>
            <a:pPr lvl="1"/>
            <a:r>
              <a:rPr lang="en-US" dirty="0" smtClean="0"/>
              <a:t>Path to the assertion (Coverity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…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Inherently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unreliable </a:t>
            </a:r>
            <a:r>
              <a:rPr lang="en-US" dirty="0" smtClean="0"/>
              <a:t>No guarantee whatsoever on the reported/masked warnings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Noisy</a:t>
            </a:r>
            <a:r>
              <a:rPr lang="en-US" dirty="0" smtClean="0"/>
              <a:t> </a:t>
            </a:r>
            <a:r>
              <a:rPr lang="en-US" dirty="0" smtClean="0"/>
              <a:t>Reported </a:t>
            </a:r>
            <a:r>
              <a:rPr lang="en-US" dirty="0"/>
              <a:t>warning may be an </a:t>
            </a:r>
            <a:r>
              <a:rPr lang="en-US" dirty="0" smtClean="0"/>
              <a:t>old one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Unsound</a:t>
            </a:r>
            <a:r>
              <a:rPr lang="en-US" dirty="0" smtClean="0"/>
              <a:t> Masked warning may be a new one</a:t>
            </a:r>
          </a:p>
          <a:p>
            <a:pPr marL="457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VMV: Verification Modulo Versions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Idea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Extract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semantic </a:t>
            </a:r>
            <a:r>
              <a:rPr lang="en-US" dirty="0" smtClean="0"/>
              <a:t>environmental conditions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 from the base program P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Inject</a:t>
            </a:r>
            <a:r>
              <a:rPr lang="en-US" dirty="0" smtClean="0"/>
              <a:t> E in the new program P’, to generate </a:t>
            </a:r>
            <a:r>
              <a:rPr lang="en-US" dirty="0" smtClean="0">
                <a:solidFill>
                  <a:srgbClr val="FF0000"/>
                </a:solidFill>
              </a:rPr>
              <a:t>P’</a:t>
            </a:r>
            <a:r>
              <a:rPr lang="en-US" baseline="-25000" dirty="0" smtClean="0">
                <a:solidFill>
                  <a:srgbClr val="FF0000"/>
                </a:solidFill>
              </a:rPr>
              <a:t>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Report </a:t>
            </a:r>
            <a:r>
              <a:rPr lang="en-US" dirty="0" smtClean="0"/>
              <a:t>alarms from P’</a:t>
            </a:r>
            <a:r>
              <a:rPr lang="en-US" baseline="-25000" dirty="0" smtClean="0"/>
              <a:t>E</a:t>
            </a:r>
          </a:p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What</a:t>
            </a:r>
            <a:r>
              <a:rPr lang="en-US" dirty="0" smtClean="0"/>
              <a:t> are the properties E?</a:t>
            </a:r>
          </a:p>
          <a:p>
            <a:pPr lvl="1"/>
            <a:r>
              <a:rPr lang="en-US" dirty="0" smtClean="0"/>
              <a:t>How do we </a:t>
            </a:r>
            <a:r>
              <a:rPr lang="en-US" dirty="0" smtClean="0">
                <a:solidFill>
                  <a:srgbClr val="FF0000"/>
                </a:solidFill>
              </a:rPr>
              <a:t>inject</a:t>
            </a:r>
            <a:r>
              <a:rPr lang="en-US" dirty="0" smtClean="0"/>
              <a:t> them in P’?</a:t>
            </a:r>
          </a:p>
          <a:p>
            <a:pPr lvl="2"/>
            <a:r>
              <a:rPr lang="en-US" dirty="0" smtClean="0"/>
              <a:t>Same problem as syntactic baseline?</a:t>
            </a:r>
          </a:p>
          <a:p>
            <a:pPr lvl="1"/>
            <a:r>
              <a:rPr lang="en-US" dirty="0" smtClean="0"/>
              <a:t>Which semantic </a:t>
            </a:r>
            <a:r>
              <a:rPr lang="en-US" dirty="0" smtClean="0">
                <a:solidFill>
                  <a:srgbClr val="FF0000"/>
                </a:solidFill>
              </a:rPr>
              <a:t>guarantees</a:t>
            </a:r>
            <a:r>
              <a:rPr lang="en-US" dirty="0" smtClean="0"/>
              <a:t> do we have on P’</a:t>
            </a:r>
            <a:r>
              <a:rPr lang="en-US" baseline="-25000" dirty="0" smtClean="0"/>
              <a:t>E  </a:t>
            </a:r>
            <a:r>
              <a:rPr lang="en-US" dirty="0" smtClean="0"/>
              <a:t>output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Spoiler alert: We can find regressions or we can have relative proofs</a:t>
            </a:r>
            <a:endParaRPr lang="en-US" dirty="0" smtClean="0"/>
          </a:p>
          <a:p>
            <a:pPr lvl="1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76110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properties 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 between </a:t>
            </a:r>
            <a:r>
              <a:rPr lang="en-US" dirty="0" smtClean="0">
                <a:solidFill>
                  <a:srgbClr val="FF0000"/>
                </a:solidFill>
              </a:rPr>
              <a:t>sufficient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necessary</a:t>
            </a:r>
          </a:p>
          <a:p>
            <a:pPr lvl="1"/>
            <a:r>
              <a:rPr lang="en-US" dirty="0" smtClean="0"/>
              <a:t>Sufficient condition: guarantees there is no bad execution</a:t>
            </a:r>
          </a:p>
          <a:p>
            <a:pPr lvl="2"/>
            <a:r>
              <a:rPr lang="en-US" dirty="0" smtClean="0"/>
              <a:t>May remove some good execution</a:t>
            </a:r>
          </a:p>
          <a:p>
            <a:pPr lvl="1"/>
            <a:r>
              <a:rPr lang="en-US" dirty="0" smtClean="0"/>
              <a:t>Necessary condition: holds in all the good executions</a:t>
            </a:r>
          </a:p>
          <a:p>
            <a:pPr lvl="2"/>
            <a:r>
              <a:rPr lang="en-US" dirty="0" smtClean="0"/>
              <a:t>May not remove all bad executions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349" y="3990637"/>
            <a:ext cx="2582283" cy="2760371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3756209" y="4557200"/>
            <a:ext cx="3054546" cy="1410260"/>
          </a:xfrm>
          <a:prstGeom prst="wedgeEllipseCallout">
            <a:avLst>
              <a:gd name="adj1" fmla="val -53752"/>
              <a:gd name="adj2" fmla="val 659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Sufficient condition?</a:t>
            </a:r>
          </a:p>
          <a:p>
            <a:pPr algn="ctr"/>
            <a:r>
              <a:rPr lang="en-US" dirty="0" smtClean="0"/>
              <a:t>Necessary condition?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7853592" y="2878174"/>
            <a:ext cx="3208982" cy="2033196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(weakest) Sufficient</a:t>
            </a:r>
            <a:r>
              <a:rPr lang="en-US" dirty="0" smtClean="0"/>
              <a:t>: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et &gt; 101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loud 8"/>
          <p:cNvSpPr/>
          <p:nvPr/>
        </p:nvSpPr>
        <p:spPr>
          <a:xfrm>
            <a:off x="7640139" y="4369537"/>
            <a:ext cx="3809674" cy="2033196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(strongest) Necessary</a:t>
            </a:r>
            <a:r>
              <a:rPr lang="en-US" dirty="0" smtClean="0"/>
              <a:t>: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et &gt; 99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37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done at different precision </a:t>
            </a:r>
            <a:r>
              <a:rPr lang="en-US" dirty="0" smtClean="0"/>
              <a:t>levels</a:t>
            </a:r>
            <a:endParaRPr lang="en-US" dirty="0" smtClean="0"/>
          </a:p>
          <a:p>
            <a:pPr lvl="1"/>
            <a:r>
              <a:rPr lang="en-US" dirty="0" smtClean="0"/>
              <a:t>Program points, sequence of method calls, methods</a:t>
            </a:r>
          </a:p>
          <a:p>
            <a:pPr lvl="1"/>
            <a:r>
              <a:rPr lang="en-US" dirty="0" smtClean="0"/>
              <a:t>More </a:t>
            </a:r>
            <a:r>
              <a:rPr lang="en-US" dirty="0" smtClean="0"/>
              <a:t>precise </a:t>
            </a:r>
            <a:r>
              <a:rPr lang="en-US" dirty="0"/>
              <a:t>⇒ </a:t>
            </a:r>
            <a:r>
              <a:rPr lang="en-US" dirty="0" smtClean="0"/>
              <a:t>more complex syntactic matching</a:t>
            </a:r>
          </a:p>
          <a:p>
            <a:r>
              <a:rPr lang="en-US" dirty="0" smtClean="0"/>
              <a:t>Our solution: Match method calls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138" y="3669879"/>
            <a:ext cx="2870224" cy="1622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493" y="3672490"/>
            <a:ext cx="2558565" cy="273501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540868" y="4496696"/>
            <a:ext cx="3268723" cy="205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40868" y="4528969"/>
            <a:ext cx="3279480" cy="1054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7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Using sufficient conditions </a:t>
            </a:r>
            <a:r>
              <a:rPr lang="en-US" dirty="0" smtClean="0">
                <a:solidFill>
                  <a:srgbClr val="FF0000"/>
                </a:solidFill>
              </a:rPr>
              <a:t>VMV(S)</a:t>
            </a:r>
          </a:p>
          <a:p>
            <a:pPr lvl="1"/>
            <a:r>
              <a:rPr lang="en-US" dirty="0" smtClean="0"/>
              <a:t>All warnings in </a:t>
            </a:r>
            <a:r>
              <a:rPr lang="en-US" dirty="0"/>
              <a:t>P’</a:t>
            </a:r>
            <a:r>
              <a:rPr lang="en-US" baseline="-25000" dirty="0"/>
              <a:t>E </a:t>
            </a:r>
            <a:r>
              <a:rPr lang="en-US" baseline="-25000" dirty="0" smtClean="0"/>
              <a:t> </a:t>
            </a:r>
            <a:r>
              <a:rPr lang="en-US" dirty="0" smtClean="0"/>
              <a:t>are new alarms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But it may mask too many</a:t>
            </a:r>
          </a:p>
          <a:p>
            <a:pPr lvl="1"/>
            <a:r>
              <a:rPr lang="en-US" dirty="0" smtClean="0"/>
              <a:t>Sufficient conditions should be </a:t>
            </a:r>
            <a:r>
              <a:rPr lang="en-US" dirty="0" smtClean="0">
                <a:solidFill>
                  <a:srgbClr val="FF0000"/>
                </a:solidFill>
              </a:rPr>
              <a:t>under</a:t>
            </a:r>
            <a:r>
              <a:rPr lang="en-US" dirty="0" smtClean="0"/>
              <a:t>-approximated</a:t>
            </a:r>
          </a:p>
          <a:p>
            <a:pPr lvl="2"/>
            <a:r>
              <a:rPr lang="en-US" dirty="0" smtClean="0"/>
              <a:t>At worst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Using necessary conditions </a:t>
            </a:r>
            <a:r>
              <a:rPr lang="en-US" dirty="0" smtClean="0">
                <a:solidFill>
                  <a:srgbClr val="FF0000"/>
                </a:solidFill>
              </a:rPr>
              <a:t>VMV(N)</a:t>
            </a:r>
          </a:p>
          <a:p>
            <a:pPr lvl="1"/>
            <a:r>
              <a:rPr lang="en-US" dirty="0" smtClean="0"/>
              <a:t>All proven </a:t>
            </a:r>
            <a:r>
              <a:rPr lang="en-US" dirty="0"/>
              <a:t>P’</a:t>
            </a:r>
            <a:r>
              <a:rPr lang="en-US" baseline="-25000" dirty="0"/>
              <a:t>E </a:t>
            </a:r>
            <a:r>
              <a:rPr lang="en-US" baseline="-25000" dirty="0" smtClean="0"/>
              <a:t> </a:t>
            </a:r>
            <a:r>
              <a:rPr lang="en-US" dirty="0" smtClean="0"/>
              <a:t>assertions are correct with respect to P</a:t>
            </a:r>
          </a:p>
          <a:p>
            <a:pPr lvl="2"/>
            <a:r>
              <a:rPr lang="en-US" dirty="0" smtClean="0"/>
              <a:t>They hold in the same environmental conditions P was correct</a:t>
            </a:r>
          </a:p>
          <a:p>
            <a:pPr lvl="1"/>
            <a:r>
              <a:rPr lang="en-US" dirty="0" smtClean="0"/>
              <a:t>Necessary conditions should be </a:t>
            </a:r>
            <a:r>
              <a:rPr lang="en-US" dirty="0" smtClean="0">
                <a:solidFill>
                  <a:srgbClr val="FF0000"/>
                </a:solidFill>
              </a:rPr>
              <a:t>over</a:t>
            </a:r>
            <a:r>
              <a:rPr lang="en-US" dirty="0" smtClean="0"/>
              <a:t>-approximated</a:t>
            </a:r>
          </a:p>
          <a:p>
            <a:pPr lvl="2"/>
            <a:r>
              <a:rPr lang="en-US" dirty="0" smtClean="0"/>
              <a:t>At worst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83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48" y="2117198"/>
            <a:ext cx="2905014" cy="310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400" y="1021977"/>
            <a:ext cx="3003803" cy="1599247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3463962" y="1938256"/>
            <a:ext cx="3302598" cy="1731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>
          <a:xfrm>
            <a:off x="4012043" y="1938256"/>
            <a:ext cx="2323652" cy="995814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VMV(S)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et &gt; 101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9466729" y="1328632"/>
            <a:ext cx="1963270" cy="693806"/>
          </a:xfrm>
          <a:prstGeom prst="wedgeEllipseCallout">
            <a:avLst>
              <a:gd name="adj1" fmla="val -65765"/>
              <a:gd name="adj2" fmla="val 7025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error!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400" y="3783843"/>
            <a:ext cx="3139488" cy="1604627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3463962" y="3848820"/>
            <a:ext cx="3152438" cy="7373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loud 14"/>
          <p:cNvSpPr/>
          <p:nvPr/>
        </p:nvSpPr>
        <p:spPr>
          <a:xfrm>
            <a:off x="3871880" y="3783843"/>
            <a:ext cx="2323652" cy="995814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VMV(N)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et &gt; 99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Oval Callout 18"/>
          <p:cNvSpPr/>
          <p:nvPr/>
        </p:nvSpPr>
        <p:spPr>
          <a:xfrm>
            <a:off x="9713305" y="4085851"/>
            <a:ext cx="1963270" cy="693806"/>
          </a:xfrm>
          <a:prstGeom prst="wedgeEllipseCallout">
            <a:avLst>
              <a:gd name="adj1" fmla="val -65765"/>
              <a:gd name="adj2" fmla="val 7025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Relative verification!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7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4333E62D6A10468C2031752F2C00BE" ma:contentTypeVersion="1" ma:contentTypeDescription="Create a new document." ma:contentTypeScope="" ma:versionID="e31975404e3ee9045c3d6e0e7f023b97">
  <xsd:schema xmlns:xsd="http://www.w3.org/2001/XMLSchema" xmlns:xs="http://www.w3.org/2001/XMLSchema" xmlns:p="http://schemas.microsoft.com/office/2006/metadata/properties" xmlns:ns3="7e677753-2510-44b2-8a4a-887099f3bc1d" targetNamespace="http://schemas.microsoft.com/office/2006/metadata/properties" ma:root="true" ma:fieldsID="3a940a6131d94477716f87d8245c9c04" ns3:_="">
    <xsd:import namespace="7e677753-2510-44b2-8a4a-887099f3bc1d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77753-2510-44b2-8a4a-887099f3bc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A7651D-C392-43B6-87FF-0FC9CBCC7AE3}"/>
</file>

<file path=customXml/itemProps2.xml><?xml version="1.0" encoding="utf-8"?>
<ds:datastoreItem xmlns:ds="http://schemas.openxmlformats.org/officeDocument/2006/customXml" ds:itemID="{7FD32E59-9A06-4001-880F-379B48D5F8BA}"/>
</file>

<file path=customXml/itemProps3.xml><?xml version="1.0" encoding="utf-8"?>
<ds:datastoreItem xmlns:ds="http://schemas.openxmlformats.org/officeDocument/2006/customXml" ds:itemID="{A0928D17-190A-4C2B-B124-F71A032C0E5E}"/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472</TotalTime>
  <Words>538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 Light</vt:lpstr>
      <vt:lpstr>Consolas</vt:lpstr>
      <vt:lpstr>Metropolitan</vt:lpstr>
      <vt:lpstr>Verification  Modulo Versions</vt:lpstr>
      <vt:lpstr>Background</vt:lpstr>
      <vt:lpstr>Baseline?</vt:lpstr>
      <vt:lpstr>Syntactic Baseline</vt:lpstr>
      <vt:lpstr>VMV: Verification Modulo Versions </vt:lpstr>
      <vt:lpstr>Semantic properties E</vt:lpstr>
      <vt:lpstr>Injection</vt:lpstr>
      <vt:lpstr>Semantic guarantees</vt:lpstr>
      <vt:lpstr>Example</vt:lpstr>
      <vt:lpstr>Examples: Azure lib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Modulo Versions</dc:title>
  <dc:creator>Francesco Logozzo</dc:creator>
  <cp:lastModifiedBy>Francesco Logozzo</cp:lastModifiedBy>
  <cp:revision>29</cp:revision>
  <dcterms:created xsi:type="dcterms:W3CDTF">2014-03-06T04:53:26Z</dcterms:created>
  <dcterms:modified xsi:type="dcterms:W3CDTF">2014-03-07T01:52:42Z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0x0101007D4333E62D6A10468C2031752F2C00BE</vt:lpwstr>
  </property>
</Properties>
</file>