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2976800" cy="338328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2124" y="-126"/>
      </p:cViewPr>
      <p:guideLst>
        <p:guide orient="horz" pos="10656"/>
        <p:guide pos="13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10510099"/>
            <a:ext cx="36530280" cy="7252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9171920"/>
            <a:ext cx="30083760" cy="864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58180" y="1354884"/>
            <a:ext cx="9669780" cy="28867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8840" y="1354884"/>
            <a:ext cx="28293060" cy="28867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21740709"/>
            <a:ext cx="36530280" cy="671957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4339787"/>
            <a:ext cx="36530280" cy="7400923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8840" y="7894323"/>
            <a:ext cx="18981420" cy="2232808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46540" y="7894323"/>
            <a:ext cx="18981420" cy="2232808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7573225"/>
            <a:ext cx="18988884" cy="31561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10729384"/>
            <a:ext cx="18988884" cy="19493021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19" y="7573225"/>
            <a:ext cx="18996343" cy="31561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19" y="10729384"/>
            <a:ext cx="18996343" cy="19493021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347046"/>
            <a:ext cx="14139071" cy="57327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347050"/>
            <a:ext cx="24025225" cy="28875357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7079830"/>
            <a:ext cx="14139071" cy="2314257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23682960"/>
            <a:ext cx="25786080" cy="279590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3023024"/>
            <a:ext cx="25786080" cy="2029968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6478867"/>
            <a:ext cx="25786080" cy="397065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354881"/>
            <a:ext cx="38679120" cy="5638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7894323"/>
            <a:ext cx="38679120" cy="22328084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31357996"/>
            <a:ext cx="10027920" cy="1801284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4CB0-A51A-40D1-917D-E7C05F7D45E1}" type="datetimeFigureOut">
              <a:rPr lang="en-US" smtClean="0"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31357996"/>
            <a:ext cx="13609320" cy="1801284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31357996"/>
            <a:ext cx="10027920" cy="1801284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6890-1618-4594-A519-F7D6CC8D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ent Arrow 37"/>
          <p:cNvSpPr/>
          <p:nvPr/>
        </p:nvSpPr>
        <p:spPr>
          <a:xfrm rot="5400000" flipH="1">
            <a:off x="36576000" y="14444264"/>
            <a:ext cx="5486400" cy="5486400"/>
          </a:xfrm>
          <a:prstGeom prst="ben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5400000">
            <a:off x="36576000" y="18559064"/>
            <a:ext cx="5486400" cy="5486400"/>
          </a:xfrm>
          <a:prstGeom prst="ben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429" y="479898"/>
            <a:ext cx="38679120" cy="2819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Contracts for .NET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2004000"/>
            <a:ext cx="1655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Mike Barnett, Manuel </a:t>
            </a:r>
            <a:r>
              <a:rPr lang="en-US" sz="4400" dirty="0" err="1" smtClean="0"/>
              <a:t>Fähndrich</a:t>
            </a:r>
            <a:r>
              <a:rPr lang="en-US" sz="4400" dirty="0" smtClean="0"/>
              <a:t>, Francesco Logozzo</a:t>
            </a:r>
            <a:endParaRPr lang="en-US" sz="4400" dirty="0"/>
          </a:p>
        </p:txBody>
      </p:sp>
      <p:pic>
        <p:nvPicPr>
          <p:cNvPr id="4" name="Picture 3" descr="CodeContracts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157" y="2971800"/>
            <a:ext cx="11250794" cy="4292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9002" y="12344400"/>
            <a:ext cx="87955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Checking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89943" y="12344400"/>
            <a:ext cx="7710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Checking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975" y="24883664"/>
            <a:ext cx="79753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08694" y="24781386"/>
            <a:ext cx="66347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Enriched IDE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50280" y="32004000"/>
            <a:ext cx="12437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nsolas" pitchFamily="49" charset="0"/>
                <a:cs typeface="Consolas" pitchFamily="49" charset="0"/>
              </a:rPr>
              <a:t>http://research.microsoft.com/contracts</a:t>
            </a:r>
            <a:endParaRPr lang="en-US" sz="4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44695" y="9332416"/>
            <a:ext cx="9630905" cy="41549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Compile-time warnings</a:t>
            </a:r>
          </a:p>
          <a:p>
            <a:pPr marL="1228725" lvl="1" indent="-571500">
              <a:buFont typeface="Arial" pitchFamily="34" charset="0"/>
              <a:buChar char="•"/>
            </a:pPr>
            <a:r>
              <a:rPr lang="en-US" sz="4400" dirty="0" smtClean="0"/>
              <a:t>Contract violations,</a:t>
            </a:r>
          </a:p>
          <a:p>
            <a:pPr marL="1228725" lvl="1" indent="-571500">
              <a:buFont typeface="Arial" pitchFamily="34" charset="0"/>
              <a:buChar char="•"/>
            </a:pPr>
            <a:r>
              <a:rPr lang="en-US" sz="4400" dirty="0" smtClean="0"/>
              <a:t>Null dereferences</a:t>
            </a:r>
          </a:p>
          <a:p>
            <a:pPr marL="1228725" lvl="1" indent="-571500">
              <a:buFont typeface="Arial" pitchFamily="34" charset="0"/>
              <a:buChar char="•"/>
            </a:pPr>
            <a:r>
              <a:rPr lang="en-US" sz="4400" dirty="0"/>
              <a:t>A</a:t>
            </a:r>
            <a:r>
              <a:rPr lang="en-US" sz="4400" dirty="0" smtClean="0"/>
              <a:t>rray indexing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Automatic loop invariant inference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Abstract-Interpretation based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2975" y="27736800"/>
            <a:ext cx="14519190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Contract Reference Assemblies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Augment XML files generated by compiler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Sandcastle XLST extensions </a:t>
            </a:r>
            <a:r>
              <a:rPr lang="en-US" sz="4400" dirty="0" smtClean="0"/>
              <a:t>for</a:t>
            </a:r>
            <a:br>
              <a:rPr lang="en-US" sz="4400" dirty="0" smtClean="0"/>
            </a:br>
            <a:r>
              <a:rPr lang="en-US" sz="4400" dirty="0" smtClean="0"/>
              <a:t>   MSDN-style </a:t>
            </a:r>
            <a:r>
              <a:rPr lang="en-US" sz="4400" dirty="0" smtClean="0"/>
              <a:t>documentation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9000" y="4543542"/>
            <a:ext cx="10572750" cy="737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096000" y="7714833"/>
            <a:ext cx="12112051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Contract Inheritance!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Failing condition string available at runtime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Stepping, breakpoints, coverage work naturally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Fully configurable (which checks, error behavior)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054" y="30937200"/>
            <a:ext cx="5715000" cy="2105025"/>
          </a:xfrm>
          <a:prstGeom prst="rect">
            <a:avLst/>
          </a:prstGeom>
        </p:spPr>
      </p:pic>
      <p:sp>
        <p:nvSpPr>
          <p:cNvPr id="34" name="Bent Arrow 33"/>
          <p:cNvSpPr/>
          <p:nvPr/>
        </p:nvSpPr>
        <p:spPr>
          <a:xfrm rot="16200000">
            <a:off x="1600200" y="14444264"/>
            <a:ext cx="5486400" cy="5486400"/>
          </a:xfrm>
          <a:prstGeom prst="ben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 flipV="1">
            <a:off x="1600200" y="18559064"/>
            <a:ext cx="5486400" cy="5486400"/>
          </a:xfrm>
          <a:prstGeom prst="ben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237625" y="14522172"/>
            <a:ext cx="20080575" cy="6890028"/>
            <a:chOff x="12304425" y="14064972"/>
            <a:chExt cx="20080575" cy="6890028"/>
          </a:xfrm>
        </p:grpSpPr>
        <p:sp>
          <p:nvSpPr>
            <p:cNvPr id="18" name="Rectangle 17"/>
            <p:cNvSpPr/>
            <p:nvPr/>
          </p:nvSpPr>
          <p:spPr>
            <a:xfrm>
              <a:off x="12304425" y="14064972"/>
              <a:ext cx="20080575" cy="68900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17756" y="14613056"/>
              <a:ext cx="1392644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Author in any .NET Language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622000" y="16535400"/>
              <a:ext cx="8001001" cy="3667087"/>
              <a:chOff x="20729724" y="23622000"/>
              <a:chExt cx="6298660" cy="4658191"/>
            </a:xfrm>
          </p:grpSpPr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20734421" y="24292405"/>
                <a:ext cx="6293963" cy="39877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800" kern="1200" dirty="0" smtClean="0">
                    <a:latin typeface="Corbel"/>
                    <a:ea typeface="+mn-ea"/>
                    <a:cs typeface="+mn-cs"/>
                  </a:rPr>
                  <a:t> 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Find(</a:t>
                </a:r>
                <a:r>
                  <a:rPr lang="en-US" sz="1800" dirty="0" err="1">
                    <a:solidFill>
                      <a:srgbClr val="0000FF"/>
                    </a:solidFill>
                    <a:latin typeface="Consolas"/>
                  </a:rPr>
                  <a:t>ByVal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s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As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String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, </a:t>
                </a:r>
                <a:r>
                  <a:rPr lang="en-US" sz="1800" dirty="0" err="1">
                    <a:solidFill>
                      <a:srgbClr val="0000FF"/>
                    </a:solidFill>
                    <a:latin typeface="Consolas"/>
                  </a:rPr>
                  <a:t>ByVal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c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As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Char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)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As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Integer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</a:t>
                </a:r>
                <a:r>
                  <a:rPr lang="en-US" sz="1800" dirty="0" err="1" smtClean="0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 smtClean="0">
                    <a:solidFill>
                      <a:prstClr val="black"/>
                    </a:solidFill>
                    <a:latin typeface="Consolas"/>
                  </a:rPr>
                  <a:t>.Requires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(</a:t>
                </a:r>
                <a:r>
                  <a:rPr lang="en-US" sz="1800" dirty="0" smtClean="0">
                    <a:solidFill>
                      <a:srgbClr val="0000FF"/>
                    </a:solidFill>
                    <a:latin typeface="Consolas"/>
                  </a:rPr>
                  <a:t>Not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 err="1">
                    <a:solidFill>
                      <a:srgbClr val="0000FF"/>
                    </a:solidFill>
                    <a:latin typeface="Consolas"/>
                  </a:rPr>
                  <a:t>String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.IsNullOrEmpty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(s))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.Ensures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.Result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Of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Integer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)() = -1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Or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                 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s(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.Result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Of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Integer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)()) = c)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For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i = 0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To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Len(s)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Step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1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If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s(i) = c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Then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  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Return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i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End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If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Next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Return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-1</a:t>
                </a:r>
              </a:p>
              <a:p>
                <a:r>
                  <a:rPr lang="en-US" sz="1800" dirty="0" smtClean="0">
                    <a:solidFill>
                      <a:srgbClr val="0000FF"/>
                    </a:solidFill>
                    <a:latin typeface="Consolas"/>
                  </a:rPr>
                  <a:t>End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20729724" y="23622000"/>
                <a:ext cx="2826102" cy="670406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chemeClr val="tx1"/>
                    </a:solidFill>
                  </a:rPr>
                  <a:t>VB</a:t>
                </a:r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176422" y="16799283"/>
              <a:ext cx="7321378" cy="2836091"/>
              <a:chOff x="7537098" y="23622000"/>
              <a:chExt cx="5763638" cy="3602602"/>
            </a:xfrm>
          </p:grpSpPr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7537098" y="24292407"/>
                <a:ext cx="5763638" cy="29321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>
                    <a:solidFill>
                      <a:srgbClr val="0000FF"/>
                    </a:solidFill>
                    <a:latin typeface="Consolas"/>
                  </a:rPr>
                  <a:t>public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virtual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 err="1">
                    <a:solidFill>
                      <a:srgbClr val="0000FF"/>
                    </a:solidFill>
                    <a:latin typeface="Consolas"/>
                  </a:rPr>
                  <a:t>int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Find(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string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s,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char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c) {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.Requires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(!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String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.IsNullOrEmpty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(s));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.Ensures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(</a:t>
                </a:r>
                <a:r>
                  <a:rPr lang="en-US" sz="1800" dirty="0" err="1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>
                    <a:solidFill>
                      <a:prstClr val="black"/>
                    </a:solidFill>
                    <a:latin typeface="Consolas"/>
                  </a:rPr>
                  <a:t>.Result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&lt;</a:t>
                </a:r>
                <a:r>
                  <a:rPr lang="en-US" sz="1800" dirty="0" err="1">
                    <a:solidFill>
                      <a:srgbClr val="0000FF"/>
                    </a:solidFill>
                    <a:latin typeface="Consolas"/>
                  </a:rPr>
                  <a:t>int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&gt;() == -1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||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                s[</a:t>
                </a:r>
                <a:r>
                  <a:rPr lang="en-US" sz="1800" dirty="0" err="1" smtClean="0">
                    <a:solidFill>
                      <a:srgbClr val="2B91AF"/>
                    </a:solidFill>
                    <a:latin typeface="Consolas"/>
                  </a:rPr>
                  <a:t>Contract</a:t>
                </a:r>
                <a:r>
                  <a:rPr lang="en-US" sz="1800" dirty="0" err="1" smtClean="0">
                    <a:solidFill>
                      <a:prstClr val="black"/>
                    </a:solidFill>
                    <a:latin typeface="Consolas"/>
                  </a:rPr>
                  <a:t>.Result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&lt;</a:t>
                </a:r>
                <a:r>
                  <a:rPr lang="en-US" sz="1800" dirty="0" err="1" smtClean="0">
                    <a:solidFill>
                      <a:srgbClr val="0000FF"/>
                    </a:solidFill>
                    <a:latin typeface="Consolas"/>
                  </a:rPr>
                  <a:t>int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&gt;()] == c);</a:t>
                </a:r>
              </a:p>
              <a:p>
                <a:r>
                  <a:rPr lang="nn-NO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nn-NO" sz="1800" dirty="0">
                    <a:solidFill>
                      <a:srgbClr val="0000FF"/>
                    </a:solidFill>
                    <a:latin typeface="Consolas"/>
                  </a:rPr>
                  <a:t>for</a:t>
                </a:r>
                <a:r>
                  <a:rPr lang="nn-NO" sz="1800" dirty="0">
                    <a:solidFill>
                      <a:prstClr val="black"/>
                    </a:solidFill>
                    <a:latin typeface="Consolas"/>
                  </a:rPr>
                  <a:t> (</a:t>
                </a:r>
                <a:r>
                  <a:rPr lang="nn-NO" sz="1800" dirty="0">
                    <a:solidFill>
                      <a:srgbClr val="0000FF"/>
                    </a:solidFill>
                    <a:latin typeface="Consolas"/>
                  </a:rPr>
                  <a:t>int</a:t>
                </a:r>
                <a:r>
                  <a:rPr lang="nn-NO" sz="1800" dirty="0">
                    <a:solidFill>
                      <a:prstClr val="black"/>
                    </a:solidFill>
                    <a:latin typeface="Consolas"/>
                  </a:rPr>
                  <a:t> i = 0; i &lt; s.Length-1; i++)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 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if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(s[i] == c)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return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i;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latin typeface="Consolas"/>
                  </a:rPr>
                  <a:t>return</a:t>
                </a:r>
                <a:r>
                  <a:rPr lang="en-US" sz="1800" dirty="0">
                    <a:solidFill>
                      <a:prstClr val="black"/>
                    </a:solidFill>
                    <a:latin typeface="Consolas"/>
                  </a:rPr>
                  <a:t> -1;</a:t>
                </a:r>
              </a:p>
              <a:p>
                <a:r>
                  <a:rPr lang="en-US" sz="1800" dirty="0" smtClean="0">
                    <a:solidFill>
                      <a:prstClr val="black"/>
                    </a:solidFill>
                    <a:latin typeface="Consolas"/>
                  </a:rPr>
                  <a:t>}</a:t>
                </a:r>
                <a:endParaRPr lang="en-US" sz="1800" dirty="0">
                  <a:solidFill>
                    <a:prstClr val="black"/>
                  </a:solidFill>
                  <a:latin typeface="Consolas"/>
                </a:endParaRPr>
              </a:p>
            </p:txBody>
          </p:sp>
          <p:sp>
            <p:nvSpPr>
              <p:cNvPr id="12" name="Trapezoid 11"/>
              <p:cNvSpPr/>
              <p:nvPr/>
            </p:nvSpPr>
            <p:spPr>
              <a:xfrm>
                <a:off x="7537098" y="23622000"/>
                <a:ext cx="2826102" cy="670406"/>
              </a:xfrm>
              <a:prstGeom prst="trapezoi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chemeClr val="tx1"/>
                    </a:solidFill>
                  </a:rPr>
                  <a:t>C#</a:t>
                </a:r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450" y="22274421"/>
            <a:ext cx="10572750" cy="889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1418014" y="28856006"/>
            <a:ext cx="790118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VS 2010 Extensions</a:t>
            </a:r>
          </a:p>
          <a:p>
            <a:pPr marL="1228725" lvl="1" indent="-571500">
              <a:buFont typeface="Arial" pitchFamily="34" charset="0"/>
              <a:buChar char="•"/>
            </a:pPr>
            <a:r>
              <a:rPr lang="en-US" sz="4400" dirty="0" smtClean="0"/>
              <a:t>Displays inherited contracts</a:t>
            </a:r>
          </a:p>
          <a:p>
            <a:pPr marL="1228725" lvl="1" indent="-571500">
              <a:buFont typeface="Arial" pitchFamily="34" charset="0"/>
              <a:buChar char="•"/>
            </a:pPr>
            <a:r>
              <a:rPr lang="en-US" sz="4400" dirty="0" smtClean="0"/>
              <a:t>Augments metadata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802" y="4223385"/>
            <a:ext cx="10595610" cy="766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390" y="23522196"/>
            <a:ext cx="5057775" cy="764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34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217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Code Contracts for .NET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 for .NET</dc:title>
  <dc:creator>Mike Barnett</dc:creator>
  <cp:lastModifiedBy>Mike Barnett</cp:lastModifiedBy>
  <cp:revision>41</cp:revision>
  <dcterms:created xsi:type="dcterms:W3CDTF">2010-04-07T21:38:32Z</dcterms:created>
  <dcterms:modified xsi:type="dcterms:W3CDTF">2010-04-09T23:51:00Z</dcterms:modified>
</cp:coreProperties>
</file>