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6"/>
  </p:notesMasterIdLst>
  <p:sldIdLst>
    <p:sldId id="259" r:id="rId5"/>
  </p:sldIdLst>
  <p:sldSz cx="27432000" cy="36576000"/>
  <p:notesSz cx="6858000" cy="9144000"/>
  <p:defaultTextStyle>
    <a:defPPr>
      <a:defRPr lang="en-US"/>
    </a:defPPr>
    <a:lvl1pPr marL="0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435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6870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5305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3736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2170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0605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799040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7475" algn="l" defTabSz="365687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14" autoAdjust="0"/>
  </p:normalViewPr>
  <p:slideViewPr>
    <p:cSldViewPr>
      <p:cViewPr>
        <p:scale>
          <a:sx n="100" d="100"/>
          <a:sy n="100" d="100"/>
        </p:scale>
        <p:origin x="9558" y="17244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98C72-F17A-4088-8297-41F4FFDC4689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241EB-9B21-488F-841A-8BD39AC3F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241EB-9B21-488F-841A-8BD39AC3FD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6974800" y="16256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27432000" cy="13411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8912" y="34088835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114800" y="15036800"/>
            <a:ext cx="19202400" cy="9347200"/>
          </a:xfrm>
        </p:spPr>
        <p:txBody>
          <a:bodyPr/>
          <a:lstStyle>
            <a:lvl1pPr marL="0" indent="0" algn="ctr">
              <a:buNone/>
              <a:defRPr sz="6400" b="1" cap="all" spc="1000" baseline="0">
                <a:solidFill>
                  <a:schemeClr val="tx2"/>
                </a:solidFill>
              </a:defRPr>
            </a:lvl1pPr>
            <a:lvl2pPr marL="1828727" indent="0" algn="ctr">
              <a:buNone/>
            </a:lvl2pPr>
            <a:lvl3pPr marL="3657454" indent="0" algn="ctr">
              <a:buNone/>
            </a:lvl3pPr>
            <a:lvl4pPr marL="5486181" indent="0" algn="ctr">
              <a:buNone/>
            </a:lvl4pPr>
            <a:lvl5pPr marL="7314907" indent="0" algn="ctr">
              <a:buNone/>
            </a:lvl5pPr>
            <a:lvl6pPr marL="9143634" indent="0" algn="ctr">
              <a:buNone/>
            </a:lvl6pPr>
            <a:lvl7pPr marL="10972361" indent="0" algn="ctr">
              <a:buNone/>
            </a:lvl7pPr>
            <a:lvl8pPr marL="12801088" indent="0" algn="ctr">
              <a:buNone/>
            </a:lvl8pPr>
            <a:lvl9pPr marL="1462981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66344" y="12907264"/>
            <a:ext cx="2649931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812800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2801600" y="11281664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3085064" y="11785600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030200" y="11730403"/>
            <a:ext cx="1371600" cy="23537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57400" y="2032000"/>
            <a:ext cx="23317200" cy="9347200"/>
          </a:xfrm>
        </p:spPr>
        <p:txBody>
          <a:bodyPr anchor="b"/>
          <a:lstStyle>
            <a:lvl1pPr>
              <a:defRPr sz="168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21031200" y="0"/>
            <a:ext cx="64008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7432000" cy="829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8912" y="34088835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7200" y="829056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779265" y="17483328"/>
            <a:ext cx="333085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20519136" y="15604069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20802600" y="16108005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47736" y="16052809"/>
            <a:ext cx="1371600" cy="2353733"/>
          </a:xfrm>
        </p:spPr>
        <p:txBody>
          <a:bodyPr/>
          <a:lstStyle/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625600"/>
            <a:ext cx="19659600" cy="3104728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74200" y="1625609"/>
            <a:ext cx="4343400" cy="312081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85064" y="5473987"/>
            <a:ext cx="1371600" cy="2353733"/>
          </a:xfrm>
        </p:spPr>
        <p:txBody>
          <a:bodyPr/>
          <a:lstStyle/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05256" y="8144256"/>
            <a:ext cx="25511760" cy="24384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26974800" y="10160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457200" y="12192000"/>
            <a:ext cx="26499312" cy="1625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6344" y="759211"/>
            <a:ext cx="26499312" cy="114117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5278" y="14630402"/>
            <a:ext cx="19440522" cy="8923867"/>
          </a:xfrm>
        </p:spPr>
        <p:txBody>
          <a:bodyPr anchor="t"/>
          <a:lstStyle>
            <a:lvl1pPr marL="0" indent="0" algn="ctr">
              <a:buNone/>
              <a:defRPr sz="6400" b="1" cap="all" spc="1000" baseline="0">
                <a:solidFill>
                  <a:schemeClr val="tx2"/>
                </a:solidFill>
              </a:defRPr>
            </a:lvl1pPr>
            <a:lvl2pPr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8912" y="34088835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812800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13004800"/>
            <a:ext cx="2649931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801600" y="11281664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085064" y="11785600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0200" y="11730403"/>
            <a:ext cx="1371600" cy="23537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844800"/>
            <a:ext cx="23317200" cy="8128000"/>
          </a:xfrm>
        </p:spPr>
        <p:txBody>
          <a:bodyPr anchor="b"/>
          <a:lstStyle>
            <a:lvl1pPr algn="ctr">
              <a:buNone/>
              <a:defRPr sz="168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1219201"/>
            <a:ext cx="25603200" cy="404774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73600" y="34186368"/>
            <a:ext cx="9134856" cy="1950720"/>
          </a:xfrm>
        </p:spPr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13689242" y="8403481"/>
            <a:ext cx="26763" cy="2570430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05256" y="7315200"/>
            <a:ext cx="12115800" cy="24969216"/>
          </a:xfrm>
        </p:spPr>
        <p:txBody>
          <a:bodyPr/>
          <a:lstStyle>
            <a:lvl1pPr>
              <a:defRPr sz="100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401800" y="7315200"/>
            <a:ext cx="12115800" cy="24969216"/>
          </a:xfrm>
        </p:spPr>
        <p:txBody>
          <a:bodyPr/>
          <a:lstStyle>
            <a:lvl1pPr>
              <a:defRPr sz="100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13716000" y="11734801"/>
            <a:ext cx="0" cy="2233574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27432000" cy="7721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2697480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7315200"/>
            <a:ext cx="26499312" cy="4876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7769" y="34088832"/>
            <a:ext cx="26499312" cy="165811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8128000"/>
            <a:ext cx="12120564" cy="390919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8800" b="1" dirty="0" smtClean="0">
                <a:solidFill>
                  <a:srgbClr val="FFFFFF"/>
                </a:solidFill>
              </a:defRPr>
            </a:lvl1pPr>
            <a:lvl2pPr>
              <a:buNone/>
              <a:defRPr sz="8000" b="1"/>
            </a:lvl2pPr>
            <a:lvl3pPr>
              <a:buNone/>
              <a:defRPr sz="7200" b="1"/>
            </a:lvl3pPr>
            <a:lvl4pPr>
              <a:buNone/>
              <a:defRPr sz="6400" b="1"/>
            </a:lvl4pPr>
            <a:lvl5pPr>
              <a:buNone/>
              <a:defRPr sz="6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4373992" y="8128000"/>
            <a:ext cx="12125325" cy="39014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8800" b="1"/>
            </a:lvl1pPr>
            <a:lvl2pPr>
              <a:buNone/>
              <a:defRPr sz="8000" b="1"/>
            </a:lvl2pPr>
            <a:lvl3pPr>
              <a:buNone/>
              <a:defRPr sz="7200" b="1"/>
            </a:lvl3pPr>
            <a:lvl4pPr>
              <a:buNone/>
              <a:defRPr sz="6400" b="1"/>
            </a:lvl4pPr>
            <a:lvl5pPr>
              <a:buNone/>
              <a:defRPr sz="6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34186368"/>
            <a:ext cx="10744200" cy="19507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457200" y="6827520"/>
            <a:ext cx="2649931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" y="829056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905256" y="13180709"/>
            <a:ext cx="12124944" cy="2036482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14401800" y="13180710"/>
            <a:ext cx="12115800" cy="2038502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2801600" y="5098858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13085064" y="5602794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30200" y="5559555"/>
            <a:ext cx="1371600" cy="2353733"/>
          </a:xfrm>
        </p:spPr>
        <p:txBody>
          <a:bodyPr/>
          <a:lstStyle>
            <a:lvl1pPr algn="ctr">
              <a:defRPr/>
            </a:lvl1pPr>
          </a:lstStyle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30200" y="5525443"/>
            <a:ext cx="1371600" cy="2353733"/>
          </a:xfrm>
        </p:spPr>
        <p:txBody>
          <a:bodyPr/>
          <a:lstStyle/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27432000" cy="829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2697480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8912" y="34088835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845312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801600" y="33731200"/>
            <a:ext cx="1828800" cy="235372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812800"/>
            <a:ext cx="26499312" cy="1625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2697480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27432000" cy="63398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3251200"/>
            <a:ext cx="8229600" cy="31292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876800"/>
            <a:ext cx="7086600" cy="5283200"/>
          </a:xfrm>
        </p:spPr>
        <p:txBody>
          <a:bodyPr anchor="b">
            <a:noAutofit/>
          </a:bodyPr>
          <a:lstStyle>
            <a:lvl1pPr algn="l">
              <a:buNone/>
              <a:defRPr sz="88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43000" y="10566403"/>
            <a:ext cx="7086600" cy="22106469"/>
          </a:xfrm>
        </p:spPr>
        <p:txBody>
          <a:bodyPr/>
          <a:lstStyle>
            <a:lvl1pPr marL="0" indent="0">
              <a:spcAft>
                <a:spcPts val="4000"/>
              </a:spcAft>
              <a:buNone/>
              <a:defRPr sz="6400">
                <a:solidFill>
                  <a:srgbClr val="FFFFFF"/>
                </a:solidFill>
              </a:defRPr>
            </a:lvl1pPr>
            <a:lvl2pPr>
              <a:buNone/>
              <a:defRPr sz="4800"/>
            </a:lvl2pPr>
            <a:lvl3pPr>
              <a:buNone/>
              <a:defRPr sz="4000"/>
            </a:lvl3pPr>
            <a:lvl4pPr>
              <a:buNone/>
              <a:defRPr sz="3600"/>
            </a:lvl4pPr>
            <a:lvl5pPr>
              <a:buNone/>
              <a:defRPr sz="3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812800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57200" y="2844800"/>
            <a:ext cx="2649931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9372600" y="3657600"/>
            <a:ext cx="16916400" cy="28854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3886200" y="1219200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169664" y="1723136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0" y="1667939"/>
            <a:ext cx="1371600" cy="23537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8056" y="34071389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5256" y="34191189"/>
            <a:ext cx="10149840" cy="19507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457200" y="2844800"/>
            <a:ext cx="2649931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2697480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7200" y="812801"/>
            <a:ext cx="26499312" cy="160934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457200" y="3251200"/>
            <a:ext cx="8229600" cy="31292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200" y="829056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3886200" y="1219200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4169664" y="1723136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0" y="1667939"/>
            <a:ext cx="1371600" cy="2353733"/>
          </a:xfrm>
        </p:spPr>
        <p:txBody>
          <a:bodyPr/>
          <a:lstStyle/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5" y="26822400"/>
            <a:ext cx="17602200" cy="6502400"/>
          </a:xfrm>
        </p:spPr>
        <p:txBody>
          <a:bodyPr anchor="t">
            <a:noAutofit/>
          </a:bodyPr>
          <a:lstStyle>
            <a:lvl1pPr algn="l">
              <a:buNone/>
              <a:defRPr sz="9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01125" y="3251200"/>
            <a:ext cx="17602200" cy="22758400"/>
          </a:xfrm>
        </p:spPr>
        <p:txBody>
          <a:bodyPr/>
          <a:lstStyle>
            <a:lvl1pPr marL="0" indent="0">
              <a:buNone/>
              <a:defRPr sz="12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283200"/>
            <a:ext cx="7315200" cy="28041600"/>
          </a:xfrm>
        </p:spPr>
        <p:txBody>
          <a:bodyPr/>
          <a:lstStyle>
            <a:lvl1pPr marL="0" indent="0">
              <a:spcAft>
                <a:spcPts val="4000"/>
              </a:spcAft>
              <a:buFontTx/>
              <a:buNone/>
              <a:defRPr sz="6400">
                <a:solidFill>
                  <a:srgbClr val="FFFFFF"/>
                </a:solidFill>
              </a:defRPr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8056" y="34071389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4456" y="34159915"/>
            <a:ext cx="9134856" cy="1950720"/>
          </a:xfrm>
        </p:spPr>
        <p:txBody>
          <a:bodyPr/>
          <a:lstStyle/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5256" y="34191189"/>
            <a:ext cx="10753344" cy="19507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35763200"/>
            <a:ext cx="274320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27432000" cy="74313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6974800" y="0"/>
            <a:ext cx="45720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8056" y="34071389"/>
            <a:ext cx="26499312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7373600" y="34159915"/>
            <a:ext cx="9134856" cy="1950720"/>
          </a:xfrm>
          <a:prstGeom prst="rect">
            <a:avLst/>
          </a:prstGeom>
        </p:spPr>
        <p:txBody>
          <a:bodyPr vert="horz" lIns="365745" tIns="182873" rIns="365745" bIns="182873"/>
          <a:lstStyle>
            <a:lvl1pPr algn="r" eaLnBrk="1" latinLnBrk="0" hangingPunct="1">
              <a:defRPr kumimoji="0" sz="5600">
                <a:solidFill>
                  <a:srgbClr val="FFFFFF"/>
                </a:solidFill>
              </a:defRPr>
            </a:lvl1pPr>
          </a:lstStyle>
          <a:p>
            <a:fld id="{8F565C5E-C105-45E6-80BC-4B58BED35E3C}" type="datetimeFigureOut">
              <a:rPr lang="en-US" smtClean="0"/>
              <a:pPr/>
              <a:t>10/29/2007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34191189"/>
            <a:ext cx="10744200" cy="1950720"/>
          </a:xfrm>
          <a:prstGeom prst="rect">
            <a:avLst/>
          </a:prstGeom>
        </p:spPr>
        <p:txBody>
          <a:bodyPr vert="horz" lIns="365745" tIns="182873" rIns="365745" bIns="182873"/>
          <a:lstStyle>
            <a:lvl1pPr algn="l" eaLnBrk="1" latinLnBrk="0" hangingPunct="1">
              <a:defRPr kumimoji="0" sz="48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829056"/>
            <a:ext cx="26499312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457200" y="6809296"/>
            <a:ext cx="2649931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65745" tIns="182873" rIns="365745" bIns="182873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2801600" y="5098858"/>
            <a:ext cx="182880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13085064" y="5602794"/>
            <a:ext cx="1261872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5745" tIns="182873" rIns="365745" bIns="18287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3030200" y="5547598"/>
            <a:ext cx="1371600" cy="2353733"/>
          </a:xfrm>
          <a:prstGeom prst="rect">
            <a:avLst/>
          </a:prstGeom>
        </p:spPr>
        <p:txBody>
          <a:bodyPr vert="horz" lIns="182873" tIns="182873" rIns="182873" bIns="182873" anchor="ctr">
            <a:normAutofit/>
          </a:bodyPr>
          <a:lstStyle>
            <a:lvl1pPr algn="ctr" eaLnBrk="1" latinLnBrk="0" hangingPunct="1">
              <a:defRPr kumimoji="0" sz="64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738F52-E166-4675-8C3B-2DF2952DA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05256" y="1219201"/>
            <a:ext cx="25603200" cy="4047744"/>
          </a:xfrm>
          <a:prstGeom prst="rect">
            <a:avLst/>
          </a:prstGeom>
        </p:spPr>
        <p:txBody>
          <a:bodyPr vert="horz" lIns="365745" tIns="182873" rIns="365745" bIns="18287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05256" y="8128001"/>
            <a:ext cx="25603200" cy="24530304"/>
          </a:xfrm>
          <a:prstGeom prst="rect">
            <a:avLst/>
          </a:prstGeom>
        </p:spPr>
        <p:txBody>
          <a:bodyPr vert="horz" lIns="365745" tIns="182873" rIns="365745" bIns="18287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132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1097236" indent="-109723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72" indent="-109723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8800" kern="1200">
          <a:solidFill>
            <a:schemeClr val="tx2"/>
          </a:solidFill>
          <a:latin typeface="+mn-lt"/>
          <a:ea typeface="+mn-ea"/>
          <a:cs typeface="+mn-cs"/>
        </a:defRPr>
      </a:lvl2pPr>
      <a:lvl3pPr marL="3291708" indent="-914363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44" indent="-914363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80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181" indent="-914363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6583417" indent="-73149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7680653" indent="-731491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6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12144" indent="-731491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9509380" indent="-731491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56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859000" y="2057400"/>
            <a:ext cx="11353800" cy="3133345"/>
          </a:xfrm>
        </p:spPr>
        <p:txBody>
          <a:bodyPr>
            <a:normAutofit fontScale="90000"/>
          </a:bodyPr>
          <a:lstStyle/>
          <a:p>
            <a:r>
              <a:rPr lang="en-US" sz="6600" i="1" dirty="0" smtClean="0"/>
              <a:t>Manuel Fähndrich (</a:t>
            </a:r>
            <a:r>
              <a:rPr lang="en-US" sz="6600" i="1" dirty="0" err="1" smtClean="0"/>
              <a:t>maf</a:t>
            </a:r>
            <a:r>
              <a:rPr lang="en-US" sz="6600" i="1" dirty="0" smtClean="0"/>
              <a:t>)  </a:t>
            </a:r>
            <a:br>
              <a:rPr lang="en-US" sz="6600" i="1" dirty="0" smtClean="0"/>
            </a:br>
            <a:r>
              <a:rPr lang="en-US" sz="6600" i="1" dirty="0" smtClean="0"/>
              <a:t/>
            </a:r>
            <a:br>
              <a:rPr lang="en-US" sz="6600" i="1" dirty="0" smtClean="0"/>
            </a:br>
            <a:r>
              <a:rPr lang="en-US" sz="6600" i="1" dirty="0" smtClean="0"/>
              <a:t>Francesco Logozzo (logozzo)</a:t>
            </a:r>
            <a:endParaRPr lang="en-US" sz="11000" i="1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7924800"/>
            <a:ext cx="26517600" cy="1837944"/>
          </a:xfrm>
        </p:spPr>
        <p:txBody>
          <a:bodyPr/>
          <a:lstStyle/>
          <a:p>
            <a:pPr marL="1097236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An abstract interpretation-based static analyzer</a:t>
            </a:r>
          </a:p>
          <a:p>
            <a:pPr marL="2194472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6" name="Content Placeholder 14"/>
          <p:cNvSpPr txBox="1">
            <a:spLocks noChangeAspect="1"/>
          </p:cNvSpPr>
          <p:nvPr/>
        </p:nvSpPr>
        <p:spPr>
          <a:xfrm>
            <a:off x="685800" y="9372600"/>
            <a:ext cx="26060400" cy="8839200"/>
          </a:xfrm>
          <a:prstGeom prst="rect">
            <a:avLst/>
          </a:prstGeom>
        </p:spPr>
        <p:txBody>
          <a:bodyPr vert="horz" lIns="365745" tIns="182873" rIns="365745" bIns="182873" numCol="2">
            <a:noAutofit/>
          </a:bodyPr>
          <a:lstStyle/>
          <a:p>
            <a:pPr marL="1385888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agnostic</a:t>
            </a:r>
          </a:p>
          <a:p>
            <a:pPr marL="1385888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6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6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MSIL level analysis</a:t>
            </a:r>
            <a:endParaRPr kumimoji="0" lang="en-US" sz="6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85888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</a:t>
            </a:r>
            <a:r>
              <a:rPr kumimoji="0" lang="en-US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Reader independent</a:t>
            </a:r>
            <a:endParaRPr kumimoji="0" lang="en-US" sz="8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85888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6000" dirty="0" smtClean="0"/>
              <a:t>	</a:t>
            </a:r>
            <a:r>
              <a:rPr lang="en-US" sz="6000" i="1" dirty="0" smtClean="0"/>
              <a:t>Pluggable readers architecture</a:t>
            </a:r>
          </a:p>
          <a:p>
            <a:pPr marL="1385888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6000" i="1" dirty="0" smtClean="0"/>
              <a:t>	CCI, CCI2, Phoenix, …</a:t>
            </a:r>
            <a:endParaRPr kumimoji="0" lang="en-US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0652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 smtClean="0"/>
              <a:t>Support for contracts</a:t>
            </a:r>
          </a:p>
          <a:p>
            <a:pPr marL="140652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6000" dirty="0" smtClean="0"/>
              <a:t>	</a:t>
            </a:r>
            <a:r>
              <a:rPr lang="en-US" sz="6000" i="1" dirty="0" smtClean="0"/>
              <a:t>Understand Foxtrot and Spec#</a:t>
            </a:r>
            <a:endParaRPr lang="en-US" sz="6000" dirty="0" smtClean="0"/>
          </a:p>
          <a:p>
            <a:pPr marL="140652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 smtClean="0"/>
              <a:t>Generic analyzer</a:t>
            </a:r>
          </a:p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6000" i="1" dirty="0" smtClean="0"/>
              <a:t>	Easy to combine and add new abstract domains	</a:t>
            </a:r>
          </a:p>
          <a:p>
            <a:pPr marL="140652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Precise</a:t>
            </a:r>
            <a:r>
              <a:rPr kumimoji="0" lang="en-US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calable</a:t>
            </a:r>
          </a:p>
          <a:p>
            <a:pPr marL="140652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6000" dirty="0" smtClean="0"/>
              <a:t>	</a:t>
            </a:r>
            <a:r>
              <a:rPr lang="en-US" sz="6000" i="1" dirty="0" smtClean="0"/>
              <a:t>Check 83% of mscorlib.dll array accesses in less than 7 minutes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457200" y="17678400"/>
            <a:ext cx="26517600" cy="1837944"/>
          </a:xfrm>
          <a:prstGeom prst="rect">
            <a:avLst/>
          </a:prstGeom>
        </p:spPr>
        <p:txBody>
          <a:bodyPr vert="horz" lIns="365745" tIns="182873" rIns="365745" bIns="182873">
            <a:normAutofit/>
          </a:bodyPr>
          <a:lstStyle/>
          <a:p>
            <a:pPr marL="1097236" marR="0" lvl="1" indent="-109723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</a:t>
            </a:r>
            <a:r>
              <a:rPr kumimoji="0" lang="en-US" sz="88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inference and checking</a:t>
            </a:r>
            <a:endParaRPr kumimoji="0" 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94472" marR="0" lvl="2" indent="-9143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36" marR="0" lvl="0" indent="-109723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0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94472" marR="0" lvl="1" indent="-109723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endParaRPr kumimoji="0" 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194472" marR="0" lvl="1" indent="-109723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14"/>
          <p:cNvSpPr txBox="1">
            <a:spLocks noChangeAspect="1"/>
          </p:cNvSpPr>
          <p:nvPr/>
        </p:nvSpPr>
        <p:spPr>
          <a:xfrm>
            <a:off x="685800" y="19278600"/>
            <a:ext cx="25603200" cy="6248400"/>
          </a:xfrm>
          <a:prstGeom prst="rect">
            <a:avLst/>
          </a:prstGeom>
        </p:spPr>
        <p:txBody>
          <a:bodyPr vert="horz" lIns="365745" tIns="182873" rIns="365745" bIns="182873" numCol="2">
            <a:noAutofit/>
          </a:bodyPr>
          <a:lstStyle/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 out of bounds</a:t>
            </a:r>
            <a:endParaRPr kumimoji="0" lang="en-US" sz="8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6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Use </a:t>
            </a:r>
            <a:r>
              <a:rPr kumimoji="0" lang="en-US" sz="6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6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Pentagons domain</a:t>
            </a:r>
          </a:p>
          <a:p>
            <a:pPr marL="1374775" marR="0" lvl="2" indent="-91281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6000" i="1" dirty="0" smtClean="0"/>
              <a:t>		a </a:t>
            </a:r>
            <a:r>
              <a:rPr lang="en-US" sz="6000" dirty="0" smtClean="0">
                <a:latin typeface="Consolas" pitchFamily="49" charset="0"/>
              </a:rPr>
              <a:t>≤ x ≤ b, x &lt; y</a:t>
            </a:r>
            <a:endParaRPr kumimoji="0" lang="en-US" sz="6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</a:endParaRPr>
          </a:p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dereferences</a:t>
            </a:r>
          </a:p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accesses</a:t>
            </a:r>
          </a:p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6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6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US" sz="6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6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Stripes abstract domain</a:t>
            </a:r>
          </a:p>
          <a:p>
            <a:pPr marL="1374775" lvl="2" indent="-912813" defTabSz="9144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6000" i="1" baseline="0" dirty="0" smtClean="0"/>
              <a:t>		</a:t>
            </a:r>
            <a:r>
              <a:rPr lang="it-IT" sz="6000" dirty="0" smtClean="0">
                <a:latin typeface="Consolas" pitchFamily="49" charset="0"/>
              </a:rPr>
              <a:t>x – </a:t>
            </a:r>
            <a:r>
              <a:rPr lang="it-IT" sz="6000" i="1" dirty="0" smtClean="0">
                <a:latin typeface="Consolas" pitchFamily="49" charset="0"/>
              </a:rPr>
              <a:t>a</a:t>
            </a:r>
            <a:r>
              <a:rPr lang="it-IT" sz="6000" dirty="0" smtClean="0">
                <a:latin typeface="Consolas" pitchFamily="49" charset="0"/>
              </a:rPr>
              <a:t>*(y + z) &gt; </a:t>
            </a:r>
            <a:r>
              <a:rPr lang="it-IT" sz="6000" i="1" dirty="0" smtClean="0">
                <a:latin typeface="Consolas" pitchFamily="49" charset="0"/>
              </a:rPr>
              <a:t>k</a:t>
            </a:r>
            <a:r>
              <a:rPr lang="it-IT" sz="6000" dirty="0" smtClean="0">
                <a:latin typeface="Consolas" pitchFamily="49" charset="0"/>
              </a:rPr>
              <a:t> </a:t>
            </a:r>
            <a:endParaRPr kumimoji="0" lang="en-US" sz="6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4775" marR="0" lvl="2" indent="-912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dirty="0" smtClean="0"/>
              <a:t>Contract violations </a:t>
            </a: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457200" y="24666461"/>
            <a:ext cx="26510538" cy="10918939"/>
            <a:chOff x="688658" y="21107400"/>
            <a:chExt cx="26054685" cy="1142809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8658" y="21107400"/>
              <a:ext cx="12948285" cy="11428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95058" y="21107400"/>
              <a:ext cx="12948285" cy="11428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8" name="Straight Arrow Connector 47"/>
            <p:cNvCxnSpPr>
              <a:stCxn id="50" idx="1"/>
            </p:cNvCxnSpPr>
            <p:nvPr/>
          </p:nvCxnSpPr>
          <p:spPr>
            <a:xfrm rot="10800000" flipV="1">
              <a:off x="4876800" y="24384000"/>
              <a:ext cx="2438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15200" y="24079200"/>
              <a:ext cx="2133600" cy="6096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 smtClean="0"/>
                <a:t>ok: non null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52" idx="1"/>
            </p:cNvCxnSpPr>
            <p:nvPr/>
          </p:nvCxnSpPr>
          <p:spPr>
            <a:xfrm rot="10800000" flipV="1">
              <a:off x="4953000" y="25755600"/>
              <a:ext cx="2438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391400" y="25450800"/>
              <a:ext cx="2133600" cy="6096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 smtClean="0"/>
                <a:t>ok: in bounds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stCxn id="54" idx="1"/>
            </p:cNvCxnSpPr>
            <p:nvPr/>
          </p:nvCxnSpPr>
          <p:spPr>
            <a:xfrm rot="10800000" flipV="1">
              <a:off x="16306800" y="26060400"/>
              <a:ext cx="3581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9888200" y="25755600"/>
              <a:ext cx="6477000" cy="6096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 smtClean="0"/>
                <a:t>ok:“safe” memory accesses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59" idx="1"/>
            </p:cNvCxnSpPr>
            <p:nvPr/>
          </p:nvCxnSpPr>
          <p:spPr>
            <a:xfrm rot="10800000" flipV="1">
              <a:off x="17602200" y="28498800"/>
              <a:ext cx="2209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812000" y="28194000"/>
              <a:ext cx="6096000" cy="6096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r>
                <a:rPr lang="en-US" dirty="0" smtClean="0"/>
                <a:t>: precondition violated</a:t>
              </a:r>
              <a:endParaRPr lang="en-US" dirty="0"/>
            </a:p>
          </p:txBody>
        </p:sp>
      </p:grpSp>
      <p:pic>
        <p:nvPicPr>
          <p:cNvPr id="56" name="Picture 55" descr="Clousot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71600" y="76200"/>
            <a:ext cx="18472335" cy="678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6BF9D5D1D514AB25E695832494BBC" ma:contentTypeVersion="0" ma:contentTypeDescription="Create a new document." ma:contentTypeScope="" ma:versionID="ae374a64a31fd39c5649d9cb2a38fc8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4673E-07AB-4EEC-BC54-E56B8DFAE00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198C6F3-592F-432E-9E64-25E0A27ABD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D25A508-859D-4D6C-8181-8769859FE4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1384</TotalTime>
  <Words>39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Manuel Fähndrich (maf)    Francesco Logozzo (logozzo)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cPhone Idea Posters</dc:title>
  <dc:creator>Hrvoje Benko</dc:creator>
  <cp:lastModifiedBy>maf</cp:lastModifiedBy>
  <cp:revision>78</cp:revision>
  <dcterms:created xsi:type="dcterms:W3CDTF">2007-09-24T18:05:44Z</dcterms:created>
  <dcterms:modified xsi:type="dcterms:W3CDTF">2007-10-30T00:08:10Z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0x0101002F36BF9D5D1D514AB25E695832494BBC</vt:lpwstr>
  </property>
</Properties>
</file>