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7"/>
  </p:notesMasterIdLst>
  <p:sldIdLst>
    <p:sldId id="256" r:id="rId2"/>
    <p:sldId id="303" r:id="rId3"/>
    <p:sldId id="294" r:id="rId4"/>
    <p:sldId id="296" r:id="rId5"/>
    <p:sldId id="312" r:id="rId6"/>
    <p:sldId id="298" r:id="rId7"/>
    <p:sldId id="257" r:id="rId8"/>
    <p:sldId id="272" r:id="rId9"/>
    <p:sldId id="269" r:id="rId10"/>
    <p:sldId id="321" r:id="rId11"/>
    <p:sldId id="275" r:id="rId12"/>
    <p:sldId id="276" r:id="rId13"/>
    <p:sldId id="313" r:id="rId14"/>
    <p:sldId id="320" r:id="rId15"/>
    <p:sldId id="277" r:id="rId16"/>
    <p:sldId id="314" r:id="rId17"/>
    <p:sldId id="290" r:id="rId18"/>
    <p:sldId id="278" r:id="rId19"/>
    <p:sldId id="324" r:id="rId20"/>
    <p:sldId id="301" r:id="rId21"/>
    <p:sldId id="323" r:id="rId22"/>
    <p:sldId id="310" r:id="rId23"/>
    <p:sldId id="318" r:id="rId24"/>
    <p:sldId id="306" r:id="rId25"/>
    <p:sldId id="299" r:id="rId26"/>
    <p:sldId id="300" r:id="rId27"/>
    <p:sldId id="322" r:id="rId28"/>
    <p:sldId id="317" r:id="rId29"/>
    <p:sldId id="279" r:id="rId30"/>
    <p:sldId id="325" r:id="rId31"/>
    <p:sldId id="302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1" r:id="rId42"/>
    <p:sldId id="292" r:id="rId43"/>
    <p:sldId id="264" r:id="rId44"/>
    <p:sldId id="315" r:id="rId45"/>
    <p:sldId id="316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7015" autoAdjust="0"/>
  </p:normalViewPr>
  <p:slideViewPr>
    <p:cSldViewPr>
      <p:cViewPr varScale="1">
        <p:scale>
          <a:sx n="95" d="100"/>
          <a:sy n="95" d="100"/>
        </p:scale>
        <p:origin x="-6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19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20199-6192-42D5-8996-1857EBC578EA}" type="datetimeFigureOut">
              <a:rPr lang="en-US" smtClean="0"/>
              <a:pPr/>
              <a:t>5/14/2008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6F70C-6C08-4F0B-9641-BFC974F99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6F70C-6C08-4F0B-9641-BFC974F992B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Managed</a:t>
            </a:r>
            <a:r>
              <a:rPr lang="en-US" baseline="0" dirty="0" smtClean="0"/>
              <a:t> contracts slightly lower than Spec# because of lack of non-null type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6F70C-6C08-4F0B-9641-BFC974F992B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6F70C-6C08-4F0B-9641-BFC974F992B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54510AC-1745-43ED-9F07-1D09557050E6}" type="datetime1">
              <a:rPr lang="en-US" smtClean="0"/>
              <a:pPr/>
              <a:t>5/14/2008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pic>
        <p:nvPicPr>
          <p:cNvPr id="30" name="Picture 4" descr="j026448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352800"/>
            <a:ext cx="1638300" cy="12446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9180-0940-436C-A3CE-77E59F98EE85}" type="datetime1">
              <a:rPr lang="en-US" smtClean="0"/>
              <a:pPr/>
              <a:t>5/14/2008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B733-C3E9-4A5D-97CD-694B11396687}" type="datetime1">
              <a:rPr lang="en-US" smtClean="0"/>
              <a:pPr/>
              <a:t>5/14/2008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3239DAC4-D2CB-450A-B339-48D745893B04}" type="datetime1">
              <a:rPr lang="en-US" smtClean="0"/>
              <a:pPr algn="r" eaLnBrk="1" latinLnBrk="0" hangingPunct="1"/>
              <a:t>5/14/2008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A8AB766-65EA-4CC6-8C82-833D1A0C5577}" type="datetime1">
              <a:rPr lang="en-US" smtClean="0"/>
              <a:pPr/>
              <a:t>5/14/2008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9891-A5C3-49C1-899E-30C118731EE2}" type="datetime1">
              <a:rPr lang="en-US" smtClean="0"/>
              <a:pPr/>
              <a:t>5/14/2008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60F5-F7EA-45F5-B71F-51987F58D3BF}" type="datetime1">
              <a:rPr lang="en-US" smtClean="0"/>
              <a:pPr/>
              <a:t>5/14/2008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8CFCAC2D-0C7A-4E00-934F-C1D6FFA1C8C2}" type="datetime1">
              <a:rPr lang="en-US" smtClean="0"/>
              <a:pPr algn="r" eaLnBrk="1" latinLnBrk="0" hangingPunct="1"/>
              <a:t>5/14/2008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9106-0F02-4FA7-9B90-66F8C23942D4}" type="datetime1">
              <a:rPr lang="en-US" smtClean="0"/>
              <a:pPr/>
              <a:t>5/14/2008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36CE8C27-242A-4331-AB46-63C425B5B5EA}" type="datetime1">
              <a:rPr lang="en-US" smtClean="0"/>
              <a:pPr algn="r" eaLnBrk="1" latinLnBrk="0" hangingPunct="1"/>
              <a:t>5/14/2008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493E12A7-BB8E-4A70-86AA-96B3AFB178A9}" type="datetime1">
              <a:rPr lang="en-US" smtClean="0"/>
              <a:pPr algn="r" eaLnBrk="1" latinLnBrk="0" hangingPunct="1"/>
              <a:t>5/14/2008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j0264484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391400" y="5486400"/>
            <a:ext cx="1638300" cy="1244600"/>
          </a:xfrm>
          <a:prstGeom prst="rect">
            <a:avLst/>
          </a:prstGeom>
          <a:noFill/>
        </p:spPr>
      </p:pic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CA784ED0-272E-45A7-A618-C246C9B18179}" type="datetime1">
              <a:rPr lang="en-US" smtClean="0"/>
              <a:pPr algn="r" eaLnBrk="1" latinLnBrk="0" hangingPunct="1"/>
              <a:t>5/14/2008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harepoint/sites/Clousot" TargetMode="External"/><Relationship Id="rId2" Type="http://schemas.openxmlformats.org/officeDocument/2006/relationships/hyperlink" Target="http://specsharp/foxtro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debox/pex" TargetMode="External"/><Relationship Id="rId4" Type="http://schemas.openxmlformats.org/officeDocument/2006/relationships/hyperlink" Target="http://research.microsoft.com/specshar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685800"/>
            <a:ext cx="6172200" cy="1894362"/>
          </a:xfrm>
        </p:spPr>
        <p:txBody>
          <a:bodyPr/>
          <a:lstStyle/>
          <a:p>
            <a:r>
              <a:rPr lang="en-US" dirty="0" smtClean="0"/>
              <a:t>Managed Contracts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971800"/>
            <a:ext cx="6172200" cy="2514600"/>
          </a:xfrm>
        </p:spPr>
        <p:txBody>
          <a:bodyPr>
            <a:noAutofit/>
          </a:bodyPr>
          <a:lstStyle/>
          <a:p>
            <a:r>
              <a:rPr lang="en-US" dirty="0" smtClean="0"/>
              <a:t>Melitta Andersen</a:t>
            </a:r>
            <a:br>
              <a:rPr lang="en-US" dirty="0" smtClean="0"/>
            </a:br>
            <a:r>
              <a:rPr lang="en-US" dirty="0" smtClean="0"/>
              <a:t>Mike Barnett</a:t>
            </a:r>
            <a:br>
              <a:rPr lang="en-US" dirty="0" smtClean="0"/>
            </a:br>
            <a:r>
              <a:rPr lang="en-US" dirty="0" smtClean="0"/>
              <a:t>Manuel </a:t>
            </a:r>
            <a:r>
              <a:rPr lang="en-US" dirty="0" err="1" smtClean="0"/>
              <a:t>Fähndrich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Brian Grunkemeyer</a:t>
            </a:r>
            <a:br>
              <a:rPr lang="en-US" dirty="0" smtClean="0"/>
            </a:br>
            <a:r>
              <a:rPr lang="en-US" dirty="0" smtClean="0"/>
              <a:t>Rustan Leino</a:t>
            </a:r>
            <a:br>
              <a:rPr lang="en-US" dirty="0" smtClean="0"/>
            </a:br>
            <a:r>
              <a:rPr lang="en-US" dirty="0" smtClean="0"/>
              <a:t>Francesco Logozzo</a:t>
            </a:r>
            <a:br>
              <a:rPr lang="en-US" dirty="0" smtClean="0"/>
            </a:br>
            <a:r>
              <a:rPr lang="en-US" dirty="0" smtClean="0"/>
              <a:t>Wolfram Schulte</a:t>
            </a:r>
          </a:p>
          <a:p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4191000" y="3200400"/>
            <a:ext cx="2895600" cy="1600200"/>
            <a:chOff x="4191000" y="3200400"/>
            <a:chExt cx="2895600" cy="1600200"/>
          </a:xfrm>
        </p:grpSpPr>
        <p:sp>
          <p:nvSpPr>
            <p:cNvPr id="4" name="Subtitle 2"/>
            <p:cNvSpPr txBox="1">
              <a:spLocks/>
            </p:cNvSpPr>
            <p:nvPr/>
          </p:nvSpPr>
          <p:spPr>
            <a:xfrm>
              <a:off x="6324600" y="3200400"/>
              <a:ext cx="762000" cy="4572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ct val="70000"/>
                <a:buFont typeface="Wingdings"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MSR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ct val="70000"/>
                <a:buFont typeface="Wingdings"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4" idx="1"/>
            </p:cNvCxnSpPr>
            <p:nvPr/>
          </p:nvCxnSpPr>
          <p:spPr>
            <a:xfrm rot="10800000">
              <a:off x="4572000" y="3429000"/>
              <a:ext cx="1752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" idx="1"/>
            </p:cNvCxnSpPr>
            <p:nvPr/>
          </p:nvCxnSpPr>
          <p:spPr>
            <a:xfrm rot="10800000" flipV="1">
              <a:off x="4724400" y="3429000"/>
              <a:ext cx="16002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rot="10800000" flipV="1">
              <a:off x="4191000" y="3429000"/>
              <a:ext cx="213360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" idx="1"/>
            </p:cNvCxnSpPr>
            <p:nvPr/>
          </p:nvCxnSpPr>
          <p:spPr>
            <a:xfrm rot="10800000" flipV="1">
              <a:off x="4648200" y="3429000"/>
              <a:ext cx="1676400" cy="1066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4" idx="1"/>
            </p:cNvCxnSpPr>
            <p:nvPr/>
          </p:nvCxnSpPr>
          <p:spPr>
            <a:xfrm rot="10800000" flipV="1">
              <a:off x="4419600" y="3429000"/>
              <a:ext cx="1905000" cy="1371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495800" y="3200400"/>
            <a:ext cx="2667000" cy="1143000"/>
            <a:chOff x="4495800" y="3200400"/>
            <a:chExt cx="2667000" cy="1143000"/>
          </a:xfrm>
        </p:grpSpPr>
        <p:sp>
          <p:nvSpPr>
            <p:cNvPr id="7" name="Subtitle 2"/>
            <p:cNvSpPr txBox="1">
              <a:spLocks/>
            </p:cNvSpPr>
            <p:nvPr/>
          </p:nvSpPr>
          <p:spPr>
            <a:xfrm>
              <a:off x="6324600" y="3886200"/>
              <a:ext cx="838200" cy="4572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ct val="70000"/>
                <a:buFont typeface="Wingdings"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CLR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ct val="70000"/>
                <a:buFont typeface="Wingdings"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24" name="Straight Arrow Connector 23"/>
            <p:cNvCxnSpPr>
              <a:stCxn id="7" idx="1"/>
            </p:cNvCxnSpPr>
            <p:nvPr/>
          </p:nvCxnSpPr>
          <p:spPr>
            <a:xfrm rot="10800000">
              <a:off x="4876800" y="4038600"/>
              <a:ext cx="14478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7" idx="1"/>
            </p:cNvCxnSpPr>
            <p:nvPr/>
          </p:nvCxnSpPr>
          <p:spPr>
            <a:xfrm rot="10800000">
              <a:off x="4495800" y="3200400"/>
              <a:ext cx="18288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 Contracts: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nsolas" pitchFamily="49" charset="0"/>
              </a:rPr>
              <a:t>Requires(P)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P</a:t>
            </a:r>
            <a:r>
              <a:rPr lang="en-US" dirty="0" smtClean="0"/>
              <a:t> must hold on method entry.</a:t>
            </a:r>
          </a:p>
          <a:p>
            <a:r>
              <a:rPr lang="en-US" dirty="0" smtClean="0">
                <a:latin typeface="Consolas" pitchFamily="49" charset="0"/>
              </a:rPr>
              <a:t>Ensures(Q)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Q</a:t>
            </a:r>
            <a:r>
              <a:rPr lang="en-US" dirty="0" smtClean="0"/>
              <a:t> must hold on method exit, when method terminates normally.</a:t>
            </a:r>
          </a:p>
          <a:p>
            <a:r>
              <a:rPr lang="en-US" dirty="0" err="1" smtClean="0">
                <a:latin typeface="Consolas" pitchFamily="49" charset="0"/>
              </a:rPr>
              <a:t>EnsuresOnThrow</a:t>
            </a:r>
            <a:r>
              <a:rPr lang="en-US" dirty="0" smtClean="0">
                <a:latin typeface="Consolas" pitchFamily="49" charset="0"/>
              </a:rPr>
              <a:t>&lt;T&gt;(Q)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Q</a:t>
            </a:r>
            <a:r>
              <a:rPr lang="en-US" dirty="0" smtClean="0"/>
              <a:t> must hold on method exit, when method terminates exceptionally and the exception is a subtype of </a:t>
            </a:r>
            <a:r>
              <a:rPr lang="en-US" dirty="0" smtClean="0">
                <a:latin typeface="Consolas" pitchFamily="49" charset="0"/>
              </a:rPr>
              <a:t>T</a:t>
            </a:r>
            <a:r>
              <a:rPr lang="en-US" dirty="0" smtClean="0"/>
              <a:t>.</a:t>
            </a:r>
          </a:p>
          <a:p>
            <a:r>
              <a:rPr lang="en-US" dirty="0" smtClean="0">
                <a:latin typeface="Consolas" pitchFamily="49" charset="0"/>
              </a:rPr>
              <a:t>Invariant(J)</a:t>
            </a:r>
          </a:p>
          <a:p>
            <a:pPr lvl="1"/>
            <a:r>
              <a:rPr lang="en-US" dirty="0" smtClean="0"/>
              <a:t>For public methods, </a:t>
            </a:r>
            <a:r>
              <a:rPr lang="en-US" dirty="0" smtClean="0">
                <a:latin typeface="Consolas" pitchFamily="49" charset="0"/>
              </a:rPr>
              <a:t>J</a:t>
            </a:r>
            <a:r>
              <a:rPr lang="en-US" dirty="0" smtClean="0"/>
              <a:t> is assumed to hold at entry and is checked at normal exit. It is checked at exit for all public constructors.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10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Foxtrot Tool Chain: Library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11</a:t>
            </a:fld>
            <a:endParaRPr kumimoji="0"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3400" y="2133600"/>
            <a:ext cx="5410200" cy="457200"/>
            <a:chOff x="533400" y="2301875"/>
            <a:chExt cx="5410200" cy="457200"/>
          </a:xfrm>
        </p:grpSpPr>
        <p:sp>
          <p:nvSpPr>
            <p:cNvPr id="5" name="AutoShape 15"/>
            <p:cNvSpPr>
              <a:spLocks noChangeArrowheads="1"/>
            </p:cNvSpPr>
            <p:nvPr/>
          </p:nvSpPr>
          <p:spPr bwMode="auto">
            <a:xfrm>
              <a:off x="5029200" y="2301875"/>
              <a:ext cx="914400" cy="45720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r>
                <a:rPr lang="en-US">
                  <a:latin typeface="Arial" charset="0"/>
                </a:rPr>
                <a:t>MSIL</a:t>
              </a:r>
            </a:p>
          </p:txBody>
        </p:sp>
        <p:sp>
          <p:nvSpPr>
            <p:cNvPr id="6" name="AutoShape 16"/>
            <p:cNvSpPr>
              <a:spLocks noChangeArrowheads="1"/>
            </p:cNvSpPr>
            <p:nvPr/>
          </p:nvSpPr>
          <p:spPr bwMode="auto">
            <a:xfrm>
              <a:off x="533400" y="2301875"/>
              <a:ext cx="1600200" cy="45720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r>
                <a:rPr lang="en-US" dirty="0">
                  <a:latin typeface="Arial" charset="0"/>
                </a:rPr>
                <a:t>C# source</a:t>
              </a:r>
            </a:p>
          </p:txBody>
        </p:sp>
        <p:cxnSp>
          <p:nvCxnSpPr>
            <p:cNvPr id="7" name="AutoShape 17"/>
            <p:cNvCxnSpPr>
              <a:cxnSpLocks noChangeShapeType="1"/>
              <a:stCxn id="6" idx="3"/>
              <a:endCxn id="8" idx="1"/>
            </p:cNvCxnSpPr>
            <p:nvPr/>
          </p:nvCxnSpPr>
          <p:spPr bwMode="auto">
            <a:xfrm>
              <a:off x="2133600" y="2530475"/>
              <a:ext cx="53340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" name="AutoShape 18"/>
            <p:cNvSpPr>
              <a:spLocks noChangeArrowheads="1"/>
            </p:cNvSpPr>
            <p:nvPr/>
          </p:nvSpPr>
          <p:spPr bwMode="auto">
            <a:xfrm>
              <a:off x="2667000" y="2301875"/>
              <a:ext cx="1600200" cy="457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dirty="0" err="1">
                  <a:latin typeface="Arial" charset="0"/>
                </a:rPr>
                <a:t>csc</a:t>
              </a:r>
              <a:endParaRPr lang="en-US" dirty="0">
                <a:latin typeface="Arial" charset="0"/>
              </a:endParaRPr>
            </a:p>
          </p:txBody>
        </p:sp>
      </p:grp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520701" y="1462088"/>
            <a:ext cx="2146300" cy="3444875"/>
            <a:chOff x="328" y="921"/>
            <a:chExt cx="1352" cy="2170"/>
          </a:xfrm>
        </p:grpSpPr>
        <p:sp>
          <p:nvSpPr>
            <p:cNvPr id="10" name="Oval 25"/>
            <p:cNvSpPr>
              <a:spLocks noChangeArrowheads="1"/>
            </p:cNvSpPr>
            <p:nvPr/>
          </p:nvSpPr>
          <p:spPr bwMode="auto">
            <a:xfrm>
              <a:off x="624" y="2160"/>
              <a:ext cx="1056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dirty="0">
                  <a:latin typeface="Arial" charset="0"/>
                </a:rPr>
                <a:t>contract library</a:t>
              </a:r>
            </a:p>
          </p:txBody>
        </p:sp>
        <p:sp>
          <p:nvSpPr>
            <p:cNvPr id="11" name="Oval 26"/>
            <p:cNvSpPr>
              <a:spLocks noChangeArrowheads="1"/>
            </p:cNvSpPr>
            <p:nvPr/>
          </p:nvSpPr>
          <p:spPr bwMode="auto">
            <a:xfrm rot="20162574">
              <a:off x="328" y="921"/>
              <a:ext cx="1344" cy="217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27"/>
            <p:cNvSpPr txBox="1">
              <a:spLocks noChangeArrowheads="1"/>
            </p:cNvSpPr>
            <p:nvPr/>
          </p:nvSpPr>
          <p:spPr bwMode="auto">
            <a:xfrm>
              <a:off x="864" y="1776"/>
              <a:ext cx="2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3200" dirty="0">
                  <a:latin typeface="Arial" charset="0"/>
                </a:rPr>
                <a:t>+</a:t>
              </a:r>
            </a:p>
          </p:txBody>
        </p:sp>
      </p:grpSp>
      <p:sp>
        <p:nvSpPr>
          <p:cNvPr id="13" name="Left Brace 12"/>
          <p:cNvSpPr/>
          <p:nvPr/>
        </p:nvSpPr>
        <p:spPr>
          <a:xfrm>
            <a:off x="3048000" y="2895600"/>
            <a:ext cx="533400" cy="2438400"/>
          </a:xfrm>
          <a:prstGeom prst="leftBrace">
            <a:avLst>
              <a:gd name="adj1" fmla="val 8333"/>
              <a:gd name="adj2" fmla="val 381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3505200" y="2819400"/>
            <a:ext cx="47244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Consolas" pitchFamily="49" charset="0"/>
              </a:rPr>
              <a:t>§</a:t>
            </a:r>
            <a:r>
              <a:rPr lang="en-US" dirty="0" err="1" smtClean="0">
                <a:latin typeface="Consolas" pitchFamily="49" charset="0"/>
              </a:rPr>
              <a:t>Contract.Requires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b="1" dirty="0" err="1" smtClean="0">
                <a:latin typeface="Consolas" pitchFamily="49" charset="0"/>
              </a:rPr>
              <a:t>bool</a:t>
            </a:r>
            <a:r>
              <a:rPr lang="en-US" dirty="0" smtClean="0">
                <a:latin typeface="Consolas" pitchFamily="49" charset="0"/>
              </a:rPr>
              <a:t>);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*</a:t>
            </a:r>
            <a:r>
              <a:rPr lang="en-US" dirty="0" err="1" smtClean="0">
                <a:latin typeface="Consolas" pitchFamily="49" charset="0"/>
              </a:rPr>
              <a:t>Contract.DebugRequires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b="1" dirty="0" err="1" smtClean="0">
                <a:latin typeface="Consolas" pitchFamily="49" charset="0"/>
              </a:rPr>
              <a:t>bool</a:t>
            </a:r>
            <a:r>
              <a:rPr lang="en-US" dirty="0" smtClean="0">
                <a:latin typeface="Consolas" pitchFamily="49" charset="0"/>
              </a:rPr>
              <a:t>);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*</a:t>
            </a:r>
            <a:r>
              <a:rPr lang="en-US" dirty="0" err="1" smtClean="0">
                <a:latin typeface="Consolas" pitchFamily="49" charset="0"/>
              </a:rPr>
              <a:t>Contract.Ensures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b="1" dirty="0" err="1" smtClean="0">
                <a:latin typeface="Consolas" pitchFamily="49" charset="0"/>
              </a:rPr>
              <a:t>bool</a:t>
            </a:r>
            <a:r>
              <a:rPr lang="en-US" dirty="0" smtClean="0">
                <a:latin typeface="Consolas" pitchFamily="49" charset="0"/>
              </a:rPr>
              <a:t>);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*</a:t>
            </a:r>
            <a:r>
              <a:rPr lang="en-US" dirty="0" err="1" smtClean="0">
                <a:latin typeface="Consolas" pitchFamily="49" charset="0"/>
              </a:rPr>
              <a:t>Contract.EnsuresOnThrow</a:t>
            </a:r>
            <a:r>
              <a:rPr lang="en-US" dirty="0" smtClean="0">
                <a:latin typeface="Consolas" pitchFamily="49" charset="0"/>
              </a:rPr>
              <a:t>&lt;T&gt;(</a:t>
            </a:r>
            <a:r>
              <a:rPr lang="en-US" b="1" dirty="0" err="1" smtClean="0">
                <a:latin typeface="Consolas" pitchFamily="49" charset="0"/>
              </a:rPr>
              <a:t>bool</a:t>
            </a:r>
            <a:r>
              <a:rPr lang="en-US" dirty="0" smtClean="0">
                <a:latin typeface="Consolas" pitchFamily="49" charset="0"/>
              </a:rPr>
              <a:t>);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*</a:t>
            </a:r>
            <a:r>
              <a:rPr lang="en-US" dirty="0" err="1" smtClean="0">
                <a:latin typeface="Consolas" pitchFamily="49" charset="0"/>
              </a:rPr>
              <a:t>Contract.EnsuresFinally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b="1" dirty="0" err="1" smtClean="0">
                <a:latin typeface="Consolas" pitchFamily="49" charset="0"/>
              </a:rPr>
              <a:t>bool</a:t>
            </a:r>
            <a:r>
              <a:rPr lang="en-US" dirty="0" smtClean="0">
                <a:latin typeface="Consolas" pitchFamily="49" charset="0"/>
              </a:rPr>
              <a:t>)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*</a:t>
            </a:r>
            <a:r>
              <a:rPr lang="en-US" dirty="0" err="1" smtClean="0">
                <a:latin typeface="Consolas" pitchFamily="49" charset="0"/>
              </a:rPr>
              <a:t>Contract.Throws</a:t>
            </a:r>
            <a:r>
              <a:rPr lang="en-US" dirty="0" smtClean="0">
                <a:latin typeface="Consolas" pitchFamily="49" charset="0"/>
              </a:rPr>
              <a:t>&lt;T&gt;();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*</a:t>
            </a:r>
            <a:r>
              <a:rPr lang="en-US" dirty="0" err="1" smtClean="0">
                <a:latin typeface="Consolas" pitchFamily="49" charset="0"/>
              </a:rPr>
              <a:t>Contract.Assert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b="1" dirty="0" err="1" smtClean="0">
                <a:latin typeface="Consolas" pitchFamily="49" charset="0"/>
              </a:rPr>
              <a:t>bool</a:t>
            </a:r>
            <a:r>
              <a:rPr lang="en-US" dirty="0" smtClean="0">
                <a:latin typeface="Consolas" pitchFamily="49" charset="0"/>
              </a:rPr>
              <a:t>);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*</a:t>
            </a:r>
            <a:r>
              <a:rPr lang="en-US" dirty="0" err="1" smtClean="0">
                <a:latin typeface="Consolas" pitchFamily="49" charset="0"/>
              </a:rPr>
              <a:t>Contract.Assume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b="1" dirty="0" err="1" smtClean="0">
                <a:latin typeface="Consolas" pitchFamily="49" charset="0"/>
              </a:rPr>
              <a:t>bool</a:t>
            </a:r>
            <a:r>
              <a:rPr lang="en-US" dirty="0" smtClean="0">
                <a:latin typeface="Consolas" pitchFamily="49" charset="0"/>
              </a:rPr>
              <a:t>);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*</a:t>
            </a:r>
            <a:r>
              <a:rPr lang="en-US" dirty="0" err="1" smtClean="0">
                <a:latin typeface="Consolas" pitchFamily="49" charset="0"/>
              </a:rPr>
              <a:t>Contract.Invariant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b="1" dirty="0" err="1" smtClean="0">
                <a:latin typeface="Consolas" pitchFamily="49" charset="0"/>
              </a:rPr>
              <a:t>bool</a:t>
            </a:r>
            <a:r>
              <a:rPr lang="en-US" dirty="0" smtClean="0">
                <a:latin typeface="Consolas" pitchFamily="49" charset="0"/>
              </a:rPr>
              <a:t>); 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0" y="59436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§</a:t>
            </a:r>
            <a:r>
              <a:rPr lang="en-US" dirty="0" smtClean="0"/>
              <a:t> Conditionally defined on </a:t>
            </a:r>
            <a:r>
              <a:rPr lang="en-US" dirty="0" smtClean="0">
                <a:latin typeface="Consolas" pitchFamily="49" charset="0"/>
              </a:rPr>
              <a:t>FEATURE_RUNTIME_PRECONDITIONS</a:t>
            </a:r>
            <a:r>
              <a:rPr lang="en-US" dirty="0" smtClean="0"/>
              <a:t> or </a:t>
            </a:r>
            <a:r>
              <a:rPr lang="en-US" dirty="0" smtClean="0">
                <a:latin typeface="Consolas" pitchFamily="49" charset="0"/>
              </a:rPr>
              <a:t>FEATURE_FULL_CONTRACTS</a:t>
            </a:r>
            <a:endParaRPr lang="en-US" dirty="0">
              <a:latin typeface="Consolas" pitchFamily="49" charset="0"/>
            </a:endParaRPr>
          </a:p>
        </p:txBody>
      </p:sp>
      <p:cxnSp>
        <p:nvCxnSpPr>
          <p:cNvPr id="16" name="AutoShape 17"/>
          <p:cNvCxnSpPr>
            <a:cxnSpLocks noChangeShapeType="1"/>
          </p:cNvCxnSpPr>
          <p:nvPr/>
        </p:nvCxnSpPr>
        <p:spPr bwMode="auto">
          <a:xfrm>
            <a:off x="4267200" y="2530475"/>
            <a:ext cx="762000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457200" y="5498068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Conditionally defined on </a:t>
            </a:r>
            <a:r>
              <a:rPr lang="en-US" dirty="0" smtClean="0">
                <a:latin typeface="Consolas" pitchFamily="49" charset="0"/>
              </a:rPr>
              <a:t>FEATURE_FULL_CONTRACTS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Foxtrot Tool Chain: Retail Build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12</a:t>
            </a:fld>
            <a:endParaRPr kumimoji="0" lang="en-US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533400" y="2301875"/>
            <a:ext cx="5410200" cy="457200"/>
            <a:chOff x="336" y="1920"/>
            <a:chExt cx="3408" cy="288"/>
          </a:xfrm>
        </p:grpSpPr>
        <p:sp>
          <p:nvSpPr>
            <p:cNvPr id="5" name="AutoShape 15"/>
            <p:cNvSpPr>
              <a:spLocks noChangeArrowheads="1"/>
            </p:cNvSpPr>
            <p:nvPr/>
          </p:nvSpPr>
          <p:spPr bwMode="auto">
            <a:xfrm>
              <a:off x="3168" y="1920"/>
              <a:ext cx="576" cy="288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r>
                <a:rPr lang="en-US">
                  <a:latin typeface="Arial" charset="0"/>
                </a:rPr>
                <a:t>MSIL</a:t>
              </a:r>
            </a:p>
          </p:txBody>
        </p:sp>
        <p:sp>
          <p:nvSpPr>
            <p:cNvPr id="6" name="AutoShape 16"/>
            <p:cNvSpPr>
              <a:spLocks noChangeArrowheads="1"/>
            </p:cNvSpPr>
            <p:nvPr/>
          </p:nvSpPr>
          <p:spPr bwMode="auto">
            <a:xfrm>
              <a:off x="336" y="1920"/>
              <a:ext cx="1008" cy="288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r>
                <a:rPr lang="en-US" dirty="0">
                  <a:latin typeface="Arial" charset="0"/>
                </a:rPr>
                <a:t>C# source</a:t>
              </a:r>
            </a:p>
          </p:txBody>
        </p:sp>
        <p:cxnSp>
          <p:nvCxnSpPr>
            <p:cNvPr id="7" name="AutoShape 17"/>
            <p:cNvCxnSpPr>
              <a:cxnSpLocks noChangeShapeType="1"/>
              <a:stCxn id="6" idx="3"/>
              <a:endCxn id="8" idx="1"/>
            </p:cNvCxnSpPr>
            <p:nvPr/>
          </p:nvCxnSpPr>
          <p:spPr bwMode="auto">
            <a:xfrm>
              <a:off x="1344" y="2064"/>
              <a:ext cx="33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" name="AutoShape 18"/>
            <p:cNvSpPr>
              <a:spLocks noChangeArrowheads="1"/>
            </p:cNvSpPr>
            <p:nvPr/>
          </p:nvSpPr>
          <p:spPr bwMode="auto">
            <a:xfrm>
              <a:off x="1680" y="1920"/>
              <a:ext cx="1008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Arial" charset="0"/>
                </a:rPr>
                <a:t>csc</a:t>
              </a:r>
            </a:p>
          </p:txBody>
        </p:sp>
      </p:grp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595313" y="1446213"/>
            <a:ext cx="2133600" cy="3810000"/>
            <a:chOff x="375" y="911"/>
            <a:chExt cx="1344" cy="2400"/>
          </a:xfrm>
        </p:grpSpPr>
        <p:sp>
          <p:nvSpPr>
            <p:cNvPr id="10" name="Oval 25"/>
            <p:cNvSpPr>
              <a:spLocks noChangeArrowheads="1"/>
            </p:cNvSpPr>
            <p:nvPr/>
          </p:nvSpPr>
          <p:spPr bwMode="auto">
            <a:xfrm>
              <a:off x="624" y="2362"/>
              <a:ext cx="1056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dirty="0">
                  <a:latin typeface="Arial" charset="0"/>
                </a:rPr>
                <a:t>contract library</a:t>
              </a:r>
            </a:p>
          </p:txBody>
        </p:sp>
        <p:sp>
          <p:nvSpPr>
            <p:cNvPr id="11" name="Oval 26"/>
            <p:cNvSpPr>
              <a:spLocks noChangeArrowheads="1"/>
            </p:cNvSpPr>
            <p:nvPr/>
          </p:nvSpPr>
          <p:spPr bwMode="auto">
            <a:xfrm rot="-1437426">
              <a:off x="375" y="911"/>
              <a:ext cx="1344" cy="2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27"/>
            <p:cNvSpPr txBox="1">
              <a:spLocks noChangeArrowheads="1"/>
            </p:cNvSpPr>
            <p:nvPr/>
          </p:nvSpPr>
          <p:spPr bwMode="auto">
            <a:xfrm>
              <a:off x="864" y="1872"/>
              <a:ext cx="2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3200">
                  <a:latin typeface="Arial" charset="0"/>
                </a:rPr>
                <a:t>+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581400" y="3581400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Conditional compilation leaves only required parameter validation checks, which are already at the right place in the code.</a:t>
            </a:r>
          </a:p>
        </p:txBody>
      </p:sp>
      <p:cxnSp>
        <p:nvCxnSpPr>
          <p:cNvPr id="14" name="AutoShape 17"/>
          <p:cNvCxnSpPr>
            <a:cxnSpLocks noChangeShapeType="1"/>
            <a:stCxn id="8" idx="3"/>
            <a:endCxn id="5" idx="1"/>
          </p:cNvCxnSpPr>
          <p:nvPr/>
        </p:nvCxnSpPr>
        <p:spPr bwMode="auto">
          <a:xfrm>
            <a:off x="4267200" y="2530475"/>
            <a:ext cx="762000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Checking Demo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13</a:t>
            </a:fld>
            <a:endParaRPr kumimoji="0"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7162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Introduce locals to hold “old” values.</a:t>
            </a:r>
          </a:p>
          <a:p>
            <a:r>
              <a:rPr lang="en-US" dirty="0" smtClean="0"/>
              <a:t>Introduce local to hold return value, replace </a:t>
            </a:r>
            <a:r>
              <a:rPr lang="en-US" dirty="0" err="1" smtClean="0"/>
              <a:t>Contract.Result</a:t>
            </a:r>
            <a:r>
              <a:rPr lang="en-US" dirty="0" smtClean="0"/>
              <a:t> with local.</a:t>
            </a:r>
          </a:p>
          <a:p>
            <a:r>
              <a:rPr lang="en-US" dirty="0" smtClean="0"/>
              <a:t>Move (normal) postconditions to unified exit point.</a:t>
            </a:r>
          </a:p>
          <a:p>
            <a:r>
              <a:rPr lang="en-US" dirty="0" smtClean="0"/>
              <a:t>Wrap method in a try block for checking exceptional postconditions (throws contracts).</a:t>
            </a:r>
          </a:p>
          <a:p>
            <a:r>
              <a:rPr lang="en-US" dirty="0" smtClean="0"/>
              <a:t>Debugging experience is preserved: PDB files are rewritten as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14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Foxtrot Tool Chain: Runtime Checking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15</a:t>
            </a:fld>
            <a:endParaRPr kumimoji="0" lang="en-US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533400" y="2301875"/>
            <a:ext cx="5410200" cy="457200"/>
            <a:chOff x="336" y="1920"/>
            <a:chExt cx="3408" cy="288"/>
          </a:xfrm>
        </p:grpSpPr>
        <p:sp>
          <p:nvSpPr>
            <p:cNvPr id="5" name="AutoShape 15"/>
            <p:cNvSpPr>
              <a:spLocks noChangeArrowheads="1"/>
            </p:cNvSpPr>
            <p:nvPr/>
          </p:nvSpPr>
          <p:spPr bwMode="auto">
            <a:xfrm>
              <a:off x="3168" y="1920"/>
              <a:ext cx="576" cy="288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r>
                <a:rPr lang="en-US">
                  <a:latin typeface="Arial" charset="0"/>
                </a:rPr>
                <a:t>MSIL</a:t>
              </a:r>
            </a:p>
          </p:txBody>
        </p:sp>
        <p:sp>
          <p:nvSpPr>
            <p:cNvPr id="6" name="AutoShape 16"/>
            <p:cNvSpPr>
              <a:spLocks noChangeArrowheads="1"/>
            </p:cNvSpPr>
            <p:nvPr/>
          </p:nvSpPr>
          <p:spPr bwMode="auto">
            <a:xfrm>
              <a:off x="336" y="1920"/>
              <a:ext cx="1008" cy="288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r>
                <a:rPr lang="en-US" dirty="0">
                  <a:latin typeface="Arial" charset="0"/>
                </a:rPr>
                <a:t>C# source</a:t>
              </a:r>
            </a:p>
          </p:txBody>
        </p:sp>
        <p:cxnSp>
          <p:nvCxnSpPr>
            <p:cNvPr id="7" name="AutoShape 17"/>
            <p:cNvCxnSpPr>
              <a:cxnSpLocks noChangeShapeType="1"/>
              <a:stCxn id="6" idx="3"/>
              <a:endCxn id="8" idx="1"/>
            </p:cNvCxnSpPr>
            <p:nvPr/>
          </p:nvCxnSpPr>
          <p:spPr bwMode="auto">
            <a:xfrm>
              <a:off x="1344" y="2064"/>
              <a:ext cx="33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" name="AutoShape 18"/>
            <p:cNvSpPr>
              <a:spLocks noChangeArrowheads="1"/>
            </p:cNvSpPr>
            <p:nvPr/>
          </p:nvSpPr>
          <p:spPr bwMode="auto">
            <a:xfrm>
              <a:off x="1680" y="1920"/>
              <a:ext cx="1008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dirty="0" err="1">
                  <a:latin typeface="Arial" charset="0"/>
                </a:rPr>
                <a:t>csc</a:t>
              </a:r>
              <a:endParaRPr lang="en-US" dirty="0">
                <a:latin typeface="Arial" charset="0"/>
              </a:endParaRPr>
            </a:p>
          </p:txBody>
        </p:sp>
      </p:grpSp>
      <p:grpSp>
        <p:nvGrpSpPr>
          <p:cNvPr id="9" name="Group 19"/>
          <p:cNvGrpSpPr>
            <a:grpSpLocks/>
          </p:cNvGrpSpPr>
          <p:nvPr/>
        </p:nvGrpSpPr>
        <p:grpSpPr bwMode="auto">
          <a:xfrm>
            <a:off x="2971800" y="2530475"/>
            <a:ext cx="2057400" cy="1905000"/>
            <a:chOff x="1872" y="1594"/>
            <a:chExt cx="1296" cy="1200"/>
          </a:xfrm>
        </p:grpSpPr>
        <p:sp>
          <p:nvSpPr>
            <p:cNvPr id="10" name="AutoShape 20"/>
            <p:cNvSpPr>
              <a:spLocks noChangeArrowheads="1"/>
            </p:cNvSpPr>
            <p:nvPr/>
          </p:nvSpPr>
          <p:spPr bwMode="auto">
            <a:xfrm>
              <a:off x="1872" y="2506"/>
              <a:ext cx="1008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dirty="0">
                  <a:latin typeface="Arial" charset="0"/>
                </a:rPr>
                <a:t>rewriter</a:t>
              </a:r>
            </a:p>
          </p:txBody>
        </p:sp>
        <p:cxnSp>
          <p:nvCxnSpPr>
            <p:cNvPr id="11" name="AutoShape 21"/>
            <p:cNvCxnSpPr>
              <a:cxnSpLocks noChangeShapeType="1"/>
              <a:stCxn id="8" idx="2"/>
              <a:endCxn id="10" idx="0"/>
            </p:cNvCxnSpPr>
            <p:nvPr/>
          </p:nvCxnSpPr>
          <p:spPr bwMode="auto">
            <a:xfrm>
              <a:off x="2184" y="1738"/>
              <a:ext cx="192" cy="7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" name="AutoShape 22"/>
            <p:cNvCxnSpPr>
              <a:cxnSpLocks noChangeShapeType="1"/>
              <a:stCxn id="10" idx="3"/>
              <a:endCxn id="5" idx="1"/>
            </p:cNvCxnSpPr>
            <p:nvPr/>
          </p:nvCxnSpPr>
          <p:spPr bwMode="auto">
            <a:xfrm flipV="1">
              <a:off x="2880" y="1594"/>
              <a:ext cx="288" cy="105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13" name="AutoShape 23"/>
            <p:cNvSpPr>
              <a:spLocks noChangeArrowheads="1"/>
            </p:cNvSpPr>
            <p:nvPr/>
          </p:nvSpPr>
          <p:spPr bwMode="auto">
            <a:xfrm>
              <a:off x="1968" y="1991"/>
              <a:ext cx="576" cy="288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r>
                <a:rPr lang="en-US">
                  <a:latin typeface="Arial" charset="0"/>
                </a:rPr>
                <a:t>MSIL</a:t>
              </a:r>
            </a:p>
          </p:txBody>
        </p:sp>
      </p:grpSp>
      <p:grpSp>
        <p:nvGrpSpPr>
          <p:cNvPr id="14" name="Group 24"/>
          <p:cNvGrpSpPr>
            <a:grpSpLocks/>
          </p:cNvGrpSpPr>
          <p:nvPr/>
        </p:nvGrpSpPr>
        <p:grpSpPr bwMode="auto">
          <a:xfrm>
            <a:off x="595313" y="1446213"/>
            <a:ext cx="2133600" cy="3810000"/>
            <a:chOff x="375" y="911"/>
            <a:chExt cx="1344" cy="2400"/>
          </a:xfrm>
        </p:grpSpPr>
        <p:sp>
          <p:nvSpPr>
            <p:cNvPr id="15" name="Oval 25"/>
            <p:cNvSpPr>
              <a:spLocks noChangeArrowheads="1"/>
            </p:cNvSpPr>
            <p:nvPr/>
          </p:nvSpPr>
          <p:spPr bwMode="auto">
            <a:xfrm>
              <a:off x="624" y="2362"/>
              <a:ext cx="1056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dirty="0">
                  <a:latin typeface="Arial" charset="0"/>
                </a:rPr>
                <a:t>contract library</a:t>
              </a:r>
            </a:p>
          </p:txBody>
        </p:sp>
        <p:sp>
          <p:nvSpPr>
            <p:cNvPr id="16" name="Oval 26"/>
            <p:cNvSpPr>
              <a:spLocks noChangeArrowheads="1"/>
            </p:cNvSpPr>
            <p:nvPr/>
          </p:nvSpPr>
          <p:spPr bwMode="auto">
            <a:xfrm rot="-1437426">
              <a:off x="375" y="911"/>
              <a:ext cx="1344" cy="2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27"/>
            <p:cNvSpPr txBox="1">
              <a:spLocks noChangeArrowheads="1"/>
            </p:cNvSpPr>
            <p:nvPr/>
          </p:nvSpPr>
          <p:spPr bwMode="auto">
            <a:xfrm>
              <a:off x="864" y="1872"/>
              <a:ext cx="2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3200">
                  <a:latin typeface="Arial" charset="0"/>
                </a:rPr>
                <a:t>+</a:t>
              </a:r>
            </a:p>
          </p:txBody>
        </p:sp>
      </p:grp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5562600" y="3810000"/>
            <a:ext cx="2209800" cy="36933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Runtime Checking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33800" y="1600200"/>
            <a:ext cx="251460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FEATURE_FULL_CONTRACTS</a:t>
            </a:r>
            <a:endParaRPr lang="en-US" sz="1200" dirty="0"/>
          </a:p>
        </p:txBody>
      </p:sp>
      <p:cxnSp>
        <p:nvCxnSpPr>
          <p:cNvPr id="20" name="Elbow Connector 19"/>
          <p:cNvCxnSpPr>
            <a:stCxn id="19" idx="2"/>
            <a:endCxn id="8" idx="0"/>
          </p:cNvCxnSpPr>
          <p:nvPr/>
        </p:nvCxnSpPr>
        <p:spPr>
          <a:xfrm rot="5400000">
            <a:off x="4016762" y="1327537"/>
            <a:ext cx="424676" cy="15240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Checking Demo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16</a:t>
            </a:fld>
            <a:endParaRPr kumimoji="0"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0"/>
            <a:ext cx="6891338" cy="506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Arrow Connector 16"/>
          <p:cNvCxnSpPr>
            <a:stCxn id="18" idx="1"/>
          </p:cNvCxnSpPr>
          <p:nvPr/>
        </p:nvCxnSpPr>
        <p:spPr>
          <a:xfrm rot="10800000" flipV="1">
            <a:off x="2362200" y="4528066"/>
            <a:ext cx="1905000" cy="1201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67200" y="43434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Precondition violated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sharepoint/sites/Clousot/Shared%20Documents/Clousot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76200"/>
            <a:ext cx="4371975" cy="170497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Clousot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generic static analyzer based on Abstract Interpretation</a:t>
            </a:r>
          </a:p>
          <a:p>
            <a:r>
              <a:rPr lang="en-US" dirty="0" smtClean="0"/>
              <a:t>Current Checks:</a:t>
            </a:r>
          </a:p>
          <a:p>
            <a:pPr lvl="1"/>
            <a:r>
              <a:rPr lang="en-US" dirty="0" smtClean="0"/>
              <a:t>Null dereferences</a:t>
            </a:r>
          </a:p>
          <a:p>
            <a:pPr lvl="1"/>
            <a:r>
              <a:rPr lang="en-US" dirty="0" smtClean="0"/>
              <a:t>Array bounds</a:t>
            </a:r>
          </a:p>
          <a:p>
            <a:pPr lvl="1"/>
            <a:r>
              <a:rPr lang="en-US" dirty="0" smtClean="0"/>
              <a:t>Memory accesses (in unsafe code!!)</a:t>
            </a:r>
          </a:p>
          <a:p>
            <a:pPr lvl="1"/>
            <a:r>
              <a:rPr lang="en-US" dirty="0" smtClean="0"/>
              <a:t>Foxtrot contracts (e.g. method pre-, post-conditions)</a:t>
            </a:r>
          </a:p>
          <a:p>
            <a:r>
              <a:rPr lang="en-US" dirty="0" smtClean="0"/>
              <a:t>Automatic</a:t>
            </a:r>
          </a:p>
          <a:p>
            <a:pPr lvl="1"/>
            <a:r>
              <a:rPr lang="en-US" dirty="0" smtClean="0"/>
              <a:t>Uses Foxtrot annotations to improve precision</a:t>
            </a:r>
          </a:p>
          <a:p>
            <a:r>
              <a:rPr lang="en-US" dirty="0" smtClean="0"/>
              <a:t>Works (today!) on all .NET assemblies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17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Foxtrot Tool Chain: Static Checking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18</a:t>
            </a:fld>
            <a:endParaRPr kumimoji="0" lang="en-US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016499" y="2759075"/>
            <a:ext cx="3594100" cy="2811463"/>
            <a:chOff x="3160" y="2208"/>
            <a:chExt cx="2264" cy="1771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4627" y="3169"/>
              <a:ext cx="797" cy="264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Code</a:t>
              </a:r>
            </a:p>
          </p:txBody>
        </p:sp>
        <p:cxnSp>
          <p:nvCxnSpPr>
            <p:cNvPr id="6" name="AutoShape 5"/>
            <p:cNvCxnSpPr>
              <a:cxnSpLocks noChangeShapeType="1"/>
              <a:stCxn id="7" idx="2"/>
              <a:endCxn id="5" idx="0"/>
            </p:cNvCxnSpPr>
            <p:nvPr/>
          </p:nvCxnSpPr>
          <p:spPr bwMode="auto">
            <a:xfrm rot="16200000" flipH="1">
              <a:off x="4493" y="2637"/>
              <a:ext cx="369" cy="6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3775" y="2461"/>
              <a:ext cx="1109" cy="33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Arial" charset="0"/>
                </a:rPr>
                <a:t>extractor</a:t>
              </a: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3160" y="3169"/>
              <a:ext cx="975" cy="257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Specification</a:t>
              </a:r>
            </a:p>
          </p:txBody>
        </p:sp>
        <p:cxnSp>
          <p:nvCxnSpPr>
            <p:cNvPr id="9" name="AutoShape 8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flipH="1">
              <a:off x="3648" y="2800"/>
              <a:ext cx="682" cy="36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3775" y="3640"/>
              <a:ext cx="1109" cy="33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Arial" charset="0"/>
                </a:rPr>
                <a:t>static checker</a:t>
              </a:r>
            </a:p>
          </p:txBody>
        </p:sp>
        <p:cxnSp>
          <p:nvCxnSpPr>
            <p:cNvPr id="11" name="AutoShape 10"/>
            <p:cNvCxnSpPr>
              <a:cxnSpLocks noChangeShapeType="1"/>
              <a:stCxn id="8" idx="2"/>
              <a:endCxn id="10" idx="0"/>
            </p:cNvCxnSpPr>
            <p:nvPr/>
          </p:nvCxnSpPr>
          <p:spPr bwMode="auto">
            <a:xfrm>
              <a:off x="3648" y="3379"/>
              <a:ext cx="682" cy="2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" name="AutoShape 11"/>
            <p:cNvCxnSpPr>
              <a:cxnSpLocks noChangeShapeType="1"/>
              <a:stCxn id="5" idx="2"/>
              <a:endCxn id="10" idx="0"/>
            </p:cNvCxnSpPr>
            <p:nvPr/>
          </p:nvCxnSpPr>
          <p:spPr bwMode="auto">
            <a:xfrm rot="5400000">
              <a:off x="4574" y="3189"/>
              <a:ext cx="207" cy="6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" name="AutoShape 12"/>
            <p:cNvCxnSpPr>
              <a:cxnSpLocks noChangeShapeType="1"/>
              <a:stCxn id="15" idx="2"/>
              <a:endCxn id="7" idx="1"/>
            </p:cNvCxnSpPr>
            <p:nvPr/>
          </p:nvCxnSpPr>
          <p:spPr bwMode="auto">
            <a:xfrm rot="16200000" flipH="1">
              <a:off x="3404" y="2260"/>
              <a:ext cx="423" cy="319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</p:grp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533400" y="2301875"/>
            <a:ext cx="5410200" cy="457200"/>
            <a:chOff x="336" y="1920"/>
            <a:chExt cx="3408" cy="288"/>
          </a:xfrm>
        </p:grpSpPr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3168" y="1920"/>
              <a:ext cx="576" cy="288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r>
                <a:rPr lang="en-US">
                  <a:latin typeface="Arial" charset="0"/>
                </a:rPr>
                <a:t>MSIL</a:t>
              </a:r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>
              <a:off x="336" y="1920"/>
              <a:ext cx="1008" cy="288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r>
                <a:rPr lang="en-US" dirty="0">
                  <a:latin typeface="Arial" charset="0"/>
                </a:rPr>
                <a:t>C# source</a:t>
              </a:r>
            </a:p>
          </p:txBody>
        </p:sp>
        <p:cxnSp>
          <p:nvCxnSpPr>
            <p:cNvPr id="17" name="AutoShape 17"/>
            <p:cNvCxnSpPr>
              <a:cxnSpLocks noChangeShapeType="1"/>
              <a:stCxn id="16" idx="3"/>
              <a:endCxn id="18" idx="1"/>
            </p:cNvCxnSpPr>
            <p:nvPr/>
          </p:nvCxnSpPr>
          <p:spPr bwMode="auto">
            <a:xfrm>
              <a:off x="1344" y="2064"/>
              <a:ext cx="33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8" name="AutoShape 18"/>
            <p:cNvSpPr>
              <a:spLocks noChangeArrowheads="1"/>
            </p:cNvSpPr>
            <p:nvPr/>
          </p:nvSpPr>
          <p:spPr bwMode="auto">
            <a:xfrm>
              <a:off x="1680" y="1920"/>
              <a:ext cx="1008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Arial" charset="0"/>
                </a:rPr>
                <a:t>csc</a:t>
              </a:r>
            </a:p>
          </p:txBody>
        </p:sp>
      </p:grpSp>
      <p:grpSp>
        <p:nvGrpSpPr>
          <p:cNvPr id="19" name="Group 24"/>
          <p:cNvGrpSpPr>
            <a:grpSpLocks/>
          </p:cNvGrpSpPr>
          <p:nvPr/>
        </p:nvGrpSpPr>
        <p:grpSpPr bwMode="auto">
          <a:xfrm>
            <a:off x="595313" y="1446213"/>
            <a:ext cx="2133600" cy="3810000"/>
            <a:chOff x="375" y="911"/>
            <a:chExt cx="1344" cy="2400"/>
          </a:xfrm>
        </p:grpSpPr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624" y="2362"/>
              <a:ext cx="1056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dirty="0">
                  <a:latin typeface="Arial" charset="0"/>
                </a:rPr>
                <a:t>contract library</a:t>
              </a:r>
            </a:p>
          </p:txBody>
        </p:sp>
        <p:sp>
          <p:nvSpPr>
            <p:cNvPr id="21" name="Oval 26"/>
            <p:cNvSpPr>
              <a:spLocks noChangeArrowheads="1"/>
            </p:cNvSpPr>
            <p:nvPr/>
          </p:nvSpPr>
          <p:spPr bwMode="auto">
            <a:xfrm rot="-1437426">
              <a:off x="375" y="911"/>
              <a:ext cx="1344" cy="2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7"/>
            <p:cNvSpPr txBox="1">
              <a:spLocks noChangeArrowheads="1"/>
            </p:cNvSpPr>
            <p:nvPr/>
          </p:nvSpPr>
          <p:spPr bwMode="auto">
            <a:xfrm>
              <a:off x="864" y="1872"/>
              <a:ext cx="2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3200">
                  <a:latin typeface="Arial" charset="0"/>
                </a:rPr>
                <a:t>+</a:t>
              </a:r>
            </a:p>
          </p:txBody>
        </p:sp>
      </p:grpSp>
      <p:sp>
        <p:nvSpPr>
          <p:cNvPr id="23" name="Text Box 29"/>
          <p:cNvSpPr txBox="1">
            <a:spLocks noChangeArrowheads="1"/>
          </p:cNvSpPr>
          <p:nvPr/>
        </p:nvSpPr>
        <p:spPr bwMode="auto">
          <a:xfrm>
            <a:off x="3048000" y="5272088"/>
            <a:ext cx="1981200" cy="36933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Static Checking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200400" y="2759075"/>
            <a:ext cx="2514600" cy="1175524"/>
            <a:chOff x="3200400" y="2759075"/>
            <a:chExt cx="2514600" cy="1175524"/>
          </a:xfrm>
        </p:grpSpPr>
        <p:sp>
          <p:nvSpPr>
            <p:cNvPr id="25" name="TextBox 24"/>
            <p:cNvSpPr txBox="1"/>
            <p:nvPr/>
          </p:nvSpPr>
          <p:spPr>
            <a:xfrm>
              <a:off x="3200400" y="3657600"/>
              <a:ext cx="2514600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FEATURE_FULL_CONTRACTS</a:t>
              </a:r>
              <a:endParaRPr lang="en-US" sz="1200" dirty="0"/>
            </a:p>
          </p:txBody>
        </p:sp>
        <p:cxnSp>
          <p:nvCxnSpPr>
            <p:cNvPr id="26" name="Elbow Connector 25"/>
            <p:cNvCxnSpPr>
              <a:stCxn id="25" idx="0"/>
              <a:endCxn id="18" idx="2"/>
            </p:cNvCxnSpPr>
            <p:nvPr/>
          </p:nvCxnSpPr>
          <p:spPr>
            <a:xfrm rot="16200000" flipV="1">
              <a:off x="3513138" y="2713038"/>
              <a:ext cx="898525" cy="99060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AutoShape 17"/>
          <p:cNvCxnSpPr>
            <a:cxnSpLocks noChangeShapeType="1"/>
            <a:stCxn id="18" idx="3"/>
            <a:endCxn id="15" idx="1"/>
          </p:cNvCxnSpPr>
          <p:nvPr/>
        </p:nvCxnSpPr>
        <p:spPr bwMode="auto">
          <a:xfrm>
            <a:off x="4267200" y="2530475"/>
            <a:ext cx="762000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u="sng" dirty="0" smtClean="0"/>
              <a:t>Declarative</a:t>
            </a:r>
            <a:r>
              <a:rPr lang="en-US" dirty="0" smtClean="0"/>
              <a:t>: a prefix of the method body.</a:t>
            </a:r>
          </a:p>
          <a:p>
            <a:r>
              <a:rPr lang="en-US" u="sng" dirty="0" smtClean="0"/>
              <a:t>Summary</a:t>
            </a:r>
            <a:r>
              <a:rPr lang="en-US" dirty="0" smtClean="0"/>
              <a:t>: members referenced in public contracts must be at least as visible as the method. </a:t>
            </a:r>
          </a:p>
          <a:p>
            <a:r>
              <a:rPr lang="en-US" u="sng" dirty="0" smtClean="0"/>
              <a:t>Pure</a:t>
            </a:r>
            <a:r>
              <a:rPr lang="en-US" dirty="0" smtClean="0"/>
              <a:t>: contracts cannot modify the state:</a:t>
            </a:r>
          </a:p>
          <a:p>
            <a:pPr lvl="1"/>
            <a:r>
              <a:rPr lang="en-US" dirty="0" smtClean="0"/>
              <a:t>Correct code should be able to have the contracts removed</a:t>
            </a:r>
          </a:p>
          <a:p>
            <a:pPr lvl="1"/>
            <a:r>
              <a:rPr lang="en-US" dirty="0" smtClean="0"/>
              <a:t>No updates allowed (++, etc.)</a:t>
            </a:r>
          </a:p>
          <a:p>
            <a:pPr lvl="1"/>
            <a:r>
              <a:rPr lang="en-US" dirty="0" smtClean="0"/>
              <a:t>Method calls in contracts must be marked </a:t>
            </a:r>
            <a:r>
              <a:rPr lang="en-US" dirty="0" smtClean="0">
                <a:latin typeface="Lucida Sans Unicode" pitchFamily="34" charset="0"/>
              </a:rPr>
              <a:t>[Pure]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Separate purity checker coming soon!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19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 In Microsoft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5908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Big success in Windows (&gt; 13% of bugs in Server 2003 were Prefix/ESP detected)</a:t>
            </a:r>
          </a:p>
          <a:p>
            <a:pPr lvl="0"/>
            <a:r>
              <a:rPr lang="en-US" dirty="0" smtClean="0"/>
              <a:t>No contracts for managed code, but time moves on, better checker, more experience</a:t>
            </a:r>
          </a:p>
          <a:p>
            <a:pPr lvl="0"/>
            <a:r>
              <a:rPr lang="en-US" dirty="0" smtClean="0"/>
              <a:t>Therefore: Proposal for managed code with many benefits that goes beyond Prefix/ESP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</a:t>
            </a:fld>
            <a:endParaRPr kumimoji="0"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4572000"/>
            <a:ext cx="609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It is time for Microsoft to put a stake in the ground and commit to supporting programming by contract on our managed platform, thereby improving both the developer experience outside, as well as inside of Microsoft. </a:t>
            </a:r>
            <a:br>
              <a:rPr lang="en-US" sz="1600" dirty="0" smtClean="0"/>
            </a:br>
            <a:r>
              <a:rPr lang="en-US" sz="1600" dirty="0" smtClean="0"/>
              <a:t>        </a:t>
            </a:r>
            <a:r>
              <a:rPr lang="en-US" sz="1600" dirty="0" smtClean="0">
                <a:latin typeface="Times New Roman"/>
                <a:cs typeface="Times New Roman"/>
              </a:rPr>
              <a:t>—</a:t>
            </a:r>
            <a:r>
              <a:rPr lang="en-US" sz="1600" dirty="0" smtClean="0"/>
              <a:t>Manuel </a:t>
            </a:r>
            <a:r>
              <a:rPr lang="en-US" sz="1600" dirty="0" err="1" smtClean="0"/>
              <a:t>Fähndrich</a:t>
            </a:r>
            <a:r>
              <a:rPr lang="en-US" sz="1600" dirty="0" smtClean="0"/>
              <a:t>, Managed Contracts proposal</a:t>
            </a:r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Persistance</a:t>
            </a:r>
            <a:r>
              <a:rPr lang="en-US" dirty="0" smtClean="0"/>
              <a:t>: Reference Assemblies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20</a:t>
            </a:fld>
            <a:endParaRPr kumimoji="0"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762000" y="1905000"/>
            <a:ext cx="4724400" cy="457200"/>
            <a:chOff x="533400" y="2301875"/>
            <a:chExt cx="4724400" cy="457200"/>
          </a:xfrm>
        </p:grpSpPr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4343400" y="2301875"/>
              <a:ext cx="914400" cy="45720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r>
                <a:rPr lang="en-US">
                  <a:latin typeface="Arial" charset="0"/>
                </a:rPr>
                <a:t>MSIL</a:t>
              </a:r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>
              <a:off x="533400" y="2301875"/>
              <a:ext cx="1600200" cy="45720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r>
                <a:rPr lang="en-US" dirty="0" smtClean="0">
                  <a:latin typeface="Arial" charset="0"/>
                </a:rPr>
                <a:t>library</a:t>
              </a:r>
              <a:endParaRPr lang="en-US" dirty="0">
                <a:latin typeface="Arial" charset="0"/>
              </a:endParaRPr>
            </a:p>
          </p:txBody>
        </p:sp>
        <p:cxnSp>
          <p:nvCxnSpPr>
            <p:cNvPr id="17" name="AutoShape 17"/>
            <p:cNvCxnSpPr>
              <a:cxnSpLocks noChangeShapeType="1"/>
              <a:stCxn id="16" idx="3"/>
              <a:endCxn id="18" idx="1"/>
            </p:cNvCxnSpPr>
            <p:nvPr/>
          </p:nvCxnSpPr>
          <p:spPr bwMode="auto">
            <a:xfrm>
              <a:off x="2133600" y="2530475"/>
              <a:ext cx="3048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8" name="AutoShape 18"/>
            <p:cNvSpPr>
              <a:spLocks noChangeArrowheads="1"/>
            </p:cNvSpPr>
            <p:nvPr/>
          </p:nvSpPr>
          <p:spPr bwMode="auto">
            <a:xfrm>
              <a:off x="2438400" y="2301875"/>
              <a:ext cx="1600200" cy="457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Arial" charset="0"/>
                </a:rPr>
                <a:t>csc</a:t>
              </a:r>
            </a:p>
          </p:txBody>
        </p:sp>
      </p:grpSp>
      <p:cxnSp>
        <p:nvCxnSpPr>
          <p:cNvPr id="30" name="AutoShape 17"/>
          <p:cNvCxnSpPr>
            <a:cxnSpLocks noChangeShapeType="1"/>
          </p:cNvCxnSpPr>
          <p:nvPr/>
        </p:nvCxnSpPr>
        <p:spPr bwMode="auto">
          <a:xfrm>
            <a:off x="4267200" y="2133600"/>
            <a:ext cx="304800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grpSp>
        <p:nvGrpSpPr>
          <p:cNvPr id="48" name="Group 47"/>
          <p:cNvGrpSpPr/>
          <p:nvPr/>
        </p:nvGrpSpPr>
        <p:grpSpPr>
          <a:xfrm>
            <a:off x="735012" y="3657600"/>
            <a:ext cx="4648200" cy="457200"/>
            <a:chOff x="533400" y="5410200"/>
            <a:chExt cx="4648200" cy="457200"/>
          </a:xfrm>
        </p:grpSpPr>
        <p:sp>
          <p:nvSpPr>
            <p:cNvPr id="40" name="AutoShape 15"/>
            <p:cNvSpPr>
              <a:spLocks noChangeArrowheads="1"/>
            </p:cNvSpPr>
            <p:nvPr/>
          </p:nvSpPr>
          <p:spPr bwMode="auto">
            <a:xfrm>
              <a:off x="4267200" y="5410200"/>
              <a:ext cx="914400" cy="45720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r>
                <a:rPr lang="en-US">
                  <a:latin typeface="Arial" charset="0"/>
                </a:rPr>
                <a:t>MSIL</a:t>
              </a:r>
            </a:p>
          </p:txBody>
        </p:sp>
        <p:sp>
          <p:nvSpPr>
            <p:cNvPr id="41" name="AutoShape 16"/>
            <p:cNvSpPr>
              <a:spLocks noChangeArrowheads="1"/>
            </p:cNvSpPr>
            <p:nvPr/>
          </p:nvSpPr>
          <p:spPr bwMode="auto">
            <a:xfrm>
              <a:off x="533400" y="5410200"/>
              <a:ext cx="1600200" cy="45720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r>
                <a:rPr lang="en-US" dirty="0" smtClean="0">
                  <a:latin typeface="Arial" charset="0"/>
                </a:rPr>
                <a:t>client code</a:t>
              </a:r>
              <a:endParaRPr lang="en-US" dirty="0">
                <a:latin typeface="Arial" charset="0"/>
              </a:endParaRPr>
            </a:p>
          </p:txBody>
        </p:sp>
        <p:cxnSp>
          <p:nvCxnSpPr>
            <p:cNvPr id="42" name="AutoShape 17"/>
            <p:cNvCxnSpPr>
              <a:cxnSpLocks noChangeShapeType="1"/>
              <a:stCxn id="41" idx="3"/>
              <a:endCxn id="43" idx="1"/>
            </p:cNvCxnSpPr>
            <p:nvPr/>
          </p:nvCxnSpPr>
          <p:spPr bwMode="auto">
            <a:xfrm>
              <a:off x="2133600" y="5638800"/>
              <a:ext cx="3048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43" name="AutoShape 18"/>
            <p:cNvSpPr>
              <a:spLocks noChangeArrowheads="1"/>
            </p:cNvSpPr>
            <p:nvPr/>
          </p:nvSpPr>
          <p:spPr bwMode="auto">
            <a:xfrm>
              <a:off x="2438400" y="5410200"/>
              <a:ext cx="1600200" cy="457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Arial" charset="0"/>
                </a:rPr>
                <a:t>csc</a:t>
              </a:r>
            </a:p>
          </p:txBody>
        </p:sp>
        <p:cxnSp>
          <p:nvCxnSpPr>
            <p:cNvPr id="44" name="AutoShape 17"/>
            <p:cNvCxnSpPr>
              <a:cxnSpLocks noChangeShapeType="1"/>
              <a:stCxn id="43" idx="3"/>
              <a:endCxn id="40" idx="1"/>
            </p:cNvCxnSpPr>
            <p:nvPr/>
          </p:nvCxnSpPr>
          <p:spPr bwMode="auto">
            <a:xfrm>
              <a:off x="4038600" y="5638800"/>
              <a:ext cx="2286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</p:grpSp>
      <p:cxnSp>
        <p:nvCxnSpPr>
          <p:cNvPr id="49" name="AutoShape 8"/>
          <p:cNvCxnSpPr>
            <a:cxnSpLocks noChangeShapeType="1"/>
          </p:cNvCxnSpPr>
          <p:nvPr/>
        </p:nvCxnSpPr>
        <p:spPr bwMode="auto">
          <a:xfrm rot="5400000">
            <a:off x="4710906" y="1853406"/>
            <a:ext cx="533400" cy="30749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sp>
        <p:nvSpPr>
          <p:cNvPr id="55" name="AutoShape 9"/>
          <p:cNvSpPr>
            <a:spLocks noChangeArrowheads="1"/>
          </p:cNvSpPr>
          <p:nvPr/>
        </p:nvSpPr>
        <p:spPr bwMode="auto">
          <a:xfrm>
            <a:off x="6297612" y="3657600"/>
            <a:ext cx="1855788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Arial" charset="0"/>
              </a:rPr>
              <a:t>downstream tool</a:t>
            </a:r>
            <a:endParaRPr lang="en-US" dirty="0">
              <a:latin typeface="Arial" charset="0"/>
            </a:endParaRPr>
          </a:p>
        </p:txBody>
      </p:sp>
      <p:cxnSp>
        <p:nvCxnSpPr>
          <p:cNvPr id="56" name="AutoShape 8"/>
          <p:cNvCxnSpPr>
            <a:cxnSpLocks noChangeShapeType="1"/>
            <a:endCxn id="55" idx="0"/>
          </p:cNvCxnSpPr>
          <p:nvPr/>
        </p:nvCxnSpPr>
        <p:spPr bwMode="auto">
          <a:xfrm rot="16200000" flipH="1">
            <a:off x="6603603" y="3035697"/>
            <a:ext cx="533400" cy="71040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9" name="AutoShape 8"/>
          <p:cNvCxnSpPr>
            <a:cxnSpLocks noChangeShapeType="1"/>
            <a:endCxn id="55" idx="1"/>
          </p:cNvCxnSpPr>
          <p:nvPr/>
        </p:nvCxnSpPr>
        <p:spPr bwMode="auto">
          <a:xfrm>
            <a:off x="5383212" y="3886200"/>
            <a:ext cx="914400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grpSp>
        <p:nvGrpSpPr>
          <p:cNvPr id="81" name="Group 80"/>
          <p:cNvGrpSpPr/>
          <p:nvPr/>
        </p:nvGrpSpPr>
        <p:grpSpPr>
          <a:xfrm>
            <a:off x="5334000" y="1905000"/>
            <a:ext cx="2362200" cy="1219200"/>
            <a:chOff x="5105400" y="2286000"/>
            <a:chExt cx="2362200" cy="1219200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5554662" y="2286000"/>
              <a:ext cx="1760538" cy="457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Arial" charset="0"/>
                </a:rPr>
                <a:t>extractor</a:t>
              </a:r>
            </a:p>
          </p:txBody>
        </p:sp>
        <p:cxnSp>
          <p:nvCxnSpPr>
            <p:cNvPr id="9" name="AutoShape 8"/>
            <p:cNvCxnSpPr>
              <a:cxnSpLocks noChangeShapeType="1"/>
              <a:stCxn id="7" idx="2"/>
              <a:endCxn id="28" idx="0"/>
            </p:cNvCxnSpPr>
            <p:nvPr/>
          </p:nvCxnSpPr>
          <p:spPr bwMode="auto">
            <a:xfrm rot="5400000">
              <a:off x="6170216" y="2859485"/>
              <a:ext cx="381000" cy="1484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8" name="AutoShape 15"/>
            <p:cNvSpPr>
              <a:spLocks noChangeArrowheads="1"/>
            </p:cNvSpPr>
            <p:nvPr/>
          </p:nvSpPr>
          <p:spPr bwMode="auto">
            <a:xfrm>
              <a:off x="5105400" y="3124200"/>
              <a:ext cx="2362200" cy="38100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r>
                <a:rPr lang="en-US" dirty="0" smtClean="0">
                  <a:latin typeface="Arial" charset="0"/>
                </a:rPr>
                <a:t>Reference Assembly</a:t>
              </a:r>
              <a:endParaRPr lang="en-US" dirty="0">
                <a:latin typeface="Arial" charset="0"/>
              </a:endParaRPr>
            </a:p>
          </p:txBody>
        </p:sp>
        <p:cxnSp>
          <p:nvCxnSpPr>
            <p:cNvPr id="65" name="AutoShape 8"/>
            <p:cNvCxnSpPr>
              <a:cxnSpLocks noChangeShapeType="1"/>
              <a:stCxn id="15" idx="3"/>
              <a:endCxn id="7" idx="1"/>
            </p:cNvCxnSpPr>
            <p:nvPr/>
          </p:nvCxnSpPr>
          <p:spPr bwMode="auto">
            <a:xfrm>
              <a:off x="5334000" y="2514600"/>
              <a:ext cx="220662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</p:grpSp>
      <p:cxnSp>
        <p:nvCxnSpPr>
          <p:cNvPr id="78" name="AutoShape 8"/>
          <p:cNvCxnSpPr>
            <a:cxnSpLocks noChangeShapeType="1"/>
          </p:cNvCxnSpPr>
          <p:nvPr/>
        </p:nvCxnSpPr>
        <p:spPr bwMode="auto">
          <a:xfrm rot="5400000">
            <a:off x="3586956" y="2215356"/>
            <a:ext cx="1295400" cy="15890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sp>
        <p:nvSpPr>
          <p:cNvPr id="82" name="Content Placeholder 2"/>
          <p:cNvSpPr txBox="1">
            <a:spLocks/>
          </p:cNvSpPr>
          <p:nvPr/>
        </p:nvSpPr>
        <p:spPr>
          <a:xfrm>
            <a:off x="762000" y="4572000"/>
            <a:ext cx="7467600" cy="175260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Managed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version of a C++ header file.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Already used internally 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asmmeta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sz="2400" dirty="0" smtClean="0"/>
              <a:t>Persist contracts in addition to metadata</a:t>
            </a:r>
            <a:br>
              <a:rPr lang="en-US" sz="2400" dirty="0" smtClean="0"/>
            </a:br>
            <a:r>
              <a:rPr lang="en-US" sz="2400" dirty="0" smtClean="0"/>
              <a:t> (really is part of the signature)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418" y="1524000"/>
            <a:ext cx="8348582" cy="504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urved Up Arrow 8"/>
          <p:cNvSpPr/>
          <p:nvPr/>
        </p:nvSpPr>
        <p:spPr>
          <a:xfrm rot="20168363">
            <a:off x="4848825" y="5110191"/>
            <a:ext cx="1732349" cy="60445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096000" y="4648200"/>
            <a:ext cx="3810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ular Callout 24"/>
          <p:cNvSpPr/>
          <p:nvPr/>
        </p:nvSpPr>
        <p:spPr>
          <a:xfrm>
            <a:off x="1371600" y="3581400"/>
            <a:ext cx="3124200" cy="762000"/>
          </a:xfrm>
          <a:prstGeom prst="wedgeRoundRectCallout">
            <a:avLst>
              <a:gd name="adj1" fmla="val -49435"/>
              <a:gd name="adj2" fmla="val 1214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Pex</a:t>
            </a:r>
            <a:r>
              <a:rPr lang="en-US" dirty="0" smtClean="0"/>
              <a:t> shows harmful arguments</a:t>
            </a:r>
            <a:endParaRPr lang="en-US" dirty="0"/>
          </a:p>
        </p:txBody>
      </p:sp>
      <p:sp>
        <p:nvSpPr>
          <p:cNvPr id="26" name="Rounded Rectangular Callout 25"/>
          <p:cNvSpPr/>
          <p:nvPr/>
        </p:nvSpPr>
        <p:spPr>
          <a:xfrm>
            <a:off x="7162800" y="4267200"/>
            <a:ext cx="1752600" cy="762000"/>
          </a:xfrm>
          <a:prstGeom prst="wedgeRoundRectCallout">
            <a:avLst>
              <a:gd name="adj1" fmla="val -85089"/>
              <a:gd name="adj2" fmla="val 89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Pex analyzes</a:t>
            </a:r>
            <a:br>
              <a:rPr lang="en-US" dirty="0" smtClean="0"/>
            </a:br>
            <a:r>
              <a:rPr lang="en-US" dirty="0" smtClean="0"/>
              <a:t>root cause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agneto" pitchFamily="82" charset="0"/>
              </a:rPr>
              <a:t>              </a:t>
            </a:r>
            <a:r>
              <a:rPr lang="en-US" dirty="0" smtClean="0"/>
              <a:t>Contract Inference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3756" y="427672"/>
            <a:ext cx="25218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err="1" smtClean="0">
                <a:latin typeface="Magneto" pitchFamily="82" charset="0"/>
              </a:rPr>
              <a:t>Pex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" y="2551176"/>
            <a:ext cx="6705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ular Callout 26"/>
          <p:cNvSpPr/>
          <p:nvPr/>
        </p:nvSpPr>
        <p:spPr>
          <a:xfrm>
            <a:off x="6553200" y="1447800"/>
            <a:ext cx="2057400" cy="762000"/>
          </a:xfrm>
          <a:prstGeom prst="wedgeRoundRectCallout">
            <a:avLst>
              <a:gd name="adj1" fmla="val -52967"/>
              <a:gd name="adj2" fmla="val 1101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Pex</a:t>
            </a:r>
            <a:r>
              <a:rPr lang="en-US" dirty="0" smtClean="0"/>
              <a:t> supplies contracts</a:t>
            </a:r>
            <a:endParaRPr lang="en-US" dirty="0"/>
          </a:p>
        </p:txBody>
      </p:sp>
      <p:sp>
        <p:nvSpPr>
          <p:cNvPr id="22" name="Curved Left Arrow 21"/>
          <p:cNvSpPr/>
          <p:nvPr/>
        </p:nvSpPr>
        <p:spPr>
          <a:xfrm rot="806607" flipV="1">
            <a:off x="6828863" y="2633327"/>
            <a:ext cx="618575" cy="214431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7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7467600" cy="4648200"/>
          </a:xfrm>
        </p:spPr>
        <p:txBody>
          <a:bodyPr>
            <a:normAutofit fontScale="77500" lnSpcReduction="20000"/>
          </a:bodyPr>
          <a:lstStyle/>
          <a:p>
            <a:r>
              <a:rPr lang="en-US" sz="3200" b="1" dirty="0" err="1" smtClean="0"/>
              <a:t>Pex</a:t>
            </a:r>
            <a:r>
              <a:rPr lang="en-US" sz="3200" b="1" dirty="0" smtClean="0"/>
              <a:t> monitors .NET program execution</a:t>
            </a:r>
          </a:p>
          <a:p>
            <a:pPr lvl="1"/>
            <a:r>
              <a:rPr lang="en-US" sz="2800" dirty="0" smtClean="0"/>
              <a:t>Instruments code, injects callbacks at JIT time</a:t>
            </a:r>
          </a:p>
          <a:p>
            <a:pPr lvl="1"/>
            <a:r>
              <a:rPr lang="en-US" sz="2800" dirty="0" smtClean="0"/>
              <a:t>Callbacks monitor how test inputs are used</a:t>
            </a:r>
          </a:p>
          <a:p>
            <a:r>
              <a:rPr lang="en-US" sz="3200" b="1" dirty="0" err="1" smtClean="0"/>
              <a:t>Pex</a:t>
            </a:r>
            <a:r>
              <a:rPr lang="en-US" sz="3200" b="1" dirty="0" smtClean="0"/>
              <a:t> fuzzes test inputs</a:t>
            </a:r>
          </a:p>
          <a:p>
            <a:pPr lvl="1"/>
            <a:r>
              <a:rPr lang="en-US" sz="2800" dirty="0" smtClean="0"/>
              <a:t>Builds constraint systems of potential bugs and missing coverage</a:t>
            </a:r>
          </a:p>
          <a:p>
            <a:pPr lvl="1"/>
            <a:r>
              <a:rPr lang="en-US" sz="2800" dirty="0" smtClean="0"/>
              <a:t>Uses constraint solver to generate new tests</a:t>
            </a:r>
          </a:p>
          <a:p>
            <a:r>
              <a:rPr lang="en-US" sz="3600" b="1" dirty="0" smtClean="0"/>
              <a:t>As a side effect, </a:t>
            </a:r>
            <a:r>
              <a:rPr lang="en-US" sz="3600" b="1" dirty="0" err="1" smtClean="0"/>
              <a:t>Pex</a:t>
            </a:r>
            <a:r>
              <a:rPr lang="en-US" sz="3600" b="1" dirty="0" smtClean="0"/>
              <a:t> finds bugs</a:t>
            </a:r>
          </a:p>
          <a:p>
            <a:pPr lvl="1"/>
            <a:r>
              <a:rPr lang="en-US" sz="3200" dirty="0" smtClean="0"/>
              <a:t>Contract-aware</a:t>
            </a:r>
          </a:p>
          <a:p>
            <a:pPr lvl="1"/>
            <a:r>
              <a:rPr lang="en-US" sz="3200" dirty="0" smtClean="0"/>
              <a:t>Finds only real bugs, no spurious warnings</a:t>
            </a:r>
            <a:endParaRPr lang="en-US" sz="2800" dirty="0" smtClean="0"/>
          </a:p>
          <a:p>
            <a:r>
              <a:rPr lang="en-US" sz="3200" b="1" dirty="0" smtClean="0"/>
              <a:t>Result: Minimal test suites with high coverage</a:t>
            </a:r>
          </a:p>
          <a:p>
            <a:pPr lvl="1"/>
            <a:endParaRPr lang="en-US" sz="2800" dirty="0" smtClean="0"/>
          </a:p>
          <a:p>
            <a:endParaRPr lang="en-US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3B4BE8B-82E4-476B-B441-6BD86FD886F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3756" y="427672"/>
            <a:ext cx="25218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err="1" smtClean="0">
                <a:latin typeface="Magneto" pitchFamily="82" charset="0"/>
              </a:rPr>
              <a:t>Pex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Spec#: The Long Term Vision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23</a:t>
            </a:fld>
            <a:endParaRPr kumimoji="0"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1" y="1676400"/>
            <a:ext cx="701039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Research vehicle for pushing state-of-the-art in object-oriented program verification.</a:t>
            </a:r>
          </a:p>
          <a:p>
            <a:r>
              <a:rPr lang="en-US" dirty="0" smtClean="0"/>
              <a:t>Full language support for contracts. Has a </a:t>
            </a:r>
            <a:r>
              <a:rPr lang="en-US" dirty="0" err="1" smtClean="0"/>
              <a:t>nonnull</a:t>
            </a:r>
            <a:r>
              <a:rPr lang="en-US" dirty="0" smtClean="0"/>
              <a:t> type system.</a:t>
            </a:r>
          </a:p>
          <a:p>
            <a:r>
              <a:rPr lang="en-US" dirty="0" smtClean="0"/>
              <a:t>Full VS integration</a:t>
            </a:r>
          </a:p>
          <a:p>
            <a:pPr lvl="1"/>
            <a:r>
              <a:rPr lang="en-US" dirty="0" smtClean="0"/>
              <a:t>Contracts available as part of </a:t>
            </a:r>
            <a:r>
              <a:rPr lang="en-US" dirty="0" err="1" smtClean="0"/>
              <a:t>Intellisense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Design-time static checking: “red </a:t>
            </a:r>
            <a:r>
              <a:rPr lang="en-US" dirty="0" err="1" smtClean="0"/>
              <a:t>squigglies</a:t>
            </a:r>
            <a:r>
              <a:rPr lang="en-US" dirty="0" smtClean="0"/>
              <a:t> as you type”™</a:t>
            </a:r>
          </a:p>
          <a:p>
            <a:r>
              <a:rPr lang="en-US" dirty="0" smtClean="0"/>
              <a:t>Robust enough for experimental usage. Strict superset of C# v2. (Parts of the Spec# system are written in Spec#.)</a:t>
            </a:r>
          </a:p>
          <a:p>
            <a:r>
              <a:rPr lang="en-US" dirty="0" smtClean="0"/>
              <a:t>Uses a fully-automatic theorem </a:t>
            </a:r>
            <a:r>
              <a:rPr lang="en-US" dirty="0" err="1" smtClean="0"/>
              <a:t>prover</a:t>
            </a:r>
            <a:r>
              <a:rPr lang="en-US" dirty="0" smtClean="0"/>
              <a:t> for static checking.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24</a:t>
            </a:fld>
            <a:endParaRPr kumimoji="0"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3840480"/>
            <a:ext cx="1295400" cy="40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Express new properties as pure methods; use within existing contracts.</a:t>
            </a:r>
            <a:br>
              <a:rPr lang="en-US" dirty="0" smtClean="0"/>
            </a:br>
            <a:r>
              <a:rPr lang="en-US" dirty="0" smtClean="0"/>
              <a:t>          </a:t>
            </a:r>
            <a:r>
              <a:rPr lang="en-US" sz="1800" dirty="0" err="1" smtClean="0">
                <a:latin typeface="Lucida Sans Unicode" pitchFamily="34" charset="0"/>
                <a:cs typeface="Lucida Sans Unicode" pitchFamily="34" charset="0"/>
              </a:rPr>
              <a:t>bool</a:t>
            </a:r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800" dirty="0" err="1" smtClean="0">
                <a:latin typeface="Lucida Sans Unicode" pitchFamily="34" charset="0"/>
                <a:cs typeface="Lucida Sans Unicode" pitchFamily="34" charset="0"/>
              </a:rPr>
              <a:t>Monitor.LockHeld</a:t>
            </a:r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(object o);</a:t>
            </a:r>
          </a:p>
          <a:p>
            <a:r>
              <a:rPr lang="en-US" dirty="0" smtClean="0"/>
              <a:t>Can easily be made conditional. </a:t>
            </a:r>
            <a:br>
              <a:rPr lang="en-US" dirty="0" smtClean="0"/>
            </a:br>
            <a:r>
              <a:rPr lang="en-US" dirty="0" smtClean="0"/>
              <a:t>          </a:t>
            </a:r>
            <a:r>
              <a:rPr lang="en-US" sz="1800" dirty="0" smtClean="0">
                <a:latin typeface="Lucida Sans Unicode" pitchFamily="34" charset="0"/>
              </a:rPr>
              <a:t>a == null || </a:t>
            </a:r>
            <a:r>
              <a:rPr lang="en-US" sz="1800" dirty="0" err="1" smtClean="0">
                <a:latin typeface="Lucida Sans Unicode" pitchFamily="34" charset="0"/>
              </a:rPr>
              <a:t>Contract.Result</a:t>
            </a:r>
            <a:r>
              <a:rPr lang="en-US" sz="1800" dirty="0" smtClean="0">
                <a:latin typeface="Lucida Sans Unicode" pitchFamily="34" charset="0"/>
              </a:rPr>
              <a:t>&lt;T&gt;() != null</a:t>
            </a:r>
            <a:endParaRPr lang="en-US" sz="1800" dirty="0" smtClean="0"/>
          </a:p>
          <a:p>
            <a:r>
              <a:rPr lang="en-US" dirty="0" smtClean="0"/>
              <a:t>Refactoring-aware.</a:t>
            </a:r>
          </a:p>
          <a:p>
            <a:r>
              <a:rPr lang="en-US" dirty="0" smtClean="0"/>
              <a:t>Contract API vs. custom attributes</a:t>
            </a:r>
          </a:p>
          <a:p>
            <a:pPr lvl="1"/>
            <a:r>
              <a:rPr lang="en-US" dirty="0" smtClean="0"/>
              <a:t>Scales to full expressions</a:t>
            </a:r>
          </a:p>
          <a:p>
            <a:pPr lvl="1"/>
            <a:r>
              <a:rPr lang="en-US" dirty="0" smtClean="0"/>
              <a:t>Type checking, error checking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25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Extensibility: Concurrency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26</a:t>
            </a:fld>
            <a:endParaRPr kumimoji="0"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4800" y="1676400"/>
            <a:ext cx="83058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latin typeface="Lucida Sans Unicode" pitchFamily="34" charset="0"/>
              </a:rPr>
              <a:t>class</a:t>
            </a:r>
            <a:r>
              <a:rPr lang="en-US" sz="2400" dirty="0" smtClean="0">
                <a:latin typeface="Lucida Sans Unicode" pitchFamily="34" charset="0"/>
              </a:rPr>
              <a:t> ESPC {</a:t>
            </a:r>
            <a:br>
              <a:rPr lang="en-US" sz="2400" dirty="0" smtClean="0">
                <a:latin typeface="Lucida Sans Unicode" pitchFamily="34" charset="0"/>
              </a:rPr>
            </a:br>
            <a:r>
              <a:rPr lang="en-US" sz="2400" dirty="0" smtClean="0">
                <a:latin typeface="Lucida Sans Unicode" pitchFamily="34" charset="0"/>
              </a:rPr>
              <a:t>  </a:t>
            </a:r>
            <a:r>
              <a:rPr lang="en-US" sz="2400" b="1" dirty="0" err="1" smtClean="0">
                <a:latin typeface="Lucida Sans Unicode" pitchFamily="34" charset="0"/>
              </a:rPr>
              <a:t>bool</a:t>
            </a:r>
            <a:r>
              <a:rPr lang="en-US" sz="2400" dirty="0" smtClean="0">
                <a:latin typeface="Lucida Sans Unicode" pitchFamily="34" charset="0"/>
              </a:rPr>
              <a:t> </a:t>
            </a:r>
            <a:r>
              <a:rPr lang="en-US" sz="2400" dirty="0" err="1" smtClean="0">
                <a:latin typeface="Lucida Sans Unicode" pitchFamily="34" charset="0"/>
              </a:rPr>
              <a:t>GuardedBy</a:t>
            </a:r>
            <a:r>
              <a:rPr lang="en-US" sz="2400" dirty="0" smtClean="0">
                <a:latin typeface="Lucida Sans Unicode" pitchFamily="34" charset="0"/>
              </a:rPr>
              <a:t>(</a:t>
            </a:r>
            <a:r>
              <a:rPr lang="en-US" sz="2400" b="1" dirty="0" smtClean="0">
                <a:latin typeface="Lucida Sans Unicode" pitchFamily="34" charset="0"/>
              </a:rPr>
              <a:t>object</a:t>
            </a:r>
            <a:r>
              <a:rPr lang="en-US" sz="2400" dirty="0" smtClean="0">
                <a:latin typeface="Lucida Sans Unicode" pitchFamily="34" charset="0"/>
              </a:rPr>
              <a:t> o, </a:t>
            </a:r>
            <a:r>
              <a:rPr lang="en-US" sz="2400" b="1" dirty="0" smtClean="0">
                <a:latin typeface="Lucida Sans Unicode" pitchFamily="34" charset="0"/>
              </a:rPr>
              <a:t>object</a:t>
            </a:r>
            <a:r>
              <a:rPr lang="en-US" sz="2400" dirty="0" smtClean="0">
                <a:latin typeface="Lucida Sans Unicode" pitchFamily="34" charset="0"/>
              </a:rPr>
              <a:t> guarder){ </a:t>
            </a:r>
            <a:r>
              <a:rPr lang="en-US" sz="3200" dirty="0" smtClean="0">
                <a:latin typeface="Lucida Sans Unicode" pitchFamily="34" charset="0"/>
              </a:rPr>
              <a:t>…</a:t>
            </a:r>
            <a:r>
              <a:rPr lang="en-US" sz="2400" dirty="0" smtClean="0">
                <a:latin typeface="Lucida Sans Unicode" pitchFamily="34" charset="0"/>
              </a:rPr>
              <a:t> }</a:t>
            </a:r>
            <a:r>
              <a:rPr lang="en-US" sz="2400" dirty="0">
                <a:latin typeface="Lucida Sans Unicode" pitchFamily="34" charset="0"/>
              </a:rPr>
              <a:t/>
            </a:r>
            <a:br>
              <a:rPr lang="en-US" sz="2400" dirty="0">
                <a:latin typeface="Lucida Sans Unicode" pitchFamily="34" charset="0"/>
              </a:rPr>
            </a:br>
            <a:r>
              <a:rPr lang="en-US" sz="2400" dirty="0" smtClean="0">
                <a:latin typeface="Lucida Sans Unicode" pitchFamily="34" charset="0"/>
              </a:rPr>
              <a:t>  </a:t>
            </a:r>
            <a:r>
              <a:rPr lang="en-US" sz="2400" b="1" dirty="0" err="1" smtClean="0">
                <a:latin typeface="Lucida Sans Unicode" pitchFamily="34" charset="0"/>
              </a:rPr>
              <a:t>bool</a:t>
            </a:r>
            <a:r>
              <a:rPr lang="en-US" sz="2400" dirty="0" smtClean="0">
                <a:latin typeface="Lucida Sans Unicode" pitchFamily="34" charset="0"/>
              </a:rPr>
              <a:t> </a:t>
            </a:r>
            <a:r>
              <a:rPr lang="en-US" sz="2400" dirty="0" err="1" smtClean="0">
                <a:latin typeface="Lucida Sans Unicode" pitchFamily="34" charset="0"/>
              </a:rPr>
              <a:t>GuardedBy</a:t>
            </a:r>
            <a:r>
              <a:rPr lang="en-US" sz="2400" dirty="0" smtClean="0">
                <a:latin typeface="Lucida Sans Unicode" pitchFamily="34" charset="0"/>
              </a:rPr>
              <a:t>&lt;T&gt;(</a:t>
            </a:r>
            <a:r>
              <a:rPr lang="en-US" sz="2400" b="1" dirty="0" smtClean="0">
                <a:latin typeface="Lucida Sans Unicode" pitchFamily="34" charset="0"/>
              </a:rPr>
              <a:t>ref </a:t>
            </a:r>
            <a:r>
              <a:rPr lang="en-US" sz="2400" dirty="0" smtClean="0">
                <a:latin typeface="Lucida Sans Unicode" pitchFamily="34" charset="0"/>
              </a:rPr>
              <a:t>T o, </a:t>
            </a:r>
            <a:r>
              <a:rPr lang="en-US" sz="2400" b="1" dirty="0" smtClean="0">
                <a:latin typeface="Lucida Sans Unicode" pitchFamily="34" charset="0"/>
              </a:rPr>
              <a:t>object</a:t>
            </a:r>
            <a:r>
              <a:rPr lang="en-US" sz="2400" dirty="0" smtClean="0">
                <a:latin typeface="Lucida Sans Unicode" pitchFamily="34" charset="0"/>
              </a:rPr>
              <a:t> guarder){ </a:t>
            </a:r>
            <a:r>
              <a:rPr lang="en-US" sz="3200" dirty="0" smtClean="0">
                <a:latin typeface="Lucida Sans Unicode" pitchFamily="34" charset="0"/>
              </a:rPr>
              <a:t>…</a:t>
            </a:r>
            <a:r>
              <a:rPr lang="en-US" sz="2400" dirty="0" smtClean="0">
                <a:latin typeface="Lucida Sans Unicode" pitchFamily="34" charset="0"/>
              </a:rPr>
              <a:t> }</a:t>
            </a:r>
            <a:br>
              <a:rPr lang="en-US" sz="2400" dirty="0" smtClean="0">
                <a:latin typeface="Lucida Sans Unicode" pitchFamily="34" charset="0"/>
              </a:rPr>
            </a:br>
            <a:r>
              <a:rPr lang="en-US" sz="2400" dirty="0" smtClean="0">
                <a:latin typeface="Lucida Sans Unicode" pitchFamily="34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2400" b="1" dirty="0" smtClean="0">
                <a:latin typeface="Lucida Sans Unicode" pitchFamily="34" charset="0"/>
              </a:rPr>
              <a:t>class</a:t>
            </a:r>
            <a:r>
              <a:rPr lang="en-US" sz="2400" dirty="0" smtClean="0">
                <a:latin typeface="Lucida Sans Unicode" pitchFamily="34" charset="0"/>
              </a:rPr>
              <a:t> C {</a:t>
            </a:r>
            <a:br>
              <a:rPr lang="en-US" sz="2400" dirty="0" smtClean="0">
                <a:latin typeface="Lucida Sans Unicode" pitchFamily="34" charset="0"/>
              </a:rPr>
            </a:br>
            <a:r>
              <a:rPr lang="en-US" sz="2400" dirty="0" smtClean="0">
                <a:latin typeface="Lucida Sans Unicode" pitchFamily="34" charset="0"/>
              </a:rPr>
              <a:t>  D f;</a:t>
            </a:r>
            <a:br>
              <a:rPr lang="en-US" sz="2400" dirty="0" smtClean="0">
                <a:latin typeface="Lucida Sans Unicode" pitchFamily="34" charset="0"/>
              </a:rPr>
            </a:br>
            <a:r>
              <a:rPr lang="en-US" sz="2400" dirty="0" smtClean="0">
                <a:latin typeface="Lucida Sans Unicode" pitchFamily="34" charset="0"/>
              </a:rPr>
              <a:t>  </a:t>
            </a:r>
            <a:r>
              <a:rPr lang="en-US" sz="2400" b="1" dirty="0" smtClean="0">
                <a:latin typeface="Lucida Sans Unicode" pitchFamily="34" charset="0"/>
              </a:rPr>
              <a:t>void</a:t>
            </a:r>
            <a:r>
              <a:rPr lang="en-US" sz="2400" dirty="0" smtClean="0">
                <a:latin typeface="Lucida Sans Unicode" pitchFamily="34" charset="0"/>
              </a:rPr>
              <a:t> </a:t>
            </a:r>
            <a:r>
              <a:rPr lang="en-US" sz="2400" dirty="0" err="1" smtClean="0">
                <a:latin typeface="Lucida Sans Unicode" pitchFamily="34" charset="0"/>
              </a:rPr>
              <a:t>ObjectInvariant</a:t>
            </a:r>
            <a:r>
              <a:rPr lang="en-US" sz="2400" dirty="0" smtClean="0">
                <a:latin typeface="Lucida Sans Unicode" pitchFamily="34" charset="0"/>
              </a:rPr>
              <a:t>(){</a:t>
            </a:r>
            <a:br>
              <a:rPr lang="en-US" sz="2400" dirty="0" smtClean="0">
                <a:latin typeface="Lucida Sans Unicode" pitchFamily="34" charset="0"/>
              </a:rPr>
            </a:br>
            <a:r>
              <a:rPr lang="en-US" sz="2400" dirty="0" smtClean="0">
                <a:latin typeface="Lucida Sans Unicode" pitchFamily="34" charset="0"/>
              </a:rPr>
              <a:t>    </a:t>
            </a:r>
            <a:r>
              <a:rPr lang="en-US" sz="2400" dirty="0" err="1" smtClean="0">
                <a:latin typeface="Lucida Sans Unicode" pitchFamily="34" charset="0"/>
              </a:rPr>
              <a:t>Contract.Invariant</a:t>
            </a:r>
            <a:r>
              <a:rPr lang="en-US" sz="2400" dirty="0" smtClean="0">
                <a:latin typeface="Lucida Sans Unicode" pitchFamily="34" charset="0"/>
              </a:rPr>
              <a:t>(</a:t>
            </a:r>
            <a:r>
              <a:rPr lang="en-US" sz="2400" dirty="0" err="1" smtClean="0">
                <a:latin typeface="Lucida Sans Unicode" pitchFamily="34" charset="0"/>
              </a:rPr>
              <a:t>GuardedBy</a:t>
            </a:r>
            <a:r>
              <a:rPr lang="en-US" sz="2400" dirty="0" smtClean="0">
                <a:latin typeface="Lucida Sans Unicode" pitchFamily="34" charset="0"/>
              </a:rPr>
              <a:t>(</a:t>
            </a:r>
            <a:r>
              <a:rPr lang="en-US" sz="2400" b="1" dirty="0" smtClean="0">
                <a:latin typeface="Lucida Sans Unicode" pitchFamily="34" charset="0"/>
              </a:rPr>
              <a:t>ref</a:t>
            </a:r>
            <a:r>
              <a:rPr lang="en-US" sz="2400" dirty="0" smtClean="0">
                <a:latin typeface="Lucida Sans Unicode" pitchFamily="34" charset="0"/>
              </a:rPr>
              <a:t> </a:t>
            </a:r>
            <a:r>
              <a:rPr lang="en-US" sz="2400" b="1" dirty="0" err="1" smtClean="0">
                <a:latin typeface="Lucida Sans Unicode" pitchFamily="34" charset="0"/>
              </a:rPr>
              <a:t>this</a:t>
            </a:r>
            <a:r>
              <a:rPr lang="en-US" sz="2400" dirty="0" err="1" smtClean="0">
                <a:latin typeface="Lucida Sans Unicode" pitchFamily="34" charset="0"/>
              </a:rPr>
              <a:t>.f</a:t>
            </a:r>
            <a:r>
              <a:rPr lang="en-US" sz="2400" dirty="0" smtClean="0">
                <a:latin typeface="Lucida Sans Unicode" pitchFamily="34" charset="0"/>
              </a:rPr>
              <a:t>, </a:t>
            </a:r>
            <a:r>
              <a:rPr lang="en-US" sz="2400" b="1" dirty="0" smtClean="0">
                <a:latin typeface="Lucida Sans Unicode" pitchFamily="34" charset="0"/>
              </a:rPr>
              <a:t>this</a:t>
            </a:r>
            <a:r>
              <a:rPr lang="en-US" sz="2400" dirty="0" smtClean="0">
                <a:latin typeface="Lucida Sans Unicode" pitchFamily="34" charset="0"/>
              </a:rPr>
              <a:t>));</a:t>
            </a:r>
            <a:br>
              <a:rPr lang="en-US" sz="2400" dirty="0" smtClean="0">
                <a:latin typeface="Lucida Sans Unicode" pitchFamily="34" charset="0"/>
              </a:rPr>
            </a:br>
            <a:r>
              <a:rPr lang="en-US" sz="2400" dirty="0" smtClean="0">
                <a:latin typeface="Lucida Sans Unicode" pitchFamily="34" charset="0"/>
              </a:rPr>
              <a:t>    </a:t>
            </a:r>
            <a:r>
              <a:rPr lang="en-US" sz="3200" dirty="0" smtClean="0">
                <a:latin typeface="Lucida Sans Unicode" pitchFamily="34" charset="0"/>
              </a:rPr>
              <a:t>…</a:t>
            </a:r>
            <a:r>
              <a:rPr lang="en-US" sz="2400" dirty="0" smtClean="0">
                <a:latin typeface="Lucida Sans Unicode" pitchFamily="34" charset="0"/>
              </a:rPr>
              <a:t/>
            </a:r>
            <a:br>
              <a:rPr lang="en-US" sz="2400" dirty="0" smtClean="0">
                <a:latin typeface="Lucida Sans Unicode" pitchFamily="34" charset="0"/>
              </a:rPr>
            </a:br>
            <a:r>
              <a:rPr lang="en-US" sz="2400" dirty="0" smtClean="0">
                <a:latin typeface="Lucida Sans Unicode" pitchFamily="34" charset="0"/>
              </a:rPr>
              <a:t>  }</a:t>
            </a:r>
            <a:br>
              <a:rPr lang="en-US" sz="2400" dirty="0" smtClean="0">
                <a:latin typeface="Lucida Sans Unicode" pitchFamily="34" charset="0"/>
              </a:rPr>
            </a:br>
            <a:r>
              <a:rPr lang="en-US" sz="2400" dirty="0" smtClean="0">
                <a:latin typeface="Lucida Sans Unicode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Contracts are a unifying concept:</a:t>
            </a:r>
          </a:p>
          <a:p>
            <a:pPr lvl="1"/>
            <a:r>
              <a:rPr lang="en-US" dirty="0" err="1" smtClean="0"/>
              <a:t>Nonnull</a:t>
            </a:r>
            <a:r>
              <a:rPr lang="en-US" dirty="0" smtClean="0"/>
              <a:t> types are contracts on parameters, return values, and fields.</a:t>
            </a:r>
          </a:p>
          <a:p>
            <a:pPr lvl="1"/>
            <a:r>
              <a:rPr lang="en-US" dirty="0" smtClean="0"/>
              <a:t>Where clauses on data fields are invariants.</a:t>
            </a:r>
          </a:p>
          <a:p>
            <a:r>
              <a:rPr lang="en-US" dirty="0" smtClean="0"/>
              <a:t>Contracts as a first-class language element enrich the user experience.</a:t>
            </a:r>
          </a:p>
          <a:p>
            <a:r>
              <a:rPr lang="en-US" dirty="0" smtClean="0"/>
              <a:t>Compiler can provide support for runtime checking, contract inheritance.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27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time for contracts is now.</a:t>
            </a:r>
          </a:p>
          <a:p>
            <a:r>
              <a:rPr lang="en-US" dirty="0" smtClean="0"/>
              <a:t>A language-independent solution offers the opportunity to make a standard contract language for all tools.</a:t>
            </a:r>
          </a:p>
          <a:p>
            <a:r>
              <a:rPr lang="en-US" dirty="0" smtClean="0"/>
              <a:t>Research prototypes exist for:</a:t>
            </a:r>
          </a:p>
          <a:p>
            <a:pPr lvl="1"/>
            <a:r>
              <a:rPr lang="en-US" dirty="0" smtClean="0"/>
              <a:t>Reference assemblies</a:t>
            </a:r>
          </a:p>
          <a:p>
            <a:pPr lvl="1"/>
            <a:r>
              <a:rPr lang="en-US" dirty="0" smtClean="0"/>
              <a:t>Binary rewriting</a:t>
            </a:r>
          </a:p>
          <a:p>
            <a:pPr lvl="1"/>
            <a:r>
              <a:rPr lang="en-US" dirty="0" smtClean="0"/>
              <a:t>Static analysis (2 flavors!)</a:t>
            </a:r>
          </a:p>
          <a:p>
            <a:pPr lvl="1"/>
            <a:r>
              <a:rPr lang="en-US" dirty="0" smtClean="0"/>
              <a:t>Contract-aware test case generation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28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Foxtrot: </a:t>
            </a:r>
            <a:r>
              <a:rPr lang="en-US" dirty="0" smtClean="0">
                <a:hlinkClick r:id="rId2"/>
              </a:rPr>
              <a:t>http://specsharp/foxtrot</a:t>
            </a:r>
            <a:endParaRPr lang="en-US" dirty="0" smtClean="0"/>
          </a:p>
          <a:p>
            <a:r>
              <a:rPr lang="en-US" dirty="0" err="1" smtClean="0"/>
              <a:t>Clousot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http://sharepoint/sites/Clousot</a:t>
            </a:r>
            <a:endParaRPr lang="en-US" dirty="0" smtClean="0"/>
          </a:p>
          <a:p>
            <a:r>
              <a:rPr lang="en-US" dirty="0" smtClean="0"/>
              <a:t>Spec#: </a:t>
            </a:r>
            <a:r>
              <a:rPr lang="en-US" dirty="0" smtClean="0">
                <a:hlinkClick r:id="rId4"/>
              </a:rPr>
              <a:t>http://research.microsoft.com/specsharp</a:t>
            </a:r>
            <a:endParaRPr lang="en-US" dirty="0" smtClean="0"/>
          </a:p>
          <a:p>
            <a:r>
              <a:rPr lang="en-US" dirty="0" err="1" smtClean="0"/>
              <a:t>Pex</a:t>
            </a:r>
            <a:r>
              <a:rPr lang="en-US" dirty="0" smtClean="0"/>
              <a:t>: </a:t>
            </a:r>
            <a:r>
              <a:rPr lang="en-US" dirty="0" smtClean="0">
                <a:hlinkClick r:id="rId5"/>
              </a:rPr>
              <a:t>http://codebox/pex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29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Chicken and Egg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Languages want to see need/benefit first</a:t>
            </a:r>
          </a:p>
          <a:p>
            <a:r>
              <a:rPr lang="en-US" dirty="0" smtClean="0"/>
              <a:t>Users can’t express contracts by themselves</a:t>
            </a:r>
          </a:p>
          <a:p>
            <a:r>
              <a:rPr lang="en-US" dirty="0" smtClean="0"/>
              <a:t>Contract ecosystem necessary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</a:t>
            </a:fld>
            <a:endParaRPr kumimoji="0"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886200"/>
            <a:ext cx="7467600" cy="2819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Language independent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Declarative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Modular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Extensible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Support downstream tools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Languages can provide support later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3400" y="2667000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Solution: Managed Contracts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Our tool augments XML doc files</a:t>
            </a:r>
          </a:p>
          <a:p>
            <a:pPr lvl="1"/>
            <a:r>
              <a:rPr lang="en-US" dirty="0" smtClean="0"/>
              <a:t>Adds requires, ensures, invariants</a:t>
            </a:r>
          </a:p>
          <a:p>
            <a:r>
              <a:rPr lang="en-US" dirty="0" smtClean="0"/>
              <a:t>Sandcastle used to build documentation</a:t>
            </a:r>
          </a:p>
          <a:p>
            <a:endParaRPr lang="en-US" dirty="0" smtClean="0"/>
          </a:p>
          <a:p>
            <a:r>
              <a:rPr lang="en-US" dirty="0" smtClean="0"/>
              <a:t>Questions:</a:t>
            </a:r>
          </a:p>
          <a:p>
            <a:pPr lvl="1"/>
            <a:r>
              <a:rPr lang="en-US" dirty="0" smtClean="0"/>
              <a:t>Language specific tags in XML doc?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30</a:t>
            </a:fld>
            <a:endParaRPr kumimoji="0"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31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u="sng" dirty="0" smtClean="0"/>
              <a:t>Declarative</a:t>
            </a:r>
            <a:r>
              <a:rPr lang="en-US" dirty="0" smtClean="0"/>
              <a:t>: a prefix of the method body.</a:t>
            </a:r>
          </a:p>
          <a:p>
            <a:r>
              <a:rPr lang="en-US" u="sng" dirty="0" smtClean="0"/>
              <a:t>Summary</a:t>
            </a:r>
            <a:r>
              <a:rPr lang="en-US" dirty="0" smtClean="0"/>
              <a:t>: members referenced in public contracts must be at least as visible as the method. </a:t>
            </a:r>
          </a:p>
          <a:p>
            <a:r>
              <a:rPr lang="en-US" u="sng" dirty="0" smtClean="0"/>
              <a:t>Pure</a:t>
            </a:r>
            <a:r>
              <a:rPr lang="en-US" dirty="0" smtClean="0"/>
              <a:t>: contracts cannot modify the state:</a:t>
            </a:r>
          </a:p>
          <a:p>
            <a:pPr lvl="1"/>
            <a:r>
              <a:rPr lang="en-US" dirty="0" smtClean="0"/>
              <a:t>Correct code should be able to have the contracts removed</a:t>
            </a:r>
          </a:p>
          <a:p>
            <a:pPr lvl="1"/>
            <a:r>
              <a:rPr lang="en-US" dirty="0" smtClean="0"/>
              <a:t>No updates allowed (++, etc.)</a:t>
            </a:r>
          </a:p>
          <a:p>
            <a:pPr lvl="1"/>
            <a:r>
              <a:rPr lang="en-US" dirty="0" smtClean="0"/>
              <a:t>Method calls in contracts must be marked </a:t>
            </a:r>
            <a:r>
              <a:rPr lang="en-US" dirty="0" smtClean="0">
                <a:latin typeface="Lucida Sans Unicode" pitchFamily="34" charset="0"/>
              </a:rPr>
              <a:t>[Pure]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Separate purity checker coming soon!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32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038600"/>
            <a:ext cx="7467600" cy="2435352"/>
          </a:xfrm>
        </p:spPr>
        <p:txBody>
          <a:bodyPr/>
          <a:lstStyle/>
          <a:p>
            <a:r>
              <a:rPr lang="en-US" b="1" dirty="0" smtClean="0">
                <a:latin typeface="Lucida Sans Unicode" pitchFamily="34" charset="0"/>
              </a:rPr>
              <a:t>Requires</a:t>
            </a:r>
            <a:r>
              <a:rPr lang="en-US" dirty="0" smtClean="0"/>
              <a:t> is always defined.</a:t>
            </a:r>
          </a:p>
          <a:p>
            <a:r>
              <a:rPr lang="en-US" dirty="0" smtClean="0"/>
              <a:t>Ternary expression avoids evaluation of exception resources on good paths. Note polarity of condition.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33</a:t>
            </a:fld>
            <a:endParaRPr kumimoji="0"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4800" y="1906587"/>
            <a:ext cx="8839200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1" dirty="0">
                <a:latin typeface="Lucida Sans Unicode" pitchFamily="34" charset="0"/>
              </a:rPr>
              <a:t>public</a:t>
            </a:r>
            <a:r>
              <a:rPr lang="en-US" sz="2400" dirty="0">
                <a:latin typeface="Lucida Sans Unicode" pitchFamily="34" charset="0"/>
              </a:rPr>
              <a:t> </a:t>
            </a:r>
            <a:r>
              <a:rPr lang="en-US" sz="2400" b="1" dirty="0">
                <a:latin typeface="Lucida Sans Unicode" pitchFamily="34" charset="0"/>
              </a:rPr>
              <a:t>virtual</a:t>
            </a:r>
            <a:r>
              <a:rPr lang="en-US" sz="2400" dirty="0">
                <a:latin typeface="Lucida Sans Unicode" pitchFamily="34" charset="0"/>
              </a:rPr>
              <a:t> </a:t>
            </a:r>
            <a:r>
              <a:rPr lang="en-US" sz="2400" b="1" dirty="0" err="1">
                <a:latin typeface="Lucida Sans Unicode" pitchFamily="34" charset="0"/>
              </a:rPr>
              <a:t>int</a:t>
            </a:r>
            <a:r>
              <a:rPr lang="en-US" sz="2400" dirty="0">
                <a:latin typeface="Lucida Sans Unicode" pitchFamily="34" charset="0"/>
              </a:rPr>
              <a:t> Add(</a:t>
            </a:r>
            <a:r>
              <a:rPr lang="en-US" sz="2400" b="1" dirty="0">
                <a:latin typeface="Lucida Sans Unicode" pitchFamily="34" charset="0"/>
              </a:rPr>
              <a:t>object</a:t>
            </a:r>
            <a:r>
              <a:rPr lang="en-US" sz="2400" dirty="0">
                <a:latin typeface="Lucida Sans Unicode" pitchFamily="34" charset="0"/>
              </a:rPr>
              <a:t> value) {</a:t>
            </a:r>
            <a:br>
              <a:rPr lang="en-US" sz="2400" dirty="0">
                <a:latin typeface="Lucida Sans Unicode" pitchFamily="34" charset="0"/>
              </a:rPr>
            </a:br>
            <a:r>
              <a:rPr lang="en-US" sz="2400" dirty="0">
                <a:latin typeface="Lucida Sans Unicode" pitchFamily="34" charset="0"/>
              </a:rPr>
              <a:t>  </a:t>
            </a:r>
            <a:r>
              <a:rPr lang="en-US" sz="2400" dirty="0" err="1">
                <a:latin typeface="Lucida Sans Unicode" pitchFamily="34" charset="0"/>
              </a:rPr>
              <a:t>Contract.Requires</a:t>
            </a:r>
            <a:r>
              <a:rPr lang="en-US" sz="2400" dirty="0">
                <a:latin typeface="Lucida Sans Unicode" pitchFamily="34" charset="0"/>
              </a:rPr>
              <a:t>(value != </a:t>
            </a:r>
            <a:r>
              <a:rPr lang="en-US" sz="2400" b="1" dirty="0">
                <a:latin typeface="Lucida Sans Unicode" pitchFamily="34" charset="0"/>
              </a:rPr>
              <a:t>null </a:t>
            </a:r>
            <a:r>
              <a:rPr lang="en-US" sz="2400" dirty="0">
                <a:latin typeface="Lucida Sans Unicode" pitchFamily="34" charset="0"/>
              </a:rPr>
              <a:t>?</a:t>
            </a:r>
            <a:r>
              <a:rPr lang="en-US" sz="2400" b="1" dirty="0">
                <a:latin typeface="Lucida Sans Unicode" pitchFamily="34" charset="0"/>
              </a:rPr>
              <a:t/>
            </a:r>
            <a:br>
              <a:rPr lang="en-US" sz="2400" b="1" dirty="0">
                <a:latin typeface="Lucida Sans Unicode" pitchFamily="34" charset="0"/>
              </a:rPr>
            </a:br>
            <a:r>
              <a:rPr lang="en-US" sz="2400" b="1" dirty="0">
                <a:latin typeface="Lucida Sans Unicode" pitchFamily="34" charset="0"/>
              </a:rPr>
              <a:t>                          </a:t>
            </a:r>
            <a:r>
              <a:rPr lang="en-US" sz="2400" b="1" dirty="0" smtClean="0">
                <a:latin typeface="Lucida Sans Unicode" pitchFamily="34" charset="0"/>
              </a:rPr>
              <a:t>null </a:t>
            </a:r>
            <a:r>
              <a:rPr lang="en-US" sz="2400" dirty="0">
                <a:latin typeface="Lucida Sans Unicode" pitchFamily="34" charset="0"/>
              </a:rPr>
              <a:t>:</a:t>
            </a:r>
            <a:r>
              <a:rPr lang="en-US" sz="2400" b="1" dirty="0">
                <a:latin typeface="Lucida Sans Unicode" pitchFamily="34" charset="0"/>
              </a:rPr>
              <a:t> new </a:t>
            </a:r>
            <a:r>
              <a:rPr lang="en-US" sz="2400" dirty="0" err="1">
                <a:latin typeface="Lucida Sans Unicode" pitchFamily="34" charset="0"/>
              </a:rPr>
              <a:t>ArgumentNullException</a:t>
            </a:r>
            <a:r>
              <a:rPr lang="en-US" sz="2400" dirty="0">
                <a:latin typeface="Lucida Sans Unicode" pitchFamily="34" charset="0"/>
              </a:rPr>
              <a:t>(…));</a:t>
            </a:r>
            <a:br>
              <a:rPr lang="en-US" sz="2400" dirty="0">
                <a:latin typeface="Lucida Sans Unicode" pitchFamily="34" charset="0"/>
              </a:rPr>
            </a:br>
            <a:r>
              <a:rPr lang="en-US" sz="2400" dirty="0">
                <a:latin typeface="Lucida Sans Unicode" pitchFamily="34" charset="0"/>
              </a:rPr>
              <a:t>  </a:t>
            </a:r>
            <a:r>
              <a:rPr lang="en-US" sz="3200" dirty="0">
                <a:latin typeface="Lucida Sans Unicode" pitchFamily="34" charset="0"/>
              </a:rPr>
              <a:t>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648200"/>
            <a:ext cx="7467600" cy="1825752"/>
          </a:xfrm>
        </p:spPr>
        <p:txBody>
          <a:bodyPr/>
          <a:lstStyle/>
          <a:p>
            <a:r>
              <a:rPr lang="en-US" b="1" dirty="0" smtClean="0">
                <a:latin typeface="Lucida Sans Unicode" pitchFamily="34" charset="0"/>
              </a:rPr>
              <a:t>Ensures</a:t>
            </a:r>
            <a:r>
              <a:rPr lang="en-US" dirty="0" smtClean="0"/>
              <a:t> is conditionally defined.</a:t>
            </a:r>
          </a:p>
          <a:p>
            <a:r>
              <a:rPr lang="en-US" b="1" dirty="0" smtClean="0">
                <a:latin typeface="Lucida Sans Unicode" pitchFamily="34" charset="0"/>
              </a:rPr>
              <a:t>Old</a:t>
            </a:r>
            <a:r>
              <a:rPr lang="en-US" dirty="0" smtClean="0"/>
              <a:t> refers to values in the </a:t>
            </a:r>
            <a:r>
              <a:rPr lang="en-US" dirty="0" err="1" smtClean="0"/>
              <a:t>prestate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latin typeface="Lucida Sans Unicode" pitchFamily="34" charset="0"/>
              </a:rPr>
              <a:t>Result</a:t>
            </a:r>
            <a:r>
              <a:rPr lang="en-US" dirty="0" smtClean="0"/>
              <a:t> is replaced by the return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34</a:t>
            </a:fld>
            <a:endParaRPr kumimoji="0"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83920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1" dirty="0">
                <a:latin typeface="Lucida Sans Unicode" pitchFamily="34" charset="0"/>
              </a:rPr>
              <a:t>public</a:t>
            </a:r>
            <a:r>
              <a:rPr lang="en-US" sz="2400" dirty="0">
                <a:latin typeface="Lucida Sans Unicode" pitchFamily="34" charset="0"/>
              </a:rPr>
              <a:t> </a:t>
            </a:r>
            <a:r>
              <a:rPr lang="en-US" sz="2400" b="1" dirty="0">
                <a:latin typeface="Lucida Sans Unicode" pitchFamily="34" charset="0"/>
              </a:rPr>
              <a:t>virtual</a:t>
            </a:r>
            <a:r>
              <a:rPr lang="en-US" sz="2400" dirty="0">
                <a:latin typeface="Lucida Sans Unicode" pitchFamily="34" charset="0"/>
              </a:rPr>
              <a:t> </a:t>
            </a:r>
            <a:r>
              <a:rPr lang="en-US" sz="2400" b="1" dirty="0" err="1">
                <a:latin typeface="Lucida Sans Unicode" pitchFamily="34" charset="0"/>
              </a:rPr>
              <a:t>int</a:t>
            </a:r>
            <a:r>
              <a:rPr lang="en-US" sz="2400" dirty="0">
                <a:latin typeface="Lucida Sans Unicode" pitchFamily="34" charset="0"/>
              </a:rPr>
              <a:t> Add(</a:t>
            </a:r>
            <a:r>
              <a:rPr lang="en-US" sz="2400" b="1" dirty="0">
                <a:latin typeface="Lucida Sans Unicode" pitchFamily="34" charset="0"/>
              </a:rPr>
              <a:t>object</a:t>
            </a:r>
            <a:r>
              <a:rPr lang="en-US" sz="2400" dirty="0">
                <a:latin typeface="Lucida Sans Unicode" pitchFamily="34" charset="0"/>
              </a:rPr>
              <a:t> value) {</a:t>
            </a:r>
            <a:br>
              <a:rPr lang="en-US" sz="2400" dirty="0">
                <a:latin typeface="Lucida Sans Unicode" pitchFamily="34" charset="0"/>
              </a:rPr>
            </a:br>
            <a:r>
              <a:rPr lang="en-US" sz="2400" dirty="0">
                <a:latin typeface="Lucida Sans Unicode" pitchFamily="34" charset="0"/>
              </a:rPr>
              <a:t>  </a:t>
            </a:r>
            <a:r>
              <a:rPr lang="en-US" sz="2400" dirty="0" err="1">
                <a:latin typeface="Lucida Sans Unicode" pitchFamily="34" charset="0"/>
              </a:rPr>
              <a:t>Contract.Ensures</a:t>
            </a:r>
            <a:r>
              <a:rPr lang="en-US" sz="2400" dirty="0">
                <a:latin typeface="Lucida Sans Unicode" pitchFamily="34" charset="0"/>
              </a:rPr>
              <a:t>(Count ==</a:t>
            </a:r>
            <a:br>
              <a:rPr lang="en-US" sz="2400" dirty="0">
                <a:latin typeface="Lucida Sans Unicode" pitchFamily="34" charset="0"/>
              </a:rPr>
            </a:br>
            <a:r>
              <a:rPr lang="en-US" sz="2400" dirty="0">
                <a:latin typeface="Lucida Sans Unicode" pitchFamily="34" charset="0"/>
              </a:rPr>
              <a:t>                                   </a:t>
            </a:r>
            <a:r>
              <a:rPr lang="en-US" sz="2400" dirty="0" err="1">
                <a:latin typeface="Lucida Sans Unicode" pitchFamily="34" charset="0"/>
              </a:rPr>
              <a:t>Contract.Old</a:t>
            </a:r>
            <a:r>
              <a:rPr lang="en-US" sz="2400" dirty="0">
                <a:latin typeface="Lucida Sans Unicode" pitchFamily="34" charset="0"/>
              </a:rPr>
              <a:t>(Count) + 1); </a:t>
            </a:r>
            <a:br>
              <a:rPr lang="en-US" sz="2400" dirty="0">
                <a:latin typeface="Lucida Sans Unicode" pitchFamily="34" charset="0"/>
              </a:rPr>
            </a:br>
            <a:r>
              <a:rPr lang="en-US" sz="2400" dirty="0">
                <a:latin typeface="Lucida Sans Unicode" pitchFamily="34" charset="0"/>
              </a:rPr>
              <a:t>  </a:t>
            </a:r>
            <a:r>
              <a:rPr lang="en-US" sz="2400" dirty="0" err="1">
                <a:latin typeface="Lucida Sans Unicode" pitchFamily="34" charset="0"/>
              </a:rPr>
              <a:t>Contract.Ensures</a:t>
            </a:r>
            <a:r>
              <a:rPr lang="en-US" sz="2400" dirty="0">
                <a:latin typeface="Lucida Sans Unicode" pitchFamily="34" charset="0"/>
              </a:rPr>
              <a:t>(</a:t>
            </a:r>
            <a:r>
              <a:rPr lang="en-US" sz="2400" b="1" dirty="0">
                <a:latin typeface="Lucida Sans Unicode" pitchFamily="34" charset="0"/>
              </a:rPr>
              <a:t>this</a:t>
            </a:r>
            <a:r>
              <a:rPr lang="en-US" sz="2400" dirty="0">
                <a:latin typeface="Lucida Sans Unicode" pitchFamily="34" charset="0"/>
              </a:rPr>
              <a:t>[</a:t>
            </a:r>
            <a:r>
              <a:rPr lang="en-US" sz="2400" dirty="0" err="1">
                <a:latin typeface="Lucida Sans Unicode" pitchFamily="34" charset="0"/>
              </a:rPr>
              <a:t>Contract.Result</a:t>
            </a:r>
            <a:r>
              <a:rPr lang="en-US" sz="2400" dirty="0">
                <a:latin typeface="Lucida Sans Unicode" pitchFamily="34" charset="0"/>
              </a:rPr>
              <a:t>&lt;</a:t>
            </a:r>
            <a:r>
              <a:rPr lang="en-US" sz="2400" b="1" dirty="0" err="1">
                <a:latin typeface="Lucida Sans Unicode" pitchFamily="34" charset="0"/>
              </a:rPr>
              <a:t>int</a:t>
            </a:r>
            <a:r>
              <a:rPr lang="en-US" sz="2400" dirty="0">
                <a:latin typeface="Lucida Sans Unicode" pitchFamily="34" charset="0"/>
              </a:rPr>
              <a:t>&gt;()] </a:t>
            </a:r>
            <a:r>
              <a:rPr lang="en-US" sz="2400" dirty="0" smtClean="0">
                <a:latin typeface="Lucida Sans Unicode" pitchFamily="34" charset="0"/>
              </a:rPr>
              <a:t>==</a:t>
            </a:r>
            <a:br>
              <a:rPr lang="en-US" sz="2400" dirty="0" smtClean="0">
                <a:latin typeface="Lucida Sans Unicode" pitchFamily="34" charset="0"/>
              </a:rPr>
            </a:br>
            <a:r>
              <a:rPr lang="en-US" sz="2400" dirty="0" smtClean="0">
                <a:latin typeface="Lucida Sans Unicode" pitchFamily="34" charset="0"/>
              </a:rPr>
              <a:t>                              value</a:t>
            </a:r>
            <a:r>
              <a:rPr lang="en-US" sz="2400" dirty="0">
                <a:latin typeface="Lucida Sans Unicode" pitchFamily="34" charset="0"/>
              </a:rPr>
              <a:t>);</a:t>
            </a:r>
            <a:br>
              <a:rPr lang="en-US" sz="2400" dirty="0">
                <a:latin typeface="Lucida Sans Unicode" pitchFamily="34" charset="0"/>
              </a:rPr>
            </a:br>
            <a:r>
              <a:rPr lang="en-US" sz="2400" dirty="0">
                <a:latin typeface="Lucida Sans Unicode" pitchFamily="34" charset="0"/>
              </a:rPr>
              <a:t> </a:t>
            </a:r>
            <a:r>
              <a:rPr lang="en-US" sz="3200" dirty="0">
                <a:latin typeface="Lucida Sans Unicode" pitchFamily="34" charset="0"/>
              </a:rPr>
              <a:t>…</a:t>
            </a:r>
            <a:r>
              <a:rPr lang="en-US" sz="2400" dirty="0">
                <a:latin typeface="Lucida Sans Unicode" pitchFamily="34" charset="0"/>
              </a:rPr>
              <a:t> </a:t>
            </a:r>
            <a:br>
              <a:rPr lang="en-US" sz="2400" dirty="0">
                <a:latin typeface="Lucida Sans Unicode" pitchFamily="34" charset="0"/>
              </a:rPr>
            </a:br>
            <a:r>
              <a:rPr lang="en-US" sz="2400" dirty="0">
                <a:latin typeface="Lucida Sans Unicode" pitchFamily="34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Throws Clauses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86200"/>
            <a:ext cx="7467600" cy="2587752"/>
          </a:xfrm>
        </p:spPr>
        <p:txBody>
          <a:bodyPr/>
          <a:lstStyle/>
          <a:p>
            <a:r>
              <a:rPr lang="en-US" b="1" dirty="0" err="1" smtClean="0"/>
              <a:t>ThrowsEnsures</a:t>
            </a:r>
            <a:r>
              <a:rPr lang="en-US" dirty="0" smtClean="0"/>
              <a:t> is conditionally defined.</a:t>
            </a:r>
          </a:p>
          <a:p>
            <a:r>
              <a:rPr lang="en-US" dirty="0" err="1" smtClean="0"/>
              <a:t>Postcondition</a:t>
            </a:r>
            <a:r>
              <a:rPr lang="en-US" dirty="0" smtClean="0"/>
              <a:t> on exceptional paths.</a:t>
            </a:r>
          </a:p>
          <a:p>
            <a:r>
              <a:rPr lang="en-US" dirty="0" smtClean="0"/>
              <a:t>Can be used for checking exception propagation. (Not part of Foxtrot yet.)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35</a:t>
            </a:fld>
            <a:endParaRPr kumimoji="0"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4800" y="1628775"/>
            <a:ext cx="8839200" cy="203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1" dirty="0">
                <a:latin typeface="Lucida Sans Unicode" pitchFamily="34" charset="0"/>
              </a:rPr>
              <a:t>public</a:t>
            </a:r>
            <a:r>
              <a:rPr lang="en-US" sz="2400" dirty="0">
                <a:latin typeface="Lucida Sans Unicode" pitchFamily="34" charset="0"/>
              </a:rPr>
              <a:t> </a:t>
            </a:r>
            <a:r>
              <a:rPr lang="en-US" sz="2400" b="1" dirty="0" err="1">
                <a:latin typeface="Lucida Sans Unicode" pitchFamily="34" charset="0"/>
              </a:rPr>
              <a:t>int</a:t>
            </a:r>
            <a:r>
              <a:rPr lang="en-US" sz="2400" dirty="0">
                <a:latin typeface="Lucida Sans Unicode" pitchFamily="34" charset="0"/>
              </a:rPr>
              <a:t> Receive(</a:t>
            </a:r>
            <a:r>
              <a:rPr lang="en-US" sz="2400" b="1" dirty="0">
                <a:latin typeface="Lucida Sans Unicode" pitchFamily="34" charset="0"/>
              </a:rPr>
              <a:t>byte[] </a:t>
            </a:r>
            <a:r>
              <a:rPr lang="en-US" sz="2400" dirty="0">
                <a:latin typeface="Lucida Sans Unicode" pitchFamily="34" charset="0"/>
              </a:rPr>
              <a:t>buffer) {</a:t>
            </a:r>
            <a:br>
              <a:rPr lang="en-US" sz="2400" dirty="0">
                <a:latin typeface="Lucida Sans Unicode" pitchFamily="34" charset="0"/>
              </a:rPr>
            </a:br>
            <a:r>
              <a:rPr lang="en-US" sz="2400" dirty="0">
                <a:latin typeface="Lucida Sans Unicode" pitchFamily="34" charset="0"/>
              </a:rPr>
              <a:t>  </a:t>
            </a:r>
            <a:r>
              <a:rPr lang="en-US" sz="2400" dirty="0" err="1">
                <a:latin typeface="Lucida Sans Unicode" pitchFamily="34" charset="0"/>
              </a:rPr>
              <a:t>Contract.ThrowsEnsures</a:t>
            </a:r>
            <a:r>
              <a:rPr lang="en-US" sz="2400" dirty="0">
                <a:latin typeface="Lucida Sans Unicode" pitchFamily="34" charset="0"/>
              </a:rPr>
              <a:t>&lt;</a:t>
            </a:r>
            <a:r>
              <a:rPr lang="en-US" sz="2400" dirty="0" err="1">
                <a:latin typeface="Lucida Sans Unicode" pitchFamily="34" charset="0"/>
              </a:rPr>
              <a:t>ObjectDisposedException</a:t>
            </a:r>
            <a:r>
              <a:rPr lang="en-US" sz="2400" dirty="0">
                <a:latin typeface="Lucida Sans Unicode" pitchFamily="34" charset="0"/>
              </a:rPr>
              <a:t>&gt;</a:t>
            </a:r>
            <a:br>
              <a:rPr lang="en-US" sz="2400" dirty="0">
                <a:latin typeface="Lucida Sans Unicode" pitchFamily="34" charset="0"/>
              </a:rPr>
            </a:br>
            <a:r>
              <a:rPr lang="en-US" sz="2400" dirty="0">
                <a:latin typeface="Lucida Sans Unicode" pitchFamily="34" charset="0"/>
              </a:rPr>
              <a:t>                                       (</a:t>
            </a:r>
            <a:r>
              <a:rPr lang="en-US" sz="2400" b="1" dirty="0" err="1">
                <a:latin typeface="Lucida Sans Unicode" pitchFamily="34" charset="0"/>
              </a:rPr>
              <a:t>this</a:t>
            </a:r>
            <a:r>
              <a:rPr lang="en-US" sz="2400" dirty="0" err="1">
                <a:latin typeface="Lucida Sans Unicode" pitchFamily="34" charset="0"/>
              </a:rPr>
              <a:t>.IsDisposed</a:t>
            </a:r>
            <a:r>
              <a:rPr lang="en-US" sz="2400" dirty="0">
                <a:latin typeface="Lucida Sans Unicode" pitchFamily="34" charset="0"/>
              </a:rPr>
              <a:t>);</a:t>
            </a:r>
            <a:br>
              <a:rPr lang="en-US" sz="2400" dirty="0">
                <a:latin typeface="Lucida Sans Unicode" pitchFamily="34" charset="0"/>
              </a:rPr>
            </a:br>
            <a:r>
              <a:rPr lang="en-US" sz="3200" dirty="0">
                <a:latin typeface="Lucida Sans Unicode" pitchFamily="34" charset="0"/>
              </a:rPr>
              <a:t> </a:t>
            </a:r>
            <a:r>
              <a:rPr lang="en-US" sz="2400" dirty="0">
                <a:latin typeface="Lucida Sans Unicode" pitchFamily="34" charset="0"/>
              </a:rPr>
              <a:t> </a:t>
            </a:r>
            <a:r>
              <a:rPr lang="en-US" sz="3200" dirty="0">
                <a:latin typeface="Lucida Sans Unicode" pitchFamily="34" charset="0"/>
              </a:rPr>
              <a:t>…</a:t>
            </a:r>
            <a:r>
              <a:rPr lang="en-US" sz="2400" dirty="0">
                <a:latin typeface="Lucida Sans Unicode" pitchFamily="34" charset="0"/>
              </a:rPr>
              <a:t> </a:t>
            </a:r>
            <a:br>
              <a:rPr lang="en-US" sz="2400" dirty="0">
                <a:latin typeface="Lucida Sans Unicode" pitchFamily="34" charset="0"/>
              </a:rPr>
            </a:br>
            <a:r>
              <a:rPr lang="en-US" sz="2400" dirty="0">
                <a:latin typeface="Lucida Sans Unicode" pitchFamily="34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Method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Requires:</a:t>
            </a:r>
            <a:r>
              <a:rPr lang="en-US" dirty="0" smtClean="0"/>
              <a:t> public precondition</a:t>
            </a:r>
          </a:p>
          <a:p>
            <a:r>
              <a:rPr lang="en-US" b="1" dirty="0" smtClean="0"/>
              <a:t>Ensures:</a:t>
            </a:r>
            <a:r>
              <a:rPr lang="en-US" dirty="0" smtClean="0"/>
              <a:t> public </a:t>
            </a:r>
            <a:r>
              <a:rPr lang="en-US" dirty="0" err="1" smtClean="0"/>
              <a:t>postcondition</a:t>
            </a:r>
            <a:endParaRPr lang="en-US" dirty="0" smtClean="0"/>
          </a:p>
          <a:p>
            <a:r>
              <a:rPr lang="en-US" b="1" dirty="0" err="1" smtClean="0"/>
              <a:t>ThrowsEnsures</a:t>
            </a:r>
            <a:r>
              <a:rPr lang="en-US" b="1" dirty="0" smtClean="0"/>
              <a:t>:</a:t>
            </a:r>
            <a:r>
              <a:rPr lang="en-US" dirty="0" smtClean="0"/>
              <a:t> public exceptional </a:t>
            </a:r>
            <a:r>
              <a:rPr lang="en-US" dirty="0" err="1" smtClean="0"/>
              <a:t>postcondition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Assert:</a:t>
            </a:r>
            <a:r>
              <a:rPr lang="en-US" dirty="0" smtClean="0"/>
              <a:t> private precondition</a:t>
            </a:r>
          </a:p>
          <a:p>
            <a:r>
              <a:rPr lang="en-US" b="1" dirty="0" err="1" smtClean="0"/>
              <a:t>AssertOnReturn</a:t>
            </a:r>
            <a:r>
              <a:rPr lang="en-US" b="1" dirty="0" smtClean="0"/>
              <a:t>:</a:t>
            </a:r>
            <a:r>
              <a:rPr lang="en-US" dirty="0" smtClean="0"/>
              <a:t> private </a:t>
            </a:r>
            <a:r>
              <a:rPr lang="en-US" dirty="0" err="1" smtClean="0"/>
              <a:t>postcondition</a:t>
            </a:r>
            <a:endParaRPr lang="en-US" dirty="0" smtClean="0"/>
          </a:p>
          <a:p>
            <a:r>
              <a:rPr lang="en-US" b="1" dirty="0" err="1" smtClean="0"/>
              <a:t>AssertOnException</a:t>
            </a:r>
            <a:r>
              <a:rPr lang="en-US" b="1" dirty="0" smtClean="0"/>
              <a:t>:</a:t>
            </a:r>
            <a:r>
              <a:rPr lang="en-US" dirty="0" smtClean="0"/>
              <a:t> private exceptional </a:t>
            </a:r>
            <a:r>
              <a:rPr lang="en-US" dirty="0" err="1" smtClean="0"/>
              <a:t>postcondition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36</a:t>
            </a:fld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Invariants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038600"/>
            <a:ext cx="7467600" cy="2435352"/>
          </a:xfrm>
        </p:spPr>
        <p:txBody>
          <a:bodyPr/>
          <a:lstStyle/>
          <a:p>
            <a:r>
              <a:rPr lang="en-US" dirty="0" smtClean="0"/>
              <a:t>Checked at public method exit.</a:t>
            </a:r>
          </a:p>
          <a:p>
            <a:r>
              <a:rPr lang="en-US" dirty="0" smtClean="0"/>
              <a:t>Assumed at public method entry.</a:t>
            </a:r>
          </a:p>
          <a:p>
            <a:r>
              <a:rPr lang="en-US" dirty="0" smtClean="0">
                <a:latin typeface="Lucida Sans Unicode" pitchFamily="34" charset="0"/>
              </a:rPr>
              <a:t>[</a:t>
            </a:r>
            <a:r>
              <a:rPr lang="en-US" dirty="0" err="1" smtClean="0">
                <a:latin typeface="Lucida Sans Unicode" pitchFamily="34" charset="0"/>
              </a:rPr>
              <a:t>InvariantMethod</a:t>
            </a:r>
            <a:r>
              <a:rPr lang="en-US" dirty="0" smtClean="0">
                <a:latin typeface="Lucida Sans Unicode" pitchFamily="34" charset="0"/>
              </a:rPr>
              <a:t>]</a:t>
            </a:r>
            <a:r>
              <a:rPr lang="en-US" dirty="0" smtClean="0"/>
              <a:t> can mark method.</a:t>
            </a:r>
          </a:p>
          <a:p>
            <a:r>
              <a:rPr lang="en-US" dirty="0" smtClean="0"/>
              <a:t>Invariants are conditionally defined.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37</a:t>
            </a:fld>
            <a:endParaRPr kumimoji="0" 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81000" y="1600200"/>
            <a:ext cx="8458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1" dirty="0">
                <a:latin typeface="Lucida Sans Unicode" pitchFamily="34" charset="0"/>
              </a:rPr>
              <a:t>void</a:t>
            </a:r>
            <a:r>
              <a:rPr lang="en-US" sz="2400" dirty="0">
                <a:latin typeface="Lucida Sans Unicode" pitchFamily="34" charset="0"/>
              </a:rPr>
              <a:t> </a:t>
            </a:r>
            <a:r>
              <a:rPr lang="en-US" sz="2400" dirty="0" err="1">
                <a:latin typeface="Lucida Sans Unicode" pitchFamily="34" charset="0"/>
              </a:rPr>
              <a:t>ObjectInvariant</a:t>
            </a:r>
            <a:r>
              <a:rPr lang="en-US" sz="2400" dirty="0">
                <a:latin typeface="Lucida Sans Unicode" pitchFamily="34" charset="0"/>
              </a:rPr>
              <a:t>() {</a:t>
            </a:r>
            <a:br>
              <a:rPr lang="en-US" sz="2400" dirty="0">
                <a:latin typeface="Lucida Sans Unicode" pitchFamily="34" charset="0"/>
              </a:rPr>
            </a:br>
            <a:r>
              <a:rPr lang="en-US" sz="2400" dirty="0">
                <a:latin typeface="Lucida Sans Unicode" pitchFamily="34" charset="0"/>
              </a:rPr>
              <a:t>  </a:t>
            </a:r>
            <a:r>
              <a:rPr lang="en-US" sz="2400" dirty="0" err="1">
                <a:latin typeface="Lucida Sans Unicode" pitchFamily="34" charset="0"/>
              </a:rPr>
              <a:t>Contract.Invariant</a:t>
            </a:r>
            <a:r>
              <a:rPr lang="en-US" sz="2400" dirty="0">
                <a:latin typeface="Lucida Sans Unicode" pitchFamily="34" charset="0"/>
              </a:rPr>
              <a:t>(0 &lt;= _s &amp;&amp; _s &lt;= _</a:t>
            </a:r>
            <a:r>
              <a:rPr lang="en-US" sz="2400" dirty="0" err="1">
                <a:latin typeface="Lucida Sans Unicode" pitchFamily="34" charset="0"/>
              </a:rPr>
              <a:t>xs.Length</a:t>
            </a:r>
            <a:r>
              <a:rPr lang="en-US" sz="2400" dirty="0">
                <a:latin typeface="Lucida Sans Unicode" pitchFamily="34" charset="0"/>
              </a:rPr>
              <a:t>);</a:t>
            </a:r>
            <a:br>
              <a:rPr lang="en-US" sz="2400" dirty="0">
                <a:latin typeface="Lucida Sans Unicode" pitchFamily="34" charset="0"/>
              </a:rPr>
            </a:br>
            <a:r>
              <a:rPr lang="en-US" sz="2400" dirty="0">
                <a:latin typeface="Lucida Sans Unicode" pitchFamily="34" charset="0"/>
              </a:rPr>
              <a:t>  </a:t>
            </a:r>
            <a:r>
              <a:rPr lang="en-US" sz="2400" dirty="0" err="1">
                <a:latin typeface="Lucida Sans Unicode" pitchFamily="34" charset="0"/>
              </a:rPr>
              <a:t>Contract.Invariant</a:t>
            </a:r>
            <a:r>
              <a:rPr lang="en-US" sz="2400" dirty="0">
                <a:latin typeface="Lucida Sans Unicode" pitchFamily="34" charset="0"/>
              </a:rPr>
              <a:t>( // all unused slots are null</a:t>
            </a:r>
            <a:br>
              <a:rPr lang="en-US" sz="2400" dirty="0">
                <a:latin typeface="Lucida Sans Unicode" pitchFamily="34" charset="0"/>
              </a:rPr>
            </a:br>
            <a:r>
              <a:rPr lang="en-US" sz="2400" dirty="0">
                <a:latin typeface="Lucida Sans Unicode" pitchFamily="34" charset="0"/>
              </a:rPr>
              <a:t>    </a:t>
            </a:r>
            <a:r>
              <a:rPr lang="en-US" sz="2400" dirty="0" err="1">
                <a:latin typeface="Lucida Sans Unicode" pitchFamily="34" charset="0"/>
              </a:rPr>
              <a:t>Contract.ForAll</a:t>
            </a:r>
            <a:r>
              <a:rPr lang="en-US" sz="2400" dirty="0">
                <a:latin typeface="Lucida Sans Unicode" pitchFamily="34" charset="0"/>
              </a:rPr>
              <a:t>(_</a:t>
            </a:r>
            <a:r>
              <a:rPr lang="en-US" sz="2400" dirty="0" err="1">
                <a:latin typeface="Lucida Sans Unicode" pitchFamily="34" charset="0"/>
              </a:rPr>
              <a:t>s,_xs.Length</a:t>
            </a:r>
            <a:r>
              <a:rPr lang="en-US" sz="2400" dirty="0">
                <a:latin typeface="Lucida Sans Unicode" pitchFamily="34" charset="0"/>
              </a:rPr>
              <a:t>, </a:t>
            </a:r>
            <a:r>
              <a:rPr lang="en-US" sz="2400" dirty="0" err="1" smtClean="0">
                <a:latin typeface="Lucida Sans Unicode" pitchFamily="34" charset="0"/>
              </a:rPr>
              <a:t>i</a:t>
            </a:r>
            <a:r>
              <a:rPr lang="en-US" sz="2400" dirty="0" smtClean="0">
                <a:latin typeface="Lucida Sans Unicode" pitchFamily="34" charset="0"/>
              </a:rPr>
              <a:t> =&gt; _</a:t>
            </a:r>
            <a:r>
              <a:rPr lang="en-US" sz="2400" dirty="0" err="1">
                <a:latin typeface="Lucida Sans Unicode" pitchFamily="34" charset="0"/>
              </a:rPr>
              <a:t>xs</a:t>
            </a:r>
            <a:r>
              <a:rPr lang="en-US" sz="2400" dirty="0">
                <a:latin typeface="Lucida Sans Unicode" pitchFamily="34" charset="0"/>
              </a:rPr>
              <a:t>[</a:t>
            </a:r>
            <a:r>
              <a:rPr lang="en-US" sz="2400" dirty="0" err="1">
                <a:latin typeface="Lucida Sans Unicode" pitchFamily="34" charset="0"/>
              </a:rPr>
              <a:t>i</a:t>
            </a:r>
            <a:r>
              <a:rPr lang="en-US" sz="2400" dirty="0">
                <a:latin typeface="Lucida Sans Unicode" pitchFamily="34" charset="0"/>
              </a:rPr>
              <a:t>] == </a:t>
            </a:r>
            <a:r>
              <a:rPr lang="en-US" sz="2400" b="1" dirty="0" smtClean="0">
                <a:latin typeface="Lucida Sans Unicode" pitchFamily="34" charset="0"/>
              </a:rPr>
              <a:t>null</a:t>
            </a:r>
            <a:r>
              <a:rPr lang="en-US" sz="2400" dirty="0" smtClean="0">
                <a:latin typeface="Lucida Sans Unicode" pitchFamily="34" charset="0"/>
              </a:rPr>
              <a:t>);</a:t>
            </a:r>
            <a:r>
              <a:rPr lang="en-US" sz="2400" dirty="0">
                <a:latin typeface="Lucida Sans Unicode" pitchFamily="34" charset="0"/>
              </a:rPr>
              <a:t/>
            </a:r>
            <a:br>
              <a:rPr lang="en-US" sz="2400" dirty="0">
                <a:latin typeface="Lucida Sans Unicode" pitchFamily="34" charset="0"/>
              </a:rPr>
            </a:br>
            <a:r>
              <a:rPr lang="en-US" sz="2400" dirty="0">
                <a:latin typeface="Lucida Sans Unicode" pitchFamily="34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267200"/>
            <a:ext cx="7467600" cy="2206752"/>
          </a:xfrm>
        </p:spPr>
        <p:txBody>
          <a:bodyPr/>
          <a:lstStyle/>
          <a:p>
            <a:r>
              <a:rPr lang="en-US" dirty="0" err="1" smtClean="0"/>
              <a:t>Contract.ForAll</a:t>
            </a:r>
            <a:r>
              <a:rPr lang="en-US" dirty="0" smtClean="0"/>
              <a:t>, </a:t>
            </a:r>
            <a:r>
              <a:rPr lang="en-US" dirty="0" err="1" smtClean="0"/>
              <a:t>Contract.Exists</a:t>
            </a:r>
            <a:endParaRPr lang="en-US" dirty="0" smtClean="0"/>
          </a:p>
          <a:p>
            <a:r>
              <a:rPr lang="en-US" dirty="0" smtClean="0"/>
              <a:t>Other quantifiers possible: Count, Sum,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38</a:t>
            </a:fld>
            <a:endParaRPr kumimoji="0"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4800" y="1628775"/>
            <a:ext cx="83058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1" dirty="0">
                <a:latin typeface="Lucida Sans Unicode" pitchFamily="34" charset="0"/>
              </a:rPr>
              <a:t>public</a:t>
            </a:r>
            <a:r>
              <a:rPr lang="en-US" sz="2400" dirty="0">
                <a:latin typeface="Lucida Sans Unicode" pitchFamily="34" charset="0"/>
              </a:rPr>
              <a:t> </a:t>
            </a:r>
            <a:r>
              <a:rPr lang="en-US" sz="2400" b="1" dirty="0">
                <a:latin typeface="Lucida Sans Unicode" pitchFamily="34" charset="0"/>
              </a:rPr>
              <a:t>static</a:t>
            </a:r>
            <a:r>
              <a:rPr lang="en-US" sz="2400" dirty="0">
                <a:latin typeface="Lucida Sans Unicode" pitchFamily="34" charset="0"/>
              </a:rPr>
              <a:t> </a:t>
            </a:r>
            <a:r>
              <a:rPr lang="en-US" sz="2400" b="1" dirty="0" err="1">
                <a:latin typeface="Lucida Sans Unicode" pitchFamily="34" charset="0"/>
              </a:rPr>
              <a:t>bool</a:t>
            </a:r>
            <a:r>
              <a:rPr lang="en-US" sz="2400" dirty="0">
                <a:latin typeface="Lucida Sans Unicode" pitchFamily="34" charset="0"/>
              </a:rPr>
              <a:t> </a:t>
            </a:r>
            <a:r>
              <a:rPr lang="en-US" sz="2400" dirty="0" err="1">
                <a:latin typeface="Lucida Sans Unicode" pitchFamily="34" charset="0"/>
              </a:rPr>
              <a:t>ForAll</a:t>
            </a:r>
            <a:r>
              <a:rPr lang="en-US" sz="2400" dirty="0">
                <a:latin typeface="Lucida Sans Unicode" pitchFamily="34" charset="0"/>
              </a:rPr>
              <a:t>(</a:t>
            </a:r>
            <a:r>
              <a:rPr lang="en-US" sz="2400" b="1" dirty="0" err="1">
                <a:latin typeface="Lucida Sans Unicode" pitchFamily="34" charset="0"/>
              </a:rPr>
              <a:t>int</a:t>
            </a:r>
            <a:r>
              <a:rPr lang="en-US" sz="2400" dirty="0">
                <a:latin typeface="Lucida Sans Unicode" pitchFamily="34" charset="0"/>
              </a:rPr>
              <a:t> lo, </a:t>
            </a:r>
            <a:r>
              <a:rPr lang="en-US" sz="2400" b="1" dirty="0" err="1">
                <a:latin typeface="Lucida Sans Unicode" pitchFamily="34" charset="0"/>
              </a:rPr>
              <a:t>int</a:t>
            </a:r>
            <a:r>
              <a:rPr lang="en-US" sz="2400" dirty="0">
                <a:latin typeface="Lucida Sans Unicode" pitchFamily="34" charset="0"/>
              </a:rPr>
              <a:t> hi,</a:t>
            </a:r>
            <a:br>
              <a:rPr lang="en-US" sz="2400" dirty="0">
                <a:latin typeface="Lucida Sans Unicode" pitchFamily="34" charset="0"/>
              </a:rPr>
            </a:br>
            <a:r>
              <a:rPr lang="en-US" sz="2400" dirty="0">
                <a:latin typeface="Lucida Sans Unicode" pitchFamily="34" charset="0"/>
              </a:rPr>
              <a:t>                                      </a:t>
            </a:r>
            <a:r>
              <a:rPr lang="en-US" sz="2400" dirty="0" err="1">
                <a:latin typeface="Lucida Sans Unicode" pitchFamily="34" charset="0"/>
              </a:rPr>
              <a:t>System.Predicate</a:t>
            </a:r>
            <a:r>
              <a:rPr lang="en-US" sz="2400" dirty="0">
                <a:latin typeface="Lucida Sans Unicode" pitchFamily="34" charset="0"/>
              </a:rPr>
              <a:t>&lt;</a:t>
            </a:r>
            <a:r>
              <a:rPr lang="en-US" sz="2400" b="1" dirty="0" err="1">
                <a:latin typeface="Lucida Sans Unicode" pitchFamily="34" charset="0"/>
              </a:rPr>
              <a:t>int</a:t>
            </a:r>
            <a:r>
              <a:rPr lang="en-US" sz="2400" dirty="0">
                <a:latin typeface="Lucida Sans Unicode" pitchFamily="34" charset="0"/>
              </a:rPr>
              <a:t>&gt; P) {</a:t>
            </a:r>
            <a:br>
              <a:rPr lang="en-US" sz="2400" dirty="0">
                <a:latin typeface="Lucida Sans Unicode" pitchFamily="34" charset="0"/>
              </a:rPr>
            </a:br>
            <a:r>
              <a:rPr lang="en-US" sz="2400" dirty="0">
                <a:latin typeface="Lucida Sans Unicode" pitchFamily="34" charset="0"/>
              </a:rPr>
              <a:t>  </a:t>
            </a:r>
            <a:r>
              <a:rPr lang="en-US" sz="2400" dirty="0" err="1">
                <a:latin typeface="Lucida Sans Unicode" pitchFamily="34" charset="0"/>
              </a:rPr>
              <a:t>Contract.Requires</a:t>
            </a:r>
            <a:r>
              <a:rPr lang="en-US" sz="2400" dirty="0">
                <a:latin typeface="Lucida Sans Unicode" pitchFamily="34" charset="0"/>
              </a:rPr>
              <a:t>(lo &lt;= hi &amp;&amp; P != </a:t>
            </a:r>
            <a:r>
              <a:rPr lang="en-US" sz="2400" b="1" dirty="0">
                <a:latin typeface="Lucida Sans Unicode" pitchFamily="34" charset="0"/>
              </a:rPr>
              <a:t>null</a:t>
            </a:r>
            <a:r>
              <a:rPr lang="en-US" sz="2400" dirty="0">
                <a:latin typeface="Lucida Sans Unicode" pitchFamily="34" charset="0"/>
              </a:rPr>
              <a:t>);</a:t>
            </a:r>
            <a:br>
              <a:rPr lang="en-US" sz="2400" dirty="0">
                <a:latin typeface="Lucida Sans Unicode" pitchFamily="34" charset="0"/>
              </a:rPr>
            </a:br>
            <a:r>
              <a:rPr lang="en-US" sz="2400" dirty="0">
                <a:latin typeface="Lucida Sans Unicode" pitchFamily="34" charset="0"/>
              </a:rPr>
              <a:t>  </a:t>
            </a:r>
            <a:r>
              <a:rPr lang="en-US" sz="2400" b="1" dirty="0">
                <a:latin typeface="Lucida Sans Unicode" pitchFamily="34" charset="0"/>
              </a:rPr>
              <a:t>for</a:t>
            </a:r>
            <a:r>
              <a:rPr lang="en-US" sz="2400" dirty="0">
                <a:latin typeface="Lucida Sans Unicode" pitchFamily="34" charset="0"/>
              </a:rPr>
              <a:t> (</a:t>
            </a:r>
            <a:r>
              <a:rPr lang="en-US" sz="2400" b="1" dirty="0" err="1">
                <a:latin typeface="Lucida Sans Unicode" pitchFamily="34" charset="0"/>
              </a:rPr>
              <a:t>int</a:t>
            </a:r>
            <a:r>
              <a:rPr lang="en-US" sz="2400" dirty="0">
                <a:latin typeface="Lucida Sans Unicode" pitchFamily="34" charset="0"/>
              </a:rPr>
              <a:t> </a:t>
            </a:r>
            <a:r>
              <a:rPr lang="en-US" sz="2400" dirty="0" err="1">
                <a:latin typeface="Lucida Sans Unicode" pitchFamily="34" charset="0"/>
              </a:rPr>
              <a:t>i</a:t>
            </a:r>
            <a:r>
              <a:rPr lang="en-US" sz="2400" dirty="0">
                <a:latin typeface="Lucida Sans Unicode" pitchFamily="34" charset="0"/>
              </a:rPr>
              <a:t> = lo; </a:t>
            </a:r>
            <a:r>
              <a:rPr lang="en-US" sz="2400" dirty="0" err="1">
                <a:latin typeface="Lucida Sans Unicode" pitchFamily="34" charset="0"/>
              </a:rPr>
              <a:t>i</a:t>
            </a:r>
            <a:r>
              <a:rPr lang="en-US" sz="2400" dirty="0">
                <a:latin typeface="Lucida Sans Unicode" pitchFamily="34" charset="0"/>
              </a:rPr>
              <a:t> &lt; hi; </a:t>
            </a:r>
            <a:r>
              <a:rPr lang="en-US" sz="2400" dirty="0" err="1">
                <a:latin typeface="Lucida Sans Unicode" pitchFamily="34" charset="0"/>
              </a:rPr>
              <a:t>i</a:t>
            </a:r>
            <a:r>
              <a:rPr lang="en-US" sz="2400" dirty="0">
                <a:latin typeface="Lucida Sans Unicode" pitchFamily="34" charset="0"/>
              </a:rPr>
              <a:t>++)</a:t>
            </a:r>
            <a:br>
              <a:rPr lang="en-US" sz="2400" dirty="0">
                <a:latin typeface="Lucida Sans Unicode" pitchFamily="34" charset="0"/>
              </a:rPr>
            </a:br>
            <a:r>
              <a:rPr lang="en-US" sz="2400" dirty="0">
                <a:latin typeface="Lucida Sans Unicode" pitchFamily="34" charset="0"/>
              </a:rPr>
              <a:t>    </a:t>
            </a:r>
            <a:r>
              <a:rPr lang="en-US" sz="2400" b="1" dirty="0">
                <a:latin typeface="Lucida Sans Unicode" pitchFamily="34" charset="0"/>
              </a:rPr>
              <a:t>if</a:t>
            </a:r>
            <a:r>
              <a:rPr lang="en-US" sz="2400" dirty="0">
                <a:latin typeface="Lucida Sans Unicode" pitchFamily="34" charset="0"/>
              </a:rPr>
              <a:t> (!P(</a:t>
            </a:r>
            <a:r>
              <a:rPr lang="en-US" sz="2400" dirty="0" err="1">
                <a:latin typeface="Lucida Sans Unicode" pitchFamily="34" charset="0"/>
              </a:rPr>
              <a:t>i</a:t>
            </a:r>
            <a:r>
              <a:rPr lang="en-US" sz="2400" dirty="0">
                <a:latin typeface="Lucida Sans Unicode" pitchFamily="34" charset="0"/>
              </a:rPr>
              <a:t>)) </a:t>
            </a:r>
            <a:r>
              <a:rPr lang="en-US" sz="2400" b="1" dirty="0">
                <a:latin typeface="Lucida Sans Unicode" pitchFamily="34" charset="0"/>
              </a:rPr>
              <a:t>return</a:t>
            </a:r>
            <a:r>
              <a:rPr lang="en-US" sz="2400" dirty="0">
                <a:latin typeface="Lucida Sans Unicode" pitchFamily="34" charset="0"/>
              </a:rPr>
              <a:t> </a:t>
            </a:r>
            <a:r>
              <a:rPr lang="en-US" sz="2400" b="1" dirty="0">
                <a:latin typeface="Lucida Sans Unicode" pitchFamily="34" charset="0"/>
              </a:rPr>
              <a:t>false</a:t>
            </a:r>
            <a:r>
              <a:rPr lang="en-US" sz="2400" dirty="0">
                <a:latin typeface="Lucida Sans Unicode" pitchFamily="34" charset="0"/>
              </a:rPr>
              <a:t>;</a:t>
            </a:r>
            <a:br>
              <a:rPr lang="en-US" sz="2400" dirty="0">
                <a:latin typeface="Lucida Sans Unicode" pitchFamily="34" charset="0"/>
              </a:rPr>
            </a:br>
            <a:r>
              <a:rPr lang="en-US" sz="2400" dirty="0">
                <a:latin typeface="Lucida Sans Unicode" pitchFamily="34" charset="0"/>
              </a:rPr>
              <a:t>  </a:t>
            </a:r>
            <a:r>
              <a:rPr lang="en-US" sz="2400" b="1" dirty="0">
                <a:latin typeface="Lucida Sans Unicode" pitchFamily="34" charset="0"/>
              </a:rPr>
              <a:t>return</a:t>
            </a:r>
            <a:r>
              <a:rPr lang="en-US" sz="2400" dirty="0">
                <a:latin typeface="Lucida Sans Unicode" pitchFamily="34" charset="0"/>
              </a:rPr>
              <a:t> </a:t>
            </a:r>
            <a:r>
              <a:rPr lang="en-US" sz="2400" b="1" dirty="0">
                <a:latin typeface="Lucida Sans Unicode" pitchFamily="34" charset="0"/>
              </a:rPr>
              <a:t>true</a:t>
            </a:r>
            <a:r>
              <a:rPr lang="en-US" sz="2400" dirty="0">
                <a:latin typeface="Lucida Sans Unicode" pitchFamily="34" charset="0"/>
              </a:rPr>
              <a:t>; </a:t>
            </a:r>
            <a:br>
              <a:rPr lang="en-US" sz="2400" dirty="0">
                <a:latin typeface="Lucida Sans Unicode" pitchFamily="34" charset="0"/>
              </a:rPr>
            </a:br>
            <a:r>
              <a:rPr lang="en-US" sz="2400" dirty="0">
                <a:latin typeface="Lucida Sans Unicode" pitchFamily="34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Quantification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39</a:t>
            </a:fld>
            <a:endParaRPr kumimoji="0"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66800" y="1981200"/>
            <a:ext cx="6400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dirty="0" err="1">
                <a:latin typeface="Lucida Sans Unicode" pitchFamily="34" charset="0"/>
              </a:rPr>
              <a:t>Contract.Forall</a:t>
            </a:r>
            <a:r>
              <a:rPr lang="en-US" sz="2400" dirty="0">
                <a:latin typeface="Lucida Sans Unicode" pitchFamily="34" charset="0"/>
              </a:rPr>
              <a:t>(_</a:t>
            </a:r>
            <a:r>
              <a:rPr lang="en-US" sz="2400" dirty="0" err="1">
                <a:latin typeface="Lucida Sans Unicode" pitchFamily="34" charset="0"/>
              </a:rPr>
              <a:t>size,_items.Length</a:t>
            </a:r>
            <a:r>
              <a:rPr lang="en-US" sz="2400" dirty="0">
                <a:latin typeface="Lucida Sans Unicode" pitchFamily="34" charset="0"/>
              </a:rPr>
              <a:t>,</a:t>
            </a:r>
            <a:br>
              <a:rPr lang="en-US" sz="2400" dirty="0">
                <a:latin typeface="Lucida Sans Unicode" pitchFamily="34" charset="0"/>
              </a:rPr>
            </a:br>
            <a:r>
              <a:rPr lang="en-US" sz="2400" dirty="0">
                <a:latin typeface="Lucida Sans Unicode" pitchFamily="34" charset="0"/>
              </a:rPr>
              <a:t>    </a:t>
            </a:r>
            <a:r>
              <a:rPr lang="en-US" sz="2400" b="1" dirty="0">
                <a:latin typeface="Lucida Sans Unicode" pitchFamily="34" charset="0"/>
              </a:rPr>
              <a:t>delegate</a:t>
            </a:r>
            <a:r>
              <a:rPr lang="en-US" sz="2400" dirty="0">
                <a:latin typeface="Lucida Sans Unicode" pitchFamily="34" charset="0"/>
              </a:rPr>
              <a:t>(</a:t>
            </a:r>
            <a:r>
              <a:rPr lang="en-US" sz="2400" b="1" dirty="0" err="1">
                <a:latin typeface="Lucida Sans Unicode" pitchFamily="34" charset="0"/>
              </a:rPr>
              <a:t>int</a:t>
            </a:r>
            <a:r>
              <a:rPr lang="en-US" sz="2400" dirty="0">
                <a:latin typeface="Lucida Sans Unicode" pitchFamily="34" charset="0"/>
              </a:rPr>
              <a:t> </a:t>
            </a:r>
            <a:r>
              <a:rPr lang="en-US" sz="2400" dirty="0" err="1">
                <a:latin typeface="Lucida Sans Unicode" pitchFamily="34" charset="0"/>
              </a:rPr>
              <a:t>i</a:t>
            </a:r>
            <a:r>
              <a:rPr lang="en-US" sz="2400" dirty="0">
                <a:latin typeface="Lucida Sans Unicode" pitchFamily="34" charset="0"/>
              </a:rPr>
              <a:t>)</a:t>
            </a:r>
            <a:br>
              <a:rPr lang="en-US" sz="2400" dirty="0">
                <a:latin typeface="Lucida Sans Unicode" pitchFamily="34" charset="0"/>
              </a:rPr>
            </a:br>
            <a:r>
              <a:rPr lang="en-US" sz="2400" dirty="0">
                <a:latin typeface="Lucida Sans Unicode" pitchFamily="34" charset="0"/>
              </a:rPr>
              <a:t>      { </a:t>
            </a:r>
            <a:r>
              <a:rPr lang="en-US" sz="2400" b="1" dirty="0">
                <a:latin typeface="Lucida Sans Unicode" pitchFamily="34" charset="0"/>
              </a:rPr>
              <a:t>return</a:t>
            </a:r>
            <a:r>
              <a:rPr lang="en-US" sz="2400" dirty="0">
                <a:latin typeface="Lucida Sans Unicode" pitchFamily="34" charset="0"/>
              </a:rPr>
              <a:t> _items[</a:t>
            </a:r>
            <a:r>
              <a:rPr lang="en-US" sz="2400" dirty="0" err="1">
                <a:latin typeface="Lucida Sans Unicode" pitchFamily="34" charset="0"/>
              </a:rPr>
              <a:t>i</a:t>
            </a:r>
            <a:r>
              <a:rPr lang="en-US" sz="2400" dirty="0">
                <a:latin typeface="Lucida Sans Unicode" pitchFamily="34" charset="0"/>
              </a:rPr>
              <a:t>] == </a:t>
            </a:r>
            <a:r>
              <a:rPr lang="en-US" sz="2400" b="1" dirty="0">
                <a:latin typeface="Lucida Sans Unicode" pitchFamily="34" charset="0"/>
              </a:rPr>
              <a:t>null;</a:t>
            </a:r>
            <a:r>
              <a:rPr lang="en-US" sz="2400" dirty="0">
                <a:latin typeface="Lucida Sans Unicode" pitchFamily="34" charset="0"/>
              </a:rPr>
              <a:t> });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43000" y="3841750"/>
            <a:ext cx="6400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Lucida Sans Unicode" pitchFamily="34" charset="0"/>
              </a:rPr>
              <a:t>Contract.Forall(_size,_items.Length,</a:t>
            </a:r>
            <a:br>
              <a:rPr lang="en-US" sz="2400">
                <a:latin typeface="Lucida Sans Unicode" pitchFamily="34" charset="0"/>
              </a:rPr>
            </a:br>
            <a:r>
              <a:rPr lang="en-US" sz="2400">
                <a:latin typeface="Lucida Sans Unicode" pitchFamily="34" charset="0"/>
              </a:rPr>
              <a:t>    i =&gt; _items[i] == </a:t>
            </a:r>
            <a:r>
              <a:rPr lang="en-US" sz="2400" b="1">
                <a:latin typeface="Lucida Sans Unicode" pitchFamily="34" charset="0"/>
              </a:rPr>
              <a:t>null</a:t>
            </a:r>
            <a:r>
              <a:rPr lang="en-US" sz="2400">
                <a:latin typeface="Lucida Sans Unicode" pitchFamily="34" charset="0"/>
              </a:rPr>
              <a:t>);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143000" y="4816475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Lucida Sans Unicode" pitchFamily="34" charset="0"/>
              </a:rPr>
              <a:t>_items.Forall(x =&gt; x == </a:t>
            </a:r>
            <a:r>
              <a:rPr lang="en-US" sz="2400" b="1">
                <a:latin typeface="Lucida Sans Unicode" pitchFamily="34" charset="0"/>
              </a:rPr>
              <a:t>null</a:t>
            </a:r>
            <a:r>
              <a:rPr lang="en-US" sz="2400">
                <a:latin typeface="Lucida Sans Unicode" pitchFamily="34" charset="0"/>
              </a:rPr>
              <a:t>);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010400" y="2211388"/>
            <a:ext cx="1673225" cy="1444625"/>
          </a:xfrm>
          <a:prstGeom prst="irregularSeal1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C# v2</a:t>
            </a: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6172200" y="4346575"/>
            <a:ext cx="1673225" cy="1444625"/>
          </a:xfrm>
          <a:prstGeom prst="irregularSeal1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C# v3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Space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4</a:t>
            </a:fld>
            <a:endParaRPr kumimoji="0"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533400" y="1600200"/>
            <a:ext cx="5638800" cy="4788932"/>
            <a:chOff x="533400" y="1600200"/>
            <a:chExt cx="5638800" cy="4788932"/>
          </a:xfrm>
        </p:grpSpPr>
        <p:cxnSp>
          <p:nvCxnSpPr>
            <p:cNvPr id="6" name="Straight Arrow Connector 5"/>
            <p:cNvCxnSpPr/>
            <p:nvPr/>
          </p:nvCxnSpPr>
          <p:spPr>
            <a:xfrm rot="5400000" flipH="1" flipV="1">
              <a:off x="-648494" y="3619500"/>
              <a:ext cx="4039394" cy="79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1371600" y="5638800"/>
              <a:ext cx="4725194" cy="79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16200000">
              <a:off x="-43934" y="3549134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expressivity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5400000">
              <a:off x="2247900" y="5676900"/>
              <a:ext cx="381000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4687094" y="5676106"/>
              <a:ext cx="381000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447800" y="6019800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static checking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86200" y="6019800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dynamic checking</a:t>
              </a:r>
              <a:endParaRPr lang="en-US" dirty="0"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1828800" y="4343400"/>
            <a:ext cx="1524000" cy="381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Prefast</a:t>
            </a:r>
            <a:r>
              <a:rPr lang="en-US" dirty="0" smtClean="0"/>
              <a:t>/SAL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828800" y="4953000"/>
            <a:ext cx="1524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Prefix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828800" y="3276600"/>
            <a:ext cx="1524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ESP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5943600" y="685800"/>
            <a:ext cx="2133600" cy="914400"/>
            <a:chOff x="5943600" y="685800"/>
            <a:chExt cx="2133600" cy="914400"/>
          </a:xfrm>
        </p:grpSpPr>
        <p:sp>
          <p:nvSpPr>
            <p:cNvPr id="25" name="Rounded Rectangle 24"/>
            <p:cNvSpPr/>
            <p:nvPr/>
          </p:nvSpPr>
          <p:spPr>
            <a:xfrm>
              <a:off x="5943600" y="685800"/>
              <a:ext cx="2133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global analysis</a:t>
              </a:r>
              <a:endParaRPr lang="en-US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943600" y="1219200"/>
              <a:ext cx="2133600" cy="38100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modular analysis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362200" y="1828800"/>
            <a:ext cx="2667000" cy="838200"/>
            <a:chOff x="2362200" y="2286000"/>
            <a:chExt cx="2667000" cy="838200"/>
          </a:xfrm>
        </p:grpSpPr>
        <p:sp>
          <p:nvSpPr>
            <p:cNvPr id="21" name="Oval 20"/>
            <p:cNvSpPr/>
            <p:nvPr/>
          </p:nvSpPr>
          <p:spPr>
            <a:xfrm>
              <a:off x="2362200" y="2819400"/>
              <a:ext cx="685800" cy="3048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343400" y="2286000"/>
              <a:ext cx="685800" cy="3048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>
              <a:stCxn id="21" idx="6"/>
              <a:endCxn id="22" idx="2"/>
            </p:cNvCxnSpPr>
            <p:nvPr/>
          </p:nvCxnSpPr>
          <p:spPr>
            <a:xfrm flipV="1">
              <a:off x="3048000" y="2438400"/>
              <a:ext cx="1295400" cy="533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ounded Rectangle 23"/>
          <p:cNvSpPr/>
          <p:nvPr/>
        </p:nvSpPr>
        <p:spPr>
          <a:xfrm rot="20475211">
            <a:off x="2053973" y="1951639"/>
            <a:ext cx="3242873" cy="6507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Managed Contracts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562600" y="24384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Dynamic checking provides test amplification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828800" y="3810000"/>
            <a:ext cx="1524000" cy="381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FxCop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4" grpId="0" animBg="1"/>
      <p:bldP spid="33" grpId="0"/>
      <p:bldP spid="2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 On Abstract methods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40</a:t>
            </a:fld>
            <a:endParaRPr kumimoji="0"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04800" y="1739900"/>
            <a:ext cx="8839200" cy="392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Lucida Sans Unicode" pitchFamily="34" charset="0"/>
              </a:rPr>
              <a:t>                                 </a:t>
            </a:r>
            <a:br>
              <a:rPr lang="en-US" sz="2400" dirty="0">
                <a:latin typeface="Lucida Sans Unicode" pitchFamily="34" charset="0"/>
              </a:rPr>
            </a:br>
            <a:r>
              <a:rPr lang="en-US" sz="2400" b="1" dirty="0">
                <a:latin typeface="Lucida Sans Unicode" pitchFamily="34" charset="0"/>
              </a:rPr>
              <a:t>public</a:t>
            </a:r>
            <a:r>
              <a:rPr lang="en-US" sz="2400" dirty="0">
                <a:latin typeface="Lucida Sans Unicode" pitchFamily="34" charset="0"/>
              </a:rPr>
              <a:t> </a:t>
            </a:r>
            <a:r>
              <a:rPr lang="en-US" sz="2400" b="1" dirty="0">
                <a:latin typeface="Lucida Sans Unicode" pitchFamily="34" charset="0"/>
              </a:rPr>
              <a:t>interface</a:t>
            </a:r>
            <a:r>
              <a:rPr lang="en-US" sz="2400" dirty="0">
                <a:latin typeface="Lucida Sans Unicode" pitchFamily="34" charset="0"/>
              </a:rPr>
              <a:t> </a:t>
            </a:r>
            <a:r>
              <a:rPr lang="en-US" sz="2400" dirty="0" err="1">
                <a:latin typeface="Lucida Sans Unicode" pitchFamily="34" charset="0"/>
              </a:rPr>
              <a:t>ICloneable</a:t>
            </a:r>
            <a:r>
              <a:rPr lang="en-US" sz="2400" dirty="0">
                <a:latin typeface="Lucida Sans Unicode" pitchFamily="34" charset="0"/>
              </a:rPr>
              <a:t> {</a:t>
            </a:r>
            <a:br>
              <a:rPr lang="en-US" sz="2400" dirty="0">
                <a:latin typeface="Lucida Sans Unicode" pitchFamily="34" charset="0"/>
              </a:rPr>
            </a:br>
            <a:r>
              <a:rPr lang="en-US" sz="2400" dirty="0">
                <a:latin typeface="Lucida Sans Unicode" pitchFamily="34" charset="0"/>
              </a:rPr>
              <a:t>  </a:t>
            </a:r>
            <a:r>
              <a:rPr lang="en-US" sz="2400" b="1" dirty="0">
                <a:latin typeface="Lucida Sans Unicode" pitchFamily="34" charset="0"/>
              </a:rPr>
              <a:t>object</a:t>
            </a:r>
            <a:r>
              <a:rPr lang="en-US" sz="2400" dirty="0">
                <a:latin typeface="Lucida Sans Unicode" pitchFamily="34" charset="0"/>
              </a:rPr>
              <a:t> Clone();</a:t>
            </a:r>
            <a:br>
              <a:rPr lang="en-US" sz="2400" dirty="0">
                <a:latin typeface="Lucida Sans Unicode" pitchFamily="34" charset="0"/>
              </a:rPr>
            </a:br>
            <a:r>
              <a:rPr lang="en-US" sz="2400" dirty="0">
                <a:latin typeface="Lucida Sans Unicode" pitchFamily="34" charset="0"/>
              </a:rPr>
              <a:t>}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1" dirty="0">
                <a:latin typeface="Lucida Sans Unicode" pitchFamily="34" charset="0"/>
              </a:rPr>
              <a:t>public</a:t>
            </a:r>
            <a:r>
              <a:rPr lang="en-US" sz="2400" dirty="0">
                <a:latin typeface="Lucida Sans Unicode" pitchFamily="34" charset="0"/>
              </a:rPr>
              <a:t> </a:t>
            </a:r>
            <a:r>
              <a:rPr lang="en-US" sz="2400" b="1" dirty="0">
                <a:latin typeface="Lucida Sans Unicode" pitchFamily="34" charset="0"/>
              </a:rPr>
              <a:t>class</a:t>
            </a:r>
            <a:r>
              <a:rPr lang="en-US" sz="2400" dirty="0">
                <a:latin typeface="Lucida Sans Unicode" pitchFamily="34" charset="0"/>
              </a:rPr>
              <a:t> </a:t>
            </a:r>
            <a:r>
              <a:rPr lang="en-US" sz="2400" dirty="0" err="1">
                <a:latin typeface="Lucida Sans Unicode" pitchFamily="34" charset="0"/>
              </a:rPr>
              <a:t>CloneableContract</a:t>
            </a:r>
            <a:r>
              <a:rPr lang="en-US" sz="2400" dirty="0">
                <a:latin typeface="Lucida Sans Unicode" pitchFamily="34" charset="0"/>
              </a:rPr>
              <a:t> : </a:t>
            </a:r>
            <a:r>
              <a:rPr lang="en-US" sz="2400" dirty="0" err="1">
                <a:latin typeface="Lucida Sans Unicode" pitchFamily="34" charset="0"/>
              </a:rPr>
              <a:t>ICloneable</a:t>
            </a:r>
            <a:r>
              <a:rPr lang="en-US" sz="2400" dirty="0">
                <a:latin typeface="Lucida Sans Unicode" pitchFamily="34" charset="0"/>
              </a:rPr>
              <a:t> {</a:t>
            </a:r>
            <a:br>
              <a:rPr lang="en-US" sz="2400" dirty="0">
                <a:latin typeface="Lucida Sans Unicode" pitchFamily="34" charset="0"/>
              </a:rPr>
            </a:br>
            <a:r>
              <a:rPr lang="en-US" sz="2400" dirty="0">
                <a:latin typeface="Lucida Sans Unicode" pitchFamily="34" charset="0"/>
              </a:rPr>
              <a:t>  </a:t>
            </a:r>
            <a:r>
              <a:rPr lang="en-US" sz="2400" b="1" dirty="0">
                <a:latin typeface="Lucida Sans Unicode" pitchFamily="34" charset="0"/>
              </a:rPr>
              <a:t>object</a:t>
            </a:r>
            <a:r>
              <a:rPr lang="en-US" sz="2400" dirty="0">
                <a:latin typeface="Lucida Sans Unicode" pitchFamily="34" charset="0"/>
              </a:rPr>
              <a:t> </a:t>
            </a:r>
            <a:r>
              <a:rPr lang="en-US" sz="2400" dirty="0" err="1">
                <a:latin typeface="Lucida Sans Unicode" pitchFamily="34" charset="0"/>
              </a:rPr>
              <a:t>ICloneable.Clone</a:t>
            </a:r>
            <a:r>
              <a:rPr lang="en-US" sz="2400" dirty="0">
                <a:latin typeface="Lucida Sans Unicode" pitchFamily="34" charset="0"/>
              </a:rPr>
              <a:t>(){</a:t>
            </a:r>
            <a:br>
              <a:rPr lang="en-US" sz="2400" dirty="0">
                <a:latin typeface="Lucida Sans Unicode" pitchFamily="34" charset="0"/>
              </a:rPr>
            </a:br>
            <a:r>
              <a:rPr lang="en-US" sz="2400" dirty="0">
                <a:latin typeface="Lucida Sans Unicode" pitchFamily="34" charset="0"/>
              </a:rPr>
              <a:t>    </a:t>
            </a:r>
            <a:r>
              <a:rPr lang="en-US" sz="2400" dirty="0" err="1">
                <a:latin typeface="Lucida Sans Unicode" pitchFamily="34" charset="0"/>
              </a:rPr>
              <a:t>Contract.Ensures</a:t>
            </a:r>
            <a:r>
              <a:rPr lang="en-US" sz="2400" dirty="0">
                <a:latin typeface="Lucida Sans Unicode" pitchFamily="34" charset="0"/>
              </a:rPr>
              <a:t>(</a:t>
            </a:r>
            <a:r>
              <a:rPr lang="en-US" sz="2400" dirty="0" err="1">
                <a:latin typeface="Lucida Sans Unicode" pitchFamily="34" charset="0"/>
              </a:rPr>
              <a:t>Contract.Result</a:t>
            </a:r>
            <a:r>
              <a:rPr lang="en-US" sz="2400" dirty="0">
                <a:latin typeface="Lucida Sans Unicode" pitchFamily="34" charset="0"/>
              </a:rPr>
              <a:t>&lt;</a:t>
            </a:r>
            <a:r>
              <a:rPr lang="en-US" sz="2400" b="1" dirty="0">
                <a:latin typeface="Lucida Sans Unicode" pitchFamily="34" charset="0"/>
              </a:rPr>
              <a:t>object</a:t>
            </a:r>
            <a:r>
              <a:rPr lang="en-US" sz="2400" dirty="0">
                <a:latin typeface="Lucida Sans Unicode" pitchFamily="34" charset="0"/>
              </a:rPr>
              <a:t>&gt;() != </a:t>
            </a:r>
            <a:r>
              <a:rPr lang="en-US" sz="2400" b="1" dirty="0">
                <a:latin typeface="Lucida Sans Unicode" pitchFamily="34" charset="0"/>
              </a:rPr>
              <a:t>null</a:t>
            </a:r>
            <a:r>
              <a:rPr lang="en-US" sz="2400" dirty="0">
                <a:latin typeface="Lucida Sans Unicode" pitchFamily="34" charset="0"/>
              </a:rPr>
              <a:t>);</a:t>
            </a:r>
            <a:br>
              <a:rPr lang="en-US" sz="2400" dirty="0">
                <a:latin typeface="Lucida Sans Unicode" pitchFamily="34" charset="0"/>
              </a:rPr>
            </a:br>
            <a:r>
              <a:rPr lang="en-US" sz="2400" dirty="0">
                <a:latin typeface="Lucida Sans Unicode" pitchFamily="34" charset="0"/>
              </a:rPr>
              <a:t>    </a:t>
            </a:r>
            <a:r>
              <a:rPr lang="en-US" sz="2400" b="1" dirty="0">
                <a:latin typeface="Lucida Sans Unicode" pitchFamily="34" charset="0"/>
              </a:rPr>
              <a:t>return</a:t>
            </a:r>
            <a:r>
              <a:rPr lang="en-US" sz="2400" dirty="0">
                <a:latin typeface="Lucida Sans Unicode" pitchFamily="34" charset="0"/>
              </a:rPr>
              <a:t> </a:t>
            </a:r>
            <a:r>
              <a:rPr lang="en-US" sz="2400" dirty="0" err="1">
                <a:latin typeface="Lucida Sans Unicode" pitchFamily="34" charset="0"/>
              </a:rPr>
              <a:t>Contract.Result</a:t>
            </a:r>
            <a:r>
              <a:rPr lang="en-US" sz="2400" dirty="0">
                <a:latin typeface="Lucida Sans Unicode" pitchFamily="34" charset="0"/>
              </a:rPr>
              <a:t>&lt;</a:t>
            </a:r>
            <a:r>
              <a:rPr lang="en-US" sz="2400" b="1" dirty="0">
                <a:latin typeface="Lucida Sans Unicode" pitchFamily="34" charset="0"/>
              </a:rPr>
              <a:t>object</a:t>
            </a:r>
            <a:r>
              <a:rPr lang="en-US" sz="2400" dirty="0">
                <a:latin typeface="Lucida Sans Unicode" pitchFamily="34" charset="0"/>
              </a:rPr>
              <a:t>&gt;();</a:t>
            </a:r>
            <a:br>
              <a:rPr lang="en-US" sz="2400" dirty="0">
                <a:latin typeface="Lucida Sans Unicode" pitchFamily="34" charset="0"/>
              </a:rPr>
            </a:br>
            <a:r>
              <a:rPr lang="en-US" sz="2400" dirty="0">
                <a:latin typeface="Lucida Sans Unicode" pitchFamily="34" charset="0"/>
              </a:rPr>
              <a:t>  }</a:t>
            </a:r>
            <a:br>
              <a:rPr lang="en-US" sz="2400" dirty="0">
                <a:latin typeface="Lucida Sans Unicode" pitchFamily="34" charset="0"/>
              </a:rPr>
            </a:br>
            <a:r>
              <a:rPr lang="en-US" sz="2400" dirty="0">
                <a:latin typeface="Lucida Sans Unicode" pitchFamily="34" charset="0"/>
              </a:rPr>
              <a:t>}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 rot="4093387">
            <a:off x="6294072" y="2043984"/>
            <a:ext cx="1889125" cy="137795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85750" y="1741488"/>
            <a:ext cx="6761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Lucida Sans Unicode" pitchFamily="34" charset="0"/>
              </a:rPr>
              <a:t>[</a:t>
            </a:r>
            <a:r>
              <a:rPr lang="en-US" sz="2400" dirty="0" err="1">
                <a:latin typeface="Lucida Sans Unicode" pitchFamily="34" charset="0"/>
              </a:rPr>
              <a:t>ContractClass</a:t>
            </a:r>
            <a:r>
              <a:rPr lang="en-US" sz="2400" dirty="0">
                <a:latin typeface="Lucida Sans Unicode" pitchFamily="34" charset="0"/>
              </a:rPr>
              <a:t>(</a:t>
            </a:r>
            <a:r>
              <a:rPr lang="en-US" sz="2400" b="1" dirty="0" err="1">
                <a:latin typeface="Lucida Sans Unicode" pitchFamily="34" charset="0"/>
              </a:rPr>
              <a:t>typeof</a:t>
            </a:r>
            <a:r>
              <a:rPr lang="en-US" sz="2400" dirty="0">
                <a:latin typeface="Lucida Sans Unicode" pitchFamily="34" charset="0"/>
              </a:rPr>
              <a:t>(</a:t>
            </a:r>
            <a:r>
              <a:rPr lang="en-US" sz="2400" dirty="0" err="1">
                <a:latin typeface="Lucida Sans Unicode" pitchFamily="34" charset="0"/>
              </a:rPr>
              <a:t>CloneableContract</a:t>
            </a:r>
            <a:r>
              <a:rPr lang="en-US" sz="2400" dirty="0">
                <a:latin typeface="Lucida Sans Unicode" pitchFamily="34" charset="0"/>
              </a:rPr>
              <a:t>))]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and Assume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200400"/>
            <a:ext cx="7467600" cy="327355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For runtime checking: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They are identical: error if P is false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For static checking: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Assert(P): P must be proven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Assume(P): P is a fact added to the verification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Use Assume to make the static checker be quiet. But be careful!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Similar to shutting off </a:t>
            </a:r>
            <a:r>
              <a:rPr lang="en-US" dirty="0" err="1" smtClean="0"/>
              <a:t>FxCop</a:t>
            </a:r>
            <a:r>
              <a:rPr lang="en-US" dirty="0" smtClean="0"/>
              <a:t> violation, but with documentation in the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41</a:t>
            </a:fld>
            <a:endParaRPr kumimoji="0"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66800" y="1817688"/>
            <a:ext cx="6400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Lucida Sans Unicode" pitchFamily="34" charset="0"/>
              </a:rPr>
              <a:t>Contract.Assert(P);</a:t>
            </a:r>
            <a:br>
              <a:rPr lang="en-US" sz="2400">
                <a:latin typeface="Lucida Sans Unicode" pitchFamily="34" charset="0"/>
              </a:rPr>
            </a:br>
            <a:r>
              <a:rPr lang="en-US" sz="2400">
                <a:latin typeface="Lucida Sans Unicode" pitchFamily="34" charset="0"/>
              </a:rPr>
              <a:t>Contract.Assume(P);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Out-Of-Band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267200"/>
            <a:ext cx="7467600" cy="2206752"/>
          </a:xfrm>
        </p:spPr>
        <p:txBody>
          <a:bodyPr/>
          <a:lstStyle/>
          <a:p>
            <a:r>
              <a:rPr lang="en-US" dirty="0" smtClean="0"/>
              <a:t>Name it </a:t>
            </a:r>
            <a:r>
              <a:rPr lang="en-US" i="1" dirty="0" err="1" smtClean="0"/>
              <a:t>Original</a:t>
            </a:r>
            <a:r>
              <a:rPr lang="en-US" dirty="0" err="1" smtClean="0"/>
              <a:t>.Contracts.dll</a:t>
            </a:r>
            <a:r>
              <a:rPr lang="en-US" dirty="0" smtClean="0"/>
              <a:t>. (Can use the Spec# compiler if you don’t want to add method bodies.)</a:t>
            </a:r>
          </a:p>
          <a:p>
            <a:r>
              <a:rPr lang="en-US" dirty="0" smtClean="0"/>
              <a:t>Use /c option to the rewriter.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42</a:t>
            </a:fld>
            <a:endParaRPr kumimoji="0"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4800" y="1628775"/>
            <a:ext cx="88392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1" dirty="0">
                <a:latin typeface="Lucida Sans Unicode" pitchFamily="34" charset="0"/>
              </a:rPr>
              <a:t>using </a:t>
            </a:r>
            <a:r>
              <a:rPr lang="en-US" sz="2400" dirty="0" err="1">
                <a:latin typeface="Lucida Sans Unicode" pitchFamily="34" charset="0"/>
              </a:rPr>
              <a:t>Microsoft.Contracts</a:t>
            </a:r>
            <a:r>
              <a:rPr lang="en-US" sz="2400" dirty="0">
                <a:latin typeface="Lucida Sans Unicode" pitchFamily="34" charset="0"/>
              </a:rPr>
              <a:t>;</a:t>
            </a:r>
            <a:r>
              <a:rPr lang="en-US" sz="2400" b="1" dirty="0">
                <a:latin typeface="Lucida Sans Unicode" pitchFamily="34" charset="0"/>
              </a:rPr>
              <a:t/>
            </a:r>
            <a:br>
              <a:rPr lang="en-US" sz="2400" b="1" dirty="0">
                <a:latin typeface="Lucida Sans Unicode" pitchFamily="34" charset="0"/>
              </a:rPr>
            </a:br>
            <a:r>
              <a:rPr lang="en-US" sz="2400" b="1" dirty="0">
                <a:latin typeface="Lucida Sans Unicode" pitchFamily="34" charset="0"/>
              </a:rPr>
              <a:t>namespace</a:t>
            </a:r>
            <a:r>
              <a:rPr lang="en-US" sz="2400" dirty="0">
                <a:latin typeface="Lucida Sans Unicode" pitchFamily="34" charset="0"/>
              </a:rPr>
              <a:t> System {</a:t>
            </a:r>
            <a:br>
              <a:rPr lang="en-US" sz="2400" dirty="0">
                <a:latin typeface="Lucida Sans Unicode" pitchFamily="34" charset="0"/>
              </a:rPr>
            </a:br>
            <a:r>
              <a:rPr lang="en-US" sz="2400" dirty="0">
                <a:latin typeface="Lucida Sans Unicode" pitchFamily="34" charset="0"/>
              </a:rPr>
              <a:t>  </a:t>
            </a:r>
            <a:r>
              <a:rPr lang="en-US" sz="2400" b="1" dirty="0">
                <a:latin typeface="Lucida Sans Unicode" pitchFamily="34" charset="0"/>
              </a:rPr>
              <a:t>public class </a:t>
            </a:r>
            <a:r>
              <a:rPr lang="en-US" sz="2400" dirty="0">
                <a:latin typeface="Lucida Sans Unicode" pitchFamily="34" charset="0"/>
              </a:rPr>
              <a:t>String {</a:t>
            </a:r>
            <a:br>
              <a:rPr lang="en-US" sz="2400" dirty="0">
                <a:latin typeface="Lucida Sans Unicode" pitchFamily="34" charset="0"/>
              </a:rPr>
            </a:br>
            <a:r>
              <a:rPr lang="en-US" sz="2400" dirty="0">
                <a:latin typeface="Lucida Sans Unicode" pitchFamily="34" charset="0"/>
              </a:rPr>
              <a:t>    </a:t>
            </a:r>
            <a:r>
              <a:rPr lang="en-US" sz="2400" b="1" dirty="0">
                <a:latin typeface="Lucida Sans Unicode" pitchFamily="34" charset="0"/>
              </a:rPr>
              <a:t>public</a:t>
            </a:r>
            <a:r>
              <a:rPr lang="en-US" sz="2400" dirty="0">
                <a:latin typeface="Lucida Sans Unicode" pitchFamily="34" charset="0"/>
              </a:rPr>
              <a:t> String Substring(</a:t>
            </a:r>
            <a:r>
              <a:rPr lang="en-US" sz="2400" b="1" dirty="0" err="1">
                <a:latin typeface="Lucida Sans Unicode" pitchFamily="34" charset="0"/>
              </a:rPr>
              <a:t>int</a:t>
            </a:r>
            <a:r>
              <a:rPr lang="en-US" sz="2400" dirty="0">
                <a:latin typeface="Lucida Sans Unicode" pitchFamily="34" charset="0"/>
              </a:rPr>
              <a:t> start, </a:t>
            </a:r>
            <a:r>
              <a:rPr lang="en-US" sz="2400" b="1" dirty="0" err="1">
                <a:latin typeface="Lucida Sans Unicode" pitchFamily="34" charset="0"/>
              </a:rPr>
              <a:t>int</a:t>
            </a:r>
            <a:r>
              <a:rPr lang="en-US" sz="2400" dirty="0">
                <a:latin typeface="Lucida Sans Unicode" pitchFamily="34" charset="0"/>
              </a:rPr>
              <a:t> length){</a:t>
            </a:r>
            <a:br>
              <a:rPr lang="en-US" sz="2400" dirty="0">
                <a:latin typeface="Lucida Sans Unicode" pitchFamily="34" charset="0"/>
              </a:rPr>
            </a:br>
            <a:r>
              <a:rPr lang="en-US" sz="2400" dirty="0">
                <a:latin typeface="Lucida Sans Unicode" pitchFamily="34" charset="0"/>
              </a:rPr>
              <a:t>      </a:t>
            </a:r>
            <a:r>
              <a:rPr lang="en-US" sz="2400" dirty="0" err="1">
                <a:latin typeface="Lucida Sans Unicode" pitchFamily="34" charset="0"/>
              </a:rPr>
              <a:t>Contract.Requires</a:t>
            </a:r>
            <a:r>
              <a:rPr lang="en-US" sz="2400" dirty="0">
                <a:latin typeface="Lucida Sans Unicode" pitchFamily="34" charset="0"/>
              </a:rPr>
              <a:t>(0 &lt;= start);</a:t>
            </a:r>
            <a:br>
              <a:rPr lang="en-US" sz="2400" dirty="0">
                <a:latin typeface="Lucida Sans Unicode" pitchFamily="34" charset="0"/>
              </a:rPr>
            </a:br>
            <a:r>
              <a:rPr lang="en-US" sz="2400" dirty="0">
                <a:latin typeface="Lucida Sans Unicode" pitchFamily="34" charset="0"/>
              </a:rPr>
              <a:t>      …</a:t>
            </a:r>
            <a:br>
              <a:rPr lang="en-US" sz="2400" dirty="0">
                <a:latin typeface="Lucida Sans Unicode" pitchFamily="34" charset="0"/>
              </a:rPr>
            </a:br>
            <a:r>
              <a:rPr lang="en-US" sz="2400" dirty="0">
                <a:latin typeface="Lucida Sans Unicode" pitchFamily="34" charset="0"/>
              </a:rPr>
              <a:t>  }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Foxtrot Tool Chain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016500" y="2759075"/>
            <a:ext cx="3875088" cy="2811463"/>
            <a:chOff x="3160" y="2208"/>
            <a:chExt cx="2441" cy="1771"/>
          </a:xfrm>
        </p:grpSpPr>
        <p:sp>
          <p:nvSpPr>
            <p:cNvPr id="41988" name="AutoShape 4"/>
            <p:cNvSpPr>
              <a:spLocks noChangeArrowheads="1"/>
            </p:cNvSpPr>
            <p:nvPr/>
          </p:nvSpPr>
          <p:spPr bwMode="auto">
            <a:xfrm>
              <a:off x="4627" y="3169"/>
              <a:ext cx="974" cy="257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Code</a:t>
              </a:r>
            </a:p>
          </p:txBody>
        </p:sp>
        <p:cxnSp>
          <p:nvCxnSpPr>
            <p:cNvPr id="41989" name="AutoShape 5"/>
            <p:cNvCxnSpPr>
              <a:cxnSpLocks noChangeShapeType="1"/>
              <a:stCxn id="41990" idx="2"/>
              <a:endCxn id="41988" idx="0"/>
            </p:cNvCxnSpPr>
            <p:nvPr/>
          </p:nvCxnSpPr>
          <p:spPr bwMode="auto">
            <a:xfrm>
              <a:off x="4330" y="2800"/>
              <a:ext cx="785" cy="36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41990" name="AutoShape 6"/>
            <p:cNvSpPr>
              <a:spLocks noChangeArrowheads="1"/>
            </p:cNvSpPr>
            <p:nvPr/>
          </p:nvSpPr>
          <p:spPr bwMode="auto">
            <a:xfrm>
              <a:off x="3775" y="2461"/>
              <a:ext cx="1109" cy="33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Arial" charset="0"/>
                </a:rPr>
                <a:t>extractor</a:t>
              </a:r>
            </a:p>
          </p:txBody>
        </p:sp>
        <p:sp>
          <p:nvSpPr>
            <p:cNvPr id="41991" name="AutoShape 7"/>
            <p:cNvSpPr>
              <a:spLocks noChangeArrowheads="1"/>
            </p:cNvSpPr>
            <p:nvPr/>
          </p:nvSpPr>
          <p:spPr bwMode="auto">
            <a:xfrm>
              <a:off x="3160" y="3169"/>
              <a:ext cx="975" cy="257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Specification</a:t>
              </a:r>
            </a:p>
          </p:txBody>
        </p:sp>
        <p:cxnSp>
          <p:nvCxnSpPr>
            <p:cNvPr id="41992" name="AutoShape 8"/>
            <p:cNvCxnSpPr>
              <a:cxnSpLocks noChangeShapeType="1"/>
              <a:stCxn id="41990" idx="2"/>
              <a:endCxn id="41991" idx="0"/>
            </p:cNvCxnSpPr>
            <p:nvPr/>
          </p:nvCxnSpPr>
          <p:spPr bwMode="auto">
            <a:xfrm flipH="1">
              <a:off x="3648" y="2800"/>
              <a:ext cx="682" cy="36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41993" name="AutoShape 9"/>
            <p:cNvSpPr>
              <a:spLocks noChangeArrowheads="1"/>
            </p:cNvSpPr>
            <p:nvPr/>
          </p:nvSpPr>
          <p:spPr bwMode="auto">
            <a:xfrm>
              <a:off x="3775" y="3640"/>
              <a:ext cx="1109" cy="33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Arial" charset="0"/>
                </a:rPr>
                <a:t>static checker</a:t>
              </a:r>
            </a:p>
          </p:txBody>
        </p:sp>
        <p:cxnSp>
          <p:nvCxnSpPr>
            <p:cNvPr id="41994" name="AutoShape 10"/>
            <p:cNvCxnSpPr>
              <a:cxnSpLocks noChangeShapeType="1"/>
              <a:stCxn id="41991" idx="2"/>
              <a:endCxn id="41993" idx="0"/>
            </p:cNvCxnSpPr>
            <p:nvPr/>
          </p:nvCxnSpPr>
          <p:spPr bwMode="auto">
            <a:xfrm>
              <a:off x="3648" y="3379"/>
              <a:ext cx="682" cy="2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1995" name="AutoShape 11"/>
            <p:cNvCxnSpPr>
              <a:cxnSpLocks noChangeShapeType="1"/>
              <a:stCxn id="41988" idx="2"/>
              <a:endCxn id="41993" idx="0"/>
            </p:cNvCxnSpPr>
            <p:nvPr/>
          </p:nvCxnSpPr>
          <p:spPr bwMode="auto">
            <a:xfrm flipH="1">
              <a:off x="4330" y="3379"/>
              <a:ext cx="785" cy="2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1996" name="AutoShape 12"/>
            <p:cNvCxnSpPr>
              <a:cxnSpLocks noChangeShapeType="1"/>
              <a:stCxn id="41999" idx="2"/>
              <a:endCxn id="41990" idx="1"/>
            </p:cNvCxnSpPr>
            <p:nvPr/>
          </p:nvCxnSpPr>
          <p:spPr bwMode="auto">
            <a:xfrm rot="16200000" flipH="1">
              <a:off x="3404" y="2260"/>
              <a:ext cx="423" cy="319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</p:grpSp>
      <p:cxnSp>
        <p:nvCxnSpPr>
          <p:cNvPr id="41997" name="AutoShape 13"/>
          <p:cNvCxnSpPr>
            <a:cxnSpLocks noChangeShapeType="1"/>
            <a:stCxn id="42002" idx="3"/>
            <a:endCxn id="41999" idx="1"/>
          </p:cNvCxnSpPr>
          <p:nvPr/>
        </p:nvCxnSpPr>
        <p:spPr bwMode="auto">
          <a:xfrm>
            <a:off x="4267200" y="2530475"/>
            <a:ext cx="7620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33400" y="2301875"/>
            <a:ext cx="5410200" cy="457200"/>
            <a:chOff x="336" y="1920"/>
            <a:chExt cx="3408" cy="288"/>
          </a:xfrm>
        </p:grpSpPr>
        <p:sp>
          <p:nvSpPr>
            <p:cNvPr id="41999" name="AutoShape 15"/>
            <p:cNvSpPr>
              <a:spLocks noChangeArrowheads="1"/>
            </p:cNvSpPr>
            <p:nvPr/>
          </p:nvSpPr>
          <p:spPr bwMode="auto">
            <a:xfrm>
              <a:off x="3168" y="1920"/>
              <a:ext cx="576" cy="288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r>
                <a:rPr lang="en-US">
                  <a:latin typeface="Arial" charset="0"/>
                </a:rPr>
                <a:t>MSIL</a:t>
              </a:r>
            </a:p>
          </p:txBody>
        </p:sp>
        <p:sp>
          <p:nvSpPr>
            <p:cNvPr id="42000" name="AutoShape 16"/>
            <p:cNvSpPr>
              <a:spLocks noChangeArrowheads="1"/>
            </p:cNvSpPr>
            <p:nvPr/>
          </p:nvSpPr>
          <p:spPr bwMode="auto">
            <a:xfrm>
              <a:off x="336" y="1920"/>
              <a:ext cx="1008" cy="288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r>
                <a:rPr lang="en-US" dirty="0">
                  <a:latin typeface="Arial" charset="0"/>
                </a:rPr>
                <a:t>C# source</a:t>
              </a:r>
            </a:p>
          </p:txBody>
        </p:sp>
        <p:cxnSp>
          <p:nvCxnSpPr>
            <p:cNvPr id="42001" name="AutoShape 17"/>
            <p:cNvCxnSpPr>
              <a:cxnSpLocks noChangeShapeType="1"/>
              <a:stCxn id="42000" idx="3"/>
              <a:endCxn id="42002" idx="1"/>
            </p:cNvCxnSpPr>
            <p:nvPr/>
          </p:nvCxnSpPr>
          <p:spPr bwMode="auto">
            <a:xfrm>
              <a:off x="1344" y="2064"/>
              <a:ext cx="33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42002" name="AutoShape 18"/>
            <p:cNvSpPr>
              <a:spLocks noChangeArrowheads="1"/>
            </p:cNvSpPr>
            <p:nvPr/>
          </p:nvSpPr>
          <p:spPr bwMode="auto">
            <a:xfrm>
              <a:off x="1680" y="1920"/>
              <a:ext cx="1008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dirty="0" err="1">
                  <a:latin typeface="Arial" charset="0"/>
                </a:rPr>
                <a:t>csc</a:t>
              </a:r>
              <a:endParaRPr lang="en-US" dirty="0">
                <a:latin typeface="Arial" charset="0"/>
              </a:endParaRP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2971800" y="2530475"/>
            <a:ext cx="2057400" cy="1905000"/>
            <a:chOff x="1872" y="1594"/>
            <a:chExt cx="1296" cy="1200"/>
          </a:xfrm>
        </p:grpSpPr>
        <p:sp>
          <p:nvSpPr>
            <p:cNvPr id="42004" name="AutoShape 20"/>
            <p:cNvSpPr>
              <a:spLocks noChangeArrowheads="1"/>
            </p:cNvSpPr>
            <p:nvPr/>
          </p:nvSpPr>
          <p:spPr bwMode="auto">
            <a:xfrm>
              <a:off x="1872" y="2506"/>
              <a:ext cx="1008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dirty="0">
                  <a:latin typeface="Arial" charset="0"/>
                </a:rPr>
                <a:t>rewriter</a:t>
              </a:r>
            </a:p>
          </p:txBody>
        </p:sp>
        <p:cxnSp>
          <p:nvCxnSpPr>
            <p:cNvPr id="42005" name="AutoShape 21"/>
            <p:cNvCxnSpPr>
              <a:cxnSpLocks noChangeShapeType="1"/>
              <a:stCxn id="42002" idx="2"/>
              <a:endCxn id="42004" idx="0"/>
            </p:cNvCxnSpPr>
            <p:nvPr/>
          </p:nvCxnSpPr>
          <p:spPr bwMode="auto">
            <a:xfrm>
              <a:off x="2184" y="1738"/>
              <a:ext cx="192" cy="7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2006" name="AutoShape 22"/>
            <p:cNvCxnSpPr>
              <a:cxnSpLocks noChangeShapeType="1"/>
              <a:stCxn id="42004" idx="3"/>
              <a:endCxn id="41999" idx="1"/>
            </p:cNvCxnSpPr>
            <p:nvPr/>
          </p:nvCxnSpPr>
          <p:spPr bwMode="auto">
            <a:xfrm flipV="1">
              <a:off x="2880" y="1594"/>
              <a:ext cx="288" cy="105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42007" name="AutoShape 23"/>
            <p:cNvSpPr>
              <a:spLocks noChangeArrowheads="1"/>
            </p:cNvSpPr>
            <p:nvPr/>
          </p:nvSpPr>
          <p:spPr bwMode="auto">
            <a:xfrm>
              <a:off x="1968" y="1991"/>
              <a:ext cx="576" cy="288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r>
                <a:rPr lang="en-US">
                  <a:latin typeface="Arial" charset="0"/>
                </a:rPr>
                <a:t>MSIL</a:t>
              </a: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595313" y="1446213"/>
            <a:ext cx="2133600" cy="3810000"/>
            <a:chOff x="375" y="911"/>
            <a:chExt cx="1344" cy="2400"/>
          </a:xfrm>
        </p:grpSpPr>
        <p:sp>
          <p:nvSpPr>
            <p:cNvPr id="42009" name="Oval 25"/>
            <p:cNvSpPr>
              <a:spLocks noChangeArrowheads="1"/>
            </p:cNvSpPr>
            <p:nvPr/>
          </p:nvSpPr>
          <p:spPr bwMode="auto">
            <a:xfrm>
              <a:off x="624" y="2362"/>
              <a:ext cx="1056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dirty="0">
                  <a:latin typeface="Arial" charset="0"/>
                </a:rPr>
                <a:t>contract library</a:t>
              </a:r>
            </a:p>
          </p:txBody>
        </p:sp>
        <p:sp>
          <p:nvSpPr>
            <p:cNvPr id="42010" name="Oval 26"/>
            <p:cNvSpPr>
              <a:spLocks noChangeArrowheads="1"/>
            </p:cNvSpPr>
            <p:nvPr/>
          </p:nvSpPr>
          <p:spPr bwMode="auto">
            <a:xfrm rot="-1437426">
              <a:off x="375" y="911"/>
              <a:ext cx="1344" cy="2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1" name="Text Box 27"/>
            <p:cNvSpPr txBox="1">
              <a:spLocks noChangeArrowheads="1"/>
            </p:cNvSpPr>
            <p:nvPr/>
          </p:nvSpPr>
          <p:spPr bwMode="auto">
            <a:xfrm>
              <a:off x="864" y="1872"/>
              <a:ext cx="2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3200">
                  <a:latin typeface="Arial" charset="0"/>
                </a:rPr>
                <a:t>+</a:t>
              </a:r>
            </a:p>
          </p:txBody>
        </p:sp>
      </p:grpSp>
      <p:sp>
        <p:nvSpPr>
          <p:cNvPr id="42012" name="Text Box 28"/>
          <p:cNvSpPr txBox="1">
            <a:spLocks noChangeArrowheads="1"/>
          </p:cNvSpPr>
          <p:nvPr/>
        </p:nvSpPr>
        <p:spPr bwMode="auto">
          <a:xfrm>
            <a:off x="5562600" y="3810000"/>
            <a:ext cx="2590800" cy="4048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Runtime Checking</a:t>
            </a:r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3048000" y="5272088"/>
            <a:ext cx="2590800" cy="4048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Static Checking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212F0-67D9-499F-830E-DA05A61A8A8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12" grpId="0" animBg="1"/>
      <p:bldP spid="42012" grpId="1" animBg="1"/>
      <p:bldP spid="42013" grpId="0" animBg="1"/>
      <p:bldP spid="42013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Static analysis (similar to dataflow analysis in a compiler, but more powerful):</a:t>
            </a:r>
          </a:p>
          <a:p>
            <a:pPr lvl="1"/>
            <a:r>
              <a:rPr lang="en-US" dirty="0" smtClean="0"/>
              <a:t>Infinite domains</a:t>
            </a:r>
          </a:p>
          <a:p>
            <a:pPr lvl="1"/>
            <a:r>
              <a:rPr lang="en-US" dirty="0" smtClean="0"/>
              <a:t>Widening/Narrowing</a:t>
            </a:r>
          </a:p>
          <a:p>
            <a:r>
              <a:rPr lang="en-US" dirty="0" smtClean="0"/>
              <a:t>Fully automatic</a:t>
            </a:r>
          </a:p>
          <a:p>
            <a:r>
              <a:rPr lang="en-US" dirty="0" smtClean="0"/>
              <a:t>Can infer loop invariants and postconditions</a:t>
            </a:r>
          </a:p>
          <a:p>
            <a:r>
              <a:rPr lang="en-US" dirty="0" smtClean="0"/>
              <a:t>Checks specific properties coded into analysis</a:t>
            </a:r>
          </a:p>
          <a:p>
            <a:r>
              <a:rPr lang="en-US" dirty="0" smtClean="0"/>
              <a:t>Predictable running time (as opposed to theorem proving)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44</a:t>
            </a:fld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 Proving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Program is converted to a mathematical formula: errors in formula mean error in program</a:t>
            </a:r>
          </a:p>
          <a:p>
            <a:r>
              <a:rPr lang="en-US" dirty="0" smtClean="0"/>
              <a:t>Fully automatic</a:t>
            </a:r>
          </a:p>
          <a:p>
            <a:r>
              <a:rPr lang="en-US" dirty="0" smtClean="0"/>
              <a:t>Is not sound (unless a very restricted programming model is used, cf. Spec#)</a:t>
            </a:r>
          </a:p>
          <a:p>
            <a:r>
              <a:rPr lang="en-US" dirty="0" smtClean="0"/>
              <a:t>Checks arbitrary contracts written by programmer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45</a:t>
            </a:fld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5</a:t>
            </a:fld>
            <a:endParaRPr kumimoji="0" lang="en-US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-648494" y="3619500"/>
            <a:ext cx="4039394" cy="7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371600" y="5638800"/>
            <a:ext cx="6477000" cy="7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6200000">
            <a:off x="-43934" y="354913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expressivity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2020094" y="5676106"/>
            <a:ext cx="381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6668294" y="5676106"/>
            <a:ext cx="381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28800" y="5943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1999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67200" y="5943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53200" y="5943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2008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4458494" y="5676106"/>
            <a:ext cx="381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828800" y="49530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Prefix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971800" y="49530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FxCop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114800" y="39624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038600" y="19812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Spec#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172200" y="2209800"/>
            <a:ext cx="1295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Managed</a:t>
            </a:r>
            <a:br>
              <a:rPr lang="en-US" dirty="0" smtClean="0"/>
            </a:br>
            <a:r>
              <a:rPr lang="en-US" dirty="0" smtClean="0"/>
              <a:t>Contracts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2934494" y="5676106"/>
            <a:ext cx="381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19400" y="5943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 Ecosystem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6</a:t>
            </a:fld>
            <a:endParaRPr kumimoji="0" lang="en-US"/>
          </a:p>
        </p:txBody>
      </p:sp>
      <p:sp>
        <p:nvSpPr>
          <p:cNvPr id="4" name="Rounded Rectangle 3"/>
          <p:cNvSpPr/>
          <p:nvPr/>
        </p:nvSpPr>
        <p:spPr>
          <a:xfrm>
            <a:off x="609600" y="4724400"/>
            <a:ext cx="3242873" cy="65072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BCL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447800" y="3581400"/>
            <a:ext cx="3242873" cy="65072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514600" y="2286000"/>
            <a:ext cx="3242873" cy="65072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7200" y="4648200"/>
            <a:ext cx="3581400" cy="838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BCL + Contracts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2"/>
            <a:endCxn id="5" idx="0"/>
          </p:cNvCxnSpPr>
          <p:nvPr/>
        </p:nvCxnSpPr>
        <p:spPr>
          <a:xfrm rot="5400000">
            <a:off x="2450533" y="4029496"/>
            <a:ext cx="416072" cy="82133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2"/>
            <a:endCxn id="7" idx="0"/>
          </p:cNvCxnSpPr>
          <p:nvPr/>
        </p:nvCxnSpPr>
        <p:spPr>
          <a:xfrm rot="5400000">
            <a:off x="3326833" y="2695996"/>
            <a:ext cx="568472" cy="104993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295400" y="3505200"/>
            <a:ext cx="3581400" cy="838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+ Contracts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362200" y="2209800"/>
            <a:ext cx="3581400" cy="838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+ Contracts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53000" y="46482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Clients need contracts on their dependencies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10200" y="350520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Clients add contracts in response to tools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172200" y="16764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Enables full stack to take advantage of contracts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5" grpId="0" animBg="1"/>
      <p:bldP spid="7" grpId="0" animBg="1"/>
      <p:bldP spid="8" grpId="0" animBg="1"/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 Contracts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API for expressing contracts</a:t>
            </a:r>
          </a:p>
          <a:p>
            <a:pPr lvl="1"/>
            <a:r>
              <a:rPr lang="en-US" dirty="0" smtClean="0"/>
              <a:t>Can be used from any .NET language</a:t>
            </a:r>
          </a:p>
          <a:p>
            <a:pPr lvl="1"/>
            <a:r>
              <a:rPr lang="en-US" dirty="0" smtClean="0"/>
              <a:t>Method preconditions and postconditions</a:t>
            </a:r>
          </a:p>
          <a:p>
            <a:pPr lvl="1"/>
            <a:r>
              <a:rPr lang="en-US" dirty="0" smtClean="0"/>
              <a:t>Object invariants</a:t>
            </a:r>
          </a:p>
          <a:p>
            <a:r>
              <a:rPr lang="en-US" dirty="0" smtClean="0"/>
              <a:t>Reference Assemblies for contract persistence</a:t>
            </a:r>
          </a:p>
          <a:p>
            <a:r>
              <a:rPr lang="en-US" dirty="0" smtClean="0"/>
              <a:t>Runtime checking</a:t>
            </a:r>
          </a:p>
          <a:p>
            <a:pPr lvl="1"/>
            <a:r>
              <a:rPr lang="en-US" dirty="0" smtClean="0"/>
              <a:t>CCI-based binary rewriter</a:t>
            </a:r>
          </a:p>
          <a:p>
            <a:r>
              <a:rPr lang="en-US" dirty="0" smtClean="0"/>
              <a:t>Static checking</a:t>
            </a:r>
          </a:p>
          <a:p>
            <a:pPr lvl="1"/>
            <a:r>
              <a:rPr lang="en-US" dirty="0" err="1" smtClean="0"/>
              <a:t>Clousot</a:t>
            </a:r>
            <a:r>
              <a:rPr lang="en-US" dirty="0" smtClean="0"/>
              <a:t> </a:t>
            </a:r>
            <a:r>
              <a:rPr lang="en-US" dirty="0" smtClean="0">
                <a:latin typeface="Times New Roman"/>
                <a:cs typeface="Times New Roman"/>
              </a:rPr>
              <a:t>— an abstract interpreter</a:t>
            </a:r>
          </a:p>
          <a:p>
            <a:pPr lvl="1"/>
            <a:r>
              <a:rPr lang="en-US" dirty="0" smtClean="0">
                <a:cs typeface="Times New Roman"/>
              </a:rPr>
              <a:t>Spec#-</a:t>
            </a:r>
            <a:r>
              <a:rPr lang="en-US" dirty="0" err="1" smtClean="0">
                <a:cs typeface="Times New Roman"/>
              </a:rPr>
              <a:t>lite</a:t>
            </a:r>
            <a:r>
              <a:rPr lang="en-US" dirty="0" smtClean="0">
                <a:cs typeface="Times New Roman"/>
              </a:rPr>
              <a:t> — an automatic theorem </a:t>
            </a:r>
            <a:r>
              <a:rPr lang="en-US" dirty="0" err="1" smtClean="0">
                <a:cs typeface="Times New Roman"/>
              </a:rPr>
              <a:t>prover</a:t>
            </a:r>
            <a:r>
              <a:rPr lang="en-US" dirty="0" smtClean="0">
                <a:cs typeface="Times New Roman"/>
              </a:rPr>
              <a:t> (Boogie)</a:t>
            </a:r>
          </a:p>
          <a:p>
            <a:r>
              <a:rPr lang="en-US" dirty="0" smtClean="0">
                <a:cs typeface="Times New Roman"/>
              </a:rPr>
              <a:t>Testing</a:t>
            </a:r>
          </a:p>
          <a:p>
            <a:pPr lvl="1"/>
            <a:r>
              <a:rPr lang="en-US" dirty="0" err="1" smtClean="0">
                <a:cs typeface="Times New Roman"/>
              </a:rPr>
              <a:t>Pex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7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 Contracts: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API Documentation</a:t>
            </a:r>
          </a:p>
          <a:p>
            <a:pPr lvl="1"/>
            <a:r>
              <a:rPr lang="en-US" dirty="0" smtClean="0"/>
              <a:t>Auto-generated</a:t>
            </a:r>
          </a:p>
          <a:p>
            <a:pPr lvl="1"/>
            <a:r>
              <a:rPr lang="en-US" dirty="0" err="1" smtClean="0"/>
              <a:t>Intellisense</a:t>
            </a:r>
            <a:endParaRPr lang="en-US" dirty="0" smtClean="0"/>
          </a:p>
          <a:p>
            <a:pPr lvl="1"/>
            <a:r>
              <a:rPr lang="en-US" dirty="0" smtClean="0"/>
              <a:t>Validated</a:t>
            </a:r>
          </a:p>
          <a:p>
            <a:r>
              <a:rPr lang="en-US" dirty="0" smtClean="0"/>
              <a:t>Test Amplification</a:t>
            </a:r>
          </a:p>
          <a:p>
            <a:pPr lvl="1"/>
            <a:r>
              <a:rPr lang="en-US" dirty="0" smtClean="0"/>
              <a:t>Contracts provide oracles</a:t>
            </a:r>
          </a:p>
          <a:p>
            <a:pPr lvl="1"/>
            <a:r>
              <a:rPr lang="en-US" dirty="0" smtClean="0"/>
              <a:t>Other tools can use them (</a:t>
            </a:r>
            <a:r>
              <a:rPr lang="en-US" dirty="0" err="1" smtClean="0"/>
              <a:t>Pex</a:t>
            </a:r>
            <a:r>
              <a:rPr lang="en-US" dirty="0" smtClean="0"/>
              <a:t>, </a:t>
            </a:r>
            <a:r>
              <a:rPr lang="en-US" dirty="0" err="1" smtClean="0"/>
              <a:t>Clousot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Useful both inside MS and for client</a:t>
            </a:r>
          </a:p>
          <a:p>
            <a:r>
              <a:rPr lang="en-US" dirty="0" smtClean="0"/>
              <a:t>Static Checking: find bugs earlier</a:t>
            </a:r>
          </a:p>
          <a:p>
            <a:pPr lvl="1"/>
            <a:r>
              <a:rPr lang="en-US" dirty="0" smtClean="0"/>
              <a:t>Continuum from abstract interpretation to theorem proving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8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 Contracts: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9</a:t>
            </a:fld>
            <a:endParaRPr kumimoji="0"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52400" y="1676400"/>
            <a:ext cx="87630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Consolas" pitchFamily="49" charset="0"/>
              </a:rPr>
              <a:t>public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</a:rPr>
              <a:t>virtual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Add(</a:t>
            </a:r>
            <a:r>
              <a:rPr lang="en-US" b="1" dirty="0">
                <a:latin typeface="Consolas" pitchFamily="49" charset="0"/>
              </a:rPr>
              <a:t>object</a:t>
            </a:r>
            <a:r>
              <a:rPr lang="en-US" dirty="0">
                <a:latin typeface="Consolas" pitchFamily="49" charset="0"/>
              </a:rPr>
              <a:t> value</a:t>
            </a:r>
            <a:r>
              <a:rPr lang="en-US" dirty="0" smtClean="0">
                <a:latin typeface="Consolas" pitchFamily="49" charset="0"/>
              </a:rPr>
              <a:t>)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{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  </a:t>
            </a:r>
            <a:r>
              <a:rPr lang="en-US" dirty="0" err="1">
                <a:latin typeface="Consolas" pitchFamily="49" charset="0"/>
              </a:rPr>
              <a:t>Contract.</a:t>
            </a:r>
            <a:r>
              <a:rPr lang="en-US" b="1" dirty="0" err="1">
                <a:latin typeface="Consolas" pitchFamily="49" charset="0"/>
              </a:rPr>
              <a:t>Requires</a:t>
            </a:r>
            <a:r>
              <a:rPr lang="en-US" dirty="0">
                <a:latin typeface="Consolas" pitchFamily="49" charset="0"/>
              </a:rPr>
              <a:t>(value != </a:t>
            </a:r>
            <a:r>
              <a:rPr lang="en-US" b="1" dirty="0">
                <a:latin typeface="Consolas" pitchFamily="49" charset="0"/>
              </a:rPr>
              <a:t>null</a:t>
            </a:r>
            <a:r>
              <a:rPr lang="en-US" dirty="0">
                <a:latin typeface="Consolas" pitchFamily="49" charset="0"/>
              </a:rPr>
              <a:t>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  </a:t>
            </a:r>
            <a:r>
              <a:rPr lang="en-US" dirty="0" err="1">
                <a:latin typeface="Consolas" pitchFamily="49" charset="0"/>
              </a:rPr>
              <a:t>Contract.</a:t>
            </a:r>
            <a:r>
              <a:rPr lang="en-US" b="1" dirty="0" err="1">
                <a:latin typeface="Consolas" pitchFamily="49" charset="0"/>
              </a:rPr>
              <a:t>Ensures</a:t>
            </a:r>
            <a:r>
              <a:rPr lang="en-US" dirty="0">
                <a:latin typeface="Consolas" pitchFamily="49" charset="0"/>
              </a:rPr>
              <a:t>(Count </a:t>
            </a:r>
            <a:r>
              <a:rPr lang="en-US" dirty="0" smtClean="0">
                <a:latin typeface="Consolas" pitchFamily="49" charset="0"/>
              </a:rPr>
              <a:t>== </a:t>
            </a:r>
            <a:r>
              <a:rPr lang="en-US" dirty="0" err="1" smtClean="0">
                <a:latin typeface="Consolas" pitchFamily="49" charset="0"/>
              </a:rPr>
              <a:t>Contract.Old</a:t>
            </a:r>
            <a:r>
              <a:rPr lang="en-US" dirty="0" smtClean="0">
                <a:latin typeface="Consolas" pitchFamily="49" charset="0"/>
              </a:rPr>
              <a:t>(Count</a:t>
            </a:r>
            <a:r>
              <a:rPr lang="en-US" dirty="0">
                <a:latin typeface="Consolas" pitchFamily="49" charset="0"/>
              </a:rPr>
              <a:t>) + 1); 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  </a:t>
            </a:r>
            <a:r>
              <a:rPr lang="en-US" dirty="0" err="1">
                <a:latin typeface="Consolas" pitchFamily="49" charset="0"/>
              </a:rPr>
              <a:t>Contract.</a:t>
            </a:r>
            <a:r>
              <a:rPr lang="en-US" b="1" dirty="0" err="1">
                <a:latin typeface="Consolas" pitchFamily="49" charset="0"/>
              </a:rPr>
              <a:t>Ensures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b="1" dirty="0">
                <a:latin typeface="Consolas" pitchFamily="49" charset="0"/>
              </a:rPr>
              <a:t>this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dirty="0" err="1">
                <a:latin typeface="Consolas" pitchFamily="49" charset="0"/>
              </a:rPr>
              <a:t>Contract.Result</a:t>
            </a:r>
            <a:r>
              <a:rPr lang="en-US" dirty="0">
                <a:latin typeface="Consolas" pitchFamily="49" charset="0"/>
              </a:rPr>
              <a:t>&lt;</a:t>
            </a:r>
            <a:r>
              <a:rPr lang="en-US" b="1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&gt;()] </a:t>
            </a:r>
            <a:r>
              <a:rPr lang="en-US" dirty="0" smtClean="0">
                <a:latin typeface="Consolas" pitchFamily="49" charset="0"/>
              </a:rPr>
              <a:t>== value</a:t>
            </a:r>
            <a:r>
              <a:rPr lang="en-US" dirty="0">
                <a:latin typeface="Consolas" pitchFamily="49" charset="0"/>
              </a:rPr>
              <a:t>); 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  </a:t>
            </a:r>
            <a:r>
              <a:rPr lang="en-US" dirty="0" err="1">
                <a:latin typeface="Consolas" pitchFamily="49" charset="0"/>
              </a:rPr>
              <a:t>Contract.</a:t>
            </a:r>
            <a:r>
              <a:rPr lang="en-US" b="1" dirty="0" err="1">
                <a:latin typeface="Consolas" pitchFamily="49" charset="0"/>
              </a:rPr>
              <a:t>Ensures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</a:rPr>
              <a:t>Contract.Result</a:t>
            </a:r>
            <a:r>
              <a:rPr lang="en-US" dirty="0">
                <a:latin typeface="Consolas" pitchFamily="49" charset="0"/>
              </a:rPr>
              <a:t>&lt;</a:t>
            </a:r>
            <a:r>
              <a:rPr lang="en-US" b="1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&gt;() </a:t>
            </a:r>
            <a:r>
              <a:rPr lang="en-US" dirty="0" smtClean="0">
                <a:latin typeface="Consolas" pitchFamily="49" charset="0"/>
              </a:rPr>
              <a:t>== </a:t>
            </a:r>
            <a:r>
              <a:rPr lang="en-US" dirty="0" err="1" smtClean="0">
                <a:latin typeface="Consolas" pitchFamily="49" charset="0"/>
              </a:rPr>
              <a:t>Contract.Old</a:t>
            </a:r>
            <a:r>
              <a:rPr lang="en-US" dirty="0" smtClean="0">
                <a:latin typeface="Consolas" pitchFamily="49" charset="0"/>
              </a:rPr>
              <a:t>(Count));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</a:rPr>
              <a:t>Contract.</a:t>
            </a:r>
            <a:r>
              <a:rPr lang="en-US" b="1" dirty="0" err="1" smtClean="0">
                <a:latin typeface="Consolas" pitchFamily="49" charset="0"/>
              </a:rPr>
              <a:t>EnsuresOnThrow</a:t>
            </a:r>
            <a:r>
              <a:rPr lang="en-US" dirty="0" smtClean="0">
                <a:latin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</a:rPr>
              <a:t>ObjectDisposedException</a:t>
            </a:r>
            <a:r>
              <a:rPr lang="en-US" dirty="0" smtClean="0">
                <a:latin typeface="Consolas" pitchFamily="49" charset="0"/>
              </a:rPr>
              <a:t>&gt;(</a:t>
            </a:r>
            <a:r>
              <a:rPr lang="en-US" b="1" dirty="0" err="1" smtClean="0">
                <a:latin typeface="Consolas" pitchFamily="49" charset="0"/>
              </a:rPr>
              <a:t>this</a:t>
            </a:r>
            <a:r>
              <a:rPr lang="en-US" dirty="0" err="1" smtClean="0">
                <a:latin typeface="Consolas" pitchFamily="49" charset="0"/>
              </a:rPr>
              <a:t>.IsDisposed</a:t>
            </a:r>
            <a:r>
              <a:rPr lang="en-US" dirty="0" smtClean="0">
                <a:latin typeface="Consolas" pitchFamily="49" charset="0"/>
              </a:rPr>
              <a:t>);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  </a:t>
            </a:r>
            <a:r>
              <a:rPr lang="en-US" b="1" dirty="0">
                <a:latin typeface="Consolas" pitchFamily="49" charset="0"/>
              </a:rPr>
              <a:t>if</a:t>
            </a:r>
            <a:r>
              <a:rPr lang="en-US" dirty="0">
                <a:latin typeface="Consolas" pitchFamily="49" charset="0"/>
              </a:rPr>
              <a:t> (_size == _</a:t>
            </a:r>
            <a:r>
              <a:rPr lang="en-US" dirty="0" err="1">
                <a:latin typeface="Consolas" pitchFamily="49" charset="0"/>
              </a:rPr>
              <a:t>items.Length</a:t>
            </a:r>
            <a:r>
              <a:rPr lang="en-US" dirty="0">
                <a:latin typeface="Consolas" pitchFamily="49" charset="0"/>
              </a:rPr>
              <a:t>) </a:t>
            </a:r>
            <a:r>
              <a:rPr lang="en-US" dirty="0" err="1">
                <a:latin typeface="Consolas" pitchFamily="49" charset="0"/>
              </a:rPr>
              <a:t>EnsureCapacity</a:t>
            </a:r>
            <a:r>
              <a:rPr lang="en-US" dirty="0">
                <a:latin typeface="Consolas" pitchFamily="49" charset="0"/>
              </a:rPr>
              <a:t>(_size + 1); 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  _items[_size] = value; 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  </a:t>
            </a:r>
            <a:r>
              <a:rPr lang="en-US" b="1" dirty="0">
                <a:latin typeface="Consolas" pitchFamily="49" charset="0"/>
              </a:rPr>
              <a:t>return</a:t>
            </a:r>
            <a:r>
              <a:rPr lang="en-US" dirty="0">
                <a:latin typeface="Consolas" pitchFamily="49" charset="0"/>
              </a:rPr>
              <a:t> _size++;</a:t>
            </a:r>
            <a:br>
              <a:rPr lang="en-US" dirty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019800" y="1066800"/>
            <a:ext cx="1752600" cy="457200"/>
          </a:xfrm>
          <a:prstGeom prst="wedgeRoundRectCallout">
            <a:avLst>
              <a:gd name="adj1" fmla="val -104093"/>
              <a:gd name="adj2" fmla="val 2395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Declarative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7086600" y="1828800"/>
            <a:ext cx="1752600" cy="685800"/>
          </a:xfrm>
          <a:prstGeom prst="wedgeRoundRectCallout">
            <a:avLst>
              <a:gd name="adj1" fmla="val -53762"/>
              <a:gd name="adj2" fmla="val 1394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Prestate</a:t>
            </a:r>
            <a:r>
              <a:rPr lang="en-US" dirty="0" smtClean="0"/>
              <a:t> and Return Value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029200" y="4648200"/>
            <a:ext cx="1752600" cy="609600"/>
          </a:xfrm>
          <a:prstGeom prst="wedgeRoundRectCallout">
            <a:avLst>
              <a:gd name="adj1" fmla="val -53762"/>
              <a:gd name="adj2" fmla="val 1394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Class-wide properties</a:t>
            </a:r>
            <a:endParaRPr 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04800" y="5410200"/>
            <a:ext cx="8610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1" dirty="0" smtClean="0">
                <a:latin typeface="Consolas" pitchFamily="49" charset="0"/>
              </a:rPr>
              <a:t>void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ObjectInvariant</a:t>
            </a:r>
            <a:r>
              <a:rPr lang="en-US" dirty="0" smtClean="0">
                <a:latin typeface="Consolas" pitchFamily="49" charset="0"/>
              </a:rPr>
              <a:t>(){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</a:rPr>
              <a:t>Contract.</a:t>
            </a:r>
            <a:r>
              <a:rPr lang="en-US" b="1" dirty="0" err="1" smtClean="0">
                <a:latin typeface="Consolas" pitchFamily="49" charset="0"/>
              </a:rPr>
              <a:t>Invariant</a:t>
            </a:r>
            <a:r>
              <a:rPr lang="en-US" dirty="0" smtClean="0">
                <a:latin typeface="Consolas" pitchFamily="49" charset="0"/>
              </a:rPr>
              <a:t>(_items != </a:t>
            </a:r>
            <a:r>
              <a:rPr lang="en-US" b="1" dirty="0" smtClean="0">
                <a:latin typeface="Consolas" pitchFamily="49" charset="0"/>
              </a:rPr>
              <a:t>null</a:t>
            </a:r>
            <a:r>
              <a:rPr lang="en-US" dirty="0" smtClean="0">
                <a:latin typeface="Consolas" pitchFamily="49" charset="0"/>
              </a:rPr>
              <a:t>);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}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1984</TotalTime>
  <Words>1598</Words>
  <Application>Microsoft Office PowerPoint</Application>
  <PresentationFormat>On-screen Show (4:3)</PresentationFormat>
  <Paragraphs>369</Paragraphs>
  <Slides>45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Oriel</vt:lpstr>
      <vt:lpstr>Managed Contracts</vt:lpstr>
      <vt:lpstr>Contracts In Microsoft</vt:lpstr>
      <vt:lpstr>Chicken and Egg Problem</vt:lpstr>
      <vt:lpstr>Design Space</vt:lpstr>
      <vt:lpstr>Historical View</vt:lpstr>
      <vt:lpstr>Contracts Ecosystem</vt:lpstr>
      <vt:lpstr>Managed Contracts Today</vt:lpstr>
      <vt:lpstr>Managed Contracts: Benefits</vt:lpstr>
      <vt:lpstr>Managed Contracts: Example</vt:lpstr>
      <vt:lpstr>Managed Contracts: Semantics</vt:lpstr>
      <vt:lpstr>Foxtrot Tool Chain: Library</vt:lpstr>
      <vt:lpstr>Foxtrot Tool Chain: Retail Build</vt:lpstr>
      <vt:lpstr>Runtime Checking Demo</vt:lpstr>
      <vt:lpstr>Runtime Checking</vt:lpstr>
      <vt:lpstr>Foxtrot Tool Chain: Runtime Checking</vt:lpstr>
      <vt:lpstr>Static Checking Demo</vt:lpstr>
      <vt:lpstr>Clousot</vt:lpstr>
      <vt:lpstr>Foxtrot Tool Chain: Static Checking</vt:lpstr>
      <vt:lpstr>Contract Usage</vt:lpstr>
      <vt:lpstr>Persistance: Reference Assemblies</vt:lpstr>
      <vt:lpstr>              Contract Inference</vt:lpstr>
      <vt:lpstr>Slide 22</vt:lpstr>
      <vt:lpstr>Spec#: The Long Term Vision</vt:lpstr>
      <vt:lpstr>Spec#</vt:lpstr>
      <vt:lpstr>Extensibility</vt:lpstr>
      <vt:lpstr>Extensibility: Concurrency Example</vt:lpstr>
      <vt:lpstr>Language Integration</vt:lpstr>
      <vt:lpstr>Summary</vt:lpstr>
      <vt:lpstr>Links</vt:lpstr>
      <vt:lpstr>Contract Documentation</vt:lpstr>
      <vt:lpstr>Backup Slides</vt:lpstr>
      <vt:lpstr>Contract Usage</vt:lpstr>
      <vt:lpstr>Preconditions</vt:lpstr>
      <vt:lpstr>Postconditions</vt:lpstr>
      <vt:lpstr>Throws Clauses</vt:lpstr>
      <vt:lpstr>Summary: Method Contracts</vt:lpstr>
      <vt:lpstr>Object Invariants</vt:lpstr>
      <vt:lpstr>Quantification</vt:lpstr>
      <vt:lpstr>Quantification Example</vt:lpstr>
      <vt:lpstr>Contracts On Abstract methods</vt:lpstr>
      <vt:lpstr>Assert and Assume</vt:lpstr>
      <vt:lpstr>Out-Of-Band Contracts</vt:lpstr>
      <vt:lpstr>Foxtrot Tool Chain</vt:lpstr>
      <vt:lpstr>Abstract Interpretation</vt:lpstr>
      <vt:lpstr>Theorem Proving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Managed Contracts</dc:title>
  <dc:creator>mbarnett</dc:creator>
  <cp:lastModifiedBy>Manuel Fahndrich</cp:lastModifiedBy>
  <cp:revision>230</cp:revision>
  <dcterms:created xsi:type="dcterms:W3CDTF">2007-10-25T21:09:10Z</dcterms:created>
  <dcterms:modified xsi:type="dcterms:W3CDTF">2008-05-14T22:01:24Z</dcterms:modified>
</cp:coreProperties>
</file>