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4"/>
  </p:sldMasterIdLst>
  <p:notesMasterIdLst>
    <p:notesMasterId r:id="rId34"/>
  </p:notesMasterIdLst>
  <p:sldIdLst>
    <p:sldId id="257" r:id="rId5"/>
    <p:sldId id="260" r:id="rId6"/>
    <p:sldId id="259" r:id="rId7"/>
    <p:sldId id="258" r:id="rId8"/>
    <p:sldId id="261" r:id="rId9"/>
    <p:sldId id="278" r:id="rId10"/>
    <p:sldId id="262" r:id="rId11"/>
    <p:sldId id="264" r:id="rId12"/>
    <p:sldId id="265" r:id="rId13"/>
    <p:sldId id="263" r:id="rId14"/>
    <p:sldId id="268" r:id="rId15"/>
    <p:sldId id="269" r:id="rId16"/>
    <p:sldId id="270" r:id="rId17"/>
    <p:sldId id="283" r:id="rId18"/>
    <p:sldId id="275" r:id="rId19"/>
    <p:sldId id="276" r:id="rId20"/>
    <p:sldId id="277" r:id="rId21"/>
    <p:sldId id="282" r:id="rId22"/>
    <p:sldId id="274" r:id="rId23"/>
    <p:sldId id="279" r:id="rId24"/>
    <p:sldId id="273" r:id="rId25"/>
    <p:sldId id="280" r:id="rId26"/>
    <p:sldId id="281" r:id="rId27"/>
    <p:sldId id="271" r:id="rId28"/>
    <p:sldId id="267" r:id="rId29"/>
    <p:sldId id="272" r:id="rId30"/>
    <p:sldId id="284" r:id="rId31"/>
    <p:sldId id="285" r:id="rId32"/>
    <p:sldId id="286" r:id="rId3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7" charset="0"/>
        <a:ea typeface="ＭＳ Ｐゴシック" pitchFamily="17" charset="-128"/>
        <a:cs typeface="+mn-cs"/>
      </a:defRPr>
    </a:lvl1pPr>
    <a:lvl2pPr marL="457200" algn="l" rtl="0" eaLnBrk="0" fontAlgn="base" hangingPunct="0">
      <a:spcBef>
        <a:spcPct val="0"/>
      </a:spcBef>
      <a:spcAft>
        <a:spcPct val="0"/>
      </a:spcAft>
      <a:defRPr sz="2400" kern="1200">
        <a:solidFill>
          <a:schemeClr val="tx1"/>
        </a:solidFill>
        <a:latin typeface="Times" pitchFamily="17" charset="0"/>
        <a:ea typeface="ＭＳ Ｐゴシック" pitchFamily="17" charset="-128"/>
        <a:cs typeface="+mn-cs"/>
      </a:defRPr>
    </a:lvl2pPr>
    <a:lvl3pPr marL="914400" algn="l" rtl="0" eaLnBrk="0" fontAlgn="base" hangingPunct="0">
      <a:spcBef>
        <a:spcPct val="0"/>
      </a:spcBef>
      <a:spcAft>
        <a:spcPct val="0"/>
      </a:spcAft>
      <a:defRPr sz="2400" kern="1200">
        <a:solidFill>
          <a:schemeClr val="tx1"/>
        </a:solidFill>
        <a:latin typeface="Times" pitchFamily="17" charset="0"/>
        <a:ea typeface="ＭＳ Ｐゴシック" pitchFamily="17" charset="-128"/>
        <a:cs typeface="+mn-cs"/>
      </a:defRPr>
    </a:lvl3pPr>
    <a:lvl4pPr marL="1371600" algn="l" rtl="0" eaLnBrk="0" fontAlgn="base" hangingPunct="0">
      <a:spcBef>
        <a:spcPct val="0"/>
      </a:spcBef>
      <a:spcAft>
        <a:spcPct val="0"/>
      </a:spcAft>
      <a:defRPr sz="2400" kern="1200">
        <a:solidFill>
          <a:schemeClr val="tx1"/>
        </a:solidFill>
        <a:latin typeface="Times" pitchFamily="17" charset="0"/>
        <a:ea typeface="ＭＳ Ｐゴシック" pitchFamily="17" charset="-128"/>
        <a:cs typeface="+mn-cs"/>
      </a:defRPr>
    </a:lvl4pPr>
    <a:lvl5pPr marL="1828800" algn="l" rtl="0" eaLnBrk="0" fontAlgn="base" hangingPunct="0">
      <a:spcBef>
        <a:spcPct val="0"/>
      </a:spcBef>
      <a:spcAft>
        <a:spcPct val="0"/>
      </a:spcAft>
      <a:defRPr sz="2400" kern="1200">
        <a:solidFill>
          <a:schemeClr val="tx1"/>
        </a:solidFill>
        <a:latin typeface="Times" pitchFamily="17" charset="0"/>
        <a:ea typeface="ＭＳ Ｐゴシック" pitchFamily="17" charset="-128"/>
        <a:cs typeface="+mn-cs"/>
      </a:defRPr>
    </a:lvl5pPr>
    <a:lvl6pPr marL="2286000" algn="l" defTabSz="914400" rtl="0" eaLnBrk="1" latinLnBrk="0" hangingPunct="1">
      <a:defRPr sz="2400" kern="1200">
        <a:solidFill>
          <a:schemeClr val="tx1"/>
        </a:solidFill>
        <a:latin typeface="Times" pitchFamily="17" charset="0"/>
        <a:ea typeface="ＭＳ Ｐゴシック" pitchFamily="17" charset="-128"/>
        <a:cs typeface="+mn-cs"/>
      </a:defRPr>
    </a:lvl6pPr>
    <a:lvl7pPr marL="2743200" algn="l" defTabSz="914400" rtl="0" eaLnBrk="1" latinLnBrk="0" hangingPunct="1">
      <a:defRPr sz="2400" kern="1200">
        <a:solidFill>
          <a:schemeClr val="tx1"/>
        </a:solidFill>
        <a:latin typeface="Times" pitchFamily="17" charset="0"/>
        <a:ea typeface="ＭＳ Ｐゴシック" pitchFamily="17" charset="-128"/>
        <a:cs typeface="+mn-cs"/>
      </a:defRPr>
    </a:lvl7pPr>
    <a:lvl8pPr marL="3200400" algn="l" defTabSz="914400" rtl="0" eaLnBrk="1" latinLnBrk="0" hangingPunct="1">
      <a:defRPr sz="2400" kern="1200">
        <a:solidFill>
          <a:schemeClr val="tx1"/>
        </a:solidFill>
        <a:latin typeface="Times" pitchFamily="17" charset="0"/>
        <a:ea typeface="ＭＳ Ｐゴシック" pitchFamily="17" charset="-128"/>
        <a:cs typeface="+mn-cs"/>
      </a:defRPr>
    </a:lvl8pPr>
    <a:lvl9pPr marL="3657600" algn="l" defTabSz="914400" rtl="0" eaLnBrk="1" latinLnBrk="0" hangingPunct="1">
      <a:defRPr sz="2400" kern="1200">
        <a:solidFill>
          <a:schemeClr val="tx1"/>
        </a:solidFill>
        <a:latin typeface="Times" pitchFamily="17" charset="0"/>
        <a:ea typeface="ＭＳ Ｐゴシック" pitchFamily="17"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9815"/>
    <a:srgbClr val="E4A128"/>
    <a:srgbClr val="D16C1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353" autoAdjust="0"/>
  </p:normalViewPr>
  <p:slideViewPr>
    <p:cSldViewPr>
      <p:cViewPr>
        <p:scale>
          <a:sx n="100" d="100"/>
          <a:sy n="100" d="100"/>
        </p:scale>
        <p:origin x="-90" y="-15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C553BA-22A0-407D-9218-C86F5A064E8F}" type="doc">
      <dgm:prSet loTypeId="urn:microsoft.com/office/officeart/2005/8/layout/venn1" loCatId="relationship" qsTypeId="urn:microsoft.com/office/officeart/2005/8/quickstyle/simple1" qsCatId="simple" csTypeId="urn:microsoft.com/office/officeart/2005/8/colors/colorful1" csCatId="colorful" phldr="1"/>
      <dgm:spPr/>
    </dgm:pt>
    <dgm:pt modelId="{2BD79412-FA54-4C5A-900B-DB5AD919776A}">
      <dgm:prSet phldrT="[Text]" custT="1"/>
      <dgm:spPr/>
      <dgm:t>
        <a:bodyPr/>
        <a:lstStyle/>
        <a:p>
          <a:r>
            <a:rPr lang="en-US" sz="1600" dirty="0" smtClean="0"/>
            <a:t>Annotation</a:t>
          </a:r>
          <a:br>
            <a:rPr lang="en-US" sz="1600" dirty="0" smtClean="0"/>
          </a:br>
          <a:r>
            <a:rPr lang="en-US" sz="1600" dirty="0" smtClean="0"/>
            <a:t>Overhead</a:t>
          </a:r>
          <a:endParaRPr lang="en-US" sz="1600" dirty="0"/>
        </a:p>
      </dgm:t>
    </dgm:pt>
    <dgm:pt modelId="{D18274CD-CE16-4103-AB87-C9C91285121D}" type="parTrans" cxnId="{F9810391-C39F-4D56-9E6B-626DBA8CF895}">
      <dgm:prSet/>
      <dgm:spPr/>
      <dgm:t>
        <a:bodyPr/>
        <a:lstStyle/>
        <a:p>
          <a:endParaRPr lang="en-US"/>
        </a:p>
      </dgm:t>
    </dgm:pt>
    <dgm:pt modelId="{4B152A47-2881-4221-89D8-7A5D93EC0B40}" type="sibTrans" cxnId="{F9810391-C39F-4D56-9E6B-626DBA8CF895}">
      <dgm:prSet/>
      <dgm:spPr/>
      <dgm:t>
        <a:bodyPr/>
        <a:lstStyle/>
        <a:p>
          <a:endParaRPr lang="en-US"/>
        </a:p>
      </dgm:t>
    </dgm:pt>
    <dgm:pt modelId="{F0B815D4-8016-4EAB-8A3A-EFE85D198166}">
      <dgm:prSet phldrT="[Text]" custT="1"/>
      <dgm:spPr/>
      <dgm:t>
        <a:bodyPr/>
        <a:lstStyle/>
        <a:p>
          <a:r>
            <a:rPr lang="en-US" sz="1600" dirty="0" smtClean="0"/>
            <a:t>Precision</a:t>
          </a:r>
          <a:endParaRPr lang="en-US" sz="1600" dirty="0"/>
        </a:p>
      </dgm:t>
    </dgm:pt>
    <dgm:pt modelId="{6613A9A5-D720-4712-BA90-16FA010D6F2E}" type="parTrans" cxnId="{AF570C1D-63B4-4276-8440-63DD29EFE59C}">
      <dgm:prSet/>
      <dgm:spPr/>
      <dgm:t>
        <a:bodyPr/>
        <a:lstStyle/>
        <a:p>
          <a:endParaRPr lang="en-US"/>
        </a:p>
      </dgm:t>
    </dgm:pt>
    <dgm:pt modelId="{6B818C71-475E-429F-A3B3-851FBF7E3F6C}" type="sibTrans" cxnId="{AF570C1D-63B4-4276-8440-63DD29EFE59C}">
      <dgm:prSet/>
      <dgm:spPr/>
      <dgm:t>
        <a:bodyPr/>
        <a:lstStyle/>
        <a:p>
          <a:endParaRPr lang="en-US"/>
        </a:p>
      </dgm:t>
    </dgm:pt>
    <dgm:pt modelId="{60B78A14-52BE-4A7C-B252-9CF66BD3F923}">
      <dgm:prSet phldrT="[Text]" custT="1"/>
      <dgm:spPr/>
      <dgm:t>
        <a:bodyPr/>
        <a:lstStyle/>
        <a:p>
          <a:r>
            <a:rPr lang="en-US" sz="1600" dirty="0" smtClean="0"/>
            <a:t>Performance</a:t>
          </a:r>
          <a:endParaRPr lang="en-US" sz="1600" dirty="0"/>
        </a:p>
      </dgm:t>
    </dgm:pt>
    <dgm:pt modelId="{7F2BD71D-BB68-4C52-A7DA-D04E68893BA0}" type="parTrans" cxnId="{5A974332-A18E-4CBC-955E-2ADA5516DBDB}">
      <dgm:prSet/>
      <dgm:spPr/>
      <dgm:t>
        <a:bodyPr/>
        <a:lstStyle/>
        <a:p>
          <a:endParaRPr lang="en-US"/>
        </a:p>
      </dgm:t>
    </dgm:pt>
    <dgm:pt modelId="{664614B5-5C00-45D5-87B4-1A3D641636C8}" type="sibTrans" cxnId="{5A974332-A18E-4CBC-955E-2ADA5516DBDB}">
      <dgm:prSet/>
      <dgm:spPr/>
      <dgm:t>
        <a:bodyPr/>
        <a:lstStyle/>
        <a:p>
          <a:endParaRPr lang="en-US"/>
        </a:p>
      </dgm:t>
    </dgm:pt>
    <dgm:pt modelId="{6BA6C86B-9178-441B-BBA1-960341A475A8}">
      <dgm:prSet phldrT="[Text]" custT="1"/>
      <dgm:spPr/>
      <dgm:t>
        <a:bodyPr/>
        <a:lstStyle/>
        <a:p>
          <a:r>
            <a:rPr lang="en-US" sz="1600" dirty="0" smtClean="0"/>
            <a:t>Noise</a:t>
          </a:r>
          <a:endParaRPr lang="en-US" sz="1400" dirty="0"/>
        </a:p>
      </dgm:t>
    </dgm:pt>
    <dgm:pt modelId="{61D558FF-3144-4FE0-938C-E8653C7897F3}" type="parTrans" cxnId="{8DAB3730-5718-4588-8F9F-68A5A3AC2D40}">
      <dgm:prSet/>
      <dgm:spPr/>
      <dgm:t>
        <a:bodyPr/>
        <a:lstStyle/>
        <a:p>
          <a:endParaRPr lang="en-US"/>
        </a:p>
      </dgm:t>
    </dgm:pt>
    <dgm:pt modelId="{3D102BF9-D8C1-4CB0-9D5A-C9C8F4E136B0}" type="sibTrans" cxnId="{8DAB3730-5718-4588-8F9F-68A5A3AC2D40}">
      <dgm:prSet/>
      <dgm:spPr/>
      <dgm:t>
        <a:bodyPr/>
        <a:lstStyle/>
        <a:p>
          <a:endParaRPr lang="en-US"/>
        </a:p>
      </dgm:t>
    </dgm:pt>
    <dgm:pt modelId="{A5DF6665-C885-4A09-AFB1-6B37931D4887}" type="pres">
      <dgm:prSet presAssocID="{83C553BA-22A0-407D-9218-C86F5A064E8F}" presName="compositeShape" presStyleCnt="0">
        <dgm:presLayoutVars>
          <dgm:chMax val="7"/>
          <dgm:dir/>
          <dgm:resizeHandles val="exact"/>
        </dgm:presLayoutVars>
      </dgm:prSet>
      <dgm:spPr/>
    </dgm:pt>
    <dgm:pt modelId="{F502F9D9-2F42-4776-86B9-77792F8009C2}" type="pres">
      <dgm:prSet presAssocID="{2BD79412-FA54-4C5A-900B-DB5AD919776A}" presName="circ1" presStyleLbl="vennNode1" presStyleIdx="0" presStyleCnt="4"/>
      <dgm:spPr/>
      <dgm:t>
        <a:bodyPr/>
        <a:lstStyle/>
        <a:p>
          <a:endParaRPr lang="en-US"/>
        </a:p>
      </dgm:t>
    </dgm:pt>
    <dgm:pt modelId="{1736C3B3-4C44-4980-BC92-8C39D47A29EE}" type="pres">
      <dgm:prSet presAssocID="{2BD79412-FA54-4C5A-900B-DB5AD919776A}" presName="circ1Tx" presStyleLbl="revTx" presStyleIdx="0" presStyleCnt="0">
        <dgm:presLayoutVars>
          <dgm:chMax val="0"/>
          <dgm:chPref val="0"/>
          <dgm:bulletEnabled val="1"/>
        </dgm:presLayoutVars>
      </dgm:prSet>
      <dgm:spPr/>
      <dgm:t>
        <a:bodyPr/>
        <a:lstStyle/>
        <a:p>
          <a:endParaRPr lang="en-US"/>
        </a:p>
      </dgm:t>
    </dgm:pt>
    <dgm:pt modelId="{C495FD0C-F94D-40FF-BE1F-197511A1950A}" type="pres">
      <dgm:prSet presAssocID="{F0B815D4-8016-4EAB-8A3A-EFE85D198166}" presName="circ2" presStyleLbl="vennNode1" presStyleIdx="1" presStyleCnt="4"/>
      <dgm:spPr/>
      <dgm:t>
        <a:bodyPr/>
        <a:lstStyle/>
        <a:p>
          <a:endParaRPr lang="en-US"/>
        </a:p>
      </dgm:t>
    </dgm:pt>
    <dgm:pt modelId="{554823A6-DE5C-4440-BBB5-B976ECE7C426}" type="pres">
      <dgm:prSet presAssocID="{F0B815D4-8016-4EAB-8A3A-EFE85D198166}" presName="circ2Tx" presStyleLbl="revTx" presStyleIdx="0" presStyleCnt="0">
        <dgm:presLayoutVars>
          <dgm:chMax val="0"/>
          <dgm:chPref val="0"/>
          <dgm:bulletEnabled val="1"/>
        </dgm:presLayoutVars>
      </dgm:prSet>
      <dgm:spPr/>
      <dgm:t>
        <a:bodyPr/>
        <a:lstStyle/>
        <a:p>
          <a:endParaRPr lang="en-US"/>
        </a:p>
      </dgm:t>
    </dgm:pt>
    <dgm:pt modelId="{CD1E28A7-4FF8-4DF0-996A-DDF1E46E3AE8}" type="pres">
      <dgm:prSet presAssocID="{60B78A14-52BE-4A7C-B252-9CF66BD3F923}" presName="circ3" presStyleLbl="vennNode1" presStyleIdx="2" presStyleCnt="4"/>
      <dgm:spPr/>
      <dgm:t>
        <a:bodyPr/>
        <a:lstStyle/>
        <a:p>
          <a:endParaRPr lang="en-US"/>
        </a:p>
      </dgm:t>
    </dgm:pt>
    <dgm:pt modelId="{ACE20BA6-D8EB-48BC-930B-BB4EA663CB55}" type="pres">
      <dgm:prSet presAssocID="{60B78A14-52BE-4A7C-B252-9CF66BD3F923}" presName="circ3Tx" presStyleLbl="revTx" presStyleIdx="0" presStyleCnt="0">
        <dgm:presLayoutVars>
          <dgm:chMax val="0"/>
          <dgm:chPref val="0"/>
          <dgm:bulletEnabled val="1"/>
        </dgm:presLayoutVars>
      </dgm:prSet>
      <dgm:spPr/>
      <dgm:t>
        <a:bodyPr/>
        <a:lstStyle/>
        <a:p>
          <a:endParaRPr lang="en-US"/>
        </a:p>
      </dgm:t>
    </dgm:pt>
    <dgm:pt modelId="{EF08D308-1A75-4A79-96D2-0AFF6CDCD832}" type="pres">
      <dgm:prSet presAssocID="{6BA6C86B-9178-441B-BBA1-960341A475A8}" presName="circ4" presStyleLbl="vennNode1" presStyleIdx="3" presStyleCnt="4"/>
      <dgm:spPr/>
      <dgm:t>
        <a:bodyPr/>
        <a:lstStyle/>
        <a:p>
          <a:endParaRPr lang="en-US"/>
        </a:p>
      </dgm:t>
    </dgm:pt>
    <dgm:pt modelId="{F821F29D-0DB1-4919-9166-FF7430874F00}" type="pres">
      <dgm:prSet presAssocID="{6BA6C86B-9178-441B-BBA1-960341A475A8}" presName="circ4Tx" presStyleLbl="revTx" presStyleIdx="0" presStyleCnt="0">
        <dgm:presLayoutVars>
          <dgm:chMax val="0"/>
          <dgm:chPref val="0"/>
          <dgm:bulletEnabled val="1"/>
        </dgm:presLayoutVars>
      </dgm:prSet>
      <dgm:spPr/>
      <dgm:t>
        <a:bodyPr/>
        <a:lstStyle/>
        <a:p>
          <a:endParaRPr lang="en-US"/>
        </a:p>
      </dgm:t>
    </dgm:pt>
  </dgm:ptLst>
  <dgm:cxnLst>
    <dgm:cxn modelId="{F1B28647-3E7D-402B-ACBF-59E9DF51565B}" type="presOf" srcId="{83C553BA-22A0-407D-9218-C86F5A064E8F}" destId="{A5DF6665-C885-4A09-AFB1-6B37931D4887}" srcOrd="0" destOrd="0" presId="urn:microsoft.com/office/officeart/2005/8/layout/venn1"/>
    <dgm:cxn modelId="{2776D018-7C4D-471A-B29D-B261CEA8EA78}" type="presOf" srcId="{6BA6C86B-9178-441B-BBA1-960341A475A8}" destId="{EF08D308-1A75-4A79-96D2-0AFF6CDCD832}" srcOrd="0" destOrd="0" presId="urn:microsoft.com/office/officeart/2005/8/layout/venn1"/>
    <dgm:cxn modelId="{AF570C1D-63B4-4276-8440-63DD29EFE59C}" srcId="{83C553BA-22A0-407D-9218-C86F5A064E8F}" destId="{F0B815D4-8016-4EAB-8A3A-EFE85D198166}" srcOrd="1" destOrd="0" parTransId="{6613A9A5-D720-4712-BA90-16FA010D6F2E}" sibTransId="{6B818C71-475E-429F-A3B3-851FBF7E3F6C}"/>
    <dgm:cxn modelId="{A408AB7E-A75C-4C85-9D97-1A249C6EE489}" type="presOf" srcId="{2BD79412-FA54-4C5A-900B-DB5AD919776A}" destId="{1736C3B3-4C44-4980-BC92-8C39D47A29EE}" srcOrd="1" destOrd="0" presId="urn:microsoft.com/office/officeart/2005/8/layout/venn1"/>
    <dgm:cxn modelId="{F9810391-C39F-4D56-9E6B-626DBA8CF895}" srcId="{83C553BA-22A0-407D-9218-C86F5A064E8F}" destId="{2BD79412-FA54-4C5A-900B-DB5AD919776A}" srcOrd="0" destOrd="0" parTransId="{D18274CD-CE16-4103-AB87-C9C91285121D}" sibTransId="{4B152A47-2881-4221-89D8-7A5D93EC0B40}"/>
    <dgm:cxn modelId="{27285BEB-8160-43C6-8D4F-EE579E7BAB57}" type="presOf" srcId="{F0B815D4-8016-4EAB-8A3A-EFE85D198166}" destId="{554823A6-DE5C-4440-BBB5-B976ECE7C426}" srcOrd="1" destOrd="0" presId="urn:microsoft.com/office/officeart/2005/8/layout/venn1"/>
    <dgm:cxn modelId="{CA9A05C5-AA03-40C7-9C32-92D952185C95}" type="presOf" srcId="{F0B815D4-8016-4EAB-8A3A-EFE85D198166}" destId="{C495FD0C-F94D-40FF-BE1F-197511A1950A}" srcOrd="0" destOrd="0" presId="urn:microsoft.com/office/officeart/2005/8/layout/venn1"/>
    <dgm:cxn modelId="{5A974332-A18E-4CBC-955E-2ADA5516DBDB}" srcId="{83C553BA-22A0-407D-9218-C86F5A064E8F}" destId="{60B78A14-52BE-4A7C-B252-9CF66BD3F923}" srcOrd="2" destOrd="0" parTransId="{7F2BD71D-BB68-4C52-A7DA-D04E68893BA0}" sibTransId="{664614B5-5C00-45D5-87B4-1A3D641636C8}"/>
    <dgm:cxn modelId="{619923EE-B320-4867-9012-AE652D0E1054}" type="presOf" srcId="{6BA6C86B-9178-441B-BBA1-960341A475A8}" destId="{F821F29D-0DB1-4919-9166-FF7430874F00}" srcOrd="1" destOrd="0" presId="urn:microsoft.com/office/officeart/2005/8/layout/venn1"/>
    <dgm:cxn modelId="{33AF2F1B-BFCF-475F-9F69-A17FFB087B8E}" type="presOf" srcId="{60B78A14-52BE-4A7C-B252-9CF66BD3F923}" destId="{ACE20BA6-D8EB-48BC-930B-BB4EA663CB55}" srcOrd="1" destOrd="0" presId="urn:microsoft.com/office/officeart/2005/8/layout/venn1"/>
    <dgm:cxn modelId="{8DAB3730-5718-4588-8F9F-68A5A3AC2D40}" srcId="{83C553BA-22A0-407D-9218-C86F5A064E8F}" destId="{6BA6C86B-9178-441B-BBA1-960341A475A8}" srcOrd="3" destOrd="0" parTransId="{61D558FF-3144-4FE0-938C-E8653C7897F3}" sibTransId="{3D102BF9-D8C1-4CB0-9D5A-C9C8F4E136B0}"/>
    <dgm:cxn modelId="{C1319791-B021-4EF0-8A7D-525272633629}" type="presOf" srcId="{60B78A14-52BE-4A7C-B252-9CF66BD3F923}" destId="{CD1E28A7-4FF8-4DF0-996A-DDF1E46E3AE8}" srcOrd="0" destOrd="0" presId="urn:microsoft.com/office/officeart/2005/8/layout/venn1"/>
    <dgm:cxn modelId="{5C9B856F-3CEB-41B9-9E88-DF3E9BAE74FB}" type="presOf" srcId="{2BD79412-FA54-4C5A-900B-DB5AD919776A}" destId="{F502F9D9-2F42-4776-86B9-77792F8009C2}" srcOrd="0" destOrd="0" presId="urn:microsoft.com/office/officeart/2005/8/layout/venn1"/>
    <dgm:cxn modelId="{88A12173-F952-45FB-AD86-387538B0BC8F}" type="presParOf" srcId="{A5DF6665-C885-4A09-AFB1-6B37931D4887}" destId="{F502F9D9-2F42-4776-86B9-77792F8009C2}" srcOrd="0" destOrd="0" presId="urn:microsoft.com/office/officeart/2005/8/layout/venn1"/>
    <dgm:cxn modelId="{CF2F177C-3642-4A66-A2AC-D3F2C1D9CC52}" type="presParOf" srcId="{A5DF6665-C885-4A09-AFB1-6B37931D4887}" destId="{1736C3B3-4C44-4980-BC92-8C39D47A29EE}" srcOrd="1" destOrd="0" presId="urn:microsoft.com/office/officeart/2005/8/layout/venn1"/>
    <dgm:cxn modelId="{E84C197B-9661-42B9-A7C0-44545141F18A}" type="presParOf" srcId="{A5DF6665-C885-4A09-AFB1-6B37931D4887}" destId="{C495FD0C-F94D-40FF-BE1F-197511A1950A}" srcOrd="2" destOrd="0" presId="urn:microsoft.com/office/officeart/2005/8/layout/venn1"/>
    <dgm:cxn modelId="{E4F5462B-41EE-46DD-8900-6DB857AD703D}" type="presParOf" srcId="{A5DF6665-C885-4A09-AFB1-6B37931D4887}" destId="{554823A6-DE5C-4440-BBB5-B976ECE7C426}" srcOrd="3" destOrd="0" presId="urn:microsoft.com/office/officeart/2005/8/layout/venn1"/>
    <dgm:cxn modelId="{0DBBC69E-D06E-4D0B-AE04-D9F1AC776C2C}" type="presParOf" srcId="{A5DF6665-C885-4A09-AFB1-6B37931D4887}" destId="{CD1E28A7-4FF8-4DF0-996A-DDF1E46E3AE8}" srcOrd="4" destOrd="0" presId="urn:microsoft.com/office/officeart/2005/8/layout/venn1"/>
    <dgm:cxn modelId="{CB909DA7-C5BF-4CD8-B435-683A4C354AC4}" type="presParOf" srcId="{A5DF6665-C885-4A09-AFB1-6B37931D4887}" destId="{ACE20BA6-D8EB-48BC-930B-BB4EA663CB55}" srcOrd="5" destOrd="0" presId="urn:microsoft.com/office/officeart/2005/8/layout/venn1"/>
    <dgm:cxn modelId="{319697A5-EBDE-4B31-A52E-1968237A5B20}" type="presParOf" srcId="{A5DF6665-C885-4A09-AFB1-6B37931D4887}" destId="{EF08D308-1A75-4A79-96D2-0AFF6CDCD832}" srcOrd="6" destOrd="0" presId="urn:microsoft.com/office/officeart/2005/8/layout/venn1"/>
    <dgm:cxn modelId="{B8C3C47D-AD9D-4FDE-9F32-254FDC762902}" type="presParOf" srcId="{A5DF6665-C885-4A09-AFB1-6B37931D4887}" destId="{F821F29D-0DB1-4919-9166-FF7430874F00}" srcOrd="7" destOrd="0" presId="urn:microsoft.com/office/officeart/2005/8/layout/venn1"/>
  </dgm:cxnLst>
  <dgm:bg/>
  <dgm:whole/>
</dgm:dataModel>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42620E-C608-4906-8605-F03FC97143B8}" type="datetimeFigureOut">
              <a:rPr lang="en-US" smtClean="0"/>
              <a:pPr/>
              <a:t>3/1/2009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461010-FD08-445E-9FA4-2AD6ABFE61A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you have probably used MSDN</a:t>
            </a:r>
            <a:r>
              <a:rPr lang="en-US" baseline="0" dirty="0" smtClean="0"/>
              <a:t> documentation about APIs you are programming against. Some of you may have implemented these APIs. When I go to MSDN, I’m usually looking for documentation on how to use a method. In other words, I’m looking for the contract of the method. The contract should tell me the requirements on my part, the caller, about what values to pass or not to pass. Similarly, the contract should tell me what the method guarantees to me the caller. E.g., returning non-null, etc. Let’s look at an example.</a:t>
            </a:r>
            <a:endParaRPr lang="en-US" dirty="0"/>
          </a:p>
        </p:txBody>
      </p:sp>
      <p:sp>
        <p:nvSpPr>
          <p:cNvPr id="4" name="Slide Number Placeholder 3"/>
          <p:cNvSpPr>
            <a:spLocks noGrp="1"/>
          </p:cNvSpPr>
          <p:nvPr>
            <p:ph type="sldNum" sz="quarter" idx="10"/>
          </p:nvPr>
        </p:nvSpPr>
        <p:spPr/>
        <p:txBody>
          <a:bodyPr/>
          <a:lstStyle/>
          <a:p>
            <a:fld id="{82461010-FD08-445E-9FA4-2AD6ABFE61A2}"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 Important API and internal code properties are not documented or checked, making coding difficult and maintenance worse.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 Same contract thus serves as documentation, acts as runtime checking, and as specification for static checking.</a:t>
            </a:r>
          </a:p>
          <a:p>
            <a:endParaRPr lang="en-US" dirty="0"/>
          </a:p>
        </p:txBody>
      </p:sp>
      <p:sp>
        <p:nvSpPr>
          <p:cNvPr id="4" name="Slide Number Placeholder 3"/>
          <p:cNvSpPr>
            <a:spLocks noGrp="1"/>
          </p:cNvSpPr>
          <p:nvPr>
            <p:ph type="sldNum" sz="quarter" idx="10"/>
          </p:nvPr>
        </p:nvSpPr>
        <p:spPr/>
        <p:txBody>
          <a:bodyPr/>
          <a:lstStyle/>
          <a:p>
            <a:fld id="{16188FF9-3BE1-4070-BBA5-8B764B61BC98}"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 a simpler example (too many contracts, explain </a:t>
            </a:r>
            <a:r>
              <a:rPr lang="en-US" b="1" dirty="0" smtClean="0"/>
              <a:t>old</a:t>
            </a:r>
            <a:r>
              <a:rPr lang="en-US" dirty="0" smtClean="0"/>
              <a:t> better)</a:t>
            </a:r>
          </a:p>
          <a:p>
            <a:r>
              <a:rPr lang="en-US" dirty="0" smtClean="0"/>
              <a:t>Talk about</a:t>
            </a:r>
            <a:r>
              <a:rPr lang="en-US" baseline="0" dirty="0" smtClean="0"/>
              <a:t> static methods!!!</a:t>
            </a:r>
          </a:p>
          <a:p>
            <a:r>
              <a:rPr lang="en-US" baseline="0" dirty="0" smtClean="0"/>
              <a:t>Questions: what happens at runtime, how can I choose what’s in my build, what’s the methodology (can I rely on the checks?)</a:t>
            </a:r>
          </a:p>
          <a:p>
            <a:r>
              <a:rPr lang="en-US" smtClean="0"/>
              <a:t>Quantifiers?</a:t>
            </a:r>
            <a:endParaRPr lang="en-US" dirty="0"/>
          </a:p>
        </p:txBody>
      </p:sp>
      <p:sp>
        <p:nvSpPr>
          <p:cNvPr id="4" name="Slide Number Placeholder 3"/>
          <p:cNvSpPr>
            <a:spLocks noGrp="1"/>
          </p:cNvSpPr>
          <p:nvPr>
            <p:ph type="sldNum" sz="quarter" idx="10"/>
          </p:nvPr>
        </p:nvSpPr>
        <p:spPr/>
        <p:txBody>
          <a:bodyPr/>
          <a:lstStyle/>
          <a:p>
            <a:fld id="{16188FF9-3BE1-4070-BBA5-8B764B61BC98}"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feel we have a better</a:t>
            </a:r>
            <a:r>
              <a:rPr lang="en-US" baseline="0" dirty="0" smtClean="0"/>
              <a:t> handle.</a:t>
            </a:r>
            <a:endParaRPr lang="en-US" dirty="0"/>
          </a:p>
        </p:txBody>
      </p:sp>
      <p:sp>
        <p:nvSpPr>
          <p:cNvPr id="4" name="Slide Number Placeholder 3"/>
          <p:cNvSpPr>
            <a:spLocks noGrp="1"/>
          </p:cNvSpPr>
          <p:nvPr>
            <p:ph type="sldNum" sz="quarter" idx="10"/>
          </p:nvPr>
        </p:nvSpPr>
        <p:spPr/>
        <p:txBody>
          <a:bodyPr/>
          <a:lstStyle/>
          <a:p>
            <a:fld id="{16188FF9-3BE1-4070-BBA5-8B764B61BC98}"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1000C5-63B8-4AB4-8B65-E6C0DB1E3E78}" type="datetimeFigureOut">
              <a:rPr lang="en-US" smtClean="0"/>
              <a:pPr/>
              <a:t>3/1/2009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EF0CC-C70E-4130-8E9E-48B115FBCE1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1000C5-63B8-4AB4-8B65-E6C0DB1E3E78}" type="datetimeFigureOut">
              <a:rPr lang="en-US" smtClean="0"/>
              <a:pPr/>
              <a:t>3/1/2009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EF0CC-C70E-4130-8E9E-48B115FBCE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1000C5-63B8-4AB4-8B65-E6C0DB1E3E78}" type="datetimeFigureOut">
              <a:rPr lang="en-US" smtClean="0"/>
              <a:pPr/>
              <a:t>3/1/2009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EF0CC-C70E-4130-8E9E-48B115FBCE1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1000C5-63B8-4AB4-8B65-E6C0DB1E3E78}" type="datetimeFigureOut">
              <a:rPr lang="en-US" smtClean="0"/>
              <a:pPr/>
              <a:t>3/1/2009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EF0CC-C70E-4130-8E9E-48B115FBCE1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1000C5-63B8-4AB4-8B65-E6C0DB1E3E78}" type="datetimeFigureOut">
              <a:rPr lang="en-US" smtClean="0"/>
              <a:pPr/>
              <a:t>3/1/2009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EF0CC-C70E-4130-8E9E-48B115FBCE1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1000C5-63B8-4AB4-8B65-E6C0DB1E3E78}" type="datetimeFigureOut">
              <a:rPr lang="en-US" smtClean="0"/>
              <a:pPr/>
              <a:t>3/1/2009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EF0CC-C70E-4130-8E9E-48B115FBCE1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1000C5-63B8-4AB4-8B65-E6C0DB1E3E78}" type="datetimeFigureOut">
              <a:rPr lang="en-US" smtClean="0"/>
              <a:pPr/>
              <a:t>3/1/2009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5EF0CC-C70E-4130-8E9E-48B115FBCE1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1000C5-63B8-4AB4-8B65-E6C0DB1E3E78}" type="datetimeFigureOut">
              <a:rPr lang="en-US" smtClean="0"/>
              <a:pPr/>
              <a:t>3/1/2009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5EF0CC-C70E-4130-8E9E-48B115FBCE1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1000C5-63B8-4AB4-8B65-E6C0DB1E3E78}" type="datetimeFigureOut">
              <a:rPr lang="en-US" smtClean="0"/>
              <a:pPr/>
              <a:t>3/1/2009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5EF0CC-C70E-4130-8E9E-48B115FBCE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1000C5-63B8-4AB4-8B65-E6C0DB1E3E78}" type="datetimeFigureOut">
              <a:rPr lang="en-US" smtClean="0"/>
              <a:pPr/>
              <a:t>3/1/2009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EF0CC-C70E-4130-8E9E-48B115FBCE1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1000C5-63B8-4AB4-8B65-E6C0DB1E3E78}" type="datetimeFigureOut">
              <a:rPr lang="en-US" smtClean="0"/>
              <a:pPr/>
              <a:t>3/1/2009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EF0CC-C70E-4130-8E9E-48B115FBCE1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914400"/>
            <a:ext cx="853440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722437"/>
            <a:ext cx="8534400" cy="47545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1000C5-63B8-4AB4-8B65-E6C0DB1E3E78}" type="datetimeFigureOut">
              <a:rPr lang="en-US" smtClean="0"/>
              <a:pPr/>
              <a:t>3/1/2009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5EF0CC-C70E-4130-8E9E-48B115FBCE14}" type="slidenum">
              <a:rPr lang="en-US" smtClean="0"/>
              <a:pPr/>
              <a:t>‹#›</a:t>
            </a:fld>
            <a:endParaRPr lang="en-US"/>
          </a:p>
        </p:txBody>
      </p:sp>
      <p:pic>
        <p:nvPicPr>
          <p:cNvPr id="7" name="Picture 10" descr="PPTHeader.bmp"/>
          <p:cNvPicPr>
            <a:picLocks noChangeAspect="1"/>
          </p:cNvPicPr>
          <p:nvPr userDrawn="1"/>
        </p:nvPicPr>
        <p:blipFill>
          <a:blip r:embed="rId14"/>
          <a:srcRect t="22694" r="1639" b="9219"/>
          <a:stretch>
            <a:fillRect/>
          </a:stretch>
        </p:blipFill>
        <p:spPr bwMode="auto">
          <a:xfrm>
            <a:off x="0" y="0"/>
            <a:ext cx="9144000" cy="914400"/>
          </a:xfrm>
          <a:prstGeom prst="rect">
            <a:avLst/>
          </a:prstGeom>
          <a:noFill/>
          <a:ln w="9525">
            <a:noFill/>
            <a:miter lim="800000"/>
            <a:headEnd/>
            <a:tailEnd/>
          </a:ln>
        </p:spPr>
      </p:pic>
      <p:pic>
        <p:nvPicPr>
          <p:cNvPr id="9" name="Picture 11" descr="MSR_logoWHITE.gif"/>
          <p:cNvPicPr>
            <a:picLocks noChangeAspect="1"/>
          </p:cNvPicPr>
          <p:nvPr userDrawn="1"/>
        </p:nvPicPr>
        <p:blipFill>
          <a:blip r:embed="rId15"/>
          <a:srcRect/>
          <a:stretch>
            <a:fillRect/>
          </a:stretch>
        </p:blipFill>
        <p:spPr bwMode="auto">
          <a:xfrm>
            <a:off x="7772400" y="228600"/>
            <a:ext cx="1219200" cy="406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5" r:id="rId12"/>
  </p:sldLayoutIdLst>
  <p:timing>
    <p:tnLst>
      <p:par>
        <p:cTn id="1" dur="indefinite" restart="never" nodeType="tmRoot"/>
      </p:par>
    </p:tnLst>
  </p:timing>
  <p:txStyles>
    <p:titleStyle>
      <a:lvl1pPr algn="l"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msdn.microsoft.com/devlabs/dd491992.aspx" TargetMode="External"/><Relationship Id="rId2" Type="http://schemas.openxmlformats.org/officeDocument/2006/relationships/hyperlink" Target="http://research.microsoft.com/contracts" TargetMode="External"/><Relationship Id="rId1" Type="http://schemas.openxmlformats.org/officeDocument/2006/relationships/slideLayout" Target="../slideLayouts/slideLayout2.xml"/><Relationship Id="rId5" Type="http://schemas.openxmlformats.org/officeDocument/2006/relationships/hyperlink" Target="mailto:mbarnett@microsoft.com" TargetMode="External"/><Relationship Id="rId4" Type="http://schemas.openxmlformats.org/officeDocument/2006/relationships/hyperlink" Target="mailto:maf@microsoft.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descr="PPTBackground.bmp"/>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4340" name="Rectangle 6"/>
          <p:cNvSpPr>
            <a:spLocks noChangeArrowheads="1"/>
          </p:cNvSpPr>
          <p:nvPr/>
        </p:nvSpPr>
        <p:spPr bwMode="auto">
          <a:xfrm>
            <a:off x="0" y="3124200"/>
            <a:ext cx="9144000" cy="2057400"/>
          </a:xfrm>
          <a:prstGeom prst="rect">
            <a:avLst/>
          </a:prstGeom>
          <a:solidFill>
            <a:schemeClr val="tx1"/>
          </a:solidFill>
          <a:ln w="9525">
            <a:solidFill>
              <a:schemeClr val="tx1"/>
            </a:solidFill>
            <a:round/>
            <a:headEnd/>
            <a:tailEnd/>
          </a:ln>
        </p:spPr>
        <p:txBody>
          <a:bodyPr/>
          <a:lstStyle/>
          <a:p>
            <a:endParaRPr lang="en-US">
              <a:solidFill>
                <a:schemeClr val="bg1"/>
              </a:solidFill>
              <a:latin typeface="Trebuchet MS" pitchFamily="17" charset="0"/>
            </a:endParaRPr>
          </a:p>
        </p:txBody>
      </p:sp>
      <p:sp>
        <p:nvSpPr>
          <p:cNvPr id="14341" name="TextBox 8"/>
          <p:cNvSpPr txBox="1">
            <a:spLocks noChangeArrowheads="1"/>
          </p:cNvSpPr>
          <p:nvPr/>
        </p:nvSpPr>
        <p:spPr bwMode="auto">
          <a:xfrm>
            <a:off x="685800" y="3276600"/>
            <a:ext cx="8077200" cy="1508105"/>
          </a:xfrm>
          <a:prstGeom prst="rect">
            <a:avLst/>
          </a:prstGeom>
          <a:noFill/>
          <a:ln w="9525">
            <a:noFill/>
            <a:miter lim="800000"/>
            <a:headEnd/>
            <a:tailEnd/>
          </a:ln>
        </p:spPr>
        <p:txBody>
          <a:bodyPr wrap="square">
            <a:spAutoFit/>
          </a:bodyPr>
          <a:lstStyle/>
          <a:p>
            <a:r>
              <a:rPr lang="en-US" sz="4400" dirty="0" smtClean="0">
                <a:solidFill>
                  <a:srgbClr val="E99815"/>
                </a:solidFill>
                <a:latin typeface="Trebuchet MS" pitchFamily="17" charset="0"/>
              </a:rPr>
              <a:t>Code Contracts for .NET</a:t>
            </a:r>
            <a:endParaRPr lang="en-US" sz="4400" dirty="0">
              <a:solidFill>
                <a:srgbClr val="E99815"/>
              </a:solidFill>
              <a:latin typeface="Trebuchet MS" pitchFamily="17" charset="0"/>
            </a:endParaRPr>
          </a:p>
          <a:p>
            <a:r>
              <a:rPr lang="en-US" dirty="0" smtClean="0">
                <a:solidFill>
                  <a:schemeClr val="bg1"/>
                </a:solidFill>
                <a:latin typeface="Trebuchet MS" pitchFamily="17" charset="0"/>
              </a:rPr>
              <a:t>Manuel Fähndrich, Mike Barnett, and Francesco Logozzo</a:t>
            </a:r>
            <a:endParaRPr lang="en-US" dirty="0">
              <a:solidFill>
                <a:schemeClr val="bg1"/>
              </a:solidFill>
              <a:latin typeface="Trebuchet MS" pitchFamily="17" charset="0"/>
            </a:endParaRPr>
          </a:p>
          <a:p>
            <a:r>
              <a:rPr lang="en-US" dirty="0" smtClean="0">
                <a:solidFill>
                  <a:schemeClr val="bg1"/>
                </a:solidFill>
                <a:latin typeface="Trebuchet MS" pitchFamily="17" charset="0"/>
              </a:rPr>
              <a:t>3/2/2009</a:t>
            </a:r>
            <a:endParaRPr lang="en-US" dirty="0">
              <a:solidFill>
                <a:schemeClr val="bg1"/>
              </a:solidFill>
              <a:latin typeface="Trebuchet MS" pitchFamily="17" charset="0"/>
            </a:endParaRPr>
          </a:p>
        </p:txBody>
      </p:sp>
      <p:pic>
        <p:nvPicPr>
          <p:cNvPr id="6" name="Picture 5" descr="CodeContractsLogo.png"/>
          <p:cNvPicPr>
            <a:picLocks noChangeAspect="1"/>
          </p:cNvPicPr>
          <p:nvPr/>
        </p:nvPicPr>
        <p:blipFill>
          <a:blip r:embed="rId3"/>
          <a:stretch>
            <a:fillRect/>
          </a:stretch>
        </p:blipFill>
        <p:spPr>
          <a:xfrm>
            <a:off x="1600200" y="4559568"/>
            <a:ext cx="5625397" cy="2146032"/>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Static Methods as Contract Markers</a:t>
            </a:r>
            <a:endParaRPr lang="en-US" dirty="0"/>
          </a:p>
        </p:txBody>
      </p:sp>
      <p:sp>
        <p:nvSpPr>
          <p:cNvPr id="4" name="Text Box 3"/>
          <p:cNvSpPr txBox="1">
            <a:spLocks noChangeArrowheads="1"/>
          </p:cNvSpPr>
          <p:nvPr/>
        </p:nvSpPr>
        <p:spPr bwMode="auto">
          <a:xfrm>
            <a:off x="533400" y="1600200"/>
            <a:ext cx="7848600" cy="4953000"/>
          </a:xfrm>
          <a:prstGeom prst="rect">
            <a:avLst/>
          </a:prstGeom>
          <a:noFill/>
          <a:ln w="9525">
            <a:noFill/>
            <a:miter lim="800000"/>
            <a:headEnd/>
            <a:tailEnd/>
          </a:ln>
          <a:effectLst/>
        </p:spPr>
        <p:txBody>
          <a:bodyPr wrap="square">
            <a:normAutofit/>
          </a:bodyPr>
          <a:lstStyle/>
          <a:p>
            <a:pPr>
              <a:spcBef>
                <a:spcPct val="50000"/>
              </a:spcBef>
            </a:pPr>
            <a:r>
              <a:rPr lang="en-US" sz="1800" dirty="0" smtClean="0">
                <a:solidFill>
                  <a:srgbClr val="00B0F0"/>
                </a:solidFill>
                <a:latin typeface="Corbel" pitchFamily="34" charset="0"/>
                <a:cs typeface="Courier New" pitchFamily="49" charset="0"/>
              </a:rPr>
              <a:t>namespace</a:t>
            </a:r>
            <a:r>
              <a:rPr lang="en-US" sz="1800" dirty="0" smtClean="0">
                <a:latin typeface="Corbel" pitchFamily="34" charset="0"/>
                <a:cs typeface="Courier New" pitchFamily="49" charset="0"/>
              </a:rPr>
              <a:t> </a:t>
            </a:r>
            <a:r>
              <a:rPr lang="en-US" sz="1800" dirty="0" err="1" smtClean="0">
                <a:latin typeface="Corbel" pitchFamily="34" charset="0"/>
                <a:cs typeface="Courier New" pitchFamily="49" charset="0"/>
              </a:rPr>
              <a:t>System.Diagnostics.Contracts</a:t>
            </a:r>
            <a:r>
              <a:rPr lang="en-US" sz="1800" dirty="0" smtClean="0">
                <a:latin typeface="Corbel" pitchFamily="34" charset="0"/>
                <a:cs typeface="Courier New" pitchFamily="49" charset="0"/>
              </a:rPr>
              <a:t> {</a:t>
            </a:r>
          </a:p>
          <a:p>
            <a:pPr>
              <a:spcBef>
                <a:spcPct val="50000"/>
              </a:spcBef>
            </a:pPr>
            <a:r>
              <a:rPr lang="en-US" sz="1800" dirty="0" smtClean="0">
                <a:latin typeface="Corbel" pitchFamily="34" charset="0"/>
                <a:cs typeface="Courier New" pitchFamily="49" charset="0"/>
              </a:rPr>
              <a:t>    </a:t>
            </a:r>
            <a:r>
              <a:rPr lang="en-US" sz="1800" dirty="0" smtClean="0">
                <a:solidFill>
                  <a:srgbClr val="00B0F0"/>
                </a:solidFill>
                <a:latin typeface="Corbel" pitchFamily="34" charset="0"/>
                <a:cs typeface="Courier New" pitchFamily="49" charset="0"/>
              </a:rPr>
              <a:t>public static class </a:t>
            </a:r>
            <a:r>
              <a:rPr lang="en-US" sz="1800" dirty="0" smtClean="0">
                <a:solidFill>
                  <a:srgbClr val="0070C0"/>
                </a:solidFill>
                <a:latin typeface="Corbel" pitchFamily="34" charset="0"/>
                <a:cs typeface="Courier New" pitchFamily="49" charset="0"/>
              </a:rPr>
              <a:t>Contract</a:t>
            </a:r>
            <a:r>
              <a:rPr lang="en-US" sz="1800" dirty="0" smtClean="0">
                <a:latin typeface="Corbel" pitchFamily="34" charset="0"/>
                <a:cs typeface="Courier New" pitchFamily="49" charset="0"/>
              </a:rPr>
              <a:t> {</a:t>
            </a:r>
          </a:p>
          <a:p>
            <a:pPr>
              <a:spcBef>
                <a:spcPct val="50000"/>
              </a:spcBef>
            </a:pPr>
            <a:r>
              <a:rPr lang="en-US" sz="1800" dirty="0" smtClean="0">
                <a:solidFill>
                  <a:schemeClr val="bg2">
                    <a:lumMod val="60000"/>
                    <a:lumOff val="40000"/>
                  </a:schemeClr>
                </a:solidFill>
                <a:latin typeface="Corbel" pitchFamily="34" charset="0"/>
                <a:cs typeface="Courier New" pitchFamily="49" charset="0"/>
              </a:rPr>
              <a:t>        </a:t>
            </a:r>
            <a:r>
              <a:rPr lang="en-US" sz="1800" dirty="0" smtClean="0">
                <a:solidFill>
                  <a:srgbClr val="00B0F0"/>
                </a:solidFill>
                <a:latin typeface="Corbel" pitchFamily="34" charset="0"/>
                <a:cs typeface="Courier New" pitchFamily="49" charset="0"/>
              </a:rPr>
              <a:t>public static void </a:t>
            </a:r>
            <a:r>
              <a:rPr lang="en-US" sz="1800" dirty="0" smtClean="0">
                <a:latin typeface="Corbel" pitchFamily="34" charset="0"/>
                <a:cs typeface="Courier New" pitchFamily="49" charset="0"/>
              </a:rPr>
              <a:t>Requires(</a:t>
            </a:r>
            <a:r>
              <a:rPr lang="en-US" sz="1800" dirty="0" err="1" smtClean="0">
                <a:solidFill>
                  <a:srgbClr val="00B0F0"/>
                </a:solidFill>
                <a:latin typeface="Corbel" pitchFamily="34" charset="0"/>
                <a:cs typeface="Courier New" pitchFamily="49" charset="0"/>
              </a:rPr>
              <a:t>bool</a:t>
            </a:r>
            <a:r>
              <a:rPr lang="en-US" sz="1800" dirty="0" smtClean="0">
                <a:solidFill>
                  <a:srgbClr val="00B0F0"/>
                </a:solidFill>
                <a:latin typeface="Corbel" pitchFamily="34" charset="0"/>
                <a:cs typeface="Courier New" pitchFamily="49" charset="0"/>
              </a:rPr>
              <a:t> </a:t>
            </a:r>
            <a:r>
              <a:rPr lang="en-US" sz="1800" dirty="0" smtClean="0">
                <a:latin typeface="Corbel" pitchFamily="34" charset="0"/>
                <a:cs typeface="Courier New" pitchFamily="49" charset="0"/>
              </a:rPr>
              <a:t>condition) { … }</a:t>
            </a:r>
          </a:p>
          <a:p>
            <a:pPr>
              <a:spcBef>
                <a:spcPct val="50000"/>
              </a:spcBef>
            </a:pPr>
            <a:r>
              <a:rPr lang="en-US" sz="1800" dirty="0" smtClean="0">
                <a:solidFill>
                  <a:schemeClr val="bg2">
                    <a:lumMod val="60000"/>
                    <a:lumOff val="40000"/>
                  </a:schemeClr>
                </a:solidFill>
                <a:latin typeface="Corbel" pitchFamily="34" charset="0"/>
                <a:cs typeface="Courier New" pitchFamily="49" charset="0"/>
              </a:rPr>
              <a:t>        </a:t>
            </a:r>
            <a:r>
              <a:rPr lang="en-US" sz="1800" dirty="0" smtClean="0">
                <a:solidFill>
                  <a:srgbClr val="00B0F0"/>
                </a:solidFill>
                <a:latin typeface="Corbel" pitchFamily="34" charset="0"/>
                <a:cs typeface="Courier New" pitchFamily="49" charset="0"/>
              </a:rPr>
              <a:t>public static void </a:t>
            </a:r>
            <a:r>
              <a:rPr lang="en-US" sz="1800" dirty="0" smtClean="0">
                <a:latin typeface="Corbel" pitchFamily="34" charset="0"/>
                <a:cs typeface="Courier New" pitchFamily="49" charset="0"/>
              </a:rPr>
              <a:t>Ensures(</a:t>
            </a:r>
            <a:r>
              <a:rPr lang="en-US" sz="1800" dirty="0" err="1" smtClean="0">
                <a:solidFill>
                  <a:srgbClr val="00B0F0"/>
                </a:solidFill>
                <a:latin typeface="Corbel" pitchFamily="34" charset="0"/>
                <a:cs typeface="Courier New" pitchFamily="49" charset="0"/>
              </a:rPr>
              <a:t>bool</a:t>
            </a:r>
            <a:r>
              <a:rPr lang="en-US" sz="1800" dirty="0" smtClean="0">
                <a:latin typeface="Corbel" pitchFamily="34" charset="0"/>
                <a:cs typeface="Courier New" pitchFamily="49" charset="0"/>
              </a:rPr>
              <a:t> condition) { … }</a:t>
            </a:r>
          </a:p>
          <a:p>
            <a:pPr>
              <a:spcBef>
                <a:spcPct val="50000"/>
              </a:spcBef>
            </a:pPr>
            <a:r>
              <a:rPr lang="en-US" sz="1800" dirty="0" smtClean="0">
                <a:solidFill>
                  <a:srgbClr val="00B0F0"/>
                </a:solidFill>
                <a:latin typeface="Corbel" pitchFamily="34" charset="0"/>
                <a:cs typeface="Courier New" pitchFamily="49" charset="0"/>
              </a:rPr>
              <a:t>        public static void </a:t>
            </a:r>
            <a:r>
              <a:rPr lang="en-US" sz="1800" dirty="0" smtClean="0">
                <a:latin typeface="Corbel" pitchFamily="34" charset="0"/>
                <a:cs typeface="Courier New" pitchFamily="49" charset="0"/>
              </a:rPr>
              <a:t>Invariant(</a:t>
            </a:r>
            <a:r>
              <a:rPr lang="en-US" sz="1800" dirty="0" err="1" smtClean="0">
                <a:solidFill>
                  <a:srgbClr val="00B0F0"/>
                </a:solidFill>
                <a:latin typeface="Corbel" pitchFamily="34" charset="0"/>
                <a:cs typeface="Courier New" pitchFamily="49" charset="0"/>
              </a:rPr>
              <a:t>bool</a:t>
            </a:r>
            <a:r>
              <a:rPr lang="en-US" sz="1800" dirty="0" smtClean="0">
                <a:latin typeface="Corbel" pitchFamily="34" charset="0"/>
                <a:cs typeface="Courier New" pitchFamily="49" charset="0"/>
              </a:rPr>
              <a:t> condition) { … }</a:t>
            </a:r>
          </a:p>
          <a:p>
            <a:pPr>
              <a:spcBef>
                <a:spcPct val="50000"/>
              </a:spcBef>
            </a:pPr>
            <a:r>
              <a:rPr lang="en-US" sz="1800" dirty="0">
                <a:latin typeface="Corbel" pitchFamily="34" charset="0"/>
                <a:cs typeface="Courier New" pitchFamily="49" charset="0"/>
              </a:rPr>
              <a:t> </a:t>
            </a:r>
            <a:r>
              <a:rPr lang="en-US" sz="1800" dirty="0" smtClean="0">
                <a:latin typeface="Corbel" pitchFamily="34" charset="0"/>
                <a:cs typeface="Courier New" pitchFamily="49" charset="0"/>
              </a:rPr>
              <a:t>       </a:t>
            </a:r>
            <a:r>
              <a:rPr lang="en-US" sz="1800" dirty="0" smtClean="0">
                <a:solidFill>
                  <a:srgbClr val="00B0F0"/>
                </a:solidFill>
                <a:latin typeface="Corbel" pitchFamily="34" charset="0"/>
                <a:cs typeface="Courier New" pitchFamily="49" charset="0"/>
              </a:rPr>
              <a:t>public static </a:t>
            </a:r>
            <a:r>
              <a:rPr lang="en-US" sz="1800" dirty="0" smtClean="0">
                <a:latin typeface="Corbel" pitchFamily="34" charset="0"/>
                <a:cs typeface="Courier New" pitchFamily="49" charset="0"/>
              </a:rPr>
              <a:t>T Result&lt;T&gt;() { … }</a:t>
            </a:r>
          </a:p>
          <a:p>
            <a:pPr>
              <a:spcBef>
                <a:spcPct val="50000"/>
              </a:spcBef>
            </a:pPr>
            <a:r>
              <a:rPr lang="en-US" sz="1800" dirty="0" smtClean="0">
                <a:latin typeface="Corbel" pitchFamily="34" charset="0"/>
                <a:cs typeface="Courier New" pitchFamily="49" charset="0"/>
              </a:rPr>
              <a:t>        </a:t>
            </a:r>
            <a:r>
              <a:rPr lang="en-US" sz="1800" dirty="0" smtClean="0">
                <a:solidFill>
                  <a:srgbClr val="00B0F0"/>
                </a:solidFill>
                <a:latin typeface="Corbel" pitchFamily="34" charset="0"/>
                <a:cs typeface="Courier New" pitchFamily="49" charset="0"/>
              </a:rPr>
              <a:t>public static </a:t>
            </a:r>
            <a:r>
              <a:rPr lang="en-US" sz="1800" dirty="0" smtClean="0">
                <a:latin typeface="Corbel" pitchFamily="34" charset="0"/>
                <a:cs typeface="Courier New" pitchFamily="49" charset="0"/>
              </a:rPr>
              <a:t>T </a:t>
            </a:r>
            <a:r>
              <a:rPr lang="en-US" sz="1800" dirty="0" err="1" smtClean="0">
                <a:latin typeface="Corbel" pitchFamily="34" charset="0"/>
                <a:cs typeface="Courier New" pitchFamily="49" charset="0"/>
              </a:rPr>
              <a:t>OldValue</a:t>
            </a:r>
            <a:r>
              <a:rPr lang="en-US" sz="1800" dirty="0" smtClean="0">
                <a:latin typeface="Corbel" pitchFamily="34" charset="0"/>
                <a:cs typeface="Courier New" pitchFamily="49" charset="0"/>
              </a:rPr>
              <a:t>&lt;T&gt;(T value) { … }</a:t>
            </a:r>
          </a:p>
          <a:p>
            <a:pPr>
              <a:spcBef>
                <a:spcPct val="50000"/>
              </a:spcBef>
            </a:pPr>
            <a:r>
              <a:rPr lang="en-US" sz="1800" dirty="0">
                <a:latin typeface="Corbel" pitchFamily="34" charset="0"/>
                <a:cs typeface="Courier New" pitchFamily="49" charset="0"/>
              </a:rPr>
              <a:t> </a:t>
            </a:r>
            <a:r>
              <a:rPr lang="en-US" sz="1800" dirty="0" smtClean="0">
                <a:latin typeface="Corbel" pitchFamily="34" charset="0"/>
                <a:cs typeface="Courier New" pitchFamily="49" charset="0"/>
              </a:rPr>
              <a:t>       ...</a:t>
            </a:r>
          </a:p>
          <a:p>
            <a:pPr>
              <a:spcBef>
                <a:spcPct val="50000"/>
              </a:spcBef>
            </a:pPr>
            <a:r>
              <a:rPr lang="en-US" sz="1800" dirty="0">
                <a:latin typeface="Corbel" pitchFamily="34" charset="0"/>
                <a:cs typeface="Courier New" pitchFamily="49" charset="0"/>
              </a:rPr>
              <a:t> </a:t>
            </a:r>
            <a:r>
              <a:rPr lang="en-US" sz="1800" dirty="0" smtClean="0">
                <a:latin typeface="Corbel" pitchFamily="34" charset="0"/>
                <a:cs typeface="Courier New" pitchFamily="49" charset="0"/>
              </a:rPr>
              <a:t>   }</a:t>
            </a:r>
            <a:br>
              <a:rPr lang="en-US" sz="1800" dirty="0" smtClean="0">
                <a:latin typeface="Corbel" pitchFamily="34" charset="0"/>
                <a:cs typeface="Courier New" pitchFamily="49" charset="0"/>
              </a:rPr>
            </a:br>
            <a:r>
              <a:rPr lang="en-US" sz="1800" dirty="0" smtClean="0">
                <a:latin typeface="Corbel" pitchFamily="34" charset="0"/>
                <a:cs typeface="Courier New" pitchFamily="49" charset="0"/>
              </a:rPr>
              <a:t>}</a:t>
            </a:r>
          </a:p>
          <a:p>
            <a:pPr>
              <a:spcBef>
                <a:spcPct val="50000"/>
              </a:spcBef>
              <a:buFont typeface="Wingdings" pitchFamily="2" charset="2"/>
              <a:buChar char="§"/>
            </a:pPr>
            <a:r>
              <a:rPr lang="en-US" sz="2400" dirty="0" smtClean="0">
                <a:latin typeface="+mn-lt"/>
                <a:cs typeface="Courier New" pitchFamily="49" charset="0"/>
              </a:rPr>
              <a:t>  Library reusable from C#, </a:t>
            </a:r>
            <a:r>
              <a:rPr lang="en-US" sz="2400" dirty="0" err="1" smtClean="0">
                <a:latin typeface="+mn-lt"/>
                <a:cs typeface="Courier New" pitchFamily="49" charset="0"/>
              </a:rPr>
              <a:t>VisualBasic</a:t>
            </a:r>
            <a:r>
              <a:rPr lang="en-US" sz="2400" dirty="0" smtClean="0">
                <a:latin typeface="+mn-lt"/>
                <a:cs typeface="Courier New" pitchFamily="49" charset="0"/>
              </a:rPr>
              <a:t>, F#,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Demo</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p:cNvSpPr>
            <a:spLocks noGrp="1"/>
          </p:cNvSpPr>
          <p:nvPr>
            <p:ph type="title"/>
          </p:nvPr>
        </p:nvSpPr>
        <p:spPr>
          <a:xfrm>
            <a:off x="304800" y="182562"/>
            <a:ext cx="8534400" cy="579438"/>
          </a:xfrm>
          <a:gradFill>
            <a:gsLst>
              <a:gs pos="0">
                <a:schemeClr val="dk1">
                  <a:tint val="50000"/>
                  <a:satMod val="300000"/>
                  <a:alpha val="37000"/>
                </a:schemeClr>
              </a:gs>
              <a:gs pos="35000">
                <a:schemeClr val="dk1">
                  <a:tint val="37000"/>
                  <a:satMod val="300000"/>
                </a:schemeClr>
              </a:gs>
              <a:gs pos="100000">
                <a:schemeClr val="dk1">
                  <a:tint val="15000"/>
                  <a:satMod val="350000"/>
                </a:schemeClr>
              </a:gs>
            </a:gsLst>
          </a:gradFill>
        </p:spPr>
        <p:style>
          <a:lnRef idx="1">
            <a:schemeClr val="dk1"/>
          </a:lnRef>
          <a:fillRef idx="2">
            <a:schemeClr val="dk1"/>
          </a:fillRef>
          <a:effectRef idx="1">
            <a:schemeClr val="dk1"/>
          </a:effectRef>
          <a:fontRef idx="minor">
            <a:schemeClr val="dk1"/>
          </a:fontRef>
        </p:style>
        <p:txBody>
          <a:bodyPr>
            <a:normAutofit fontScale="90000"/>
          </a:bodyPr>
          <a:lstStyle/>
          <a:p>
            <a:pPr algn="l"/>
            <a:r>
              <a:rPr lang="en-US" b="1" dirty="0" smtClean="0"/>
              <a:t>Compilation and Runtime Checking</a:t>
            </a:r>
            <a:endParaRPr lang="en-US" b="1" dirty="0"/>
          </a:p>
        </p:txBody>
      </p:sp>
      <p:grpSp>
        <p:nvGrpSpPr>
          <p:cNvPr id="2" name="Group 29"/>
          <p:cNvGrpSpPr/>
          <p:nvPr/>
        </p:nvGrpSpPr>
        <p:grpSpPr>
          <a:xfrm>
            <a:off x="228600" y="4165699"/>
            <a:ext cx="2057400" cy="2616101"/>
            <a:chOff x="152400" y="3175099"/>
            <a:chExt cx="2057400" cy="2616101"/>
          </a:xfrm>
        </p:grpSpPr>
        <p:sp>
          <p:nvSpPr>
            <p:cNvPr id="19" name="Rectangle 18"/>
            <p:cNvSpPr/>
            <p:nvPr/>
          </p:nvSpPr>
          <p:spPr>
            <a:xfrm>
              <a:off x="248696" y="3336053"/>
              <a:ext cx="1371600" cy="227092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5" name="TextBox 14"/>
            <p:cNvSpPr txBox="1"/>
            <p:nvPr/>
          </p:nvSpPr>
          <p:spPr>
            <a:xfrm>
              <a:off x="152400" y="3175099"/>
              <a:ext cx="2057400" cy="2616101"/>
            </a:xfrm>
            <a:prstGeom prst="rect">
              <a:avLst/>
            </a:prstGeom>
            <a:noFill/>
          </p:spPr>
          <p:txBody>
            <a:bodyPr wrap="square" rtlCol="0">
              <a:spAutoFit/>
            </a:bodyPr>
            <a:lstStyle/>
            <a:p>
              <a:pPr algn="l" rtl="0"/>
              <a:r>
                <a:rPr lang="en-US" sz="400" b="1" kern="1200" dirty="0">
                  <a:solidFill>
                    <a:prstClr val="black"/>
                  </a:solidFill>
                  <a:latin typeface="Calibri"/>
                  <a:ea typeface="+mn-ea"/>
                  <a:cs typeface="+mn-cs"/>
                </a:rPr>
                <a:t>.method public </a:t>
              </a:r>
              <a:r>
                <a:rPr lang="en-US" sz="400" b="1" kern="1200" dirty="0" err="1">
                  <a:solidFill>
                    <a:prstClr val="black"/>
                  </a:solidFill>
                  <a:latin typeface="Calibri"/>
                  <a:ea typeface="+mn-ea"/>
                  <a:cs typeface="+mn-cs"/>
                </a:rPr>
                <a:t>hidebysig</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newslot</a:t>
              </a:r>
              <a:r>
                <a:rPr lang="en-US" sz="400" b="1" kern="1200" dirty="0">
                  <a:solidFill>
                    <a:prstClr val="black"/>
                  </a:solidFill>
                  <a:latin typeface="Calibri"/>
                  <a:ea typeface="+mn-ea"/>
                  <a:cs typeface="+mn-cs"/>
                </a:rPr>
                <a:t> virtual instance int32  Add(object 'value') </a:t>
              </a:r>
              <a:r>
                <a:rPr lang="en-US" sz="400" b="1" kern="1200" dirty="0" err="1">
                  <a:solidFill>
                    <a:prstClr val="black"/>
                  </a:solidFill>
                  <a:latin typeface="Calibri"/>
                  <a:ea typeface="+mn-ea"/>
                  <a:cs typeface="+mn-cs"/>
                </a:rPr>
                <a:t>cil</a:t>
              </a:r>
              <a:r>
                <a:rPr lang="en-US" sz="400" b="1" kern="1200" dirty="0">
                  <a:solidFill>
                    <a:prstClr val="black"/>
                  </a:solidFill>
                  <a:latin typeface="Calibri"/>
                  <a:ea typeface="+mn-ea"/>
                  <a:cs typeface="+mn-cs"/>
                </a:rPr>
                <a:t> managed</a:t>
              </a:r>
            </a:p>
            <a:p>
              <a:pPr algn="l" rtl="0"/>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ldlen</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conv.i4</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ldc.i4.0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stloc.1</a:t>
              </a:r>
            </a:p>
            <a:p>
              <a:pPr algn="l" rtl="0"/>
              <a:r>
                <a:rPr lang="en-US" sz="400" b="1" kern="1200" dirty="0">
                  <a:solidFill>
                    <a:prstClr val="black"/>
                  </a:solidFill>
                  <a:latin typeface="Calibri"/>
                  <a:ea typeface="+mn-ea"/>
                  <a:cs typeface="+mn-cs"/>
                </a:rPr>
                <a:t>  ldloc.1</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brtrue.s</a:t>
              </a:r>
              <a:r>
                <a:rPr lang="en-US" sz="400" b="1" kern="1200" dirty="0">
                  <a:solidFill>
                    <a:prstClr val="black"/>
                  </a:solidFill>
                  <a:latin typeface="Calibri"/>
                  <a:ea typeface="+mn-ea"/>
                  <a:cs typeface="+mn-cs"/>
                </a:rPr>
                <a:t>   IL_0029</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call       instance void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EnsureCapacity</a:t>
              </a:r>
              <a:r>
                <a:rPr lang="en-US" sz="400" b="1" kern="1200" dirty="0">
                  <a:solidFill>
                    <a:prstClr val="black"/>
                  </a:solidFill>
                  <a:latin typeface="Calibri"/>
                  <a:ea typeface="+mn-ea"/>
                  <a:cs typeface="+mn-cs"/>
                </a:rPr>
                <a:t>(int32)</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ldarg.1</a:t>
              </a:r>
            </a:p>
            <a:p>
              <a:pPr algn="l" rtl="0"/>
              <a:r>
                <a:rPr lang="en-US" sz="400" b="1" kern="1200" dirty="0">
                  <a:solidFill>
                    <a:prstClr val="black"/>
                  </a:solidFill>
                  <a:latin typeface="Calibri"/>
                  <a:ea typeface="+mn-ea"/>
                  <a:cs typeface="+mn-cs"/>
                </a:rPr>
                <a:t>  stelem.ref</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stloc.2</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stfld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ldloc.2</a:t>
              </a:r>
            </a:p>
            <a:p>
              <a:pPr algn="l" rtl="0"/>
              <a:r>
                <a:rPr lang="en-US" sz="400" b="1" kern="1200" dirty="0">
                  <a:solidFill>
                    <a:prstClr val="black"/>
                  </a:solidFill>
                  <a:latin typeface="Calibri"/>
                  <a:ea typeface="+mn-ea"/>
                  <a:cs typeface="+mn-cs"/>
                </a:rPr>
                <a:t>  stloc.0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br.s</a:t>
              </a:r>
              <a:r>
                <a:rPr lang="en-US" sz="400" b="1" kern="1200" dirty="0">
                  <a:solidFill>
                    <a:prstClr val="black"/>
                  </a:solidFill>
                  <a:latin typeface="Calibri"/>
                  <a:ea typeface="+mn-ea"/>
                  <a:cs typeface="+mn-cs"/>
                </a:rPr>
                <a:t>       IL_004b</a:t>
              </a:r>
            </a:p>
            <a:p>
              <a:pPr algn="l" rtl="0"/>
              <a:r>
                <a:rPr lang="en-US" sz="400" b="1" kern="1200" dirty="0">
                  <a:solidFill>
                    <a:prstClr val="black"/>
                  </a:solidFill>
                  <a:latin typeface="Calibri"/>
                  <a:ea typeface="+mn-ea"/>
                  <a:cs typeface="+mn-cs"/>
                </a:rPr>
                <a:t>  ldloc.0</a:t>
              </a:r>
            </a:p>
            <a:p>
              <a:pPr algn="l" rtl="0"/>
              <a:r>
                <a:rPr lang="en-US" sz="400" b="1" kern="1200" dirty="0">
                  <a:solidFill>
                    <a:prstClr val="black"/>
                  </a:solidFill>
                  <a:latin typeface="Calibri"/>
                  <a:ea typeface="+mn-ea"/>
                  <a:cs typeface="+mn-cs"/>
                </a:rPr>
                <a:t>  ret</a:t>
              </a:r>
            </a:p>
            <a:p>
              <a:pPr algn="l" rtl="0"/>
              <a:r>
                <a:rPr lang="en-US" sz="400" b="1" kern="1200" dirty="0">
                  <a:solidFill>
                    <a:prstClr val="black"/>
                  </a:solidFill>
                  <a:latin typeface="Calibri"/>
                  <a:ea typeface="+mn-ea"/>
                  <a:cs typeface="+mn-cs"/>
                </a:rPr>
                <a:t>}</a:t>
              </a:r>
            </a:p>
            <a:p>
              <a:pPr algn="l" rtl="0"/>
              <a:endParaRPr lang="en-US" sz="400" b="1" kern="1200" dirty="0">
                <a:solidFill>
                  <a:prstClr val="black"/>
                </a:solidFill>
                <a:latin typeface="Calibri"/>
                <a:ea typeface="+mn-ea"/>
                <a:cs typeface="+mn-cs"/>
              </a:endParaRPr>
            </a:p>
          </p:txBody>
        </p:sp>
      </p:grpSp>
      <p:pic>
        <p:nvPicPr>
          <p:cNvPr id="1028" name="Picture 4"/>
          <p:cNvPicPr>
            <a:picLocks noChangeAspect="1" noChangeArrowheads="1"/>
          </p:cNvPicPr>
          <p:nvPr/>
        </p:nvPicPr>
        <p:blipFill>
          <a:blip r:embed="rId2"/>
          <a:srcRect/>
          <a:stretch>
            <a:fillRect/>
          </a:stretch>
        </p:blipFill>
        <p:spPr bwMode="auto">
          <a:xfrm>
            <a:off x="60960" y="1066800"/>
            <a:ext cx="4587240" cy="1691640"/>
          </a:xfrm>
          <a:prstGeom prst="rect">
            <a:avLst/>
          </a:prstGeom>
          <a:noFill/>
          <a:ln w="9525">
            <a:noFill/>
            <a:miter lim="800000"/>
            <a:headEnd/>
            <a:tailEnd/>
          </a:ln>
          <a:effectLst/>
        </p:spPr>
      </p:pic>
      <p:cxnSp>
        <p:nvCxnSpPr>
          <p:cNvPr id="17" name="Straight Arrow Connector 16"/>
          <p:cNvCxnSpPr/>
          <p:nvPr/>
        </p:nvCxnSpPr>
        <p:spPr>
          <a:xfrm rot="5400000">
            <a:off x="534194" y="3504406"/>
            <a:ext cx="1219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3" name="Group 23"/>
          <p:cNvGrpSpPr/>
          <p:nvPr/>
        </p:nvGrpSpPr>
        <p:grpSpPr>
          <a:xfrm>
            <a:off x="3581400" y="3025438"/>
            <a:ext cx="2209800" cy="3908762"/>
            <a:chOff x="4267200" y="2492038"/>
            <a:chExt cx="2209800" cy="3908762"/>
          </a:xfrm>
        </p:grpSpPr>
        <p:sp>
          <p:nvSpPr>
            <p:cNvPr id="23" name="Rectangle 22"/>
            <p:cNvSpPr/>
            <p:nvPr/>
          </p:nvSpPr>
          <p:spPr>
            <a:xfrm>
              <a:off x="4371450" y="3962400"/>
              <a:ext cx="1371600" cy="225888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2" name="Rectangle 21"/>
            <p:cNvSpPr/>
            <p:nvPr/>
          </p:nvSpPr>
          <p:spPr>
            <a:xfrm>
              <a:off x="4371450" y="3048000"/>
              <a:ext cx="1709591" cy="93496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1" name="Rectangle 20"/>
            <p:cNvSpPr/>
            <p:nvPr/>
          </p:nvSpPr>
          <p:spPr>
            <a:xfrm>
              <a:off x="4371450" y="2667000"/>
              <a:ext cx="1752600" cy="381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0" name="TextBox 19"/>
            <p:cNvSpPr txBox="1"/>
            <p:nvPr/>
          </p:nvSpPr>
          <p:spPr>
            <a:xfrm>
              <a:off x="4267200" y="2492038"/>
              <a:ext cx="2209800" cy="3908762"/>
            </a:xfrm>
            <a:prstGeom prst="rect">
              <a:avLst/>
            </a:prstGeom>
            <a:noFill/>
          </p:spPr>
          <p:txBody>
            <a:bodyPr wrap="square" rtlCol="0">
              <a:spAutoFit/>
            </a:bodyPr>
            <a:lstStyle/>
            <a:p>
              <a:pPr algn="l" rtl="0"/>
              <a:r>
                <a:rPr lang="en-US" sz="400" b="1" kern="1200" dirty="0">
                  <a:solidFill>
                    <a:prstClr val="black"/>
                  </a:solidFill>
                  <a:latin typeface="Calibri"/>
                  <a:ea typeface="+mn-ea"/>
                  <a:cs typeface="+mn-cs"/>
                </a:rPr>
                <a:t>.method public </a:t>
              </a:r>
              <a:r>
                <a:rPr lang="en-US" sz="400" b="1" kern="1200" dirty="0" err="1">
                  <a:solidFill>
                    <a:prstClr val="black"/>
                  </a:solidFill>
                  <a:latin typeface="Calibri"/>
                  <a:ea typeface="+mn-ea"/>
                  <a:cs typeface="+mn-cs"/>
                </a:rPr>
                <a:t>hidebysig</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newslot</a:t>
              </a:r>
              <a:r>
                <a:rPr lang="en-US" sz="400" b="1" kern="1200" dirty="0">
                  <a:solidFill>
                    <a:prstClr val="black"/>
                  </a:solidFill>
                  <a:latin typeface="Calibri"/>
                  <a:ea typeface="+mn-ea"/>
                  <a:cs typeface="+mn-cs"/>
                </a:rPr>
                <a:t> virtual instance int32  Add(object 'value') </a:t>
              </a:r>
              <a:r>
                <a:rPr lang="en-US" sz="400" b="1" kern="1200" dirty="0" err="1">
                  <a:solidFill>
                    <a:prstClr val="black"/>
                  </a:solidFill>
                  <a:latin typeface="Calibri"/>
                  <a:ea typeface="+mn-ea"/>
                  <a:cs typeface="+mn-cs"/>
                </a:rPr>
                <a:t>cil</a:t>
              </a:r>
              <a:r>
                <a:rPr lang="en-US" sz="400" b="1" kern="1200" dirty="0">
                  <a:solidFill>
                    <a:prstClr val="black"/>
                  </a:solidFill>
                  <a:latin typeface="Calibri"/>
                  <a:ea typeface="+mn-ea"/>
                  <a:cs typeface="+mn-cs"/>
                </a:rPr>
                <a:t> managed</a:t>
              </a:r>
            </a:p>
            <a:p>
              <a:pPr algn="l" rtl="0"/>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ldarg.1</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ldnull</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ldc.i4.0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::Requires(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::Old&lt;int32&gt;(!!0)</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::Ensures(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::Result&lt;int32&gt;()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::Old&lt;int32&gt;(!!0)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::Ensures(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ldlen</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conv.i4</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ldc.i4.0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stloc.1</a:t>
              </a:r>
            </a:p>
            <a:p>
              <a:pPr algn="l" rtl="0"/>
              <a:r>
                <a:rPr lang="en-US" sz="400" b="1" kern="1200" dirty="0">
                  <a:solidFill>
                    <a:prstClr val="black"/>
                  </a:solidFill>
                  <a:latin typeface="Calibri"/>
                  <a:ea typeface="+mn-ea"/>
                  <a:cs typeface="+mn-cs"/>
                </a:rPr>
                <a:t>  ldloc.1</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brtrue.s</a:t>
              </a:r>
              <a:r>
                <a:rPr lang="en-US" sz="400" b="1" kern="1200" dirty="0">
                  <a:solidFill>
                    <a:prstClr val="black"/>
                  </a:solidFill>
                  <a:latin typeface="Calibri"/>
                  <a:ea typeface="+mn-ea"/>
                  <a:cs typeface="+mn-cs"/>
                </a:rPr>
                <a:t>   IL_0069</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call       instance void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EnsureCapacity</a:t>
              </a:r>
              <a:r>
                <a:rPr lang="en-US" sz="400" b="1" kern="1200" dirty="0">
                  <a:solidFill>
                    <a:prstClr val="black"/>
                  </a:solidFill>
                  <a:latin typeface="Calibri"/>
                  <a:ea typeface="+mn-ea"/>
                  <a:cs typeface="+mn-cs"/>
                </a:rPr>
                <a:t>(int32)</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ldarg.1</a:t>
              </a:r>
            </a:p>
            <a:p>
              <a:pPr algn="l" rtl="0"/>
              <a:r>
                <a:rPr lang="en-US" sz="400" b="1" kern="1200" dirty="0">
                  <a:solidFill>
                    <a:prstClr val="black"/>
                  </a:solidFill>
                  <a:latin typeface="Calibri"/>
                  <a:ea typeface="+mn-ea"/>
                  <a:cs typeface="+mn-cs"/>
                </a:rPr>
                <a:t>  stelem.ref</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stloc.2</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stfld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ldloc.2</a:t>
              </a:r>
            </a:p>
            <a:p>
              <a:pPr algn="l" rtl="0"/>
              <a:r>
                <a:rPr lang="en-US" sz="400" b="1" kern="1200" dirty="0">
                  <a:solidFill>
                    <a:prstClr val="black"/>
                  </a:solidFill>
                  <a:latin typeface="Calibri"/>
                  <a:ea typeface="+mn-ea"/>
                  <a:cs typeface="+mn-cs"/>
                </a:rPr>
                <a:t>  stloc.0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br.s</a:t>
              </a:r>
              <a:r>
                <a:rPr lang="en-US" sz="400" b="1" kern="1200" dirty="0">
                  <a:solidFill>
                    <a:prstClr val="black"/>
                  </a:solidFill>
                  <a:latin typeface="Calibri"/>
                  <a:ea typeface="+mn-ea"/>
                  <a:cs typeface="+mn-cs"/>
                </a:rPr>
                <a:t>       IL_008b</a:t>
              </a:r>
            </a:p>
            <a:p>
              <a:pPr algn="l" rtl="0"/>
              <a:r>
                <a:rPr lang="en-US" sz="400" b="1" kern="1200" dirty="0">
                  <a:solidFill>
                    <a:prstClr val="black"/>
                  </a:solidFill>
                  <a:latin typeface="Calibri"/>
                  <a:ea typeface="+mn-ea"/>
                  <a:cs typeface="+mn-cs"/>
                </a:rPr>
                <a:t>  ldloc.0</a:t>
              </a:r>
            </a:p>
            <a:p>
              <a:pPr algn="l" rtl="0"/>
              <a:r>
                <a:rPr lang="en-US" sz="400" b="1" kern="1200" dirty="0">
                  <a:solidFill>
                    <a:prstClr val="black"/>
                  </a:solidFill>
                  <a:latin typeface="Calibri"/>
                  <a:ea typeface="+mn-ea"/>
                  <a:cs typeface="+mn-cs"/>
                </a:rPr>
                <a:t>  ret</a:t>
              </a:r>
            </a:p>
            <a:p>
              <a:pPr algn="l" rtl="0"/>
              <a:r>
                <a:rPr lang="en-US" sz="400" b="1" kern="1200" dirty="0">
                  <a:solidFill>
                    <a:prstClr val="black"/>
                  </a:solidFill>
                  <a:latin typeface="Calibri"/>
                  <a:ea typeface="+mn-ea"/>
                  <a:cs typeface="+mn-cs"/>
                </a:rPr>
                <a:t>} // end of method </a:t>
              </a:r>
              <a:r>
                <a:rPr lang="en-US" sz="400" b="1" kern="1200" dirty="0" err="1">
                  <a:solidFill>
                    <a:prstClr val="black"/>
                  </a:solidFill>
                  <a:latin typeface="Calibri"/>
                  <a:ea typeface="+mn-ea"/>
                  <a:cs typeface="+mn-cs"/>
                </a:rPr>
                <a:t>BaseList</a:t>
              </a:r>
              <a:r>
                <a:rPr lang="en-US" sz="400" b="1" kern="1200" dirty="0">
                  <a:solidFill>
                    <a:prstClr val="black"/>
                  </a:solidFill>
                  <a:latin typeface="Calibri"/>
                  <a:ea typeface="+mn-ea"/>
                  <a:cs typeface="+mn-cs"/>
                </a:rPr>
                <a:t>::Add</a:t>
              </a:r>
            </a:p>
            <a:p>
              <a:pPr algn="l" rtl="0"/>
              <a:endParaRPr lang="en-US" sz="400" b="1" kern="1200" dirty="0">
                <a:solidFill>
                  <a:prstClr val="black"/>
                </a:solidFill>
                <a:latin typeface="Calibri"/>
                <a:ea typeface="+mn-ea"/>
                <a:cs typeface="+mn-cs"/>
              </a:endParaRPr>
            </a:p>
          </p:txBody>
        </p:sp>
      </p:grpSp>
      <p:grpSp>
        <p:nvGrpSpPr>
          <p:cNvPr id="4" name="Group 37"/>
          <p:cNvGrpSpPr/>
          <p:nvPr/>
        </p:nvGrpSpPr>
        <p:grpSpPr>
          <a:xfrm>
            <a:off x="6781800" y="2362200"/>
            <a:ext cx="2209800" cy="4462760"/>
            <a:chOff x="3505200" y="2209800"/>
            <a:chExt cx="2209800" cy="4462760"/>
          </a:xfrm>
        </p:grpSpPr>
        <p:sp>
          <p:nvSpPr>
            <p:cNvPr id="37" name="Rectangle 36"/>
            <p:cNvSpPr/>
            <p:nvPr/>
          </p:nvSpPr>
          <p:spPr>
            <a:xfrm>
              <a:off x="3604746" y="6400800"/>
              <a:ext cx="739977" cy="13213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34" name="Rectangle 33"/>
            <p:cNvSpPr/>
            <p:nvPr/>
          </p:nvSpPr>
          <p:spPr>
            <a:xfrm>
              <a:off x="3604746" y="2495550"/>
              <a:ext cx="1824504" cy="43815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36" name="Rectangle 35"/>
            <p:cNvSpPr/>
            <p:nvPr/>
          </p:nvSpPr>
          <p:spPr>
            <a:xfrm>
              <a:off x="3604746" y="2932748"/>
              <a:ext cx="1181096" cy="1914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33" name="Rectangle 32"/>
            <p:cNvSpPr/>
            <p:nvPr/>
          </p:nvSpPr>
          <p:spPr>
            <a:xfrm>
              <a:off x="3604746" y="5431344"/>
              <a:ext cx="1726170" cy="9694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32" name="Rectangle 31"/>
            <p:cNvSpPr/>
            <p:nvPr/>
          </p:nvSpPr>
          <p:spPr>
            <a:xfrm>
              <a:off x="3604746" y="3124199"/>
              <a:ext cx="1371600" cy="230981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35" name="TextBox 34"/>
            <p:cNvSpPr txBox="1"/>
            <p:nvPr/>
          </p:nvSpPr>
          <p:spPr>
            <a:xfrm>
              <a:off x="3505200" y="2209800"/>
              <a:ext cx="2209800" cy="4462760"/>
            </a:xfrm>
            <a:prstGeom prst="rect">
              <a:avLst/>
            </a:prstGeom>
            <a:noFill/>
          </p:spPr>
          <p:txBody>
            <a:bodyPr wrap="square" rtlCol="0">
              <a:spAutoFit/>
            </a:bodyPr>
            <a:lstStyle/>
            <a:p>
              <a:pPr algn="l" rtl="0"/>
              <a:r>
                <a:rPr lang="en-US" sz="400" b="1" kern="1200" dirty="0">
                  <a:solidFill>
                    <a:prstClr val="black"/>
                  </a:solidFill>
                  <a:latin typeface="Calibri"/>
                  <a:ea typeface="+mn-ea"/>
                  <a:cs typeface="+mn-cs"/>
                </a:rPr>
                <a:t>.method public </a:t>
              </a:r>
              <a:r>
                <a:rPr lang="en-US" sz="400" b="1" kern="1200" dirty="0" err="1">
                  <a:solidFill>
                    <a:prstClr val="black"/>
                  </a:solidFill>
                  <a:latin typeface="Calibri"/>
                  <a:ea typeface="+mn-ea"/>
                  <a:cs typeface="+mn-cs"/>
                </a:rPr>
                <a:t>hidebysig</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newslot</a:t>
              </a:r>
              <a:r>
                <a:rPr lang="en-US" sz="400" b="1" kern="1200" dirty="0">
                  <a:solidFill>
                    <a:prstClr val="black"/>
                  </a:solidFill>
                  <a:latin typeface="Calibri"/>
                  <a:ea typeface="+mn-ea"/>
                  <a:cs typeface="+mn-cs"/>
                </a:rPr>
                <a:t> virtual instance int32 Add(object 'value') </a:t>
              </a:r>
              <a:r>
                <a:rPr lang="en-US" sz="400" b="1" kern="1200" dirty="0" err="1">
                  <a:solidFill>
                    <a:prstClr val="black"/>
                  </a:solidFill>
                  <a:latin typeface="Calibri"/>
                  <a:ea typeface="+mn-ea"/>
                  <a:cs typeface="+mn-cs"/>
                </a:rPr>
                <a:t>cil</a:t>
              </a:r>
              <a:r>
                <a:rPr lang="en-US" sz="400" b="1" kern="1200" dirty="0">
                  <a:solidFill>
                    <a:prstClr val="black"/>
                  </a:solidFill>
                  <a:latin typeface="Calibri"/>
                  <a:ea typeface="+mn-ea"/>
                  <a:cs typeface="+mn-cs"/>
                </a:rPr>
                <a:t> managed</a:t>
              </a:r>
            </a:p>
            <a:p>
              <a:pPr algn="l" rtl="0"/>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.locals init (int32 '</a:t>
              </a:r>
              <a:r>
                <a:rPr lang="en-US" sz="400" b="1" kern="1200" dirty="0" err="1">
                  <a:solidFill>
                    <a:prstClr val="black"/>
                  </a:solidFill>
                  <a:latin typeface="Calibri"/>
                  <a:ea typeface="+mn-ea"/>
                  <a:cs typeface="+mn-cs"/>
                </a:rPr>
                <a:t>Contract.Old</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a:t>
              </a:r>
              <a:r>
                <a:rPr lang="en-US" sz="400" b="1" kern="1200" dirty="0" smtClean="0">
                  <a:solidFill>
                    <a:prstClr val="black"/>
                  </a:solidFill>
                  <a:latin typeface="Calibri"/>
                  <a:ea typeface="+mn-ea"/>
                  <a:cs typeface="+mn-cs"/>
                </a:rPr>
                <a:t>          </a:t>
              </a:r>
              <a:r>
                <a:rPr lang="en-US" sz="400" b="1" kern="1200" dirty="0">
                  <a:solidFill>
                    <a:prstClr val="black"/>
                  </a:solidFill>
                  <a:latin typeface="Calibri"/>
                  <a:ea typeface="+mn-ea"/>
                  <a:cs typeface="+mn-cs"/>
                </a:rPr>
                <a:t>int32 '</a:t>
              </a:r>
              <a:r>
                <a:rPr lang="en-US" sz="400" b="1" kern="1200" dirty="0" err="1">
                  <a:solidFill>
                    <a:prstClr val="black"/>
                  </a:solidFill>
                  <a:latin typeface="Calibri"/>
                  <a:ea typeface="+mn-ea"/>
                  <a:cs typeface="+mn-cs"/>
                </a:rPr>
                <a:t>Contract.Result</a:t>
              </a:r>
              <a:r>
                <a:rPr lang="en-US" sz="400" b="1" kern="1200" dirty="0">
                  <a:solidFill>
                    <a:prstClr val="black"/>
                  </a:solidFill>
                  <a:latin typeface="Calibri"/>
                  <a:ea typeface="+mn-ea"/>
                  <a:cs typeface="+mn-cs"/>
                </a:rPr>
                <a:t>&lt;</a:t>
              </a:r>
              <a:r>
                <a:rPr lang="en-US" sz="400" b="1" kern="1200" dirty="0" err="1">
                  <a:solidFill>
                    <a:prstClr val="black"/>
                  </a:solidFill>
                  <a:latin typeface="Calibri"/>
                  <a:ea typeface="+mn-ea"/>
                  <a:cs typeface="+mn-cs"/>
                </a:rPr>
                <a:t>int</a:t>
              </a:r>
              <a:r>
                <a:rPr lang="en-US" sz="400" b="1" kern="1200" dirty="0">
                  <a:solidFill>
                    <a:prstClr val="black"/>
                  </a:solidFill>
                  <a:latin typeface="Calibri"/>
                  <a:ea typeface="+mn-ea"/>
                  <a:cs typeface="+mn-cs"/>
                </a:rPr>
                <a:t>&gt;()')</a:t>
              </a:r>
            </a:p>
            <a:p>
              <a:r>
                <a:rPr lang="en-US" sz="400" b="1" kern="1200" dirty="0">
                  <a:solidFill>
                    <a:prstClr val="black"/>
                  </a:solidFill>
                  <a:latin typeface="Calibri"/>
                  <a:ea typeface="+mn-ea"/>
                  <a:cs typeface="+mn-cs"/>
                </a:rPr>
                <a:t>  </a:t>
              </a:r>
              <a:r>
                <a:rPr lang="en-US" sz="400" b="1" dirty="0" smtClean="0">
                  <a:solidFill>
                    <a:prstClr val="black"/>
                  </a:solidFill>
                  <a:latin typeface="Calibri"/>
                </a:rPr>
                <a:t>ldarg.1</a:t>
              </a:r>
              <a:endParaRPr lang="en-US" sz="400" b="1" dirty="0">
                <a:solidFill>
                  <a:prstClr val="black"/>
                </a:solidFill>
                <a:latin typeface="Calibri"/>
              </a:endParaRPr>
            </a:p>
            <a:p>
              <a:r>
                <a:rPr lang="en-US" sz="400" b="1" dirty="0">
                  <a:solidFill>
                    <a:prstClr val="black"/>
                  </a:solidFill>
                  <a:latin typeface="Calibri"/>
                </a:rPr>
                <a:t>  </a:t>
              </a:r>
              <a:r>
                <a:rPr lang="en-US" sz="400" b="1" dirty="0" err="1">
                  <a:solidFill>
                    <a:prstClr val="black"/>
                  </a:solidFill>
                  <a:latin typeface="Calibri"/>
                </a:rPr>
                <a:t>ldnull</a:t>
              </a:r>
              <a:endParaRPr lang="en-US" sz="400" b="1" dirty="0">
                <a:solidFill>
                  <a:prstClr val="black"/>
                </a:solidFill>
                <a:latin typeface="Calibri"/>
              </a:endParaRPr>
            </a:p>
            <a:p>
              <a:r>
                <a:rPr lang="en-US" sz="400" b="1" dirty="0">
                  <a:solidFill>
                    <a:prstClr val="black"/>
                  </a:solidFill>
                  <a:latin typeface="Calibri"/>
                </a:rPr>
                <a:t>  </a:t>
              </a:r>
              <a:r>
                <a:rPr lang="en-US" sz="400" b="1" dirty="0" err="1">
                  <a:solidFill>
                    <a:prstClr val="black"/>
                  </a:solidFill>
                  <a:latin typeface="Calibri"/>
                </a:rPr>
                <a:t>ceq</a:t>
              </a:r>
              <a:endParaRPr lang="en-US" sz="400" b="1" dirty="0">
                <a:solidFill>
                  <a:prstClr val="black"/>
                </a:solidFill>
                <a:latin typeface="Calibri"/>
              </a:endParaRPr>
            </a:p>
            <a:p>
              <a:r>
                <a:rPr lang="en-US" sz="400" b="1" dirty="0">
                  <a:solidFill>
                    <a:prstClr val="black"/>
                  </a:solidFill>
                  <a:latin typeface="Calibri"/>
                </a:rPr>
                <a:t>  ldc.i4.0</a:t>
              </a:r>
            </a:p>
            <a:p>
              <a:r>
                <a:rPr lang="en-US" sz="400" b="1" dirty="0">
                  <a:solidFill>
                    <a:prstClr val="black"/>
                  </a:solidFill>
                  <a:latin typeface="Calibri"/>
                </a:rPr>
                <a:t>  </a:t>
              </a:r>
              <a:r>
                <a:rPr lang="en-US" sz="400" b="1" dirty="0" err="1">
                  <a:solidFill>
                    <a:prstClr val="black"/>
                  </a:solidFill>
                  <a:latin typeface="Calibri"/>
                </a:rPr>
                <a:t>ceq</a:t>
              </a:r>
              <a:endParaRPr lang="en-US" sz="400" b="1" dirty="0">
                <a:solidFill>
                  <a:prstClr val="black"/>
                </a:solidFill>
                <a:latin typeface="Calibri"/>
              </a:endParaRPr>
            </a:p>
            <a:p>
              <a:r>
                <a:rPr lang="en-US" sz="400" b="1" dirty="0">
                  <a:solidFill>
                    <a:prstClr val="black"/>
                  </a:solidFill>
                  <a:latin typeface="Calibri"/>
                </a:rPr>
                <a:t>  </a:t>
              </a:r>
              <a:r>
                <a:rPr lang="en-US" sz="400" b="1" dirty="0" err="1">
                  <a:solidFill>
                    <a:prstClr val="black"/>
                  </a:solidFill>
                  <a:latin typeface="Calibri"/>
                </a:rPr>
                <a:t>ldstr</a:t>
              </a:r>
              <a:r>
                <a:rPr lang="en-US" sz="400" b="1" dirty="0">
                  <a:solidFill>
                    <a:prstClr val="black"/>
                  </a:solidFill>
                  <a:latin typeface="Calibri"/>
                </a:rPr>
                <a:t>      "value != null"</a:t>
              </a:r>
            </a:p>
            <a:p>
              <a:r>
                <a:rPr lang="en-US" sz="400" b="1" dirty="0">
                  <a:solidFill>
                    <a:prstClr val="black"/>
                  </a:solidFill>
                  <a:latin typeface="Calibri"/>
                </a:rPr>
                <a:t>  call       void __</a:t>
              </a:r>
              <a:r>
                <a:rPr lang="en-US" sz="400" b="1" dirty="0" err="1">
                  <a:solidFill>
                    <a:prstClr val="black"/>
                  </a:solidFill>
                  <a:latin typeface="Calibri"/>
                </a:rPr>
                <a:t>RewriterMethods</a:t>
              </a:r>
              <a:r>
                <a:rPr lang="en-US" sz="400" b="1" dirty="0">
                  <a:solidFill>
                    <a:prstClr val="black"/>
                  </a:solidFill>
                  <a:latin typeface="Calibri"/>
                </a:rPr>
                <a:t>::RewriterRequires$PST06000009(</a:t>
              </a:r>
              <a:r>
                <a:rPr lang="en-US" sz="400" b="1" dirty="0" err="1">
                  <a:solidFill>
                    <a:prstClr val="black"/>
                  </a:solidFill>
                  <a:latin typeface="Calibri"/>
                </a:rPr>
                <a:t>bool</a:t>
              </a:r>
              <a:r>
                <a:rPr lang="en-US" sz="400" b="1" dirty="0">
                  <a:solidFill>
                    <a:prstClr val="black"/>
                  </a:solidFill>
                  <a:latin typeface="Calibri"/>
                </a:rPr>
                <a:t>,  string)</a:t>
              </a:r>
              <a:r>
                <a:rPr lang="en-US" sz="400" b="1" kern="1200" dirty="0" smtClean="0">
                  <a:solidFill>
                    <a:prstClr val="black"/>
                  </a:solidFill>
                  <a:latin typeface="Calibri"/>
                  <a:ea typeface="+mn-ea"/>
                  <a:cs typeface="+mn-cs"/>
                </a:rPr>
                <a:t>ldarg.0</a:t>
              </a:r>
              <a:endParaRPr lang="en-US" sz="400" b="1" kern="1200" dirty="0">
                <a:solidFill>
                  <a:prstClr val="black"/>
                </a:solidFill>
                <a:latin typeface="Calibri"/>
                <a:ea typeface="+mn-ea"/>
                <a:cs typeface="+mn-cs"/>
              </a:endParaRPr>
            </a:p>
            <a:p>
              <a:r>
                <a:rPr lang="en-US" sz="400" b="1" kern="1200" dirty="0" smtClean="0">
                  <a:solidFill>
                    <a:prstClr val="black"/>
                  </a:solidFill>
                  <a:latin typeface="Calibri"/>
                  <a:ea typeface="+mn-ea"/>
                  <a:cs typeface="+mn-cs"/>
                </a:rPr>
                <a:t>  </a:t>
              </a:r>
              <a:r>
                <a:rPr lang="en-US" sz="400" b="1" dirty="0">
                  <a:solidFill>
                    <a:prstClr val="black"/>
                  </a:solidFill>
                  <a:latin typeface="Calibri"/>
                </a:rPr>
                <a:t>ldarg.0 </a:t>
              </a:r>
              <a:endParaRPr lang="en-US" sz="400" b="1" dirty="0" smtClean="0">
                <a:solidFill>
                  <a:prstClr val="black"/>
                </a:solidFill>
                <a:latin typeface="Calibri"/>
              </a:endParaRPr>
            </a:p>
            <a:p>
              <a:r>
                <a:rPr lang="en-US" sz="400" b="1" kern="1200" dirty="0" smtClean="0">
                  <a:solidFill>
                    <a:prstClr val="black"/>
                  </a:solidFill>
                  <a:latin typeface="Calibri"/>
                  <a:ea typeface="+mn-ea"/>
                  <a:cs typeface="+mn-cs"/>
                </a:rPr>
                <a:t>  call       </a:t>
              </a:r>
              <a:r>
                <a:rPr lang="en-US" sz="400" b="1" kern="1200" dirty="0">
                  <a:solidFill>
                    <a:prstClr val="black"/>
                  </a:solidFill>
                  <a:latin typeface="Calibri"/>
                  <a:ea typeface="+mn-ea"/>
                  <a:cs typeface="+mn-cs"/>
                </a:rPr>
                <a:t>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stloc.3</a:t>
              </a:r>
            </a:p>
            <a:p>
              <a:pPr algn="l" rtl="0"/>
              <a:r>
                <a:rPr lang="en-US" sz="400" b="1" kern="1200" dirty="0" smtClean="0">
                  <a:solidFill>
                    <a:prstClr val="black"/>
                  </a:solidFill>
                  <a:latin typeface="Calibri"/>
                  <a:ea typeface="+mn-ea"/>
                  <a:cs typeface="+mn-cs"/>
                </a:rPr>
                <a:t>  ldarg.0</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ldlen</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conv.i4</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ldc.i4.0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stloc.1</a:t>
              </a:r>
            </a:p>
            <a:p>
              <a:pPr algn="l" rtl="0"/>
              <a:r>
                <a:rPr lang="en-US" sz="400" b="1" kern="1200" dirty="0">
                  <a:solidFill>
                    <a:prstClr val="black"/>
                  </a:solidFill>
                  <a:latin typeface="Calibri"/>
                  <a:ea typeface="+mn-ea"/>
                  <a:cs typeface="+mn-cs"/>
                </a:rPr>
                <a:t>  ldloc.1</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brtrue</a:t>
              </a:r>
              <a:r>
                <a:rPr lang="en-US" sz="400" b="1" kern="1200" dirty="0">
                  <a:solidFill>
                    <a:prstClr val="black"/>
                  </a:solidFill>
                  <a:latin typeface="Calibri"/>
                  <a:ea typeface="+mn-ea"/>
                  <a:cs typeface="+mn-cs"/>
                </a:rPr>
                <a:t>     IL_004d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nop</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call       instance void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EnsureCapacity</a:t>
              </a:r>
              <a:r>
                <a:rPr lang="en-US" sz="400" b="1" kern="1200" dirty="0">
                  <a:solidFill>
                    <a:prstClr val="black"/>
                  </a:solidFill>
                  <a:latin typeface="Calibri"/>
                  <a:ea typeface="+mn-ea"/>
                  <a:cs typeface="+mn-cs"/>
                </a:rPr>
                <a:t>(int32)</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nop</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nop</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ldarg.1</a:t>
              </a:r>
            </a:p>
            <a:p>
              <a:pPr algn="l" rtl="0"/>
              <a:r>
                <a:rPr lang="en-US" sz="400" b="1" kern="1200" dirty="0">
                  <a:solidFill>
                    <a:prstClr val="black"/>
                  </a:solidFill>
                  <a:latin typeface="Calibri"/>
                  <a:ea typeface="+mn-ea"/>
                  <a:cs typeface="+mn-cs"/>
                </a:rPr>
                <a:t>  stelem.ref</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stloc.2</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stfld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ldloc.2</a:t>
              </a:r>
            </a:p>
            <a:p>
              <a:pPr algn="l" rtl="0"/>
              <a:r>
                <a:rPr lang="en-US" sz="400" b="1" kern="1200" dirty="0">
                  <a:solidFill>
                    <a:prstClr val="black"/>
                  </a:solidFill>
                  <a:latin typeface="Calibri"/>
                  <a:ea typeface="+mn-ea"/>
                  <a:cs typeface="+mn-cs"/>
                </a:rPr>
                <a:t>  stloc.0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a:t>
              </a:r>
              <a:r>
                <a:rPr lang="en-US" sz="400" b="1" kern="1200" dirty="0">
                  <a:solidFill>
                    <a:prstClr val="black"/>
                  </a:solidFill>
                  <a:latin typeface="Calibri"/>
                  <a:ea typeface="+mn-ea"/>
                  <a:cs typeface="+mn-cs"/>
                </a:rPr>
                <a:t>         IL_0072</a:t>
              </a:r>
            </a:p>
            <a:p>
              <a:pPr algn="l" rtl="0"/>
              <a:r>
                <a:rPr lang="en-US" sz="400" b="1" kern="1200" dirty="0">
                  <a:solidFill>
                    <a:prstClr val="black"/>
                  </a:solidFill>
                  <a:latin typeface="Calibri"/>
                  <a:ea typeface="+mn-ea"/>
                  <a:cs typeface="+mn-cs"/>
                </a:rPr>
                <a:t>  ldloc.0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stloc.s</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Contract.Result</a:t>
              </a:r>
              <a:r>
                <a:rPr lang="en-US" sz="400" b="1" kern="1200" dirty="0">
                  <a:solidFill>
                    <a:prstClr val="black"/>
                  </a:solidFill>
                  <a:latin typeface="Calibri"/>
                  <a:ea typeface="+mn-ea"/>
                  <a:cs typeface="+mn-cs"/>
                </a:rPr>
                <a:t>&lt;</a:t>
              </a:r>
              <a:r>
                <a:rPr lang="en-US" sz="400" b="1" kern="1200" dirty="0" err="1">
                  <a:solidFill>
                    <a:prstClr val="black"/>
                  </a:solidFill>
                  <a:latin typeface="Calibri"/>
                  <a:ea typeface="+mn-ea"/>
                  <a:cs typeface="+mn-cs"/>
                </a:rPr>
                <a:t>int</a:t>
              </a:r>
              <a:r>
                <a:rPr lang="en-US" sz="400" b="1" kern="1200" dirty="0">
                  <a:solidFill>
                    <a:prstClr val="black"/>
                  </a:solidFill>
                  <a:latin typeface="Calibri"/>
                  <a:ea typeface="+mn-ea"/>
                  <a:cs typeface="+mn-cs"/>
                </a:rPr>
                <a:t>&gt;()'</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a:t>
              </a:r>
              <a:r>
                <a:rPr lang="en-US" sz="400" b="1" kern="1200" dirty="0">
                  <a:solidFill>
                    <a:prstClr val="black"/>
                  </a:solidFill>
                  <a:latin typeface="Calibri"/>
                  <a:ea typeface="+mn-ea"/>
                  <a:cs typeface="+mn-cs"/>
                </a:rPr>
                <a:t>         IL_007a</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ldloc.3</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ldstr</a:t>
              </a:r>
              <a:r>
                <a:rPr lang="en-US" sz="400" b="1" kern="1200" dirty="0">
                  <a:solidFill>
                    <a:prstClr val="black"/>
                  </a:solidFill>
                  <a:latin typeface="Calibri"/>
                  <a:ea typeface="+mn-ea"/>
                  <a:cs typeface="+mn-cs"/>
                </a:rPr>
                <a:t>      "Count == </a:t>
              </a:r>
              <a:r>
                <a:rPr lang="en-US" sz="400" b="1" kern="1200" dirty="0" err="1">
                  <a:solidFill>
                    <a:prstClr val="black"/>
                  </a:solidFill>
                  <a:latin typeface="Calibri"/>
                  <a:ea typeface="+mn-ea"/>
                  <a:cs typeface="+mn-cs"/>
                </a:rPr>
                <a:t>Contract.Old</a:t>
              </a:r>
              <a:r>
                <a:rPr lang="en-US" sz="400" b="1" kern="1200" dirty="0">
                  <a:solidFill>
                    <a:prstClr val="black"/>
                  </a:solidFill>
                  <a:latin typeface="Calibri"/>
                  <a:ea typeface="+mn-ea"/>
                  <a:cs typeface="+mn-cs"/>
                </a:rPr>
                <a:t>(Count) + 1"</a:t>
              </a:r>
            </a:p>
            <a:p>
              <a:pPr algn="l" rtl="0"/>
              <a:r>
                <a:rPr lang="en-US" sz="400" b="1" kern="1200" dirty="0">
                  <a:solidFill>
                    <a:prstClr val="black"/>
                  </a:solidFill>
                  <a:latin typeface="Calibri"/>
                  <a:ea typeface="+mn-ea"/>
                  <a:cs typeface="+mn-cs"/>
                </a:rPr>
                <a:t>  call       void __</a:t>
              </a:r>
              <a:r>
                <a:rPr lang="en-US" sz="400" b="1" kern="1200" dirty="0" err="1">
                  <a:solidFill>
                    <a:prstClr val="black"/>
                  </a:solidFill>
                  <a:latin typeface="Calibri"/>
                  <a:ea typeface="+mn-ea"/>
                  <a:cs typeface="+mn-cs"/>
                </a:rPr>
                <a:t>RewriterMethods</a:t>
              </a:r>
              <a:r>
                <a:rPr lang="en-US" sz="400" b="1" kern="1200" dirty="0">
                  <a:solidFill>
                    <a:prstClr val="black"/>
                  </a:solidFill>
                  <a:latin typeface="Calibri"/>
                  <a:ea typeface="+mn-ea"/>
                  <a:cs typeface="+mn-cs"/>
                </a:rPr>
                <a:t>::RewriterEnsures$PST0600000B(</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 string)</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ldloc.s</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Contract.Result</a:t>
              </a:r>
              <a:r>
                <a:rPr lang="en-US" sz="400" b="1" kern="1200" dirty="0">
                  <a:solidFill>
                    <a:prstClr val="black"/>
                  </a:solidFill>
                  <a:latin typeface="Calibri"/>
                  <a:ea typeface="+mn-ea"/>
                  <a:cs typeface="+mn-cs"/>
                </a:rPr>
                <a:t>&lt;</a:t>
              </a:r>
              <a:r>
                <a:rPr lang="en-US" sz="400" b="1" kern="1200" dirty="0" err="1">
                  <a:solidFill>
                    <a:prstClr val="black"/>
                  </a:solidFill>
                  <a:latin typeface="Calibri"/>
                  <a:ea typeface="+mn-ea"/>
                  <a:cs typeface="+mn-cs"/>
                </a:rPr>
                <a:t>int</a:t>
              </a:r>
              <a:r>
                <a:rPr lang="en-US" sz="400" b="1" kern="1200" dirty="0">
                  <a:solidFill>
                    <a:prstClr val="black"/>
                  </a:solidFill>
                  <a:latin typeface="Calibri"/>
                  <a:ea typeface="+mn-ea"/>
                  <a:cs typeface="+mn-cs"/>
                </a:rPr>
                <a:t>&gt;()'</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ldloc.s</a:t>
              </a:r>
              <a:r>
                <a:rPr lang="en-US" sz="400" b="1" kern="1200" dirty="0">
                  <a:solidFill>
                    <a:prstClr val="black"/>
                  </a:solidFill>
                  <a:latin typeface="Calibri"/>
                  <a:ea typeface="+mn-ea"/>
                  <a:cs typeface="+mn-cs"/>
                </a:rPr>
                <a:t>    V_4</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ldstr</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Contract.Result</a:t>
              </a:r>
              <a:r>
                <a:rPr lang="en-US" sz="400" b="1" kern="1200" dirty="0">
                  <a:solidFill>
                    <a:prstClr val="black"/>
                  </a:solidFill>
                  <a:latin typeface="Calibri"/>
                  <a:ea typeface="+mn-ea"/>
                  <a:cs typeface="+mn-cs"/>
                </a:rPr>
                <a:t>&lt;</a:t>
              </a:r>
              <a:r>
                <a:rPr lang="en-US" sz="400" b="1" kern="1200" dirty="0" err="1">
                  <a:solidFill>
                    <a:prstClr val="black"/>
                  </a:solidFill>
                  <a:latin typeface="Calibri"/>
                  <a:ea typeface="+mn-ea"/>
                  <a:cs typeface="+mn-cs"/>
                </a:rPr>
                <a:t>int</a:t>
              </a:r>
              <a:r>
                <a:rPr lang="en-US" sz="400" b="1" kern="1200" dirty="0">
                  <a:solidFill>
                    <a:prstClr val="black"/>
                  </a:solidFill>
                  <a:latin typeface="Calibri"/>
                  <a:ea typeface="+mn-ea"/>
                  <a:cs typeface="+mn-cs"/>
                </a:rPr>
                <a:t>&gt;() == </a:t>
              </a:r>
              <a:r>
                <a:rPr lang="en-US" sz="400" b="1" kern="1200" dirty="0" err="1">
                  <a:solidFill>
                    <a:prstClr val="black"/>
                  </a:solidFill>
                  <a:latin typeface="Calibri"/>
                  <a:ea typeface="+mn-ea"/>
                  <a:cs typeface="+mn-cs"/>
                </a:rPr>
                <a:t>Contract.Old</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call       void __</a:t>
              </a:r>
              <a:r>
                <a:rPr lang="en-US" sz="400" b="1" kern="1200" dirty="0" err="1">
                  <a:solidFill>
                    <a:prstClr val="black"/>
                  </a:solidFill>
                  <a:latin typeface="Calibri"/>
                  <a:ea typeface="+mn-ea"/>
                  <a:cs typeface="+mn-cs"/>
                </a:rPr>
                <a:t>RewriterMethods</a:t>
              </a:r>
              <a:r>
                <a:rPr lang="en-US" sz="400" b="1" kern="1200" dirty="0">
                  <a:solidFill>
                    <a:prstClr val="black"/>
                  </a:solidFill>
                  <a:latin typeface="Calibri"/>
                  <a:ea typeface="+mn-ea"/>
                  <a:cs typeface="+mn-cs"/>
                </a:rPr>
                <a:t>::RewriterEnsures$PST0600000B(</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 string)</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ldloc.s</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Contract.Result</a:t>
              </a:r>
              <a:r>
                <a:rPr lang="en-US" sz="400" b="1" kern="1200" dirty="0">
                  <a:solidFill>
                    <a:prstClr val="black"/>
                  </a:solidFill>
                  <a:latin typeface="Calibri"/>
                  <a:ea typeface="+mn-ea"/>
                  <a:cs typeface="+mn-cs"/>
                </a:rPr>
                <a:t>&lt;</a:t>
              </a:r>
              <a:r>
                <a:rPr lang="en-US" sz="400" b="1" kern="1200" dirty="0" err="1">
                  <a:solidFill>
                    <a:prstClr val="black"/>
                  </a:solidFill>
                  <a:latin typeface="Calibri"/>
                  <a:ea typeface="+mn-ea"/>
                  <a:cs typeface="+mn-cs"/>
                </a:rPr>
                <a:t>int</a:t>
              </a:r>
              <a:r>
                <a:rPr lang="en-US" sz="400" b="1" kern="1200" dirty="0">
                  <a:solidFill>
                    <a:prstClr val="black"/>
                  </a:solidFill>
                  <a:latin typeface="Calibri"/>
                  <a:ea typeface="+mn-ea"/>
                  <a:cs typeface="+mn-cs"/>
                </a:rPr>
                <a:t>&gt;()'</a:t>
              </a:r>
            </a:p>
            <a:p>
              <a:pPr algn="l" rtl="0"/>
              <a:r>
                <a:rPr lang="en-US" sz="400" b="1" kern="1200" dirty="0">
                  <a:solidFill>
                    <a:prstClr val="black"/>
                  </a:solidFill>
                  <a:latin typeface="Calibri"/>
                  <a:ea typeface="+mn-ea"/>
                  <a:cs typeface="+mn-cs"/>
                </a:rPr>
                <a:t>  ret</a:t>
              </a:r>
            </a:p>
            <a:p>
              <a:pPr algn="l" rtl="0"/>
              <a:r>
                <a:rPr lang="en-US" sz="400" b="1" kern="1200" dirty="0">
                  <a:solidFill>
                    <a:prstClr val="black"/>
                  </a:solidFill>
                  <a:latin typeface="Calibri"/>
                  <a:ea typeface="+mn-ea"/>
                  <a:cs typeface="+mn-cs"/>
                </a:rPr>
                <a:t>}</a:t>
              </a:r>
            </a:p>
          </p:txBody>
        </p:sp>
      </p:grpSp>
      <p:sp>
        <p:nvSpPr>
          <p:cNvPr id="42" name="TextBox 41"/>
          <p:cNvSpPr txBox="1"/>
          <p:nvPr/>
        </p:nvSpPr>
        <p:spPr>
          <a:xfrm>
            <a:off x="6781800" y="1752600"/>
            <a:ext cx="2057166" cy="646331"/>
          </a:xfrm>
          <a:prstGeom prst="rect">
            <a:avLst/>
          </a:prstGeom>
          <a:noFill/>
        </p:spPr>
        <p:txBody>
          <a:bodyPr wrap="none" rtlCol="0">
            <a:spAutoFit/>
          </a:bodyPr>
          <a:lstStyle/>
          <a:p>
            <a:pPr algn="l" rtl="0"/>
            <a:r>
              <a:rPr lang="en-US" sz="1800" kern="1200" dirty="0">
                <a:solidFill>
                  <a:prstClr val="black"/>
                </a:solidFill>
                <a:latin typeface="Calibri"/>
                <a:ea typeface="+mn-ea"/>
                <a:cs typeface="+mn-cs"/>
              </a:rPr>
              <a:t>Executable runtime </a:t>
            </a:r>
          </a:p>
          <a:p>
            <a:pPr algn="l" rtl="0"/>
            <a:r>
              <a:rPr lang="en-US" sz="1800" kern="1200" dirty="0">
                <a:solidFill>
                  <a:prstClr val="black"/>
                </a:solidFill>
                <a:latin typeface="Calibri"/>
                <a:ea typeface="+mn-ea"/>
                <a:cs typeface="+mn-cs"/>
              </a:rPr>
              <a:t>Contract checking</a:t>
            </a:r>
          </a:p>
        </p:txBody>
      </p:sp>
      <p:cxnSp>
        <p:nvCxnSpPr>
          <p:cNvPr id="47" name="Curved Connector 46"/>
          <p:cNvCxnSpPr/>
          <p:nvPr/>
        </p:nvCxnSpPr>
        <p:spPr>
          <a:xfrm rot="16200000" flipH="1">
            <a:off x="1586791" y="3137611"/>
            <a:ext cx="2084219" cy="1447800"/>
          </a:xfrm>
          <a:prstGeom prst="curvedConnector2">
            <a:avLst/>
          </a:prstGeom>
          <a:ln>
            <a:tailEnd type="arrow"/>
          </a:ln>
        </p:spPr>
        <p:style>
          <a:lnRef idx="2">
            <a:schemeClr val="dk1"/>
          </a:lnRef>
          <a:fillRef idx="0">
            <a:schemeClr val="dk1"/>
          </a:fillRef>
          <a:effectRef idx="1">
            <a:schemeClr val="dk1"/>
          </a:effectRef>
          <a:fontRef idx="minor">
            <a:schemeClr val="tx1"/>
          </a:fontRef>
        </p:style>
      </p:cxnSp>
      <p:cxnSp>
        <p:nvCxnSpPr>
          <p:cNvPr id="39" name="Straight Arrow Connector 38"/>
          <p:cNvCxnSpPr/>
          <p:nvPr/>
        </p:nvCxnSpPr>
        <p:spPr>
          <a:xfrm>
            <a:off x="5562600" y="4648200"/>
            <a:ext cx="1143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2000151" y="2377440"/>
            <a:ext cx="2315817" cy="646331"/>
          </a:xfrm>
          <a:prstGeom prst="rect">
            <a:avLst/>
          </a:prstGeom>
          <a:gradFill rotWithShape="1">
            <a:gsLst>
              <a:gs pos="0">
                <a:sysClr val="windowText" lastClr="000000">
                  <a:tint val="73000"/>
                  <a:satMod val="150000"/>
                </a:sysClr>
              </a:gs>
              <a:gs pos="25000">
                <a:sysClr val="windowText" lastClr="000000">
                  <a:tint val="96000"/>
                  <a:shade val="80000"/>
                  <a:satMod val="105000"/>
                </a:sysClr>
              </a:gs>
              <a:gs pos="38000">
                <a:sysClr val="windowText" lastClr="000000">
                  <a:tint val="96000"/>
                  <a:shade val="59000"/>
                  <a:satMod val="120000"/>
                </a:sysClr>
              </a:gs>
              <a:gs pos="55000">
                <a:sysClr val="windowText" lastClr="000000">
                  <a:shade val="57000"/>
                  <a:satMod val="120000"/>
                </a:sysClr>
              </a:gs>
              <a:gs pos="80000">
                <a:sysClr val="windowText" lastClr="000000">
                  <a:shade val="56000"/>
                  <a:satMod val="145000"/>
                </a:sysClr>
              </a:gs>
              <a:gs pos="88000">
                <a:sysClr val="windowText" lastClr="000000">
                  <a:shade val="63000"/>
                  <a:satMod val="160000"/>
                </a:sysClr>
              </a:gs>
              <a:gs pos="100000">
                <a:sysClr val="windowText" lastClr="000000">
                  <a:tint val="99555"/>
                  <a:satMod val="155000"/>
                </a:sysClr>
              </a:gs>
            </a:gsLst>
            <a:lin ang="5400000" scaled="1"/>
          </a:gradFill>
          <a:ln w="9525" cap="flat" cmpd="sng" algn="ctr">
            <a:solidFill>
              <a:sysClr val="windowText" lastClr="000000">
                <a:shade val="60000"/>
                <a:satMod val="300000"/>
              </a:sysClr>
            </a:solidFill>
            <a:prstDash val="solid"/>
          </a:ln>
          <a:effectLst>
            <a:glow rad="70000">
              <a:sysClr val="windowText" lastClr="000000">
                <a:tint val="30000"/>
                <a:shade val="95000"/>
                <a:satMod val="300000"/>
                <a:alpha val="50000"/>
              </a:sysClr>
            </a:glow>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orbel"/>
                <a:ea typeface="+mn-ea"/>
                <a:cs typeface="+mn-cs"/>
              </a:rPr>
              <a:t>Compile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orbel"/>
                <a:ea typeface="+mn-ea"/>
                <a:cs typeface="+mn-cs"/>
              </a:rPr>
              <a:t>/d:CONTRACTS_FULL</a:t>
            </a:r>
            <a:endParaRPr kumimoji="0" lang="en-US" sz="1800" b="0" i="0" u="none" strike="noStrike" kern="1200" cap="none" spc="0" normalizeH="0" baseline="0" noProof="0" dirty="0">
              <a:ln>
                <a:noFill/>
              </a:ln>
              <a:solidFill>
                <a:prstClr val="white"/>
              </a:solidFill>
              <a:effectLst/>
              <a:uLnTx/>
              <a:uFillTx/>
              <a:latin typeface="Corbel"/>
              <a:ea typeface="+mn-ea"/>
              <a:cs typeface="+mn-cs"/>
            </a:endParaRPr>
          </a:p>
        </p:txBody>
      </p:sp>
      <p:sp>
        <p:nvSpPr>
          <p:cNvPr id="43" name="TextBox 42"/>
          <p:cNvSpPr txBox="1"/>
          <p:nvPr/>
        </p:nvSpPr>
        <p:spPr>
          <a:xfrm>
            <a:off x="76200" y="3124200"/>
            <a:ext cx="957313" cy="646331"/>
          </a:xfrm>
          <a:prstGeom prst="rect">
            <a:avLst/>
          </a:prstGeom>
          <a:gradFill rotWithShape="1">
            <a:gsLst>
              <a:gs pos="0">
                <a:sysClr val="windowText" lastClr="000000">
                  <a:tint val="73000"/>
                  <a:satMod val="150000"/>
                </a:sysClr>
              </a:gs>
              <a:gs pos="25000">
                <a:sysClr val="windowText" lastClr="000000">
                  <a:tint val="96000"/>
                  <a:shade val="80000"/>
                  <a:satMod val="105000"/>
                </a:sysClr>
              </a:gs>
              <a:gs pos="38000">
                <a:sysClr val="windowText" lastClr="000000">
                  <a:tint val="96000"/>
                  <a:shade val="59000"/>
                  <a:satMod val="120000"/>
                </a:sysClr>
              </a:gs>
              <a:gs pos="55000">
                <a:sysClr val="windowText" lastClr="000000">
                  <a:shade val="57000"/>
                  <a:satMod val="120000"/>
                </a:sysClr>
              </a:gs>
              <a:gs pos="80000">
                <a:sysClr val="windowText" lastClr="000000">
                  <a:shade val="56000"/>
                  <a:satMod val="145000"/>
                </a:sysClr>
              </a:gs>
              <a:gs pos="88000">
                <a:sysClr val="windowText" lastClr="000000">
                  <a:shade val="63000"/>
                  <a:satMod val="160000"/>
                </a:sysClr>
              </a:gs>
              <a:gs pos="100000">
                <a:sysClr val="windowText" lastClr="000000">
                  <a:tint val="99555"/>
                  <a:satMod val="155000"/>
                </a:sysClr>
              </a:gs>
            </a:gsLst>
            <a:lin ang="5400000" scaled="1"/>
          </a:gradFill>
          <a:ln w="9525" cap="flat" cmpd="sng" algn="ctr">
            <a:solidFill>
              <a:sysClr val="windowText" lastClr="000000">
                <a:shade val="60000"/>
                <a:satMod val="300000"/>
              </a:sysClr>
            </a:solidFill>
            <a:prstDash val="solid"/>
          </a:ln>
          <a:effectLst>
            <a:glow rad="70000">
              <a:sysClr val="windowText" lastClr="000000">
                <a:tint val="30000"/>
                <a:shade val="95000"/>
                <a:satMod val="300000"/>
                <a:alpha val="50000"/>
              </a:sysClr>
            </a:glo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orbel"/>
                <a:ea typeface="+mn-ea"/>
                <a:cs typeface="+mn-cs"/>
              </a:rPr>
              <a:t>Release</a:t>
            </a:r>
            <a:br>
              <a:rPr kumimoji="0" lang="en-US" sz="1800" b="0" i="0" u="none" strike="noStrike" kern="1200" cap="none" spc="0" normalizeH="0" baseline="0" noProof="0" dirty="0" smtClean="0">
                <a:ln>
                  <a:noFill/>
                </a:ln>
                <a:solidFill>
                  <a:prstClr val="white"/>
                </a:solidFill>
                <a:effectLst/>
                <a:uLnTx/>
                <a:uFillTx/>
                <a:latin typeface="Corbel"/>
                <a:ea typeface="+mn-ea"/>
                <a:cs typeface="+mn-cs"/>
              </a:rPr>
            </a:br>
            <a:r>
              <a:rPr kumimoji="0" lang="en-US" sz="1800" b="0" i="0" u="none" strike="noStrike" kern="1200" cap="none" spc="0" normalizeH="0" baseline="0" noProof="0" dirty="0" smtClean="0">
                <a:ln>
                  <a:noFill/>
                </a:ln>
                <a:solidFill>
                  <a:prstClr val="white"/>
                </a:solidFill>
                <a:effectLst/>
                <a:uLnTx/>
                <a:uFillTx/>
                <a:latin typeface="Corbel"/>
                <a:ea typeface="+mn-ea"/>
                <a:cs typeface="+mn-cs"/>
              </a:rPr>
              <a:t>Compile</a:t>
            </a:r>
            <a:endParaRPr kumimoji="0" lang="en-US" sz="1800" b="0" i="0" u="none" strike="noStrike" kern="1200" cap="none" spc="0" normalizeH="0" baseline="0" noProof="0" dirty="0">
              <a:ln>
                <a:noFill/>
              </a:ln>
              <a:solidFill>
                <a:prstClr val="white"/>
              </a:solidFill>
              <a:effectLst/>
              <a:uLnTx/>
              <a:uFillTx/>
              <a:latin typeface="Corbel"/>
              <a:ea typeface="+mn-ea"/>
              <a:cs typeface="+mn-cs"/>
            </a:endParaRPr>
          </a:p>
        </p:txBody>
      </p:sp>
      <p:sp>
        <p:nvSpPr>
          <p:cNvPr id="48" name="Rectangle 47"/>
          <p:cNvSpPr/>
          <p:nvPr/>
        </p:nvSpPr>
        <p:spPr>
          <a:xfrm>
            <a:off x="5586984" y="3861661"/>
            <a:ext cx="1066800" cy="646331"/>
          </a:xfrm>
          <a:prstGeom prst="rect">
            <a:avLst/>
          </a:prstGeom>
          <a:gradFill rotWithShape="1">
            <a:gsLst>
              <a:gs pos="0">
                <a:sysClr val="windowText" lastClr="000000">
                  <a:tint val="73000"/>
                  <a:satMod val="150000"/>
                </a:sysClr>
              </a:gs>
              <a:gs pos="25000">
                <a:sysClr val="windowText" lastClr="000000">
                  <a:tint val="96000"/>
                  <a:shade val="80000"/>
                  <a:satMod val="105000"/>
                </a:sysClr>
              </a:gs>
              <a:gs pos="38000">
                <a:sysClr val="windowText" lastClr="000000">
                  <a:tint val="96000"/>
                  <a:shade val="59000"/>
                  <a:satMod val="120000"/>
                </a:sysClr>
              </a:gs>
              <a:gs pos="55000">
                <a:sysClr val="windowText" lastClr="000000">
                  <a:shade val="57000"/>
                  <a:satMod val="120000"/>
                </a:sysClr>
              </a:gs>
              <a:gs pos="80000">
                <a:sysClr val="windowText" lastClr="000000">
                  <a:shade val="56000"/>
                  <a:satMod val="145000"/>
                </a:sysClr>
              </a:gs>
              <a:gs pos="88000">
                <a:sysClr val="windowText" lastClr="000000">
                  <a:shade val="63000"/>
                  <a:satMod val="160000"/>
                </a:sysClr>
              </a:gs>
              <a:gs pos="100000">
                <a:sysClr val="windowText" lastClr="000000">
                  <a:tint val="99555"/>
                  <a:satMod val="155000"/>
                </a:sysClr>
              </a:gs>
            </a:gsLst>
            <a:lin ang="5400000" scaled="1"/>
          </a:gradFill>
          <a:ln w="9525" cap="flat" cmpd="sng" algn="ctr">
            <a:solidFill>
              <a:sysClr val="windowText" lastClr="000000">
                <a:shade val="60000"/>
                <a:satMod val="300000"/>
              </a:sysClr>
            </a:solidFill>
            <a:prstDash val="solid"/>
          </a:ln>
          <a:effectLst>
            <a:glow rad="70000">
              <a:sysClr val="windowText" lastClr="000000">
                <a:tint val="30000"/>
                <a:shade val="95000"/>
                <a:satMod val="300000"/>
                <a:alpha val="50000"/>
              </a:sysClr>
            </a:glo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orbel"/>
                <a:ea typeface="+mn-ea"/>
                <a:cs typeface="+mn-cs"/>
              </a:rPr>
              <a:t>Rewrite IL</a:t>
            </a:r>
            <a:endParaRPr kumimoji="0" lang="en-US" sz="1800" b="0" i="0" u="none" strike="noStrike" kern="1200" cap="none" spc="0" normalizeH="0" baseline="0" noProof="0" dirty="0">
              <a:ln>
                <a:noFill/>
              </a:ln>
              <a:solidFill>
                <a:prstClr val="white"/>
              </a:solidFill>
              <a:effectLst/>
              <a:uLnTx/>
              <a:uFillTx/>
              <a:latin typeface="Corbel"/>
              <a:ea typeface="+mn-ea"/>
              <a:cs typeface="+mn-cs"/>
            </a:endParaRPr>
          </a:p>
        </p:txBody>
      </p:sp>
      <p:sp>
        <p:nvSpPr>
          <p:cNvPr id="50" name="TextBox 49"/>
          <p:cNvSpPr txBox="1"/>
          <p:nvPr/>
        </p:nvSpPr>
        <p:spPr>
          <a:xfrm>
            <a:off x="5334000" y="4791670"/>
            <a:ext cx="1447800" cy="923330"/>
          </a:xfrm>
          <a:prstGeom prst="rect">
            <a:avLst/>
          </a:prstGeom>
          <a:noFill/>
        </p:spPr>
        <p:txBody>
          <a:bodyPr wrap="square" rtlCol="0">
            <a:spAutoFit/>
          </a:bodyPr>
          <a:lstStyle/>
          <a:p>
            <a:pPr algn="l" rtl="0">
              <a:buFont typeface="Wingdings" pitchFamily="2" charset="2"/>
              <a:buChar char="§"/>
            </a:pPr>
            <a:r>
              <a:rPr lang="en-US" sz="1800" kern="1200" dirty="0">
                <a:latin typeface="Corbel"/>
                <a:ea typeface="+mn-ea"/>
                <a:cs typeface="+mn-cs"/>
              </a:rPr>
              <a:t> Inheritance</a:t>
            </a:r>
          </a:p>
          <a:p>
            <a:pPr algn="l" rtl="0">
              <a:buFont typeface="Wingdings" pitchFamily="2" charset="2"/>
              <a:buChar char="§"/>
            </a:pPr>
            <a:r>
              <a:rPr lang="en-US" sz="1800" kern="1200" dirty="0">
                <a:latin typeface="Corbel"/>
                <a:ea typeface="+mn-ea"/>
                <a:cs typeface="+mn-cs"/>
              </a:rPr>
              <a:t> WF checks</a:t>
            </a:r>
          </a:p>
          <a:p>
            <a:pPr algn="l" rtl="0">
              <a:buFont typeface="Wingdings" pitchFamily="2" charset="2"/>
              <a:buChar char="§"/>
            </a:pPr>
            <a:r>
              <a:rPr lang="en-US" sz="1800" kern="1200" dirty="0">
                <a:latin typeface="Corbel"/>
                <a:ea typeface="+mn-ea"/>
                <a:cs typeface="+mn-cs"/>
              </a:rPr>
              <a:t> Invariants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dissolve">
                                      <p:cBhvr>
                                        <p:cTn id="10" dur="500"/>
                                        <p:tgtEl>
                                          <p:spTgt spid="43"/>
                                        </p:tgtEl>
                                      </p:cBhvr>
                                    </p:animEffect>
                                  </p:childTnLst>
                                </p:cTn>
                              </p:par>
                              <p:par>
                                <p:cTn id="11" presetID="9"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dissolv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dissolve">
                                      <p:cBhvr>
                                        <p:cTn id="21" dur="500"/>
                                        <p:tgtEl>
                                          <p:spTgt spid="31"/>
                                        </p:tgtEl>
                                      </p:cBhvr>
                                    </p:animEffect>
                                  </p:childTnLst>
                                </p:cTn>
                              </p:par>
                              <p:par>
                                <p:cTn id="22" presetID="9" presetClass="entr" presetSubtype="0" fill="hold"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dissolve">
                                      <p:cBhvr>
                                        <p:cTn id="24" dur="500"/>
                                        <p:tgtEl>
                                          <p:spTgt spid="47"/>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dissolve">
                                      <p:cBhvr>
                                        <p:cTn id="29" dur="500"/>
                                        <p:tgtEl>
                                          <p:spTgt spid="4"/>
                                        </p:tgtEl>
                                      </p:cBhvr>
                                    </p:animEffect>
                                  </p:childTnLst>
                                </p:cTn>
                              </p:par>
                              <p:par>
                                <p:cTn id="30" presetID="9"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dissolve">
                                      <p:cBhvr>
                                        <p:cTn id="32" dur="500"/>
                                        <p:tgtEl>
                                          <p:spTgt spid="3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dissolve">
                                      <p:cBhvr>
                                        <p:cTn id="35" dur="500"/>
                                        <p:tgtEl>
                                          <p:spTgt spid="42"/>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dissolve">
                                      <p:cBhvr>
                                        <p:cTn id="38" dur="500"/>
                                        <p:tgtEl>
                                          <p:spTgt spid="48"/>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dissolve">
                                      <p:cBhvr>
                                        <p:cTn id="4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1" grpId="0" animBg="1"/>
      <p:bldP spid="43" grpId="0" animBg="1"/>
      <p:bldP spid="48" grpId="0" animBg="1"/>
      <p:bldP spid="5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 you ship?</a:t>
            </a:r>
            <a:endParaRPr lang="en-US" dirty="0"/>
          </a:p>
        </p:txBody>
      </p:sp>
      <p:sp>
        <p:nvSpPr>
          <p:cNvPr id="4" name="Folded Corner 3"/>
          <p:cNvSpPr/>
          <p:nvPr/>
        </p:nvSpPr>
        <p:spPr>
          <a:xfrm>
            <a:off x="3810000" y="1524000"/>
            <a:ext cx="762000" cy="1066800"/>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0"/>
            <a:r>
              <a:rPr lang="en-US" kern="1200" dirty="0" err="1">
                <a:solidFill>
                  <a:prstClr val="black"/>
                </a:solidFill>
                <a:latin typeface="Calibri"/>
                <a:ea typeface="+mn-ea"/>
                <a:cs typeface="+mn-cs"/>
              </a:rPr>
              <a:t>src</a:t>
            </a:r>
            <a:endParaRPr lang="en-US" kern="1200" dirty="0">
              <a:solidFill>
                <a:prstClr val="black"/>
              </a:solidFill>
              <a:latin typeface="Calibri"/>
              <a:ea typeface="+mn-ea"/>
              <a:cs typeface="+mn-cs"/>
            </a:endParaRPr>
          </a:p>
        </p:txBody>
      </p:sp>
      <p:sp>
        <p:nvSpPr>
          <p:cNvPr id="5" name="Folded Corner 4"/>
          <p:cNvSpPr/>
          <p:nvPr/>
        </p:nvSpPr>
        <p:spPr>
          <a:xfrm>
            <a:off x="3962400" y="1676400"/>
            <a:ext cx="762000" cy="1066800"/>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0"/>
            <a:r>
              <a:rPr lang="en-US" kern="1200" dirty="0" err="1">
                <a:solidFill>
                  <a:prstClr val="black"/>
                </a:solidFill>
                <a:latin typeface="Calibri"/>
                <a:ea typeface="+mn-ea"/>
                <a:cs typeface="+mn-cs"/>
              </a:rPr>
              <a:t>src</a:t>
            </a:r>
            <a:endParaRPr lang="en-US" kern="1200" dirty="0">
              <a:solidFill>
                <a:prstClr val="black"/>
              </a:solidFill>
              <a:latin typeface="Calibri"/>
              <a:ea typeface="+mn-ea"/>
              <a:cs typeface="+mn-cs"/>
            </a:endParaRPr>
          </a:p>
        </p:txBody>
      </p:sp>
      <p:sp>
        <p:nvSpPr>
          <p:cNvPr id="6" name="Folded Corner 5"/>
          <p:cNvSpPr/>
          <p:nvPr/>
        </p:nvSpPr>
        <p:spPr>
          <a:xfrm>
            <a:off x="4114800" y="1828800"/>
            <a:ext cx="762000" cy="1066800"/>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0"/>
            <a:r>
              <a:rPr lang="en-US" kern="1200" dirty="0" err="1">
                <a:solidFill>
                  <a:prstClr val="black"/>
                </a:solidFill>
                <a:latin typeface="Calibri"/>
                <a:ea typeface="+mn-ea"/>
                <a:cs typeface="+mn-cs"/>
              </a:rPr>
              <a:t>src</a:t>
            </a:r>
            <a:endParaRPr lang="en-US" kern="1200" dirty="0">
              <a:solidFill>
                <a:prstClr val="black"/>
              </a:solidFill>
              <a:latin typeface="Calibri"/>
              <a:ea typeface="+mn-ea"/>
              <a:cs typeface="+mn-cs"/>
            </a:endParaRPr>
          </a:p>
        </p:txBody>
      </p:sp>
      <p:sp>
        <p:nvSpPr>
          <p:cNvPr id="7" name="Folded Corner 6"/>
          <p:cNvSpPr/>
          <p:nvPr/>
        </p:nvSpPr>
        <p:spPr>
          <a:xfrm>
            <a:off x="4267200" y="1981200"/>
            <a:ext cx="762000" cy="1066800"/>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0"/>
            <a:r>
              <a:rPr lang="en-US" kern="1200" dirty="0" err="1">
                <a:solidFill>
                  <a:prstClr val="black"/>
                </a:solidFill>
                <a:latin typeface="Calibri"/>
                <a:ea typeface="+mn-ea"/>
                <a:cs typeface="+mn-cs"/>
              </a:rPr>
              <a:t>src</a:t>
            </a:r>
            <a:endParaRPr lang="en-US" kern="1200" dirty="0">
              <a:solidFill>
                <a:prstClr val="black"/>
              </a:solidFill>
              <a:latin typeface="Calibri"/>
              <a:ea typeface="+mn-ea"/>
              <a:cs typeface="+mn-cs"/>
            </a:endParaRPr>
          </a:p>
        </p:txBody>
      </p:sp>
      <p:cxnSp>
        <p:nvCxnSpPr>
          <p:cNvPr id="9" name="Straight Arrow Connector 8"/>
          <p:cNvCxnSpPr/>
          <p:nvPr/>
        </p:nvCxnSpPr>
        <p:spPr>
          <a:xfrm rot="5400000">
            <a:off x="2476500" y="3390900"/>
            <a:ext cx="1828800" cy="1143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Rounded Rectangle 9"/>
          <p:cNvSpPr/>
          <p:nvPr/>
        </p:nvSpPr>
        <p:spPr>
          <a:xfrm>
            <a:off x="1752600" y="4953000"/>
            <a:ext cx="1752600" cy="1066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rtl="0"/>
            <a:r>
              <a:rPr lang="en-US" sz="1900" kern="1200" dirty="0">
                <a:solidFill>
                  <a:prstClr val="black"/>
                </a:solidFill>
                <a:latin typeface="Calibri"/>
                <a:ea typeface="+mn-ea"/>
                <a:cs typeface="+mn-cs"/>
              </a:rPr>
              <a:t>PowerLib.dll</a:t>
            </a:r>
          </a:p>
        </p:txBody>
      </p:sp>
      <p:sp>
        <p:nvSpPr>
          <p:cNvPr id="11" name="TextBox 10"/>
          <p:cNvSpPr txBox="1"/>
          <p:nvPr/>
        </p:nvSpPr>
        <p:spPr>
          <a:xfrm>
            <a:off x="1219200" y="6172200"/>
            <a:ext cx="2893806" cy="400110"/>
          </a:xfrm>
          <a:prstGeom prst="rect">
            <a:avLst/>
          </a:prstGeom>
          <a:noFill/>
        </p:spPr>
        <p:txBody>
          <a:bodyPr wrap="none" rtlCol="0">
            <a:spAutoFit/>
          </a:bodyPr>
          <a:lstStyle/>
          <a:p>
            <a:pPr algn="l" rtl="0"/>
            <a:r>
              <a:rPr lang="en-US" sz="2000" kern="1200" dirty="0">
                <a:solidFill>
                  <a:prstClr val="black"/>
                </a:solidFill>
                <a:latin typeface="Calibri"/>
                <a:ea typeface="+mn-ea"/>
                <a:cs typeface="+mn-cs"/>
              </a:rPr>
              <a:t> (minimal runtime checks)</a:t>
            </a:r>
          </a:p>
        </p:txBody>
      </p:sp>
      <p:sp>
        <p:nvSpPr>
          <p:cNvPr id="12" name="Rounded Rectangle 11"/>
          <p:cNvSpPr/>
          <p:nvPr/>
        </p:nvSpPr>
        <p:spPr>
          <a:xfrm>
            <a:off x="5334000" y="4953000"/>
            <a:ext cx="2514600" cy="1066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rtl="0"/>
            <a:r>
              <a:rPr lang="en-US" sz="1900" kern="1200" dirty="0" err="1">
                <a:solidFill>
                  <a:prstClr val="black"/>
                </a:solidFill>
                <a:latin typeface="Calibri"/>
                <a:ea typeface="+mn-ea"/>
                <a:cs typeface="+mn-cs"/>
              </a:rPr>
              <a:t>PowerLib.Contracts.dll</a:t>
            </a:r>
            <a:endParaRPr lang="en-US" sz="1900" kern="1200" dirty="0">
              <a:solidFill>
                <a:prstClr val="black"/>
              </a:solidFill>
              <a:latin typeface="Calibri"/>
              <a:ea typeface="+mn-ea"/>
              <a:cs typeface="+mn-cs"/>
            </a:endParaRPr>
          </a:p>
        </p:txBody>
      </p:sp>
      <p:sp>
        <p:nvSpPr>
          <p:cNvPr id="13" name="TextBox 12"/>
          <p:cNvSpPr txBox="1"/>
          <p:nvPr/>
        </p:nvSpPr>
        <p:spPr>
          <a:xfrm>
            <a:off x="5410200" y="6153090"/>
            <a:ext cx="2428229" cy="400110"/>
          </a:xfrm>
          <a:prstGeom prst="rect">
            <a:avLst/>
          </a:prstGeom>
          <a:noFill/>
        </p:spPr>
        <p:txBody>
          <a:bodyPr wrap="none" rtlCol="0">
            <a:spAutoFit/>
          </a:bodyPr>
          <a:lstStyle/>
          <a:p>
            <a:pPr algn="l" rtl="0"/>
            <a:r>
              <a:rPr lang="en-US" sz="2000" kern="1200" dirty="0">
                <a:solidFill>
                  <a:prstClr val="black"/>
                </a:solidFill>
                <a:latin typeface="Calibri"/>
                <a:ea typeface="+mn-ea"/>
                <a:cs typeface="+mn-cs"/>
              </a:rPr>
              <a:t>All contracts, no code</a:t>
            </a:r>
          </a:p>
        </p:txBody>
      </p:sp>
      <p:cxnSp>
        <p:nvCxnSpPr>
          <p:cNvPr id="14" name="Straight Arrow Connector 13"/>
          <p:cNvCxnSpPr/>
          <p:nvPr/>
        </p:nvCxnSpPr>
        <p:spPr>
          <a:xfrm rot="16200000" flipH="1">
            <a:off x="4838700" y="3390901"/>
            <a:ext cx="1828800" cy="1143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4267200" y="5181600"/>
            <a:ext cx="439544" cy="707886"/>
          </a:xfrm>
          <a:prstGeom prst="rect">
            <a:avLst/>
          </a:prstGeom>
          <a:noFill/>
        </p:spPr>
        <p:txBody>
          <a:bodyPr wrap="none" rtlCol="0">
            <a:spAutoFit/>
          </a:bodyPr>
          <a:lstStyle/>
          <a:p>
            <a:pPr algn="l" rtl="0"/>
            <a:r>
              <a:rPr lang="en-US" sz="4000" kern="1200" dirty="0">
                <a:solidFill>
                  <a:prstClr val="black"/>
                </a:solidFill>
                <a:latin typeface="Calibri"/>
                <a:ea typeface="+mn-ea"/>
                <a:cs typeface="+mn-cs"/>
              </a:rPr>
              <a:t>+</a:t>
            </a:r>
          </a:p>
        </p:txBody>
      </p:sp>
      <p:sp>
        <p:nvSpPr>
          <p:cNvPr id="16" name="Rectangle 15"/>
          <p:cNvSpPr/>
          <p:nvPr/>
        </p:nvSpPr>
        <p:spPr>
          <a:xfrm>
            <a:off x="1524000" y="4191000"/>
            <a:ext cx="1351652" cy="707886"/>
          </a:xfrm>
          <a:prstGeom prst="rect">
            <a:avLst/>
          </a:prstGeom>
        </p:spPr>
        <p:txBody>
          <a:bodyPr wrap="none">
            <a:spAutoFit/>
          </a:bodyPr>
          <a:lstStyle/>
          <a:p>
            <a:pPr algn="ctr" rtl="0"/>
            <a:r>
              <a:rPr lang="en-US" sz="2000" kern="1200" dirty="0">
                <a:solidFill>
                  <a:prstClr val="black"/>
                </a:solidFill>
                <a:latin typeface="Calibri"/>
                <a:ea typeface="+mn-ea"/>
                <a:cs typeface="+mn-cs"/>
              </a:rPr>
              <a:t>Release</a:t>
            </a:r>
            <a:br>
              <a:rPr lang="en-US" sz="2000" kern="1200" dirty="0">
                <a:solidFill>
                  <a:prstClr val="black"/>
                </a:solidFill>
                <a:latin typeface="Calibri"/>
                <a:ea typeface="+mn-ea"/>
                <a:cs typeface="+mn-cs"/>
              </a:rPr>
            </a:br>
            <a:r>
              <a:rPr lang="en-US" sz="2000" kern="1200" dirty="0">
                <a:solidFill>
                  <a:prstClr val="black"/>
                </a:solidFill>
                <a:latin typeface="Calibri"/>
                <a:ea typeface="+mn-ea"/>
                <a:cs typeface="+mn-cs"/>
              </a:rPr>
              <a:t>Assemblies</a:t>
            </a:r>
          </a:p>
        </p:txBody>
      </p:sp>
      <p:sp>
        <p:nvSpPr>
          <p:cNvPr id="17" name="Rectangle 16"/>
          <p:cNvSpPr/>
          <p:nvPr/>
        </p:nvSpPr>
        <p:spPr>
          <a:xfrm>
            <a:off x="6096000" y="4191000"/>
            <a:ext cx="2183483" cy="707886"/>
          </a:xfrm>
          <a:prstGeom prst="rect">
            <a:avLst/>
          </a:prstGeom>
        </p:spPr>
        <p:txBody>
          <a:bodyPr wrap="none">
            <a:spAutoFit/>
          </a:bodyPr>
          <a:lstStyle/>
          <a:p>
            <a:pPr algn="ctr" rtl="0"/>
            <a:r>
              <a:rPr lang="en-US" sz="2000" kern="1200" dirty="0">
                <a:solidFill>
                  <a:prstClr val="black"/>
                </a:solidFill>
                <a:latin typeface="Calibri"/>
                <a:ea typeface="+mn-ea"/>
                <a:cs typeface="+mn-cs"/>
              </a:rPr>
              <a:t>Contract Reference</a:t>
            </a:r>
            <a:br>
              <a:rPr lang="en-US" sz="2000" kern="1200" dirty="0">
                <a:solidFill>
                  <a:prstClr val="black"/>
                </a:solidFill>
                <a:latin typeface="Calibri"/>
                <a:ea typeface="+mn-ea"/>
                <a:cs typeface="+mn-cs"/>
              </a:rPr>
            </a:br>
            <a:r>
              <a:rPr lang="en-US" sz="2000" kern="1200" dirty="0">
                <a:solidFill>
                  <a:prstClr val="black"/>
                </a:solidFill>
                <a:latin typeface="Calibri"/>
                <a:ea typeface="+mn-ea"/>
                <a:cs typeface="+mn-cs"/>
              </a:rPr>
              <a:t>Assemblies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par>
                                <p:cTn id="11" presetID="9"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5"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Static Contract Checking</a:t>
            </a:r>
            <a:endParaRPr lang="en-US" dirty="0"/>
          </a:p>
        </p:txBody>
      </p:sp>
      <p:sp>
        <p:nvSpPr>
          <p:cNvPr id="6" name="Content Placeholder 5"/>
          <p:cNvSpPr>
            <a:spLocks noGrp="1"/>
          </p:cNvSpPr>
          <p:nvPr>
            <p:ph idx="1"/>
          </p:nvPr>
        </p:nvSpPr>
        <p:spPr/>
        <p:txBody>
          <a:bodyPr/>
          <a:lstStyle/>
          <a:p>
            <a:r>
              <a:rPr lang="en-US" dirty="0" smtClean="0"/>
              <a:t>No silver bullet</a:t>
            </a:r>
          </a:p>
          <a:p>
            <a:r>
              <a:rPr lang="en-US" dirty="0" smtClean="0"/>
              <a:t>False warnings</a:t>
            </a:r>
          </a:p>
          <a:p>
            <a:pPr lvl="1"/>
            <a:r>
              <a:rPr lang="en-US" dirty="0" err="1" smtClean="0"/>
              <a:t>Prefast</a:t>
            </a:r>
            <a:r>
              <a:rPr lang="en-US" dirty="0" smtClean="0"/>
              <a:t>/</a:t>
            </a:r>
            <a:r>
              <a:rPr lang="en-US" dirty="0" err="1" smtClean="0"/>
              <a:t>FxCop</a:t>
            </a:r>
            <a:endParaRPr lang="en-US" dirty="0" smtClean="0"/>
          </a:p>
          <a:p>
            <a:pPr lvl="2"/>
            <a:r>
              <a:rPr lang="en-US" dirty="0" smtClean="0"/>
              <a:t>Masking</a:t>
            </a:r>
          </a:p>
          <a:p>
            <a:pPr lvl="1"/>
            <a:r>
              <a:rPr lang="en-US" dirty="0" smtClean="0"/>
              <a:t>SAL</a:t>
            </a:r>
          </a:p>
          <a:p>
            <a:pPr lvl="2"/>
            <a:r>
              <a:rPr lang="en-US" dirty="0" smtClean="0"/>
              <a:t>Annotate</a:t>
            </a:r>
          </a:p>
          <a:p>
            <a:pPr lvl="1"/>
            <a:r>
              <a:rPr lang="en-US" dirty="0" smtClean="0"/>
              <a:t>Contracts</a:t>
            </a:r>
          </a:p>
          <a:p>
            <a:pPr lvl="2"/>
            <a:r>
              <a:rPr lang="en-US" dirty="0" smtClean="0"/>
              <a:t>More </a:t>
            </a:r>
            <a:r>
              <a:rPr lang="en-US" smtClean="0"/>
              <a:t>expressive </a:t>
            </a:r>
            <a:r>
              <a:rPr lang="en-US" smtClean="0"/>
              <a:t>annotations</a:t>
            </a:r>
            <a:endParaRPr lang="en-US" dirty="0" smtClean="0"/>
          </a:p>
          <a:p>
            <a:pPr lvl="2"/>
            <a:r>
              <a:rPr lang="en-US" dirty="0" smtClean="0"/>
              <a:t>Runtime checked</a:t>
            </a:r>
          </a:p>
        </p:txBody>
      </p:sp>
      <p:graphicFrame>
        <p:nvGraphicFramePr>
          <p:cNvPr id="7" name="Diagram 6"/>
          <p:cNvGraphicFramePr/>
          <p:nvPr/>
        </p:nvGraphicFramePr>
        <p:xfrm>
          <a:off x="3962400" y="1752600"/>
          <a:ext cx="5410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60960" y="1066800"/>
            <a:ext cx="4587240" cy="1691640"/>
          </a:xfrm>
          <a:prstGeom prst="rect">
            <a:avLst/>
          </a:prstGeom>
          <a:noFill/>
          <a:ln w="9525">
            <a:noFill/>
            <a:miter lim="800000"/>
            <a:headEnd/>
            <a:tailEnd/>
          </a:ln>
          <a:effectLst/>
        </p:spPr>
      </p:pic>
      <p:grpSp>
        <p:nvGrpSpPr>
          <p:cNvPr id="2" name="Group 23"/>
          <p:cNvGrpSpPr/>
          <p:nvPr/>
        </p:nvGrpSpPr>
        <p:grpSpPr>
          <a:xfrm>
            <a:off x="3581400" y="3025438"/>
            <a:ext cx="2209800" cy="3908762"/>
            <a:chOff x="4267200" y="2492038"/>
            <a:chExt cx="2209800" cy="3908762"/>
          </a:xfrm>
        </p:grpSpPr>
        <p:sp>
          <p:nvSpPr>
            <p:cNvPr id="23" name="Rectangle 22"/>
            <p:cNvSpPr/>
            <p:nvPr/>
          </p:nvSpPr>
          <p:spPr>
            <a:xfrm>
              <a:off x="4371450" y="3962400"/>
              <a:ext cx="1371600" cy="225888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2" name="Rectangle 21"/>
            <p:cNvSpPr/>
            <p:nvPr/>
          </p:nvSpPr>
          <p:spPr>
            <a:xfrm>
              <a:off x="4371450" y="3048000"/>
              <a:ext cx="1709591" cy="93496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1" name="Rectangle 20"/>
            <p:cNvSpPr/>
            <p:nvPr/>
          </p:nvSpPr>
          <p:spPr>
            <a:xfrm>
              <a:off x="4371450" y="2667000"/>
              <a:ext cx="1752600" cy="381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0" name="TextBox 19"/>
            <p:cNvSpPr txBox="1"/>
            <p:nvPr/>
          </p:nvSpPr>
          <p:spPr>
            <a:xfrm>
              <a:off x="4267200" y="2492038"/>
              <a:ext cx="2209800" cy="3908762"/>
            </a:xfrm>
            <a:prstGeom prst="rect">
              <a:avLst/>
            </a:prstGeom>
            <a:noFill/>
          </p:spPr>
          <p:txBody>
            <a:bodyPr wrap="square" rtlCol="0">
              <a:spAutoFit/>
            </a:bodyPr>
            <a:lstStyle/>
            <a:p>
              <a:pPr algn="l" rtl="0"/>
              <a:r>
                <a:rPr lang="en-US" sz="400" b="1" kern="1200" dirty="0">
                  <a:solidFill>
                    <a:prstClr val="black"/>
                  </a:solidFill>
                  <a:latin typeface="Calibri"/>
                  <a:ea typeface="+mn-ea"/>
                  <a:cs typeface="+mn-cs"/>
                </a:rPr>
                <a:t>.method public </a:t>
              </a:r>
              <a:r>
                <a:rPr lang="en-US" sz="400" b="1" kern="1200" dirty="0" err="1">
                  <a:solidFill>
                    <a:prstClr val="black"/>
                  </a:solidFill>
                  <a:latin typeface="Calibri"/>
                  <a:ea typeface="+mn-ea"/>
                  <a:cs typeface="+mn-cs"/>
                </a:rPr>
                <a:t>hidebysig</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newslot</a:t>
              </a:r>
              <a:r>
                <a:rPr lang="en-US" sz="400" b="1" kern="1200" dirty="0">
                  <a:solidFill>
                    <a:prstClr val="black"/>
                  </a:solidFill>
                  <a:latin typeface="Calibri"/>
                  <a:ea typeface="+mn-ea"/>
                  <a:cs typeface="+mn-cs"/>
                </a:rPr>
                <a:t> virtual instance int32  Add(object 'value') </a:t>
              </a:r>
              <a:r>
                <a:rPr lang="en-US" sz="400" b="1" kern="1200" dirty="0" err="1">
                  <a:solidFill>
                    <a:prstClr val="black"/>
                  </a:solidFill>
                  <a:latin typeface="Calibri"/>
                  <a:ea typeface="+mn-ea"/>
                  <a:cs typeface="+mn-cs"/>
                </a:rPr>
                <a:t>cil</a:t>
              </a:r>
              <a:r>
                <a:rPr lang="en-US" sz="400" b="1" kern="1200" dirty="0">
                  <a:solidFill>
                    <a:prstClr val="black"/>
                  </a:solidFill>
                  <a:latin typeface="Calibri"/>
                  <a:ea typeface="+mn-ea"/>
                  <a:cs typeface="+mn-cs"/>
                </a:rPr>
                <a:t> managed</a:t>
              </a:r>
            </a:p>
            <a:p>
              <a:pPr algn="l" rtl="0"/>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ldarg.1</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ldnull</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ldc.i4.0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::Requires(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::Old&lt;int32&gt;(!!0)</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::Ensures(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::Result&lt;int32&gt;()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::Old&lt;int32&gt;(!!0)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::Ensures(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ldlen</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conv.i4</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ldc.i4.0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stloc.1</a:t>
              </a:r>
            </a:p>
            <a:p>
              <a:pPr algn="l" rtl="0"/>
              <a:r>
                <a:rPr lang="en-US" sz="400" b="1" kern="1200" dirty="0">
                  <a:solidFill>
                    <a:prstClr val="black"/>
                  </a:solidFill>
                  <a:latin typeface="Calibri"/>
                  <a:ea typeface="+mn-ea"/>
                  <a:cs typeface="+mn-cs"/>
                </a:rPr>
                <a:t>  ldloc.1</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brtrue.s</a:t>
              </a:r>
              <a:r>
                <a:rPr lang="en-US" sz="400" b="1" kern="1200" dirty="0">
                  <a:solidFill>
                    <a:prstClr val="black"/>
                  </a:solidFill>
                  <a:latin typeface="Calibri"/>
                  <a:ea typeface="+mn-ea"/>
                  <a:cs typeface="+mn-cs"/>
                </a:rPr>
                <a:t>   IL_0069</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call       instance void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EnsureCapacity</a:t>
              </a:r>
              <a:r>
                <a:rPr lang="en-US" sz="400" b="1" kern="1200" dirty="0">
                  <a:solidFill>
                    <a:prstClr val="black"/>
                  </a:solidFill>
                  <a:latin typeface="Calibri"/>
                  <a:ea typeface="+mn-ea"/>
                  <a:cs typeface="+mn-cs"/>
                </a:rPr>
                <a:t>(int32)</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ldarg.1</a:t>
              </a:r>
            </a:p>
            <a:p>
              <a:pPr algn="l" rtl="0"/>
              <a:r>
                <a:rPr lang="en-US" sz="400" b="1" kern="1200" dirty="0">
                  <a:solidFill>
                    <a:prstClr val="black"/>
                  </a:solidFill>
                  <a:latin typeface="Calibri"/>
                  <a:ea typeface="+mn-ea"/>
                  <a:cs typeface="+mn-cs"/>
                </a:rPr>
                <a:t>  stelem.ref</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stloc.2</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stfld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ldloc.2</a:t>
              </a:r>
            </a:p>
            <a:p>
              <a:pPr algn="l" rtl="0"/>
              <a:r>
                <a:rPr lang="en-US" sz="400" b="1" kern="1200" dirty="0">
                  <a:solidFill>
                    <a:prstClr val="black"/>
                  </a:solidFill>
                  <a:latin typeface="Calibri"/>
                  <a:ea typeface="+mn-ea"/>
                  <a:cs typeface="+mn-cs"/>
                </a:rPr>
                <a:t>  stloc.0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br.s</a:t>
              </a:r>
              <a:r>
                <a:rPr lang="en-US" sz="400" b="1" kern="1200" dirty="0">
                  <a:solidFill>
                    <a:prstClr val="black"/>
                  </a:solidFill>
                  <a:latin typeface="Calibri"/>
                  <a:ea typeface="+mn-ea"/>
                  <a:cs typeface="+mn-cs"/>
                </a:rPr>
                <a:t>       IL_008b</a:t>
              </a:r>
            </a:p>
            <a:p>
              <a:pPr algn="l" rtl="0"/>
              <a:r>
                <a:rPr lang="en-US" sz="400" b="1" kern="1200" dirty="0">
                  <a:solidFill>
                    <a:prstClr val="black"/>
                  </a:solidFill>
                  <a:latin typeface="Calibri"/>
                  <a:ea typeface="+mn-ea"/>
                  <a:cs typeface="+mn-cs"/>
                </a:rPr>
                <a:t>  ldloc.0</a:t>
              </a:r>
            </a:p>
            <a:p>
              <a:pPr algn="l" rtl="0"/>
              <a:r>
                <a:rPr lang="en-US" sz="400" b="1" kern="1200" dirty="0">
                  <a:solidFill>
                    <a:prstClr val="black"/>
                  </a:solidFill>
                  <a:latin typeface="Calibri"/>
                  <a:ea typeface="+mn-ea"/>
                  <a:cs typeface="+mn-cs"/>
                </a:rPr>
                <a:t>  ret</a:t>
              </a:r>
            </a:p>
            <a:p>
              <a:pPr algn="l" rtl="0"/>
              <a:r>
                <a:rPr lang="en-US" sz="400" b="1" kern="1200" dirty="0">
                  <a:solidFill>
                    <a:prstClr val="black"/>
                  </a:solidFill>
                  <a:latin typeface="Calibri"/>
                  <a:ea typeface="+mn-ea"/>
                  <a:cs typeface="+mn-cs"/>
                </a:rPr>
                <a:t>} // end of method </a:t>
              </a:r>
              <a:r>
                <a:rPr lang="en-US" sz="400" b="1" kern="1200" dirty="0" err="1">
                  <a:solidFill>
                    <a:prstClr val="black"/>
                  </a:solidFill>
                  <a:latin typeface="Calibri"/>
                  <a:ea typeface="+mn-ea"/>
                  <a:cs typeface="+mn-cs"/>
                </a:rPr>
                <a:t>BaseList</a:t>
              </a:r>
              <a:r>
                <a:rPr lang="en-US" sz="400" b="1" kern="1200" dirty="0">
                  <a:solidFill>
                    <a:prstClr val="black"/>
                  </a:solidFill>
                  <a:latin typeface="Calibri"/>
                  <a:ea typeface="+mn-ea"/>
                  <a:cs typeface="+mn-cs"/>
                </a:rPr>
                <a:t>::Add</a:t>
              </a:r>
            </a:p>
            <a:p>
              <a:pPr algn="l" rtl="0"/>
              <a:endParaRPr lang="en-US" sz="400" b="1" kern="1200" dirty="0">
                <a:solidFill>
                  <a:prstClr val="black"/>
                </a:solidFill>
                <a:latin typeface="Calibri"/>
                <a:ea typeface="+mn-ea"/>
                <a:cs typeface="+mn-cs"/>
              </a:endParaRPr>
            </a:p>
          </p:txBody>
        </p:sp>
      </p:grpSp>
      <p:cxnSp>
        <p:nvCxnSpPr>
          <p:cNvPr id="47" name="Curved Connector 46"/>
          <p:cNvCxnSpPr/>
          <p:nvPr/>
        </p:nvCxnSpPr>
        <p:spPr>
          <a:xfrm rot="16200000" flipH="1">
            <a:off x="1662991" y="3213811"/>
            <a:ext cx="2084219" cy="1447800"/>
          </a:xfrm>
          <a:prstGeom prst="curvedConnector2">
            <a:avLst/>
          </a:prstGeom>
          <a:ln>
            <a:tailEnd type="arrow"/>
          </a:ln>
        </p:spPr>
        <p:style>
          <a:lnRef idx="2">
            <a:schemeClr val="dk1"/>
          </a:lnRef>
          <a:fillRef idx="0">
            <a:schemeClr val="dk1"/>
          </a:fillRef>
          <a:effectRef idx="1">
            <a:schemeClr val="dk1"/>
          </a:effectRef>
          <a:fontRef idx="minor">
            <a:schemeClr val="tx1"/>
          </a:fontRef>
        </p:style>
      </p:cxnSp>
      <p:sp>
        <p:nvSpPr>
          <p:cNvPr id="26" name="Rectangle 25"/>
          <p:cNvSpPr/>
          <p:nvPr/>
        </p:nvSpPr>
        <p:spPr>
          <a:xfrm>
            <a:off x="7391400" y="4343400"/>
            <a:ext cx="1524000" cy="646331"/>
          </a:xfrm>
          <a:prstGeom prst="rect">
            <a:avLst/>
          </a:prstGeom>
        </p:spPr>
        <p:txBody>
          <a:bodyPr wrap="square">
            <a:spAutoFit/>
          </a:bodyPr>
          <a:lstStyle/>
          <a:p>
            <a:pPr algn="l" rtl="0"/>
            <a:r>
              <a:rPr lang="en-US" sz="1800" kern="1200" dirty="0">
                <a:solidFill>
                  <a:prstClr val="black"/>
                </a:solidFill>
                <a:latin typeface="Calibri"/>
                <a:ea typeface="+mn-ea"/>
                <a:cs typeface="+mn-cs"/>
              </a:rPr>
              <a:t>Compile-time</a:t>
            </a:r>
            <a:br>
              <a:rPr lang="en-US" sz="1800" kern="1200" dirty="0">
                <a:solidFill>
                  <a:prstClr val="black"/>
                </a:solidFill>
                <a:latin typeface="Calibri"/>
                <a:ea typeface="+mn-ea"/>
                <a:cs typeface="+mn-cs"/>
              </a:rPr>
            </a:br>
            <a:r>
              <a:rPr lang="en-US" sz="1800" kern="1200" dirty="0">
                <a:solidFill>
                  <a:prstClr val="black"/>
                </a:solidFill>
                <a:latin typeface="Calibri"/>
                <a:ea typeface="+mn-ea"/>
                <a:cs typeface="+mn-cs"/>
              </a:rPr>
              <a:t>warnings</a:t>
            </a:r>
          </a:p>
        </p:txBody>
      </p:sp>
      <p:cxnSp>
        <p:nvCxnSpPr>
          <p:cNvPr id="39" name="Straight Arrow Connector 38"/>
          <p:cNvCxnSpPr/>
          <p:nvPr/>
        </p:nvCxnSpPr>
        <p:spPr>
          <a:xfrm>
            <a:off x="5562600" y="4648200"/>
            <a:ext cx="1752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2050" name="Picture 2"/>
          <p:cNvPicPr>
            <a:picLocks noChangeAspect="1" noChangeArrowheads="1"/>
          </p:cNvPicPr>
          <p:nvPr/>
        </p:nvPicPr>
        <p:blipFill>
          <a:blip r:embed="rId3"/>
          <a:srcRect/>
          <a:stretch>
            <a:fillRect/>
          </a:stretch>
        </p:blipFill>
        <p:spPr bwMode="auto">
          <a:xfrm>
            <a:off x="5715000" y="1524000"/>
            <a:ext cx="1143000" cy="924901"/>
          </a:xfrm>
          <a:prstGeom prst="rect">
            <a:avLst/>
          </a:prstGeom>
          <a:noFill/>
          <a:ln w="9525">
            <a:noFill/>
            <a:miter lim="800000"/>
            <a:headEnd/>
            <a:tailEnd/>
          </a:ln>
          <a:effectLst/>
        </p:spPr>
      </p:pic>
      <p:pic>
        <p:nvPicPr>
          <p:cNvPr id="16" name="Picture 2"/>
          <p:cNvPicPr>
            <a:picLocks noChangeAspect="1" noChangeArrowheads="1"/>
          </p:cNvPicPr>
          <p:nvPr/>
        </p:nvPicPr>
        <p:blipFill>
          <a:blip r:embed="rId3"/>
          <a:srcRect/>
          <a:stretch>
            <a:fillRect/>
          </a:stretch>
        </p:blipFill>
        <p:spPr bwMode="auto">
          <a:xfrm>
            <a:off x="5962650" y="1676400"/>
            <a:ext cx="1143000" cy="924901"/>
          </a:xfrm>
          <a:prstGeom prst="rect">
            <a:avLst/>
          </a:prstGeom>
          <a:noFill/>
          <a:ln w="9525">
            <a:noFill/>
            <a:miter lim="800000"/>
            <a:headEnd/>
            <a:tailEnd/>
          </a:ln>
          <a:effectLst/>
        </p:spPr>
      </p:pic>
      <p:pic>
        <p:nvPicPr>
          <p:cNvPr id="17" name="Picture 2"/>
          <p:cNvPicPr>
            <a:picLocks noChangeAspect="1" noChangeArrowheads="1"/>
          </p:cNvPicPr>
          <p:nvPr/>
        </p:nvPicPr>
        <p:blipFill>
          <a:blip r:embed="rId3"/>
          <a:srcRect/>
          <a:stretch>
            <a:fillRect/>
          </a:stretch>
        </p:blipFill>
        <p:spPr bwMode="auto">
          <a:xfrm>
            <a:off x="6210300" y="1828800"/>
            <a:ext cx="1143000" cy="924901"/>
          </a:xfrm>
          <a:prstGeom prst="rect">
            <a:avLst/>
          </a:prstGeom>
          <a:noFill/>
          <a:ln w="9525">
            <a:noFill/>
            <a:miter lim="800000"/>
            <a:headEnd/>
            <a:tailEnd/>
          </a:ln>
          <a:effectLst/>
        </p:spPr>
      </p:pic>
      <p:pic>
        <p:nvPicPr>
          <p:cNvPr id="18" name="Picture 2"/>
          <p:cNvPicPr>
            <a:picLocks noChangeAspect="1" noChangeArrowheads="1"/>
          </p:cNvPicPr>
          <p:nvPr/>
        </p:nvPicPr>
        <p:blipFill>
          <a:blip r:embed="rId3"/>
          <a:srcRect/>
          <a:stretch>
            <a:fillRect/>
          </a:stretch>
        </p:blipFill>
        <p:spPr bwMode="auto">
          <a:xfrm>
            <a:off x="6457950" y="1981200"/>
            <a:ext cx="1143000" cy="924901"/>
          </a:xfrm>
          <a:prstGeom prst="rect">
            <a:avLst/>
          </a:prstGeom>
          <a:noFill/>
          <a:ln w="9525">
            <a:noFill/>
            <a:miter lim="800000"/>
            <a:headEnd/>
            <a:tailEnd/>
          </a:ln>
          <a:effectLst/>
        </p:spPr>
      </p:pic>
      <p:pic>
        <p:nvPicPr>
          <p:cNvPr id="19" name="Picture 2"/>
          <p:cNvPicPr>
            <a:picLocks noChangeAspect="1" noChangeArrowheads="1"/>
          </p:cNvPicPr>
          <p:nvPr/>
        </p:nvPicPr>
        <p:blipFill>
          <a:blip r:embed="rId3"/>
          <a:srcRect/>
          <a:stretch>
            <a:fillRect/>
          </a:stretch>
        </p:blipFill>
        <p:spPr bwMode="auto">
          <a:xfrm>
            <a:off x="6705600" y="2133600"/>
            <a:ext cx="1143000" cy="924901"/>
          </a:xfrm>
          <a:prstGeom prst="rect">
            <a:avLst/>
          </a:prstGeom>
          <a:noFill/>
          <a:ln w="9525">
            <a:noFill/>
            <a:miter lim="800000"/>
            <a:headEnd/>
            <a:tailEnd/>
          </a:ln>
          <a:effectLst/>
        </p:spPr>
      </p:pic>
      <p:sp>
        <p:nvSpPr>
          <p:cNvPr id="24" name="Rectangle 23"/>
          <p:cNvSpPr/>
          <p:nvPr/>
        </p:nvSpPr>
        <p:spPr>
          <a:xfrm>
            <a:off x="5562600" y="1143000"/>
            <a:ext cx="3124200" cy="369332"/>
          </a:xfrm>
          <a:prstGeom prst="rect">
            <a:avLst/>
          </a:prstGeom>
        </p:spPr>
        <p:txBody>
          <a:bodyPr wrap="square">
            <a:spAutoFit/>
          </a:bodyPr>
          <a:lstStyle/>
          <a:p>
            <a:pPr algn="l" rtl="0"/>
            <a:r>
              <a:rPr lang="en-US" sz="1800" kern="1200" dirty="0">
                <a:solidFill>
                  <a:prstClr val="black"/>
                </a:solidFill>
                <a:latin typeface="Calibri"/>
                <a:ea typeface="+mn-ea"/>
                <a:cs typeface="+mn-cs"/>
              </a:rPr>
              <a:t>Contract Reference Assemblies</a:t>
            </a:r>
          </a:p>
        </p:txBody>
      </p:sp>
      <p:cxnSp>
        <p:nvCxnSpPr>
          <p:cNvPr id="25" name="Straight Arrow Connector 24"/>
          <p:cNvCxnSpPr/>
          <p:nvPr/>
        </p:nvCxnSpPr>
        <p:spPr>
          <a:xfrm rot="5400000">
            <a:off x="5906294" y="3237706"/>
            <a:ext cx="838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8" name="Title 40"/>
          <p:cNvSpPr txBox="1">
            <a:spLocks/>
          </p:cNvSpPr>
          <p:nvPr/>
        </p:nvSpPr>
        <p:spPr>
          <a:xfrm>
            <a:off x="304800" y="182562"/>
            <a:ext cx="8534400" cy="579438"/>
          </a:xfrm>
          <a:prstGeom prst="rect">
            <a:avLst/>
          </a:prstGeom>
          <a:gradFill rotWithShape="1">
            <a:gsLst>
              <a:gs pos="0">
                <a:schemeClr val="dk1">
                  <a:tint val="50000"/>
                  <a:satMod val="300000"/>
                  <a:alpha val="37000"/>
                </a:schemeClr>
              </a:gs>
              <a:gs pos="35000">
                <a:schemeClr val="dk1">
                  <a:tint val="37000"/>
                  <a:satMod val="300000"/>
                </a:schemeClr>
              </a:gs>
              <a:gs pos="100000">
                <a:schemeClr val="dk1">
                  <a:tint val="15000"/>
                  <a:satMod val="350000"/>
                </a:schemeClr>
              </a:gs>
            </a:gsLst>
            <a:lin ang="16200000" scaled="1"/>
          </a:gradFill>
        </p:spPr>
        <p:style>
          <a:lnRef idx="1">
            <a:schemeClr val="dk1"/>
          </a:lnRef>
          <a:fillRef idx="2">
            <a:schemeClr val="dk1"/>
          </a:fillRef>
          <a:effectRef idx="1">
            <a:schemeClr val="dk1"/>
          </a:effectRef>
          <a:fontRef idx="minor">
            <a:schemeClr val="dk1"/>
          </a:fontRef>
        </p:style>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dk1"/>
                </a:solidFill>
                <a:effectLst/>
                <a:uLnTx/>
                <a:uFillTx/>
                <a:latin typeface="+mn-lt"/>
                <a:ea typeface="+mn-ea"/>
                <a:cs typeface="+mn-cs"/>
              </a:rPr>
              <a:t>Static Contract Checking</a:t>
            </a:r>
            <a:endParaRPr kumimoji="0" lang="en-US" sz="4000" b="1" i="0" u="none" strike="noStrike" kern="1200" cap="none" spc="0" normalizeH="0" baseline="0" noProof="0" dirty="0">
              <a:ln>
                <a:noFill/>
              </a:ln>
              <a:solidFill>
                <a:schemeClr val="dk1"/>
              </a:solidFill>
              <a:effectLst/>
              <a:uLnTx/>
              <a:uFillTx/>
              <a:latin typeface="+mn-lt"/>
              <a:ea typeface="+mn-ea"/>
              <a:cs typeface="+mn-cs"/>
            </a:endParaRPr>
          </a:p>
        </p:txBody>
      </p:sp>
      <p:sp>
        <p:nvSpPr>
          <p:cNvPr id="29" name="TextBox 28"/>
          <p:cNvSpPr txBox="1"/>
          <p:nvPr/>
        </p:nvSpPr>
        <p:spPr>
          <a:xfrm>
            <a:off x="2000151" y="2377440"/>
            <a:ext cx="2315817" cy="646331"/>
          </a:xfrm>
          <a:prstGeom prst="rect">
            <a:avLst/>
          </a:prstGeom>
          <a:gradFill rotWithShape="1">
            <a:gsLst>
              <a:gs pos="0">
                <a:sysClr val="windowText" lastClr="000000">
                  <a:tint val="73000"/>
                  <a:satMod val="150000"/>
                </a:sysClr>
              </a:gs>
              <a:gs pos="25000">
                <a:sysClr val="windowText" lastClr="000000">
                  <a:tint val="96000"/>
                  <a:shade val="80000"/>
                  <a:satMod val="105000"/>
                </a:sysClr>
              </a:gs>
              <a:gs pos="38000">
                <a:sysClr val="windowText" lastClr="000000">
                  <a:tint val="96000"/>
                  <a:shade val="59000"/>
                  <a:satMod val="120000"/>
                </a:sysClr>
              </a:gs>
              <a:gs pos="55000">
                <a:sysClr val="windowText" lastClr="000000">
                  <a:shade val="57000"/>
                  <a:satMod val="120000"/>
                </a:sysClr>
              </a:gs>
              <a:gs pos="80000">
                <a:sysClr val="windowText" lastClr="000000">
                  <a:shade val="56000"/>
                  <a:satMod val="145000"/>
                </a:sysClr>
              </a:gs>
              <a:gs pos="88000">
                <a:sysClr val="windowText" lastClr="000000">
                  <a:shade val="63000"/>
                  <a:satMod val="160000"/>
                </a:sysClr>
              </a:gs>
              <a:gs pos="100000">
                <a:sysClr val="windowText" lastClr="000000">
                  <a:tint val="99555"/>
                  <a:satMod val="155000"/>
                </a:sysClr>
              </a:gs>
            </a:gsLst>
            <a:lin ang="5400000" scaled="1"/>
          </a:gradFill>
          <a:ln w="9525" cap="flat" cmpd="sng" algn="ctr">
            <a:solidFill>
              <a:sysClr val="windowText" lastClr="000000">
                <a:shade val="60000"/>
                <a:satMod val="300000"/>
              </a:sysClr>
            </a:solidFill>
            <a:prstDash val="solid"/>
          </a:ln>
          <a:effectLst>
            <a:glow rad="70000">
              <a:sysClr val="windowText" lastClr="000000">
                <a:tint val="30000"/>
                <a:shade val="95000"/>
                <a:satMod val="300000"/>
                <a:alpha val="50000"/>
              </a:sysClr>
            </a:glow>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orbel"/>
                <a:ea typeface="+mn-ea"/>
                <a:cs typeface="+mn-cs"/>
              </a:rPr>
              <a:t>Compile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orbel"/>
                <a:ea typeface="+mn-ea"/>
                <a:cs typeface="+mn-cs"/>
              </a:rPr>
              <a:t>/d:CONTRACTS_FULL</a:t>
            </a:r>
            <a:endParaRPr kumimoji="0" lang="en-US" sz="1800" b="0" i="0" u="none" strike="noStrike" kern="1200" cap="none" spc="0" normalizeH="0" baseline="0" noProof="0" dirty="0">
              <a:ln>
                <a:noFill/>
              </a:ln>
              <a:solidFill>
                <a:prstClr val="white"/>
              </a:solidFill>
              <a:effectLst/>
              <a:uLnTx/>
              <a:uFillTx/>
              <a:latin typeface="Corbel"/>
              <a:ea typeface="+mn-ea"/>
              <a:cs typeface="+mn-cs"/>
            </a:endParaRPr>
          </a:p>
        </p:txBody>
      </p:sp>
      <p:sp>
        <p:nvSpPr>
          <p:cNvPr id="30" name="TextBox 29"/>
          <p:cNvSpPr txBox="1"/>
          <p:nvPr/>
        </p:nvSpPr>
        <p:spPr>
          <a:xfrm>
            <a:off x="5867400" y="4191000"/>
            <a:ext cx="990599" cy="369332"/>
          </a:xfrm>
          <a:prstGeom prst="rect">
            <a:avLst/>
          </a:prstGeom>
          <a:gradFill rotWithShape="1">
            <a:gsLst>
              <a:gs pos="0">
                <a:sysClr val="windowText" lastClr="000000">
                  <a:tint val="73000"/>
                  <a:satMod val="150000"/>
                </a:sysClr>
              </a:gs>
              <a:gs pos="25000">
                <a:sysClr val="windowText" lastClr="000000">
                  <a:tint val="96000"/>
                  <a:shade val="80000"/>
                  <a:satMod val="105000"/>
                </a:sysClr>
              </a:gs>
              <a:gs pos="38000">
                <a:sysClr val="windowText" lastClr="000000">
                  <a:tint val="96000"/>
                  <a:shade val="59000"/>
                  <a:satMod val="120000"/>
                </a:sysClr>
              </a:gs>
              <a:gs pos="55000">
                <a:sysClr val="windowText" lastClr="000000">
                  <a:shade val="57000"/>
                  <a:satMod val="120000"/>
                </a:sysClr>
              </a:gs>
              <a:gs pos="80000">
                <a:sysClr val="windowText" lastClr="000000">
                  <a:shade val="56000"/>
                  <a:satMod val="145000"/>
                </a:sysClr>
              </a:gs>
              <a:gs pos="88000">
                <a:sysClr val="windowText" lastClr="000000">
                  <a:shade val="63000"/>
                  <a:satMod val="160000"/>
                </a:sysClr>
              </a:gs>
              <a:gs pos="100000">
                <a:sysClr val="windowText" lastClr="000000">
                  <a:tint val="99555"/>
                  <a:satMod val="155000"/>
                </a:sysClr>
              </a:gs>
            </a:gsLst>
            <a:lin ang="5400000" scaled="1"/>
          </a:gradFill>
          <a:ln w="9525" cap="flat" cmpd="sng" algn="ctr">
            <a:solidFill>
              <a:sysClr val="windowText" lastClr="000000">
                <a:shade val="60000"/>
                <a:satMod val="300000"/>
              </a:sysClr>
            </a:solidFill>
            <a:prstDash val="solid"/>
          </a:ln>
          <a:effectLst>
            <a:glow rad="70000">
              <a:sysClr val="windowText" lastClr="000000">
                <a:tint val="30000"/>
                <a:shade val="95000"/>
                <a:satMod val="300000"/>
                <a:alpha val="50000"/>
              </a:sysClr>
            </a:glow>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white"/>
                </a:solidFill>
                <a:effectLst/>
                <a:uLnTx/>
                <a:uFillTx/>
                <a:latin typeface="Corbel"/>
                <a:ea typeface="+mn-ea"/>
                <a:cs typeface="+mn-cs"/>
              </a:rPr>
              <a:t>cccheck</a:t>
            </a:r>
            <a:endParaRPr kumimoji="0" lang="en-US" sz="1800" b="0" i="0" u="none" strike="noStrike" kern="1200" cap="none" spc="0" normalizeH="0" baseline="0" noProof="0" dirty="0">
              <a:ln>
                <a:noFill/>
              </a:ln>
              <a:solidFill>
                <a:prstClr val="white"/>
              </a:solidFill>
              <a:effectLst/>
              <a:uLnTx/>
              <a:uFillTx/>
              <a:latin typeface="Corbel"/>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Demo</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8"/>
          <p:cNvGrpSpPr/>
          <p:nvPr/>
        </p:nvGrpSpPr>
        <p:grpSpPr>
          <a:xfrm>
            <a:off x="4932904" y="4902760"/>
            <a:ext cx="4058696" cy="1328023"/>
            <a:chOff x="4170904" y="4155808"/>
            <a:chExt cx="4058696" cy="1328023"/>
          </a:xfrm>
        </p:grpSpPr>
        <p:sp>
          <p:nvSpPr>
            <p:cNvPr id="30" name="Pentagon 29"/>
            <p:cNvSpPr/>
            <p:nvPr/>
          </p:nvSpPr>
          <p:spPr>
            <a:xfrm>
              <a:off x="4170904" y="4551904"/>
              <a:ext cx="1828800" cy="228600"/>
            </a:xfrm>
            <a:prstGeom prst="homePlat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800"/>
            </a:p>
          </p:txBody>
        </p:sp>
        <p:sp>
          <p:nvSpPr>
            <p:cNvPr id="31" name="Rounded Rectangle 30"/>
            <p:cNvSpPr/>
            <p:nvPr/>
          </p:nvSpPr>
          <p:spPr>
            <a:xfrm>
              <a:off x="4876800" y="4155808"/>
              <a:ext cx="3352800" cy="1328023"/>
            </a:xfrm>
            <a:prstGeom prst="roundRect">
              <a:avLst/>
            </a:prstGeom>
          </p:spPr>
          <p:style>
            <a:lnRef idx="1">
              <a:schemeClr val="dk1"/>
            </a:lnRef>
            <a:fillRef idx="3">
              <a:schemeClr val="dk1"/>
            </a:fillRef>
            <a:effectRef idx="2">
              <a:schemeClr val="dk1"/>
            </a:effectRef>
            <a:fontRef idx="minor">
              <a:schemeClr val="lt1"/>
            </a:fontRef>
          </p:style>
          <p:txBody>
            <a:bodyPr wrap="square" rtlCol="0" anchor="t" anchorCtr="0">
              <a:spAutoFit/>
            </a:bodyPr>
            <a:lstStyle/>
            <a:p>
              <a:pPr>
                <a:buFont typeface="Wingdings" pitchFamily="2" charset="2"/>
                <a:buChar char="§"/>
              </a:pPr>
              <a:r>
                <a:rPr lang="en-US" sz="1800" dirty="0" smtClean="0"/>
                <a:t>  requires/ensures/invariant are</a:t>
              </a:r>
              <a:br>
                <a:rPr lang="en-US" sz="1800" dirty="0" smtClean="0"/>
              </a:br>
              <a:r>
                <a:rPr lang="en-US" sz="1800" dirty="0" smtClean="0"/>
                <a:t>    subroutines</a:t>
              </a:r>
            </a:p>
            <a:p>
              <a:pPr>
                <a:buFont typeface="Wingdings" pitchFamily="2" charset="2"/>
                <a:buChar char="§"/>
              </a:pPr>
              <a:r>
                <a:rPr lang="en-US" sz="1800" dirty="0" smtClean="0"/>
                <a:t>  spliced in where needed</a:t>
              </a:r>
            </a:p>
          </p:txBody>
        </p:sp>
      </p:grpSp>
      <p:grpSp>
        <p:nvGrpSpPr>
          <p:cNvPr id="28" name="Group 34"/>
          <p:cNvGrpSpPr/>
          <p:nvPr/>
        </p:nvGrpSpPr>
        <p:grpSpPr>
          <a:xfrm>
            <a:off x="4953000" y="3751008"/>
            <a:ext cx="4058696" cy="1021556"/>
            <a:chOff x="4170904" y="4155808"/>
            <a:chExt cx="4058696" cy="1021556"/>
          </a:xfrm>
        </p:grpSpPr>
        <p:sp>
          <p:nvSpPr>
            <p:cNvPr id="36" name="Pentagon 35"/>
            <p:cNvSpPr/>
            <p:nvPr/>
          </p:nvSpPr>
          <p:spPr>
            <a:xfrm>
              <a:off x="4170904" y="4551904"/>
              <a:ext cx="1828800" cy="228600"/>
            </a:xfrm>
            <a:prstGeom prst="homePlat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800"/>
            </a:p>
          </p:txBody>
        </p:sp>
        <p:sp>
          <p:nvSpPr>
            <p:cNvPr id="37" name="Rounded Rectangle 36"/>
            <p:cNvSpPr/>
            <p:nvPr/>
          </p:nvSpPr>
          <p:spPr>
            <a:xfrm>
              <a:off x="4876800" y="4155808"/>
              <a:ext cx="3352800" cy="1021556"/>
            </a:xfrm>
            <a:prstGeom prst="roundRect">
              <a:avLst/>
            </a:prstGeom>
          </p:spPr>
          <p:style>
            <a:lnRef idx="1">
              <a:schemeClr val="dk1"/>
            </a:lnRef>
            <a:fillRef idx="3">
              <a:schemeClr val="dk1"/>
            </a:fillRef>
            <a:effectRef idx="2">
              <a:schemeClr val="dk1"/>
            </a:effectRef>
            <a:fontRef idx="minor">
              <a:schemeClr val="lt1"/>
            </a:fontRef>
          </p:style>
          <p:txBody>
            <a:bodyPr wrap="square" lIns="18288" rIns="9144" rtlCol="0" anchor="t" anchorCtr="0">
              <a:spAutoFit/>
            </a:bodyPr>
            <a:lstStyle/>
            <a:p>
              <a:pPr>
                <a:buFont typeface="Wingdings" pitchFamily="2" charset="2"/>
                <a:buChar char="§"/>
              </a:pPr>
              <a:r>
                <a:rPr lang="en-US" sz="1800" dirty="0" smtClean="0"/>
                <a:t>  Expression refinement</a:t>
              </a:r>
            </a:p>
            <a:p>
              <a:pPr>
                <a:buFont typeface="Wingdings" pitchFamily="2" charset="2"/>
                <a:buChar char="§"/>
              </a:pPr>
              <a:r>
                <a:rPr lang="en-US" sz="1800" dirty="0" smtClean="0"/>
                <a:t>  Used in conditionals and some</a:t>
              </a:r>
              <a:br>
                <a:rPr lang="en-US" sz="1800" dirty="0" smtClean="0"/>
              </a:br>
              <a:r>
                <a:rPr lang="en-US" sz="1800" dirty="0" smtClean="0"/>
                <a:t>    transfer functions</a:t>
              </a:r>
            </a:p>
          </p:txBody>
        </p:sp>
      </p:grpSp>
      <p:grpSp>
        <p:nvGrpSpPr>
          <p:cNvPr id="29" name="Group 31"/>
          <p:cNvGrpSpPr/>
          <p:nvPr/>
        </p:nvGrpSpPr>
        <p:grpSpPr>
          <a:xfrm>
            <a:off x="4932904" y="4016025"/>
            <a:ext cx="4058696" cy="1328023"/>
            <a:chOff x="4170904" y="4011789"/>
            <a:chExt cx="4058696" cy="1328023"/>
          </a:xfrm>
        </p:grpSpPr>
        <p:sp>
          <p:nvSpPr>
            <p:cNvPr id="33" name="Pentagon 32"/>
            <p:cNvSpPr/>
            <p:nvPr/>
          </p:nvSpPr>
          <p:spPr>
            <a:xfrm>
              <a:off x="4170904" y="4551904"/>
              <a:ext cx="1828800" cy="228600"/>
            </a:xfrm>
            <a:prstGeom prst="homePlat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800"/>
            </a:p>
          </p:txBody>
        </p:sp>
        <p:sp>
          <p:nvSpPr>
            <p:cNvPr id="34" name="Rounded Rectangle 33"/>
            <p:cNvSpPr/>
            <p:nvPr/>
          </p:nvSpPr>
          <p:spPr>
            <a:xfrm>
              <a:off x="4876800" y="4011789"/>
              <a:ext cx="3352800" cy="1328023"/>
            </a:xfrm>
            <a:prstGeom prst="roundRect">
              <a:avLst/>
            </a:prstGeom>
          </p:spPr>
          <p:style>
            <a:lnRef idx="1">
              <a:schemeClr val="dk1"/>
            </a:lnRef>
            <a:fillRef idx="3">
              <a:schemeClr val="dk1"/>
            </a:fillRef>
            <a:effectRef idx="2">
              <a:schemeClr val="dk1"/>
            </a:effectRef>
            <a:fontRef idx="minor">
              <a:schemeClr val="lt1"/>
            </a:fontRef>
          </p:style>
          <p:txBody>
            <a:bodyPr wrap="square" rtlCol="0" anchor="t" anchorCtr="0">
              <a:spAutoFit/>
            </a:bodyPr>
            <a:lstStyle/>
            <a:p>
              <a:pPr>
                <a:buFont typeface="Wingdings" pitchFamily="2" charset="2"/>
                <a:buChar char="§"/>
              </a:pPr>
              <a:r>
                <a:rPr lang="en-US" sz="1800" dirty="0" smtClean="0"/>
                <a:t>  Similar to SSA form</a:t>
              </a:r>
            </a:p>
            <a:p>
              <a:pPr>
                <a:buFont typeface="Wingdings" pitchFamily="2" charset="2"/>
                <a:buChar char="§"/>
              </a:pPr>
              <a:r>
                <a:rPr lang="en-US" sz="1800" dirty="0" smtClean="0"/>
                <a:t>  Suitable for </a:t>
              </a:r>
              <a:br>
                <a:rPr lang="en-US" sz="1800" dirty="0" smtClean="0"/>
              </a:br>
              <a:r>
                <a:rPr lang="en-US" sz="1800" dirty="0" smtClean="0"/>
                <a:t>     Abstract Interpretation</a:t>
              </a:r>
            </a:p>
            <a:p>
              <a:pPr>
                <a:buFont typeface="Wingdings" pitchFamily="2" charset="2"/>
                <a:buChar char="§"/>
              </a:pPr>
              <a:r>
                <a:rPr lang="en-US" sz="1800" dirty="0" smtClean="0"/>
                <a:t>  Old eliminated</a:t>
              </a:r>
            </a:p>
          </p:txBody>
        </p:sp>
      </p:grpSp>
      <p:grpSp>
        <p:nvGrpSpPr>
          <p:cNvPr id="32" name="Group 24"/>
          <p:cNvGrpSpPr/>
          <p:nvPr/>
        </p:nvGrpSpPr>
        <p:grpSpPr>
          <a:xfrm>
            <a:off x="4953000" y="5611177"/>
            <a:ext cx="3886200" cy="408623"/>
            <a:chOff x="4170904" y="4470656"/>
            <a:chExt cx="3886200" cy="408623"/>
          </a:xfrm>
        </p:grpSpPr>
        <p:sp>
          <p:nvSpPr>
            <p:cNvPr id="26" name="Pentagon 25"/>
            <p:cNvSpPr/>
            <p:nvPr/>
          </p:nvSpPr>
          <p:spPr>
            <a:xfrm>
              <a:off x="4170904" y="4551904"/>
              <a:ext cx="1828800" cy="228600"/>
            </a:xfrm>
            <a:prstGeom prst="homePlat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800"/>
            </a:p>
          </p:txBody>
        </p:sp>
        <p:sp>
          <p:nvSpPr>
            <p:cNvPr id="27" name="Rounded Rectangle 26"/>
            <p:cNvSpPr/>
            <p:nvPr/>
          </p:nvSpPr>
          <p:spPr>
            <a:xfrm>
              <a:off x="4856704" y="4470656"/>
              <a:ext cx="3200400" cy="408623"/>
            </a:xfrm>
            <a:prstGeom prst="roundRect">
              <a:avLst/>
            </a:prstGeom>
          </p:spPr>
          <p:style>
            <a:lnRef idx="1">
              <a:schemeClr val="dk1"/>
            </a:lnRef>
            <a:fillRef idx="3">
              <a:schemeClr val="dk1"/>
            </a:fillRef>
            <a:effectRef idx="2">
              <a:schemeClr val="dk1"/>
            </a:effectRef>
            <a:fontRef idx="minor">
              <a:schemeClr val="lt1"/>
            </a:fontRef>
          </p:style>
          <p:txBody>
            <a:bodyPr rtlCol="0" anchor="t" anchorCtr="0">
              <a:spAutoFit/>
            </a:bodyPr>
            <a:lstStyle/>
            <a:p>
              <a:pPr>
                <a:buFont typeface="Wingdings" pitchFamily="2" charset="2"/>
                <a:buChar char="§"/>
              </a:pPr>
              <a:r>
                <a:rPr lang="en-US" sz="1800" dirty="0" smtClean="0"/>
                <a:t>  Turns calls into primitives</a:t>
              </a:r>
            </a:p>
          </p:txBody>
        </p:sp>
      </p:grpSp>
      <p:sp>
        <p:nvSpPr>
          <p:cNvPr id="2" name="Title 1"/>
          <p:cNvSpPr>
            <a:spLocks noGrp="1"/>
          </p:cNvSpPr>
          <p:nvPr>
            <p:ph type="title"/>
          </p:nvPr>
        </p:nvSpPr>
        <p:spPr>
          <a:xfrm>
            <a:off x="5715000" y="838200"/>
            <a:ext cx="3429000" cy="1828800"/>
          </a:xfrm>
        </p:spPr>
        <p:txBody>
          <a:bodyPr>
            <a:normAutofit/>
          </a:bodyPr>
          <a:lstStyle/>
          <a:p>
            <a:r>
              <a:rPr lang="en-US" sz="4000" dirty="0" err="1" smtClean="0"/>
              <a:t>cccheck</a:t>
            </a:r>
            <a:r>
              <a:rPr lang="en-US" sz="4000" dirty="0" smtClean="0"/>
              <a:t> Architecture</a:t>
            </a:r>
            <a:endParaRPr lang="en-US" sz="4000" dirty="0"/>
          </a:p>
        </p:txBody>
      </p:sp>
      <p:grpSp>
        <p:nvGrpSpPr>
          <p:cNvPr id="35" name="Group 27"/>
          <p:cNvGrpSpPr/>
          <p:nvPr/>
        </p:nvGrpSpPr>
        <p:grpSpPr>
          <a:xfrm>
            <a:off x="304800" y="1676400"/>
            <a:ext cx="5029200" cy="5029200"/>
            <a:chOff x="685800" y="1447800"/>
            <a:chExt cx="5029200" cy="5029200"/>
          </a:xfrm>
        </p:grpSpPr>
        <p:sp>
          <p:nvSpPr>
            <p:cNvPr id="3" name="Rectangle 2"/>
            <p:cNvSpPr/>
            <p:nvPr/>
          </p:nvSpPr>
          <p:spPr>
            <a:xfrm>
              <a:off x="685800" y="6172200"/>
              <a:ext cx="50292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0" dirty="0" smtClean="0"/>
                <a:t>.NET Assembly Reader</a:t>
              </a:r>
              <a:endParaRPr lang="en-US" sz="1800" dirty="0"/>
            </a:p>
          </p:txBody>
        </p:sp>
        <p:sp>
          <p:nvSpPr>
            <p:cNvPr id="4" name="Rectangle 3"/>
            <p:cNvSpPr/>
            <p:nvPr/>
          </p:nvSpPr>
          <p:spPr>
            <a:xfrm>
              <a:off x="685800" y="5791200"/>
              <a:ext cx="50292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0" dirty="0" smtClean="0"/>
                <a:t>Contract Extractor + CFG Builder</a:t>
              </a:r>
              <a:endParaRPr lang="en-US" sz="1800" dirty="0"/>
            </a:p>
          </p:txBody>
        </p:sp>
        <p:sp>
          <p:nvSpPr>
            <p:cNvPr id="5" name="Rectangle 4"/>
            <p:cNvSpPr/>
            <p:nvPr/>
          </p:nvSpPr>
          <p:spPr>
            <a:xfrm>
              <a:off x="685800" y="5029200"/>
              <a:ext cx="50292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0" dirty="0" smtClean="0"/>
                <a:t>Subroutines (method, finally, contracts)</a:t>
              </a:r>
              <a:endParaRPr lang="en-US" sz="1800" dirty="0"/>
            </a:p>
          </p:txBody>
        </p:sp>
        <p:sp>
          <p:nvSpPr>
            <p:cNvPr id="6" name="Rectangle 5"/>
            <p:cNvSpPr/>
            <p:nvPr/>
          </p:nvSpPr>
          <p:spPr>
            <a:xfrm>
              <a:off x="685800" y="5410200"/>
              <a:ext cx="50292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0" dirty="0" smtClean="0"/>
                <a:t>MSIL+ (assert, assume, old, </a:t>
              </a:r>
              <a:r>
                <a:rPr lang="en-US" sz="1800" dirty="0" err="1" smtClean="0"/>
                <a:t>ldstack</a:t>
              </a:r>
              <a:r>
                <a:rPr lang="en-US" sz="1800" dirty="0" smtClean="0"/>
                <a:t>, …)</a:t>
              </a:r>
              <a:endParaRPr lang="en-US" sz="1800" dirty="0"/>
            </a:p>
          </p:txBody>
        </p:sp>
        <p:sp>
          <p:nvSpPr>
            <p:cNvPr id="7" name="Rectangle 6"/>
            <p:cNvSpPr/>
            <p:nvPr/>
          </p:nvSpPr>
          <p:spPr>
            <a:xfrm>
              <a:off x="685800" y="4648200"/>
              <a:ext cx="5029200" cy="304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800" dirty="0" smtClean="0"/>
                <a:t>Temp IL (stack eliminated)</a:t>
              </a:r>
              <a:endParaRPr lang="en-US" sz="1800" dirty="0"/>
            </a:p>
          </p:txBody>
        </p:sp>
        <p:sp>
          <p:nvSpPr>
            <p:cNvPr id="8" name="Rectangle 7"/>
            <p:cNvSpPr/>
            <p:nvPr/>
          </p:nvSpPr>
          <p:spPr>
            <a:xfrm>
              <a:off x="685800" y="4267200"/>
              <a:ext cx="5029200" cy="304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800" dirty="0" smtClean="0"/>
                <a:t>Scalar program (heap eliminated)</a:t>
              </a:r>
              <a:endParaRPr lang="en-US" sz="1800" dirty="0"/>
            </a:p>
          </p:txBody>
        </p:sp>
        <p:sp>
          <p:nvSpPr>
            <p:cNvPr id="9" name="Rectangle 8"/>
            <p:cNvSpPr/>
            <p:nvPr/>
          </p:nvSpPr>
          <p:spPr>
            <a:xfrm>
              <a:off x="685800" y="3886200"/>
              <a:ext cx="5029200" cy="304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800" dirty="0" smtClean="0"/>
                <a:t>Expression IL (expression recovery)</a:t>
              </a:r>
              <a:endParaRPr lang="en-US" sz="1800" dirty="0"/>
            </a:p>
          </p:txBody>
        </p:sp>
        <p:sp>
          <p:nvSpPr>
            <p:cNvPr id="10" name="Rectangle 9"/>
            <p:cNvSpPr/>
            <p:nvPr/>
          </p:nvSpPr>
          <p:spPr>
            <a:xfrm>
              <a:off x="685800" y="3505200"/>
              <a:ext cx="24384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Fix-point Engine</a:t>
              </a:r>
              <a:endParaRPr lang="en-US" sz="1800" dirty="0"/>
            </a:p>
          </p:txBody>
        </p:sp>
        <p:sp>
          <p:nvSpPr>
            <p:cNvPr id="11" name="Rectangle 10"/>
            <p:cNvSpPr/>
            <p:nvPr/>
          </p:nvSpPr>
          <p:spPr>
            <a:xfrm>
              <a:off x="3200400" y="2667000"/>
              <a:ext cx="2514600" cy="1143000"/>
            </a:xfrm>
            <a:prstGeom prst="rect">
              <a:avLst/>
            </a:prstGeom>
          </p:spPr>
          <p:style>
            <a:lnRef idx="1">
              <a:schemeClr val="accent4"/>
            </a:lnRef>
            <a:fillRef idx="2">
              <a:schemeClr val="accent4"/>
            </a:fillRef>
            <a:effectRef idx="1">
              <a:schemeClr val="accent4"/>
            </a:effectRef>
            <a:fontRef idx="minor">
              <a:schemeClr val="dk1"/>
            </a:fontRef>
          </p:style>
          <p:txBody>
            <a:bodyPr rtlCol="0" anchor="t" anchorCtr="0"/>
            <a:lstStyle/>
            <a:p>
              <a:pPr algn="ctr"/>
              <a:r>
                <a:rPr lang="en-US" sz="1800" dirty="0" smtClean="0"/>
                <a:t>Abstract Domains</a:t>
              </a:r>
              <a:endParaRPr lang="en-US" sz="1800" dirty="0"/>
            </a:p>
          </p:txBody>
        </p:sp>
        <p:sp>
          <p:nvSpPr>
            <p:cNvPr id="12" name="Rectangle 11"/>
            <p:cNvSpPr/>
            <p:nvPr/>
          </p:nvSpPr>
          <p:spPr>
            <a:xfrm>
              <a:off x="3200400" y="1447800"/>
              <a:ext cx="2514600" cy="1143000"/>
            </a:xfrm>
            <a:prstGeom prst="rect">
              <a:avLst/>
            </a:prstGeom>
          </p:spPr>
          <p:style>
            <a:lnRef idx="1">
              <a:schemeClr val="accent4"/>
            </a:lnRef>
            <a:fillRef idx="2">
              <a:schemeClr val="accent4"/>
            </a:fillRef>
            <a:effectRef idx="1">
              <a:schemeClr val="accent4"/>
            </a:effectRef>
            <a:fontRef idx="minor">
              <a:schemeClr val="dk1"/>
            </a:fontRef>
          </p:style>
          <p:txBody>
            <a:bodyPr rtlCol="0" anchor="t" anchorCtr="0"/>
            <a:lstStyle/>
            <a:p>
              <a:pPr algn="ctr"/>
              <a:r>
                <a:rPr lang="en-US" sz="1800" dirty="0" smtClean="0"/>
                <a:t>Proof-obligations</a:t>
              </a:r>
              <a:endParaRPr lang="en-US" sz="1800" dirty="0"/>
            </a:p>
          </p:txBody>
        </p:sp>
        <p:sp>
          <p:nvSpPr>
            <p:cNvPr id="13" name="Rectangle 12"/>
            <p:cNvSpPr/>
            <p:nvPr/>
          </p:nvSpPr>
          <p:spPr>
            <a:xfrm>
              <a:off x="3276600" y="1828800"/>
              <a:ext cx="11430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Non-null</a:t>
              </a:r>
              <a:endParaRPr lang="en-US" sz="1800" dirty="0"/>
            </a:p>
          </p:txBody>
        </p:sp>
        <p:sp>
          <p:nvSpPr>
            <p:cNvPr id="14" name="Rectangle 13"/>
            <p:cNvSpPr/>
            <p:nvPr/>
          </p:nvSpPr>
          <p:spPr>
            <a:xfrm>
              <a:off x="4495800" y="1828800"/>
              <a:ext cx="11430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Contracts</a:t>
              </a:r>
              <a:endParaRPr lang="en-US" sz="1800" dirty="0"/>
            </a:p>
          </p:txBody>
        </p:sp>
        <p:sp>
          <p:nvSpPr>
            <p:cNvPr id="15" name="Rectangle 14"/>
            <p:cNvSpPr/>
            <p:nvPr/>
          </p:nvSpPr>
          <p:spPr>
            <a:xfrm>
              <a:off x="4495800" y="2209800"/>
              <a:ext cx="11430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Pointers</a:t>
              </a:r>
              <a:endParaRPr lang="en-US" sz="1800" dirty="0"/>
            </a:p>
          </p:txBody>
        </p:sp>
        <p:sp>
          <p:nvSpPr>
            <p:cNvPr id="16" name="Rectangle 15"/>
            <p:cNvSpPr/>
            <p:nvPr/>
          </p:nvSpPr>
          <p:spPr>
            <a:xfrm>
              <a:off x="3276600" y="2209800"/>
              <a:ext cx="11430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Arrays</a:t>
              </a:r>
              <a:endParaRPr lang="en-US" sz="1800" dirty="0"/>
            </a:p>
          </p:txBody>
        </p:sp>
        <p:sp>
          <p:nvSpPr>
            <p:cNvPr id="17" name="Rectangle 16"/>
            <p:cNvSpPr/>
            <p:nvPr/>
          </p:nvSpPr>
          <p:spPr>
            <a:xfrm>
              <a:off x="3276600" y="3048000"/>
              <a:ext cx="1143000" cy="685800"/>
            </a:xfrm>
            <a:prstGeom prst="rect">
              <a:avLst/>
            </a:prstGeom>
          </p:spPr>
          <p:style>
            <a:lnRef idx="1">
              <a:schemeClr val="accent4"/>
            </a:lnRef>
            <a:fillRef idx="2">
              <a:schemeClr val="accent4"/>
            </a:fillRef>
            <a:effectRef idx="1">
              <a:schemeClr val="accent4"/>
            </a:effectRef>
            <a:fontRef idx="minor">
              <a:schemeClr val="dk1"/>
            </a:fontRef>
          </p:style>
          <p:txBody>
            <a:bodyPr lIns="82296" rIns="82296" rtlCol="0" anchor="ctr"/>
            <a:lstStyle/>
            <a:p>
              <a:pPr algn="ctr"/>
              <a:r>
                <a:rPr lang="en-US" sz="1800" dirty="0" smtClean="0"/>
                <a:t>Numerical</a:t>
              </a:r>
              <a:endParaRPr lang="en-US" sz="1800" dirty="0"/>
            </a:p>
          </p:txBody>
        </p:sp>
        <p:sp>
          <p:nvSpPr>
            <p:cNvPr id="18" name="Rectangle 17"/>
            <p:cNvSpPr/>
            <p:nvPr/>
          </p:nvSpPr>
          <p:spPr>
            <a:xfrm>
              <a:off x="4495800" y="3048000"/>
              <a:ext cx="11430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Symbolic</a:t>
              </a:r>
              <a:endParaRPr lang="en-US" sz="1800" dirty="0"/>
            </a:p>
          </p:txBody>
        </p:sp>
        <p:sp>
          <p:nvSpPr>
            <p:cNvPr id="19" name="Rectangle 18"/>
            <p:cNvSpPr/>
            <p:nvPr/>
          </p:nvSpPr>
          <p:spPr>
            <a:xfrm>
              <a:off x="4495800" y="3429000"/>
              <a:ext cx="11430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String</a:t>
              </a:r>
              <a:endParaRPr lang="en-US" sz="1800" dirty="0"/>
            </a:p>
          </p:txBody>
        </p:sp>
        <p:sp>
          <p:nvSpPr>
            <p:cNvPr id="20" name="Rectangle 19"/>
            <p:cNvSpPr/>
            <p:nvPr/>
          </p:nvSpPr>
          <p:spPr>
            <a:xfrm>
              <a:off x="685800" y="1447800"/>
              <a:ext cx="1295400" cy="1981200"/>
            </a:xfrm>
            <a:prstGeom prst="rect">
              <a:avLst/>
            </a:prstGeom>
          </p:spPr>
          <p:style>
            <a:lnRef idx="1">
              <a:schemeClr val="accent4"/>
            </a:lnRef>
            <a:fillRef idx="2">
              <a:schemeClr val="accent4"/>
            </a:fillRef>
            <a:effectRef idx="1">
              <a:schemeClr val="accent4"/>
            </a:effectRef>
            <a:fontRef idx="minor">
              <a:schemeClr val="dk1"/>
            </a:fontRef>
          </p:style>
          <p:txBody>
            <a:bodyPr rtlCol="0" anchor="t" anchorCtr="0"/>
            <a:lstStyle/>
            <a:p>
              <a:pPr algn="ctr"/>
              <a:r>
                <a:rPr lang="en-US" sz="1800" dirty="0" smtClean="0"/>
                <a:t>Abstract Interpreters</a:t>
              </a:r>
              <a:endParaRPr lang="en-US" sz="1800" dirty="0"/>
            </a:p>
          </p:txBody>
        </p:sp>
        <p:sp>
          <p:nvSpPr>
            <p:cNvPr id="21" name="Rectangle 20"/>
            <p:cNvSpPr/>
            <p:nvPr/>
          </p:nvSpPr>
          <p:spPr>
            <a:xfrm>
              <a:off x="762000" y="2013152"/>
              <a:ext cx="11430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Non-null</a:t>
              </a:r>
              <a:endParaRPr lang="en-US" sz="1800" dirty="0"/>
            </a:p>
          </p:txBody>
        </p:sp>
        <p:sp>
          <p:nvSpPr>
            <p:cNvPr id="22" name="Rectangle 21"/>
            <p:cNvSpPr/>
            <p:nvPr/>
          </p:nvSpPr>
          <p:spPr>
            <a:xfrm>
              <a:off x="762000" y="2361379"/>
              <a:ext cx="11430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Arrays</a:t>
              </a:r>
              <a:endParaRPr lang="en-US" sz="1800" dirty="0"/>
            </a:p>
          </p:txBody>
        </p:sp>
        <p:sp>
          <p:nvSpPr>
            <p:cNvPr id="23" name="Rectangle 22"/>
            <p:cNvSpPr/>
            <p:nvPr/>
          </p:nvSpPr>
          <p:spPr>
            <a:xfrm>
              <a:off x="762000" y="2709606"/>
              <a:ext cx="11430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Pointers</a:t>
              </a:r>
              <a:endParaRPr lang="en-US" sz="1800" dirty="0"/>
            </a:p>
          </p:txBody>
        </p:sp>
        <p:sp>
          <p:nvSpPr>
            <p:cNvPr id="24" name="Rectangle 23"/>
            <p:cNvSpPr/>
            <p:nvPr/>
          </p:nvSpPr>
          <p:spPr>
            <a:xfrm>
              <a:off x="762000" y="3057832"/>
              <a:ext cx="11430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Strings</a:t>
              </a:r>
              <a:endParaRPr lang="en-US" sz="1800" dirty="0"/>
            </a:p>
          </p:txBody>
        </p:sp>
      </p:grpSp>
      <p:sp>
        <p:nvSpPr>
          <p:cNvPr id="39" name="Rectangle 38"/>
          <p:cNvSpPr/>
          <p:nvPr/>
        </p:nvSpPr>
        <p:spPr>
          <a:xfrm>
            <a:off x="1686232" y="1676400"/>
            <a:ext cx="1066800" cy="1981200"/>
          </a:xfrm>
          <a:prstGeom prst="rect">
            <a:avLst/>
          </a:prstGeom>
        </p:spPr>
        <p:style>
          <a:lnRef idx="1">
            <a:schemeClr val="accent4"/>
          </a:lnRef>
          <a:fillRef idx="2">
            <a:schemeClr val="accent4"/>
          </a:fillRef>
          <a:effectRef idx="1">
            <a:schemeClr val="accent4"/>
          </a:effectRef>
          <a:fontRef idx="minor">
            <a:schemeClr val="dk1"/>
          </a:fontRef>
        </p:style>
        <p:txBody>
          <a:bodyPr lIns="9144" rIns="9144" rtlCol="0" anchor="ctr" anchorCtr="0"/>
          <a:lstStyle/>
          <a:p>
            <a:pPr algn="ctr"/>
            <a:r>
              <a:rPr lang="en-US" sz="1800" dirty="0" smtClean="0"/>
              <a:t>Weakest</a:t>
            </a:r>
            <a:br>
              <a:rPr lang="en-US" sz="1800" dirty="0" smtClean="0"/>
            </a:br>
            <a:r>
              <a:rPr lang="en-US" sz="1800" dirty="0" err="1" smtClean="0"/>
              <a:t>precond</a:t>
            </a:r>
            <a:r>
              <a:rPr lang="en-US" sz="1800" dirty="0" smtClean="0"/>
              <a:t>.</a:t>
            </a:r>
          </a:p>
          <a:p>
            <a:pPr algn="ctr"/>
            <a:r>
              <a:rPr lang="en-US" sz="1800" dirty="0" smtClean="0"/>
              <a:t>backward</a:t>
            </a:r>
          </a:p>
          <a:p>
            <a:pPr algn="ctr"/>
            <a:r>
              <a:rPr lang="en-US" sz="1800" dirty="0" smtClean="0"/>
              <a:t>analysis</a:t>
            </a:r>
            <a:endParaRPr lang="en-US" sz="1800" dirty="0"/>
          </a:p>
        </p:txBody>
      </p:sp>
      <p:sp>
        <p:nvSpPr>
          <p:cNvPr id="40" name="Rectangle 39"/>
          <p:cNvSpPr/>
          <p:nvPr/>
        </p:nvSpPr>
        <p:spPr>
          <a:xfrm>
            <a:off x="304800" y="1295400"/>
            <a:ext cx="50292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Requires and Ensures Inference</a:t>
            </a:r>
            <a:endParaRPr lang="en-US" sz="1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left)">
                                      <p:cBhvr>
                                        <p:cTn id="17"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Contract Format: Future Proof</a:t>
            </a:r>
            <a:endParaRPr lang="en-US" dirty="0"/>
          </a:p>
        </p:txBody>
      </p:sp>
      <p:sp>
        <p:nvSpPr>
          <p:cNvPr id="3" name="Content Placeholder 2"/>
          <p:cNvSpPr>
            <a:spLocks noGrp="1"/>
          </p:cNvSpPr>
          <p:nvPr>
            <p:ph idx="1"/>
          </p:nvPr>
        </p:nvSpPr>
        <p:spPr/>
        <p:txBody>
          <a:bodyPr>
            <a:normAutofit lnSpcReduction="10000"/>
          </a:bodyPr>
          <a:lstStyle/>
          <a:p>
            <a:r>
              <a:rPr lang="en-US" dirty="0" smtClean="0"/>
              <a:t>Contracts as MSIL</a:t>
            </a:r>
          </a:p>
          <a:p>
            <a:pPr lvl="1"/>
            <a:r>
              <a:rPr lang="en-US" dirty="0" smtClean="0"/>
              <a:t>Provides extension point</a:t>
            </a:r>
          </a:p>
          <a:p>
            <a:pPr lvl="2">
              <a:buNone/>
            </a:pPr>
            <a:r>
              <a:rPr lang="en-US" dirty="0" err="1" smtClean="0"/>
              <a:t>bool</a:t>
            </a:r>
            <a:r>
              <a:rPr lang="en-US" dirty="0" smtClean="0"/>
              <a:t> </a:t>
            </a:r>
            <a:r>
              <a:rPr lang="en-US" dirty="0" err="1" smtClean="0"/>
              <a:t>ProtectedBy</a:t>
            </a:r>
            <a:r>
              <a:rPr lang="en-US" dirty="0" smtClean="0"/>
              <a:t>&lt;T&gt;(ref T data, object lock);</a:t>
            </a:r>
          </a:p>
          <a:p>
            <a:pPr lvl="1"/>
            <a:r>
              <a:rPr lang="en-US" dirty="0" smtClean="0"/>
              <a:t>No lock-in to particular tools</a:t>
            </a:r>
          </a:p>
          <a:p>
            <a:pPr lvl="2">
              <a:buNone/>
            </a:pPr>
            <a:endParaRPr lang="en-US" dirty="0" smtClean="0"/>
          </a:p>
          <a:p>
            <a:pPr lvl="2">
              <a:buNone/>
            </a:pPr>
            <a:endParaRPr lang="en-US" dirty="0" smtClean="0"/>
          </a:p>
          <a:p>
            <a:pPr lvl="1">
              <a:buNone/>
            </a:pPr>
            <a:endParaRPr lang="en-US" dirty="0" smtClean="0"/>
          </a:p>
          <a:p>
            <a:r>
              <a:rPr lang="en-US" dirty="0" smtClean="0"/>
              <a:t>Language integration</a:t>
            </a:r>
          </a:p>
          <a:p>
            <a:pPr lvl="1"/>
            <a:r>
              <a:rPr lang="en-US" dirty="0" smtClean="0"/>
              <a:t>C#, VB may provide syntax in the future, emit same format</a:t>
            </a:r>
          </a:p>
          <a:p>
            <a:pPr lvl="1"/>
            <a:endParaRPr lang="en-US" dirty="0"/>
          </a:p>
        </p:txBody>
      </p:sp>
      <p:grpSp>
        <p:nvGrpSpPr>
          <p:cNvPr id="4" name="Group 20"/>
          <p:cNvGrpSpPr/>
          <p:nvPr/>
        </p:nvGrpSpPr>
        <p:grpSpPr>
          <a:xfrm>
            <a:off x="152400" y="3810000"/>
            <a:ext cx="8880318" cy="784086"/>
            <a:chOff x="152400" y="3810000"/>
            <a:chExt cx="8880318" cy="784086"/>
          </a:xfrm>
        </p:grpSpPr>
        <p:cxnSp>
          <p:nvCxnSpPr>
            <p:cNvPr id="6" name="Straight Arrow Connector 5"/>
            <p:cNvCxnSpPr>
              <a:stCxn id="11" idx="3"/>
              <a:endCxn id="13" idx="1"/>
            </p:cNvCxnSpPr>
            <p:nvPr/>
          </p:nvCxnSpPr>
          <p:spPr>
            <a:xfrm>
              <a:off x="1337340" y="4224754"/>
              <a:ext cx="6739860" cy="15389"/>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sp>
          <p:nvSpPr>
            <p:cNvPr id="7" name="TextBox 6"/>
            <p:cNvSpPr txBox="1"/>
            <p:nvPr/>
          </p:nvSpPr>
          <p:spPr>
            <a:xfrm>
              <a:off x="1371600" y="3810000"/>
              <a:ext cx="1214371" cy="400110"/>
            </a:xfrm>
            <a:prstGeom prst="rect">
              <a:avLst/>
            </a:prstGeom>
            <a:noFill/>
          </p:spPr>
          <p:txBody>
            <a:bodyPr wrap="none" rtlCol="0">
              <a:spAutoFit/>
            </a:bodyPr>
            <a:lstStyle/>
            <a:p>
              <a:r>
                <a:rPr lang="en-US" sz="2000" dirty="0" err="1" smtClean="0">
                  <a:latin typeface="+mn-lt"/>
                </a:rPr>
                <a:t>CCrewrite</a:t>
              </a:r>
              <a:endParaRPr lang="en-US" sz="2000" dirty="0">
                <a:latin typeface="+mn-lt"/>
              </a:endParaRPr>
            </a:p>
          </p:txBody>
        </p:sp>
        <p:sp>
          <p:nvSpPr>
            <p:cNvPr id="8" name="TextBox 7"/>
            <p:cNvSpPr txBox="1"/>
            <p:nvPr/>
          </p:nvSpPr>
          <p:spPr>
            <a:xfrm>
              <a:off x="3945485" y="3810000"/>
              <a:ext cx="1082348" cy="400110"/>
            </a:xfrm>
            <a:prstGeom prst="rect">
              <a:avLst/>
            </a:prstGeom>
            <a:noFill/>
          </p:spPr>
          <p:txBody>
            <a:bodyPr wrap="none" rtlCol="0">
              <a:spAutoFit/>
            </a:bodyPr>
            <a:lstStyle/>
            <a:p>
              <a:r>
                <a:rPr lang="en-US" sz="2000" dirty="0" err="1" smtClean="0">
                  <a:latin typeface="+mn-lt"/>
                </a:rPr>
                <a:t>CCCheck</a:t>
              </a:r>
              <a:endParaRPr lang="en-US" sz="2000" dirty="0">
                <a:latin typeface="+mn-lt"/>
              </a:endParaRPr>
            </a:p>
          </p:txBody>
        </p:sp>
        <p:sp>
          <p:nvSpPr>
            <p:cNvPr id="9" name="TextBox 8"/>
            <p:cNvSpPr txBox="1"/>
            <p:nvPr/>
          </p:nvSpPr>
          <p:spPr>
            <a:xfrm>
              <a:off x="5318701" y="3810000"/>
              <a:ext cx="901209" cy="400110"/>
            </a:xfrm>
            <a:prstGeom prst="rect">
              <a:avLst/>
            </a:prstGeom>
            <a:noFill/>
          </p:spPr>
          <p:txBody>
            <a:bodyPr wrap="none" rtlCol="0">
              <a:spAutoFit/>
            </a:bodyPr>
            <a:lstStyle/>
            <a:p>
              <a:r>
                <a:rPr lang="en-US" sz="2000" dirty="0" smtClean="0">
                  <a:latin typeface="+mn-lt"/>
                </a:rPr>
                <a:t>Boogie</a:t>
              </a:r>
              <a:endParaRPr lang="en-US" sz="2000" dirty="0">
                <a:latin typeface="+mn-lt"/>
              </a:endParaRPr>
            </a:p>
          </p:txBody>
        </p:sp>
        <p:sp>
          <p:nvSpPr>
            <p:cNvPr id="10" name="TextBox 9"/>
            <p:cNvSpPr txBox="1"/>
            <p:nvPr/>
          </p:nvSpPr>
          <p:spPr>
            <a:xfrm>
              <a:off x="6629400" y="3810000"/>
              <a:ext cx="1510350" cy="400110"/>
            </a:xfrm>
            <a:prstGeom prst="rect">
              <a:avLst/>
            </a:prstGeom>
            <a:noFill/>
          </p:spPr>
          <p:txBody>
            <a:bodyPr wrap="none" rtlCol="0">
              <a:spAutoFit/>
            </a:bodyPr>
            <a:lstStyle/>
            <a:p>
              <a:r>
                <a:rPr lang="en-US" sz="2000" dirty="0" smtClean="0">
                  <a:latin typeface="+mn-lt"/>
                </a:rPr>
                <a:t>Coq, Isabelle</a:t>
              </a:r>
              <a:endParaRPr lang="en-US" sz="2000" dirty="0">
                <a:latin typeface="+mn-lt"/>
              </a:endParaRPr>
            </a:p>
          </p:txBody>
        </p:sp>
        <p:sp>
          <p:nvSpPr>
            <p:cNvPr id="11" name="TextBox 10"/>
            <p:cNvSpPr txBox="1"/>
            <p:nvPr/>
          </p:nvSpPr>
          <p:spPr>
            <a:xfrm>
              <a:off x="152400" y="4024699"/>
              <a:ext cx="1184940" cy="4001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smtClean="0"/>
                <a:t>Find Bugs</a:t>
              </a:r>
              <a:endParaRPr lang="en-US" sz="2000" dirty="0"/>
            </a:p>
          </p:txBody>
        </p:sp>
        <p:sp>
          <p:nvSpPr>
            <p:cNvPr id="13" name="TextBox 12"/>
            <p:cNvSpPr txBox="1"/>
            <p:nvPr/>
          </p:nvSpPr>
          <p:spPr>
            <a:xfrm>
              <a:off x="8077200" y="3886200"/>
              <a:ext cx="955518" cy="70788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smtClean="0"/>
                <a:t>Prove</a:t>
              </a:r>
              <a:br>
                <a:rPr lang="en-US" sz="2000" dirty="0" smtClean="0"/>
              </a:br>
              <a:r>
                <a:rPr lang="en-US" sz="2000" dirty="0" smtClean="0"/>
                <a:t>Correct</a:t>
              </a:r>
              <a:endParaRPr lang="en-US" sz="2000" dirty="0"/>
            </a:p>
          </p:txBody>
        </p:sp>
        <p:sp>
          <p:nvSpPr>
            <p:cNvPr id="20" name="TextBox 19"/>
            <p:cNvSpPr txBox="1"/>
            <p:nvPr/>
          </p:nvSpPr>
          <p:spPr>
            <a:xfrm>
              <a:off x="2708524" y="3810000"/>
              <a:ext cx="819455" cy="400110"/>
            </a:xfrm>
            <a:prstGeom prst="rect">
              <a:avLst/>
            </a:prstGeom>
            <a:noFill/>
          </p:spPr>
          <p:txBody>
            <a:bodyPr wrap="none" rtlCol="0">
              <a:spAutoFit/>
            </a:bodyPr>
            <a:lstStyle/>
            <a:p>
              <a:r>
                <a:rPr lang="en-US" sz="2000" dirty="0" err="1" smtClean="0">
                  <a:latin typeface="+mn-lt"/>
                </a:rPr>
                <a:t>FxCop</a:t>
              </a:r>
              <a:endParaRPr lang="en-US" sz="2000" dirty="0">
                <a:latin typeface="+mn-lt"/>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Conclusions</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10000"/>
          </a:bodyPr>
          <a:lstStyle/>
          <a:p>
            <a:r>
              <a:rPr lang="en-US" dirty="0" smtClean="0"/>
              <a:t>Contract library class enables Contract writing in all source languages</a:t>
            </a:r>
          </a:p>
          <a:p>
            <a:pPr lvl="1"/>
            <a:r>
              <a:rPr lang="en-US" dirty="0" smtClean="0"/>
              <a:t>No a-priori restrictions what can be expressed</a:t>
            </a:r>
          </a:p>
          <a:p>
            <a:r>
              <a:rPr lang="en-US" dirty="0" smtClean="0"/>
              <a:t>Compiled contract format is Metadata + MSIL</a:t>
            </a:r>
          </a:p>
          <a:p>
            <a:pPr lvl="1"/>
            <a:r>
              <a:rPr lang="en-US" dirty="0" smtClean="0"/>
              <a:t>Uniform format for tools</a:t>
            </a:r>
          </a:p>
          <a:p>
            <a:r>
              <a:rPr lang="en-US" dirty="0" smtClean="0"/>
              <a:t>Same contracts used for</a:t>
            </a:r>
          </a:p>
          <a:p>
            <a:pPr lvl="1"/>
            <a:r>
              <a:rPr lang="en-US" dirty="0" smtClean="0"/>
              <a:t>Runtime checking</a:t>
            </a:r>
          </a:p>
          <a:p>
            <a:pPr lvl="1"/>
            <a:r>
              <a:rPr lang="en-US" dirty="0" smtClean="0"/>
              <a:t>Static checking</a:t>
            </a:r>
          </a:p>
          <a:p>
            <a:pPr lvl="1"/>
            <a:r>
              <a:rPr lang="en-US" dirty="0" smtClean="0"/>
              <a:t>Documentation generation</a:t>
            </a:r>
          </a:p>
          <a:p>
            <a:r>
              <a:rPr lang="en-US" dirty="0" smtClean="0"/>
              <a:t>Available externally</a:t>
            </a:r>
          </a:p>
          <a:p>
            <a:pPr lvl="1"/>
            <a:r>
              <a:rPr lang="en-US" dirty="0" smtClean="0"/>
              <a:t>Academic and </a:t>
            </a:r>
            <a:r>
              <a:rPr lang="en-US" dirty="0" err="1" smtClean="0"/>
              <a:t>DevLabs</a:t>
            </a:r>
            <a:r>
              <a:rPr lang="en-US" dirty="0" smtClean="0"/>
              <a:t> licenses.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MSDN: Where are the Contracts ?</a:t>
            </a:r>
            <a:endParaRPr lang="en-US" dirty="0"/>
          </a:p>
        </p:txBody>
      </p:sp>
      <p:pic>
        <p:nvPicPr>
          <p:cNvPr id="17410" name="Picture 2"/>
          <p:cNvPicPr>
            <a:picLocks noChangeAspect="1" noChangeArrowheads="1"/>
          </p:cNvPicPr>
          <p:nvPr/>
        </p:nvPicPr>
        <p:blipFill>
          <a:blip r:embed="rId3"/>
          <a:srcRect/>
          <a:stretch>
            <a:fillRect/>
          </a:stretch>
        </p:blipFill>
        <p:spPr bwMode="auto">
          <a:xfrm>
            <a:off x="457200" y="1781175"/>
            <a:ext cx="6391275" cy="45434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Information</a:t>
            </a:r>
            <a:endParaRPr lang="en-US" dirty="0"/>
          </a:p>
        </p:txBody>
      </p:sp>
      <p:sp>
        <p:nvSpPr>
          <p:cNvPr id="3" name="Content Placeholder 2"/>
          <p:cNvSpPr>
            <a:spLocks noGrp="1"/>
          </p:cNvSpPr>
          <p:nvPr>
            <p:ph idx="1"/>
          </p:nvPr>
        </p:nvSpPr>
        <p:spPr>
          <a:xfrm>
            <a:off x="304800" y="1722437"/>
            <a:ext cx="8763000" cy="4754563"/>
          </a:xfrm>
        </p:spPr>
        <p:txBody>
          <a:bodyPr/>
          <a:lstStyle/>
          <a:p>
            <a:r>
              <a:rPr lang="en-US" dirty="0" smtClean="0"/>
              <a:t>External</a:t>
            </a:r>
            <a:endParaRPr lang="en-US" dirty="0" smtClean="0"/>
          </a:p>
          <a:p>
            <a:pPr lvl="1">
              <a:buNone/>
            </a:pPr>
            <a:r>
              <a:rPr lang="en-US" dirty="0" smtClean="0">
                <a:hlinkClick r:id="rId2"/>
              </a:rPr>
              <a:t>http://research.microsoft.com/contracts</a:t>
            </a:r>
            <a:endParaRPr lang="en-US" dirty="0" smtClean="0"/>
          </a:p>
          <a:p>
            <a:pPr lvl="1">
              <a:buNone/>
            </a:pPr>
            <a:r>
              <a:rPr lang="en-US" dirty="0" smtClean="0">
                <a:hlinkClick r:id="rId3"/>
              </a:rPr>
              <a:t>http://msdn.microsoft.com/devlabs/dd491992.aspx</a:t>
            </a:r>
            <a:r>
              <a:rPr lang="en-US" dirty="0" smtClean="0"/>
              <a:t>  </a:t>
            </a:r>
          </a:p>
          <a:p>
            <a:r>
              <a:rPr lang="en-US" dirty="0" smtClean="0"/>
              <a:t>Email</a:t>
            </a:r>
          </a:p>
          <a:p>
            <a:pPr lvl="1">
              <a:buNone/>
            </a:pPr>
            <a:r>
              <a:rPr lang="en-US" dirty="0" smtClean="0">
                <a:hlinkClick r:id="rId4"/>
              </a:rPr>
              <a:t>mailto:maf@microsoft.com</a:t>
            </a:r>
            <a:r>
              <a:rPr lang="en-US" dirty="0" smtClean="0"/>
              <a:t> </a:t>
            </a:r>
          </a:p>
          <a:p>
            <a:pPr lvl="1">
              <a:buNone/>
            </a:pPr>
            <a:r>
              <a:rPr lang="en-US" dirty="0" smtClean="0">
                <a:hlinkClick r:id="rId5"/>
              </a:rPr>
              <a:t>mailto:mbarnett@microsoft.com</a:t>
            </a:r>
            <a:r>
              <a:rPr lang="en-US" dirty="0" smtClean="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Backup Slides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Support for contracts on</a:t>
            </a:r>
          </a:p>
          <a:p>
            <a:pPr lvl="1"/>
            <a:r>
              <a:rPr lang="en-US" dirty="0" err="1" smtClean="0"/>
              <a:t>Iterators</a:t>
            </a:r>
            <a:endParaRPr lang="en-US" dirty="0" smtClean="0"/>
          </a:p>
          <a:p>
            <a:pPr lvl="1"/>
            <a:r>
              <a:rPr lang="en-US" dirty="0" smtClean="0"/>
              <a:t>Closures</a:t>
            </a:r>
          </a:p>
          <a:p>
            <a:pPr lvl="1"/>
            <a:r>
              <a:rPr lang="en-US" dirty="0" smtClean="0"/>
              <a:t>Delegates</a:t>
            </a:r>
          </a:p>
          <a:p>
            <a:r>
              <a:rPr lang="en-US" dirty="0" smtClean="0"/>
              <a:t>Better contract inference</a:t>
            </a:r>
          </a:p>
          <a:p>
            <a:pPr lvl="1"/>
            <a:r>
              <a:rPr lang="en-US" dirty="0" smtClean="0"/>
              <a:t>Cross-assembly persistence</a:t>
            </a:r>
          </a:p>
          <a:p>
            <a:r>
              <a:rPr lang="en-US" dirty="0" smtClean="0"/>
              <a:t>Concurrency</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Pros and Cons of IL Verification</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Pros</a:t>
            </a:r>
          </a:p>
          <a:p>
            <a:r>
              <a:rPr lang="en-US" dirty="0" smtClean="0"/>
              <a:t>Relatively small language of instructions</a:t>
            </a:r>
          </a:p>
          <a:p>
            <a:r>
              <a:rPr lang="en-US" dirty="0" smtClean="0"/>
              <a:t>Well-specified semantics</a:t>
            </a:r>
          </a:p>
          <a:p>
            <a:r>
              <a:rPr lang="en-US" dirty="0" smtClean="0"/>
              <a:t>Type/name/overloading resolution done by compiler</a:t>
            </a:r>
          </a:p>
          <a:p>
            <a:r>
              <a:rPr lang="en-US" dirty="0" smtClean="0"/>
              <a:t>Targeted by multiple languages (C#,VB,F#,…)</a:t>
            </a:r>
          </a:p>
          <a:p>
            <a:pPr>
              <a:buNone/>
            </a:pPr>
            <a:r>
              <a:rPr lang="en-US" dirty="0" smtClean="0"/>
              <a:t>Cons</a:t>
            </a:r>
          </a:p>
          <a:p>
            <a:r>
              <a:rPr lang="en-US" dirty="0" smtClean="0"/>
              <a:t>Some expression recovery needed</a:t>
            </a:r>
          </a:p>
          <a:p>
            <a:pPr lvl="1"/>
            <a:r>
              <a:rPr lang="en-US" dirty="0" smtClean="0"/>
              <a:t>or abstract domains get too complicated (CC’08)</a:t>
            </a:r>
          </a:p>
          <a:p>
            <a:r>
              <a:rPr lang="en-US" dirty="0" smtClean="0"/>
              <a:t>Source context missing</a:t>
            </a:r>
          </a:p>
          <a:p>
            <a:r>
              <a:rPr lang="en-US" dirty="0" smtClean="0"/>
              <a:t>Abstractions are lost / some need to be recovered</a:t>
            </a:r>
          </a:p>
          <a:p>
            <a:pPr lvl="1"/>
            <a:r>
              <a:rPr lang="en-US" dirty="0" smtClean="0"/>
              <a:t>Closures, </a:t>
            </a:r>
            <a:r>
              <a:rPr lang="en-US" dirty="0" err="1" smtClean="0"/>
              <a:t>Iterators</a:t>
            </a:r>
            <a:r>
              <a:rPr lang="en-US" dirty="0" smtClean="0"/>
              <a:t>, etc…</a:t>
            </a:r>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60960" y="1066800"/>
            <a:ext cx="4587240" cy="1691640"/>
          </a:xfrm>
          <a:prstGeom prst="rect">
            <a:avLst/>
          </a:prstGeom>
          <a:noFill/>
          <a:ln w="9525">
            <a:noFill/>
            <a:miter lim="800000"/>
            <a:headEnd/>
            <a:tailEnd/>
          </a:ln>
          <a:effectLst/>
        </p:spPr>
      </p:pic>
      <p:grpSp>
        <p:nvGrpSpPr>
          <p:cNvPr id="2" name="Group 23"/>
          <p:cNvGrpSpPr/>
          <p:nvPr/>
        </p:nvGrpSpPr>
        <p:grpSpPr>
          <a:xfrm>
            <a:off x="3581400" y="3025438"/>
            <a:ext cx="2209800" cy="3908762"/>
            <a:chOff x="4267200" y="2492038"/>
            <a:chExt cx="2209800" cy="3908762"/>
          </a:xfrm>
        </p:grpSpPr>
        <p:sp>
          <p:nvSpPr>
            <p:cNvPr id="23" name="Rectangle 22"/>
            <p:cNvSpPr/>
            <p:nvPr/>
          </p:nvSpPr>
          <p:spPr>
            <a:xfrm>
              <a:off x="4371450" y="3962400"/>
              <a:ext cx="1371600" cy="225888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2" name="Rectangle 21"/>
            <p:cNvSpPr/>
            <p:nvPr/>
          </p:nvSpPr>
          <p:spPr>
            <a:xfrm>
              <a:off x="4371450" y="3048000"/>
              <a:ext cx="1709591" cy="93496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1" name="Rectangle 20"/>
            <p:cNvSpPr/>
            <p:nvPr/>
          </p:nvSpPr>
          <p:spPr>
            <a:xfrm>
              <a:off x="4371450" y="2667000"/>
              <a:ext cx="1752600" cy="381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0" name="TextBox 19"/>
            <p:cNvSpPr txBox="1"/>
            <p:nvPr/>
          </p:nvSpPr>
          <p:spPr>
            <a:xfrm>
              <a:off x="4267200" y="2492038"/>
              <a:ext cx="2209800" cy="3908762"/>
            </a:xfrm>
            <a:prstGeom prst="rect">
              <a:avLst/>
            </a:prstGeom>
            <a:noFill/>
          </p:spPr>
          <p:txBody>
            <a:bodyPr wrap="square" rtlCol="0">
              <a:spAutoFit/>
            </a:bodyPr>
            <a:lstStyle/>
            <a:p>
              <a:pPr algn="l" rtl="0"/>
              <a:r>
                <a:rPr lang="en-US" sz="400" b="1" kern="1200" dirty="0">
                  <a:solidFill>
                    <a:prstClr val="black"/>
                  </a:solidFill>
                  <a:latin typeface="Calibri"/>
                  <a:ea typeface="+mn-ea"/>
                  <a:cs typeface="+mn-cs"/>
                </a:rPr>
                <a:t>.method public </a:t>
              </a:r>
              <a:r>
                <a:rPr lang="en-US" sz="400" b="1" kern="1200" dirty="0" err="1">
                  <a:solidFill>
                    <a:prstClr val="black"/>
                  </a:solidFill>
                  <a:latin typeface="Calibri"/>
                  <a:ea typeface="+mn-ea"/>
                  <a:cs typeface="+mn-cs"/>
                </a:rPr>
                <a:t>hidebysig</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newslot</a:t>
              </a:r>
              <a:r>
                <a:rPr lang="en-US" sz="400" b="1" kern="1200" dirty="0">
                  <a:solidFill>
                    <a:prstClr val="black"/>
                  </a:solidFill>
                  <a:latin typeface="Calibri"/>
                  <a:ea typeface="+mn-ea"/>
                  <a:cs typeface="+mn-cs"/>
                </a:rPr>
                <a:t> virtual instance int32  Add(object 'value') </a:t>
              </a:r>
              <a:r>
                <a:rPr lang="en-US" sz="400" b="1" kern="1200" dirty="0" err="1">
                  <a:solidFill>
                    <a:prstClr val="black"/>
                  </a:solidFill>
                  <a:latin typeface="Calibri"/>
                  <a:ea typeface="+mn-ea"/>
                  <a:cs typeface="+mn-cs"/>
                </a:rPr>
                <a:t>cil</a:t>
              </a:r>
              <a:r>
                <a:rPr lang="en-US" sz="400" b="1" kern="1200" dirty="0">
                  <a:solidFill>
                    <a:prstClr val="black"/>
                  </a:solidFill>
                  <a:latin typeface="Calibri"/>
                  <a:ea typeface="+mn-ea"/>
                  <a:cs typeface="+mn-cs"/>
                </a:rPr>
                <a:t> managed</a:t>
              </a:r>
            </a:p>
            <a:p>
              <a:pPr algn="l" rtl="0"/>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ldarg.1</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ldnull</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ldc.i4.0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::Requires(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::Old&lt;int32&gt;(!!0)</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::Ensures(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::Result&lt;int32&gt;()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::Old&lt;int32&gt;(!!0)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::Ensures(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ldlen</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conv.i4</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ldc.i4.0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stloc.1</a:t>
              </a:r>
            </a:p>
            <a:p>
              <a:pPr algn="l" rtl="0"/>
              <a:r>
                <a:rPr lang="en-US" sz="400" b="1" kern="1200" dirty="0">
                  <a:solidFill>
                    <a:prstClr val="black"/>
                  </a:solidFill>
                  <a:latin typeface="Calibri"/>
                  <a:ea typeface="+mn-ea"/>
                  <a:cs typeface="+mn-cs"/>
                </a:rPr>
                <a:t>  ldloc.1</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brtrue.s</a:t>
              </a:r>
              <a:r>
                <a:rPr lang="en-US" sz="400" b="1" kern="1200" dirty="0">
                  <a:solidFill>
                    <a:prstClr val="black"/>
                  </a:solidFill>
                  <a:latin typeface="Calibri"/>
                  <a:ea typeface="+mn-ea"/>
                  <a:cs typeface="+mn-cs"/>
                </a:rPr>
                <a:t>   IL_0069</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call       instance void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EnsureCapacity</a:t>
              </a:r>
              <a:r>
                <a:rPr lang="en-US" sz="400" b="1" kern="1200" dirty="0">
                  <a:solidFill>
                    <a:prstClr val="black"/>
                  </a:solidFill>
                  <a:latin typeface="Calibri"/>
                  <a:ea typeface="+mn-ea"/>
                  <a:cs typeface="+mn-cs"/>
                </a:rPr>
                <a:t>(int32)</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ldarg.1</a:t>
              </a:r>
            </a:p>
            <a:p>
              <a:pPr algn="l" rtl="0"/>
              <a:r>
                <a:rPr lang="en-US" sz="400" b="1" kern="1200" dirty="0">
                  <a:solidFill>
                    <a:prstClr val="black"/>
                  </a:solidFill>
                  <a:latin typeface="Calibri"/>
                  <a:ea typeface="+mn-ea"/>
                  <a:cs typeface="+mn-cs"/>
                </a:rPr>
                <a:t>  stelem.ref</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stloc.2</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stfld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ldloc.2</a:t>
              </a:r>
            </a:p>
            <a:p>
              <a:pPr algn="l" rtl="0"/>
              <a:r>
                <a:rPr lang="en-US" sz="400" b="1" kern="1200" dirty="0">
                  <a:solidFill>
                    <a:prstClr val="black"/>
                  </a:solidFill>
                  <a:latin typeface="Calibri"/>
                  <a:ea typeface="+mn-ea"/>
                  <a:cs typeface="+mn-cs"/>
                </a:rPr>
                <a:t>  stloc.0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br.s</a:t>
              </a:r>
              <a:r>
                <a:rPr lang="en-US" sz="400" b="1" kern="1200" dirty="0">
                  <a:solidFill>
                    <a:prstClr val="black"/>
                  </a:solidFill>
                  <a:latin typeface="Calibri"/>
                  <a:ea typeface="+mn-ea"/>
                  <a:cs typeface="+mn-cs"/>
                </a:rPr>
                <a:t>       IL_008b</a:t>
              </a:r>
            </a:p>
            <a:p>
              <a:pPr algn="l" rtl="0"/>
              <a:r>
                <a:rPr lang="en-US" sz="400" b="1" kern="1200" dirty="0">
                  <a:solidFill>
                    <a:prstClr val="black"/>
                  </a:solidFill>
                  <a:latin typeface="Calibri"/>
                  <a:ea typeface="+mn-ea"/>
                  <a:cs typeface="+mn-cs"/>
                </a:rPr>
                <a:t>  ldloc.0</a:t>
              </a:r>
            </a:p>
            <a:p>
              <a:pPr algn="l" rtl="0"/>
              <a:r>
                <a:rPr lang="en-US" sz="400" b="1" kern="1200" dirty="0">
                  <a:solidFill>
                    <a:prstClr val="black"/>
                  </a:solidFill>
                  <a:latin typeface="Calibri"/>
                  <a:ea typeface="+mn-ea"/>
                  <a:cs typeface="+mn-cs"/>
                </a:rPr>
                <a:t>  ret</a:t>
              </a:r>
            </a:p>
            <a:p>
              <a:pPr algn="l" rtl="0"/>
              <a:r>
                <a:rPr lang="en-US" sz="400" b="1" kern="1200" dirty="0">
                  <a:solidFill>
                    <a:prstClr val="black"/>
                  </a:solidFill>
                  <a:latin typeface="Calibri"/>
                  <a:ea typeface="+mn-ea"/>
                  <a:cs typeface="+mn-cs"/>
                </a:rPr>
                <a:t>} // end of method </a:t>
              </a:r>
              <a:r>
                <a:rPr lang="en-US" sz="400" b="1" kern="1200" dirty="0" err="1">
                  <a:solidFill>
                    <a:prstClr val="black"/>
                  </a:solidFill>
                  <a:latin typeface="Calibri"/>
                  <a:ea typeface="+mn-ea"/>
                  <a:cs typeface="+mn-cs"/>
                </a:rPr>
                <a:t>BaseList</a:t>
              </a:r>
              <a:r>
                <a:rPr lang="en-US" sz="400" b="1" kern="1200" dirty="0">
                  <a:solidFill>
                    <a:prstClr val="black"/>
                  </a:solidFill>
                  <a:latin typeface="Calibri"/>
                  <a:ea typeface="+mn-ea"/>
                  <a:cs typeface="+mn-cs"/>
                </a:rPr>
                <a:t>::Add</a:t>
              </a:r>
            </a:p>
            <a:p>
              <a:pPr algn="l" rtl="0"/>
              <a:endParaRPr lang="en-US" sz="400" b="1" kern="1200" dirty="0">
                <a:solidFill>
                  <a:prstClr val="black"/>
                </a:solidFill>
                <a:latin typeface="Calibri"/>
                <a:ea typeface="+mn-ea"/>
                <a:cs typeface="+mn-cs"/>
              </a:endParaRPr>
            </a:p>
          </p:txBody>
        </p:sp>
      </p:grpSp>
      <p:cxnSp>
        <p:nvCxnSpPr>
          <p:cNvPr id="47" name="Curved Connector 46"/>
          <p:cNvCxnSpPr/>
          <p:nvPr/>
        </p:nvCxnSpPr>
        <p:spPr>
          <a:xfrm rot="16200000" flipH="1">
            <a:off x="1739191" y="3213809"/>
            <a:ext cx="2084219" cy="1447800"/>
          </a:xfrm>
          <a:prstGeom prst="curvedConnector2">
            <a:avLst/>
          </a:prstGeom>
          <a:ln>
            <a:tailEnd type="arrow"/>
          </a:ln>
        </p:spPr>
        <p:style>
          <a:lnRef idx="2">
            <a:schemeClr val="dk1"/>
          </a:lnRef>
          <a:fillRef idx="0">
            <a:schemeClr val="dk1"/>
          </a:fillRef>
          <a:effectRef idx="1">
            <a:schemeClr val="dk1"/>
          </a:effectRef>
          <a:fontRef idx="minor">
            <a:schemeClr val="tx1"/>
          </a:fontRef>
        </p:style>
      </p:cxnSp>
      <p:cxnSp>
        <p:nvCxnSpPr>
          <p:cNvPr id="39" name="Straight Arrow Connector 38"/>
          <p:cNvCxnSpPr/>
          <p:nvPr/>
        </p:nvCxnSpPr>
        <p:spPr>
          <a:xfrm>
            <a:off x="5562600" y="4114800"/>
            <a:ext cx="1143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3" name="Group 16"/>
          <p:cNvGrpSpPr/>
          <p:nvPr/>
        </p:nvGrpSpPr>
        <p:grpSpPr>
          <a:xfrm>
            <a:off x="6781800" y="2401669"/>
            <a:ext cx="2209800" cy="2257669"/>
            <a:chOff x="6781800" y="2401669"/>
            <a:chExt cx="2209800" cy="2257669"/>
          </a:xfrm>
        </p:grpSpPr>
        <p:sp>
          <p:nvSpPr>
            <p:cNvPr id="42" name="TextBox 41"/>
            <p:cNvSpPr txBox="1"/>
            <p:nvPr/>
          </p:nvSpPr>
          <p:spPr>
            <a:xfrm>
              <a:off x="6781800" y="2401669"/>
              <a:ext cx="1982338" cy="646331"/>
            </a:xfrm>
            <a:prstGeom prst="rect">
              <a:avLst/>
            </a:prstGeom>
            <a:noFill/>
          </p:spPr>
          <p:txBody>
            <a:bodyPr wrap="none" rtlCol="0">
              <a:spAutoFit/>
            </a:bodyPr>
            <a:lstStyle/>
            <a:p>
              <a:pPr algn="l" rtl="0"/>
              <a:r>
                <a:rPr lang="en-US" sz="1800" kern="1200" dirty="0">
                  <a:solidFill>
                    <a:prstClr val="black"/>
                  </a:solidFill>
                  <a:latin typeface="Calibri"/>
                  <a:ea typeface="+mn-ea"/>
                  <a:cs typeface="+mn-cs"/>
                </a:rPr>
                <a:t>Contract Reference</a:t>
              </a:r>
              <a:br>
                <a:rPr lang="en-US" sz="1800" kern="1200" dirty="0">
                  <a:solidFill>
                    <a:prstClr val="black"/>
                  </a:solidFill>
                  <a:latin typeface="Calibri"/>
                  <a:ea typeface="+mn-ea"/>
                  <a:cs typeface="+mn-cs"/>
                </a:rPr>
              </a:br>
              <a:r>
                <a:rPr lang="en-US" sz="1800" kern="1200" dirty="0">
                  <a:solidFill>
                    <a:prstClr val="black"/>
                  </a:solidFill>
                  <a:latin typeface="Calibri"/>
                  <a:ea typeface="+mn-ea"/>
                  <a:cs typeface="+mn-cs"/>
                </a:rPr>
                <a:t>Assembly</a:t>
              </a:r>
            </a:p>
          </p:txBody>
        </p:sp>
        <p:sp>
          <p:nvSpPr>
            <p:cNvPr id="45" name="Rectangle 44"/>
            <p:cNvSpPr/>
            <p:nvPr/>
          </p:nvSpPr>
          <p:spPr>
            <a:xfrm>
              <a:off x="6886050" y="3584085"/>
              <a:ext cx="1709591" cy="89275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46" name="Rectangle 45"/>
            <p:cNvSpPr/>
            <p:nvPr/>
          </p:nvSpPr>
          <p:spPr>
            <a:xfrm>
              <a:off x="6886050" y="3203084"/>
              <a:ext cx="1752600" cy="381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48" name="TextBox 47"/>
            <p:cNvSpPr txBox="1"/>
            <p:nvPr/>
          </p:nvSpPr>
          <p:spPr>
            <a:xfrm>
              <a:off x="6781800" y="3028122"/>
              <a:ext cx="2209800" cy="1631216"/>
            </a:xfrm>
            <a:prstGeom prst="rect">
              <a:avLst/>
            </a:prstGeom>
            <a:noFill/>
          </p:spPr>
          <p:txBody>
            <a:bodyPr wrap="square" rtlCol="0">
              <a:spAutoFit/>
            </a:bodyPr>
            <a:lstStyle/>
            <a:p>
              <a:pPr algn="l" rtl="0"/>
              <a:r>
                <a:rPr lang="en-US" sz="400" b="1" kern="1200" dirty="0">
                  <a:solidFill>
                    <a:prstClr val="black"/>
                  </a:solidFill>
                  <a:latin typeface="Calibri"/>
                  <a:ea typeface="+mn-ea"/>
                  <a:cs typeface="+mn-cs"/>
                </a:rPr>
                <a:t>.method public </a:t>
              </a:r>
              <a:r>
                <a:rPr lang="en-US" sz="400" b="1" kern="1200" dirty="0" err="1">
                  <a:solidFill>
                    <a:prstClr val="black"/>
                  </a:solidFill>
                  <a:latin typeface="Calibri"/>
                  <a:ea typeface="+mn-ea"/>
                  <a:cs typeface="+mn-cs"/>
                </a:rPr>
                <a:t>hidebysig</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newslot</a:t>
              </a:r>
              <a:r>
                <a:rPr lang="en-US" sz="400" b="1" kern="1200" dirty="0">
                  <a:solidFill>
                    <a:prstClr val="black"/>
                  </a:solidFill>
                  <a:latin typeface="Calibri"/>
                  <a:ea typeface="+mn-ea"/>
                  <a:cs typeface="+mn-cs"/>
                </a:rPr>
                <a:t> virtual instance int32  Add(object 'value') </a:t>
              </a:r>
              <a:r>
                <a:rPr lang="en-US" sz="400" b="1" kern="1200" dirty="0" err="1">
                  <a:solidFill>
                    <a:prstClr val="black"/>
                  </a:solidFill>
                  <a:latin typeface="Calibri"/>
                  <a:ea typeface="+mn-ea"/>
                  <a:cs typeface="+mn-cs"/>
                </a:rPr>
                <a:t>cil</a:t>
              </a:r>
              <a:r>
                <a:rPr lang="en-US" sz="400" b="1" kern="1200" dirty="0">
                  <a:solidFill>
                    <a:prstClr val="black"/>
                  </a:solidFill>
                  <a:latin typeface="Calibri"/>
                  <a:ea typeface="+mn-ea"/>
                  <a:cs typeface="+mn-cs"/>
                </a:rPr>
                <a:t> managed</a:t>
              </a:r>
            </a:p>
            <a:p>
              <a:pPr algn="l" rtl="0"/>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ldarg.1</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ldnull</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ldc.i4.0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::Requires(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::Old&lt;int32&gt;(!!0)</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::Ensures(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::Result&lt;int32&gt;()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::Old&lt;int32&gt;(!!0)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::Ensures(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 end of method </a:t>
              </a:r>
              <a:r>
                <a:rPr lang="en-US" sz="400" b="1" kern="1200" dirty="0" err="1">
                  <a:solidFill>
                    <a:prstClr val="black"/>
                  </a:solidFill>
                  <a:latin typeface="Calibri"/>
                  <a:ea typeface="+mn-ea"/>
                  <a:cs typeface="+mn-cs"/>
                </a:rPr>
                <a:t>BaseList</a:t>
              </a:r>
              <a:r>
                <a:rPr lang="en-US" sz="400" b="1" kern="1200" dirty="0">
                  <a:solidFill>
                    <a:prstClr val="black"/>
                  </a:solidFill>
                  <a:latin typeface="Calibri"/>
                  <a:ea typeface="+mn-ea"/>
                  <a:cs typeface="+mn-cs"/>
                </a:rPr>
                <a:t>::Add</a:t>
              </a:r>
            </a:p>
            <a:p>
              <a:pPr algn="l" rtl="0"/>
              <a:endParaRPr lang="en-US" sz="400" b="1" kern="1200" dirty="0">
                <a:solidFill>
                  <a:prstClr val="black"/>
                </a:solidFill>
                <a:latin typeface="Calibri"/>
                <a:ea typeface="+mn-ea"/>
                <a:cs typeface="+mn-cs"/>
              </a:endParaRPr>
            </a:p>
          </p:txBody>
        </p:sp>
      </p:grpSp>
      <p:sp>
        <p:nvSpPr>
          <p:cNvPr id="18" name="TextBox 17"/>
          <p:cNvSpPr txBox="1"/>
          <p:nvPr/>
        </p:nvSpPr>
        <p:spPr>
          <a:xfrm>
            <a:off x="2000151" y="2377440"/>
            <a:ext cx="2315817" cy="646331"/>
          </a:xfrm>
          <a:prstGeom prst="rect">
            <a:avLst/>
          </a:prstGeom>
          <a:gradFill rotWithShape="1">
            <a:gsLst>
              <a:gs pos="0">
                <a:sysClr val="windowText" lastClr="000000">
                  <a:tint val="73000"/>
                  <a:satMod val="150000"/>
                </a:sysClr>
              </a:gs>
              <a:gs pos="25000">
                <a:sysClr val="windowText" lastClr="000000">
                  <a:tint val="96000"/>
                  <a:shade val="80000"/>
                  <a:satMod val="105000"/>
                </a:sysClr>
              </a:gs>
              <a:gs pos="38000">
                <a:sysClr val="windowText" lastClr="000000">
                  <a:tint val="96000"/>
                  <a:shade val="59000"/>
                  <a:satMod val="120000"/>
                </a:sysClr>
              </a:gs>
              <a:gs pos="55000">
                <a:sysClr val="windowText" lastClr="000000">
                  <a:shade val="57000"/>
                  <a:satMod val="120000"/>
                </a:sysClr>
              </a:gs>
              <a:gs pos="80000">
                <a:sysClr val="windowText" lastClr="000000">
                  <a:shade val="56000"/>
                  <a:satMod val="145000"/>
                </a:sysClr>
              </a:gs>
              <a:gs pos="88000">
                <a:sysClr val="windowText" lastClr="000000">
                  <a:shade val="63000"/>
                  <a:satMod val="160000"/>
                </a:sysClr>
              </a:gs>
              <a:gs pos="100000">
                <a:sysClr val="windowText" lastClr="000000">
                  <a:tint val="99555"/>
                  <a:satMod val="155000"/>
                </a:sysClr>
              </a:gs>
            </a:gsLst>
            <a:lin ang="5400000" scaled="1"/>
          </a:gradFill>
          <a:ln w="9525" cap="flat" cmpd="sng" algn="ctr">
            <a:solidFill>
              <a:sysClr val="windowText" lastClr="000000">
                <a:shade val="60000"/>
                <a:satMod val="300000"/>
              </a:sysClr>
            </a:solidFill>
            <a:prstDash val="solid"/>
          </a:ln>
          <a:effectLst>
            <a:glow rad="70000">
              <a:sysClr val="windowText" lastClr="000000">
                <a:tint val="30000"/>
                <a:shade val="95000"/>
                <a:satMod val="300000"/>
                <a:alpha val="50000"/>
              </a:sysClr>
            </a:glow>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orbel"/>
                <a:ea typeface="+mn-ea"/>
                <a:cs typeface="+mn-cs"/>
              </a:rPr>
              <a:t>Compile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orbel"/>
                <a:ea typeface="+mn-ea"/>
                <a:cs typeface="+mn-cs"/>
              </a:rPr>
              <a:t>/d:CONTRACTS_FULL</a:t>
            </a:r>
            <a:endParaRPr kumimoji="0" lang="en-US" sz="1800" b="0" i="0" u="none" strike="noStrike" kern="1200" cap="none" spc="0" normalizeH="0" baseline="0" noProof="0" dirty="0">
              <a:ln>
                <a:noFill/>
              </a:ln>
              <a:solidFill>
                <a:prstClr val="white"/>
              </a:solidFill>
              <a:effectLst/>
              <a:uLnTx/>
              <a:uFillTx/>
              <a:latin typeface="Corbel"/>
              <a:ea typeface="+mn-ea"/>
              <a:cs typeface="+mn-cs"/>
            </a:endParaRPr>
          </a:p>
        </p:txBody>
      </p:sp>
      <p:sp>
        <p:nvSpPr>
          <p:cNvPr id="19" name="Rectangle 18"/>
          <p:cNvSpPr/>
          <p:nvPr/>
        </p:nvSpPr>
        <p:spPr>
          <a:xfrm>
            <a:off x="5586984" y="3593068"/>
            <a:ext cx="1066800" cy="369332"/>
          </a:xfrm>
          <a:prstGeom prst="rect">
            <a:avLst/>
          </a:prstGeom>
          <a:gradFill rotWithShape="1">
            <a:gsLst>
              <a:gs pos="0">
                <a:sysClr val="windowText" lastClr="000000">
                  <a:tint val="73000"/>
                  <a:satMod val="150000"/>
                </a:sysClr>
              </a:gs>
              <a:gs pos="25000">
                <a:sysClr val="windowText" lastClr="000000">
                  <a:tint val="96000"/>
                  <a:shade val="80000"/>
                  <a:satMod val="105000"/>
                </a:sysClr>
              </a:gs>
              <a:gs pos="38000">
                <a:sysClr val="windowText" lastClr="000000">
                  <a:tint val="96000"/>
                  <a:shade val="59000"/>
                  <a:satMod val="120000"/>
                </a:sysClr>
              </a:gs>
              <a:gs pos="55000">
                <a:sysClr val="windowText" lastClr="000000">
                  <a:shade val="57000"/>
                  <a:satMod val="120000"/>
                </a:sysClr>
              </a:gs>
              <a:gs pos="80000">
                <a:sysClr val="windowText" lastClr="000000">
                  <a:shade val="56000"/>
                  <a:satMod val="145000"/>
                </a:sysClr>
              </a:gs>
              <a:gs pos="88000">
                <a:sysClr val="windowText" lastClr="000000">
                  <a:shade val="63000"/>
                  <a:satMod val="160000"/>
                </a:sysClr>
              </a:gs>
              <a:gs pos="100000">
                <a:sysClr val="windowText" lastClr="000000">
                  <a:tint val="99555"/>
                  <a:satMod val="155000"/>
                </a:sysClr>
              </a:gs>
            </a:gsLst>
            <a:lin ang="5400000" scaled="1"/>
          </a:gradFill>
          <a:ln w="9525" cap="flat" cmpd="sng" algn="ctr">
            <a:solidFill>
              <a:sysClr val="windowText" lastClr="000000">
                <a:shade val="60000"/>
                <a:satMod val="300000"/>
              </a:sysClr>
            </a:solidFill>
            <a:prstDash val="solid"/>
          </a:ln>
          <a:effectLst>
            <a:glow rad="70000">
              <a:sysClr val="windowText" lastClr="000000">
                <a:tint val="30000"/>
                <a:shade val="95000"/>
                <a:satMod val="300000"/>
                <a:alpha val="50000"/>
              </a:sysClr>
            </a:glo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white"/>
                </a:solidFill>
                <a:effectLst/>
                <a:uLnTx/>
                <a:uFillTx/>
                <a:latin typeface="Corbel"/>
                <a:ea typeface="+mn-ea"/>
                <a:cs typeface="+mn-cs"/>
              </a:rPr>
              <a:t>ccrefgen</a:t>
            </a:r>
            <a:endParaRPr kumimoji="0" lang="en-US" sz="1800" b="0" i="0" u="none" strike="noStrike" kern="1200" cap="none" spc="0" normalizeH="0" baseline="0" noProof="0" dirty="0">
              <a:ln>
                <a:noFill/>
              </a:ln>
              <a:solidFill>
                <a:prstClr val="white"/>
              </a:solidFill>
              <a:effectLst/>
              <a:uLnTx/>
              <a:uFillTx/>
              <a:latin typeface="Corbel"/>
              <a:ea typeface="+mn-ea"/>
              <a:cs typeface="+mn-cs"/>
            </a:endParaRPr>
          </a:p>
        </p:txBody>
      </p:sp>
      <p:sp>
        <p:nvSpPr>
          <p:cNvPr id="24" name="Title 40"/>
          <p:cNvSpPr txBox="1">
            <a:spLocks/>
          </p:cNvSpPr>
          <p:nvPr/>
        </p:nvSpPr>
        <p:spPr>
          <a:xfrm>
            <a:off x="304800" y="182562"/>
            <a:ext cx="8534400" cy="579438"/>
          </a:xfrm>
          <a:prstGeom prst="rect">
            <a:avLst/>
          </a:prstGeom>
          <a:gradFill rotWithShape="1">
            <a:gsLst>
              <a:gs pos="0">
                <a:schemeClr val="dk1">
                  <a:tint val="50000"/>
                  <a:satMod val="300000"/>
                  <a:alpha val="37000"/>
                </a:schemeClr>
              </a:gs>
              <a:gs pos="35000">
                <a:schemeClr val="dk1">
                  <a:tint val="37000"/>
                  <a:satMod val="300000"/>
                </a:schemeClr>
              </a:gs>
              <a:gs pos="100000">
                <a:schemeClr val="dk1">
                  <a:tint val="15000"/>
                  <a:satMod val="350000"/>
                </a:schemeClr>
              </a:gs>
            </a:gsLst>
            <a:lin ang="16200000" scaled="1"/>
          </a:gradFill>
        </p:spPr>
        <p:style>
          <a:lnRef idx="1">
            <a:schemeClr val="dk1"/>
          </a:lnRef>
          <a:fillRef idx="2">
            <a:schemeClr val="dk1"/>
          </a:fillRef>
          <a:effectRef idx="1">
            <a:schemeClr val="dk1"/>
          </a:effectRef>
          <a:fontRef idx="minor">
            <a:schemeClr val="dk1"/>
          </a:fontRef>
        </p:style>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dk1"/>
                </a:solidFill>
                <a:effectLst/>
                <a:uLnTx/>
                <a:uFillTx/>
                <a:latin typeface="+mn-lt"/>
                <a:ea typeface="+mn-ea"/>
                <a:cs typeface="+mn-cs"/>
              </a:rPr>
              <a:t>Contract Reference Assemblies</a:t>
            </a:r>
          </a:p>
        </p:txBody>
      </p:sp>
      <p:sp>
        <p:nvSpPr>
          <p:cNvPr id="26" name="Rounded Rectangle 25"/>
          <p:cNvSpPr/>
          <p:nvPr/>
        </p:nvSpPr>
        <p:spPr>
          <a:xfrm>
            <a:off x="5562600" y="1524000"/>
            <a:ext cx="3429000" cy="4953000"/>
          </a:xfrm>
          <a:prstGeom prst="roundRect">
            <a:avLst/>
          </a:prstGeom>
        </p:spPr>
        <p:style>
          <a:lnRef idx="0">
            <a:schemeClr val="accent3"/>
          </a:lnRef>
          <a:fillRef idx="3">
            <a:schemeClr val="accent3"/>
          </a:fillRef>
          <a:effectRef idx="3">
            <a:schemeClr val="accent3"/>
          </a:effectRef>
          <a:fontRef idx="minor">
            <a:schemeClr val="lt1"/>
          </a:fontRef>
        </p:style>
        <p:txBody>
          <a:bodyPr lIns="45720" rIns="45720" rtlCol="0" anchor="ctr"/>
          <a:lstStyle/>
          <a:p>
            <a:r>
              <a:rPr lang="en-US" sz="3000" dirty="0" smtClean="0">
                <a:solidFill>
                  <a:schemeClr val="tx1"/>
                </a:solidFill>
              </a:rPr>
              <a:t>Language-agnostic, persisted contract format</a:t>
            </a:r>
          </a:p>
          <a:p>
            <a:pPr>
              <a:buFont typeface="Arial" pitchFamily="34" charset="0"/>
              <a:buChar char="•"/>
            </a:pPr>
            <a:r>
              <a:rPr lang="en-US" sz="2000" dirty="0" smtClean="0">
                <a:solidFill>
                  <a:schemeClr val="tx1"/>
                </a:solidFill>
              </a:rPr>
              <a:t> Free</a:t>
            </a:r>
            <a:br>
              <a:rPr lang="en-US" sz="2000" dirty="0" smtClean="0">
                <a:solidFill>
                  <a:schemeClr val="tx1"/>
                </a:solidFill>
              </a:rPr>
            </a:br>
            <a:r>
              <a:rPr lang="en-US" sz="2000" dirty="0" smtClean="0">
                <a:solidFill>
                  <a:schemeClr val="tx1"/>
                </a:solidFill>
              </a:rPr>
              <a:t>     produced by all compilers</a:t>
            </a:r>
          </a:p>
          <a:p>
            <a:pPr>
              <a:buFont typeface="Arial" pitchFamily="34" charset="0"/>
              <a:buChar char="•"/>
            </a:pPr>
            <a:r>
              <a:rPr lang="en-US" sz="2000" dirty="0" smtClean="0">
                <a:solidFill>
                  <a:schemeClr val="tx1"/>
                </a:solidFill>
              </a:rPr>
              <a:t> MSIL encodes conditions</a:t>
            </a:r>
          </a:p>
          <a:p>
            <a:pPr>
              <a:buFont typeface="Arial" pitchFamily="34" charset="0"/>
              <a:buChar char="•"/>
            </a:pPr>
            <a:r>
              <a:rPr lang="en-US" sz="2000" dirty="0" smtClean="0">
                <a:solidFill>
                  <a:schemeClr val="tx1"/>
                </a:solidFill>
              </a:rPr>
              <a:t> Fixed interpretation</a:t>
            </a:r>
          </a:p>
          <a:p>
            <a:pPr>
              <a:buFont typeface="Arial" pitchFamily="34" charset="0"/>
              <a:buChar char="•"/>
            </a:pPr>
            <a:r>
              <a:rPr lang="en-US" sz="2000" dirty="0" smtClean="0">
                <a:solidFill>
                  <a:schemeClr val="tx1"/>
                </a:solidFill>
              </a:rPr>
              <a:t> Uniform format to</a:t>
            </a:r>
            <a:br>
              <a:rPr lang="en-US" sz="2000" dirty="0" smtClean="0">
                <a:solidFill>
                  <a:schemeClr val="tx1"/>
                </a:solidFill>
              </a:rPr>
            </a:br>
            <a:r>
              <a:rPr lang="en-US" sz="2000" dirty="0" smtClean="0">
                <a:solidFill>
                  <a:schemeClr val="tx1"/>
                </a:solidFill>
              </a:rPr>
              <a:t>   down-stream tools</a:t>
            </a:r>
          </a:p>
          <a:p>
            <a:pPr lvl="1">
              <a:buFont typeface="Arial" pitchFamily="34" charset="0"/>
              <a:buChar char="•"/>
            </a:pPr>
            <a:r>
              <a:rPr lang="en-US" sz="2000" dirty="0" smtClean="0">
                <a:solidFill>
                  <a:schemeClr val="tx1"/>
                </a:solidFill>
              </a:rPr>
              <a:t> Library for extracting</a:t>
            </a:r>
            <a:br>
              <a:rPr lang="en-US" sz="2000" dirty="0" smtClean="0">
                <a:solidFill>
                  <a:schemeClr val="tx1"/>
                </a:solidFill>
              </a:rPr>
            </a:br>
            <a:r>
              <a:rPr lang="en-US" sz="2000" dirty="0" smtClean="0">
                <a:solidFill>
                  <a:schemeClr val="tx1"/>
                </a:solidFill>
              </a:rPr>
              <a:t>  contracts from MSIL</a:t>
            </a:r>
            <a:endParaRPr 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Specifications where no Code allowed</a:t>
            </a:r>
            <a:endParaRPr lang="en-US" dirty="0"/>
          </a:p>
        </p:txBody>
      </p:sp>
      <p:sp>
        <p:nvSpPr>
          <p:cNvPr id="4" name="Text Box 4"/>
          <p:cNvSpPr txBox="1">
            <a:spLocks noChangeArrowheads="1"/>
          </p:cNvSpPr>
          <p:nvPr/>
        </p:nvSpPr>
        <p:spPr bwMode="auto">
          <a:xfrm>
            <a:off x="228600" y="1904286"/>
            <a:ext cx="9144000" cy="4801314"/>
          </a:xfrm>
          <a:prstGeom prst="rect">
            <a:avLst/>
          </a:prstGeom>
          <a:noFill/>
          <a:ln w="9525">
            <a:noFill/>
            <a:miter lim="800000"/>
            <a:headEnd/>
            <a:tailEnd/>
          </a:ln>
          <a:effectLst/>
        </p:spPr>
        <p:txBody>
          <a:bodyPr wrap="square">
            <a:spAutoFit/>
          </a:bodyPr>
          <a:lstStyle/>
          <a:p>
            <a:pPr algn="l" rtl="0">
              <a:spcBef>
                <a:spcPct val="50000"/>
              </a:spcBef>
            </a:pPr>
            <a:r>
              <a:rPr lang="en-US" sz="2000" kern="1200" dirty="0">
                <a:latin typeface="Consolas" pitchFamily="49" charset="0"/>
                <a:ea typeface="+mn-ea"/>
                <a:cs typeface="+mn-cs"/>
              </a:rPr>
              <a:t>                                 </a:t>
            </a:r>
            <a:br>
              <a:rPr lang="en-US" sz="2000" kern="1200" dirty="0">
                <a:latin typeface="Consolas" pitchFamily="49" charset="0"/>
                <a:ea typeface="+mn-ea"/>
                <a:cs typeface="+mn-cs"/>
              </a:rPr>
            </a:br>
            <a:r>
              <a:rPr lang="en-US" sz="2200" b="1" kern="1200" dirty="0">
                <a:latin typeface="Corbel"/>
                <a:ea typeface="+mn-ea"/>
                <a:cs typeface="+mn-cs"/>
              </a:rPr>
              <a:t>public</a:t>
            </a:r>
            <a:r>
              <a:rPr lang="en-US" sz="2200" kern="1200" dirty="0">
                <a:latin typeface="Corbel"/>
                <a:ea typeface="+mn-ea"/>
                <a:cs typeface="+mn-cs"/>
              </a:rPr>
              <a:t> </a:t>
            </a:r>
            <a:r>
              <a:rPr lang="en-US" sz="2200" b="1" kern="1200" dirty="0">
                <a:latin typeface="Corbel"/>
                <a:ea typeface="+mn-ea"/>
                <a:cs typeface="+mn-cs"/>
              </a:rPr>
              <a:t>interface</a:t>
            </a:r>
            <a:r>
              <a:rPr lang="en-US" sz="2200" kern="1200" dirty="0">
                <a:latin typeface="Corbel"/>
                <a:ea typeface="+mn-ea"/>
                <a:cs typeface="+mn-cs"/>
              </a:rPr>
              <a:t> </a:t>
            </a:r>
            <a:r>
              <a:rPr lang="en-US" sz="2200" kern="1200" dirty="0" err="1">
                <a:latin typeface="Corbel"/>
                <a:ea typeface="+mn-ea"/>
                <a:cs typeface="+mn-cs"/>
              </a:rPr>
              <a:t>ICloneable</a:t>
            </a:r>
            <a:r>
              <a:rPr lang="en-US" sz="2200" kern="1200" dirty="0">
                <a:latin typeface="Corbel"/>
                <a:ea typeface="+mn-ea"/>
                <a:cs typeface="+mn-cs"/>
              </a:rPr>
              <a:t> {</a:t>
            </a:r>
            <a:br>
              <a:rPr lang="en-US" sz="2200" kern="1200" dirty="0">
                <a:latin typeface="Corbel"/>
                <a:ea typeface="+mn-ea"/>
                <a:cs typeface="+mn-cs"/>
              </a:rPr>
            </a:br>
            <a:r>
              <a:rPr lang="en-US" sz="2200" kern="1200" dirty="0">
                <a:latin typeface="Corbel"/>
                <a:ea typeface="+mn-ea"/>
                <a:cs typeface="+mn-cs"/>
              </a:rPr>
              <a:t>  </a:t>
            </a:r>
            <a:r>
              <a:rPr lang="en-US" sz="2200" b="1" kern="1200" dirty="0">
                <a:latin typeface="Corbel"/>
                <a:ea typeface="+mn-ea"/>
                <a:cs typeface="+mn-cs"/>
              </a:rPr>
              <a:t>object</a:t>
            </a:r>
            <a:r>
              <a:rPr lang="en-US" sz="2200" kern="1200" dirty="0">
                <a:latin typeface="Corbel"/>
                <a:ea typeface="+mn-ea"/>
                <a:cs typeface="+mn-cs"/>
              </a:rPr>
              <a:t> Clone();</a:t>
            </a:r>
            <a:br>
              <a:rPr lang="en-US" sz="2200" kern="1200" dirty="0">
                <a:latin typeface="Corbel"/>
                <a:ea typeface="+mn-ea"/>
                <a:cs typeface="+mn-cs"/>
              </a:rPr>
            </a:br>
            <a:r>
              <a:rPr lang="en-US" sz="2200" kern="1200" dirty="0">
                <a:latin typeface="Corbel"/>
                <a:ea typeface="+mn-ea"/>
                <a:cs typeface="+mn-cs"/>
              </a:rPr>
              <a:t>}</a:t>
            </a:r>
          </a:p>
          <a:p>
            <a:pPr algn="l" rtl="0">
              <a:spcBef>
                <a:spcPct val="50000"/>
              </a:spcBef>
            </a:pPr>
            <a:endParaRPr lang="en-US" sz="2200" kern="1200" dirty="0">
              <a:latin typeface="Corbel"/>
              <a:ea typeface="+mn-ea"/>
              <a:cs typeface="+mn-cs"/>
            </a:endParaRPr>
          </a:p>
          <a:p>
            <a:pPr algn="l" rtl="0">
              <a:spcBef>
                <a:spcPct val="50000"/>
              </a:spcBef>
            </a:pPr>
            <a:r>
              <a:rPr lang="en-US" sz="2200" b="1" kern="1200" dirty="0">
                <a:latin typeface="Corbel"/>
                <a:ea typeface="+mn-ea"/>
                <a:cs typeface="+mn-cs"/>
              </a:rPr>
              <a:t>public</a:t>
            </a:r>
            <a:r>
              <a:rPr lang="en-US" sz="2200" kern="1200" dirty="0">
                <a:latin typeface="Corbel"/>
                <a:ea typeface="+mn-ea"/>
                <a:cs typeface="+mn-cs"/>
              </a:rPr>
              <a:t> </a:t>
            </a:r>
            <a:r>
              <a:rPr lang="en-US" sz="2200" b="1" kern="1200" dirty="0">
                <a:latin typeface="Corbel"/>
                <a:ea typeface="+mn-ea"/>
                <a:cs typeface="+mn-cs"/>
              </a:rPr>
              <a:t>class</a:t>
            </a:r>
            <a:r>
              <a:rPr lang="en-US" sz="2200" kern="1200" dirty="0">
                <a:latin typeface="Corbel"/>
                <a:ea typeface="+mn-ea"/>
                <a:cs typeface="+mn-cs"/>
              </a:rPr>
              <a:t> </a:t>
            </a:r>
            <a:r>
              <a:rPr lang="en-US" sz="2200" kern="1200" dirty="0" err="1">
                <a:latin typeface="Corbel"/>
                <a:ea typeface="+mn-ea"/>
                <a:cs typeface="+mn-cs"/>
              </a:rPr>
              <a:t>CloneableContract</a:t>
            </a:r>
            <a:r>
              <a:rPr lang="en-US" sz="2200" kern="1200" dirty="0">
                <a:latin typeface="Corbel"/>
                <a:ea typeface="+mn-ea"/>
                <a:cs typeface="+mn-cs"/>
              </a:rPr>
              <a:t> : </a:t>
            </a:r>
            <a:r>
              <a:rPr lang="en-US" sz="2200" kern="1200" dirty="0" err="1">
                <a:latin typeface="Corbel"/>
                <a:ea typeface="+mn-ea"/>
                <a:cs typeface="+mn-cs"/>
              </a:rPr>
              <a:t>ICloneable</a:t>
            </a:r>
            <a:r>
              <a:rPr lang="en-US" sz="2200" kern="1200" dirty="0">
                <a:latin typeface="Corbel"/>
                <a:ea typeface="+mn-ea"/>
                <a:cs typeface="+mn-cs"/>
              </a:rPr>
              <a:t> {</a:t>
            </a:r>
            <a:br>
              <a:rPr lang="en-US" sz="2200" kern="1200" dirty="0">
                <a:latin typeface="Corbel"/>
                <a:ea typeface="+mn-ea"/>
                <a:cs typeface="+mn-cs"/>
              </a:rPr>
            </a:br>
            <a:r>
              <a:rPr lang="en-US" sz="2200" kern="1200" dirty="0">
                <a:latin typeface="Corbel"/>
                <a:ea typeface="+mn-ea"/>
                <a:cs typeface="+mn-cs"/>
              </a:rPr>
              <a:t>  </a:t>
            </a:r>
            <a:r>
              <a:rPr lang="en-US" sz="2200" b="1" kern="1200" dirty="0">
                <a:latin typeface="Corbel"/>
                <a:ea typeface="+mn-ea"/>
                <a:cs typeface="+mn-cs"/>
              </a:rPr>
              <a:t>object</a:t>
            </a:r>
            <a:r>
              <a:rPr lang="en-US" sz="2200" kern="1200" dirty="0">
                <a:latin typeface="Corbel"/>
                <a:ea typeface="+mn-ea"/>
                <a:cs typeface="+mn-cs"/>
              </a:rPr>
              <a:t> </a:t>
            </a:r>
            <a:r>
              <a:rPr lang="en-US" sz="2200" kern="1200" dirty="0" err="1">
                <a:latin typeface="Corbel"/>
                <a:ea typeface="+mn-ea"/>
                <a:cs typeface="+mn-cs"/>
              </a:rPr>
              <a:t>ICloneable.Clone</a:t>
            </a:r>
            <a:r>
              <a:rPr lang="en-US" sz="2200" kern="1200" dirty="0">
                <a:latin typeface="Corbel"/>
                <a:ea typeface="+mn-ea"/>
                <a:cs typeface="+mn-cs"/>
              </a:rPr>
              <a:t>()</a:t>
            </a:r>
            <a:br>
              <a:rPr lang="en-US" sz="2200" kern="1200" dirty="0">
                <a:latin typeface="Corbel"/>
                <a:ea typeface="+mn-ea"/>
                <a:cs typeface="+mn-cs"/>
              </a:rPr>
            </a:br>
            <a:r>
              <a:rPr lang="en-US" sz="2200" kern="1200" dirty="0">
                <a:latin typeface="Corbel"/>
                <a:ea typeface="+mn-ea"/>
                <a:cs typeface="+mn-cs"/>
              </a:rPr>
              <a:t>  {</a:t>
            </a:r>
            <a:br>
              <a:rPr lang="en-US" sz="2200" kern="1200" dirty="0">
                <a:latin typeface="Corbel"/>
                <a:ea typeface="+mn-ea"/>
                <a:cs typeface="+mn-cs"/>
              </a:rPr>
            </a:br>
            <a:r>
              <a:rPr lang="en-US" sz="2200" kern="1200" dirty="0">
                <a:latin typeface="Corbel"/>
                <a:ea typeface="+mn-ea"/>
                <a:cs typeface="+mn-cs"/>
              </a:rPr>
              <a:t>    Contract.</a:t>
            </a:r>
            <a:r>
              <a:rPr lang="en-US" sz="2200" b="1" kern="1200" dirty="0">
                <a:latin typeface="Corbel"/>
                <a:ea typeface="+mn-ea"/>
                <a:cs typeface="+mn-cs"/>
              </a:rPr>
              <a:t>Ensures</a:t>
            </a:r>
            <a:r>
              <a:rPr lang="en-US" sz="2200" kern="1200" dirty="0">
                <a:latin typeface="Corbel"/>
                <a:ea typeface="+mn-ea"/>
                <a:cs typeface="+mn-cs"/>
              </a:rPr>
              <a:t>(</a:t>
            </a:r>
            <a:r>
              <a:rPr lang="en-US" sz="2200" kern="1200" dirty="0" err="1">
                <a:latin typeface="Corbel"/>
                <a:ea typeface="+mn-ea"/>
                <a:cs typeface="+mn-cs"/>
              </a:rPr>
              <a:t>Contract.Result</a:t>
            </a:r>
            <a:r>
              <a:rPr lang="en-US" sz="2200" kern="1200" dirty="0">
                <a:latin typeface="Corbel"/>
                <a:ea typeface="+mn-ea"/>
                <a:cs typeface="+mn-cs"/>
              </a:rPr>
              <a:t>&lt;object&gt;() != null);</a:t>
            </a:r>
            <a:br>
              <a:rPr lang="en-US" sz="2200" kern="1200" dirty="0">
                <a:latin typeface="Corbel"/>
                <a:ea typeface="+mn-ea"/>
                <a:cs typeface="+mn-cs"/>
              </a:rPr>
            </a:br>
            <a:r>
              <a:rPr lang="en-US" sz="2200" kern="1200" dirty="0">
                <a:latin typeface="Corbel"/>
                <a:ea typeface="+mn-ea"/>
                <a:cs typeface="+mn-cs"/>
              </a:rPr>
              <a:t>    Contract.</a:t>
            </a:r>
            <a:r>
              <a:rPr lang="en-US" sz="2200" b="1" kern="1200" dirty="0">
                <a:latin typeface="Corbel"/>
                <a:ea typeface="+mn-ea"/>
                <a:cs typeface="+mn-cs"/>
              </a:rPr>
              <a:t>Ensures</a:t>
            </a:r>
            <a:r>
              <a:rPr lang="en-US" sz="2200" kern="1200" dirty="0">
                <a:latin typeface="Corbel"/>
                <a:ea typeface="+mn-ea"/>
                <a:cs typeface="+mn-cs"/>
              </a:rPr>
              <a:t>(</a:t>
            </a:r>
            <a:r>
              <a:rPr lang="en-US" sz="2200" kern="1200" dirty="0" err="1">
                <a:latin typeface="Corbel"/>
                <a:ea typeface="+mn-ea"/>
                <a:cs typeface="+mn-cs"/>
              </a:rPr>
              <a:t>Contract.Result</a:t>
            </a:r>
            <a:r>
              <a:rPr lang="en-US" sz="2200" kern="1200" dirty="0">
                <a:latin typeface="Corbel"/>
                <a:ea typeface="+mn-ea"/>
                <a:cs typeface="+mn-cs"/>
              </a:rPr>
              <a:t>&lt;object&gt;().</a:t>
            </a:r>
            <a:r>
              <a:rPr lang="en-US" sz="2200" kern="1200" dirty="0" err="1">
                <a:latin typeface="Corbel"/>
                <a:ea typeface="+mn-ea"/>
                <a:cs typeface="+mn-cs"/>
              </a:rPr>
              <a:t>GetType</a:t>
            </a:r>
            <a:r>
              <a:rPr lang="en-US" sz="2200" kern="1200" dirty="0">
                <a:latin typeface="Corbel"/>
                <a:ea typeface="+mn-ea"/>
                <a:cs typeface="+mn-cs"/>
              </a:rPr>
              <a:t>() == </a:t>
            </a:r>
            <a:r>
              <a:rPr lang="en-US" sz="2200" b="1" kern="1200" dirty="0" err="1">
                <a:latin typeface="Corbel"/>
                <a:ea typeface="+mn-ea"/>
                <a:cs typeface="+mn-cs"/>
              </a:rPr>
              <a:t>this</a:t>
            </a:r>
            <a:r>
              <a:rPr lang="en-US" sz="2200" kern="1200" dirty="0" err="1">
                <a:latin typeface="Corbel"/>
                <a:ea typeface="+mn-ea"/>
                <a:cs typeface="+mn-cs"/>
              </a:rPr>
              <a:t>.GetType</a:t>
            </a:r>
            <a:r>
              <a:rPr lang="en-US" sz="2200" kern="1200" dirty="0">
                <a:latin typeface="Corbel"/>
                <a:ea typeface="+mn-ea"/>
                <a:cs typeface="+mn-cs"/>
              </a:rPr>
              <a:t>());</a:t>
            </a:r>
            <a:br>
              <a:rPr lang="en-US" sz="2200" kern="1200" dirty="0">
                <a:latin typeface="Corbel"/>
                <a:ea typeface="+mn-ea"/>
                <a:cs typeface="+mn-cs"/>
              </a:rPr>
            </a:br>
            <a:r>
              <a:rPr lang="en-US" sz="2200" kern="1200" dirty="0">
                <a:latin typeface="Corbel"/>
                <a:ea typeface="+mn-ea"/>
                <a:cs typeface="+mn-cs"/>
              </a:rPr>
              <a:t>    </a:t>
            </a:r>
            <a:r>
              <a:rPr lang="en-US" sz="2200" b="1" kern="1200" dirty="0">
                <a:latin typeface="Corbel"/>
                <a:ea typeface="+mn-ea"/>
                <a:cs typeface="+mn-cs"/>
              </a:rPr>
              <a:t>return</a:t>
            </a:r>
            <a:r>
              <a:rPr lang="en-US" sz="2200" kern="1200" dirty="0">
                <a:latin typeface="Corbel"/>
                <a:ea typeface="+mn-ea"/>
                <a:cs typeface="+mn-cs"/>
              </a:rPr>
              <a:t> </a:t>
            </a:r>
            <a:r>
              <a:rPr lang="en-US" sz="2200" b="1" kern="1200" dirty="0">
                <a:latin typeface="Corbel"/>
                <a:ea typeface="+mn-ea"/>
                <a:cs typeface="+mn-cs"/>
              </a:rPr>
              <a:t>default</a:t>
            </a:r>
            <a:r>
              <a:rPr lang="en-US" sz="2200" kern="1200" dirty="0">
                <a:latin typeface="Corbel"/>
                <a:ea typeface="+mn-ea"/>
                <a:cs typeface="+mn-cs"/>
              </a:rPr>
              <a:t>(</a:t>
            </a:r>
            <a:r>
              <a:rPr lang="en-US" sz="2200" b="1" kern="1200" dirty="0">
                <a:latin typeface="Corbel"/>
                <a:ea typeface="+mn-ea"/>
                <a:cs typeface="+mn-cs"/>
              </a:rPr>
              <a:t>object</a:t>
            </a:r>
            <a:r>
              <a:rPr lang="en-US" sz="2200" kern="1200" dirty="0">
                <a:latin typeface="Corbel"/>
                <a:ea typeface="+mn-ea"/>
                <a:cs typeface="+mn-cs"/>
              </a:rPr>
              <a:t>); </a:t>
            </a:r>
            <a:br>
              <a:rPr lang="en-US" sz="2200" kern="1200" dirty="0">
                <a:latin typeface="Corbel"/>
                <a:ea typeface="+mn-ea"/>
                <a:cs typeface="+mn-cs"/>
              </a:rPr>
            </a:br>
            <a:r>
              <a:rPr lang="en-US" sz="2200" kern="1200" dirty="0">
                <a:latin typeface="Corbel"/>
                <a:ea typeface="+mn-ea"/>
                <a:cs typeface="+mn-cs"/>
              </a:rPr>
              <a:t>  }</a:t>
            </a:r>
            <a:br>
              <a:rPr lang="en-US" sz="2200" kern="1200" dirty="0">
                <a:latin typeface="Corbel"/>
                <a:ea typeface="+mn-ea"/>
                <a:cs typeface="+mn-cs"/>
              </a:rPr>
            </a:br>
            <a:r>
              <a:rPr lang="en-US" sz="2200" kern="1200" dirty="0">
                <a:latin typeface="Corbel"/>
                <a:ea typeface="+mn-ea"/>
                <a:cs typeface="+mn-cs"/>
              </a:rPr>
              <a:t>}</a:t>
            </a:r>
          </a:p>
        </p:txBody>
      </p:sp>
      <p:sp>
        <p:nvSpPr>
          <p:cNvPr id="6" name="Text Box 6"/>
          <p:cNvSpPr txBox="1">
            <a:spLocks noChangeArrowheads="1"/>
          </p:cNvSpPr>
          <p:nvPr/>
        </p:nvSpPr>
        <p:spPr bwMode="auto">
          <a:xfrm>
            <a:off x="228600" y="1828086"/>
            <a:ext cx="6761163" cy="430887"/>
          </a:xfrm>
          <a:prstGeom prst="rect">
            <a:avLst/>
          </a:prstGeom>
          <a:noFill/>
          <a:ln w="9525">
            <a:noFill/>
            <a:miter lim="800000"/>
            <a:headEnd/>
            <a:tailEnd/>
          </a:ln>
          <a:effectLst/>
        </p:spPr>
        <p:txBody>
          <a:bodyPr>
            <a:spAutoFit/>
          </a:bodyPr>
          <a:lstStyle/>
          <a:p>
            <a:pPr algn="l" rtl="0">
              <a:spcBef>
                <a:spcPct val="50000"/>
              </a:spcBef>
            </a:pPr>
            <a:r>
              <a:rPr lang="en-US" sz="2200" kern="1200" dirty="0">
                <a:latin typeface="Corbel"/>
                <a:ea typeface="+mn-ea"/>
                <a:cs typeface="+mn-cs"/>
              </a:rPr>
              <a:t>[ </a:t>
            </a:r>
            <a:r>
              <a:rPr lang="en-US" sz="2200" kern="1200" dirty="0" err="1">
                <a:solidFill>
                  <a:srgbClr val="0070C0"/>
                </a:solidFill>
                <a:latin typeface="Corbel"/>
                <a:ea typeface="+mn-ea"/>
                <a:cs typeface="+mn-cs"/>
              </a:rPr>
              <a:t>ContractClass</a:t>
            </a:r>
            <a:r>
              <a:rPr lang="en-US" sz="2200" kern="1200" dirty="0">
                <a:latin typeface="Corbel"/>
                <a:ea typeface="+mn-ea"/>
                <a:cs typeface="+mn-cs"/>
              </a:rPr>
              <a:t>( </a:t>
            </a:r>
            <a:r>
              <a:rPr lang="en-US" sz="2200" b="1" kern="1200" dirty="0" err="1">
                <a:latin typeface="Corbel"/>
                <a:ea typeface="+mn-ea"/>
                <a:cs typeface="+mn-cs"/>
              </a:rPr>
              <a:t>typeof</a:t>
            </a:r>
            <a:r>
              <a:rPr lang="en-US" sz="2200" kern="1200" dirty="0">
                <a:latin typeface="Corbel"/>
                <a:ea typeface="+mn-ea"/>
                <a:cs typeface="+mn-cs"/>
              </a:rPr>
              <a:t>( </a:t>
            </a:r>
            <a:r>
              <a:rPr lang="en-US" sz="2200" kern="1200" dirty="0" err="1">
                <a:latin typeface="Corbel"/>
                <a:ea typeface="+mn-ea"/>
                <a:cs typeface="+mn-cs"/>
              </a:rPr>
              <a:t>CloneableContract</a:t>
            </a:r>
            <a:r>
              <a:rPr lang="en-US" sz="2200" kern="1200" dirty="0">
                <a:latin typeface="Corbel"/>
                <a:ea typeface="+mn-ea"/>
                <a:cs typeface="+mn-cs"/>
              </a:rPr>
              <a:t> )) ]</a:t>
            </a:r>
          </a:p>
        </p:txBody>
      </p:sp>
      <p:sp>
        <p:nvSpPr>
          <p:cNvPr id="8" name="Arc 7"/>
          <p:cNvSpPr/>
          <p:nvPr/>
        </p:nvSpPr>
        <p:spPr>
          <a:xfrm rot="1109716">
            <a:off x="4470102" y="2056686"/>
            <a:ext cx="1828800" cy="2057400"/>
          </a:xfrm>
          <a:prstGeom prst="arc">
            <a:avLst>
              <a:gd name="adj1" fmla="val 16200000"/>
              <a:gd name="adj2" fmla="val 3672477"/>
            </a:avLst>
          </a:prstGeom>
          <a:ln>
            <a:tailEnd type="arrow" w="lg" len="lg"/>
          </a:ln>
        </p:spPr>
        <p:style>
          <a:lnRef idx="3">
            <a:schemeClr val="accent1"/>
          </a:lnRef>
          <a:fillRef idx="0">
            <a:schemeClr val="accent1"/>
          </a:fillRef>
          <a:effectRef idx="2">
            <a:schemeClr val="accent1"/>
          </a:effectRef>
          <a:fontRef idx="minor">
            <a:schemeClr val="tx1"/>
          </a:fontRef>
        </p:style>
        <p:txBody>
          <a:bodyPr rtlCol="0" anchor="ctr"/>
          <a:lstStyle/>
          <a:p>
            <a:pPr algn="ctr" rtl="0"/>
            <a:endParaRPr lang="en-US" kern="1200">
              <a:solidFill>
                <a:prstClr val="white"/>
              </a:solidFill>
              <a:latin typeface="Corbel"/>
              <a:ea typeface="+mn-ea"/>
              <a:cs typeface="+mn-cs"/>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par>
                                <p:cTn id="12" presetID="9" presetClass="entr" presetSubtype="0" fill="hold"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dissolve">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VS Integration Under the Hood</a:t>
            </a:r>
            <a:endParaRPr lang="en-US" dirty="0"/>
          </a:p>
        </p:txBody>
      </p:sp>
      <p:pic>
        <p:nvPicPr>
          <p:cNvPr id="4" name="Picture 2"/>
          <p:cNvPicPr>
            <a:picLocks noChangeAspect="1" noChangeArrowheads="1"/>
          </p:cNvPicPr>
          <p:nvPr/>
        </p:nvPicPr>
        <p:blipFill>
          <a:blip r:embed="rId2"/>
          <a:srcRect/>
          <a:stretch>
            <a:fillRect/>
          </a:stretch>
        </p:blipFill>
        <p:spPr bwMode="auto">
          <a:xfrm>
            <a:off x="304800" y="1524000"/>
            <a:ext cx="6696075" cy="4600575"/>
          </a:xfrm>
          <a:prstGeom prst="rect">
            <a:avLst/>
          </a:prstGeom>
          <a:noFill/>
          <a:ln w="9525">
            <a:noFill/>
            <a:miter lim="800000"/>
            <a:headEnd/>
            <a:tailEnd/>
          </a:ln>
          <a:effectLst/>
        </p:spPr>
      </p:pic>
      <p:sp>
        <p:nvSpPr>
          <p:cNvPr id="3" name="Content Placeholder 2"/>
          <p:cNvSpPr>
            <a:spLocks noGrp="1"/>
          </p:cNvSpPr>
          <p:nvPr>
            <p:ph idx="4294967295"/>
          </p:nvPr>
        </p:nvSpPr>
        <p:spPr>
          <a:xfrm>
            <a:off x="2438400" y="4267200"/>
            <a:ext cx="6553200" cy="2362200"/>
          </a:xfrm>
        </p:spPr>
        <p:style>
          <a:lnRef idx="0">
            <a:schemeClr val="accent3"/>
          </a:lnRef>
          <a:fillRef idx="3">
            <a:schemeClr val="accent3"/>
          </a:fillRef>
          <a:effectRef idx="3">
            <a:schemeClr val="accent3"/>
          </a:effectRef>
          <a:fontRef idx="minor">
            <a:schemeClr val="lt1"/>
          </a:fontRef>
        </p:style>
        <p:txBody>
          <a:bodyPr/>
          <a:lstStyle/>
          <a:p>
            <a:r>
              <a:rPr lang="en-US" dirty="0" err="1" smtClean="0">
                <a:solidFill>
                  <a:schemeClr val="tx1"/>
                </a:solidFill>
              </a:rPr>
              <a:t>MsBuild</a:t>
            </a:r>
            <a:r>
              <a:rPr lang="en-US" dirty="0" smtClean="0">
                <a:solidFill>
                  <a:schemeClr val="tx1"/>
                </a:solidFill>
              </a:rPr>
              <a:t> hook</a:t>
            </a:r>
          </a:p>
          <a:p>
            <a:r>
              <a:rPr lang="en-US" dirty="0" smtClean="0">
                <a:solidFill>
                  <a:schemeClr val="tx1"/>
                </a:solidFill>
              </a:rPr>
              <a:t>Builds declarative assembly</a:t>
            </a:r>
          </a:p>
          <a:p>
            <a:r>
              <a:rPr lang="en-US" dirty="0" smtClean="0">
                <a:solidFill>
                  <a:schemeClr val="tx1"/>
                </a:solidFill>
              </a:rPr>
              <a:t>Builds contract reference assemblies</a:t>
            </a:r>
          </a:p>
          <a:p>
            <a:r>
              <a:rPr lang="en-US" dirty="0" smtClean="0">
                <a:solidFill>
                  <a:schemeClr val="tx1"/>
                </a:solidFill>
              </a:rPr>
              <a:t>Runs rewriter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Preconditions in Retail/Release</a:t>
            </a:r>
            <a:endParaRPr lang="en-US" dirty="0"/>
          </a:p>
        </p:txBody>
      </p:sp>
      <p:sp>
        <p:nvSpPr>
          <p:cNvPr id="3" name="Content Placeholder 2"/>
          <p:cNvSpPr>
            <a:spLocks noGrp="1"/>
          </p:cNvSpPr>
          <p:nvPr>
            <p:ph idx="1"/>
          </p:nvPr>
        </p:nvSpPr>
        <p:spPr/>
        <p:txBody>
          <a:bodyPr>
            <a:normAutofit lnSpcReduction="10000"/>
          </a:bodyPr>
          <a:lstStyle/>
          <a:p>
            <a:r>
              <a:rPr lang="en-US" b="1" dirty="0" smtClean="0"/>
              <a:t>Question</a:t>
            </a:r>
            <a:r>
              <a:rPr lang="en-US" dirty="0" smtClean="0"/>
              <a:t>: How should I write a pre-condition that executes in release builds?</a:t>
            </a:r>
          </a:p>
          <a:p>
            <a:r>
              <a:rPr lang="en-US" b="1" dirty="0" smtClean="0"/>
              <a:t>Answer</a:t>
            </a:r>
            <a:r>
              <a:rPr lang="en-US" dirty="0" smtClean="0"/>
              <a:t>: three options</a:t>
            </a:r>
          </a:p>
          <a:p>
            <a:pPr marL="971550" lvl="1" indent="-514350">
              <a:buFont typeface="+mj-lt"/>
              <a:buAutoNum type="arabicPeriod"/>
            </a:pPr>
            <a:r>
              <a:rPr lang="en-US" dirty="0" smtClean="0"/>
              <a:t>if-then-throw</a:t>
            </a:r>
            <a:br>
              <a:rPr lang="en-US" dirty="0" smtClean="0"/>
            </a:br>
            <a:r>
              <a:rPr lang="en-US" dirty="0" err="1" smtClean="0"/>
              <a:t>Contract.EndContract</a:t>
            </a:r>
            <a:r>
              <a:rPr lang="en-US" dirty="0" smtClean="0"/>
              <a:t>();</a:t>
            </a:r>
          </a:p>
          <a:p>
            <a:pPr marL="971550" lvl="1" indent="-514350">
              <a:buFont typeface="+mj-lt"/>
              <a:buAutoNum type="arabicPeriod"/>
            </a:pPr>
            <a:r>
              <a:rPr lang="en-US" dirty="0" err="1" smtClean="0"/>
              <a:t>RequiresInRetail</a:t>
            </a:r>
            <a:r>
              <a:rPr lang="en-US" dirty="0" smtClean="0"/>
              <a:t>(…);</a:t>
            </a:r>
          </a:p>
          <a:p>
            <a:pPr marL="971550" lvl="1" indent="-514350">
              <a:buFont typeface="+mj-lt"/>
              <a:buAutoNum type="arabicPeriod"/>
            </a:pPr>
            <a:r>
              <a:rPr lang="en-US" dirty="0" smtClean="0"/>
              <a:t>Requires(…) </a:t>
            </a:r>
            <a:br>
              <a:rPr lang="en-US" dirty="0" smtClean="0"/>
            </a:br>
            <a:r>
              <a:rPr lang="en-US" dirty="0" smtClean="0"/>
              <a:t> - compile with </a:t>
            </a:r>
            <a:r>
              <a:rPr lang="en-US" sz="2400" dirty="0" smtClean="0"/>
              <a:t>FEATURE_RUNTIME_PRECONDITIONS</a:t>
            </a:r>
            <a:br>
              <a:rPr lang="en-US" sz="2400" dirty="0" smtClean="0"/>
            </a:br>
            <a:endParaRPr lang="en-US" dirty="0" smtClean="0"/>
          </a:p>
          <a:p>
            <a:pPr marL="971550" lvl="1" indent="-514350"/>
            <a:r>
              <a:rPr lang="en-US" dirty="0" smtClean="0"/>
              <a:t>Use rewriter to get condition string automatically</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Preconditions in Retail/Release</a:t>
            </a:r>
            <a:endParaRPr lang="en-US" dirty="0"/>
          </a:p>
        </p:txBody>
      </p:sp>
      <p:sp>
        <p:nvSpPr>
          <p:cNvPr id="3" name="Content Placeholder 2"/>
          <p:cNvSpPr>
            <a:spLocks noGrp="1"/>
          </p:cNvSpPr>
          <p:nvPr>
            <p:ph idx="1"/>
          </p:nvPr>
        </p:nvSpPr>
        <p:spPr/>
        <p:txBody>
          <a:bodyPr>
            <a:normAutofit/>
          </a:bodyPr>
          <a:lstStyle/>
          <a:p>
            <a:r>
              <a:rPr lang="en-US" b="1" dirty="0" smtClean="0"/>
              <a:t>Question</a:t>
            </a:r>
            <a:r>
              <a:rPr lang="en-US" dirty="0" smtClean="0"/>
              <a:t>: Where should I put preconditions that execute at runtime?</a:t>
            </a:r>
            <a:br>
              <a:rPr lang="en-US" dirty="0" smtClean="0"/>
            </a:br>
            <a:r>
              <a:rPr lang="en-US" dirty="0" smtClean="0"/>
              <a:t/>
            </a:r>
            <a:br>
              <a:rPr lang="en-US" dirty="0" smtClean="0"/>
            </a:br>
            <a:endParaRPr lang="en-US" dirty="0" smtClean="0"/>
          </a:p>
          <a:p>
            <a:r>
              <a:rPr lang="en-US" b="1" dirty="0" smtClean="0"/>
              <a:t>Answer</a:t>
            </a:r>
            <a:r>
              <a:rPr lang="en-US" dirty="0" smtClean="0"/>
              <a:t>: At methods visible outside your assembly</a:t>
            </a:r>
          </a:p>
          <a:p>
            <a:pPr lvl="1"/>
            <a:r>
              <a:rPr lang="en-US" dirty="0" smtClean="0"/>
              <a:t>Internal methods should use Require</a:t>
            </a:r>
          </a:p>
          <a:p>
            <a:pPr lvl="1"/>
            <a:r>
              <a:rPr lang="en-US" dirty="0" smtClean="0"/>
              <a:t>Use static checker to push them to public boundary</a:t>
            </a:r>
          </a:p>
          <a:p>
            <a:pPr lvl="1"/>
            <a:r>
              <a:rPr lang="en-US" dirty="0" smtClean="0"/>
              <a:t>Allows systematically eliminating redundant checks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p:cNvSpPr>
            <a:spLocks noGrp="1"/>
          </p:cNvSpPr>
          <p:nvPr>
            <p:ph type="title"/>
          </p:nvPr>
        </p:nvSpPr>
        <p:spPr>
          <a:xfrm>
            <a:off x="304800" y="914400"/>
            <a:ext cx="8839200" cy="579438"/>
          </a:xfrm>
        </p:spPr>
        <p:txBody>
          <a:bodyPr>
            <a:normAutofit fontScale="90000"/>
          </a:bodyPr>
          <a:lstStyle/>
          <a:p>
            <a:r>
              <a:rPr lang="en-US" dirty="0" smtClean="0"/>
              <a:t>Release Build with Pre-Condition Checks</a:t>
            </a:r>
            <a:endParaRPr lang="en-US" dirty="0"/>
          </a:p>
        </p:txBody>
      </p:sp>
      <p:pic>
        <p:nvPicPr>
          <p:cNvPr id="1028" name="Picture 4"/>
          <p:cNvPicPr>
            <a:picLocks noChangeAspect="1" noChangeArrowheads="1"/>
          </p:cNvPicPr>
          <p:nvPr/>
        </p:nvPicPr>
        <p:blipFill>
          <a:blip r:embed="rId2"/>
          <a:srcRect/>
          <a:stretch>
            <a:fillRect/>
          </a:stretch>
        </p:blipFill>
        <p:spPr bwMode="auto">
          <a:xfrm>
            <a:off x="381000" y="1662172"/>
            <a:ext cx="4587240" cy="1691640"/>
          </a:xfrm>
          <a:prstGeom prst="rect">
            <a:avLst/>
          </a:prstGeom>
          <a:noFill/>
          <a:ln w="9525">
            <a:noFill/>
            <a:miter lim="800000"/>
            <a:headEnd/>
            <a:tailEnd/>
          </a:ln>
          <a:effectLst/>
        </p:spPr>
      </p:pic>
      <p:cxnSp>
        <p:nvCxnSpPr>
          <p:cNvPr id="17" name="Straight Arrow Connector 16"/>
          <p:cNvCxnSpPr/>
          <p:nvPr/>
        </p:nvCxnSpPr>
        <p:spPr>
          <a:xfrm rot="5400000">
            <a:off x="1119497" y="3619868"/>
            <a:ext cx="685799" cy="12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2" name="Group 27"/>
          <p:cNvGrpSpPr/>
          <p:nvPr/>
        </p:nvGrpSpPr>
        <p:grpSpPr>
          <a:xfrm>
            <a:off x="548640" y="3963412"/>
            <a:ext cx="2209800" cy="3046988"/>
            <a:chOff x="228600" y="4165699"/>
            <a:chExt cx="2209800" cy="3046988"/>
          </a:xfrm>
        </p:grpSpPr>
        <p:sp>
          <p:nvSpPr>
            <p:cNvPr id="29" name="Rectangle 28"/>
            <p:cNvSpPr/>
            <p:nvPr/>
          </p:nvSpPr>
          <p:spPr>
            <a:xfrm>
              <a:off x="324896" y="4693753"/>
              <a:ext cx="1371600" cy="227092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0" name="Rectangle 29"/>
            <p:cNvSpPr/>
            <p:nvPr/>
          </p:nvSpPr>
          <p:spPr>
            <a:xfrm>
              <a:off x="321629" y="4343400"/>
              <a:ext cx="1888637" cy="381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1" name="TextBox 30"/>
            <p:cNvSpPr txBox="1"/>
            <p:nvPr/>
          </p:nvSpPr>
          <p:spPr>
            <a:xfrm>
              <a:off x="228600" y="4165699"/>
              <a:ext cx="2209800" cy="3046988"/>
            </a:xfrm>
            <a:prstGeom prst="rect">
              <a:avLst/>
            </a:prstGeom>
            <a:noFill/>
          </p:spPr>
          <p:txBody>
            <a:bodyPr wrap="square" rtlCol="0">
              <a:spAutoFit/>
            </a:bodyPr>
            <a:lstStyle/>
            <a:p>
              <a:r>
                <a:rPr lang="en-US" sz="400" b="1" dirty="0" smtClean="0"/>
                <a:t>.method public </a:t>
              </a:r>
              <a:r>
                <a:rPr lang="en-US" sz="400" b="1" dirty="0" err="1" smtClean="0"/>
                <a:t>hidebysig</a:t>
              </a:r>
              <a:r>
                <a:rPr lang="en-US" sz="400" b="1" dirty="0" smtClean="0"/>
                <a:t> </a:t>
              </a:r>
              <a:r>
                <a:rPr lang="en-US" sz="400" b="1" dirty="0" err="1" smtClean="0"/>
                <a:t>newslot</a:t>
              </a:r>
              <a:r>
                <a:rPr lang="en-US" sz="400" b="1" dirty="0" smtClean="0"/>
                <a:t> virtual instance int32  Add(object 'value') </a:t>
              </a:r>
              <a:r>
                <a:rPr lang="en-US" sz="400" b="1" dirty="0" err="1" smtClean="0"/>
                <a:t>cil</a:t>
              </a:r>
              <a:r>
                <a:rPr lang="en-US" sz="400" b="1" dirty="0" smtClean="0"/>
                <a:t> managed</a:t>
              </a:r>
            </a:p>
            <a:p>
              <a:r>
                <a:rPr lang="en-US" sz="400" b="1" dirty="0" smtClean="0"/>
                <a:t>{</a:t>
              </a:r>
            </a:p>
            <a:p>
              <a:r>
                <a:rPr lang="en-US" sz="400" b="1" dirty="0" smtClean="0"/>
                <a:t>  ldarg.1</a:t>
              </a:r>
            </a:p>
            <a:p>
              <a:r>
                <a:rPr lang="en-US" sz="400" b="1" dirty="0" smtClean="0"/>
                <a:t>  </a:t>
              </a:r>
              <a:r>
                <a:rPr lang="en-US" sz="400" b="1" dirty="0" err="1" smtClean="0"/>
                <a:t>ldnull</a:t>
              </a:r>
              <a:endParaRPr lang="en-US" sz="400" b="1" dirty="0" smtClean="0"/>
            </a:p>
            <a:p>
              <a:r>
                <a:rPr lang="en-US" sz="400" b="1" dirty="0" smtClean="0"/>
                <a:t>  </a:t>
              </a:r>
              <a:r>
                <a:rPr lang="en-US" sz="400" b="1" dirty="0" err="1" smtClean="0"/>
                <a:t>ceq</a:t>
              </a:r>
              <a:endParaRPr lang="en-US" sz="400" b="1" dirty="0" smtClean="0"/>
            </a:p>
            <a:p>
              <a:r>
                <a:rPr lang="en-US" sz="400" b="1" dirty="0" smtClean="0"/>
                <a:t>  ldc.i4.0</a:t>
              </a:r>
            </a:p>
            <a:p>
              <a:r>
                <a:rPr lang="en-US" sz="400" b="1" dirty="0" smtClean="0"/>
                <a:t>  </a:t>
              </a:r>
              <a:r>
                <a:rPr lang="en-US" sz="400" b="1" dirty="0" err="1" smtClean="0"/>
                <a:t>ceq</a:t>
              </a:r>
              <a:endParaRPr lang="en-US" sz="400" b="1" dirty="0" smtClean="0"/>
            </a:p>
            <a:p>
              <a:r>
                <a:rPr lang="en-US" sz="400" b="1" dirty="0" smtClean="0"/>
                <a:t>  call       void [</a:t>
              </a:r>
              <a:r>
                <a:rPr lang="en-US" sz="400" b="1" dirty="0" err="1" smtClean="0"/>
                <a:t>Microsoft.Contracts</a:t>
              </a:r>
              <a:r>
                <a:rPr lang="en-US" sz="400" b="1" dirty="0" smtClean="0"/>
                <a:t>]</a:t>
              </a:r>
              <a:r>
                <a:rPr lang="en-US" sz="400" b="1" dirty="0" err="1" smtClean="0"/>
                <a:t>Microsoft.Contracts.Contract</a:t>
              </a:r>
              <a:r>
                <a:rPr lang="en-US" sz="400" b="1" dirty="0" smtClean="0"/>
                <a:t>::</a:t>
              </a:r>
              <a:r>
                <a:rPr lang="en-US" sz="400" b="1" dirty="0" err="1" smtClean="0"/>
                <a:t>RequiresInRelease</a:t>
              </a:r>
              <a:r>
                <a:rPr lang="en-US" sz="400" b="1" dirty="0" smtClean="0"/>
                <a:t>(</a:t>
              </a:r>
              <a:r>
                <a:rPr lang="en-US" sz="400" b="1" dirty="0" err="1" smtClean="0"/>
                <a:t>bool</a:t>
              </a:r>
              <a:r>
                <a:rPr lang="en-US" sz="400" b="1" dirty="0" smtClean="0"/>
                <a:t>)</a:t>
              </a:r>
            </a:p>
            <a:p>
              <a:r>
                <a:rPr lang="en-US" sz="400" b="1" dirty="0" smtClean="0"/>
                <a:t>  ldarg.0</a:t>
              </a:r>
            </a:p>
            <a:p>
              <a:r>
                <a:rPr lang="en-US" sz="400" b="1" dirty="0" smtClean="0"/>
                <a:t>  </a:t>
              </a:r>
              <a:r>
                <a:rPr lang="en-US" sz="400" b="1" dirty="0" err="1" smtClean="0"/>
                <a:t>ldfld</a:t>
              </a:r>
              <a:r>
                <a:rPr lang="en-US" sz="400" b="1" dirty="0" smtClean="0"/>
                <a:t>      int32 </a:t>
              </a:r>
              <a:r>
                <a:rPr lang="en-US" sz="400" b="1" dirty="0" err="1" smtClean="0"/>
                <a:t>TabDemo.BaseList</a:t>
              </a:r>
              <a:r>
                <a:rPr lang="en-US" sz="400" b="1" dirty="0" smtClean="0"/>
                <a:t>::count</a:t>
              </a:r>
            </a:p>
            <a:p>
              <a:r>
                <a:rPr lang="en-US" sz="400" b="1" dirty="0" smtClean="0"/>
                <a:t>  ldarg.0</a:t>
              </a:r>
            </a:p>
            <a:p>
              <a:r>
                <a:rPr lang="en-US" sz="400" b="1" dirty="0" smtClean="0"/>
                <a:t>  </a:t>
              </a:r>
              <a:r>
                <a:rPr lang="en-US" sz="400" b="1" dirty="0" err="1" smtClean="0"/>
                <a:t>ldfld</a:t>
              </a:r>
              <a:r>
                <a:rPr lang="en-US" sz="400" b="1" dirty="0" smtClean="0"/>
                <a:t>      object[] </a:t>
              </a:r>
              <a:r>
                <a:rPr lang="en-US" sz="400" b="1" dirty="0" err="1" smtClean="0"/>
                <a:t>TabDemo.BaseList</a:t>
              </a:r>
              <a:r>
                <a:rPr lang="en-US" sz="400" b="1" dirty="0" smtClean="0"/>
                <a:t>::items</a:t>
              </a:r>
            </a:p>
            <a:p>
              <a:r>
                <a:rPr lang="en-US" sz="400" b="1" dirty="0" smtClean="0"/>
                <a:t>  </a:t>
              </a:r>
              <a:r>
                <a:rPr lang="en-US" sz="400" b="1" dirty="0" err="1" smtClean="0"/>
                <a:t>ldlen</a:t>
              </a:r>
              <a:endParaRPr lang="en-US" sz="400" b="1" dirty="0" smtClean="0"/>
            </a:p>
            <a:p>
              <a:r>
                <a:rPr lang="en-US" sz="400" b="1" dirty="0" smtClean="0"/>
                <a:t>  conv.i4</a:t>
              </a:r>
            </a:p>
            <a:p>
              <a:r>
                <a:rPr lang="en-US" sz="400" b="1" dirty="0" smtClean="0"/>
                <a:t>  </a:t>
              </a:r>
              <a:r>
                <a:rPr lang="en-US" sz="400" b="1" dirty="0" err="1" smtClean="0"/>
                <a:t>ceq</a:t>
              </a:r>
              <a:endParaRPr lang="en-US" sz="400" b="1" dirty="0" smtClean="0"/>
            </a:p>
            <a:p>
              <a:r>
                <a:rPr lang="en-US" sz="400" b="1" dirty="0" smtClean="0"/>
                <a:t>  ldc.i4.0</a:t>
              </a:r>
            </a:p>
            <a:p>
              <a:r>
                <a:rPr lang="en-US" sz="400" b="1" dirty="0" smtClean="0"/>
                <a:t>  </a:t>
              </a:r>
              <a:r>
                <a:rPr lang="en-US" sz="400" b="1" dirty="0" err="1" smtClean="0"/>
                <a:t>ceq</a:t>
              </a:r>
              <a:endParaRPr lang="en-US" sz="400" b="1" dirty="0" smtClean="0"/>
            </a:p>
            <a:p>
              <a:r>
                <a:rPr lang="en-US" sz="400" b="1" dirty="0" smtClean="0"/>
                <a:t>  stloc.1</a:t>
              </a:r>
            </a:p>
            <a:p>
              <a:r>
                <a:rPr lang="en-US" sz="400" b="1" dirty="0" smtClean="0"/>
                <a:t>  ldloc.1</a:t>
              </a:r>
            </a:p>
            <a:p>
              <a:r>
                <a:rPr lang="en-US" sz="400" b="1" dirty="0" smtClean="0"/>
                <a:t>  </a:t>
              </a:r>
              <a:r>
                <a:rPr lang="en-US" sz="400" b="1" dirty="0" err="1" smtClean="0"/>
                <a:t>brtrue.s</a:t>
              </a:r>
              <a:r>
                <a:rPr lang="en-US" sz="400" b="1" dirty="0" smtClean="0"/>
                <a:t>   IL_0029</a:t>
              </a:r>
            </a:p>
            <a:p>
              <a:r>
                <a:rPr lang="en-US" sz="400" b="1" dirty="0" smtClean="0"/>
                <a:t>  ldarg.0</a:t>
              </a:r>
            </a:p>
            <a:p>
              <a:r>
                <a:rPr lang="en-US" sz="400" b="1" dirty="0" smtClean="0"/>
                <a:t>  ldarg.0</a:t>
              </a:r>
            </a:p>
            <a:p>
              <a:r>
                <a:rPr lang="en-US" sz="400" b="1" dirty="0" smtClean="0"/>
                <a:t>  </a:t>
              </a:r>
              <a:r>
                <a:rPr lang="en-US" sz="400" b="1" dirty="0" err="1" smtClean="0"/>
                <a:t>ldfld</a:t>
              </a:r>
              <a:r>
                <a:rPr lang="en-US" sz="400" b="1" dirty="0" smtClean="0"/>
                <a:t>      int32 </a:t>
              </a:r>
              <a:r>
                <a:rPr lang="en-US" sz="400" b="1" dirty="0" err="1" smtClean="0"/>
                <a:t>TabDemo.BaseList</a:t>
              </a:r>
              <a:r>
                <a:rPr lang="en-US" sz="400" b="1" dirty="0" smtClean="0"/>
                <a:t>::count</a:t>
              </a:r>
            </a:p>
            <a:p>
              <a:r>
                <a:rPr lang="en-US" sz="400" b="1" dirty="0" smtClean="0"/>
                <a:t>  ldc.i4.1</a:t>
              </a:r>
            </a:p>
            <a:p>
              <a:r>
                <a:rPr lang="en-US" sz="400" b="1" dirty="0" smtClean="0"/>
                <a:t>  add</a:t>
              </a:r>
            </a:p>
            <a:p>
              <a:r>
                <a:rPr lang="en-US" sz="400" b="1" dirty="0" smtClean="0"/>
                <a:t>  call       instance void </a:t>
              </a:r>
              <a:r>
                <a:rPr lang="en-US" sz="400" b="1" dirty="0" err="1" smtClean="0"/>
                <a:t>TabDemo.BaseList</a:t>
              </a:r>
              <a:r>
                <a:rPr lang="en-US" sz="400" b="1" dirty="0" smtClean="0"/>
                <a:t>::</a:t>
              </a:r>
              <a:r>
                <a:rPr lang="en-US" sz="400" b="1" dirty="0" err="1" smtClean="0"/>
                <a:t>EnsureCapacity</a:t>
              </a:r>
              <a:r>
                <a:rPr lang="en-US" sz="400" b="1" dirty="0" smtClean="0"/>
                <a:t>(int32)</a:t>
              </a:r>
            </a:p>
            <a:p>
              <a:r>
                <a:rPr lang="en-US" sz="400" b="1" dirty="0" smtClean="0"/>
                <a:t>  ldarg.0</a:t>
              </a:r>
            </a:p>
            <a:p>
              <a:r>
                <a:rPr lang="en-US" sz="400" b="1" dirty="0" smtClean="0"/>
                <a:t>  </a:t>
              </a:r>
              <a:r>
                <a:rPr lang="en-US" sz="400" b="1" dirty="0" err="1" smtClean="0"/>
                <a:t>ldfld</a:t>
              </a:r>
              <a:r>
                <a:rPr lang="en-US" sz="400" b="1" dirty="0" smtClean="0"/>
                <a:t>      object[] </a:t>
              </a:r>
              <a:r>
                <a:rPr lang="en-US" sz="400" b="1" dirty="0" err="1" smtClean="0"/>
                <a:t>TabDemo.BaseList</a:t>
              </a:r>
              <a:r>
                <a:rPr lang="en-US" sz="400" b="1" dirty="0" smtClean="0"/>
                <a:t>::items</a:t>
              </a:r>
            </a:p>
            <a:p>
              <a:r>
                <a:rPr lang="en-US" sz="400" b="1" dirty="0" smtClean="0"/>
                <a:t>  ldarg.0</a:t>
              </a:r>
            </a:p>
            <a:p>
              <a:r>
                <a:rPr lang="en-US" sz="400" b="1" dirty="0" smtClean="0"/>
                <a:t>  </a:t>
              </a:r>
              <a:r>
                <a:rPr lang="en-US" sz="400" b="1" dirty="0" err="1" smtClean="0"/>
                <a:t>ldfld</a:t>
              </a:r>
              <a:r>
                <a:rPr lang="en-US" sz="400" b="1" dirty="0" smtClean="0"/>
                <a:t>      int32 </a:t>
              </a:r>
              <a:r>
                <a:rPr lang="en-US" sz="400" b="1" dirty="0" err="1" smtClean="0"/>
                <a:t>TabDemo.BaseList</a:t>
              </a:r>
              <a:r>
                <a:rPr lang="en-US" sz="400" b="1" dirty="0" smtClean="0"/>
                <a:t>::count</a:t>
              </a:r>
            </a:p>
            <a:p>
              <a:r>
                <a:rPr lang="en-US" sz="400" b="1" dirty="0" smtClean="0"/>
                <a:t>  ldarg.1</a:t>
              </a:r>
            </a:p>
            <a:p>
              <a:r>
                <a:rPr lang="en-US" sz="400" b="1" dirty="0" smtClean="0"/>
                <a:t>  stelem.ref</a:t>
              </a:r>
            </a:p>
            <a:p>
              <a:r>
                <a:rPr lang="en-US" sz="400" b="1" dirty="0" smtClean="0"/>
                <a:t>  ldarg.0</a:t>
              </a:r>
            </a:p>
            <a:p>
              <a:r>
                <a:rPr lang="en-US" sz="400" b="1" dirty="0" smtClean="0"/>
                <a:t>  dup</a:t>
              </a:r>
            </a:p>
            <a:p>
              <a:r>
                <a:rPr lang="en-US" sz="400" b="1" dirty="0" smtClean="0"/>
                <a:t>  </a:t>
              </a:r>
              <a:r>
                <a:rPr lang="en-US" sz="400" b="1" dirty="0" err="1" smtClean="0"/>
                <a:t>ldfld</a:t>
              </a:r>
              <a:r>
                <a:rPr lang="en-US" sz="400" b="1" dirty="0" smtClean="0"/>
                <a:t>      int32 </a:t>
              </a:r>
              <a:r>
                <a:rPr lang="en-US" sz="400" b="1" dirty="0" err="1" smtClean="0"/>
                <a:t>TabDemo.BaseList</a:t>
              </a:r>
              <a:r>
                <a:rPr lang="en-US" sz="400" b="1" dirty="0" smtClean="0"/>
                <a:t>::count</a:t>
              </a:r>
            </a:p>
            <a:p>
              <a:r>
                <a:rPr lang="en-US" sz="400" b="1" dirty="0" smtClean="0"/>
                <a:t>  dup</a:t>
              </a:r>
            </a:p>
            <a:p>
              <a:r>
                <a:rPr lang="en-US" sz="400" b="1" dirty="0" smtClean="0"/>
                <a:t>  stloc.2</a:t>
              </a:r>
            </a:p>
            <a:p>
              <a:r>
                <a:rPr lang="en-US" sz="400" b="1" dirty="0" smtClean="0"/>
                <a:t>  ldc.i4.1</a:t>
              </a:r>
            </a:p>
            <a:p>
              <a:r>
                <a:rPr lang="en-US" sz="400" b="1" dirty="0" smtClean="0"/>
                <a:t>  add</a:t>
              </a:r>
            </a:p>
            <a:p>
              <a:r>
                <a:rPr lang="en-US" sz="400" b="1" dirty="0" smtClean="0"/>
                <a:t>  </a:t>
              </a:r>
              <a:r>
                <a:rPr lang="en-US" sz="400" b="1" dirty="0" err="1" smtClean="0"/>
                <a:t>stfld</a:t>
              </a:r>
              <a:r>
                <a:rPr lang="en-US" sz="400" b="1" dirty="0" smtClean="0"/>
                <a:t>      int32 </a:t>
              </a:r>
              <a:r>
                <a:rPr lang="en-US" sz="400" b="1" dirty="0" err="1" smtClean="0"/>
                <a:t>TabDemo.BaseList</a:t>
              </a:r>
              <a:r>
                <a:rPr lang="en-US" sz="400" b="1" dirty="0" smtClean="0"/>
                <a:t>::count</a:t>
              </a:r>
            </a:p>
            <a:p>
              <a:r>
                <a:rPr lang="en-US" sz="400" b="1" dirty="0" smtClean="0"/>
                <a:t>  ldloc.2</a:t>
              </a:r>
            </a:p>
            <a:p>
              <a:r>
                <a:rPr lang="en-US" sz="400" b="1" dirty="0" smtClean="0"/>
                <a:t>  stloc.0</a:t>
              </a:r>
            </a:p>
            <a:p>
              <a:r>
                <a:rPr lang="en-US" sz="400" b="1" dirty="0" smtClean="0"/>
                <a:t>  </a:t>
              </a:r>
              <a:r>
                <a:rPr lang="en-US" sz="400" b="1" dirty="0" err="1" smtClean="0"/>
                <a:t>br.s</a:t>
              </a:r>
              <a:r>
                <a:rPr lang="en-US" sz="400" b="1" dirty="0" smtClean="0"/>
                <a:t>       IL_004b</a:t>
              </a:r>
            </a:p>
            <a:p>
              <a:r>
                <a:rPr lang="en-US" sz="400" b="1" dirty="0" smtClean="0"/>
                <a:t>  ldloc.0</a:t>
              </a:r>
            </a:p>
            <a:p>
              <a:r>
                <a:rPr lang="en-US" sz="400" b="1" dirty="0" smtClean="0"/>
                <a:t>  ret</a:t>
              </a:r>
            </a:p>
            <a:p>
              <a:r>
                <a:rPr lang="en-US" sz="400" b="1" dirty="0" smtClean="0"/>
                <a:t>}</a:t>
              </a:r>
            </a:p>
            <a:p>
              <a:endParaRPr lang="en-US" sz="400" b="1" dirty="0" smtClean="0"/>
            </a:p>
          </p:txBody>
        </p:sp>
      </p:grpSp>
      <p:sp>
        <p:nvSpPr>
          <p:cNvPr id="10" name="TextBox 9"/>
          <p:cNvSpPr txBox="1"/>
          <p:nvPr/>
        </p:nvSpPr>
        <p:spPr>
          <a:xfrm>
            <a:off x="396240" y="3317080"/>
            <a:ext cx="957313" cy="646331"/>
          </a:xfrm>
          <a:prstGeom prst="rect">
            <a:avLst/>
          </a:prstGeom>
          <a:gradFill rotWithShape="1">
            <a:gsLst>
              <a:gs pos="0">
                <a:sysClr val="windowText" lastClr="000000">
                  <a:tint val="73000"/>
                  <a:satMod val="150000"/>
                </a:sysClr>
              </a:gs>
              <a:gs pos="25000">
                <a:sysClr val="windowText" lastClr="000000">
                  <a:tint val="96000"/>
                  <a:shade val="80000"/>
                  <a:satMod val="105000"/>
                </a:sysClr>
              </a:gs>
              <a:gs pos="38000">
                <a:sysClr val="windowText" lastClr="000000">
                  <a:tint val="96000"/>
                  <a:shade val="59000"/>
                  <a:satMod val="120000"/>
                </a:sysClr>
              </a:gs>
              <a:gs pos="55000">
                <a:sysClr val="windowText" lastClr="000000">
                  <a:shade val="57000"/>
                  <a:satMod val="120000"/>
                </a:sysClr>
              </a:gs>
              <a:gs pos="80000">
                <a:sysClr val="windowText" lastClr="000000">
                  <a:shade val="56000"/>
                  <a:satMod val="145000"/>
                </a:sysClr>
              </a:gs>
              <a:gs pos="88000">
                <a:sysClr val="windowText" lastClr="000000">
                  <a:shade val="63000"/>
                  <a:satMod val="160000"/>
                </a:sysClr>
              </a:gs>
              <a:gs pos="100000">
                <a:sysClr val="windowText" lastClr="000000">
                  <a:tint val="99555"/>
                  <a:satMod val="155000"/>
                </a:sysClr>
              </a:gs>
            </a:gsLst>
            <a:lin ang="5400000" scaled="1"/>
          </a:gradFill>
          <a:ln w="9525" cap="flat" cmpd="sng" algn="ctr">
            <a:solidFill>
              <a:sysClr val="windowText" lastClr="000000">
                <a:shade val="60000"/>
                <a:satMod val="300000"/>
              </a:sysClr>
            </a:solidFill>
            <a:prstDash val="solid"/>
          </a:ln>
          <a:effectLst>
            <a:glow rad="70000">
              <a:sysClr val="windowText" lastClr="000000">
                <a:tint val="30000"/>
                <a:shade val="95000"/>
                <a:satMod val="300000"/>
                <a:alpha val="50000"/>
              </a:sysClr>
            </a:glo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orbel"/>
                <a:ea typeface="+mn-ea"/>
                <a:cs typeface="+mn-cs"/>
              </a:rPr>
              <a:t>Release</a:t>
            </a:r>
            <a:br>
              <a:rPr kumimoji="0" lang="en-US" sz="1800" b="0" i="0" u="none" strike="noStrike" kern="1200" cap="none" spc="0" normalizeH="0" baseline="0" noProof="0" dirty="0" smtClean="0">
                <a:ln>
                  <a:noFill/>
                </a:ln>
                <a:solidFill>
                  <a:prstClr val="white"/>
                </a:solidFill>
                <a:effectLst/>
                <a:uLnTx/>
                <a:uFillTx/>
                <a:latin typeface="Corbel"/>
                <a:ea typeface="+mn-ea"/>
                <a:cs typeface="+mn-cs"/>
              </a:rPr>
            </a:br>
            <a:r>
              <a:rPr kumimoji="0" lang="en-US" sz="1800" b="0" i="0" u="none" strike="noStrike" kern="1200" cap="none" spc="0" normalizeH="0" baseline="0" noProof="0" dirty="0" smtClean="0">
                <a:ln>
                  <a:noFill/>
                </a:ln>
                <a:solidFill>
                  <a:prstClr val="white"/>
                </a:solidFill>
                <a:effectLst/>
                <a:uLnTx/>
                <a:uFillTx/>
                <a:latin typeface="Corbel"/>
                <a:ea typeface="+mn-ea"/>
                <a:cs typeface="+mn-cs"/>
              </a:rPr>
              <a:t>Compile</a:t>
            </a:r>
            <a:endParaRPr kumimoji="0" lang="en-US" sz="1800" b="0" i="0" u="none" strike="noStrike" kern="1200" cap="none" spc="0" normalizeH="0" baseline="0" noProof="0" dirty="0">
              <a:ln>
                <a:noFill/>
              </a:ln>
              <a:solidFill>
                <a:prstClr val="white"/>
              </a:solidFill>
              <a:effectLst/>
              <a:uLnTx/>
              <a:uFillTx/>
              <a:latin typeface="Corbel"/>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MSDN: Where are the Contracts ?</a:t>
            </a:r>
            <a:endParaRPr lang="en-US" dirty="0"/>
          </a:p>
        </p:txBody>
      </p:sp>
      <p:pic>
        <p:nvPicPr>
          <p:cNvPr id="16387" name="Picture 3"/>
          <p:cNvPicPr>
            <a:picLocks noChangeAspect="1" noChangeArrowheads="1"/>
          </p:cNvPicPr>
          <p:nvPr/>
        </p:nvPicPr>
        <p:blipFill>
          <a:blip r:embed="rId2"/>
          <a:srcRect/>
          <a:stretch>
            <a:fillRect/>
          </a:stretch>
        </p:blipFill>
        <p:spPr bwMode="auto">
          <a:xfrm>
            <a:off x="457200" y="1781175"/>
            <a:ext cx="6391275" cy="4543425"/>
          </a:xfrm>
          <a:prstGeom prst="rect">
            <a:avLst/>
          </a:prstGeom>
          <a:noFill/>
          <a:ln w="9525">
            <a:noFill/>
            <a:miter lim="800000"/>
            <a:headEnd/>
            <a:tailEnd/>
          </a:ln>
          <a:effectLst/>
        </p:spPr>
      </p:pic>
    </p:spTree>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381000" y="1709333"/>
            <a:ext cx="8421621" cy="4920067"/>
          </a:xfrm>
          <a:prstGeom prst="rect">
            <a:avLst/>
          </a:prstGeom>
          <a:noFill/>
          <a:ln w="9525">
            <a:noFill/>
            <a:miter lim="800000"/>
            <a:headEnd/>
            <a:tailEnd/>
          </a:ln>
          <a:effectLst/>
        </p:spPr>
      </p:pic>
      <p:sp>
        <p:nvSpPr>
          <p:cNvPr id="3" name="Title 2"/>
          <p:cNvSpPr>
            <a:spLocks noGrp="1"/>
          </p:cNvSpPr>
          <p:nvPr>
            <p:ph type="title"/>
          </p:nvPr>
        </p:nvSpPr>
        <p:spPr/>
        <p:txBody>
          <a:bodyPr>
            <a:normAutofit fontScale="90000"/>
          </a:bodyPr>
          <a:lstStyle/>
          <a:p>
            <a:r>
              <a:rPr lang="en-US" dirty="0" smtClean="0"/>
              <a:t>MSDN Tomorrow</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Language Agnostic Documentation</a:t>
            </a:r>
            <a:endParaRPr lang="en-US" dirty="0"/>
          </a:p>
        </p:txBody>
      </p:sp>
      <p:pic>
        <p:nvPicPr>
          <p:cNvPr id="19461" name="Picture 5"/>
          <p:cNvPicPr>
            <a:picLocks noChangeAspect="1" noChangeArrowheads="1"/>
          </p:cNvPicPr>
          <p:nvPr/>
        </p:nvPicPr>
        <p:blipFill>
          <a:blip r:embed="rId2"/>
          <a:srcRect/>
          <a:stretch>
            <a:fillRect/>
          </a:stretch>
        </p:blipFill>
        <p:spPr bwMode="auto">
          <a:xfrm>
            <a:off x="381000" y="1676400"/>
            <a:ext cx="4000500" cy="3926023"/>
          </a:xfrm>
          <a:prstGeom prst="rect">
            <a:avLst/>
          </a:prstGeom>
          <a:noFill/>
          <a:ln w="9525">
            <a:noFill/>
            <a:miter lim="800000"/>
            <a:headEnd/>
            <a:tailEnd/>
          </a:ln>
          <a:effectLst/>
        </p:spPr>
      </p:pic>
      <p:pic>
        <p:nvPicPr>
          <p:cNvPr id="19462" name="Picture 6"/>
          <p:cNvPicPr>
            <a:picLocks noChangeAspect="1" noChangeArrowheads="1"/>
          </p:cNvPicPr>
          <p:nvPr/>
        </p:nvPicPr>
        <p:blipFill>
          <a:blip r:embed="rId3"/>
          <a:srcRect/>
          <a:stretch>
            <a:fillRect/>
          </a:stretch>
        </p:blipFill>
        <p:spPr bwMode="auto">
          <a:xfrm>
            <a:off x="4648200" y="1676400"/>
            <a:ext cx="4038600" cy="388862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Contracts?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Contracts document design decisions</a:t>
            </a:r>
          </a:p>
          <a:p>
            <a:pPr lvl="1"/>
            <a:r>
              <a:rPr lang="en-US" dirty="0" smtClean="0"/>
              <a:t>Preconditions, </a:t>
            </a:r>
            <a:r>
              <a:rPr lang="en-US" dirty="0" err="1" smtClean="0"/>
              <a:t>postconditions</a:t>
            </a:r>
            <a:r>
              <a:rPr lang="en-US" dirty="0" smtClean="0"/>
              <a:t>, and object invariants</a:t>
            </a:r>
          </a:p>
          <a:p>
            <a:pPr lvl="1"/>
            <a:r>
              <a:rPr lang="en-US" dirty="0" smtClean="0"/>
              <a:t>Facilitate code reuse and evolution</a:t>
            </a:r>
          </a:p>
          <a:p>
            <a:r>
              <a:rPr lang="en-US" dirty="0" smtClean="0"/>
              <a:t>Contracts are executable</a:t>
            </a:r>
          </a:p>
          <a:p>
            <a:pPr lvl="1"/>
            <a:r>
              <a:rPr lang="en-US" dirty="0" smtClean="0"/>
              <a:t>Checked documentation</a:t>
            </a:r>
          </a:p>
          <a:p>
            <a:pPr lvl="1"/>
            <a:r>
              <a:rPr lang="en-US" dirty="0" smtClean="0"/>
              <a:t>Amplify testing through oracles, including test exploration (</a:t>
            </a:r>
            <a:r>
              <a:rPr lang="en-US" dirty="0" err="1" smtClean="0"/>
              <a:t>Pex</a:t>
            </a:r>
            <a:r>
              <a:rPr lang="en-US" dirty="0" smtClean="0"/>
              <a:t>)</a:t>
            </a:r>
          </a:p>
          <a:p>
            <a:r>
              <a:rPr lang="en-US" dirty="0" smtClean="0"/>
              <a:t>Contracts help static verification</a:t>
            </a:r>
          </a:p>
          <a:p>
            <a:pPr lvl="1"/>
            <a:r>
              <a:rPr lang="en-US" dirty="0" smtClean="0"/>
              <a:t>Early error detection</a:t>
            </a:r>
          </a:p>
          <a:p>
            <a:pPr lvl="1"/>
            <a:r>
              <a:rPr lang="en-US" dirty="0" smtClean="0"/>
              <a:t>Clarify responsibility at interfaces</a:t>
            </a:r>
          </a:p>
          <a:p>
            <a:r>
              <a:rPr lang="en-US" dirty="0" smtClean="0"/>
              <a:t>Assertions help, but</a:t>
            </a:r>
          </a:p>
          <a:p>
            <a:pPr lvl="1"/>
            <a:r>
              <a:rPr lang="en-US" dirty="0" smtClean="0"/>
              <a:t>Not seen as a contract between 2 parties</a:t>
            </a:r>
          </a:p>
          <a:p>
            <a:pPr lvl="1"/>
            <a:r>
              <a:rPr lang="en-US" dirty="0" smtClean="0"/>
              <a:t>Every team has their own</a:t>
            </a:r>
          </a:p>
          <a:p>
            <a:pPr lvl="1"/>
            <a:r>
              <a:rPr lang="en-US" dirty="0" smtClean="0"/>
              <a:t>Difficult to tool against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Outline</a:t>
            </a:r>
            <a:endParaRPr lang="en-US" dirty="0"/>
          </a:p>
        </p:txBody>
      </p:sp>
      <p:sp>
        <p:nvSpPr>
          <p:cNvPr id="6" name="Rounded Rectangle 5"/>
          <p:cNvSpPr/>
          <p:nvPr/>
        </p:nvSpPr>
        <p:spPr>
          <a:xfrm>
            <a:off x="1066800" y="2057400"/>
            <a:ext cx="6934200" cy="190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200" dirty="0" smtClean="0">
                <a:solidFill>
                  <a:schemeClr val="tx1"/>
                </a:solidFill>
              </a:rPr>
              <a:t>Specifying Language-Agnostic</a:t>
            </a:r>
          </a:p>
          <a:p>
            <a:pPr algn="ctr"/>
            <a:r>
              <a:rPr lang="en-US" sz="3200" dirty="0" smtClean="0">
                <a:solidFill>
                  <a:schemeClr val="tx1"/>
                </a:solidFill>
              </a:rPr>
              <a:t>Contracts in </a:t>
            </a:r>
            <a:r>
              <a:rPr lang="en-US" sz="3200" dirty="0" smtClean="0">
                <a:solidFill>
                  <a:schemeClr val="tx1"/>
                </a:solidFill>
              </a:rPr>
              <a:t>.</a:t>
            </a:r>
            <a:r>
              <a:rPr lang="en-US" sz="3200" dirty="0" smtClean="0">
                <a:solidFill>
                  <a:schemeClr val="tx1"/>
                </a:solidFill>
              </a:rPr>
              <a:t>NET Code</a:t>
            </a:r>
            <a:endParaRPr lang="en-US" sz="3200" dirty="0" smtClean="0">
              <a:solidFill>
                <a:schemeClr val="tx1"/>
              </a:solidFill>
            </a:endParaRPr>
          </a:p>
          <a:p>
            <a:pPr algn="ctr"/>
            <a:r>
              <a:rPr lang="en-US" sz="2400" dirty="0" smtClean="0">
                <a:solidFill>
                  <a:schemeClr val="tx1"/>
                </a:solidFill>
              </a:rPr>
              <a:t/>
            </a:r>
            <a:br>
              <a:rPr lang="en-US" sz="2400" dirty="0" smtClean="0">
                <a:solidFill>
                  <a:schemeClr val="tx1"/>
                </a:solidFill>
              </a:rPr>
            </a:br>
            <a:r>
              <a:rPr lang="en-US" sz="2400" dirty="0" smtClean="0">
                <a:solidFill>
                  <a:schemeClr val="tx1"/>
                </a:solidFill>
              </a:rPr>
              <a:t>preconditions, </a:t>
            </a:r>
            <a:r>
              <a:rPr lang="en-US" sz="2400" dirty="0" err="1" smtClean="0">
                <a:solidFill>
                  <a:schemeClr val="tx1"/>
                </a:solidFill>
              </a:rPr>
              <a:t>postconditions</a:t>
            </a:r>
            <a:r>
              <a:rPr lang="en-US" sz="2400" dirty="0" smtClean="0">
                <a:solidFill>
                  <a:schemeClr val="tx1"/>
                </a:solidFill>
              </a:rPr>
              <a:t>, object invariants</a:t>
            </a:r>
            <a:endParaRPr lang="en-US" sz="2400" dirty="0">
              <a:solidFill>
                <a:schemeClr val="tx1"/>
              </a:solidFill>
            </a:endParaRPr>
          </a:p>
        </p:txBody>
      </p:sp>
      <p:sp>
        <p:nvSpPr>
          <p:cNvPr id="7" name="Rounded Rectangle 6"/>
          <p:cNvSpPr/>
          <p:nvPr/>
        </p:nvSpPr>
        <p:spPr>
          <a:xfrm>
            <a:off x="1066800" y="4267200"/>
            <a:ext cx="3200400" cy="1143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000" dirty="0" smtClean="0">
                <a:solidFill>
                  <a:schemeClr val="tx1"/>
                </a:solidFill>
              </a:rPr>
              <a:t>Runtime Checking</a:t>
            </a:r>
          </a:p>
        </p:txBody>
      </p:sp>
      <p:sp>
        <p:nvSpPr>
          <p:cNvPr id="8" name="Rounded Rectangle 7"/>
          <p:cNvSpPr/>
          <p:nvPr/>
        </p:nvSpPr>
        <p:spPr>
          <a:xfrm>
            <a:off x="4800600" y="4267200"/>
            <a:ext cx="3200400" cy="1143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000" dirty="0" smtClean="0">
                <a:solidFill>
                  <a:schemeClr val="tx1"/>
                </a:solidFill>
              </a:rPr>
              <a:t>Static Checking</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36448" y="2586736"/>
            <a:ext cx="7007352" cy="5374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 name="Rectangle 8"/>
          <p:cNvSpPr/>
          <p:nvPr/>
        </p:nvSpPr>
        <p:spPr>
          <a:xfrm>
            <a:off x="536448" y="2286000"/>
            <a:ext cx="3273552" cy="304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Rectangle 13"/>
          <p:cNvSpPr/>
          <p:nvPr/>
        </p:nvSpPr>
        <p:spPr>
          <a:xfrm>
            <a:off x="466725" y="5181600"/>
            <a:ext cx="4257675" cy="11239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Rectangle 10"/>
          <p:cNvSpPr/>
          <p:nvPr/>
        </p:nvSpPr>
        <p:spPr>
          <a:xfrm>
            <a:off x="2286000" y="2871216"/>
            <a:ext cx="5105400" cy="25298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smtClean="0"/>
              <a:t>Specifying Contracts (C#)</a:t>
            </a:r>
            <a:endParaRPr lang="en-US" dirty="0"/>
          </a:p>
        </p:txBody>
      </p:sp>
      <p:sp>
        <p:nvSpPr>
          <p:cNvPr id="8" name="Text Box 3"/>
          <p:cNvSpPr txBox="1">
            <a:spLocks noChangeArrowheads="1"/>
          </p:cNvSpPr>
          <p:nvPr/>
        </p:nvSpPr>
        <p:spPr bwMode="auto">
          <a:xfrm>
            <a:off x="457200" y="5152846"/>
            <a:ext cx="4648200" cy="1200329"/>
          </a:xfrm>
          <a:prstGeom prst="rect">
            <a:avLst/>
          </a:prstGeom>
          <a:noFill/>
          <a:ln w="9525">
            <a:noFill/>
            <a:miter lim="800000"/>
            <a:headEnd/>
            <a:tailEnd/>
          </a:ln>
          <a:effectLst/>
        </p:spPr>
        <p:txBody>
          <a:bodyPr wrap="square">
            <a:spAutoFit/>
          </a:bodyPr>
          <a:lstStyle/>
          <a:p>
            <a:pPr eaLnBrk="1" hangingPunct="1">
              <a:spcBef>
                <a:spcPct val="50000"/>
              </a:spcBef>
            </a:pPr>
            <a:r>
              <a:rPr lang="en-US" sz="1800" b="1" dirty="0" smtClean="0">
                <a:latin typeface="Corbel" pitchFamily="34" charset="0"/>
              </a:rPr>
              <a:t>[</a:t>
            </a:r>
            <a:r>
              <a:rPr lang="en-US" sz="1800" b="1" dirty="0" err="1" smtClean="0">
                <a:latin typeface="Corbel" pitchFamily="34" charset="0"/>
              </a:rPr>
              <a:t>ContractInvariantMethod</a:t>
            </a:r>
            <a:r>
              <a:rPr lang="en-US" sz="1800" b="1" dirty="0" smtClean="0">
                <a:latin typeface="Corbel" pitchFamily="34" charset="0"/>
              </a:rPr>
              <a:t>]</a:t>
            </a:r>
            <a:br>
              <a:rPr lang="en-US" sz="1800" b="1" dirty="0" smtClean="0">
                <a:latin typeface="Corbel" pitchFamily="34" charset="0"/>
              </a:rPr>
            </a:br>
            <a:r>
              <a:rPr lang="en-US" sz="1800" b="1" dirty="0" smtClean="0">
                <a:latin typeface="Corbel" pitchFamily="34" charset="0"/>
              </a:rPr>
              <a:t>void</a:t>
            </a:r>
            <a:r>
              <a:rPr lang="en-US" sz="1800" dirty="0" smtClean="0">
                <a:latin typeface="Corbel" pitchFamily="34" charset="0"/>
              </a:rPr>
              <a:t> </a:t>
            </a:r>
            <a:r>
              <a:rPr lang="en-US" sz="1800" dirty="0" err="1" smtClean="0">
                <a:latin typeface="Corbel" pitchFamily="34" charset="0"/>
              </a:rPr>
              <a:t>ObjectInvariant</a:t>
            </a:r>
            <a:r>
              <a:rPr lang="en-US" sz="1800" dirty="0" smtClean="0">
                <a:latin typeface="Corbel" pitchFamily="34" charset="0"/>
              </a:rPr>
              <a:t>() {</a:t>
            </a:r>
            <a:br>
              <a:rPr lang="en-US" sz="1800" dirty="0" smtClean="0">
                <a:latin typeface="Corbel" pitchFamily="34" charset="0"/>
              </a:rPr>
            </a:br>
            <a:r>
              <a:rPr lang="en-US" sz="1800" dirty="0" smtClean="0">
                <a:latin typeface="Corbel" pitchFamily="34" charset="0"/>
              </a:rPr>
              <a:t>  </a:t>
            </a:r>
            <a:r>
              <a:rPr lang="en-US" sz="1800" dirty="0" err="1" smtClean="0">
                <a:latin typeface="Corbel" pitchFamily="34" charset="0"/>
              </a:rPr>
              <a:t>Contract.</a:t>
            </a:r>
            <a:r>
              <a:rPr lang="en-US" sz="1800" b="1" dirty="0" err="1" smtClean="0">
                <a:latin typeface="Corbel" pitchFamily="34" charset="0"/>
              </a:rPr>
              <a:t>Invariant</a:t>
            </a:r>
            <a:r>
              <a:rPr lang="en-US" sz="1800" dirty="0" smtClean="0">
                <a:latin typeface="Corbel" pitchFamily="34" charset="0"/>
              </a:rPr>
              <a:t>( items != </a:t>
            </a:r>
            <a:r>
              <a:rPr lang="en-US" sz="1800" b="1" dirty="0" smtClean="0">
                <a:latin typeface="Corbel" pitchFamily="34" charset="0"/>
              </a:rPr>
              <a:t>null </a:t>
            </a:r>
            <a:r>
              <a:rPr lang="en-US" sz="1800" dirty="0" smtClean="0">
                <a:latin typeface="Corbel" pitchFamily="34" charset="0"/>
              </a:rPr>
              <a:t>);</a:t>
            </a:r>
            <a:br>
              <a:rPr lang="en-US" sz="1800" dirty="0" smtClean="0">
                <a:latin typeface="Corbel" pitchFamily="34" charset="0"/>
              </a:rPr>
            </a:br>
            <a:r>
              <a:rPr lang="en-US" sz="1800" dirty="0" smtClean="0">
                <a:latin typeface="Corbel" pitchFamily="34" charset="0"/>
              </a:rPr>
              <a:t>}</a:t>
            </a:r>
            <a:endParaRPr lang="en-US" sz="1800" dirty="0">
              <a:latin typeface="Corbel" pitchFamily="34" charset="0"/>
            </a:endParaRPr>
          </a:p>
        </p:txBody>
      </p:sp>
      <p:sp>
        <p:nvSpPr>
          <p:cNvPr id="10" name="TextBox 9"/>
          <p:cNvSpPr txBox="1"/>
          <p:nvPr/>
        </p:nvSpPr>
        <p:spPr>
          <a:xfrm>
            <a:off x="5334000" y="4343400"/>
            <a:ext cx="3352800" cy="193899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000" b="1" dirty="0" smtClean="0"/>
              <a:t>Features</a:t>
            </a:r>
          </a:p>
          <a:p>
            <a:pPr>
              <a:buFont typeface="Wingdings" pitchFamily="2" charset="2"/>
              <a:buChar char="§"/>
            </a:pPr>
            <a:r>
              <a:rPr lang="en-US" sz="2000" dirty="0" smtClean="0"/>
              <a:t> </a:t>
            </a:r>
            <a:r>
              <a:rPr lang="en-US" sz="2000" dirty="0" smtClean="0">
                <a:solidFill>
                  <a:schemeClr val="tx1"/>
                </a:solidFill>
              </a:rPr>
              <a:t>Language expression syntax</a:t>
            </a:r>
          </a:p>
          <a:p>
            <a:pPr lvl="1">
              <a:buFont typeface="Wingdings" pitchFamily="2" charset="2"/>
              <a:buChar char="§"/>
            </a:pPr>
            <a:r>
              <a:rPr lang="en-US" sz="2000" dirty="0" smtClean="0">
                <a:solidFill>
                  <a:schemeClr val="tx1"/>
                </a:solidFill>
              </a:rPr>
              <a:t> Type checking / IDE</a:t>
            </a:r>
          </a:p>
          <a:p>
            <a:pPr>
              <a:buFont typeface="Wingdings" pitchFamily="2" charset="2"/>
              <a:buChar char="§"/>
            </a:pPr>
            <a:r>
              <a:rPr lang="en-US" sz="2000" dirty="0" smtClean="0">
                <a:solidFill>
                  <a:schemeClr val="tx1"/>
                </a:solidFill>
              </a:rPr>
              <a:t> Declarative</a:t>
            </a:r>
          </a:p>
          <a:p>
            <a:pPr>
              <a:buFont typeface="Wingdings" pitchFamily="2" charset="2"/>
              <a:buChar char="§"/>
            </a:pPr>
            <a:r>
              <a:rPr lang="en-US" sz="2000" dirty="0" smtClean="0">
                <a:solidFill>
                  <a:schemeClr val="tx1"/>
                </a:solidFill>
              </a:rPr>
              <a:t> Special Encodings</a:t>
            </a:r>
          </a:p>
          <a:p>
            <a:pPr lvl="1">
              <a:buFont typeface="Wingdings" pitchFamily="2" charset="2"/>
              <a:buChar char="§"/>
            </a:pPr>
            <a:r>
              <a:rPr lang="en-US" sz="2000" dirty="0" smtClean="0">
                <a:solidFill>
                  <a:schemeClr val="tx1"/>
                </a:solidFill>
              </a:rPr>
              <a:t> Result and Old</a:t>
            </a:r>
            <a:endParaRPr lang="en-US" sz="2000" dirty="0"/>
          </a:p>
        </p:txBody>
      </p:sp>
      <p:sp>
        <p:nvSpPr>
          <p:cNvPr id="12" name="Rectangle 11"/>
          <p:cNvSpPr/>
          <p:nvPr/>
        </p:nvSpPr>
        <p:spPr>
          <a:xfrm>
            <a:off x="1447801" y="2611786"/>
            <a:ext cx="762000" cy="26303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3" name="Rectangle 12"/>
          <p:cNvSpPr/>
          <p:nvPr/>
        </p:nvSpPr>
        <p:spPr>
          <a:xfrm>
            <a:off x="2351809" y="2316348"/>
            <a:ext cx="1229591" cy="27445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 name="Text Box 3"/>
          <p:cNvSpPr txBox="1">
            <a:spLocks noChangeArrowheads="1"/>
          </p:cNvSpPr>
          <p:nvPr/>
        </p:nvSpPr>
        <p:spPr bwMode="auto">
          <a:xfrm>
            <a:off x="381000" y="1695033"/>
            <a:ext cx="8763000" cy="2862322"/>
          </a:xfrm>
          <a:prstGeom prst="rect">
            <a:avLst/>
          </a:prstGeom>
          <a:noFill/>
          <a:ln w="9525">
            <a:noFill/>
            <a:miter lim="800000"/>
            <a:headEnd/>
            <a:tailEnd/>
          </a:ln>
          <a:effectLst/>
        </p:spPr>
        <p:txBody>
          <a:bodyPr wrap="square">
            <a:spAutoFit/>
          </a:bodyPr>
          <a:lstStyle/>
          <a:p>
            <a:pPr>
              <a:spcBef>
                <a:spcPct val="50000"/>
              </a:spcBef>
            </a:pPr>
            <a:r>
              <a:rPr lang="en-US" sz="1800" b="1" dirty="0">
                <a:latin typeface="Corbel" pitchFamily="34" charset="0"/>
                <a:cs typeface="Courier New" pitchFamily="49" charset="0"/>
              </a:rPr>
              <a:t>public</a:t>
            </a:r>
            <a:r>
              <a:rPr lang="en-US" sz="1800" dirty="0">
                <a:latin typeface="Corbel" pitchFamily="34" charset="0"/>
                <a:cs typeface="Courier New" pitchFamily="49" charset="0"/>
              </a:rPr>
              <a:t> </a:t>
            </a:r>
            <a:r>
              <a:rPr lang="en-US" sz="1800" b="1" dirty="0">
                <a:latin typeface="Corbel" pitchFamily="34" charset="0"/>
                <a:cs typeface="Courier New" pitchFamily="49" charset="0"/>
              </a:rPr>
              <a:t>virtual</a:t>
            </a:r>
            <a:r>
              <a:rPr lang="en-US" sz="1800" dirty="0">
                <a:latin typeface="Corbel" pitchFamily="34" charset="0"/>
                <a:cs typeface="Courier New" pitchFamily="49" charset="0"/>
              </a:rPr>
              <a:t> </a:t>
            </a:r>
            <a:r>
              <a:rPr lang="en-US" sz="1800" b="1" dirty="0" err="1">
                <a:latin typeface="Corbel" pitchFamily="34" charset="0"/>
                <a:cs typeface="Courier New" pitchFamily="49" charset="0"/>
              </a:rPr>
              <a:t>int</a:t>
            </a:r>
            <a:r>
              <a:rPr lang="en-US" sz="1800" dirty="0">
                <a:latin typeface="Corbel" pitchFamily="34" charset="0"/>
                <a:cs typeface="Courier New" pitchFamily="49" charset="0"/>
              </a:rPr>
              <a:t> Add(</a:t>
            </a:r>
            <a:r>
              <a:rPr lang="en-US" sz="1800" b="1" dirty="0">
                <a:latin typeface="Corbel" pitchFamily="34" charset="0"/>
                <a:cs typeface="Courier New" pitchFamily="49" charset="0"/>
              </a:rPr>
              <a:t>object</a:t>
            </a:r>
            <a:r>
              <a:rPr lang="en-US" sz="1800" dirty="0">
                <a:latin typeface="Corbel" pitchFamily="34" charset="0"/>
                <a:cs typeface="Courier New" pitchFamily="49" charset="0"/>
              </a:rPr>
              <a:t> value</a:t>
            </a:r>
            <a:r>
              <a:rPr lang="en-US" sz="1800" dirty="0" smtClean="0">
                <a:latin typeface="Corbel" pitchFamily="34" charset="0"/>
                <a:cs typeface="Courier New" pitchFamily="49" charset="0"/>
              </a:rPr>
              <a:t>)</a:t>
            </a:r>
            <a:br>
              <a:rPr lang="en-US" sz="1800" dirty="0" smtClean="0">
                <a:latin typeface="Corbel" pitchFamily="34" charset="0"/>
                <a:cs typeface="Courier New" pitchFamily="49" charset="0"/>
              </a:rPr>
            </a:br>
            <a:r>
              <a:rPr lang="en-US" sz="1800" dirty="0" smtClean="0">
                <a:latin typeface="Corbel" pitchFamily="34" charset="0"/>
                <a:cs typeface="Courier New" pitchFamily="49" charset="0"/>
              </a:rPr>
              <a:t>{</a:t>
            </a:r>
            <a:br>
              <a:rPr lang="en-US" sz="1800" dirty="0" smtClean="0">
                <a:latin typeface="Corbel" pitchFamily="34" charset="0"/>
                <a:cs typeface="Courier New" pitchFamily="49" charset="0"/>
              </a:rPr>
            </a:br>
            <a:r>
              <a:rPr lang="en-US" sz="1800" dirty="0" smtClean="0">
                <a:latin typeface="Corbel" pitchFamily="34" charset="0"/>
                <a:cs typeface="Courier New" pitchFamily="49" charset="0"/>
              </a:rPr>
              <a:t>  Contract.</a:t>
            </a:r>
            <a:r>
              <a:rPr lang="en-US" sz="1800" b="1" dirty="0" smtClean="0">
                <a:latin typeface="Corbel" pitchFamily="34" charset="0"/>
                <a:cs typeface="Courier New" pitchFamily="49" charset="0"/>
              </a:rPr>
              <a:t>Requires</a:t>
            </a:r>
            <a:r>
              <a:rPr lang="en-US" sz="1800" dirty="0" smtClean="0">
                <a:latin typeface="Corbel" pitchFamily="34" charset="0"/>
                <a:cs typeface="Courier New" pitchFamily="49" charset="0"/>
              </a:rPr>
              <a:t>( value </a:t>
            </a:r>
            <a:r>
              <a:rPr lang="en-US" sz="1800" dirty="0">
                <a:latin typeface="Corbel" pitchFamily="34" charset="0"/>
                <a:cs typeface="Courier New" pitchFamily="49" charset="0"/>
              </a:rPr>
              <a:t>!= </a:t>
            </a:r>
            <a:r>
              <a:rPr lang="en-US" sz="1800" b="1" dirty="0" smtClean="0">
                <a:latin typeface="Corbel" pitchFamily="34" charset="0"/>
                <a:cs typeface="Courier New" pitchFamily="49" charset="0"/>
              </a:rPr>
              <a:t>null </a:t>
            </a:r>
            <a:r>
              <a:rPr lang="en-US" sz="1800" dirty="0" smtClean="0">
                <a:latin typeface="Corbel" pitchFamily="34" charset="0"/>
                <a:cs typeface="Courier New" pitchFamily="49" charset="0"/>
              </a:rPr>
              <a:t>);</a:t>
            </a:r>
            <a:r>
              <a:rPr lang="en-US" sz="1800" dirty="0">
                <a:latin typeface="Corbel" pitchFamily="34" charset="0"/>
                <a:cs typeface="Courier New" pitchFamily="49" charset="0"/>
              </a:rPr>
              <a:t/>
            </a:r>
            <a:br>
              <a:rPr lang="en-US" sz="1800" dirty="0">
                <a:latin typeface="Corbel" pitchFamily="34" charset="0"/>
                <a:cs typeface="Courier New" pitchFamily="49" charset="0"/>
              </a:rPr>
            </a:br>
            <a:r>
              <a:rPr lang="en-US" sz="1800" dirty="0">
                <a:latin typeface="Corbel" pitchFamily="34" charset="0"/>
                <a:cs typeface="Courier New" pitchFamily="49" charset="0"/>
              </a:rPr>
              <a:t>  </a:t>
            </a:r>
            <a:r>
              <a:rPr lang="en-US" sz="1800" dirty="0" smtClean="0">
                <a:latin typeface="Corbel" pitchFamily="34" charset="0"/>
                <a:cs typeface="Courier New" pitchFamily="49" charset="0"/>
              </a:rPr>
              <a:t>Contract.</a:t>
            </a:r>
            <a:r>
              <a:rPr lang="en-US" sz="1800" b="1" dirty="0" smtClean="0">
                <a:latin typeface="Corbel" pitchFamily="34" charset="0"/>
                <a:cs typeface="Courier New" pitchFamily="49" charset="0"/>
              </a:rPr>
              <a:t>Ensures</a:t>
            </a:r>
            <a:r>
              <a:rPr lang="en-US" sz="1800" dirty="0" smtClean="0">
                <a:latin typeface="Corbel" pitchFamily="34" charset="0"/>
                <a:cs typeface="Courier New" pitchFamily="49" charset="0"/>
              </a:rPr>
              <a:t>( Count == </a:t>
            </a:r>
            <a:r>
              <a:rPr lang="en-US" sz="1800" dirty="0" err="1" smtClean="0">
                <a:latin typeface="Corbel" pitchFamily="34" charset="0"/>
                <a:cs typeface="Courier New" pitchFamily="49" charset="0"/>
              </a:rPr>
              <a:t>Contract.</a:t>
            </a:r>
            <a:r>
              <a:rPr lang="en-US" sz="1800" b="1" dirty="0" err="1" smtClean="0">
                <a:latin typeface="Corbel" pitchFamily="34" charset="0"/>
                <a:cs typeface="Courier New" pitchFamily="49" charset="0"/>
              </a:rPr>
              <a:t>OldValue</a:t>
            </a:r>
            <a:r>
              <a:rPr lang="en-US" sz="1800" dirty="0" smtClean="0">
                <a:latin typeface="Corbel" pitchFamily="34" charset="0"/>
                <a:cs typeface="Courier New" pitchFamily="49" charset="0"/>
              </a:rPr>
              <a:t>(Count</a:t>
            </a:r>
            <a:r>
              <a:rPr lang="en-US" sz="1800" dirty="0">
                <a:latin typeface="Corbel" pitchFamily="34" charset="0"/>
                <a:cs typeface="Courier New" pitchFamily="49" charset="0"/>
              </a:rPr>
              <a:t>) + </a:t>
            </a:r>
            <a:r>
              <a:rPr lang="en-US" sz="1800" dirty="0" smtClean="0">
                <a:latin typeface="Corbel" pitchFamily="34" charset="0"/>
                <a:cs typeface="Courier New" pitchFamily="49" charset="0"/>
              </a:rPr>
              <a:t>1 ); </a:t>
            </a:r>
            <a:r>
              <a:rPr lang="en-US" sz="1800" dirty="0">
                <a:latin typeface="Corbel" pitchFamily="34" charset="0"/>
                <a:cs typeface="Courier New" pitchFamily="49" charset="0"/>
              </a:rPr>
              <a:t/>
            </a:r>
            <a:br>
              <a:rPr lang="en-US" sz="1800" dirty="0">
                <a:latin typeface="Corbel" pitchFamily="34" charset="0"/>
                <a:cs typeface="Courier New" pitchFamily="49" charset="0"/>
              </a:rPr>
            </a:br>
            <a:r>
              <a:rPr lang="en-US" sz="1800" dirty="0">
                <a:latin typeface="Corbel" pitchFamily="34" charset="0"/>
                <a:cs typeface="Courier New" pitchFamily="49" charset="0"/>
              </a:rPr>
              <a:t>  </a:t>
            </a:r>
            <a:r>
              <a:rPr lang="en-US" sz="1800" dirty="0" smtClean="0">
                <a:latin typeface="Corbel" pitchFamily="34" charset="0"/>
                <a:cs typeface="Courier New" pitchFamily="49" charset="0"/>
              </a:rPr>
              <a:t>Contract.</a:t>
            </a:r>
            <a:r>
              <a:rPr lang="en-US" sz="1800" b="1" dirty="0" smtClean="0">
                <a:latin typeface="Corbel" pitchFamily="34" charset="0"/>
                <a:cs typeface="Courier New" pitchFamily="49" charset="0"/>
              </a:rPr>
              <a:t>Ensures</a:t>
            </a:r>
            <a:r>
              <a:rPr lang="en-US" sz="1800" dirty="0" smtClean="0">
                <a:latin typeface="Corbel" pitchFamily="34" charset="0"/>
                <a:cs typeface="Courier New" pitchFamily="49" charset="0"/>
              </a:rPr>
              <a:t>( </a:t>
            </a:r>
            <a:r>
              <a:rPr lang="en-US" sz="1800" dirty="0" err="1" smtClean="0">
                <a:latin typeface="Corbel" pitchFamily="34" charset="0"/>
                <a:cs typeface="Courier New" pitchFamily="49" charset="0"/>
              </a:rPr>
              <a:t>Contract.</a:t>
            </a:r>
            <a:r>
              <a:rPr lang="en-US" sz="1800" b="1" dirty="0" err="1" smtClean="0">
                <a:latin typeface="Corbel" pitchFamily="34" charset="0"/>
                <a:cs typeface="Courier New" pitchFamily="49" charset="0"/>
              </a:rPr>
              <a:t>Result</a:t>
            </a:r>
            <a:r>
              <a:rPr lang="en-US" sz="1800" dirty="0" smtClean="0">
                <a:latin typeface="Corbel" pitchFamily="34" charset="0"/>
                <a:cs typeface="Courier New" pitchFamily="49" charset="0"/>
              </a:rPr>
              <a:t>&lt;</a:t>
            </a:r>
            <a:r>
              <a:rPr lang="en-US" sz="1800" b="1" dirty="0" err="1" smtClean="0">
                <a:latin typeface="Corbel" pitchFamily="34" charset="0"/>
                <a:cs typeface="Courier New" pitchFamily="49" charset="0"/>
              </a:rPr>
              <a:t>int</a:t>
            </a:r>
            <a:r>
              <a:rPr lang="en-US" sz="1800" dirty="0" smtClean="0">
                <a:latin typeface="Corbel" pitchFamily="34" charset="0"/>
                <a:cs typeface="Courier New" pitchFamily="49" charset="0"/>
              </a:rPr>
              <a:t>&gt;() == </a:t>
            </a:r>
            <a:r>
              <a:rPr lang="en-US" sz="1800" dirty="0" err="1" smtClean="0">
                <a:latin typeface="Corbel" pitchFamily="34" charset="0"/>
                <a:cs typeface="Courier New" pitchFamily="49" charset="0"/>
              </a:rPr>
              <a:t>Contract.</a:t>
            </a:r>
            <a:r>
              <a:rPr lang="en-US" sz="1800" b="1" dirty="0" err="1" smtClean="0">
                <a:latin typeface="Corbel" pitchFamily="34" charset="0"/>
                <a:cs typeface="Courier New" pitchFamily="49" charset="0"/>
              </a:rPr>
              <a:t>OldValue</a:t>
            </a:r>
            <a:r>
              <a:rPr lang="en-US" sz="1800" dirty="0" smtClean="0">
                <a:latin typeface="Corbel" pitchFamily="34" charset="0"/>
                <a:cs typeface="Courier New" pitchFamily="49" charset="0"/>
              </a:rPr>
              <a:t>(Count) );</a:t>
            </a:r>
            <a:br>
              <a:rPr lang="en-US" sz="1800" dirty="0" smtClean="0">
                <a:latin typeface="Corbel" pitchFamily="34" charset="0"/>
                <a:cs typeface="Courier New" pitchFamily="49" charset="0"/>
              </a:rPr>
            </a:br>
            <a:r>
              <a:rPr lang="en-US" sz="1800" dirty="0" smtClean="0">
                <a:latin typeface="Corbel" pitchFamily="34" charset="0"/>
                <a:cs typeface="Courier New" pitchFamily="49" charset="0"/>
              </a:rPr>
              <a:t>  </a:t>
            </a:r>
            <a:br>
              <a:rPr lang="en-US" sz="1800" dirty="0" smtClean="0">
                <a:latin typeface="Corbel" pitchFamily="34" charset="0"/>
                <a:cs typeface="Courier New" pitchFamily="49" charset="0"/>
              </a:rPr>
            </a:br>
            <a:r>
              <a:rPr lang="en-US" sz="1800" dirty="0" smtClean="0">
                <a:latin typeface="Corbel" pitchFamily="34" charset="0"/>
                <a:cs typeface="Courier New" pitchFamily="49" charset="0"/>
              </a:rPr>
              <a:t>  </a:t>
            </a:r>
            <a:r>
              <a:rPr lang="en-US" sz="1800" b="1" dirty="0">
                <a:latin typeface="Corbel" pitchFamily="34" charset="0"/>
                <a:cs typeface="Courier New" pitchFamily="49" charset="0"/>
              </a:rPr>
              <a:t>if</a:t>
            </a:r>
            <a:r>
              <a:rPr lang="en-US" sz="1800" dirty="0">
                <a:latin typeface="Corbel" pitchFamily="34" charset="0"/>
                <a:cs typeface="Courier New" pitchFamily="49" charset="0"/>
              </a:rPr>
              <a:t> </a:t>
            </a:r>
            <a:r>
              <a:rPr lang="en-US" sz="1800" dirty="0" smtClean="0">
                <a:latin typeface="Corbel" pitchFamily="34" charset="0"/>
                <a:cs typeface="Courier New" pitchFamily="49" charset="0"/>
              </a:rPr>
              <a:t>(count == </a:t>
            </a:r>
            <a:r>
              <a:rPr lang="en-US" sz="1800" dirty="0" err="1" smtClean="0">
                <a:latin typeface="Corbel" pitchFamily="34" charset="0"/>
                <a:cs typeface="Courier New" pitchFamily="49" charset="0"/>
              </a:rPr>
              <a:t>items.Length</a:t>
            </a:r>
            <a:r>
              <a:rPr lang="en-US" sz="1800" dirty="0">
                <a:latin typeface="Corbel" pitchFamily="34" charset="0"/>
                <a:cs typeface="Courier New" pitchFamily="49" charset="0"/>
              </a:rPr>
              <a:t>) </a:t>
            </a:r>
            <a:r>
              <a:rPr lang="en-US" sz="1800" dirty="0" err="1" smtClean="0">
                <a:latin typeface="Corbel" pitchFamily="34" charset="0"/>
                <a:cs typeface="Courier New" pitchFamily="49" charset="0"/>
              </a:rPr>
              <a:t>EnsureCapacity</a:t>
            </a:r>
            <a:r>
              <a:rPr lang="en-US" sz="1800" dirty="0" smtClean="0">
                <a:latin typeface="Corbel" pitchFamily="34" charset="0"/>
                <a:cs typeface="Courier New" pitchFamily="49" charset="0"/>
              </a:rPr>
              <a:t>(count </a:t>
            </a:r>
            <a:r>
              <a:rPr lang="en-US" sz="1800" dirty="0">
                <a:latin typeface="Corbel" pitchFamily="34" charset="0"/>
                <a:cs typeface="Courier New" pitchFamily="49" charset="0"/>
              </a:rPr>
              <a:t>+ 1); </a:t>
            </a:r>
            <a:br>
              <a:rPr lang="en-US" sz="1800" dirty="0">
                <a:latin typeface="Corbel" pitchFamily="34" charset="0"/>
                <a:cs typeface="Courier New" pitchFamily="49" charset="0"/>
              </a:rPr>
            </a:br>
            <a:r>
              <a:rPr lang="en-US" sz="1800" dirty="0">
                <a:latin typeface="Corbel" pitchFamily="34" charset="0"/>
                <a:cs typeface="Courier New" pitchFamily="49" charset="0"/>
              </a:rPr>
              <a:t>  </a:t>
            </a:r>
            <a:r>
              <a:rPr lang="en-US" sz="1800" dirty="0" smtClean="0">
                <a:latin typeface="Corbel" pitchFamily="34" charset="0"/>
                <a:cs typeface="Courier New" pitchFamily="49" charset="0"/>
              </a:rPr>
              <a:t>items[count] </a:t>
            </a:r>
            <a:r>
              <a:rPr lang="en-US" sz="1800" dirty="0">
                <a:latin typeface="Corbel" pitchFamily="34" charset="0"/>
                <a:cs typeface="Courier New" pitchFamily="49" charset="0"/>
              </a:rPr>
              <a:t>= value; </a:t>
            </a:r>
            <a:br>
              <a:rPr lang="en-US" sz="1800" dirty="0">
                <a:latin typeface="Corbel" pitchFamily="34" charset="0"/>
                <a:cs typeface="Courier New" pitchFamily="49" charset="0"/>
              </a:rPr>
            </a:br>
            <a:r>
              <a:rPr lang="en-US" sz="1800" dirty="0">
                <a:latin typeface="Corbel" pitchFamily="34" charset="0"/>
                <a:cs typeface="Courier New" pitchFamily="49" charset="0"/>
              </a:rPr>
              <a:t>  </a:t>
            </a:r>
            <a:r>
              <a:rPr lang="en-US" sz="1800" b="1" dirty="0">
                <a:latin typeface="Corbel" pitchFamily="34" charset="0"/>
                <a:cs typeface="Courier New" pitchFamily="49" charset="0"/>
              </a:rPr>
              <a:t>return</a:t>
            </a:r>
            <a:r>
              <a:rPr lang="en-US" sz="1800" dirty="0">
                <a:latin typeface="Corbel" pitchFamily="34" charset="0"/>
                <a:cs typeface="Courier New" pitchFamily="49" charset="0"/>
              </a:rPr>
              <a:t> </a:t>
            </a:r>
            <a:r>
              <a:rPr lang="en-US" sz="1800" dirty="0" smtClean="0">
                <a:latin typeface="Corbel" pitchFamily="34" charset="0"/>
                <a:cs typeface="Courier New" pitchFamily="49" charset="0"/>
              </a:rPr>
              <a:t>count++;</a:t>
            </a:r>
            <a:r>
              <a:rPr lang="en-US" sz="1800" dirty="0">
                <a:latin typeface="Corbel" pitchFamily="34" charset="0"/>
                <a:cs typeface="Courier New" pitchFamily="49" charset="0"/>
              </a:rPr>
              <a:t/>
            </a:r>
            <a:br>
              <a:rPr lang="en-US" sz="1800" dirty="0">
                <a:latin typeface="Corbel" pitchFamily="34" charset="0"/>
                <a:cs typeface="Courier New" pitchFamily="49" charset="0"/>
              </a:rPr>
            </a:br>
            <a:r>
              <a:rPr lang="en-US" sz="1800" dirty="0" smtClean="0">
                <a:latin typeface="Corbel" pitchFamily="34" charset="0"/>
                <a:cs typeface="Courier New" pitchFamily="49"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par>
                                <p:cTn id="16" presetID="2" presetClass="entr" presetSubtype="2" fill="hold" nodeType="with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 calcmode="lin" valueType="num">
                                      <p:cBhvr additive="base">
                                        <p:cTn id="18" dur="500" fill="hold"/>
                                        <p:tgtEl>
                                          <p:spTgt spid="10">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10">
                                            <p:txEl>
                                              <p:pRg st="2" end="2"/>
                                            </p:txEl>
                                          </p:spTgt>
                                        </p:tgtEl>
                                        <p:attrNameLst>
                                          <p:attrName>style.visibility</p:attrName>
                                        </p:attrNameLst>
                                      </p:cBhvr>
                                      <p:to>
                                        <p:strVal val="visible"/>
                                      </p:to>
                                    </p:set>
                                    <p:anim calcmode="lin" valueType="num">
                                      <p:cBhvr additive="base">
                                        <p:cTn id="24" dur="500" fill="hold"/>
                                        <p:tgtEl>
                                          <p:spTgt spid="10">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10">
                                            <p:txEl>
                                              <p:pRg st="3" end="3"/>
                                            </p:txEl>
                                          </p:spTgt>
                                        </p:tgtEl>
                                        <p:attrNameLst>
                                          <p:attrName>style.visibility</p:attrName>
                                        </p:attrNameLst>
                                      </p:cBhvr>
                                      <p:to>
                                        <p:strVal val="visible"/>
                                      </p:to>
                                    </p:set>
                                    <p:anim calcmode="lin" valueType="num">
                                      <p:cBhvr additive="base">
                                        <p:cTn id="30" dur="500" fill="hold"/>
                                        <p:tgtEl>
                                          <p:spTgt spid="10">
                                            <p:txEl>
                                              <p:pRg st="3" end="3"/>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0">
                                            <p:txEl>
                                              <p:pRg st="3" end="3"/>
                                            </p:txEl>
                                          </p:spTgt>
                                        </p:tgtEl>
                                        <p:attrNameLst>
                                          <p:attrName>ppt_y</p:attrName>
                                        </p:attrNameLst>
                                      </p:cBhvr>
                                      <p:tavLst>
                                        <p:tav tm="0">
                                          <p:val>
                                            <p:strVal val="#ppt_y"/>
                                          </p:val>
                                        </p:tav>
                                        <p:tav tm="100000">
                                          <p:val>
                                            <p:strVal val="#ppt_y"/>
                                          </p:val>
                                        </p:tav>
                                      </p:tavLst>
                                    </p:anim>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10">
                                            <p:txEl>
                                              <p:pRg st="4" end="4"/>
                                            </p:txEl>
                                          </p:spTgt>
                                        </p:tgtEl>
                                        <p:attrNameLst>
                                          <p:attrName>style.visibility</p:attrName>
                                        </p:attrNameLst>
                                      </p:cBhvr>
                                      <p:to>
                                        <p:strVal val="visible"/>
                                      </p:to>
                                    </p:set>
                                    <p:anim calcmode="lin" valueType="num">
                                      <p:cBhvr additive="base">
                                        <p:cTn id="39" dur="500" fill="hold"/>
                                        <p:tgtEl>
                                          <p:spTgt spid="10">
                                            <p:txEl>
                                              <p:pRg st="4" end="4"/>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0">
                                            <p:txEl>
                                              <p:pRg st="4" end="4"/>
                                            </p:txEl>
                                          </p:spTgt>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10">
                                            <p:txEl>
                                              <p:pRg st="5" end="5"/>
                                            </p:txEl>
                                          </p:spTgt>
                                        </p:tgtEl>
                                        <p:attrNameLst>
                                          <p:attrName>style.visibility</p:attrName>
                                        </p:attrNameLst>
                                      </p:cBhvr>
                                      <p:to>
                                        <p:strVal val="visible"/>
                                      </p:to>
                                    </p:set>
                                    <p:anim calcmode="lin" valueType="num">
                                      <p:cBhvr additive="base">
                                        <p:cTn id="43" dur="500" fill="hold"/>
                                        <p:tgtEl>
                                          <p:spTgt spid="10">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0">
                                            <p:txEl>
                                              <p:pRg st="5" end="5"/>
                                            </p:txEl>
                                          </p:spTgt>
                                        </p:tgtEl>
                                        <p:attrNameLst>
                                          <p:attrName>ppt_y</p:attrName>
                                        </p:attrNameLst>
                                      </p:cBhvr>
                                      <p:tavLst>
                                        <p:tav tm="0">
                                          <p:val>
                                            <p:strVal val="#ppt_y"/>
                                          </p:val>
                                        </p:tav>
                                        <p:tav tm="100000">
                                          <p:val>
                                            <p:strVal val="#ppt_y"/>
                                          </p:val>
                                        </p:tav>
                                      </p:tavLst>
                                    </p:anim>
                                  </p:childTnLst>
                                </p:cTn>
                              </p:par>
                              <p:par>
                                <p:cTn id="45" presetID="9"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dissolv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childTnLst>
                                </p:cTn>
                              </p:par>
                              <p:par>
                                <p:cTn id="52" presetID="9"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dissolve">
                                      <p:cBhvr>
                                        <p:cTn id="5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animBg="1"/>
      <p:bldP spid="14" grpId="0" animBg="1"/>
      <p:bldP spid="11" grpId="0" animBg="1"/>
      <p:bldP spid="8" grpId="0"/>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6448" y="2427408"/>
            <a:ext cx="7312152" cy="5374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 name="Rectangle 6"/>
          <p:cNvSpPr/>
          <p:nvPr/>
        </p:nvSpPr>
        <p:spPr>
          <a:xfrm>
            <a:off x="536448" y="2126672"/>
            <a:ext cx="3273552" cy="304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Rectangle 7"/>
          <p:cNvSpPr/>
          <p:nvPr/>
        </p:nvSpPr>
        <p:spPr>
          <a:xfrm>
            <a:off x="2313432" y="2711888"/>
            <a:ext cx="5452872" cy="23857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Rectangle 8"/>
          <p:cNvSpPr/>
          <p:nvPr/>
        </p:nvSpPr>
        <p:spPr>
          <a:xfrm>
            <a:off x="1475508" y="2452458"/>
            <a:ext cx="767819" cy="22978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0" name="Rectangle 9"/>
          <p:cNvSpPr/>
          <p:nvPr/>
        </p:nvSpPr>
        <p:spPr>
          <a:xfrm>
            <a:off x="2365248" y="2157020"/>
            <a:ext cx="2011680" cy="24480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normAutofit fontScale="90000"/>
          </a:bodyPr>
          <a:lstStyle/>
          <a:p>
            <a:pPr lvl="0"/>
            <a:r>
              <a:rPr lang="en-US" dirty="0" smtClean="0"/>
              <a:t>Specifying Contracts (in </a:t>
            </a:r>
            <a:r>
              <a:rPr lang="en-US" dirty="0" err="1" smtClean="0"/>
              <a:t>VisualBasic</a:t>
            </a:r>
            <a:r>
              <a:rPr lang="en-US" dirty="0" smtClean="0"/>
              <a:t>)</a:t>
            </a:r>
            <a:endParaRPr lang="en-US" dirty="0"/>
          </a:p>
        </p:txBody>
      </p:sp>
      <p:sp>
        <p:nvSpPr>
          <p:cNvPr id="15" name="Text Box 3"/>
          <p:cNvSpPr txBox="1">
            <a:spLocks noChangeArrowheads="1"/>
          </p:cNvSpPr>
          <p:nvPr/>
        </p:nvSpPr>
        <p:spPr bwMode="auto">
          <a:xfrm>
            <a:off x="304800" y="1820882"/>
            <a:ext cx="8763000" cy="3970318"/>
          </a:xfrm>
          <a:prstGeom prst="rect">
            <a:avLst/>
          </a:prstGeom>
          <a:noFill/>
          <a:ln w="9525">
            <a:noFill/>
            <a:miter lim="800000"/>
            <a:headEnd/>
            <a:tailEnd/>
          </a:ln>
          <a:effectLst/>
        </p:spPr>
        <p:txBody>
          <a:bodyPr wrap="square">
            <a:spAutoFit/>
          </a:bodyPr>
          <a:lstStyle/>
          <a:p>
            <a:pPr algn="l" rtl="0"/>
            <a:r>
              <a:rPr lang="en-US" sz="1800" kern="1200" dirty="0">
                <a:latin typeface="Corbel"/>
                <a:ea typeface="+mn-ea"/>
                <a:cs typeface="+mn-cs"/>
              </a:rPr>
              <a:t> </a:t>
            </a:r>
            <a:r>
              <a:rPr lang="en-US" sz="1800" b="1" kern="1200" dirty="0">
                <a:latin typeface="Corbel"/>
                <a:ea typeface="+mn-ea"/>
                <a:cs typeface="+mn-cs"/>
              </a:rPr>
              <a:t>Function</a:t>
            </a:r>
            <a:r>
              <a:rPr lang="en-US" sz="1800" kern="1200" dirty="0">
                <a:latin typeface="Corbel"/>
                <a:ea typeface="+mn-ea"/>
                <a:cs typeface="+mn-cs"/>
              </a:rPr>
              <a:t> Add( </a:t>
            </a:r>
            <a:r>
              <a:rPr lang="en-US" sz="1800" b="1" kern="1200" dirty="0" err="1">
                <a:latin typeface="Corbel"/>
                <a:ea typeface="+mn-ea"/>
                <a:cs typeface="+mn-cs"/>
              </a:rPr>
              <a:t>ByVal</a:t>
            </a:r>
            <a:r>
              <a:rPr lang="en-US" sz="1800" kern="1200" dirty="0">
                <a:latin typeface="Corbel"/>
                <a:ea typeface="+mn-ea"/>
                <a:cs typeface="+mn-cs"/>
              </a:rPr>
              <a:t> value </a:t>
            </a:r>
            <a:r>
              <a:rPr lang="en-US" sz="1800" b="1" kern="1200" dirty="0">
                <a:latin typeface="Corbel"/>
                <a:ea typeface="+mn-ea"/>
                <a:cs typeface="+mn-cs"/>
              </a:rPr>
              <a:t>As</a:t>
            </a:r>
            <a:r>
              <a:rPr lang="en-US" sz="1800" kern="1200" dirty="0">
                <a:latin typeface="Corbel"/>
                <a:ea typeface="+mn-ea"/>
                <a:cs typeface="+mn-cs"/>
              </a:rPr>
              <a:t> Object ) </a:t>
            </a:r>
            <a:r>
              <a:rPr lang="en-US" sz="1800" b="1" kern="1200" dirty="0">
                <a:latin typeface="Corbel"/>
                <a:ea typeface="+mn-ea"/>
                <a:cs typeface="+mn-cs"/>
              </a:rPr>
              <a:t>As</a:t>
            </a:r>
            <a:r>
              <a:rPr lang="en-US" sz="1800" kern="1200" dirty="0">
                <a:latin typeface="Corbel"/>
                <a:ea typeface="+mn-ea"/>
                <a:cs typeface="+mn-cs"/>
              </a:rPr>
              <a:t> </a:t>
            </a:r>
            <a:r>
              <a:rPr lang="en-US" sz="1800" b="1" kern="1200" dirty="0">
                <a:latin typeface="Corbel"/>
                <a:ea typeface="+mn-ea"/>
                <a:cs typeface="+mn-cs"/>
              </a:rPr>
              <a:t>Integer</a:t>
            </a:r>
          </a:p>
          <a:p>
            <a:pPr algn="l" rtl="0"/>
            <a:r>
              <a:rPr lang="en-US" sz="1800" kern="1200" dirty="0">
                <a:latin typeface="Corbel"/>
                <a:ea typeface="+mn-ea"/>
                <a:cs typeface="+mn-cs"/>
              </a:rPr>
              <a:t>    </a:t>
            </a:r>
            <a:r>
              <a:rPr lang="en-US" sz="1800" b="1" kern="1200" dirty="0">
                <a:latin typeface="Corbel"/>
                <a:ea typeface="+mn-ea"/>
                <a:cs typeface="+mn-cs"/>
              </a:rPr>
              <a:t>Contract.Requires(</a:t>
            </a:r>
            <a:r>
              <a:rPr lang="en-US" sz="1800" kern="1200" dirty="0">
                <a:latin typeface="Corbel"/>
                <a:ea typeface="+mn-ea"/>
                <a:cs typeface="+mn-cs"/>
              </a:rPr>
              <a:t>value </a:t>
            </a:r>
            <a:r>
              <a:rPr lang="en-US" sz="1800" b="1" kern="1200" dirty="0" err="1">
                <a:latin typeface="Corbel"/>
                <a:ea typeface="+mn-ea"/>
                <a:cs typeface="+mn-cs"/>
              </a:rPr>
              <a:t>IsNot</a:t>
            </a:r>
            <a:r>
              <a:rPr lang="en-US" sz="1800" kern="1200" dirty="0">
                <a:latin typeface="Corbel"/>
                <a:ea typeface="+mn-ea"/>
                <a:cs typeface="+mn-cs"/>
              </a:rPr>
              <a:t> Nothing)</a:t>
            </a:r>
          </a:p>
          <a:p>
            <a:pPr algn="l" rtl="0"/>
            <a:r>
              <a:rPr lang="en-US" sz="1800" kern="1200" dirty="0">
                <a:latin typeface="Corbel"/>
                <a:ea typeface="+mn-ea"/>
                <a:cs typeface="+mn-cs"/>
              </a:rPr>
              <a:t>    Contract.</a:t>
            </a:r>
            <a:r>
              <a:rPr lang="en-US" sz="1800" b="1" kern="1200" dirty="0">
                <a:latin typeface="Corbel"/>
                <a:ea typeface="+mn-ea"/>
                <a:cs typeface="+mn-cs"/>
              </a:rPr>
              <a:t>Ensures</a:t>
            </a:r>
            <a:r>
              <a:rPr lang="en-US" sz="1800" kern="1200" dirty="0">
                <a:latin typeface="Corbel"/>
                <a:ea typeface="+mn-ea"/>
                <a:cs typeface="+mn-cs"/>
              </a:rPr>
              <a:t>(Count = </a:t>
            </a:r>
            <a:r>
              <a:rPr lang="en-US" sz="1800" kern="1200" dirty="0" err="1">
                <a:latin typeface="Corbel"/>
                <a:ea typeface="+mn-ea"/>
                <a:cs typeface="+mn-cs"/>
              </a:rPr>
              <a:t>Contract.OldValue</a:t>
            </a:r>
            <a:r>
              <a:rPr lang="en-US" sz="1800" kern="1200" dirty="0">
                <a:latin typeface="Corbel"/>
                <a:ea typeface="+mn-ea"/>
                <a:cs typeface="+mn-cs"/>
              </a:rPr>
              <a:t>(Count) + 1)</a:t>
            </a:r>
          </a:p>
          <a:p>
            <a:pPr algn="l" rtl="0"/>
            <a:r>
              <a:rPr lang="en-US" sz="1800" kern="1200" dirty="0">
                <a:latin typeface="Corbel"/>
                <a:ea typeface="+mn-ea"/>
                <a:cs typeface="+mn-cs"/>
              </a:rPr>
              <a:t>    Contract.</a:t>
            </a:r>
            <a:r>
              <a:rPr lang="en-US" sz="1800" b="1" kern="1200" dirty="0">
                <a:latin typeface="Corbel"/>
                <a:ea typeface="+mn-ea"/>
                <a:cs typeface="+mn-cs"/>
              </a:rPr>
              <a:t>Ensures</a:t>
            </a:r>
            <a:r>
              <a:rPr lang="en-US" sz="1800" kern="1200" dirty="0">
                <a:latin typeface="Corbel"/>
                <a:ea typeface="+mn-ea"/>
                <a:cs typeface="+mn-cs"/>
              </a:rPr>
              <a:t>(</a:t>
            </a:r>
            <a:r>
              <a:rPr lang="en-US" sz="1800" kern="1200" dirty="0" err="1">
                <a:latin typeface="Corbel"/>
                <a:ea typeface="+mn-ea"/>
                <a:cs typeface="+mn-cs"/>
              </a:rPr>
              <a:t>Contract.</a:t>
            </a:r>
            <a:r>
              <a:rPr lang="en-US" sz="1800" b="1" kern="1200" dirty="0" err="1">
                <a:latin typeface="Corbel"/>
                <a:ea typeface="+mn-ea"/>
                <a:cs typeface="+mn-cs"/>
              </a:rPr>
              <a:t>Result</a:t>
            </a:r>
            <a:r>
              <a:rPr lang="en-US" sz="1800" kern="1200" dirty="0">
                <a:latin typeface="Corbel"/>
                <a:ea typeface="+mn-ea"/>
                <a:cs typeface="+mn-cs"/>
              </a:rPr>
              <a:t>(Of Integer)() = </a:t>
            </a:r>
            <a:r>
              <a:rPr lang="en-US" sz="1800" kern="1200" dirty="0" err="1">
                <a:latin typeface="Corbel"/>
                <a:ea typeface="+mn-ea"/>
                <a:cs typeface="+mn-cs"/>
              </a:rPr>
              <a:t>Contract.</a:t>
            </a:r>
            <a:r>
              <a:rPr lang="en-US" sz="1800" b="1" kern="1200" dirty="0" err="1">
                <a:latin typeface="Corbel"/>
                <a:ea typeface="+mn-ea"/>
                <a:cs typeface="+mn-cs"/>
              </a:rPr>
              <a:t>OldValue</a:t>
            </a:r>
            <a:r>
              <a:rPr lang="en-US" sz="1800" kern="1200" dirty="0">
                <a:latin typeface="Corbel"/>
                <a:ea typeface="+mn-ea"/>
                <a:cs typeface="+mn-cs"/>
              </a:rPr>
              <a:t>(Count))</a:t>
            </a:r>
          </a:p>
          <a:p>
            <a:pPr algn="l" rtl="0"/>
            <a:endParaRPr lang="en-US" sz="1800" kern="1200" dirty="0">
              <a:latin typeface="Corbel"/>
              <a:ea typeface="+mn-ea"/>
              <a:cs typeface="+mn-cs"/>
            </a:endParaRPr>
          </a:p>
          <a:p>
            <a:pPr algn="l" rtl="0"/>
            <a:r>
              <a:rPr lang="en-US" sz="1800" kern="1200" dirty="0">
                <a:latin typeface="Corbel"/>
                <a:ea typeface="+mn-ea"/>
                <a:cs typeface="+mn-cs"/>
              </a:rPr>
              <a:t>    </a:t>
            </a:r>
            <a:r>
              <a:rPr lang="en-US" sz="1800" b="1" kern="1200" dirty="0">
                <a:latin typeface="Corbel"/>
                <a:ea typeface="+mn-ea"/>
                <a:cs typeface="+mn-cs"/>
              </a:rPr>
              <a:t>If</a:t>
            </a:r>
            <a:r>
              <a:rPr lang="en-US" sz="1800" kern="1200" dirty="0">
                <a:latin typeface="Corbel"/>
                <a:ea typeface="+mn-ea"/>
                <a:cs typeface="+mn-cs"/>
              </a:rPr>
              <a:t> _</a:t>
            </a:r>
            <a:r>
              <a:rPr lang="en-US" sz="1800" kern="1200" dirty="0" err="1">
                <a:latin typeface="Corbel"/>
                <a:ea typeface="+mn-ea"/>
                <a:cs typeface="+mn-cs"/>
              </a:rPr>
              <a:t>items.Length</a:t>
            </a:r>
            <a:r>
              <a:rPr lang="en-US" sz="1800" kern="1200" dirty="0">
                <a:latin typeface="Corbel"/>
                <a:ea typeface="+mn-ea"/>
                <a:cs typeface="+mn-cs"/>
              </a:rPr>
              <a:t> = _count </a:t>
            </a:r>
            <a:r>
              <a:rPr lang="en-US" sz="1800" b="1" kern="1200" dirty="0">
                <a:latin typeface="Corbel"/>
                <a:ea typeface="+mn-ea"/>
                <a:cs typeface="+mn-cs"/>
              </a:rPr>
              <a:t>Then</a:t>
            </a:r>
          </a:p>
          <a:p>
            <a:pPr algn="l" rtl="0"/>
            <a:r>
              <a:rPr lang="en-US" sz="1800" kern="1200" dirty="0">
                <a:latin typeface="Corbel"/>
                <a:ea typeface="+mn-ea"/>
                <a:cs typeface="+mn-cs"/>
              </a:rPr>
              <a:t>      </a:t>
            </a:r>
            <a:r>
              <a:rPr lang="en-US" sz="1800" kern="1200" dirty="0" err="1">
                <a:latin typeface="Corbel"/>
                <a:ea typeface="+mn-ea"/>
                <a:cs typeface="+mn-cs"/>
              </a:rPr>
              <a:t>EnsureCapacity</a:t>
            </a:r>
            <a:r>
              <a:rPr lang="en-US" sz="1800" kern="1200" dirty="0">
                <a:latin typeface="Corbel"/>
                <a:ea typeface="+mn-ea"/>
                <a:cs typeface="+mn-cs"/>
              </a:rPr>
              <a:t>(_count + 1)</a:t>
            </a:r>
          </a:p>
          <a:p>
            <a:pPr algn="l" rtl="0"/>
            <a:r>
              <a:rPr lang="en-US" sz="1800" kern="1200" dirty="0">
                <a:latin typeface="Corbel"/>
                <a:ea typeface="+mn-ea"/>
                <a:cs typeface="+mn-cs"/>
              </a:rPr>
              <a:t>    </a:t>
            </a:r>
            <a:r>
              <a:rPr lang="en-US" sz="1800" b="1" kern="1200" dirty="0">
                <a:latin typeface="Corbel"/>
                <a:ea typeface="+mn-ea"/>
                <a:cs typeface="+mn-cs"/>
              </a:rPr>
              <a:t>End If</a:t>
            </a:r>
          </a:p>
          <a:p>
            <a:pPr algn="l" rtl="0"/>
            <a:r>
              <a:rPr lang="en-US" sz="1800" kern="1200" dirty="0">
                <a:latin typeface="Corbel"/>
                <a:ea typeface="+mn-ea"/>
                <a:cs typeface="+mn-cs"/>
              </a:rPr>
              <a:t>    _items(_count) = value</a:t>
            </a:r>
          </a:p>
          <a:p>
            <a:pPr algn="l" rtl="0"/>
            <a:endParaRPr lang="en-US" sz="1800" kern="1200" dirty="0">
              <a:latin typeface="Corbel"/>
              <a:ea typeface="+mn-ea"/>
              <a:cs typeface="+mn-cs"/>
            </a:endParaRPr>
          </a:p>
          <a:p>
            <a:pPr algn="l" rtl="0"/>
            <a:r>
              <a:rPr lang="en-US" sz="1800" kern="1200" dirty="0">
                <a:latin typeface="Corbel"/>
                <a:ea typeface="+mn-ea"/>
                <a:cs typeface="+mn-cs"/>
              </a:rPr>
              <a:t>    </a:t>
            </a:r>
            <a:r>
              <a:rPr lang="en-US" sz="1800" b="1" kern="1200" dirty="0">
                <a:latin typeface="Corbel"/>
                <a:ea typeface="+mn-ea"/>
                <a:cs typeface="+mn-cs"/>
              </a:rPr>
              <a:t>Dim</a:t>
            </a:r>
            <a:r>
              <a:rPr lang="en-US" sz="1800" kern="1200" dirty="0">
                <a:latin typeface="Corbel"/>
                <a:ea typeface="+mn-ea"/>
                <a:cs typeface="+mn-cs"/>
              </a:rPr>
              <a:t> </a:t>
            </a:r>
            <a:r>
              <a:rPr lang="en-US" sz="1800" kern="1200" dirty="0" err="1">
                <a:latin typeface="Corbel"/>
                <a:ea typeface="+mn-ea"/>
                <a:cs typeface="+mn-cs"/>
              </a:rPr>
              <a:t>oldCount</a:t>
            </a:r>
            <a:r>
              <a:rPr lang="en-US" sz="1800" kern="1200" dirty="0">
                <a:latin typeface="Corbel"/>
                <a:ea typeface="+mn-ea"/>
                <a:cs typeface="+mn-cs"/>
              </a:rPr>
              <a:t> = _count</a:t>
            </a:r>
          </a:p>
          <a:p>
            <a:pPr algn="l" rtl="0"/>
            <a:r>
              <a:rPr lang="en-US" sz="1800" kern="1200" dirty="0">
                <a:latin typeface="Corbel"/>
                <a:ea typeface="+mn-ea"/>
                <a:cs typeface="+mn-cs"/>
              </a:rPr>
              <a:t>    _count = _count + 1</a:t>
            </a:r>
          </a:p>
          <a:p>
            <a:pPr algn="l" rtl="0"/>
            <a:r>
              <a:rPr lang="en-US" sz="1800" kern="1200" dirty="0">
                <a:latin typeface="Corbel"/>
                <a:ea typeface="+mn-ea"/>
                <a:cs typeface="+mn-cs"/>
              </a:rPr>
              <a:t>    </a:t>
            </a:r>
            <a:r>
              <a:rPr lang="en-US" sz="1800" b="1" kern="1200" dirty="0">
                <a:latin typeface="Corbel"/>
                <a:ea typeface="+mn-ea"/>
                <a:cs typeface="+mn-cs"/>
              </a:rPr>
              <a:t>Return</a:t>
            </a:r>
            <a:r>
              <a:rPr lang="en-US" sz="1800" kern="1200" dirty="0">
                <a:latin typeface="Corbel"/>
                <a:ea typeface="+mn-ea"/>
                <a:cs typeface="+mn-cs"/>
              </a:rPr>
              <a:t> </a:t>
            </a:r>
            <a:r>
              <a:rPr lang="en-US" sz="1800" kern="1200" dirty="0" err="1">
                <a:latin typeface="Corbel"/>
                <a:ea typeface="+mn-ea"/>
                <a:cs typeface="+mn-cs"/>
              </a:rPr>
              <a:t>oldCount</a:t>
            </a:r>
            <a:endParaRPr lang="en-US" sz="1800" kern="1200" dirty="0">
              <a:latin typeface="Corbel"/>
              <a:ea typeface="+mn-ea"/>
              <a:cs typeface="+mn-cs"/>
            </a:endParaRPr>
          </a:p>
          <a:p>
            <a:pPr algn="l" rtl="0"/>
            <a:r>
              <a:rPr lang="en-US" sz="1800" b="1" kern="1200" dirty="0">
                <a:latin typeface="Corbel"/>
                <a:ea typeface="+mn-ea"/>
                <a:cs typeface="+mn-cs"/>
              </a:rPr>
              <a:t>  End Function</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1|16.6"/>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4121902612BC449BDE2377D7B4C2377" ma:contentTypeVersion="1" ma:contentTypeDescription="Create a new document." ma:contentTypeScope="" ma:versionID="570e8919a9c01286a770627928286662">
  <xsd:schema xmlns:xsd="http://www.w3.org/2001/XMLSchema" xmlns:p="http://schemas.microsoft.com/office/2006/metadata/properties" xmlns:ns2="514f1569-2f64-4830-a063-3faf6e2c62dc" targetNamespace="http://schemas.microsoft.com/office/2006/metadata/properties" ma:root="true" ma:fieldsID="f258a06abdb2ebf6421eb4b029dfa139" ns2:_="">
    <xsd:import namespace="514f1569-2f64-4830-a063-3faf6e2c62dc"/>
    <xsd:element name="properties">
      <xsd:complexType>
        <xsd:sequence>
          <xsd:element name="documentManagement">
            <xsd:complexType>
              <xsd:all>
                <xsd:element ref="ns2:Show_x0020_on_x0020_Home" minOccurs="0"/>
              </xsd:all>
            </xsd:complexType>
          </xsd:element>
        </xsd:sequence>
      </xsd:complexType>
    </xsd:element>
  </xsd:schema>
  <xsd:schema xmlns:xsd="http://www.w3.org/2001/XMLSchema" xmlns:dms="http://schemas.microsoft.com/office/2006/documentManagement/types" targetNamespace="514f1569-2f64-4830-a063-3faf6e2c62dc" elementFormDefault="qualified">
    <xsd:import namespace="http://schemas.microsoft.com/office/2006/documentManagement/types"/>
    <xsd:element name="Show_x0020_on_x0020_Home" ma:index="8" nillable="true" ma:displayName="Show on Home" ma:default="0" ma:internalName="Show_x0020_on_x0020_Hom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Show_x0020_on_x0020_Home xmlns="514f1569-2f64-4830-a063-3faf6e2c62dc">false</Show_x0020_on_x0020_Home>
  </documentManagement>
</p:properties>
</file>

<file path=customXml/itemProps1.xml><?xml version="1.0" encoding="utf-8"?>
<ds:datastoreItem xmlns:ds="http://schemas.openxmlformats.org/officeDocument/2006/customXml" ds:itemID="{167F2F19-AC44-4672-B659-E5DC9C965907}">
  <ds:schemaRefs>
    <ds:schemaRef ds:uri="http://schemas.microsoft.com/sharepoint/v3/contenttype/forms"/>
  </ds:schemaRefs>
</ds:datastoreItem>
</file>

<file path=customXml/itemProps2.xml><?xml version="1.0" encoding="utf-8"?>
<ds:datastoreItem xmlns:ds="http://schemas.openxmlformats.org/officeDocument/2006/customXml" ds:itemID="{4310CDCF-FE90-4EB0-A3BF-07787A3C63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4f1569-2f64-4830-a063-3faf6e2c62dc"/>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F0998CC2-4834-480E-986E-7E488AE08C11}">
  <ds:schemaRefs>
    <ds:schemaRef ds:uri="http://schemas.microsoft.com/office/2006/metadata/properties"/>
    <ds:schemaRef ds:uri="514f1569-2f64-4830-a063-3faf6e2c62dc"/>
  </ds:schemaRefs>
</ds:datastoreItem>
</file>

<file path=docProps/app.xml><?xml version="1.0" encoding="utf-8"?>
<Properties xmlns="http://schemas.openxmlformats.org/officeDocument/2006/extended-properties" xmlns:vt="http://schemas.openxmlformats.org/officeDocument/2006/docPropsVTypes">
  <Template/>
  <TotalTime>3576</TotalTime>
  <Words>2326</Words>
  <Application>Microsoft PowerPoint</Application>
  <PresentationFormat>On-screen Show (4:3)</PresentationFormat>
  <Paragraphs>609</Paragraphs>
  <Slides>29</Slides>
  <Notes>4</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Custom Design</vt:lpstr>
      <vt:lpstr>Slide 1</vt:lpstr>
      <vt:lpstr>MSDN: Where are the Contracts ?</vt:lpstr>
      <vt:lpstr>MSDN: Where are the Contracts ?</vt:lpstr>
      <vt:lpstr>MSDN Tomorrow</vt:lpstr>
      <vt:lpstr>Language Agnostic Documentation</vt:lpstr>
      <vt:lpstr>Why Contracts?</vt:lpstr>
      <vt:lpstr>Outline</vt:lpstr>
      <vt:lpstr>Specifying Contracts (C#)</vt:lpstr>
      <vt:lpstr>Specifying Contracts (in VisualBasic)</vt:lpstr>
      <vt:lpstr>Static Methods as Contract Markers</vt:lpstr>
      <vt:lpstr>Demo</vt:lpstr>
      <vt:lpstr>Compilation and Runtime Checking</vt:lpstr>
      <vt:lpstr>What do you ship?</vt:lpstr>
      <vt:lpstr>Static Contract Checking</vt:lpstr>
      <vt:lpstr>Slide 15</vt:lpstr>
      <vt:lpstr>Demo</vt:lpstr>
      <vt:lpstr>cccheck Architecture</vt:lpstr>
      <vt:lpstr>Contract Format: Future Proof</vt:lpstr>
      <vt:lpstr>Conclusions</vt:lpstr>
      <vt:lpstr>More Information</vt:lpstr>
      <vt:lpstr>Backup Slides</vt:lpstr>
      <vt:lpstr>Future Work</vt:lpstr>
      <vt:lpstr>Pros and Cons of IL Verification</vt:lpstr>
      <vt:lpstr>Slide 24</vt:lpstr>
      <vt:lpstr>Specifications where no Code allowed</vt:lpstr>
      <vt:lpstr>VS Integration Under the Hood</vt:lpstr>
      <vt:lpstr>Preconditions in Retail/Release</vt:lpstr>
      <vt:lpstr>Preconditions in Retail/Release</vt:lpstr>
      <vt:lpstr>Release Build with Pre-Condition Checks</vt:lpstr>
    </vt:vector>
  </TitlesOfParts>
  <Company>SUBERT GROUP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PAULETTE SUBERT</dc:creator>
  <cp:lastModifiedBy>maf</cp:lastModifiedBy>
  <cp:revision>62</cp:revision>
  <dcterms:created xsi:type="dcterms:W3CDTF">2008-12-12T19:07:21Z</dcterms:created>
  <dcterms:modified xsi:type="dcterms:W3CDTF">2009-03-02T01:57:27Z</dcterms:modified>
</cp:coreProperties>
</file>