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sldIdLst>
    <p:sldId id="256" r:id="rId2"/>
    <p:sldId id="269" r:id="rId3"/>
    <p:sldId id="303" r:id="rId4"/>
    <p:sldId id="270" r:id="rId5"/>
    <p:sldId id="261" r:id="rId6"/>
    <p:sldId id="286" r:id="rId7"/>
    <p:sldId id="259" r:id="rId8"/>
    <p:sldId id="271" r:id="rId9"/>
    <p:sldId id="283" r:id="rId10"/>
    <p:sldId id="308" r:id="rId11"/>
    <p:sldId id="299" r:id="rId12"/>
    <p:sldId id="307" r:id="rId13"/>
    <p:sldId id="311" r:id="rId14"/>
    <p:sldId id="289" r:id="rId15"/>
    <p:sldId id="278" r:id="rId16"/>
    <p:sldId id="276" r:id="rId17"/>
    <p:sldId id="290" r:id="rId18"/>
    <p:sldId id="320" r:id="rId19"/>
    <p:sldId id="309" r:id="rId20"/>
    <p:sldId id="272" r:id="rId21"/>
    <p:sldId id="288" r:id="rId22"/>
    <p:sldId id="312" r:id="rId23"/>
    <p:sldId id="293" r:id="rId24"/>
    <p:sldId id="294" r:id="rId25"/>
    <p:sldId id="296" r:id="rId26"/>
    <p:sldId id="297" r:id="rId27"/>
    <p:sldId id="273" r:id="rId28"/>
    <p:sldId id="281" r:id="rId29"/>
    <p:sldId id="315" r:id="rId30"/>
    <p:sldId id="316" r:id="rId31"/>
    <p:sldId id="317" r:id="rId32"/>
    <p:sldId id="318" r:id="rId33"/>
    <p:sldId id="302" r:id="rId34"/>
    <p:sldId id="304" r:id="rId35"/>
    <p:sldId id="305" r:id="rId36"/>
    <p:sldId id="310" r:id="rId37"/>
    <p:sldId id="275" r:id="rId38"/>
    <p:sldId id="264" r:id="rId39"/>
    <p:sldId id="268" r:id="rId40"/>
    <p:sldId id="282" r:id="rId41"/>
    <p:sldId id="319" r:id="rId42"/>
    <p:sldId id="274" r:id="rId43"/>
    <p:sldId id="277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2" autoAdjust="0"/>
    <p:restoredTop sz="88235" autoAdjust="0"/>
  </p:normalViewPr>
  <p:slideViewPr>
    <p:cSldViewPr>
      <p:cViewPr varScale="1">
        <p:scale>
          <a:sx n="94" d="100"/>
          <a:sy n="94" d="100"/>
        </p:scale>
        <p:origin x="-1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553BA-22A0-407D-9218-C86F5A064E8F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BD79412-FA54-4C5A-900B-DB5AD919776A}">
      <dgm:prSet phldrT="[Text]" custT="1"/>
      <dgm:spPr/>
      <dgm:t>
        <a:bodyPr/>
        <a:lstStyle/>
        <a:p>
          <a:r>
            <a:rPr lang="en-US" sz="1600" dirty="0" smtClean="0"/>
            <a:t>Annotation</a:t>
          </a:r>
          <a:br>
            <a:rPr lang="en-US" sz="1600" dirty="0" smtClean="0"/>
          </a:br>
          <a:r>
            <a:rPr lang="en-US" sz="1600" dirty="0" smtClean="0"/>
            <a:t>Overhead</a:t>
          </a:r>
          <a:endParaRPr lang="en-US" sz="1600" dirty="0"/>
        </a:p>
      </dgm:t>
    </dgm:pt>
    <dgm:pt modelId="{D18274CD-CE16-4103-AB87-C9C91285121D}" type="parTrans" cxnId="{F9810391-C39F-4D56-9E6B-626DBA8CF895}">
      <dgm:prSet/>
      <dgm:spPr/>
      <dgm:t>
        <a:bodyPr/>
        <a:lstStyle/>
        <a:p>
          <a:endParaRPr lang="en-US"/>
        </a:p>
      </dgm:t>
    </dgm:pt>
    <dgm:pt modelId="{4B152A47-2881-4221-89D8-7A5D93EC0B40}" type="sibTrans" cxnId="{F9810391-C39F-4D56-9E6B-626DBA8CF895}">
      <dgm:prSet/>
      <dgm:spPr/>
      <dgm:t>
        <a:bodyPr/>
        <a:lstStyle/>
        <a:p>
          <a:endParaRPr lang="en-US"/>
        </a:p>
      </dgm:t>
    </dgm:pt>
    <dgm:pt modelId="{F0B815D4-8016-4EAB-8A3A-EFE85D198166}">
      <dgm:prSet phldrT="[Text]" custT="1"/>
      <dgm:spPr/>
      <dgm:t>
        <a:bodyPr/>
        <a:lstStyle/>
        <a:p>
          <a:r>
            <a:rPr lang="en-US" sz="1600" dirty="0" smtClean="0"/>
            <a:t>Precision</a:t>
          </a:r>
          <a:endParaRPr lang="en-US" sz="1600" dirty="0"/>
        </a:p>
      </dgm:t>
    </dgm:pt>
    <dgm:pt modelId="{6613A9A5-D720-4712-BA90-16FA010D6F2E}" type="parTrans" cxnId="{AF570C1D-63B4-4276-8440-63DD29EFE59C}">
      <dgm:prSet/>
      <dgm:spPr/>
      <dgm:t>
        <a:bodyPr/>
        <a:lstStyle/>
        <a:p>
          <a:endParaRPr lang="en-US"/>
        </a:p>
      </dgm:t>
    </dgm:pt>
    <dgm:pt modelId="{6B818C71-475E-429F-A3B3-851FBF7E3F6C}" type="sibTrans" cxnId="{AF570C1D-63B4-4276-8440-63DD29EFE59C}">
      <dgm:prSet/>
      <dgm:spPr/>
      <dgm:t>
        <a:bodyPr/>
        <a:lstStyle/>
        <a:p>
          <a:endParaRPr lang="en-US"/>
        </a:p>
      </dgm:t>
    </dgm:pt>
    <dgm:pt modelId="{60B78A14-52BE-4A7C-B252-9CF66BD3F923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7F2BD71D-BB68-4C52-A7DA-D04E68893BA0}" type="parTrans" cxnId="{5A974332-A18E-4CBC-955E-2ADA5516DBDB}">
      <dgm:prSet/>
      <dgm:spPr/>
      <dgm:t>
        <a:bodyPr/>
        <a:lstStyle/>
        <a:p>
          <a:endParaRPr lang="en-US"/>
        </a:p>
      </dgm:t>
    </dgm:pt>
    <dgm:pt modelId="{664614B5-5C00-45D5-87B4-1A3D641636C8}" type="sibTrans" cxnId="{5A974332-A18E-4CBC-955E-2ADA5516DBDB}">
      <dgm:prSet/>
      <dgm:spPr/>
      <dgm:t>
        <a:bodyPr/>
        <a:lstStyle/>
        <a:p>
          <a:endParaRPr lang="en-US"/>
        </a:p>
      </dgm:t>
    </dgm:pt>
    <dgm:pt modelId="{6BA6C86B-9178-441B-BBA1-960341A475A8}">
      <dgm:prSet phldrT="[Text]" custT="1"/>
      <dgm:spPr/>
      <dgm:t>
        <a:bodyPr/>
        <a:lstStyle/>
        <a:p>
          <a:r>
            <a:rPr lang="en-US" sz="1600" dirty="0" smtClean="0"/>
            <a:t>Noise</a:t>
          </a:r>
          <a:endParaRPr lang="en-US" sz="1400" dirty="0"/>
        </a:p>
      </dgm:t>
    </dgm:pt>
    <dgm:pt modelId="{61D558FF-3144-4FE0-938C-E8653C7897F3}" type="parTrans" cxnId="{8DAB3730-5718-4588-8F9F-68A5A3AC2D40}">
      <dgm:prSet/>
      <dgm:spPr/>
      <dgm:t>
        <a:bodyPr/>
        <a:lstStyle/>
        <a:p>
          <a:endParaRPr lang="en-US"/>
        </a:p>
      </dgm:t>
    </dgm:pt>
    <dgm:pt modelId="{3D102BF9-D8C1-4CB0-9D5A-C9C8F4E136B0}" type="sibTrans" cxnId="{8DAB3730-5718-4588-8F9F-68A5A3AC2D40}">
      <dgm:prSet/>
      <dgm:spPr/>
      <dgm:t>
        <a:bodyPr/>
        <a:lstStyle/>
        <a:p>
          <a:endParaRPr lang="en-US"/>
        </a:p>
      </dgm:t>
    </dgm:pt>
    <dgm:pt modelId="{A5DF6665-C885-4A09-AFB1-6B37931D4887}" type="pres">
      <dgm:prSet presAssocID="{83C553BA-22A0-407D-9218-C86F5A064E8F}" presName="compositeShape" presStyleCnt="0">
        <dgm:presLayoutVars>
          <dgm:chMax val="7"/>
          <dgm:dir/>
          <dgm:resizeHandles val="exact"/>
        </dgm:presLayoutVars>
      </dgm:prSet>
      <dgm:spPr/>
    </dgm:pt>
    <dgm:pt modelId="{F502F9D9-2F42-4776-86B9-77792F8009C2}" type="pres">
      <dgm:prSet presAssocID="{2BD79412-FA54-4C5A-900B-DB5AD919776A}" presName="circ1" presStyleLbl="vennNode1" presStyleIdx="0" presStyleCnt="4"/>
      <dgm:spPr/>
      <dgm:t>
        <a:bodyPr/>
        <a:lstStyle/>
        <a:p>
          <a:endParaRPr lang="en-US"/>
        </a:p>
      </dgm:t>
    </dgm:pt>
    <dgm:pt modelId="{1736C3B3-4C44-4980-BC92-8C39D47A29EE}" type="pres">
      <dgm:prSet presAssocID="{2BD79412-FA54-4C5A-900B-DB5AD91977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5FD0C-F94D-40FF-BE1F-197511A1950A}" type="pres">
      <dgm:prSet presAssocID="{F0B815D4-8016-4EAB-8A3A-EFE85D198166}" presName="circ2" presStyleLbl="vennNode1" presStyleIdx="1" presStyleCnt="4"/>
      <dgm:spPr/>
      <dgm:t>
        <a:bodyPr/>
        <a:lstStyle/>
        <a:p>
          <a:endParaRPr lang="en-US"/>
        </a:p>
      </dgm:t>
    </dgm:pt>
    <dgm:pt modelId="{554823A6-DE5C-4440-BBB5-B976ECE7C426}" type="pres">
      <dgm:prSet presAssocID="{F0B815D4-8016-4EAB-8A3A-EFE85D19816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E28A7-4FF8-4DF0-996A-DDF1E46E3AE8}" type="pres">
      <dgm:prSet presAssocID="{60B78A14-52BE-4A7C-B252-9CF66BD3F923}" presName="circ3" presStyleLbl="vennNode1" presStyleIdx="2" presStyleCnt="4"/>
      <dgm:spPr/>
      <dgm:t>
        <a:bodyPr/>
        <a:lstStyle/>
        <a:p>
          <a:endParaRPr lang="en-US"/>
        </a:p>
      </dgm:t>
    </dgm:pt>
    <dgm:pt modelId="{ACE20BA6-D8EB-48BC-930B-BB4EA663CB55}" type="pres">
      <dgm:prSet presAssocID="{60B78A14-52BE-4A7C-B252-9CF66BD3F92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8D308-1A75-4A79-96D2-0AFF6CDCD832}" type="pres">
      <dgm:prSet presAssocID="{6BA6C86B-9178-441B-BBA1-960341A475A8}" presName="circ4" presStyleLbl="vennNode1" presStyleIdx="3" presStyleCnt="4"/>
      <dgm:spPr/>
      <dgm:t>
        <a:bodyPr/>
        <a:lstStyle/>
        <a:p>
          <a:endParaRPr lang="en-US"/>
        </a:p>
      </dgm:t>
    </dgm:pt>
    <dgm:pt modelId="{F821F29D-0DB1-4919-9166-FF7430874F00}" type="pres">
      <dgm:prSet presAssocID="{6BA6C86B-9178-441B-BBA1-960341A475A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9A782-8E70-4416-8365-F37346A9AB24}" type="presOf" srcId="{F0B815D4-8016-4EAB-8A3A-EFE85D198166}" destId="{C495FD0C-F94D-40FF-BE1F-197511A1950A}" srcOrd="0" destOrd="0" presId="urn:microsoft.com/office/officeart/2005/8/layout/venn1"/>
    <dgm:cxn modelId="{580B06F8-2BDB-4B64-826A-4D7BECC1FB9D}" type="presOf" srcId="{6BA6C86B-9178-441B-BBA1-960341A475A8}" destId="{EF08D308-1A75-4A79-96D2-0AFF6CDCD832}" srcOrd="0" destOrd="0" presId="urn:microsoft.com/office/officeart/2005/8/layout/venn1"/>
    <dgm:cxn modelId="{AA006EC1-BB29-4AC6-87E6-E94C98EC2E14}" type="presOf" srcId="{60B78A14-52BE-4A7C-B252-9CF66BD3F923}" destId="{CD1E28A7-4FF8-4DF0-996A-DDF1E46E3AE8}" srcOrd="0" destOrd="0" presId="urn:microsoft.com/office/officeart/2005/8/layout/venn1"/>
    <dgm:cxn modelId="{AF570C1D-63B4-4276-8440-63DD29EFE59C}" srcId="{83C553BA-22A0-407D-9218-C86F5A064E8F}" destId="{F0B815D4-8016-4EAB-8A3A-EFE85D198166}" srcOrd="1" destOrd="0" parTransId="{6613A9A5-D720-4712-BA90-16FA010D6F2E}" sibTransId="{6B818C71-475E-429F-A3B3-851FBF7E3F6C}"/>
    <dgm:cxn modelId="{3C2C0FC9-098E-44E3-86A7-3A823D743E70}" type="presOf" srcId="{6BA6C86B-9178-441B-BBA1-960341A475A8}" destId="{F821F29D-0DB1-4919-9166-FF7430874F00}" srcOrd="1" destOrd="0" presId="urn:microsoft.com/office/officeart/2005/8/layout/venn1"/>
    <dgm:cxn modelId="{26C9513B-8BB6-41C8-A751-1960263CD759}" type="presOf" srcId="{60B78A14-52BE-4A7C-B252-9CF66BD3F923}" destId="{ACE20BA6-D8EB-48BC-930B-BB4EA663CB55}" srcOrd="1" destOrd="0" presId="urn:microsoft.com/office/officeart/2005/8/layout/venn1"/>
    <dgm:cxn modelId="{6A61C6D4-E596-4F11-9AFD-D940063EE3F1}" type="presOf" srcId="{2BD79412-FA54-4C5A-900B-DB5AD919776A}" destId="{1736C3B3-4C44-4980-BC92-8C39D47A29EE}" srcOrd="1" destOrd="0" presId="urn:microsoft.com/office/officeart/2005/8/layout/venn1"/>
    <dgm:cxn modelId="{F9810391-C39F-4D56-9E6B-626DBA8CF895}" srcId="{83C553BA-22A0-407D-9218-C86F5A064E8F}" destId="{2BD79412-FA54-4C5A-900B-DB5AD919776A}" srcOrd="0" destOrd="0" parTransId="{D18274CD-CE16-4103-AB87-C9C91285121D}" sibTransId="{4B152A47-2881-4221-89D8-7A5D93EC0B40}"/>
    <dgm:cxn modelId="{A45952C6-48A5-4E55-B422-B77D8915BAF0}" type="presOf" srcId="{2BD79412-FA54-4C5A-900B-DB5AD919776A}" destId="{F502F9D9-2F42-4776-86B9-77792F8009C2}" srcOrd="0" destOrd="0" presId="urn:microsoft.com/office/officeart/2005/8/layout/venn1"/>
    <dgm:cxn modelId="{5A974332-A18E-4CBC-955E-2ADA5516DBDB}" srcId="{83C553BA-22A0-407D-9218-C86F5A064E8F}" destId="{60B78A14-52BE-4A7C-B252-9CF66BD3F923}" srcOrd="2" destOrd="0" parTransId="{7F2BD71D-BB68-4C52-A7DA-D04E68893BA0}" sibTransId="{664614B5-5C00-45D5-87B4-1A3D641636C8}"/>
    <dgm:cxn modelId="{8DAB3730-5718-4588-8F9F-68A5A3AC2D40}" srcId="{83C553BA-22A0-407D-9218-C86F5A064E8F}" destId="{6BA6C86B-9178-441B-BBA1-960341A475A8}" srcOrd="3" destOrd="0" parTransId="{61D558FF-3144-4FE0-938C-E8653C7897F3}" sibTransId="{3D102BF9-D8C1-4CB0-9D5A-C9C8F4E136B0}"/>
    <dgm:cxn modelId="{AA46DC03-9D9A-490E-899D-2188844ACFB6}" type="presOf" srcId="{F0B815D4-8016-4EAB-8A3A-EFE85D198166}" destId="{554823A6-DE5C-4440-BBB5-B976ECE7C426}" srcOrd="1" destOrd="0" presId="urn:microsoft.com/office/officeart/2005/8/layout/venn1"/>
    <dgm:cxn modelId="{5F4206B1-58F7-491A-B94D-1830075D8B7A}" type="presOf" srcId="{83C553BA-22A0-407D-9218-C86F5A064E8F}" destId="{A5DF6665-C885-4A09-AFB1-6B37931D4887}" srcOrd="0" destOrd="0" presId="urn:microsoft.com/office/officeart/2005/8/layout/venn1"/>
    <dgm:cxn modelId="{E8ED2DA6-5F46-4DA0-9794-549E336CBB89}" type="presParOf" srcId="{A5DF6665-C885-4A09-AFB1-6B37931D4887}" destId="{F502F9D9-2F42-4776-86B9-77792F8009C2}" srcOrd="0" destOrd="0" presId="urn:microsoft.com/office/officeart/2005/8/layout/venn1"/>
    <dgm:cxn modelId="{3C7D24CA-FFC0-40EA-ADA9-3AAFAEA81D77}" type="presParOf" srcId="{A5DF6665-C885-4A09-AFB1-6B37931D4887}" destId="{1736C3B3-4C44-4980-BC92-8C39D47A29EE}" srcOrd="1" destOrd="0" presId="urn:microsoft.com/office/officeart/2005/8/layout/venn1"/>
    <dgm:cxn modelId="{7E807AAB-2215-442E-863A-4AD442FB40C4}" type="presParOf" srcId="{A5DF6665-C885-4A09-AFB1-6B37931D4887}" destId="{C495FD0C-F94D-40FF-BE1F-197511A1950A}" srcOrd="2" destOrd="0" presId="urn:microsoft.com/office/officeart/2005/8/layout/venn1"/>
    <dgm:cxn modelId="{D1E11FEF-EEDC-4C0D-A861-7A4890496516}" type="presParOf" srcId="{A5DF6665-C885-4A09-AFB1-6B37931D4887}" destId="{554823A6-DE5C-4440-BBB5-B976ECE7C426}" srcOrd="3" destOrd="0" presId="urn:microsoft.com/office/officeart/2005/8/layout/venn1"/>
    <dgm:cxn modelId="{4558A0DB-2721-4B66-ACAE-40B02E1389E9}" type="presParOf" srcId="{A5DF6665-C885-4A09-AFB1-6B37931D4887}" destId="{CD1E28A7-4FF8-4DF0-996A-DDF1E46E3AE8}" srcOrd="4" destOrd="0" presId="urn:microsoft.com/office/officeart/2005/8/layout/venn1"/>
    <dgm:cxn modelId="{1307D0B6-3EA8-4DA9-9AD0-3E8C190B0AA9}" type="presParOf" srcId="{A5DF6665-C885-4A09-AFB1-6B37931D4887}" destId="{ACE20BA6-D8EB-48BC-930B-BB4EA663CB55}" srcOrd="5" destOrd="0" presId="urn:microsoft.com/office/officeart/2005/8/layout/venn1"/>
    <dgm:cxn modelId="{1308F611-45CA-4691-A6EA-9364F6E56FA9}" type="presParOf" srcId="{A5DF6665-C885-4A09-AFB1-6B37931D4887}" destId="{EF08D308-1A75-4A79-96D2-0AFF6CDCD832}" srcOrd="6" destOrd="0" presId="urn:microsoft.com/office/officeart/2005/8/layout/venn1"/>
    <dgm:cxn modelId="{66B8CAB6-9043-4C1D-8FF0-D14570A20F46}" type="presParOf" srcId="{A5DF6665-C885-4A09-AFB1-6B37931D4887}" destId="{F821F29D-0DB1-4919-9166-FF7430874F00}" srcOrd="7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0D51B-743E-40A0-835E-5C5BA3AB4E67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2C1ED3-CE62-44B8-9666-106D7CDA66D0}">
      <dgm:prSet phldrT="[Text]"/>
      <dgm:spPr/>
      <dgm:t>
        <a:bodyPr/>
        <a:lstStyle/>
        <a:p>
          <a:r>
            <a:rPr lang="en-US" dirty="0" smtClean="0"/>
            <a:t>Revise</a:t>
          </a:r>
          <a:br>
            <a:rPr lang="en-US" dirty="0" smtClean="0"/>
          </a:br>
          <a:r>
            <a:rPr lang="en-US" dirty="0" smtClean="0"/>
            <a:t>Contracts</a:t>
          </a:r>
          <a:endParaRPr lang="en-US" dirty="0"/>
        </a:p>
      </dgm:t>
    </dgm:pt>
    <dgm:pt modelId="{7A797087-C45B-4A79-A216-21200E9B2153}" type="parTrans" cxnId="{FA4FC111-B1BF-4901-9A62-FA88C27DB8A8}">
      <dgm:prSet/>
      <dgm:spPr/>
      <dgm:t>
        <a:bodyPr/>
        <a:lstStyle/>
        <a:p>
          <a:endParaRPr lang="en-US"/>
        </a:p>
      </dgm:t>
    </dgm:pt>
    <dgm:pt modelId="{33ABAE90-4A8D-4706-819F-DBA387061C88}" type="sibTrans" cxnId="{FA4FC111-B1BF-4901-9A62-FA88C27DB8A8}">
      <dgm:prSet/>
      <dgm:spPr/>
      <dgm:t>
        <a:bodyPr/>
        <a:lstStyle/>
        <a:p>
          <a:endParaRPr lang="en-US"/>
        </a:p>
      </dgm:t>
    </dgm:pt>
    <dgm:pt modelId="{656E1DA5-394F-465F-BDA6-3BAEFA928B9A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A2C07227-85A8-4BFA-ADC3-CCF486DA93BD}" type="parTrans" cxnId="{EB0AB5FA-7F6E-4D2D-91F0-817749562A49}">
      <dgm:prSet/>
      <dgm:spPr/>
      <dgm:t>
        <a:bodyPr/>
        <a:lstStyle/>
        <a:p>
          <a:endParaRPr lang="en-US"/>
        </a:p>
      </dgm:t>
    </dgm:pt>
    <dgm:pt modelId="{35F067B3-50FA-47F9-90A1-1C738E57D93B}" type="sibTrans" cxnId="{EB0AB5FA-7F6E-4D2D-91F0-817749562A49}">
      <dgm:prSet/>
      <dgm:spPr/>
      <dgm:t>
        <a:bodyPr/>
        <a:lstStyle/>
        <a:p>
          <a:endParaRPr lang="en-US"/>
        </a:p>
      </dgm:t>
    </dgm:pt>
    <dgm:pt modelId="{32E0D6DB-3576-4DBC-A413-495EC8F29766}">
      <dgm:prSet phldrT="[Text]"/>
      <dgm:spPr/>
      <dgm:t>
        <a:bodyPr/>
        <a:lstStyle/>
        <a:p>
          <a:r>
            <a:rPr lang="en-US" dirty="0" smtClean="0"/>
            <a:t>Static</a:t>
          </a:r>
          <a:br>
            <a:rPr lang="en-US" dirty="0" smtClean="0"/>
          </a:br>
          <a:r>
            <a:rPr lang="en-US" dirty="0" smtClean="0"/>
            <a:t>Validation</a:t>
          </a:r>
          <a:endParaRPr lang="en-US" dirty="0"/>
        </a:p>
      </dgm:t>
    </dgm:pt>
    <dgm:pt modelId="{B7083297-D56E-447A-9A32-0056074CE29D}" type="parTrans" cxnId="{9EDAA6BF-830D-44CC-AB04-512F38C355B7}">
      <dgm:prSet/>
      <dgm:spPr/>
      <dgm:t>
        <a:bodyPr/>
        <a:lstStyle/>
        <a:p>
          <a:endParaRPr lang="en-US"/>
        </a:p>
      </dgm:t>
    </dgm:pt>
    <dgm:pt modelId="{8308C264-E500-4F12-AED8-81583BF32332}" type="sibTrans" cxnId="{9EDAA6BF-830D-44CC-AB04-512F38C355B7}">
      <dgm:prSet/>
      <dgm:spPr/>
      <dgm:t>
        <a:bodyPr/>
        <a:lstStyle/>
        <a:p>
          <a:endParaRPr lang="en-US"/>
        </a:p>
      </dgm:t>
    </dgm:pt>
    <dgm:pt modelId="{E6709947-75B0-46EC-ABAA-2DAFC010D850}">
      <dgm:prSet phldrT="[Text]"/>
      <dgm:spPr/>
      <dgm:t>
        <a:bodyPr/>
        <a:lstStyle/>
        <a:p>
          <a:r>
            <a:rPr lang="en-US" dirty="0" smtClean="0"/>
            <a:t>More</a:t>
          </a:r>
          <a:br>
            <a:rPr lang="en-US" dirty="0" smtClean="0"/>
          </a:br>
          <a:r>
            <a:rPr lang="en-US" dirty="0" smtClean="0"/>
            <a:t>Contracts</a:t>
          </a:r>
          <a:endParaRPr lang="en-US" dirty="0"/>
        </a:p>
      </dgm:t>
    </dgm:pt>
    <dgm:pt modelId="{7CED88B2-1C94-4B41-BB96-29FFDA231FCB}" type="parTrans" cxnId="{C06412AB-6790-408F-9610-8ECB54A845CD}">
      <dgm:prSet/>
      <dgm:spPr/>
      <dgm:t>
        <a:bodyPr/>
        <a:lstStyle/>
        <a:p>
          <a:endParaRPr lang="en-US"/>
        </a:p>
      </dgm:t>
    </dgm:pt>
    <dgm:pt modelId="{55A03A1E-FC7B-4B56-B21A-8A1531E24B3A}" type="sibTrans" cxnId="{C06412AB-6790-408F-9610-8ECB54A845CD}">
      <dgm:prSet/>
      <dgm:spPr/>
      <dgm:t>
        <a:bodyPr/>
        <a:lstStyle/>
        <a:p>
          <a:endParaRPr lang="en-US"/>
        </a:p>
      </dgm:t>
    </dgm:pt>
    <dgm:pt modelId="{5A4ABC86-40F5-4FCB-9D01-601C2C1B579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5E44347-D16C-4FB5-A3B3-328F161B963E}" type="sibTrans" cxnId="{2C6464A0-1289-4075-819C-0652950274C0}">
      <dgm:prSet/>
      <dgm:spPr/>
      <dgm:t>
        <a:bodyPr/>
        <a:lstStyle/>
        <a:p>
          <a:endParaRPr lang="en-US"/>
        </a:p>
      </dgm:t>
    </dgm:pt>
    <dgm:pt modelId="{6A738171-4F2D-43B8-8681-C31616120F4B}" type="parTrans" cxnId="{2C6464A0-1289-4075-819C-0652950274C0}">
      <dgm:prSet/>
      <dgm:spPr/>
      <dgm:t>
        <a:bodyPr/>
        <a:lstStyle/>
        <a:p>
          <a:endParaRPr lang="en-US"/>
        </a:p>
      </dgm:t>
    </dgm:pt>
    <dgm:pt modelId="{0528E037-F9D5-49E1-A9F0-B99A0C7E8523}" type="pres">
      <dgm:prSet presAssocID="{25D0D51B-743E-40A0-835E-5C5BA3AB4E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4B9BE-7298-4B92-B1BA-7DB32D6949EF}" type="pres">
      <dgm:prSet presAssocID="{5A4ABC86-40F5-4FCB-9D01-601C2C1B57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1A0B2-3B14-44AE-B2F4-45CDE165838E}" type="pres">
      <dgm:prSet presAssocID="{5A4ABC86-40F5-4FCB-9D01-601C2C1B5793}" presName="spNode" presStyleCnt="0"/>
      <dgm:spPr/>
    </dgm:pt>
    <dgm:pt modelId="{9CDF8DDE-D5C1-4A88-A63E-82E4576C0C38}" type="pres">
      <dgm:prSet presAssocID="{F5E44347-D16C-4FB5-A3B3-328F161B963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0A5D1C1-E7D1-426B-B48E-F4F189B04D3B}" type="pres">
      <dgm:prSet presAssocID="{4F2C1ED3-CE62-44B8-9666-106D7CDA66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B2B44-354E-4101-8F63-6590B03D168C}" type="pres">
      <dgm:prSet presAssocID="{4F2C1ED3-CE62-44B8-9666-106D7CDA66D0}" presName="spNode" presStyleCnt="0"/>
      <dgm:spPr/>
    </dgm:pt>
    <dgm:pt modelId="{E9CCB05A-F2EC-4DAD-BAF9-93C4F6C1B61C}" type="pres">
      <dgm:prSet presAssocID="{33ABAE90-4A8D-4706-819F-DBA387061C8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61EDD26-54E6-43F4-BC13-E6ADB3A47A1E}" type="pres">
      <dgm:prSet presAssocID="{656E1DA5-394F-465F-BDA6-3BAEFA928B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4EDFF-A6BB-4A38-A836-9BF0C0CDC64B}" type="pres">
      <dgm:prSet presAssocID="{656E1DA5-394F-465F-BDA6-3BAEFA928B9A}" presName="spNode" presStyleCnt="0"/>
      <dgm:spPr/>
    </dgm:pt>
    <dgm:pt modelId="{F5DFC468-07FD-4CF5-B91E-10AA8B177871}" type="pres">
      <dgm:prSet presAssocID="{35F067B3-50FA-47F9-90A1-1C738E57D93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943EF1E-C0C9-4A7C-9914-F056C9263BA5}" type="pres">
      <dgm:prSet presAssocID="{32E0D6DB-3576-4DBC-A413-495EC8F297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F0D38-19FC-487B-B98C-27F956EF51B6}" type="pres">
      <dgm:prSet presAssocID="{32E0D6DB-3576-4DBC-A413-495EC8F29766}" presName="spNode" presStyleCnt="0"/>
      <dgm:spPr/>
    </dgm:pt>
    <dgm:pt modelId="{EE9BEED6-2639-486F-878F-AE7167D02E4D}" type="pres">
      <dgm:prSet presAssocID="{8308C264-E500-4F12-AED8-81583BF3233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ABE5D2D-02DD-4EB1-9F9A-7B30450717D8}" type="pres">
      <dgm:prSet presAssocID="{E6709947-75B0-46EC-ABAA-2DAFC010D8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AD050-012D-45C7-93A1-C036E2B8450D}" type="pres">
      <dgm:prSet presAssocID="{E6709947-75B0-46EC-ABAA-2DAFC010D850}" presName="spNode" presStyleCnt="0"/>
      <dgm:spPr/>
    </dgm:pt>
    <dgm:pt modelId="{F8FF22A1-AC22-416C-AADF-F1261A66F1C0}" type="pres">
      <dgm:prSet presAssocID="{55A03A1E-FC7B-4B56-B21A-8A1531E24B3A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CEAE27E-B37D-433F-8B75-EC74F882FC46}" type="presOf" srcId="{E6709947-75B0-46EC-ABAA-2DAFC010D850}" destId="{EABE5D2D-02DD-4EB1-9F9A-7B30450717D8}" srcOrd="0" destOrd="0" presId="urn:microsoft.com/office/officeart/2005/8/layout/cycle5"/>
    <dgm:cxn modelId="{F3450D21-C3AE-44A1-8B54-0C9ED8E6EA49}" type="presOf" srcId="{55A03A1E-FC7B-4B56-B21A-8A1531E24B3A}" destId="{F8FF22A1-AC22-416C-AADF-F1261A66F1C0}" srcOrd="0" destOrd="0" presId="urn:microsoft.com/office/officeart/2005/8/layout/cycle5"/>
    <dgm:cxn modelId="{617DD8C3-AD5C-48F4-B52F-14E6F1F2CC5A}" type="presOf" srcId="{35F067B3-50FA-47F9-90A1-1C738E57D93B}" destId="{F5DFC468-07FD-4CF5-B91E-10AA8B177871}" srcOrd="0" destOrd="0" presId="urn:microsoft.com/office/officeart/2005/8/layout/cycle5"/>
    <dgm:cxn modelId="{014E12AD-6341-4920-A20E-E730F8ACF5FA}" type="presOf" srcId="{33ABAE90-4A8D-4706-819F-DBA387061C88}" destId="{E9CCB05A-F2EC-4DAD-BAF9-93C4F6C1B61C}" srcOrd="0" destOrd="0" presId="urn:microsoft.com/office/officeart/2005/8/layout/cycle5"/>
    <dgm:cxn modelId="{EB0AB5FA-7F6E-4D2D-91F0-817749562A49}" srcId="{25D0D51B-743E-40A0-835E-5C5BA3AB4E67}" destId="{656E1DA5-394F-465F-BDA6-3BAEFA928B9A}" srcOrd="2" destOrd="0" parTransId="{A2C07227-85A8-4BFA-ADC3-CCF486DA93BD}" sibTransId="{35F067B3-50FA-47F9-90A1-1C738E57D93B}"/>
    <dgm:cxn modelId="{2C6464A0-1289-4075-819C-0652950274C0}" srcId="{25D0D51B-743E-40A0-835E-5C5BA3AB4E67}" destId="{5A4ABC86-40F5-4FCB-9D01-601C2C1B5793}" srcOrd="0" destOrd="0" parTransId="{6A738171-4F2D-43B8-8681-C31616120F4B}" sibTransId="{F5E44347-D16C-4FB5-A3B3-328F161B963E}"/>
    <dgm:cxn modelId="{C06412AB-6790-408F-9610-8ECB54A845CD}" srcId="{25D0D51B-743E-40A0-835E-5C5BA3AB4E67}" destId="{E6709947-75B0-46EC-ABAA-2DAFC010D850}" srcOrd="4" destOrd="0" parTransId="{7CED88B2-1C94-4B41-BB96-29FFDA231FCB}" sibTransId="{55A03A1E-FC7B-4B56-B21A-8A1531E24B3A}"/>
    <dgm:cxn modelId="{0DB36089-DD14-49D8-B209-3FF0DFE58720}" type="presOf" srcId="{5A4ABC86-40F5-4FCB-9D01-601C2C1B5793}" destId="{74D4B9BE-7298-4B92-B1BA-7DB32D6949EF}" srcOrd="0" destOrd="0" presId="urn:microsoft.com/office/officeart/2005/8/layout/cycle5"/>
    <dgm:cxn modelId="{58361F23-6CE1-40D0-B544-FC2098A35748}" type="presOf" srcId="{32E0D6DB-3576-4DBC-A413-495EC8F29766}" destId="{0943EF1E-C0C9-4A7C-9914-F056C9263BA5}" srcOrd="0" destOrd="0" presId="urn:microsoft.com/office/officeart/2005/8/layout/cycle5"/>
    <dgm:cxn modelId="{7F778D5E-5AC9-454D-AF1F-0AF5817AEADD}" type="presOf" srcId="{4F2C1ED3-CE62-44B8-9666-106D7CDA66D0}" destId="{B0A5D1C1-E7D1-426B-B48E-F4F189B04D3B}" srcOrd="0" destOrd="0" presId="urn:microsoft.com/office/officeart/2005/8/layout/cycle5"/>
    <dgm:cxn modelId="{9EDAA6BF-830D-44CC-AB04-512F38C355B7}" srcId="{25D0D51B-743E-40A0-835E-5C5BA3AB4E67}" destId="{32E0D6DB-3576-4DBC-A413-495EC8F29766}" srcOrd="3" destOrd="0" parTransId="{B7083297-D56E-447A-9A32-0056074CE29D}" sibTransId="{8308C264-E500-4F12-AED8-81583BF32332}"/>
    <dgm:cxn modelId="{2DCA5D1C-5D94-4F0D-B149-2DCBEE08E46E}" type="presOf" srcId="{F5E44347-D16C-4FB5-A3B3-328F161B963E}" destId="{9CDF8DDE-D5C1-4A88-A63E-82E4576C0C38}" srcOrd="0" destOrd="0" presId="urn:microsoft.com/office/officeart/2005/8/layout/cycle5"/>
    <dgm:cxn modelId="{FA4FC111-B1BF-4901-9A62-FA88C27DB8A8}" srcId="{25D0D51B-743E-40A0-835E-5C5BA3AB4E67}" destId="{4F2C1ED3-CE62-44B8-9666-106D7CDA66D0}" srcOrd="1" destOrd="0" parTransId="{7A797087-C45B-4A79-A216-21200E9B2153}" sibTransId="{33ABAE90-4A8D-4706-819F-DBA387061C88}"/>
    <dgm:cxn modelId="{763C1B9B-FE4E-4526-86DF-FB701A58B72F}" type="presOf" srcId="{8308C264-E500-4F12-AED8-81583BF32332}" destId="{EE9BEED6-2639-486F-878F-AE7167D02E4D}" srcOrd="0" destOrd="0" presId="urn:microsoft.com/office/officeart/2005/8/layout/cycle5"/>
    <dgm:cxn modelId="{C8A7055A-C849-4B46-B888-A824CD56F9FB}" type="presOf" srcId="{656E1DA5-394F-465F-BDA6-3BAEFA928B9A}" destId="{561EDD26-54E6-43F4-BC13-E6ADB3A47A1E}" srcOrd="0" destOrd="0" presId="urn:microsoft.com/office/officeart/2005/8/layout/cycle5"/>
    <dgm:cxn modelId="{1651282B-DCA0-4DA9-9F4B-A830C0B29E39}" type="presOf" srcId="{25D0D51B-743E-40A0-835E-5C5BA3AB4E67}" destId="{0528E037-F9D5-49E1-A9F0-B99A0C7E8523}" srcOrd="0" destOrd="0" presId="urn:microsoft.com/office/officeart/2005/8/layout/cycle5"/>
    <dgm:cxn modelId="{ADF7A2F0-F989-433C-8311-4937D4AD61DE}" type="presParOf" srcId="{0528E037-F9D5-49E1-A9F0-B99A0C7E8523}" destId="{74D4B9BE-7298-4B92-B1BA-7DB32D6949EF}" srcOrd="0" destOrd="0" presId="urn:microsoft.com/office/officeart/2005/8/layout/cycle5"/>
    <dgm:cxn modelId="{0733F1F5-A784-4176-BB28-07AABFB14592}" type="presParOf" srcId="{0528E037-F9D5-49E1-A9F0-B99A0C7E8523}" destId="{C201A0B2-3B14-44AE-B2F4-45CDE165838E}" srcOrd="1" destOrd="0" presId="urn:microsoft.com/office/officeart/2005/8/layout/cycle5"/>
    <dgm:cxn modelId="{7D7E4695-51E2-46CE-A2A8-9601BEFBE40D}" type="presParOf" srcId="{0528E037-F9D5-49E1-A9F0-B99A0C7E8523}" destId="{9CDF8DDE-D5C1-4A88-A63E-82E4576C0C38}" srcOrd="2" destOrd="0" presId="urn:microsoft.com/office/officeart/2005/8/layout/cycle5"/>
    <dgm:cxn modelId="{0C05D91A-934B-4DCA-B2CD-B7516EDFFDF6}" type="presParOf" srcId="{0528E037-F9D5-49E1-A9F0-B99A0C7E8523}" destId="{B0A5D1C1-E7D1-426B-B48E-F4F189B04D3B}" srcOrd="3" destOrd="0" presId="urn:microsoft.com/office/officeart/2005/8/layout/cycle5"/>
    <dgm:cxn modelId="{56D87CEB-A075-4613-8EE7-66AA61450B33}" type="presParOf" srcId="{0528E037-F9D5-49E1-A9F0-B99A0C7E8523}" destId="{3DDB2B44-354E-4101-8F63-6590B03D168C}" srcOrd="4" destOrd="0" presId="urn:microsoft.com/office/officeart/2005/8/layout/cycle5"/>
    <dgm:cxn modelId="{679C4784-929C-4BBF-9391-7E0AFEA427C9}" type="presParOf" srcId="{0528E037-F9D5-49E1-A9F0-B99A0C7E8523}" destId="{E9CCB05A-F2EC-4DAD-BAF9-93C4F6C1B61C}" srcOrd="5" destOrd="0" presId="urn:microsoft.com/office/officeart/2005/8/layout/cycle5"/>
    <dgm:cxn modelId="{166A05C3-AD62-4177-B569-7589FC6CC0F2}" type="presParOf" srcId="{0528E037-F9D5-49E1-A9F0-B99A0C7E8523}" destId="{561EDD26-54E6-43F4-BC13-E6ADB3A47A1E}" srcOrd="6" destOrd="0" presId="urn:microsoft.com/office/officeart/2005/8/layout/cycle5"/>
    <dgm:cxn modelId="{AE642F5E-4317-410A-B181-5390FDE26AC7}" type="presParOf" srcId="{0528E037-F9D5-49E1-A9F0-B99A0C7E8523}" destId="{9684EDFF-A6BB-4A38-A836-9BF0C0CDC64B}" srcOrd="7" destOrd="0" presId="urn:microsoft.com/office/officeart/2005/8/layout/cycle5"/>
    <dgm:cxn modelId="{37AE4252-DCB0-497F-97B6-5DEF8B612B38}" type="presParOf" srcId="{0528E037-F9D5-49E1-A9F0-B99A0C7E8523}" destId="{F5DFC468-07FD-4CF5-B91E-10AA8B177871}" srcOrd="8" destOrd="0" presId="urn:microsoft.com/office/officeart/2005/8/layout/cycle5"/>
    <dgm:cxn modelId="{159DFAFE-5B20-41D9-997E-DA52BF4F910F}" type="presParOf" srcId="{0528E037-F9D5-49E1-A9F0-B99A0C7E8523}" destId="{0943EF1E-C0C9-4A7C-9914-F056C9263BA5}" srcOrd="9" destOrd="0" presId="urn:microsoft.com/office/officeart/2005/8/layout/cycle5"/>
    <dgm:cxn modelId="{195E0885-F432-4528-A485-BC688A375CDB}" type="presParOf" srcId="{0528E037-F9D5-49E1-A9F0-B99A0C7E8523}" destId="{E0FF0D38-19FC-487B-B98C-27F956EF51B6}" srcOrd="10" destOrd="0" presId="urn:microsoft.com/office/officeart/2005/8/layout/cycle5"/>
    <dgm:cxn modelId="{D7321E60-DA59-4B21-8A8A-6D7563C58E03}" type="presParOf" srcId="{0528E037-F9D5-49E1-A9F0-B99A0C7E8523}" destId="{EE9BEED6-2639-486F-878F-AE7167D02E4D}" srcOrd="11" destOrd="0" presId="urn:microsoft.com/office/officeart/2005/8/layout/cycle5"/>
    <dgm:cxn modelId="{26177354-DA6C-494B-8AF8-35D9BA457244}" type="presParOf" srcId="{0528E037-F9D5-49E1-A9F0-B99A0C7E8523}" destId="{EABE5D2D-02DD-4EB1-9F9A-7B30450717D8}" srcOrd="12" destOrd="0" presId="urn:microsoft.com/office/officeart/2005/8/layout/cycle5"/>
    <dgm:cxn modelId="{D1210E7A-EEF7-45EE-895C-45374A0BA5F0}" type="presParOf" srcId="{0528E037-F9D5-49E1-A9F0-B99A0C7E8523}" destId="{5BFAD050-012D-45C7-93A1-C036E2B8450D}" srcOrd="13" destOrd="0" presId="urn:microsoft.com/office/officeart/2005/8/layout/cycle5"/>
    <dgm:cxn modelId="{18D33B31-0DF1-4E8D-A7D9-4F41690C50E1}" type="presParOf" srcId="{0528E037-F9D5-49E1-A9F0-B99A0C7E8523}" destId="{F8FF22A1-AC22-416C-AADF-F1261A66F1C0}" srcOrd="14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91561-5959-4F34-A40A-4B1958E47BB9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8FF9-3BE1-4070-BBA5-8B764B61B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Important API and internal code properties are not documented or checked, making coding difficult and maintenance worse.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Same contract thus serves as documentation, acts as runtime checking, and as specification for static checking.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simpler example (too many contracts, explain </a:t>
            </a:r>
            <a:r>
              <a:rPr lang="en-US" b="1" dirty="0" smtClean="0"/>
              <a:t>old</a:t>
            </a:r>
            <a:r>
              <a:rPr lang="en-US" dirty="0" smtClean="0"/>
              <a:t> better)</a:t>
            </a:r>
          </a:p>
          <a:p>
            <a:r>
              <a:rPr lang="en-US" dirty="0" smtClean="0"/>
              <a:t>Talk about</a:t>
            </a:r>
            <a:r>
              <a:rPr lang="en-US" baseline="0" dirty="0" smtClean="0"/>
              <a:t> static methods!!!</a:t>
            </a:r>
          </a:p>
          <a:p>
            <a:r>
              <a:rPr lang="en-US" baseline="0" dirty="0" smtClean="0"/>
              <a:t>Questions: what happens at runtime, how can I choose what’s in my build, what’s the methodology (can I rely on the checks?)</a:t>
            </a:r>
          </a:p>
          <a:p>
            <a:r>
              <a:rPr lang="en-US" smtClean="0"/>
              <a:t>Quantifiers?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Add </a:t>
            </a:r>
            <a:r>
              <a:rPr lang="en-US" dirty="0" err="1" smtClean="0"/>
              <a:t>Add</a:t>
            </a:r>
            <a:r>
              <a:rPr lang="en-US" baseline="0" dirty="0" smtClean="0"/>
              <a:t> method override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Add(null)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Fix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Run static checker to see what additional things could be off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Fix some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feel we have a better</a:t>
            </a:r>
            <a:r>
              <a:rPr lang="en-US" baseline="0" dirty="0" smtClean="0"/>
              <a:t>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Predictability and analysis time</a:t>
            </a:r>
          </a:p>
          <a:p>
            <a:r>
              <a:rPr lang="en-US" dirty="0" smtClean="0"/>
              <a:t>Infers</a:t>
            </a:r>
            <a:r>
              <a:rPr lang="en-US" baseline="0" dirty="0" smtClean="0"/>
              <a:t> loop invariants</a:t>
            </a:r>
          </a:p>
          <a:p>
            <a:r>
              <a:rPr lang="en-US" baseline="0" dirty="0" smtClean="0"/>
              <a:t>Create domains that are tuned for precision-efficiency trade-off. </a:t>
            </a:r>
          </a:p>
          <a:p>
            <a:r>
              <a:rPr lang="en-US" baseline="0" dirty="0" smtClean="0"/>
              <a:t>Pentagons are good for bounds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44627">
            <a:off x="6731188" y="-51100"/>
            <a:ext cx="1982709" cy="23840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7E0F-0E0C-4B23-BDE4-6451EA0D05C0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648200"/>
          <a:ext cx="8077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 collaboration with…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Brian Grunkemeyer (</a:t>
                      </a:r>
                      <a:r>
                        <a:rPr lang="en-US" sz="2400" dirty="0" err="1" smtClean="0"/>
                        <a:t>briangru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Mike Barnett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mbarnett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Melitta Andersen (</a:t>
                      </a:r>
                      <a:r>
                        <a:rPr lang="en-US" sz="2400" dirty="0" err="1" smtClean="0"/>
                        <a:t>melitta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Francesco Logozzo (</a:t>
                      </a:r>
                      <a:r>
                        <a:rPr lang="en-US" sz="2400" dirty="0" err="1" smtClean="0"/>
                        <a:t>logozzo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Katy</a:t>
                      </a:r>
                      <a:r>
                        <a:rPr lang="en-US" sz="2400" baseline="0" dirty="0" smtClean="0"/>
                        <a:t> King (</a:t>
                      </a:r>
                      <a:r>
                        <a:rPr lang="en-US" sz="2400" baseline="0" dirty="0" err="1" smtClean="0"/>
                        <a:t>katyk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228600"/>
            <a:ext cx="7239000" cy="3581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Static Validation of</a:t>
            </a:r>
            <a:br>
              <a:rPr lang="en-US" sz="5400" dirty="0" smtClean="0"/>
            </a:br>
            <a:r>
              <a:rPr lang="en-US" sz="5400" dirty="0" smtClean="0"/>
              <a:t>Managed Code and Contracts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61019" y="3581400"/>
            <a:ext cx="3696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Manuel Fähndrich (</a:t>
            </a:r>
            <a:r>
              <a:rPr lang="en-US" sz="2800" dirty="0" err="1" smtClean="0"/>
              <a:t>maf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ship?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PowerLib.dll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6172200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(minimal runtime checks)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PowerLib.Contracts.dll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9040" y="6172200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contracts, no code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191000"/>
            <a:ext cx="1229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Release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Assemblies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1982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Contract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Assemblies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86000" y="31152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86400" y="3657600"/>
            <a:ext cx="1219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asmmeta2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Contract Reference</a:t>
              </a:r>
              <a:br>
                <a:rPr lang="en-US" dirty="0" smtClean="0"/>
              </a:br>
              <a:r>
                <a:rPr lang="en-US" dirty="0" smtClean="0"/>
                <a:t>Assembly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Developing </a:t>
            </a:r>
            <a:r>
              <a:rPr lang="en-US" dirty="0" err="1" smtClean="0"/>
              <a:t>MyApp</a:t>
            </a:r>
            <a:r>
              <a:rPr lang="en-US" dirty="0" smtClean="0"/>
              <a:t> against libraries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Libraries come with contract reference assemblies</a:t>
            </a:r>
          </a:p>
          <a:p>
            <a:pPr lvl="1"/>
            <a:r>
              <a:rPr lang="en-US" dirty="0" err="1" smtClean="0"/>
              <a:t>ACME.Contracts.dll</a:t>
            </a:r>
            <a:endParaRPr lang="en-US" dirty="0" smtClean="0"/>
          </a:p>
          <a:p>
            <a:pPr lvl="1"/>
            <a:r>
              <a:rPr lang="en-US" dirty="0" err="1" smtClean="0"/>
              <a:t>PowerLib.Contracts.dll</a:t>
            </a:r>
            <a:endParaRPr lang="en-US" dirty="0" smtClean="0"/>
          </a:p>
          <a:p>
            <a:r>
              <a:rPr lang="en-US" dirty="0" smtClean="0"/>
              <a:t>When developing </a:t>
            </a:r>
            <a:r>
              <a:rPr lang="en-US" dirty="0" err="1" smtClean="0"/>
              <a:t>MyApp</a:t>
            </a:r>
            <a:r>
              <a:rPr lang="en-US" dirty="0" smtClean="0"/>
              <a:t> with runtime checked contracts</a:t>
            </a:r>
          </a:p>
          <a:p>
            <a:pPr lvl="1"/>
            <a:r>
              <a:rPr lang="en-US" dirty="0" smtClean="0"/>
              <a:t>Checks contracts within </a:t>
            </a:r>
            <a:r>
              <a:rPr lang="en-US" dirty="0" err="1" smtClean="0"/>
              <a:t>MyApp</a:t>
            </a:r>
            <a:endParaRPr lang="en-US" dirty="0" smtClean="0"/>
          </a:p>
          <a:p>
            <a:pPr lvl="1"/>
            <a:r>
              <a:rPr lang="en-US" dirty="0" smtClean="0"/>
              <a:t>Inherits contracts from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pPr lvl="1"/>
            <a:r>
              <a:rPr lang="en-US" dirty="0" smtClean="0"/>
              <a:t>Instruments preconditions at call-sites to ACME and </a:t>
            </a:r>
            <a:r>
              <a:rPr lang="en-US" dirty="0" err="1" smtClean="0"/>
              <a:t>PowerLib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295400"/>
            <a:ext cx="2133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</a:t>
            </a:r>
          </a:p>
          <a:p>
            <a:r>
              <a:rPr lang="en-US" dirty="0" smtClean="0"/>
              <a:t>ACME.dll</a:t>
            </a:r>
          </a:p>
          <a:p>
            <a:r>
              <a:rPr lang="en-US" dirty="0" err="1" smtClean="0"/>
              <a:t>ACME.Contracts.dll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91000" y="1295400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PowerLib.dll</a:t>
            </a:r>
          </a:p>
          <a:p>
            <a:r>
              <a:rPr lang="en-US" dirty="0" err="1" smtClean="0"/>
              <a:t>PowerLib.Contracts.dll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2286000"/>
            <a:ext cx="2133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5745070" cy="3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Integration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038600"/>
            <a:ext cx="6858000" cy="2514600"/>
          </a:xfrm>
          <a:solidFill>
            <a:schemeClr val="accent1">
              <a:alpha val="24000"/>
            </a:schemeClr>
          </a:solidFill>
        </p:spPr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 smtClean="0"/>
              <a:t> hook</a:t>
            </a:r>
          </a:p>
          <a:p>
            <a:r>
              <a:rPr lang="en-US" dirty="0" smtClean="0"/>
              <a:t>Builds declarative assembly</a:t>
            </a:r>
          </a:p>
          <a:p>
            <a:r>
              <a:rPr lang="en-US" dirty="0" smtClean="0"/>
              <a:t>Builds contract reference assemblies</a:t>
            </a:r>
          </a:p>
          <a:p>
            <a:r>
              <a:rPr lang="en-US" dirty="0" smtClean="0"/>
              <a:t>Runs rewriter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Language-agnostic Format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86000" y="2819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1447800"/>
            <a:ext cx="3429000" cy="495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MSIL encodes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Fixed interpretation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down-stream tools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Library for extracting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5081825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nsolas" pitchFamily="49" charset="0"/>
              </a:rPr>
              <a:t>Contract.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(0, </a:t>
            </a:r>
            <a:r>
              <a:rPr lang="en-US" sz="2000" dirty="0" err="1" smtClean="0">
                <a:latin typeface="Consolas" pitchFamily="49" charset="0"/>
              </a:rPr>
              <a:t>arr.Length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=&gt;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] == </a:t>
            </a:r>
            <a:r>
              <a:rPr lang="en-US" sz="2000" b="1" dirty="0">
                <a:latin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</a:rPr>
              <a:t>);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" y="5543490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nsolas" pitchFamily="49" charset="0"/>
              </a:rPr>
              <a:t>Contract.</a:t>
            </a:r>
            <a:r>
              <a:rPr lang="en-US" sz="2000" b="1" dirty="0" err="1" smtClean="0">
                <a:latin typeface="Consolas" pitchFamily="49" charset="0"/>
              </a:rPr>
              <a:t>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mycoll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elem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=&gt; </a:t>
            </a:r>
            <a:r>
              <a:rPr lang="en-US" sz="2000" dirty="0" err="1" smtClean="0">
                <a:latin typeface="Consolas" pitchFamily="49" charset="0"/>
              </a:rPr>
              <a:t>elem</a:t>
            </a:r>
            <a:r>
              <a:rPr lang="en-US" sz="2000" dirty="0" smtClean="0">
                <a:latin typeface="Consolas" pitchFamily="49" charset="0"/>
              </a:rPr>
              <a:t> &lt; max);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&lt;T&gt; </a:t>
            </a:r>
            <a:r>
              <a:rPr lang="en-US" sz="2000" dirty="0" err="1" smtClean="0">
                <a:latin typeface="Consolas" pitchFamily="49" charset="0"/>
              </a:rPr>
              <a:t>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1459468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from, 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to,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int,bool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840468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from, 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to,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int,bool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2800290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&lt;T&gt; </a:t>
            </a:r>
            <a:r>
              <a:rPr lang="en-US" sz="2000" dirty="0" err="1" smtClean="0">
                <a:latin typeface="Consolas" pitchFamily="49" charset="0"/>
              </a:rPr>
              <a:t>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T,bool</a:t>
            </a:r>
            <a:r>
              <a:rPr lang="en-US" sz="2000" dirty="0" smtClean="0">
                <a:latin typeface="Consolas" pitchFamily="49" charset="0"/>
              </a:rPr>
              <a:t>&gt; </a:t>
            </a:r>
            <a:r>
              <a:rPr lang="en-US" sz="2000" smtClean="0">
                <a:latin typeface="Consolas" pitchFamily="49" charset="0"/>
              </a:rPr>
              <a:t>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328755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On Abstract methods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7399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nsolas" pitchFamily="49" charset="0"/>
              </a:rPr>
              <a:t>                                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public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interface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ICloneable</a:t>
            </a:r>
            <a:r>
              <a:rPr lang="en-US" sz="2000" dirty="0">
                <a:latin typeface="Consolas" pitchFamily="49" charset="0"/>
              </a:rPr>
              <a:t> {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 Clone();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000" b="1" dirty="0" smtClean="0">
              <a:latin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CloneableContract</a:t>
            </a:r>
            <a:r>
              <a:rPr lang="en-US" sz="2000" dirty="0">
                <a:latin typeface="Consolas" pitchFamily="49" charset="0"/>
              </a:rPr>
              <a:t> : </a:t>
            </a:r>
            <a:r>
              <a:rPr lang="en-US" sz="2000" dirty="0" err="1">
                <a:latin typeface="Consolas" pitchFamily="49" charset="0"/>
              </a:rPr>
              <a:t>ICloneable</a:t>
            </a:r>
            <a:r>
              <a:rPr lang="en-US" sz="2000" dirty="0">
                <a:latin typeface="Consolas" pitchFamily="49" charset="0"/>
              </a:rPr>
              <a:t> {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ICloneable.Clone</a:t>
            </a:r>
            <a:r>
              <a:rPr lang="en-US" sz="2000" dirty="0" smtClean="0">
                <a:latin typeface="Consolas" pitchFamily="49" charset="0"/>
              </a:rPr>
              <a:t>()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  {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Contract.Ensures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Contract.Result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&gt;() != </a:t>
            </a:r>
            <a:r>
              <a:rPr lang="en-US" sz="2000" b="1" dirty="0">
                <a:latin typeface="Consolas" pitchFamily="49" charset="0"/>
              </a:rPr>
              <a:t>null</a:t>
            </a:r>
            <a:r>
              <a:rPr lang="en-US" sz="2000" dirty="0" smtClean="0">
                <a:latin typeface="Consolas" pitchFamily="49" charset="0"/>
              </a:rPr>
              <a:t>);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Contract.Result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&gt;();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}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3648597">
            <a:off x="5908788" y="1995653"/>
            <a:ext cx="1889125" cy="137795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5750" y="1600200"/>
            <a:ext cx="676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</a:rPr>
              <a:t>ContractClass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typeof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CloneableContract</a:t>
            </a:r>
            <a:r>
              <a:rPr lang="en-US" sz="2000" dirty="0">
                <a:latin typeface="Consolas" pitchFamily="49" charset="0"/>
              </a:rPr>
              <a:t>))]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Contract library class enables Contract writing in all source languages</a:t>
            </a:r>
          </a:p>
          <a:p>
            <a:pPr lvl="1"/>
            <a:r>
              <a:rPr lang="en-US" dirty="0" smtClean="0"/>
              <a:t>No a-priori restrictions what can be expressed</a:t>
            </a:r>
          </a:p>
          <a:p>
            <a:r>
              <a:rPr lang="en-US" dirty="0" smtClean="0"/>
              <a:t>Compiled contract format is MSIL</a:t>
            </a:r>
          </a:p>
          <a:p>
            <a:pPr lvl="1"/>
            <a:r>
              <a:rPr lang="en-US" dirty="0" smtClean="0"/>
              <a:t>Uniform format for tools</a:t>
            </a:r>
          </a:p>
          <a:p>
            <a:r>
              <a:rPr lang="en-US" dirty="0" smtClean="0"/>
              <a:t>Same contracts used for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Research: Theory and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Long history of contract research at MSR</a:t>
            </a:r>
          </a:p>
          <a:p>
            <a:pPr lvl="1"/>
            <a:r>
              <a:rPr lang="en-US" dirty="0" smtClean="0"/>
              <a:t>Vault, Fugue, Spec#, SAL, </a:t>
            </a:r>
            <a:r>
              <a:rPr lang="en-US" dirty="0" err="1" smtClean="0"/>
              <a:t>BoogiePL</a:t>
            </a:r>
            <a:r>
              <a:rPr lang="en-US" dirty="0" smtClean="0"/>
              <a:t>, </a:t>
            </a:r>
            <a:r>
              <a:rPr lang="en-US" dirty="0" err="1" smtClean="0"/>
              <a:t>VerifiedC</a:t>
            </a:r>
            <a:endParaRPr lang="en-US" dirty="0" smtClean="0"/>
          </a:p>
          <a:p>
            <a:r>
              <a:rPr lang="en-US" dirty="0" smtClean="0"/>
              <a:t>Past </a:t>
            </a:r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 smtClean="0"/>
              <a:t>Expressiveness of contracts</a:t>
            </a:r>
          </a:p>
          <a:p>
            <a:pPr lvl="1"/>
            <a:r>
              <a:rPr lang="en-US" dirty="0" smtClean="0"/>
              <a:t>Tech transfer of new programming languages/features</a:t>
            </a:r>
          </a:p>
          <a:p>
            <a:pPr lvl="1"/>
            <a:r>
              <a:rPr lang="en-US" dirty="0" smtClean="0"/>
              <a:t>Difficulty of proving “the last mile”</a:t>
            </a:r>
          </a:p>
          <a:p>
            <a:pPr lvl="1"/>
            <a:r>
              <a:rPr lang="en-US" dirty="0" smtClean="0"/>
              <a:t>Predictability of checker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General language of properties</a:t>
            </a:r>
            <a:br>
              <a:rPr lang="en-US" dirty="0" smtClean="0"/>
            </a:br>
            <a:r>
              <a:rPr lang="en-US" dirty="0" smtClean="0"/>
              <a:t>(we can’t anticipate all you want to express)</a:t>
            </a:r>
          </a:p>
          <a:p>
            <a:pPr lvl="1"/>
            <a:r>
              <a:rPr lang="en-US" dirty="0" smtClean="0"/>
              <a:t>Make it work on existing languages</a:t>
            </a:r>
          </a:p>
          <a:p>
            <a:pPr lvl="1"/>
            <a:r>
              <a:rPr lang="en-US" dirty="0" smtClean="0"/>
              <a:t>Non-theorem proving approaches work too</a:t>
            </a:r>
          </a:p>
          <a:p>
            <a:pPr lvl="1"/>
            <a:r>
              <a:rPr lang="en-US" dirty="0" smtClean="0"/>
              <a:t>Provide value without proving “last mile”, but make it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/>
          <a:lstStyle/>
          <a:p>
            <a:r>
              <a:rPr lang="en-US" u="sng" dirty="0" smtClean="0"/>
              <a:t>Static Checking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  <a:endParaRPr lang="en-US" dirty="0" smtClean="0"/>
          </a:p>
          <a:p>
            <a:r>
              <a:rPr lang="en-US" dirty="0" smtClean="0"/>
              <a:t>False warnings</a:t>
            </a:r>
          </a:p>
          <a:p>
            <a:pPr lvl="1"/>
            <a:r>
              <a:rPr lang="en-US" dirty="0" smtClean="0"/>
              <a:t>Prefix/</a:t>
            </a:r>
            <a:r>
              <a:rPr lang="en-US" dirty="0" err="1" smtClean="0"/>
              <a:t>Prefast</a:t>
            </a:r>
            <a:r>
              <a:rPr lang="en-US" dirty="0" smtClean="0"/>
              <a:t>/</a:t>
            </a:r>
            <a:r>
              <a:rPr lang="en-US" dirty="0" err="1" smtClean="0"/>
              <a:t>FxCop</a:t>
            </a:r>
            <a:endParaRPr lang="en-US" dirty="0" smtClean="0"/>
          </a:p>
          <a:p>
            <a:pPr lvl="2"/>
            <a:r>
              <a:rPr lang="en-US" dirty="0" smtClean="0"/>
              <a:t>Masking</a:t>
            </a:r>
            <a:endParaRPr lang="en-US" dirty="0" smtClean="0"/>
          </a:p>
          <a:p>
            <a:pPr lvl="1"/>
            <a:r>
              <a:rPr lang="en-US" dirty="0" smtClean="0"/>
              <a:t>SAL</a:t>
            </a:r>
          </a:p>
          <a:p>
            <a:pPr lvl="2"/>
            <a:r>
              <a:rPr lang="en-US" dirty="0" smtClean="0"/>
              <a:t>Annotate</a:t>
            </a:r>
            <a:endParaRPr lang="en-US" dirty="0" smtClean="0"/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Write more </a:t>
            </a:r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Runtime checked</a:t>
            </a:r>
            <a:endParaRPr lang="en-US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3962400" y="17526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057400"/>
            <a:ext cx="6934200" cy="1905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Language-Agnostic Contracts for .NET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post-conditions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object invariants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4267200"/>
            <a:ext cx="3200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Runtime Checking</a:t>
            </a:r>
          </a:p>
          <a:p>
            <a:pPr algn="ctr"/>
            <a:r>
              <a:rPr lang="en-US" sz="2800" dirty="0" smtClean="0"/>
              <a:t>Foxtrot</a:t>
            </a:r>
            <a:endParaRPr lang="en-US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00600" y="4267200"/>
            <a:ext cx="3200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Static checking</a:t>
            </a:r>
          </a:p>
          <a:p>
            <a:pPr algn="ctr"/>
            <a:r>
              <a:rPr lang="en-US" sz="2800" dirty="0" smtClean="0"/>
              <a:t>Clousot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Clousot: Static Contract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05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Make it practical</a:t>
            </a:r>
          </a:p>
          <a:p>
            <a:pPr lvl="1"/>
            <a:r>
              <a:rPr lang="en-US" dirty="0" smtClean="0"/>
              <a:t>Make it fast (and predictable)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Provides control over precision-performance trade-off</a:t>
            </a:r>
          </a:p>
          <a:p>
            <a:pPr lvl="1"/>
            <a:r>
              <a:rPr lang="en-US" dirty="0" smtClean="0"/>
              <a:t>Use coarsest abstraction able to prove property of interest</a:t>
            </a:r>
          </a:p>
          <a:p>
            <a:r>
              <a:rPr lang="en-US" dirty="0" smtClean="0"/>
              <a:t>Soundness trade-offs</a:t>
            </a:r>
          </a:p>
          <a:p>
            <a:pPr lvl="1"/>
            <a:r>
              <a:rPr lang="en-US" dirty="0" smtClean="0"/>
              <a:t>Invariants (ignoring re-</a:t>
            </a:r>
            <a:r>
              <a:rPr lang="en-US" dirty="0" err="1" smtClean="0"/>
              <a:t>entrancy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Heap abstraction (non aliasing assumes)</a:t>
            </a:r>
          </a:p>
          <a:p>
            <a:r>
              <a:rPr lang="en-US" dirty="0" smtClean="0"/>
              <a:t>Validates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nullness</a:t>
            </a:r>
            <a:r>
              <a:rPr lang="en-US" dirty="0" smtClean="0"/>
              <a:t>, array usage, unsafe pointer accesses</a:t>
            </a:r>
          </a:p>
          <a:p>
            <a:pPr lvl="1"/>
            <a:r>
              <a:rPr lang="en-US" dirty="0" smtClean="0"/>
              <a:t>Explicit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86000" y="2819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373380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Static Contract Checking with</a:t>
            </a:r>
            <a:br>
              <a:rPr lang="en-US" dirty="0" smtClean="0"/>
            </a:br>
            <a:r>
              <a:rPr lang="en-US" dirty="0" smtClean="0"/>
              <a:t>Clousot 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Compile-time</a:t>
            </a:r>
            <a:br>
              <a:rPr lang="en-US" dirty="0" smtClean="0"/>
            </a:br>
            <a:r>
              <a:rPr lang="en-US" dirty="0" smtClean="0"/>
              <a:t>warnings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650" y="16764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8288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19812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1336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5562600" y="11430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237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Contract.Assert</a:t>
            </a:r>
            <a:r>
              <a:rPr lang="en-US" dirty="0" smtClean="0"/>
              <a:t>( y == 0 );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0000" y="304800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== 1   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1817541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57800" y="4800600"/>
            <a:ext cx="1817541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1; result == 1 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10200" y="6031468"/>
            <a:ext cx="1828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00400" y="6019800"/>
            <a:ext cx="19050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&gt;= 0; result == x 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1828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19800" y="3048000"/>
            <a:ext cx="1752600" cy="408623"/>
            <a:chOff x="6019800" y="3048000"/>
            <a:chExt cx="1752600" cy="408623"/>
          </a:xfrm>
        </p:grpSpPr>
        <p:sp>
          <p:nvSpPr>
            <p:cNvPr id="46" name="Rounded Rectangle 45"/>
            <p:cNvSpPr/>
            <p:nvPr/>
          </p:nvSpPr>
          <p:spPr>
            <a:xfrm>
              <a:off x="6019800" y="3048000"/>
              <a:ext cx="1752600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y &gt;= 0; result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7315200" y="306832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19600" y="1828800"/>
            <a:ext cx="2387600" cy="533400"/>
            <a:chOff x="4648200" y="1981200"/>
            <a:chExt cx="2387600" cy="5334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48200" y="1981200"/>
              <a:ext cx="2387600" cy="533400"/>
              <a:chOff x="4648200" y="1981200"/>
              <a:chExt cx="1225282" cy="5334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648200" y="1981200"/>
                <a:ext cx="1219200" cy="533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          x          result    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0800000">
                <a:off x="5704028" y="2062480"/>
                <a:ext cx="169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5156561" y="2062480"/>
                <a:ext cx="180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rot="10800000">
              <a:off x="5029199" y="2062480"/>
              <a:ext cx="36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0000" y="304800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737317" y="48006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y &gt;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91200" y="6031468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962400" y="6019800"/>
            <a:ext cx="8382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grpSp>
        <p:nvGrpSpPr>
          <p:cNvPr id="7" name="Group 57"/>
          <p:cNvGrpSpPr/>
          <p:nvPr/>
        </p:nvGrpSpPr>
        <p:grpSpPr>
          <a:xfrm>
            <a:off x="6019800" y="3048000"/>
            <a:ext cx="1752600" cy="408623"/>
            <a:chOff x="6019800" y="3048000"/>
            <a:chExt cx="1752600" cy="408623"/>
          </a:xfrm>
        </p:grpSpPr>
        <p:sp>
          <p:nvSpPr>
            <p:cNvPr id="46" name="Rounded Rectangle 45"/>
            <p:cNvSpPr/>
            <p:nvPr/>
          </p:nvSpPr>
          <p:spPr>
            <a:xfrm>
              <a:off x="6019800" y="3048000"/>
              <a:ext cx="1752600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y &gt;= 0; result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7315200" y="306832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grpSp>
        <p:nvGrpSpPr>
          <p:cNvPr id="9" name="Group 48"/>
          <p:cNvGrpSpPr/>
          <p:nvPr/>
        </p:nvGrpSpPr>
        <p:grpSpPr>
          <a:xfrm>
            <a:off x="4419600" y="1828800"/>
            <a:ext cx="2387600" cy="533400"/>
            <a:chOff x="4648200" y="1981200"/>
            <a:chExt cx="2387600" cy="533400"/>
          </a:xfrm>
        </p:grpSpPr>
        <p:grpSp>
          <p:nvGrpSpPr>
            <p:cNvPr id="10" name="Group 32"/>
            <p:cNvGrpSpPr/>
            <p:nvPr/>
          </p:nvGrpSpPr>
          <p:grpSpPr>
            <a:xfrm>
              <a:off x="4648200" y="1981200"/>
              <a:ext cx="2387600" cy="533400"/>
              <a:chOff x="4648200" y="1981200"/>
              <a:chExt cx="1225282" cy="5334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648200" y="1981200"/>
                <a:ext cx="1219200" cy="533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          x          result    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0800000">
                <a:off x="5704028" y="2062480"/>
                <a:ext cx="169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5156561" y="2062480"/>
                <a:ext cx="180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rot="10800000">
              <a:off x="5029199" y="2062480"/>
              <a:ext cx="36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0800000">
            <a:off x="4648200" y="304800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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33600" y="3657600"/>
            <a:ext cx="914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&lt;=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Contracts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69360" y="301752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737317" y="48006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y &gt;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91200" y="6031468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962400" y="6019800"/>
            <a:ext cx="8382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133600" y="3657600"/>
            <a:ext cx="914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== 0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3048000" y="1905000"/>
            <a:ext cx="2667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Contract.Requires</a:t>
            </a:r>
            <a:r>
              <a:rPr lang="en-US" dirty="0" smtClean="0"/>
              <a:t>( y &gt;= 0 )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3048000" y="1905000"/>
            <a:ext cx="2667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 y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38" grpId="0" animBg="1"/>
      <p:bldP spid="41" grpId="0" animBg="1"/>
      <p:bldP spid="4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Post-Condition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152400" y="5334000"/>
            <a:ext cx="3048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Contract.Ensures</a:t>
            </a:r>
            <a:r>
              <a:rPr lang="en-US" dirty="0" smtClean="0"/>
              <a:t>( result &gt;= 0 );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29000" y="3017520"/>
            <a:ext cx="194564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&gt;= 0; result &gt;= 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242180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0" y="4800600"/>
            <a:ext cx="242180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x &gt;= 0; result &gt;= 0; y &gt; 1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819400" y="6019800"/>
            <a:ext cx="2590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819400" y="4953000"/>
            <a:ext cx="25146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752600" y="3657600"/>
            <a:ext cx="1295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result &gt;= 0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3048000" y="1905000"/>
            <a:ext cx="2667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Contract.Requires</a:t>
            </a:r>
            <a:r>
              <a:rPr lang="en-US" dirty="0" smtClean="0"/>
              <a:t>( x &gt;= 0 )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62600" y="6040120"/>
            <a:ext cx="2590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3048000" y="1905000"/>
            <a:ext cx="2667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 x &gt;= 0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152400" y="5334000"/>
            <a:ext cx="3048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result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4" grpId="0" animBg="1"/>
      <p:bldP spid="45" grpId="0" animBg="1"/>
      <p:bldP spid="38" grpId="0" animBg="1"/>
      <p:bldP spid="41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42672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Pentag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76" y="4257040"/>
            <a:ext cx="1491328" cy="10277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19400" y="1447800"/>
            <a:ext cx="1981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1447800"/>
            <a:ext cx="5791200" cy="266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Is 0 ≤ y &lt; x ?</a:t>
            </a:r>
          </a:p>
          <a:p>
            <a:pPr lvl="1"/>
            <a:r>
              <a:rPr lang="en-US" dirty="0" smtClean="0"/>
              <a:t>Testing: try some points</a:t>
            </a:r>
          </a:p>
          <a:p>
            <a:pPr lvl="1"/>
            <a:r>
              <a:rPr lang="en-US" dirty="0" smtClean="0"/>
              <a:t>Model checking: try all the points</a:t>
            </a:r>
          </a:p>
          <a:p>
            <a:pPr lvl="2"/>
            <a:r>
              <a:rPr lang="en-US" dirty="0" smtClean="0"/>
              <a:t>Often unbounded</a:t>
            </a:r>
          </a:p>
          <a:p>
            <a:pPr lvl="1"/>
            <a:r>
              <a:rPr lang="en-US" dirty="0" smtClean="0"/>
              <a:t>Abstract interpretation:  approximation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Trade-offs in Abstract Domains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16764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ight Arrow 43"/>
          <p:cNvSpPr/>
          <p:nvPr/>
        </p:nvSpPr>
        <p:spPr>
          <a:xfrm>
            <a:off x="533400" y="4979505"/>
            <a:ext cx="7772400" cy="1600200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executions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5307495"/>
            <a:ext cx="98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Intervals</a:t>
            </a:r>
          </a:p>
          <a:p>
            <a:pPr algn="ctr"/>
            <a:r>
              <a:rPr lang="en-US" dirty="0" smtClean="0"/>
              <a:t>No 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algn="ctr"/>
            <a:r>
              <a:rPr lang="en-US" dirty="0" smtClean="0"/>
              <a:t>in O(n)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743200" y="42672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048000" y="5334000"/>
            <a:ext cx="10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Octagons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334000"/>
            <a:ext cx="110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Polyhedra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267200"/>
            <a:ext cx="1465898" cy="101155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30" name="TextBox 29"/>
          <p:cNvSpPr txBox="1"/>
          <p:nvPr/>
        </p:nvSpPr>
        <p:spPr>
          <a:xfrm>
            <a:off x="4953000" y="5334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Pentagons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O(n) 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789475" y="1721909"/>
            <a:ext cx="953039" cy="86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1459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23738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051" name="Picture 3" descr="C:\Users\maf\AppData\Local\Microsoft\Windows\Temporary Internet Files\Content.IE5\TJWS5ZE4\MCj010518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67400" y="3825866"/>
            <a:ext cx="750113" cy="669934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rot="5400000" flipH="1" flipV="1">
            <a:off x="2826410" y="4298525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765805" y="4287251"/>
            <a:ext cx="897274" cy="88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888976" y="4296652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6959124" y="4286713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flipH="1" flipV="1">
            <a:off x="7259934" y="4621404"/>
            <a:ext cx="248696" cy="25539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Clousot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096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Assembly 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Extractor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4953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Subroutines (method, finally, contracts)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5334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MSIL+ (assert, assume, old, </a:t>
            </a:r>
            <a:r>
              <a:rPr lang="en-US" dirty="0" err="1" smtClean="0"/>
              <a:t>ldstack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IL (stack eliminated)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Scalar program (heap eliminated)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10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IL (expression recovery)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3429000"/>
            <a:ext cx="2438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Fix-point Engine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590800"/>
            <a:ext cx="2514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Abstract Domains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1371600"/>
            <a:ext cx="2514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Proof-obligations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Non-null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8200" y="2971800"/>
            <a:ext cx="1143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67400" y="2971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67400" y="3352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7400" y="1371600"/>
            <a:ext cx="24384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Abstract Interpreters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36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Non-null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336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514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2895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-38100" y="48387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MSIL+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code is MSIL+</a:t>
            </a:r>
          </a:p>
          <a:p>
            <a:pPr lvl="1"/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All requires/ensures/invariant calls turn into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assume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assert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Extra synthetic instructions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ldstack.i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scall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subroutine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Contracts for .NET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Scenarios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Internals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subroutines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Contract.Requires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Contract.Result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&gt;() </a:t>
            </a:r>
            <a:r>
              <a:rPr lang="en-US" sz="1700" smtClean="0">
                <a:latin typeface="Courier New" pitchFamily="49" charset="0"/>
                <a:cs typeface="Courier New" pitchFamily="49" charset="0"/>
              </a:rPr>
              <a:t>== i+1);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i+1;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and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B.m.Req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22860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28194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038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5720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5257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D.m.Ens</a:t>
            </a:r>
            <a:endParaRPr lang="en-US" dirty="0"/>
          </a:p>
        </p:txBody>
      </p:sp>
      <p:cxnSp>
        <p:nvCxnSpPr>
          <p:cNvPr id="16" name="Shape 15"/>
          <p:cNvCxnSpPr>
            <a:stCxn id="11" idx="1"/>
            <a:endCxn id="5" idx="1"/>
          </p:cNvCxnSpPr>
          <p:nvPr/>
        </p:nvCxnSpPr>
        <p:spPr>
          <a:xfrm rot="10800000">
            <a:off x="1143000" y="2095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H="1" flipV="1">
            <a:off x="2286000" y="1828800"/>
            <a:ext cx="2590800" cy="533400"/>
          </a:xfrm>
          <a:prstGeom prst="curvedConnector3">
            <a:avLst>
              <a:gd name="adj1" fmla="val -882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9"/>
          <p:cNvCxnSpPr/>
          <p:nvPr/>
        </p:nvCxnSpPr>
        <p:spPr>
          <a:xfrm flipH="1" flipV="1">
            <a:off x="2286000" y="4267200"/>
            <a:ext cx="2667000" cy="381000"/>
          </a:xfrm>
          <a:prstGeom prst="curvedConnector3">
            <a:avLst>
              <a:gd name="adj1" fmla="val -857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9"/>
          <p:cNvCxnSpPr/>
          <p:nvPr/>
        </p:nvCxnSpPr>
        <p:spPr>
          <a:xfrm flipV="1">
            <a:off x="4876800" y="1600200"/>
            <a:ext cx="16002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9"/>
          <p:cNvCxnSpPr>
            <a:stCxn id="7" idx="3"/>
            <a:endCxn id="10" idx="1"/>
          </p:cNvCxnSpPr>
          <p:nvPr/>
        </p:nvCxnSpPr>
        <p:spPr>
          <a:xfrm>
            <a:off x="4876800" y="2628900"/>
            <a:ext cx="1600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19"/>
          <p:cNvCxnSpPr/>
          <p:nvPr/>
        </p:nvCxnSpPr>
        <p:spPr>
          <a:xfrm flipV="1">
            <a:off x="4953000" y="1676400"/>
            <a:ext cx="1524000" cy="3048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9"/>
          <p:cNvCxnSpPr>
            <a:stCxn id="13" idx="3"/>
            <a:endCxn id="14" idx="1"/>
          </p:cNvCxnSpPr>
          <p:nvPr/>
        </p:nvCxnSpPr>
        <p:spPr>
          <a:xfrm>
            <a:off x="4953000" y="49149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4" idx="3"/>
            <a:endCxn id="10" idx="3"/>
          </p:cNvCxnSpPr>
          <p:nvPr/>
        </p:nvCxnSpPr>
        <p:spPr>
          <a:xfrm flipV="1">
            <a:off x="7620000" y="3162300"/>
            <a:ext cx="1588" cy="2438400"/>
          </a:xfrm>
          <a:prstGeom prst="curvedConnector3">
            <a:avLst>
              <a:gd name="adj1" fmla="val 2879094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13" idx="3"/>
          </p:cNvCxnSpPr>
          <p:nvPr/>
        </p:nvCxnSpPr>
        <p:spPr>
          <a:xfrm flipH="1" flipV="1">
            <a:off x="2286000" y="4572000"/>
            <a:ext cx="2667000" cy="342900"/>
          </a:xfrm>
          <a:prstGeom prst="curvedConnector5">
            <a:avLst>
              <a:gd name="adj1" fmla="val -8571"/>
              <a:gd name="adj2" fmla="val -166667"/>
              <a:gd name="adj3" fmla="val 714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7" idx="3"/>
          </p:cNvCxnSpPr>
          <p:nvPr/>
        </p:nvCxnSpPr>
        <p:spPr>
          <a:xfrm flipH="1" flipV="1">
            <a:off x="2286000" y="2362200"/>
            <a:ext cx="2590800" cy="266700"/>
          </a:xfrm>
          <a:prstGeom prst="curvedConnector5">
            <a:avLst>
              <a:gd name="adj1" fmla="val -8824"/>
              <a:gd name="adj2" fmla="val -214286"/>
              <a:gd name="adj3" fmla="val 7205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Subroutines</a:t>
            </a:r>
            <a:br>
              <a:rPr lang="en-US" dirty="0" smtClean="0"/>
            </a:br>
            <a:r>
              <a:rPr lang="en-US" dirty="0" smtClean="0"/>
              <a:t>at call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33528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D.m</a:t>
            </a:r>
            <a:endParaRPr lang="en-US" dirty="0"/>
          </a:p>
        </p:txBody>
      </p:sp>
      <p:cxnSp>
        <p:nvCxnSpPr>
          <p:cNvPr id="50" name="Shape 19"/>
          <p:cNvCxnSpPr/>
          <p:nvPr/>
        </p:nvCxnSpPr>
        <p:spPr>
          <a:xfrm>
            <a:off x="4648200" y="3810000"/>
            <a:ext cx="1828800" cy="1790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9"/>
          <p:cNvCxnSpPr/>
          <p:nvPr/>
        </p:nvCxnSpPr>
        <p:spPr>
          <a:xfrm flipV="1">
            <a:off x="4648200" y="1676400"/>
            <a:ext cx="1828800" cy="175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9"/>
          <p:cNvCxnSpPr/>
          <p:nvPr/>
        </p:nvCxnSpPr>
        <p:spPr>
          <a:xfrm flipH="1">
            <a:off x="2286000" y="3810000"/>
            <a:ext cx="2362200" cy="685800"/>
          </a:xfrm>
          <a:prstGeom prst="curvedConnector3">
            <a:avLst>
              <a:gd name="adj1" fmla="val -967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15240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B.m.Req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8194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B.m.Ens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038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77000" y="5257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D.m.Ens</a:t>
            </a:r>
            <a:endParaRPr lang="en-US" dirty="0"/>
          </a:p>
        </p:txBody>
      </p:sp>
      <p:cxnSp>
        <p:nvCxnSpPr>
          <p:cNvPr id="49" name="Shape 15"/>
          <p:cNvCxnSpPr>
            <a:stCxn id="45" idx="1"/>
            <a:endCxn id="39" idx="1"/>
          </p:cNvCxnSpPr>
          <p:nvPr/>
        </p:nvCxnSpPr>
        <p:spPr>
          <a:xfrm rot="10800000">
            <a:off x="1143000" y="2095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1"/>
          <p:cNvCxnSpPr>
            <a:stCxn id="48" idx="3"/>
            <a:endCxn id="43" idx="3"/>
          </p:cNvCxnSpPr>
          <p:nvPr/>
        </p:nvCxnSpPr>
        <p:spPr>
          <a:xfrm flipV="1">
            <a:off x="7620000" y="3162300"/>
            <a:ext cx="1588" cy="2438400"/>
          </a:xfrm>
          <a:prstGeom prst="curvedConnector3">
            <a:avLst>
              <a:gd name="adj1" fmla="val 2879094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Pointer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Unsafe (potential crashes and security holes)</a:t>
            </a:r>
          </a:p>
          <a:p>
            <a:r>
              <a:rPr lang="en-US" dirty="0" smtClean="0"/>
              <a:t>Needs </a:t>
            </a:r>
            <a:r>
              <a:rPr lang="en-US" dirty="0" smtClean="0"/>
              <a:t>contracts similar to </a:t>
            </a:r>
            <a:r>
              <a:rPr lang="en-US" dirty="0" smtClean="0"/>
              <a:t>SAL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Identified vulnerabilities in </a:t>
            </a:r>
            <a:r>
              <a:rPr lang="en-US" dirty="0" err="1" smtClean="0"/>
              <a:t>System.Drawing.dll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in Retail/Release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Question: How should I write a pre-condition that executes in release builds?</a:t>
            </a:r>
          </a:p>
          <a:p>
            <a:r>
              <a:rPr lang="en-US" dirty="0" smtClean="0"/>
              <a:t>Answer: three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if-then-throw</a:t>
            </a:r>
            <a:br>
              <a:rPr lang="en-US" dirty="0" smtClean="0"/>
            </a:br>
            <a:r>
              <a:rPr lang="en-US" dirty="0" err="1" smtClean="0"/>
              <a:t>Contract.EndContract</a:t>
            </a:r>
            <a:r>
              <a:rPr lang="en-US" dirty="0" smtClean="0"/>
              <a:t>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RequiresInRetail</a:t>
            </a:r>
            <a:r>
              <a:rPr lang="en-US" dirty="0" smtClean="0"/>
              <a:t>(…);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Requires(…) </a:t>
            </a:r>
            <a:br>
              <a:rPr lang="en-US" dirty="0" smtClean="0"/>
            </a:br>
            <a:r>
              <a:rPr lang="en-US" dirty="0" smtClean="0"/>
              <a:t> - compile with </a:t>
            </a:r>
            <a:r>
              <a:rPr lang="en-US" sz="2400" dirty="0" smtClean="0"/>
              <a:t>FEATURE_RUNTIME_PRECONDITIONS</a:t>
            </a:r>
            <a:br>
              <a:rPr lang="en-US" sz="2400" dirty="0" smtClean="0"/>
            </a:br>
            <a:endParaRPr lang="en-US" dirty="0" smtClean="0"/>
          </a:p>
          <a:p>
            <a:pPr marL="971550" lvl="1" indent="-514350"/>
            <a:r>
              <a:rPr lang="en-US" dirty="0" smtClean="0"/>
              <a:t>Use rewriter to get condition string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in Retail/Release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Question: Where should I put preconditions that execute at runtime?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Answer: At methods visible outside your assembly</a:t>
            </a:r>
          </a:p>
          <a:p>
            <a:pPr lvl="1"/>
            <a:r>
              <a:rPr lang="en-US" dirty="0" smtClean="0"/>
              <a:t>Internal methods should use Require</a:t>
            </a:r>
          </a:p>
          <a:p>
            <a:pPr lvl="1"/>
            <a:r>
              <a:rPr lang="en-US" dirty="0" smtClean="0"/>
              <a:t>Use static checker to push them to public boundary</a:t>
            </a:r>
          </a:p>
          <a:p>
            <a:pPr lvl="1"/>
            <a:r>
              <a:rPr lang="en-US" dirty="0" smtClean="0"/>
              <a:t>Allows systematically eliminating redundant checks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3810000"/>
            <a:ext cx="8802156" cy="722531"/>
            <a:chOff x="152400" y="3810000"/>
            <a:chExt cx="8802156" cy="722531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237954" y="4209365"/>
              <a:ext cx="683924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Foxtrot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Clousot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Boogie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3810000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Coq, Isabelle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08555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87735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Prove</a:t>
              </a:r>
              <a:br>
                <a:rPr lang="en-US" dirty="0" smtClean="0"/>
              </a:br>
              <a:r>
                <a:rPr lang="en-US" dirty="0" smtClean="0"/>
                <a:t>Correct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FxCop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Engaged with product groups</a:t>
            </a:r>
          </a:p>
          <a:p>
            <a:pPr lvl="1"/>
            <a:r>
              <a:rPr lang="en-US" dirty="0" smtClean="0"/>
              <a:t>Contract class in .NET framework (</a:t>
            </a:r>
            <a:r>
              <a:rPr lang="en-US" dirty="0" err="1" smtClean="0"/>
              <a:t>mscorlib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.NET Base Class Library</a:t>
            </a:r>
          </a:p>
          <a:p>
            <a:pPr lvl="2"/>
            <a:r>
              <a:rPr lang="en-US" dirty="0" smtClean="0"/>
              <a:t>Surfaces implicit existing contracts</a:t>
            </a:r>
          </a:p>
          <a:p>
            <a:pPr lvl="1"/>
            <a:r>
              <a:rPr lang="en-US" dirty="0" smtClean="0"/>
              <a:t>Trial with a team in Win7</a:t>
            </a:r>
          </a:p>
          <a:p>
            <a:pPr lvl="1"/>
            <a:r>
              <a:rPr lang="en-US" dirty="0" smtClean="0"/>
              <a:t>Sandcastle (doc generation)</a:t>
            </a:r>
          </a:p>
          <a:p>
            <a:pPr lvl="1"/>
            <a:r>
              <a:rPr lang="en-US" dirty="0" smtClean="0"/>
              <a:t>Plan to ship tools in dev10 time frame</a:t>
            </a:r>
          </a:p>
          <a:p>
            <a:r>
              <a:rPr lang="en-US" dirty="0" smtClean="0"/>
              <a:t>Working prototypes</a:t>
            </a:r>
          </a:p>
          <a:p>
            <a:pPr lvl="1"/>
            <a:r>
              <a:rPr lang="en-US" dirty="0" smtClean="0"/>
              <a:t>Runtime checker</a:t>
            </a:r>
          </a:p>
          <a:p>
            <a:pPr lvl="1"/>
            <a:r>
              <a:rPr lang="en-US" dirty="0" smtClean="0"/>
              <a:t>Static checker</a:t>
            </a:r>
          </a:p>
          <a:p>
            <a:pPr lvl="1"/>
            <a:r>
              <a:rPr lang="en-US" dirty="0" smtClean="0"/>
              <a:t>VS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inference of </a:t>
            </a:r>
            <a:r>
              <a:rPr lang="en-US" dirty="0" smtClean="0"/>
              <a:t>contracts</a:t>
            </a:r>
          </a:p>
          <a:p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Validate pointer use in existing .NET framework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Specifications (locking, purity, isolation)</a:t>
            </a:r>
          </a:p>
          <a:p>
            <a:pPr lvl="1"/>
            <a:r>
              <a:rPr lang="en-US" dirty="0" smtClean="0"/>
              <a:t>Already engaged with PCP on 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: Code Quality</a:t>
            </a:r>
            <a:endParaRPr lang="en-US" dirty="0"/>
          </a:p>
        </p:txBody>
      </p:sp>
      <p:pic>
        <p:nvPicPr>
          <p:cNvPr id="1026" name="Picture 2" descr="C:\Users\maf\AppData\Local\Microsoft\Windows\Temporary Internet Files\Content.IE5\OIBWHBZ5\MPj043318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1752600" cy="117173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6553200" y="2438400"/>
            <a:ext cx="1796796" cy="1908048"/>
            <a:chOff x="6553200" y="2590800"/>
            <a:chExt cx="1796796" cy="1908048"/>
          </a:xfrm>
        </p:grpSpPr>
        <p:pic>
          <p:nvPicPr>
            <p:cNvPr id="1027" name="Picture 3" descr="C:\Users\maf\AppData\Local\Microsoft\Windows\Temporary Internet Files\Content.IE5\OIBWHBZ5\MCBD07073_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53200" y="2971800"/>
              <a:ext cx="1796796" cy="1527048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7239000" y="2743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3800" y="25908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7532" y="2743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971800"/>
            <a:ext cx="1057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 rot="20246779">
            <a:off x="3823377" y="4083999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2286000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I use this API 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630745">
            <a:off x="5829853" y="2016481"/>
            <a:ext cx="287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this method return </a:t>
            </a:r>
            <a:r>
              <a:rPr lang="en-US" i="1" dirty="0" smtClean="0"/>
              <a:t>null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268973">
            <a:off x="480431" y="2228386"/>
            <a:ext cx="355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with this parameter?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640417">
            <a:off x="5413788" y="4820328"/>
            <a:ext cx="35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I implement this interface 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5791200"/>
            <a:ext cx="44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method does not accept negative values!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843192">
            <a:off x="608689" y="5321663"/>
            <a:ext cx="341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shouldn’t return null!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Language-Agnostic Contracts</a:t>
            </a:r>
          </a:p>
          <a:p>
            <a:pPr lvl="1"/>
            <a:r>
              <a:rPr lang="en-US" dirty="0" smtClean="0"/>
              <a:t>standard compilers/IDEs </a:t>
            </a:r>
            <a:r>
              <a:rPr lang="en-US" dirty="0" err="1" smtClean="0"/>
              <a:t>csc</a:t>
            </a:r>
            <a:r>
              <a:rPr lang="en-US" dirty="0" smtClean="0"/>
              <a:t>, </a:t>
            </a:r>
            <a:r>
              <a:rPr lang="en-US" dirty="0" err="1" smtClean="0"/>
              <a:t>vbc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persisted as MSIL (semantics fixed)</a:t>
            </a:r>
          </a:p>
          <a:p>
            <a:pPr lvl="1"/>
            <a:r>
              <a:rPr lang="en-US" dirty="0" smtClean="0"/>
              <a:t>uniform format for tools</a:t>
            </a:r>
          </a:p>
          <a:p>
            <a:pPr lvl="1"/>
            <a:r>
              <a:rPr lang="en-US" dirty="0" smtClean="0"/>
              <a:t>drawbacks</a:t>
            </a:r>
          </a:p>
          <a:p>
            <a:pPr lvl="2"/>
            <a:r>
              <a:rPr lang="en-US" dirty="0" smtClean="0"/>
              <a:t>Source context limited to what is in PDB</a:t>
            </a:r>
          </a:p>
          <a:p>
            <a:pPr lvl="2"/>
            <a:r>
              <a:rPr lang="en-US" dirty="0" smtClean="0"/>
              <a:t>Abstract methods and interfaces need shadow class for contracts</a:t>
            </a:r>
          </a:p>
          <a:p>
            <a:r>
              <a:rPr lang="en-US" dirty="0" smtClean="0"/>
              <a:t>Foxtrot</a:t>
            </a:r>
          </a:p>
          <a:p>
            <a:pPr lvl="1"/>
            <a:r>
              <a:rPr lang="en-US" dirty="0" smtClean="0"/>
              <a:t>instrumentation for runtime checking</a:t>
            </a:r>
          </a:p>
          <a:p>
            <a:pPr lvl="1"/>
            <a:r>
              <a:rPr lang="en-US" dirty="0" smtClean="0"/>
              <a:t>contract inheritance</a:t>
            </a:r>
          </a:p>
          <a:p>
            <a:pPr lvl="1"/>
            <a:r>
              <a:rPr lang="en-US" dirty="0" smtClean="0"/>
              <a:t>checks well-</a:t>
            </a:r>
            <a:r>
              <a:rPr lang="en-US" dirty="0" err="1" smtClean="0"/>
              <a:t>formedness</a:t>
            </a:r>
            <a:endParaRPr lang="en-US" dirty="0" smtClean="0"/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efficient static checking</a:t>
            </a:r>
          </a:p>
          <a:p>
            <a:pPr lvl="1"/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trades-off practicality vs. soundness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 </a:t>
            </a:r>
            <a:r>
              <a:rPr lang="en-US" b="1" i="1" dirty="0" smtClean="0"/>
              <a:t>On the Relative Completeness of </a:t>
            </a:r>
            <a:r>
              <a:rPr lang="en-US" b="1" i="1" dirty="0" err="1" smtClean="0"/>
              <a:t>Bytecode</a:t>
            </a:r>
            <a:r>
              <a:rPr lang="en-US" b="1" i="1" dirty="0" smtClean="0"/>
              <a:t> Analysis versus Source Code Analysis</a:t>
            </a:r>
            <a:r>
              <a:rPr lang="en-US" dirty="0" smtClean="0"/>
              <a:t>.  In Compiler Construction 2008 (CC’08)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</a:t>
            </a:r>
            <a:r>
              <a:rPr lang="en-US" b="1" i="1" dirty="0" smtClean="0"/>
              <a:t>Pentagons: A weakly relational domain for the efficient validation of array accesses</a:t>
            </a:r>
            <a:r>
              <a:rPr lang="en-US" i="1" dirty="0" smtClean="0"/>
              <a:t>, </a:t>
            </a:r>
            <a:r>
              <a:rPr lang="en-US" dirty="0" smtClean="0"/>
              <a:t>in Proceedings of the 23rd ACM Symposium on Applied Computing (SAC 2008)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P. Ferrara, F. Logozzo, M. Fähndrich. </a:t>
            </a:r>
            <a:r>
              <a:rPr lang="en-US" b="1" i="1" dirty="0" smtClean="0"/>
              <a:t>Safer Unsafe Code in .NET</a:t>
            </a:r>
            <a:r>
              <a:rPr lang="en-US" dirty="0" smtClean="0"/>
              <a:t>, in Proceedings of the 23rd annual ACM SIGPLAN conference on Object Oriented Programming Systems and Applications (OOPSLA 2008)</a:t>
            </a:r>
            <a:br>
              <a:rPr lang="en-US" dirty="0" smtClean="0"/>
            </a:br>
            <a:endParaRPr lang="en-US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plus two patents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Release Build with Pre-Condition Checks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495847" y="3314453"/>
            <a:ext cx="989806" cy="1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30112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grpSp>
        <p:nvGrpSpPr>
          <p:cNvPr id="3" name="Group 27"/>
          <p:cNvGrpSpPr/>
          <p:nvPr/>
        </p:nvGrpSpPr>
        <p:grpSpPr>
          <a:xfrm>
            <a:off x="228600" y="3886200"/>
            <a:ext cx="2209800" cy="3046988"/>
            <a:chOff x="228600" y="4165699"/>
            <a:chExt cx="2209800" cy="3046988"/>
          </a:xfrm>
        </p:grpSpPr>
        <p:sp>
          <p:nvSpPr>
            <p:cNvPr id="29" name="Rectangle 28"/>
            <p:cNvSpPr/>
            <p:nvPr/>
          </p:nvSpPr>
          <p:spPr>
            <a:xfrm>
              <a:off x="324896" y="46937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1629" y="4343400"/>
              <a:ext cx="1888637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" y="4165699"/>
              <a:ext cx="2209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RequiresInRelease</a:t>
              </a:r>
              <a:r>
                <a:rPr lang="en-US" sz="400" b="1" dirty="0" smtClean="0"/>
                <a:t>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IL_0029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IL_004b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  <a:p>
              <a:endParaRPr lang="en-US" sz="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Contracts document design decisions</a:t>
            </a:r>
          </a:p>
          <a:p>
            <a:pPr lvl="1"/>
            <a:r>
              <a:rPr lang="en-US" dirty="0" smtClean="0"/>
              <a:t>Pre-conditions, post-conditions, and object invariants</a:t>
            </a:r>
          </a:p>
          <a:p>
            <a:pPr lvl="1"/>
            <a:r>
              <a:rPr lang="en-US" dirty="0" smtClean="0"/>
              <a:t>Facilitate code evolution</a:t>
            </a:r>
          </a:p>
          <a:p>
            <a:r>
              <a:rPr lang="en-US" dirty="0" smtClean="0"/>
              <a:t>Contracts are executable</a:t>
            </a:r>
          </a:p>
          <a:p>
            <a:pPr lvl="1"/>
            <a:r>
              <a:rPr lang="en-US" dirty="0" smtClean="0"/>
              <a:t>Checked documentation</a:t>
            </a:r>
          </a:p>
          <a:p>
            <a:pPr lvl="1"/>
            <a:r>
              <a:rPr lang="en-US" dirty="0" smtClean="0"/>
              <a:t>Amplify testing as oracles, automatic test generation (</a:t>
            </a:r>
            <a:r>
              <a:rPr lang="en-US" dirty="0" err="1" smtClean="0"/>
              <a:t>Pex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Contracts help static verification</a:t>
            </a:r>
          </a:p>
          <a:p>
            <a:pPr lvl="1"/>
            <a:r>
              <a:rPr lang="en-US" dirty="0" smtClean="0"/>
              <a:t>Early error detection</a:t>
            </a:r>
          </a:p>
          <a:p>
            <a:pPr lvl="1"/>
            <a:r>
              <a:rPr lang="en-US" dirty="0" smtClean="0"/>
              <a:t>Clarify responsibility at interfaces</a:t>
            </a:r>
          </a:p>
          <a:p>
            <a:r>
              <a:rPr lang="en-US" dirty="0" smtClean="0"/>
              <a:t>Assertions help, but each team has their own</a:t>
            </a:r>
          </a:p>
          <a:p>
            <a:pPr lvl="1"/>
            <a:r>
              <a:rPr lang="en-US" dirty="0" smtClean="0"/>
              <a:t>Difficult to tool against</a:t>
            </a:r>
          </a:p>
          <a:p>
            <a:pPr lvl="1"/>
            <a:r>
              <a:rPr lang="en-US" dirty="0" smtClean="0"/>
              <a:t>Not seen as a contract between 2 parties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How Are Contracts Written?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static method calls to a Contract library</a:t>
            </a:r>
          </a:p>
          <a:p>
            <a:pPr lvl="1"/>
            <a:r>
              <a:rPr lang="en-US" dirty="0" smtClean="0"/>
              <a:t>Language-agnostic (same library for C#, VB, F#, …)</a:t>
            </a:r>
          </a:p>
          <a:p>
            <a:pPr lvl="1"/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960906"/>
            <a:ext cx="8763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namespace 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Microsoft.Contracts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public static class Contract {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Requires(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Ensures(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Invariant(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public static T Result&lt;T&gt;() { return default(T); 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T Old&lt;T&gt;(T value) { return default(T); 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}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2534920"/>
            <a:ext cx="7391400" cy="513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403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725" y="5391150"/>
            <a:ext cx="4419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3675" y="2819400"/>
            <a:ext cx="5105400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smtClean="0"/>
              <a:t>Specifying Contracts (C#)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5417403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ObjectInvariant</a:t>
            </a:r>
            <a:r>
              <a:rPr lang="en-US" sz="1600" dirty="0" smtClean="0">
                <a:latin typeface="Consolas" pitchFamily="49" charset="0"/>
              </a:rPr>
              <a:t>() {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</a:rPr>
              <a:t>Invariant</a:t>
            </a:r>
            <a:r>
              <a:rPr lang="en-US" sz="1600" dirty="0" smtClean="0">
                <a:latin typeface="Consolas" pitchFamily="49" charset="0"/>
              </a:rPr>
              <a:t>( items != </a:t>
            </a:r>
            <a:r>
              <a:rPr lang="en-US" sz="1600" b="1" dirty="0" smtClean="0">
                <a:latin typeface="Consolas" pitchFamily="49" charset="0"/>
              </a:rPr>
              <a:t>null </a:t>
            </a:r>
            <a:r>
              <a:rPr lang="en-US" sz="1600" dirty="0" smtClean="0">
                <a:latin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33528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Declarative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Language expression syntax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Type checking / 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Special Encodings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Result and Old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2077" y="2580752"/>
            <a:ext cx="838200" cy="222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2306096"/>
            <a:ext cx="15240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763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virtual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Add(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value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>
                <a:latin typeface="Consolas" pitchFamily="49" charset="0"/>
                <a:cs typeface="Courier New" pitchFamily="49" charset="0"/>
              </a:rPr>
              <a:t>Requires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value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!=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null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>
                <a:latin typeface="Consolas" pitchFamily="49" charset="0"/>
                <a:cs typeface="Courier New" pitchFamily="49" charset="0"/>
              </a:rPr>
              <a:t>Ensures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Count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Old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) +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1 );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Ensures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Result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&gt;()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Old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(Count) );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items.Length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EnsureCapacity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+ 1); </a:t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items[count]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= value; </a:t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count++;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  <p:bldP spid="11" grpId="0" animBg="1"/>
      <p:bldP spid="8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Compilation and Runtime Checking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IL_0029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IL_004b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  <a:p>
              <a:endParaRPr lang="en-US" sz="400" b="1" dirty="0" smtClean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381000" y="3429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86000" y="2819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781800" y="2362200"/>
            <a:ext cx="2209800" cy="4524315"/>
            <a:chOff x="3505200" y="2209800"/>
            <a:chExt cx="2209800" cy="4524315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690813"/>
              <a:ext cx="1752600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371726"/>
              <a:ext cx="1181096" cy="3095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.locals init (int32 '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(Count)',</a:t>
              </a:r>
            </a:p>
            <a:p>
              <a:r>
                <a:rPr lang="en-US" sz="400" b="1" dirty="0" smtClean="0"/>
                <a:t>                int32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stloc.3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"value != null"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::RewriterRequires$PST06000009(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 string)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</a:t>
              </a:r>
              <a:r>
                <a:rPr lang="en-US" sz="400" b="1" dirty="0" smtClean="0"/>
                <a:t>     IL_004d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IL_0072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IL_007a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ldloc.3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"Count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 + 1"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V_4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 runtime </a:t>
            </a:r>
          </a:p>
          <a:p>
            <a:r>
              <a:rPr lang="en-US" dirty="0" smtClean="0"/>
              <a:t>Contract checking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4001869"/>
            <a:ext cx="1066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Foxtrot IL</a:t>
            </a:r>
          </a:p>
          <a:p>
            <a:r>
              <a:rPr lang="en-US" dirty="0" smtClean="0"/>
              <a:t>rewriting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4000" y="479167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Inheritance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WF checks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42" grpId="0"/>
      <p:bldP spid="40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11433</TotalTime>
  <Words>3350</Words>
  <Application>Microsoft Office PowerPoint</Application>
  <PresentationFormat>On-screen Show (4:3)</PresentationFormat>
  <Paragraphs>935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Static Validation of Managed Code and Contracts</vt:lpstr>
      <vt:lpstr>Managed Contracts</vt:lpstr>
      <vt:lpstr>Outline</vt:lpstr>
      <vt:lpstr>Motivation : Code Quality</vt:lpstr>
      <vt:lpstr>Why Contracts?</vt:lpstr>
      <vt:lpstr> How Are Contracts Written?</vt:lpstr>
      <vt:lpstr>Specifying Contracts (C#)</vt:lpstr>
      <vt:lpstr>Slide 8</vt:lpstr>
      <vt:lpstr>Compilation and Runtime Checking</vt:lpstr>
      <vt:lpstr>What do you ship?</vt:lpstr>
      <vt:lpstr>Contract Reference Assemblies</vt:lpstr>
      <vt:lpstr>Runtime Checking Scenario</vt:lpstr>
      <vt:lpstr>VS Integration Under the Hood</vt:lpstr>
      <vt:lpstr>Language-agnostic Format</vt:lpstr>
      <vt:lpstr>Quantification</vt:lpstr>
      <vt:lpstr>Contracts On Abstract methods</vt:lpstr>
      <vt:lpstr>Key Take-Aways</vt:lpstr>
      <vt:lpstr>Research: Theory and Practice</vt:lpstr>
      <vt:lpstr>Static Checking</vt:lpstr>
      <vt:lpstr>Clousot: Static Contract Checker</vt:lpstr>
      <vt:lpstr>Static Checking</vt:lpstr>
      <vt:lpstr>Slide 22</vt:lpstr>
      <vt:lpstr>Abstract Interpretation</vt:lpstr>
      <vt:lpstr>Abstract Interpretation</vt:lpstr>
      <vt:lpstr>With Contracts</vt:lpstr>
      <vt:lpstr>With Post-Condition</vt:lpstr>
      <vt:lpstr>Trade-offs in Abstract Domains</vt:lpstr>
      <vt:lpstr>Clousot Architecture</vt:lpstr>
      <vt:lpstr>MSIL+</vt:lpstr>
      <vt:lpstr>Contract subroutines</vt:lpstr>
      <vt:lpstr>Subroutines and inheritance</vt:lpstr>
      <vt:lpstr>Contract Subroutines at call sites</vt:lpstr>
      <vt:lpstr>.NET Pointer Use</vt:lpstr>
      <vt:lpstr>Preconditions in Retail/Release</vt:lpstr>
      <vt:lpstr>Preconditions in Retail/Release</vt:lpstr>
      <vt:lpstr>Virtuous Cycle</vt:lpstr>
      <vt:lpstr>Contract Format: Future Proof</vt:lpstr>
      <vt:lpstr>Status</vt:lpstr>
      <vt:lpstr>Future Work</vt:lpstr>
      <vt:lpstr>Conclusions</vt:lpstr>
      <vt:lpstr>More Info</vt:lpstr>
      <vt:lpstr>Publications</vt:lpstr>
      <vt:lpstr>Backup Slides</vt:lpstr>
      <vt:lpstr>Release Build with Pre-Condition Checks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Contracts</dc:title>
  <dc:creator>Manuel Fahndrich</dc:creator>
  <cp:lastModifiedBy>Manuel Fahndrich</cp:lastModifiedBy>
  <cp:revision>185</cp:revision>
  <dcterms:created xsi:type="dcterms:W3CDTF">2008-05-28T22:05:25Z</dcterms:created>
  <dcterms:modified xsi:type="dcterms:W3CDTF">2008-07-10T17:50:05Z</dcterms:modified>
</cp:coreProperties>
</file>