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21"/>
  </p:handoutMasterIdLst>
  <p:sldIdLst>
    <p:sldId id="256" r:id="rId2"/>
    <p:sldId id="258" r:id="rId3"/>
    <p:sldId id="273" r:id="rId4"/>
    <p:sldId id="261" r:id="rId5"/>
    <p:sldId id="263" r:id="rId6"/>
    <p:sldId id="262" r:id="rId7"/>
    <p:sldId id="281" r:id="rId8"/>
    <p:sldId id="277" r:id="rId9"/>
    <p:sldId id="265" r:id="rId10"/>
    <p:sldId id="283" r:id="rId11"/>
    <p:sldId id="275" r:id="rId12"/>
    <p:sldId id="284" r:id="rId13"/>
    <p:sldId id="268" r:id="rId14"/>
    <p:sldId id="285" r:id="rId15"/>
    <p:sldId id="286" r:id="rId16"/>
    <p:sldId id="287" r:id="rId17"/>
    <p:sldId id="288" r:id="rId18"/>
    <p:sldId id="278" r:id="rId19"/>
    <p:sldId id="279" r:id="rId20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37" autoAdjust="0"/>
    <p:restoredTop sz="94700" autoAdjust="0"/>
  </p:normalViewPr>
  <p:slideViewPr>
    <p:cSldViewPr>
      <p:cViewPr varScale="1">
        <p:scale>
          <a:sx n="99" d="100"/>
          <a:sy n="99" d="100"/>
        </p:scale>
        <p:origin x="-96" y="-19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2337" cy="464185"/>
          </a:xfrm>
          <a:prstGeom prst="rect">
            <a:avLst/>
          </a:prstGeom>
        </p:spPr>
        <p:txBody>
          <a:bodyPr vert="horz" lIns="93013" tIns="46506" rIns="93013" bIns="4650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744" y="2"/>
            <a:ext cx="3032337" cy="464185"/>
          </a:xfrm>
          <a:prstGeom prst="rect">
            <a:avLst/>
          </a:prstGeom>
        </p:spPr>
        <p:txBody>
          <a:bodyPr vert="horz" lIns="93013" tIns="46506" rIns="93013" bIns="46506" rtlCol="0"/>
          <a:lstStyle>
            <a:lvl1pPr algn="r">
              <a:defRPr sz="1200"/>
            </a:lvl1pPr>
          </a:lstStyle>
          <a:p>
            <a:fld id="{E6B6B55F-2963-4198-984E-991531B6AE3F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17904"/>
            <a:ext cx="3032337" cy="464185"/>
          </a:xfrm>
          <a:prstGeom prst="rect">
            <a:avLst/>
          </a:prstGeom>
        </p:spPr>
        <p:txBody>
          <a:bodyPr vert="horz" lIns="93013" tIns="46506" rIns="93013" bIns="4650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13" tIns="46506" rIns="93013" bIns="46506" rtlCol="0" anchor="b"/>
          <a:lstStyle>
            <a:lvl1pPr algn="r">
              <a:defRPr sz="1200"/>
            </a:lvl1pPr>
          </a:lstStyle>
          <a:p>
            <a:fld id="{F4EB26A0-D291-4AB1-B161-CBBE8307C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2C5-FD10-4400-84EE-FC9B76563D2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4D143D3-40A0-4E1A-9EA3-25F3FBCEF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2C5-FD10-4400-84EE-FC9B76563D2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43D3-40A0-4E1A-9EA3-25F3FBCEFF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2C5-FD10-4400-84EE-FC9B76563D2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43D3-40A0-4E1A-9EA3-25F3FBCEFF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2C5-FD10-4400-84EE-FC9B76563D2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43D3-40A0-4E1A-9EA3-25F3FBCEF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2C5-FD10-4400-84EE-FC9B76563D2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4D143D3-40A0-4E1A-9EA3-25F3FBCEFF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2C5-FD10-4400-84EE-FC9B76563D2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43D3-40A0-4E1A-9EA3-25F3FBCEF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2C5-FD10-4400-84EE-FC9B76563D2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43D3-40A0-4E1A-9EA3-25F3FBCEF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2C5-FD10-4400-84EE-FC9B76563D2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43D3-40A0-4E1A-9EA3-25F3FBCEFF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2C5-FD10-4400-84EE-FC9B76563D2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43D3-40A0-4E1A-9EA3-25F3FBCEFF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2C5-FD10-4400-84EE-FC9B76563D2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43D3-40A0-4E1A-9EA3-25F3FBCEF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2C5-FD10-4400-84EE-FC9B76563D2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4D143D3-40A0-4E1A-9EA3-25F3FBCEF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5BC2C5-FD10-4400-84EE-FC9B76563D2D}" type="datetimeFigureOut">
              <a:rPr lang="en-US" smtClean="0"/>
              <a:pPr/>
              <a:t>11/7/2007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4D143D3-40A0-4E1A-9EA3-25F3FBCEFF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sz="4000" dirty="0" smtClean="0"/>
              <a:t>Pietro Ferrara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Ecole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Polytechnique</a:t>
            </a:r>
            <a:r>
              <a:rPr lang="en-US" sz="2400" dirty="0" smtClean="0">
                <a:solidFill>
                  <a:schemeClr val="tx1"/>
                </a:solidFill>
              </a:rPr>
              <a:t>, Paris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Universita</a:t>
            </a:r>
            <a:r>
              <a:rPr lang="en-US" sz="2400" dirty="0" smtClean="0">
                <a:solidFill>
                  <a:schemeClr val="tx1"/>
                </a:solidFill>
              </a:rPr>
              <a:t> Ca’ </a:t>
            </a:r>
            <a:r>
              <a:rPr lang="en-US" sz="2400" dirty="0" err="1" smtClean="0">
                <a:solidFill>
                  <a:schemeClr val="tx1"/>
                </a:solidFill>
              </a:rPr>
              <a:t>Foscari</a:t>
            </a:r>
            <a:r>
              <a:rPr lang="en-US" sz="2400" dirty="0" smtClean="0">
                <a:solidFill>
                  <a:schemeClr val="tx1"/>
                </a:solidFill>
              </a:rPr>
              <a:t>, Venice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752600"/>
            <a:ext cx="8686800" cy="147002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End of internship talk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dirty="0" smtClean="0"/>
              <a:t>Checking </a:t>
            </a:r>
            <a:r>
              <a:rPr lang="en-US" dirty="0"/>
              <a:t>memory accesses </a:t>
            </a:r>
            <a:r>
              <a:rPr lang="en-US" dirty="0" smtClean="0"/>
              <a:t>in </a:t>
            </a:r>
            <a:r>
              <a:rPr lang="en-US" dirty="0"/>
              <a:t>unsafe code</a:t>
            </a:r>
            <a:br>
              <a:rPr lang="en-US" dirty="0"/>
            </a:b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refined with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CA" sz="1800" dirty="0" smtClean="0">
                <a:latin typeface="Consolas" pitchFamily="49" charset="0"/>
              </a:rPr>
              <a:t>unsafe </a:t>
            </a:r>
            <a:r>
              <a:rPr lang="en-CA" sz="1800" dirty="0" err="1" smtClean="0">
                <a:latin typeface="Consolas" pitchFamily="49" charset="0"/>
              </a:rPr>
              <a:t>int</a:t>
            </a:r>
            <a:r>
              <a:rPr lang="en-CA" sz="1800" dirty="0" smtClean="0">
                <a:latin typeface="Consolas" pitchFamily="49" charset="0"/>
              </a:rPr>
              <a:t> sum(</a:t>
            </a:r>
            <a:r>
              <a:rPr lang="en-CA" sz="1800" dirty="0" err="1" smtClean="0">
                <a:latin typeface="Consolas" pitchFamily="49" charset="0"/>
              </a:rPr>
              <a:t>int</a:t>
            </a:r>
            <a:r>
              <a:rPr lang="en-CA" sz="1800" dirty="0" smtClean="0">
                <a:latin typeface="Consolas" pitchFamily="49" charset="0"/>
              </a:rPr>
              <a:t> * </a:t>
            </a:r>
            <a:r>
              <a:rPr lang="en-CA" sz="1800" dirty="0" err="1" smtClean="0">
                <a:latin typeface="Consolas" pitchFamily="49" charset="0"/>
              </a:rPr>
              <a:t>ptr</a:t>
            </a:r>
            <a:r>
              <a:rPr lang="en-CA" sz="1800" dirty="0" smtClean="0">
                <a:latin typeface="Consolas" pitchFamily="49" charset="0"/>
              </a:rPr>
              <a:t>, </a:t>
            </a:r>
            <a:r>
              <a:rPr lang="en-CA" sz="1800" dirty="0" err="1" smtClean="0">
                <a:latin typeface="Consolas" pitchFamily="49" charset="0"/>
              </a:rPr>
              <a:t>int</a:t>
            </a:r>
            <a:r>
              <a:rPr lang="en-CA" sz="1800" dirty="0" smtClean="0">
                <a:latin typeface="Consolas" pitchFamily="49" charset="0"/>
              </a:rPr>
              <a:t> index, </a:t>
            </a:r>
            <a:r>
              <a:rPr lang="en-CA" sz="1800" dirty="0" err="1" smtClean="0">
                <a:latin typeface="Consolas" pitchFamily="49" charset="0"/>
              </a:rPr>
              <a:t>int</a:t>
            </a:r>
            <a:r>
              <a:rPr lang="en-CA" sz="1800" dirty="0" smtClean="0">
                <a:latin typeface="Consolas" pitchFamily="49" charset="0"/>
              </a:rPr>
              <a:t> count) {</a:t>
            </a:r>
          </a:p>
          <a:p>
            <a:pPr>
              <a:buNone/>
            </a:pPr>
            <a:r>
              <a:rPr lang="en-CA" sz="1800" dirty="0" smtClean="0">
                <a:latin typeface="Consolas" pitchFamily="49" charset="0"/>
              </a:rPr>
              <a:t>	Requires(</a:t>
            </a:r>
            <a:r>
              <a:rPr lang="en-CA" sz="1800" dirty="0" err="1" smtClean="0">
                <a:latin typeface="Consolas" pitchFamily="49" charset="0"/>
              </a:rPr>
              <a:t>i</a:t>
            </a:r>
            <a:r>
              <a:rPr lang="en-CA" sz="1800" dirty="0" smtClean="0">
                <a:latin typeface="Consolas" pitchFamily="49" charset="0"/>
              </a:rPr>
              <a:t>&gt;=0 &amp;&amp; count &gt;=0);</a:t>
            </a:r>
          </a:p>
          <a:p>
            <a:pPr>
              <a:buNone/>
            </a:pPr>
            <a:endParaRPr lang="en-CA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en-CA" sz="1800" dirty="0" smtClean="0">
                <a:latin typeface="Consolas" pitchFamily="49" charset="0"/>
              </a:rPr>
              <a:t>	</a:t>
            </a:r>
            <a:r>
              <a:rPr lang="en-CA" sz="1800" dirty="0" err="1" smtClean="0">
                <a:latin typeface="Consolas" pitchFamily="49" charset="0"/>
              </a:rPr>
              <a:t>int</a:t>
            </a:r>
            <a:r>
              <a:rPr lang="en-CA" sz="1800" dirty="0" smtClean="0">
                <a:latin typeface="Consolas" pitchFamily="49" charset="0"/>
              </a:rPr>
              <a:t> result=0;</a:t>
            </a:r>
          </a:p>
          <a:p>
            <a:pPr>
              <a:buNone/>
            </a:pPr>
            <a:r>
              <a:rPr lang="en-CA" sz="1800" dirty="0" smtClean="0">
                <a:latin typeface="Consolas" pitchFamily="49" charset="0"/>
              </a:rPr>
              <a:t> 	for(</a:t>
            </a:r>
            <a:r>
              <a:rPr lang="en-CA" sz="1800" dirty="0" err="1" smtClean="0">
                <a:latin typeface="Consolas" pitchFamily="49" charset="0"/>
              </a:rPr>
              <a:t>int</a:t>
            </a:r>
            <a:r>
              <a:rPr lang="en-CA" sz="1800" dirty="0" smtClean="0">
                <a:latin typeface="Consolas" pitchFamily="49" charset="0"/>
              </a:rPr>
              <a:t> </a:t>
            </a:r>
            <a:r>
              <a:rPr lang="en-CA" sz="1800" dirty="0" err="1" smtClean="0">
                <a:latin typeface="Consolas" pitchFamily="49" charset="0"/>
              </a:rPr>
              <a:t>i</a:t>
            </a:r>
            <a:r>
              <a:rPr lang="en-CA" sz="1800" dirty="0" smtClean="0">
                <a:latin typeface="Consolas" pitchFamily="49" charset="0"/>
              </a:rPr>
              <a:t>=0; </a:t>
            </a:r>
            <a:r>
              <a:rPr lang="en-CA" sz="1800" dirty="0" err="1" smtClean="0">
                <a:latin typeface="Consolas" pitchFamily="49" charset="0"/>
              </a:rPr>
              <a:t>i</a:t>
            </a:r>
            <a:r>
              <a:rPr lang="en-CA" sz="1800" dirty="0" smtClean="0">
                <a:latin typeface="Consolas" pitchFamily="49" charset="0"/>
              </a:rPr>
              <a:t>&lt;count; </a:t>
            </a:r>
            <a:r>
              <a:rPr lang="en-CA" sz="1800" dirty="0" err="1" smtClean="0">
                <a:latin typeface="Consolas" pitchFamily="49" charset="0"/>
              </a:rPr>
              <a:t>i</a:t>
            </a:r>
            <a:r>
              <a:rPr lang="en-CA" sz="1800" dirty="0" smtClean="0">
                <a:latin typeface="Consolas" pitchFamily="49" charset="0"/>
              </a:rPr>
              <a:t>++)</a:t>
            </a:r>
          </a:p>
          <a:p>
            <a:pPr>
              <a:buNone/>
            </a:pPr>
            <a:endParaRPr lang="en-CA" sz="1800" dirty="0" smtClean="0">
              <a:solidFill>
                <a:srgbClr val="FF0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CA" sz="1800" dirty="0" smtClean="0">
                <a:solidFill>
                  <a:srgbClr val="FF0000"/>
                </a:solidFill>
                <a:latin typeface="Consolas" pitchFamily="49" charset="0"/>
              </a:rPr>
              <a:t>		//We can validate that </a:t>
            </a:r>
            <a:r>
              <a:rPr lang="en-CA" sz="1800" dirty="0" err="1" smtClean="0">
                <a:solidFill>
                  <a:srgbClr val="FF0000"/>
                </a:solidFill>
                <a:latin typeface="Consolas" pitchFamily="49" charset="0"/>
              </a:rPr>
              <a:t>index+i</a:t>
            </a:r>
            <a:r>
              <a:rPr lang="en-CA" sz="1800" dirty="0" smtClean="0">
                <a:solidFill>
                  <a:srgbClr val="FF0000"/>
                </a:solidFill>
                <a:latin typeface="Consolas" pitchFamily="49" charset="0"/>
              </a:rPr>
              <a:t>&gt;=0</a:t>
            </a:r>
          </a:p>
          <a:p>
            <a:pPr>
              <a:buNone/>
            </a:pPr>
            <a:r>
              <a:rPr lang="en-CA" sz="1800" dirty="0" smtClean="0">
                <a:latin typeface="Consolas" pitchFamily="49" charset="0"/>
              </a:rPr>
              <a:t>		result+=*(</a:t>
            </a:r>
            <a:r>
              <a:rPr lang="en-CA" sz="1800" dirty="0" err="1" smtClean="0">
                <a:latin typeface="Consolas" pitchFamily="49" charset="0"/>
              </a:rPr>
              <a:t>ptr+index+i</a:t>
            </a:r>
            <a:r>
              <a:rPr lang="en-CA" sz="1800" dirty="0" smtClean="0">
                <a:latin typeface="Consolas" pitchFamily="49" charset="0"/>
              </a:rPr>
              <a:t>); </a:t>
            </a:r>
          </a:p>
          <a:p>
            <a:pPr>
              <a:buNone/>
            </a:pPr>
            <a:r>
              <a:rPr lang="en-CA" sz="1800" dirty="0" smtClean="0">
                <a:latin typeface="Consolas" pitchFamily="49" charset="0"/>
              </a:rPr>
              <a:t>	return result;</a:t>
            </a:r>
          </a:p>
          <a:p>
            <a:pPr>
              <a:buNone/>
            </a:pPr>
            <a:r>
              <a:rPr lang="en-CA" sz="1800" dirty="0" smtClean="0">
                <a:latin typeface="Consolas" pitchFamily="49" charset="0"/>
              </a:rPr>
              <a:t>}</a:t>
            </a:r>
          </a:p>
          <a:p>
            <a:r>
              <a:rPr lang="en-CA" dirty="0" smtClean="0"/>
              <a:t>Now lower bound access is validated!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19200" y="2146300"/>
          <a:ext cx="3573462" cy="368300"/>
        </p:xfrm>
        <a:graphic>
          <a:graphicData uri="http://schemas.openxmlformats.org/presentationml/2006/ole">
            <p:oleObj spid="_x0000_s4098" name="Equation" r:id="rId3" imgW="2095200" imgH="215640" progId="Equation.3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219200" y="3213100"/>
          <a:ext cx="4784725" cy="368300"/>
        </p:xfrm>
        <a:graphic>
          <a:graphicData uri="http://schemas.openxmlformats.org/presentationml/2006/ole">
            <p:oleObj spid="_x0000_s4100" name="Equation" r:id="rId4" imgW="280656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Clousot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>
            <a:normAutofit/>
          </a:bodyPr>
          <a:lstStyle/>
          <a:p>
            <a:r>
              <a:rPr lang="en-CA" dirty="0" smtClean="0"/>
              <a:t>The unsafe code analysis has been implemented in Clousot</a:t>
            </a:r>
          </a:p>
          <a:p>
            <a:r>
              <a:rPr lang="en-CA" dirty="0" smtClean="0"/>
              <a:t>Clousot is a static analyzer based on abstract interpretation</a:t>
            </a:r>
          </a:p>
          <a:p>
            <a:pPr lvl="1"/>
            <a:r>
              <a:rPr lang="en-CA" dirty="0" smtClean="0"/>
              <a:t>Generic and scalable</a:t>
            </a:r>
          </a:p>
          <a:p>
            <a:pPr lvl="1"/>
            <a:r>
              <a:rPr lang="en-CA" dirty="0" smtClean="0"/>
              <a:t>Pluggable architecture for value analyses</a:t>
            </a:r>
          </a:p>
          <a:p>
            <a:pPr lvl="2"/>
            <a:r>
              <a:rPr lang="en-CA" dirty="0" smtClean="0"/>
              <a:t>Provides a view of the program as a scalar program</a:t>
            </a:r>
          </a:p>
          <a:p>
            <a:pPr lvl="1"/>
            <a:r>
              <a:rPr lang="en-CA" dirty="0" smtClean="0"/>
              <a:t>Intra-procedural</a:t>
            </a:r>
          </a:p>
          <a:p>
            <a:r>
              <a:rPr lang="en-CA" dirty="0" smtClean="0"/>
              <a:t>Support for contracts</a:t>
            </a:r>
          </a:p>
          <a:p>
            <a:pPr lvl="1"/>
            <a:r>
              <a:rPr lang="en-CA" dirty="0" err="1" smtClean="0"/>
              <a:t>FoxTrot</a:t>
            </a:r>
            <a:r>
              <a:rPr lang="en-CA" dirty="0" smtClean="0"/>
              <a:t> &amp; Spec#</a:t>
            </a:r>
          </a:p>
          <a:p>
            <a:pPr lvl="1">
              <a:buNone/>
            </a:pPr>
            <a:endParaRPr lang="en-CA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Experiments: Analyzing </a:t>
            </a:r>
            <a:r>
              <a:rPr lang="en-CA" dirty="0" err="1" smtClean="0"/>
              <a:t>.Net</a:t>
            </a:r>
            <a:r>
              <a:rPr lang="en-CA" dirty="0" smtClean="0"/>
              <a:t> </a:t>
            </a:r>
            <a:r>
              <a:rPr lang="en-CA" dirty="0" err="1" smtClean="0"/>
              <a:t>dlls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 analysis has been applied to </a:t>
            </a:r>
            <a:r>
              <a:rPr lang="en-CA" b="1" dirty="0" smtClean="0">
                <a:solidFill>
                  <a:srgbClr val="FF0000"/>
                </a:solidFill>
              </a:rPr>
              <a:t>all</a:t>
            </a:r>
            <a:r>
              <a:rPr lang="en-CA" dirty="0" smtClean="0"/>
              <a:t> the </a:t>
            </a:r>
            <a:r>
              <a:rPr lang="en-CA" dirty="0" err="1" smtClean="0"/>
              <a:t>.net</a:t>
            </a:r>
            <a:r>
              <a:rPr lang="en-CA" dirty="0" smtClean="0"/>
              <a:t> </a:t>
            </a:r>
            <a:r>
              <a:rPr lang="en-CA" dirty="0" err="1" smtClean="0"/>
              <a:t>dlls</a:t>
            </a:r>
            <a:endParaRPr lang="en-CA" dirty="0" smtClean="0"/>
          </a:p>
          <a:p>
            <a:r>
              <a:rPr lang="en-CA" dirty="0" smtClean="0"/>
              <a:t>It is really fast 	</a:t>
            </a:r>
          </a:p>
          <a:p>
            <a:pPr lvl="1"/>
            <a:r>
              <a:rPr lang="en-CA" dirty="0" smtClean="0"/>
              <a:t>Ex. less than 9 minutes to analyze mscorlib.dll </a:t>
            </a:r>
          </a:p>
          <a:p>
            <a:pPr lvl="1"/>
            <a:r>
              <a:rPr lang="en-CA" dirty="0" smtClean="0"/>
              <a:t>Precision (without contracts) always greater than 77%</a:t>
            </a:r>
          </a:p>
          <a:p>
            <a:r>
              <a:rPr lang="en-CA" dirty="0" smtClean="0"/>
              <a:t>We ran the analysis on </a:t>
            </a:r>
          </a:p>
          <a:p>
            <a:pPr lvl="1"/>
            <a:r>
              <a:rPr lang="en-CA" dirty="0" smtClean="0"/>
              <a:t>Intel Core Duo 2.4 GHz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Gbytes</a:t>
            </a:r>
            <a:r>
              <a:rPr lang="en-US" dirty="0" smtClean="0"/>
              <a:t> of RAM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Experimental results: </a:t>
            </a:r>
            <a:r>
              <a:rPr lang="en-CA" dirty="0" err="1" smtClean="0"/>
              <a:t>.Net</a:t>
            </a:r>
            <a:r>
              <a:rPr lang="en-CA" dirty="0" smtClean="0"/>
              <a:t> </a:t>
            </a:r>
            <a:r>
              <a:rPr lang="en-CA" dirty="0" err="1" smtClean="0"/>
              <a:t>dlls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1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133"/>
                <a:gridCol w="1151467"/>
                <a:gridCol w="719667"/>
                <a:gridCol w="935567"/>
                <a:gridCol w="1079500"/>
                <a:gridCol w="1151467"/>
                <a:gridCol w="8636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Dll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# of meth.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Time</a:t>
                      </a:r>
                      <a:endParaRPr lang="en-US" dirty="0" smtClean="0"/>
                    </a:p>
                  </a:txBody>
                  <a:tcPr marL="86360" marR="8636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 of accesses</a:t>
                      </a:r>
                      <a:endParaRPr lang="en-US" dirty="0"/>
                    </a:p>
                  </a:txBody>
                  <a:tcPr marL="86360" marR="863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Prec.</a:t>
                      </a:r>
                      <a:endParaRPr lang="en-US" dirty="0" smtClean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Checked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Validated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Unknown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mscorlib.dll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21073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8:44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8080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6292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1788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77.8%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System.dll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15111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5:47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5190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4144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1046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79.8%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System.Data.dll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11844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23:45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2108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2005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95.0%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System.Design.dll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12743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7:34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732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723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98.7%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System.Drawing.dll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3930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0:26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330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303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27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91.8%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System.Enterprise</a:t>
                      </a:r>
                      <a:r>
                        <a:rPr lang="en-CA" dirty="0" smtClean="0"/>
                        <a:t> Services.dll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1413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0:16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454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454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100.0%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System.Web.dll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23368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5:26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1978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1927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51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97.4%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System.Windows</a:t>
                      </a:r>
                      <a:r>
                        <a:rPr lang="en-CA" dirty="0" smtClean="0"/>
                        <a:t>. Forms.dll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27772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7:03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5398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5175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223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95.8%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System.XML.dll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10336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5:11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2586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2116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470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81.8%</a:t>
                      </a:r>
                      <a:endParaRPr lang="en-US" dirty="0"/>
                    </a:p>
                  </a:txBody>
                  <a:tcPr marL="86360" marR="8636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Discussion: Writing preconditions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Writing preconditions is an expensive operation</a:t>
            </a:r>
          </a:p>
          <a:p>
            <a:pPr lvl="1"/>
            <a:r>
              <a:rPr lang="en-CA" dirty="0" smtClean="0"/>
              <a:t>I started to write some (out of band) contracts on mscorlib.dll</a:t>
            </a:r>
          </a:p>
          <a:p>
            <a:pPr lvl="1"/>
            <a:r>
              <a:rPr lang="en-CA" dirty="0" smtClean="0"/>
              <a:t>I gave up </a:t>
            </a:r>
            <a:r>
              <a:rPr lang="en-CA" dirty="0" smtClean="0">
                <a:sym typeface="Wingdings" pitchFamily="2" charset="2"/>
              </a:rPr>
              <a:t></a:t>
            </a:r>
            <a:endParaRPr lang="en-CA" dirty="0" smtClean="0"/>
          </a:p>
          <a:p>
            <a:r>
              <a:rPr lang="en-CA" dirty="0" smtClean="0"/>
              <a:t>Two main reasons:</a:t>
            </a:r>
          </a:p>
          <a:p>
            <a:pPr lvl="1"/>
            <a:r>
              <a:rPr lang="en-CA" dirty="0" smtClean="0"/>
              <a:t>It is difficult to write pre- and post-conditions on code that you did not write</a:t>
            </a:r>
          </a:p>
          <a:p>
            <a:pPr lvl="1"/>
            <a:r>
              <a:rPr lang="en-CA" dirty="0" smtClean="0"/>
              <a:t>Very often the pre-conditions of unsafe code must be propagated for 2-3 levels of the call stack</a:t>
            </a:r>
          </a:p>
          <a:p>
            <a:pPr lvl="2"/>
            <a:r>
              <a:rPr lang="en-CA" dirty="0" smtClean="0"/>
              <a:t>Causes an explosion on the number of pre-conditions to be written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Population with pre-conditions:</a:t>
            </a:r>
          </a:p>
          <a:p>
            <a:pPr lvl="1"/>
            <a:r>
              <a:rPr lang="en-US" dirty="0" smtClean="0"/>
              <a:t>Inference</a:t>
            </a:r>
          </a:p>
          <a:p>
            <a:pPr lvl="1"/>
            <a:r>
              <a:rPr lang="en-US" dirty="0" smtClean="0"/>
              <a:t>Manual</a:t>
            </a:r>
          </a:p>
          <a:p>
            <a:r>
              <a:rPr lang="en-US" dirty="0" smtClean="0"/>
              <a:t>Extend the analysis with regions</a:t>
            </a:r>
          </a:p>
          <a:p>
            <a:pPr lvl="1"/>
            <a:r>
              <a:rPr lang="en-US" dirty="0" smtClean="0"/>
              <a:t>Application in VCC</a:t>
            </a:r>
          </a:p>
          <a:p>
            <a:r>
              <a:rPr lang="en-US" dirty="0" smtClean="0"/>
              <a:t>Optimize the Stripes domain</a:t>
            </a:r>
          </a:p>
          <a:p>
            <a:r>
              <a:rPr lang="en-US" dirty="0" smtClean="0"/>
              <a:t>Write a paper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Formalize the abstract domain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Prove soundness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developed a new relational domain for the unsafe code analysis</a:t>
            </a:r>
          </a:p>
          <a:p>
            <a:r>
              <a:rPr lang="en-US" dirty="0" smtClean="0"/>
              <a:t>We refined it with a clever combination with intervals and linear equalities domains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Results:</a:t>
            </a:r>
            <a:endParaRPr lang="en-US" dirty="0" smtClean="0"/>
          </a:p>
          <a:p>
            <a:pPr lvl="1"/>
            <a:r>
              <a:rPr lang="en-US" dirty="0" smtClean="0"/>
              <a:t>Precise</a:t>
            </a:r>
          </a:p>
          <a:p>
            <a:pPr lvl="1"/>
            <a:r>
              <a:rPr lang="en-US" dirty="0" smtClean="0"/>
              <a:t>Scalable</a:t>
            </a:r>
          </a:p>
          <a:p>
            <a:r>
              <a:rPr lang="en-US" dirty="0" smtClean="0"/>
              <a:t>We applied it successfully to all the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dlls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Francesco Logozzo</a:t>
            </a:r>
          </a:p>
          <a:p>
            <a:r>
              <a:rPr lang="en-US" dirty="0" smtClean="0"/>
              <a:t>Manuel Fähndrich</a:t>
            </a:r>
          </a:p>
          <a:p>
            <a:r>
              <a:rPr lang="en-US" dirty="0" smtClean="0"/>
              <a:t>All the PLM team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Bibliography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Related work</a:t>
            </a:r>
            <a:br>
              <a:rPr lang="en-CA" dirty="0" smtClean="0"/>
            </a:br>
            <a:r>
              <a:rPr lang="en-US" dirty="0" smtClean="0">
                <a:solidFill>
                  <a:srgbClr val="FF0000"/>
                </a:solidFill>
              </a:rPr>
              <a:t>[YH04] </a:t>
            </a:r>
            <a:r>
              <a:rPr lang="en-US" dirty="0" smtClean="0"/>
              <a:t>S. H. Yong and S. </a:t>
            </a:r>
            <a:r>
              <a:rPr lang="en-US" dirty="0" err="1" smtClean="0"/>
              <a:t>Horwitz</a:t>
            </a:r>
            <a:r>
              <a:rPr lang="en-US" dirty="0" smtClean="0"/>
              <a:t>, "Pointer-range analysis," in proceedings of SAS ‘04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[Dor&amp;al01] </a:t>
            </a:r>
            <a:r>
              <a:rPr lang="en-US" dirty="0" smtClean="0"/>
              <a:t>N. </a:t>
            </a:r>
            <a:r>
              <a:rPr lang="en-US" dirty="0" err="1" smtClean="0"/>
              <a:t>Dor</a:t>
            </a:r>
            <a:r>
              <a:rPr lang="en-US" dirty="0" smtClean="0"/>
              <a:t>, M. </a:t>
            </a:r>
            <a:r>
              <a:rPr lang="en-US" dirty="0" err="1" smtClean="0"/>
              <a:t>Rodeh</a:t>
            </a:r>
            <a:r>
              <a:rPr lang="en-US" dirty="0" smtClean="0"/>
              <a:t>, and S. </a:t>
            </a:r>
            <a:r>
              <a:rPr lang="en-US" dirty="0" err="1" smtClean="0"/>
              <a:t>Sagiv</a:t>
            </a:r>
            <a:r>
              <a:rPr lang="en-US" dirty="0" smtClean="0"/>
              <a:t>, “Cleanness checking of string manipulations in C programs via integer analysis”, in proceedings of SAS ‘01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[Hac&amp;al06]</a:t>
            </a:r>
            <a:r>
              <a:rPr lang="en-US" dirty="0" smtClean="0"/>
              <a:t> B. Hackett , M. Das , D. Wang , </a:t>
            </a:r>
            <a:r>
              <a:rPr lang="en-US" dirty="0" err="1" smtClean="0"/>
              <a:t>Zhe</a:t>
            </a:r>
            <a:r>
              <a:rPr lang="en-US" dirty="0" smtClean="0"/>
              <a:t> Yang, “Modular checking for buffer overflows in the large”, in proceeding of the 28th international conference on Software engineering, 2006,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[Aus&amp;al94]</a:t>
            </a:r>
            <a:r>
              <a:rPr lang="en-US" dirty="0" smtClean="0"/>
              <a:t> Austin, Todd M., Scott E. Breach, and </a:t>
            </a:r>
            <a:r>
              <a:rPr lang="en-US" dirty="0" err="1" smtClean="0"/>
              <a:t>Gurindar</a:t>
            </a:r>
            <a:r>
              <a:rPr lang="en-US" dirty="0" smtClean="0"/>
              <a:t> S. </a:t>
            </a:r>
            <a:r>
              <a:rPr lang="en-US" dirty="0" err="1" smtClean="0"/>
              <a:t>Sohi</a:t>
            </a:r>
            <a:r>
              <a:rPr lang="en-US" dirty="0" smtClean="0"/>
              <a:t>, “Efficient Detection of all Pointer and Array Access Errors”, in proceedings </a:t>
            </a:r>
            <a:r>
              <a:rPr lang="en-US" smtClean="0"/>
              <a:t>of ACM PLDI </a:t>
            </a:r>
            <a:r>
              <a:rPr lang="en-US" dirty="0" smtClean="0"/>
              <a:t>'94</a:t>
            </a:r>
            <a:endParaRPr lang="en-CA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Bibliography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Abstract Interpretation</a:t>
            </a:r>
            <a:br>
              <a:rPr lang="en-CA" dirty="0" smtClean="0"/>
            </a:br>
            <a:r>
              <a:rPr lang="en-US" dirty="0" smtClean="0">
                <a:solidFill>
                  <a:srgbClr val="FF0000"/>
                </a:solidFill>
              </a:rPr>
              <a:t>[CC77] </a:t>
            </a:r>
            <a:r>
              <a:rPr lang="en-US" dirty="0" smtClean="0"/>
              <a:t>P. </a:t>
            </a:r>
            <a:r>
              <a:rPr lang="en-US" dirty="0" err="1" smtClean="0"/>
              <a:t>Cousot</a:t>
            </a:r>
            <a:r>
              <a:rPr lang="en-US" dirty="0" smtClean="0"/>
              <a:t>, R. Cousot, “Abstract interpretation: a unified lattice model for static analysis of programs by construction or approximation of fixpoints”, in proceedings of ACM POPL '77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[CC79] </a:t>
            </a:r>
            <a:r>
              <a:rPr lang="en-US" dirty="0" smtClean="0"/>
              <a:t>P. </a:t>
            </a:r>
            <a:r>
              <a:rPr lang="en-US" dirty="0" err="1" smtClean="0"/>
              <a:t>Cousot</a:t>
            </a:r>
            <a:r>
              <a:rPr lang="en-US" dirty="0" smtClean="0"/>
              <a:t>, R. Cousot, “Systematic design of program analysis frameworks”, in proceedings of ACM POPL '79</a:t>
            </a:r>
          </a:p>
          <a:p>
            <a:r>
              <a:rPr lang="en-CA" dirty="0" smtClean="0"/>
              <a:t>Linear Equalities</a:t>
            </a:r>
            <a:br>
              <a:rPr lang="en-CA" dirty="0" smtClean="0"/>
            </a:br>
            <a:r>
              <a:rPr lang="en-US" dirty="0" smtClean="0">
                <a:solidFill>
                  <a:srgbClr val="FF0000"/>
                </a:solidFill>
              </a:rPr>
              <a:t>[Karr76] </a:t>
            </a:r>
            <a:r>
              <a:rPr lang="en-US" dirty="0" smtClean="0"/>
              <a:t>M. Karr, Affine relationships among variables of a program, </a:t>
            </a:r>
            <a:r>
              <a:rPr lang="en-US" dirty="0" err="1" smtClean="0"/>
              <a:t>Acta</a:t>
            </a:r>
            <a:r>
              <a:rPr lang="en-US" dirty="0" smtClean="0"/>
              <a:t> </a:t>
            </a:r>
            <a:r>
              <a:rPr lang="en-US" dirty="0" err="1" smtClean="0"/>
              <a:t>Informatica</a:t>
            </a:r>
            <a:r>
              <a:rPr lang="en-US" dirty="0" smtClean="0"/>
              <a:t>, 6, 1976</a:t>
            </a:r>
          </a:p>
          <a:p>
            <a:r>
              <a:rPr lang="en-CA" dirty="0" smtClean="0"/>
              <a:t>Array bounds analysis in </a:t>
            </a:r>
            <a:r>
              <a:rPr lang="en-CA" dirty="0" err="1" smtClean="0"/>
              <a:t>Clousot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>
                <a:solidFill>
                  <a:srgbClr val="FF0000"/>
                </a:solidFill>
              </a:rPr>
              <a:t>[LF08]</a:t>
            </a:r>
            <a:r>
              <a:rPr lang="en-US" dirty="0" smtClean="0"/>
              <a:t> F. Logozzo, M. Fähndrich, “Pentagons: A weakly relational abstract domain for the efficient validation of array accesses”, in proceedings of ACM SAC ‘08 </a:t>
            </a:r>
            <a:endParaRPr lang="en-CA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Unsafe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>
            <a:noAutofit/>
          </a:bodyPr>
          <a:lstStyle/>
          <a:p>
            <a:r>
              <a:rPr lang="en-CA" i="1" dirty="0" smtClean="0"/>
              <a:t>“Writing unsafe code is much like writing C code within a C# program”</a:t>
            </a:r>
            <a:br>
              <a:rPr lang="en-CA" i="1" dirty="0" smtClean="0"/>
            </a:br>
            <a:r>
              <a:rPr lang="en-CA" dirty="0" smtClean="0"/>
              <a:t>(taken from “The C# Programming Language”)</a:t>
            </a:r>
          </a:p>
          <a:p>
            <a:r>
              <a:rPr lang="en-CA" dirty="0" smtClean="0"/>
              <a:t>Developers may need to manipulate pointers:</a:t>
            </a:r>
          </a:p>
          <a:p>
            <a:pPr lvl="1"/>
            <a:r>
              <a:rPr lang="en-CA" dirty="0" smtClean="0"/>
              <a:t>Interface with the operating system</a:t>
            </a:r>
          </a:p>
          <a:p>
            <a:pPr lvl="1"/>
            <a:r>
              <a:rPr lang="en-CA" dirty="0" smtClean="0"/>
              <a:t>Real-time and performance-critical applications</a:t>
            </a:r>
          </a:p>
          <a:p>
            <a:pPr lvl="1"/>
            <a:r>
              <a:rPr lang="en-CA" dirty="0" smtClean="0"/>
              <a:t>Etc...</a:t>
            </a:r>
          </a:p>
          <a:p>
            <a:r>
              <a:rPr lang="en-CA" dirty="0" err="1" smtClean="0"/>
              <a:t>.Net</a:t>
            </a:r>
            <a:r>
              <a:rPr lang="en-CA" dirty="0" smtClean="0"/>
              <a:t> framework does not provide any guarantee on memory access</a:t>
            </a:r>
          </a:p>
          <a:p>
            <a:pPr lvl="1"/>
            <a:r>
              <a:rPr lang="en-CA" dirty="0" smtClean="0"/>
              <a:t>Ex: no exception is thrown on out-of-bounds accesses</a:t>
            </a:r>
          </a:p>
          <a:p>
            <a:r>
              <a:rPr lang="en-CA" dirty="0" smtClean="0"/>
              <a:t>Goal: </a:t>
            </a:r>
            <a:r>
              <a:rPr lang="en-CA" dirty="0" smtClean="0">
                <a:solidFill>
                  <a:srgbClr val="C00000"/>
                </a:solidFill>
              </a:rPr>
              <a:t>specify and statically check memory accesses in unsafe code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Stripe: A new weakly relational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dirty="0" smtClean="0"/>
              <a:t>Need a relational numerical domain to check bounds</a:t>
            </a:r>
          </a:p>
          <a:p>
            <a:r>
              <a:rPr lang="en-CA" dirty="0" smtClean="0"/>
              <a:t>Existing domains:</a:t>
            </a:r>
          </a:p>
          <a:p>
            <a:pPr lvl="1"/>
            <a:r>
              <a:rPr lang="en-CA" dirty="0" smtClean="0"/>
              <a:t>Intervals:</a:t>
            </a:r>
            <a:endParaRPr lang="en-CA" i="1" dirty="0" smtClean="0"/>
          </a:p>
          <a:p>
            <a:pPr lvl="1">
              <a:buNone/>
            </a:pPr>
            <a:r>
              <a:rPr lang="en-CA" i="1" dirty="0" smtClean="0"/>
              <a:t>	</a:t>
            </a:r>
            <a:r>
              <a:rPr lang="en-CA" dirty="0" smtClean="0"/>
              <a:t>do not catch relational information</a:t>
            </a:r>
          </a:p>
          <a:p>
            <a:pPr lvl="1"/>
            <a:r>
              <a:rPr lang="en-CA" dirty="0" smtClean="0"/>
              <a:t>Pentagons:</a:t>
            </a:r>
          </a:p>
          <a:p>
            <a:pPr lvl="1"/>
            <a:r>
              <a:rPr lang="en-CA" dirty="0" smtClean="0"/>
              <a:t>Octagons: </a:t>
            </a:r>
            <a:br>
              <a:rPr lang="en-CA" dirty="0" smtClean="0"/>
            </a:br>
            <a:r>
              <a:rPr lang="en-CA" dirty="0" smtClean="0"/>
              <a:t>deal at most with 2 variables</a:t>
            </a:r>
            <a:br>
              <a:rPr lang="en-CA" dirty="0" smtClean="0"/>
            </a:br>
            <a:r>
              <a:rPr lang="en-CA" dirty="0" smtClean="0"/>
              <a:t>only unary indexes</a:t>
            </a:r>
          </a:p>
          <a:p>
            <a:pPr lvl="1"/>
            <a:r>
              <a:rPr lang="en-CA" dirty="0" err="1" smtClean="0"/>
              <a:t>Polyhedra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expressive </a:t>
            </a:r>
            <a:br>
              <a:rPr lang="en-CA" dirty="0" smtClean="0"/>
            </a:br>
            <a:r>
              <a:rPr lang="en-CA" dirty="0" smtClean="0"/>
              <a:t>does not scale over 20 variables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43199" y="2438400"/>
          <a:ext cx="1143001" cy="347870"/>
        </p:xfrm>
        <a:graphic>
          <a:graphicData uri="http://schemas.openxmlformats.org/presentationml/2006/ole">
            <p:oleObj spid="_x0000_s20481" name="Equation" r:id="rId3" imgW="583920" imgH="177480" progId="Equation.3">
              <p:embed/>
            </p:oleObj>
          </a:graphicData>
        </a:graphic>
      </p:graphicFrame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840038" y="3260725"/>
          <a:ext cx="1863725" cy="396875"/>
        </p:xfrm>
        <a:graphic>
          <a:graphicData uri="http://schemas.openxmlformats.org/presentationml/2006/ole">
            <p:oleObj spid="_x0000_s20482" name="Equation" r:id="rId4" imgW="952200" imgH="203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43200" y="3657600"/>
          <a:ext cx="1309688" cy="381000"/>
        </p:xfrm>
        <a:graphic>
          <a:graphicData uri="http://schemas.openxmlformats.org/presentationml/2006/ole">
            <p:oleObj spid="_x0000_s20483" name="Equation" r:id="rId5" imgW="698400" imgH="2030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819400" y="4800600"/>
          <a:ext cx="1028700" cy="381000"/>
        </p:xfrm>
        <a:graphic>
          <a:graphicData uri="http://schemas.openxmlformats.org/presentationml/2006/ole">
            <p:oleObj spid="_x0000_s20484" name="Equation" r:id="rId6" imgW="68580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Stripe: Type of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dirty="0" smtClean="0"/>
              <a:t>Abstract elements in the form:</a:t>
            </a:r>
            <a:br>
              <a:rPr lang="en-CA" dirty="0" smtClean="0"/>
            </a:br>
            <a:r>
              <a:rPr lang="en-CA" dirty="0" err="1" smtClean="0"/>
              <a:t>WritableBytes</a:t>
            </a:r>
            <a:r>
              <a:rPr lang="en-CA" dirty="0" smtClean="0"/>
              <a:t>(</a:t>
            </a:r>
            <a:r>
              <a:rPr lang="en-CA" dirty="0" err="1" smtClean="0"/>
              <a:t>ptr</a:t>
            </a:r>
            <a:r>
              <a:rPr lang="en-CA" dirty="0" smtClean="0"/>
              <a:t>)-</a:t>
            </a:r>
            <a:r>
              <a:rPr lang="en-CA" dirty="0" err="1" smtClean="0"/>
              <a:t>sizeof</a:t>
            </a:r>
            <a:r>
              <a:rPr lang="en-CA" dirty="0" smtClean="0"/>
              <a:t>(T)*(</a:t>
            </a:r>
            <a:r>
              <a:rPr lang="en-CA" dirty="0" err="1" smtClean="0"/>
              <a:t>base+count</a:t>
            </a:r>
            <a:r>
              <a:rPr lang="en-CA" dirty="0" smtClean="0"/>
              <a:t>)&gt;k</a:t>
            </a:r>
          </a:p>
          <a:p>
            <a:r>
              <a:rPr lang="en-CA" dirty="0" err="1" smtClean="0"/>
              <a:t>WritableBytes</a:t>
            </a:r>
            <a:r>
              <a:rPr lang="en-CA" dirty="0" smtClean="0"/>
              <a:t>(</a:t>
            </a:r>
            <a:r>
              <a:rPr lang="en-CA" dirty="0" err="1" smtClean="0"/>
              <a:t>ptr</a:t>
            </a:r>
            <a:r>
              <a:rPr lang="en-CA" dirty="0" smtClean="0"/>
              <a:t>) : number of bytes allocated from </a:t>
            </a:r>
            <a:r>
              <a:rPr lang="en-CA" dirty="0" err="1" smtClean="0"/>
              <a:t>ptr</a:t>
            </a:r>
            <a:endParaRPr lang="en-CA" dirty="0" smtClean="0"/>
          </a:p>
          <a:p>
            <a:r>
              <a:rPr lang="en-CA" dirty="0" smtClean="0"/>
              <a:t>Base and count: integer variables</a:t>
            </a:r>
          </a:p>
          <a:p>
            <a:r>
              <a:rPr lang="en-CA" dirty="0" err="1" smtClean="0"/>
              <a:t>Sizeof</a:t>
            </a:r>
            <a:r>
              <a:rPr lang="en-CA" dirty="0" smtClean="0"/>
              <a:t>(T): constant</a:t>
            </a:r>
          </a:p>
          <a:p>
            <a:r>
              <a:rPr lang="en-CA" dirty="0" smtClean="0"/>
              <a:t>K: constant</a:t>
            </a:r>
          </a:p>
          <a:p>
            <a:pPr lvl="1"/>
            <a:r>
              <a:rPr lang="en-CA" dirty="0" smtClean="0"/>
              <a:t>In general different from 0</a:t>
            </a:r>
          </a:p>
          <a:p>
            <a:r>
              <a:rPr lang="en-CA" dirty="0" smtClean="0"/>
              <a:t>Property targeted to validate all the pointer accesses</a:t>
            </a:r>
            <a:endParaRPr lang="en-CA" dirty="0"/>
          </a:p>
          <a:p>
            <a:pPr lvl="1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800100" y="5676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" y="5193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ptr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6172200"/>
            <a:ext cx="24384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base*</a:t>
            </a:r>
            <a:r>
              <a:rPr lang="en-CA" dirty="0" err="1" smtClean="0">
                <a:solidFill>
                  <a:schemeClr val="tx1"/>
                </a:solidFill>
              </a:rPr>
              <a:t>sizeof</a:t>
            </a:r>
            <a:r>
              <a:rPr lang="en-CA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0" y="6172200"/>
            <a:ext cx="1600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Count*</a:t>
            </a:r>
            <a:r>
              <a:rPr lang="en-CA" dirty="0" err="1" smtClean="0"/>
              <a:t>sizeof</a:t>
            </a:r>
            <a:r>
              <a:rPr lang="en-CA" dirty="0" smtClean="0"/>
              <a:t>(T)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200" y="6172200"/>
            <a:ext cx="3810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67400"/>
            <a:ext cx="4419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WritableBytes</a:t>
            </a:r>
            <a:r>
              <a:rPr lang="en-CA" dirty="0" smtClean="0"/>
              <a:t>(</a:t>
            </a:r>
            <a:r>
              <a:rPr lang="en-CA" dirty="0" err="1" smtClean="0"/>
              <a:t>ptr</a:t>
            </a:r>
            <a:r>
              <a:rPr lang="en-CA" dirty="0" smtClean="0"/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10200" y="5867400"/>
            <a:ext cx="34290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Stripe: formalization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dirty="0" smtClean="0"/>
              <a:t>A state of our domain is represented as a function: 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For instance, the abstract state: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is represented by </a:t>
            </a:r>
            <a:br>
              <a:rPr lang="en-CA" dirty="0" smtClean="0"/>
            </a:br>
            <a:endParaRPr lang="en-CA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386012" y="1905000"/>
          <a:ext cx="4167188" cy="381000"/>
        </p:xfrm>
        <a:graphic>
          <a:graphicData uri="http://schemas.openxmlformats.org/presentationml/2006/ole">
            <p:oleObj spid="_x0000_s1027" name="Equation" r:id="rId3" imgW="2222280" imgH="203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8" name="Equation" r:id="rId4" imgW="114120" imgH="215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71600" y="3276600"/>
          <a:ext cx="6972300" cy="457200"/>
        </p:xfrm>
        <a:graphic>
          <a:graphicData uri="http://schemas.openxmlformats.org/presentationml/2006/ole">
            <p:oleObj spid="_x0000_s1029" name="Equation" r:id="rId5" imgW="3098520" imgH="2030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44650" y="4648200"/>
          <a:ext cx="6432550" cy="444500"/>
        </p:xfrm>
        <a:graphic>
          <a:graphicData uri="http://schemas.openxmlformats.org/presentationml/2006/ole">
            <p:oleObj spid="_x0000_s1030" name="Equation" r:id="rId6" imgW="312408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Stripe: Ordering and Upper bound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1946275" y="2565400"/>
          <a:ext cx="5200650" cy="1930400"/>
        </p:xfrm>
        <a:graphic>
          <a:graphicData uri="http://schemas.openxmlformats.org/presentationml/2006/ole">
            <p:oleObj spid="_x0000_s2050" name="Equation" r:id="rId3" imgW="2463480" imgH="9144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68413" y="5248275"/>
          <a:ext cx="6884987" cy="1076325"/>
        </p:xfrm>
        <a:graphic>
          <a:graphicData uri="http://schemas.openxmlformats.org/presentationml/2006/ole">
            <p:oleObj spid="_x0000_s2051" name="Equation" r:id="rId4" imgW="3251160" imgH="50796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124200" y="1524000"/>
          <a:ext cx="381000" cy="410308"/>
        </p:xfrm>
        <a:graphic>
          <a:graphicData uri="http://schemas.openxmlformats.org/presentationml/2006/ole">
            <p:oleObj spid="_x0000_s2052" name="Equation" r:id="rId5" imgW="164880" imgH="177480" progId="Equation.3">
              <p:embed/>
            </p:oleObj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914400" y="1447800"/>
            <a:ext cx="7772400" cy="457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CA" sz="2800" dirty="0" smtClean="0"/>
              <a:t>Top element :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CA" sz="2800" dirty="0" smtClean="0"/>
              <a:t>Ordering operator:</a:t>
            </a:r>
            <a:br>
              <a:rPr lang="en-CA" sz="2800" dirty="0" smtClean="0"/>
            </a:br>
            <a:r>
              <a:rPr lang="en-CA" sz="2800" dirty="0" smtClean="0"/>
              <a:t/>
            </a:r>
            <a:br>
              <a:rPr lang="en-CA" sz="2800" dirty="0" smtClean="0"/>
            </a:br>
            <a:r>
              <a:rPr lang="en-CA" sz="2800" dirty="0" smtClean="0"/>
              <a:t/>
            </a:r>
            <a:br>
              <a:rPr lang="en-CA" sz="2800" dirty="0" smtClean="0"/>
            </a:br>
            <a:r>
              <a:rPr lang="en-CA" sz="2800" dirty="0" smtClean="0"/>
              <a:t/>
            </a:r>
            <a:br>
              <a:rPr lang="en-CA" sz="2800" dirty="0" smtClean="0"/>
            </a:br>
            <a:r>
              <a:rPr lang="en-CA" sz="2800" dirty="0" smtClean="0"/>
              <a:t/>
            </a:r>
            <a:br>
              <a:rPr lang="en-CA" sz="2800" dirty="0" smtClean="0"/>
            </a:br>
            <a:endParaRPr lang="en-CA" sz="2800" dirty="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C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Upper bound operator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Stripe: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sz="quarter" idx="1"/>
          </p:nvPr>
        </p:nvSpPr>
        <p:spPr>
          <a:xfrm>
            <a:off x="914400" y="1447800"/>
            <a:ext cx="7772400" cy="3886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800" dirty="0" smtClean="0">
                <a:latin typeface="Consolas" pitchFamily="49" charset="0"/>
              </a:rPr>
              <a:t>unsafe </a:t>
            </a:r>
            <a:r>
              <a:rPr lang="en-CA" sz="1800" dirty="0" err="1" smtClean="0">
                <a:latin typeface="Consolas" pitchFamily="49" charset="0"/>
              </a:rPr>
              <a:t>int</a:t>
            </a:r>
            <a:r>
              <a:rPr lang="en-CA" sz="1800" dirty="0" smtClean="0">
                <a:latin typeface="Consolas" pitchFamily="49" charset="0"/>
              </a:rPr>
              <a:t> sum(</a:t>
            </a:r>
            <a:r>
              <a:rPr lang="en-CA" sz="1800" dirty="0" err="1" smtClean="0">
                <a:latin typeface="Consolas" pitchFamily="49" charset="0"/>
              </a:rPr>
              <a:t>int</a:t>
            </a:r>
            <a:r>
              <a:rPr lang="en-CA" sz="1800" dirty="0" smtClean="0">
                <a:latin typeface="Consolas" pitchFamily="49" charset="0"/>
              </a:rPr>
              <a:t> * </a:t>
            </a:r>
            <a:r>
              <a:rPr lang="en-CA" sz="1800" dirty="0" err="1" smtClean="0">
                <a:latin typeface="Consolas" pitchFamily="49" charset="0"/>
              </a:rPr>
              <a:t>ptr</a:t>
            </a:r>
            <a:r>
              <a:rPr lang="en-CA" sz="1800" dirty="0" smtClean="0">
                <a:latin typeface="Consolas" pitchFamily="49" charset="0"/>
              </a:rPr>
              <a:t>, </a:t>
            </a:r>
            <a:r>
              <a:rPr lang="en-CA" sz="1800" dirty="0" err="1" smtClean="0">
                <a:latin typeface="Consolas" pitchFamily="49" charset="0"/>
              </a:rPr>
              <a:t>int</a:t>
            </a:r>
            <a:r>
              <a:rPr lang="en-CA" sz="1800" dirty="0" smtClean="0">
                <a:latin typeface="Consolas" pitchFamily="49" charset="0"/>
              </a:rPr>
              <a:t> index, </a:t>
            </a:r>
            <a:r>
              <a:rPr lang="en-CA" sz="1800" dirty="0" err="1" smtClean="0">
                <a:latin typeface="Consolas" pitchFamily="49" charset="0"/>
              </a:rPr>
              <a:t>int</a:t>
            </a:r>
            <a:r>
              <a:rPr lang="en-CA" sz="1800" dirty="0" smtClean="0">
                <a:latin typeface="Consolas" pitchFamily="49" charset="0"/>
              </a:rPr>
              <a:t> count) {   </a:t>
            </a:r>
          </a:p>
          <a:p>
            <a:pPr>
              <a:buNone/>
            </a:pPr>
            <a:r>
              <a:rPr lang="en-CA" sz="1800" dirty="0" smtClean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en-CA" sz="1800" dirty="0" smtClean="0">
                <a:latin typeface="Consolas" pitchFamily="49" charset="0"/>
              </a:rPr>
              <a:t>Requires(</a:t>
            </a:r>
            <a:r>
              <a:rPr lang="en-CA" sz="1800" dirty="0" err="1" smtClean="0">
                <a:latin typeface="Consolas" pitchFamily="49" charset="0"/>
              </a:rPr>
              <a:t>WritebleBytes</a:t>
            </a:r>
            <a:r>
              <a:rPr lang="en-CA" sz="1800" dirty="0" smtClean="0">
                <a:latin typeface="Consolas" pitchFamily="49" charset="0"/>
              </a:rPr>
              <a:t>(</a:t>
            </a:r>
            <a:r>
              <a:rPr lang="en-CA" sz="1800" dirty="0" err="1" smtClean="0">
                <a:latin typeface="Consolas" pitchFamily="49" charset="0"/>
              </a:rPr>
              <a:t>ptr</a:t>
            </a:r>
            <a:r>
              <a:rPr lang="en-CA" sz="1800" dirty="0" smtClean="0">
                <a:latin typeface="Consolas" pitchFamily="49" charset="0"/>
              </a:rPr>
              <a:t>)&gt;=</a:t>
            </a:r>
            <a:r>
              <a:rPr lang="en-CA" sz="1800" dirty="0" err="1" smtClean="0">
                <a:latin typeface="Consolas" pitchFamily="49" charset="0"/>
              </a:rPr>
              <a:t>sizeof</a:t>
            </a:r>
            <a:r>
              <a:rPr lang="en-CA" sz="1800" dirty="0" smtClean="0">
                <a:latin typeface="Consolas" pitchFamily="49" charset="0"/>
              </a:rPr>
              <a:t>(</a:t>
            </a:r>
            <a:r>
              <a:rPr lang="en-CA" sz="1800" dirty="0" err="1" smtClean="0">
                <a:latin typeface="Consolas" pitchFamily="49" charset="0"/>
              </a:rPr>
              <a:t>int</a:t>
            </a:r>
            <a:r>
              <a:rPr lang="en-CA" sz="1800" dirty="0" smtClean="0">
                <a:latin typeface="Consolas" pitchFamily="49" charset="0"/>
              </a:rPr>
              <a:t>)*(</a:t>
            </a:r>
            <a:r>
              <a:rPr lang="en-CA" sz="1800" dirty="0" err="1" smtClean="0">
                <a:latin typeface="Consolas" pitchFamily="49" charset="0"/>
              </a:rPr>
              <a:t>index+count</a:t>
            </a:r>
            <a:r>
              <a:rPr lang="en-CA" sz="1800" dirty="0" smtClean="0">
                <a:latin typeface="Consolas" pitchFamily="49" charset="0"/>
              </a:rPr>
              <a:t>));</a:t>
            </a:r>
          </a:p>
          <a:p>
            <a:pPr>
              <a:buNone/>
            </a:pPr>
            <a:endParaRPr lang="en-CA" sz="1800" dirty="0" smtClean="0">
              <a:solidFill>
                <a:srgbClr val="FF0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CA" sz="1800" dirty="0" smtClean="0">
                <a:latin typeface="Consolas" pitchFamily="49" charset="0"/>
              </a:rPr>
              <a:t>	</a:t>
            </a:r>
            <a:r>
              <a:rPr lang="en-CA" sz="1800" dirty="0" err="1" smtClean="0">
                <a:latin typeface="Consolas" pitchFamily="49" charset="0"/>
              </a:rPr>
              <a:t>int</a:t>
            </a:r>
            <a:r>
              <a:rPr lang="en-CA" sz="1800" dirty="0" smtClean="0">
                <a:latin typeface="Consolas" pitchFamily="49" charset="0"/>
              </a:rPr>
              <a:t> result=0;</a:t>
            </a:r>
          </a:p>
          <a:p>
            <a:pPr>
              <a:buNone/>
            </a:pPr>
            <a:r>
              <a:rPr lang="en-CA" sz="1800" dirty="0" smtClean="0">
                <a:latin typeface="Consolas" pitchFamily="49" charset="0"/>
              </a:rPr>
              <a:t> 	for(</a:t>
            </a:r>
            <a:r>
              <a:rPr lang="en-CA" sz="1800" dirty="0" err="1" smtClean="0">
                <a:latin typeface="Consolas" pitchFamily="49" charset="0"/>
              </a:rPr>
              <a:t>int</a:t>
            </a:r>
            <a:r>
              <a:rPr lang="en-CA" sz="1800" dirty="0" smtClean="0">
                <a:latin typeface="Consolas" pitchFamily="49" charset="0"/>
              </a:rPr>
              <a:t> </a:t>
            </a:r>
            <a:r>
              <a:rPr lang="en-CA" sz="1800" dirty="0" err="1" smtClean="0">
                <a:latin typeface="Consolas" pitchFamily="49" charset="0"/>
              </a:rPr>
              <a:t>i</a:t>
            </a:r>
            <a:r>
              <a:rPr lang="en-CA" sz="1800" dirty="0" smtClean="0">
                <a:latin typeface="Consolas" pitchFamily="49" charset="0"/>
              </a:rPr>
              <a:t>=0; </a:t>
            </a:r>
            <a:r>
              <a:rPr lang="en-CA" sz="1800" dirty="0" err="1" smtClean="0">
                <a:latin typeface="Consolas" pitchFamily="49" charset="0"/>
              </a:rPr>
              <a:t>i</a:t>
            </a:r>
            <a:r>
              <a:rPr lang="en-CA" sz="1800" dirty="0" smtClean="0">
                <a:latin typeface="Consolas" pitchFamily="49" charset="0"/>
              </a:rPr>
              <a:t>&lt;count; </a:t>
            </a:r>
            <a:r>
              <a:rPr lang="en-CA" sz="1800" dirty="0" err="1" smtClean="0">
                <a:latin typeface="Consolas" pitchFamily="49" charset="0"/>
              </a:rPr>
              <a:t>i</a:t>
            </a:r>
            <a:r>
              <a:rPr lang="en-CA" sz="1800" dirty="0" smtClean="0">
                <a:latin typeface="Consolas" pitchFamily="49" charset="0"/>
              </a:rPr>
              <a:t>++)</a:t>
            </a:r>
          </a:p>
          <a:p>
            <a:pPr>
              <a:buNone/>
            </a:pPr>
            <a:endParaRPr lang="en-CA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en-CA" sz="1800" dirty="0" smtClean="0">
                <a:solidFill>
                  <a:srgbClr val="FF0000"/>
                </a:solidFill>
                <a:latin typeface="Consolas" pitchFamily="49" charset="0"/>
              </a:rPr>
              <a:t>		//We can validate that WB(</a:t>
            </a:r>
            <a:r>
              <a:rPr lang="en-CA" sz="1800" dirty="0" err="1" smtClean="0">
                <a:solidFill>
                  <a:srgbClr val="FF0000"/>
                </a:solidFill>
                <a:latin typeface="Consolas" pitchFamily="49" charset="0"/>
              </a:rPr>
              <a:t>ptr</a:t>
            </a:r>
            <a:r>
              <a:rPr lang="en-CA" sz="1800" dirty="0" smtClean="0">
                <a:solidFill>
                  <a:srgbClr val="FF0000"/>
                </a:solidFill>
                <a:latin typeface="Consolas" pitchFamily="49" charset="0"/>
              </a:rPr>
              <a:t>)&gt;4*(index+i+1)</a:t>
            </a:r>
          </a:p>
          <a:p>
            <a:pPr>
              <a:buNone/>
            </a:pPr>
            <a:r>
              <a:rPr lang="en-CA" sz="1800" dirty="0" smtClean="0">
                <a:latin typeface="Consolas" pitchFamily="49" charset="0"/>
              </a:rPr>
              <a:t>		result+=*(</a:t>
            </a:r>
            <a:r>
              <a:rPr lang="en-CA" sz="1800" dirty="0" err="1" smtClean="0">
                <a:latin typeface="Consolas" pitchFamily="49" charset="0"/>
              </a:rPr>
              <a:t>ptr+index+i</a:t>
            </a:r>
            <a:r>
              <a:rPr lang="en-CA" sz="1800" dirty="0" smtClean="0">
                <a:latin typeface="Consolas" pitchFamily="49" charset="0"/>
              </a:rPr>
              <a:t>); </a:t>
            </a:r>
          </a:p>
          <a:p>
            <a:pPr>
              <a:buNone/>
            </a:pPr>
            <a:r>
              <a:rPr lang="en-CA" sz="1800" dirty="0" smtClean="0">
                <a:latin typeface="Consolas" pitchFamily="49" charset="0"/>
              </a:rPr>
              <a:t>	</a:t>
            </a:r>
          </a:p>
          <a:p>
            <a:pPr>
              <a:buNone/>
            </a:pPr>
            <a:r>
              <a:rPr lang="en-CA" sz="1800" dirty="0" smtClean="0">
                <a:latin typeface="Consolas" pitchFamily="49" charset="0"/>
              </a:rPr>
              <a:t>	return result;</a:t>
            </a:r>
          </a:p>
          <a:p>
            <a:pPr>
              <a:buNone/>
            </a:pPr>
            <a:r>
              <a:rPr lang="en-CA" sz="1800" dirty="0" smtClean="0"/>
              <a:t>}</a:t>
            </a:r>
          </a:p>
          <a:p>
            <a:r>
              <a:rPr lang="en-US" dirty="0" smtClean="0"/>
              <a:t>Validate upper bound access</a:t>
            </a:r>
          </a:p>
          <a:p>
            <a:pPr lvl="1"/>
            <a:r>
              <a:rPr lang="en-US" dirty="0" smtClean="0"/>
              <a:t>But not lower (</a:t>
            </a:r>
            <a:r>
              <a:rPr lang="en-US" i="1" dirty="0" smtClean="0"/>
              <a:t>yet...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79712" y="2146300"/>
          <a:ext cx="3444688" cy="368300"/>
        </p:xfrm>
        <a:graphic>
          <a:graphicData uri="http://schemas.openxmlformats.org/presentationml/2006/ole">
            <p:oleObj spid="_x0000_s3074" name="Equation" r:id="rId3" imgW="2019240" imgH="21564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447800" y="3200400"/>
          <a:ext cx="5502275" cy="368300"/>
        </p:xfrm>
        <a:graphic>
          <a:graphicData uri="http://schemas.openxmlformats.org/presentationml/2006/ole">
            <p:oleObj spid="_x0000_s3075" name="Equation" r:id="rId4" imgW="322560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>
            <a:noAutofit/>
          </a:bodyPr>
          <a:lstStyle/>
          <a:p>
            <a:r>
              <a:rPr lang="en-CA" dirty="0" smtClean="0"/>
              <a:t>Refine Stripes with Reduced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Stripes do not catch everything we are interested in</a:t>
            </a:r>
          </a:p>
          <a:p>
            <a:r>
              <a:rPr lang="en-CA" dirty="0" smtClean="0"/>
              <a:t>In particular:</a:t>
            </a:r>
          </a:p>
          <a:p>
            <a:pPr lvl="1"/>
            <a:r>
              <a:rPr lang="en-CA" dirty="0" smtClean="0"/>
              <a:t>Do not precisely catch any numerical bounds variables</a:t>
            </a:r>
          </a:p>
          <a:p>
            <a:pPr lvl="2"/>
            <a:r>
              <a:rPr lang="en-CA" dirty="0" smtClean="0"/>
              <a:t>Ex. To validate lower bounds</a:t>
            </a:r>
          </a:p>
          <a:p>
            <a:pPr lvl="1"/>
            <a:r>
              <a:rPr lang="en-CA" dirty="0" smtClean="0"/>
              <a:t>Do not trace variable equalities</a:t>
            </a:r>
          </a:p>
          <a:p>
            <a:pPr lvl="2"/>
            <a:r>
              <a:rPr lang="en-CA" dirty="0" smtClean="0"/>
              <a:t>Ex. To refine the join in presence of null values</a:t>
            </a:r>
          </a:p>
          <a:p>
            <a:r>
              <a:rPr lang="en-CA" dirty="0" smtClean="0"/>
              <a:t>We improve it, using a reduced product with other domains</a:t>
            </a:r>
          </a:p>
          <a:p>
            <a:pPr lvl="1"/>
            <a:r>
              <a:rPr lang="en-CA" dirty="0" smtClean="0"/>
              <a:t>Intervals</a:t>
            </a:r>
          </a:p>
          <a:p>
            <a:pPr lvl="1"/>
            <a:r>
              <a:rPr lang="en-CA" dirty="0" smtClean="0"/>
              <a:t>Linear equalities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921</TotalTime>
  <Words>527</Words>
  <Application>Microsoft Office PowerPoint</Application>
  <PresentationFormat>On-screen Show (4:3)</PresentationFormat>
  <Paragraphs>203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Equity</vt:lpstr>
      <vt:lpstr>Equation</vt:lpstr>
      <vt:lpstr>End of internship talk  Checking memory accesses in unsafe code </vt:lpstr>
      <vt:lpstr>Unsafe code</vt:lpstr>
      <vt:lpstr>Demo</vt:lpstr>
      <vt:lpstr>Stripe: A new weakly relational domain</vt:lpstr>
      <vt:lpstr>Stripe: Type of constraints</vt:lpstr>
      <vt:lpstr>Stripe: formalization</vt:lpstr>
      <vt:lpstr>Stripe: Ordering and Upper bound</vt:lpstr>
      <vt:lpstr>Stripe: Example</vt:lpstr>
      <vt:lpstr>Refine Stripes with Reduced product</vt:lpstr>
      <vt:lpstr>Example refined with intervals</vt:lpstr>
      <vt:lpstr>Clousot</vt:lpstr>
      <vt:lpstr>Experiments: Analyzing .Net dlls</vt:lpstr>
      <vt:lpstr>Experimental results: .Net dlls</vt:lpstr>
      <vt:lpstr>Discussion: Writing preconditions</vt:lpstr>
      <vt:lpstr>Future Work</vt:lpstr>
      <vt:lpstr>Conclusions</vt:lpstr>
      <vt:lpstr>Thanks!</vt:lpstr>
      <vt:lpstr>Bibliography (1/2)</vt:lpstr>
      <vt:lpstr>Bibliography (2/2)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t-piefer</dc:creator>
  <cp:lastModifiedBy>Francesco Logozzo</cp:lastModifiedBy>
  <cp:revision>140</cp:revision>
  <dcterms:created xsi:type="dcterms:W3CDTF">2007-11-02T23:28:58Z</dcterms:created>
  <dcterms:modified xsi:type="dcterms:W3CDTF">2007-11-07T23:20:08Z</dcterms:modified>
</cp:coreProperties>
</file>