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56" r:id="rId3"/>
    <p:sldId id="257" r:id="rId4"/>
    <p:sldId id="265" r:id="rId5"/>
    <p:sldId id="259" r:id="rId6"/>
    <p:sldId id="261" r:id="rId7"/>
    <p:sldId id="262" r:id="rId8"/>
    <p:sldId id="263" r:id="rId9"/>
    <p:sldId id="267" r:id="rId10"/>
    <p:sldId id="266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6A78-EB7B-4F5E-93D4-6AE2A87F8BA9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43588-B748-40DF-ADC0-071784B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84288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simpler example (too many contracts, explain </a:t>
            </a:r>
            <a:r>
              <a:rPr lang="en-US" b="1" dirty="0" smtClean="0"/>
              <a:t>old</a:t>
            </a:r>
            <a:r>
              <a:rPr lang="en-US" dirty="0" smtClean="0"/>
              <a:t> better)</a:t>
            </a:r>
          </a:p>
          <a:p>
            <a:r>
              <a:rPr lang="en-US" dirty="0" smtClean="0"/>
              <a:t>Talk about</a:t>
            </a:r>
            <a:r>
              <a:rPr lang="en-US" baseline="0" dirty="0" smtClean="0"/>
              <a:t> static methods!!!</a:t>
            </a:r>
          </a:p>
          <a:p>
            <a:r>
              <a:rPr lang="en-US" baseline="0" dirty="0" smtClean="0"/>
              <a:t>Questions: what happens at runtime, how can I choose what’s in my build, what’s the methodology (can I rely on the checks?)</a:t>
            </a:r>
          </a:p>
          <a:p>
            <a:r>
              <a:rPr lang="en-US" smtClean="0"/>
              <a:t>Quantifiers?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6368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6827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2019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51743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86855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0839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0231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04264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2786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7106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1407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2E38-AEE5-4122-AD6D-38BDF7EB5F5E}" type="datetimeFigureOut">
              <a:rPr lang="en-US" smtClean="0"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42F6-CDFE-45A8-B00B-7AD5D5F9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8552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Code as Specification</a:t>
            </a:r>
          </a:p>
          <a:p>
            <a:r>
              <a:rPr lang="en-US" dirty="0" smtClean="0"/>
              <a:t>Manuel Fahndrich (</a:t>
            </a:r>
            <a:r>
              <a:rPr lang="en-US" dirty="0" err="1" smtClean="0"/>
              <a:t>maf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SAL Meeting 6/2/2009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53291586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Specifications where no Code allowed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904286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kern="1200" dirty="0">
                <a:latin typeface="Consolas" pitchFamily="49" charset="0"/>
                <a:ea typeface="+mn-ea"/>
                <a:cs typeface="+mn-cs"/>
              </a:rPr>
              <a:t>                                 </a:t>
            </a:r>
            <a:br>
              <a:rPr lang="en-US" sz="2000" kern="1200" dirty="0">
                <a:latin typeface="Consolas" pitchFamily="49" charset="0"/>
                <a:ea typeface="+mn-ea"/>
                <a:cs typeface="+mn-cs"/>
              </a:rPr>
            </a:br>
            <a:r>
              <a:rPr lang="en-US" sz="2200" b="1" kern="1200" dirty="0">
                <a:latin typeface="Corbel"/>
                <a:ea typeface="+mn-ea"/>
                <a:cs typeface="+mn-cs"/>
              </a:rPr>
              <a:t>public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interface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ICloneable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{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object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Clone();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}</a:t>
            </a:r>
          </a:p>
          <a:p>
            <a:pPr algn="l" rtl="0">
              <a:spcBef>
                <a:spcPct val="50000"/>
              </a:spcBef>
            </a:pPr>
            <a:endParaRPr lang="en-US" sz="2200" kern="1200" dirty="0">
              <a:latin typeface="Corbel"/>
              <a:ea typeface="+mn-ea"/>
              <a:cs typeface="+mn-cs"/>
            </a:endParaRPr>
          </a:p>
          <a:p>
            <a:pPr algn="l" rtl="0">
              <a:spcBef>
                <a:spcPct val="50000"/>
              </a:spcBef>
            </a:pPr>
            <a:r>
              <a:rPr lang="en-US" sz="2200" b="1" kern="1200" dirty="0">
                <a:latin typeface="Corbel"/>
                <a:ea typeface="+mn-ea"/>
                <a:cs typeface="+mn-cs"/>
              </a:rPr>
              <a:t>public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class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CloneableContract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: 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ICloneable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{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object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ICloneable.Clone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()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{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  Contract.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Ensures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Contract.Result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&lt;object&gt;() != null);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  Contract.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Ensures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Contract.Result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&lt;object&gt;().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GetType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() == </a:t>
            </a:r>
            <a:r>
              <a:rPr lang="en-US" sz="2200" b="1" kern="1200" dirty="0" err="1">
                <a:latin typeface="Corbel"/>
                <a:ea typeface="+mn-ea"/>
                <a:cs typeface="+mn-cs"/>
              </a:rPr>
              <a:t>this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.GetType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());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  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return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default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</a:t>
            </a:r>
            <a:r>
              <a:rPr lang="en-US" sz="2200" b="1" kern="1200" dirty="0">
                <a:latin typeface="Corbel"/>
                <a:ea typeface="+mn-ea"/>
                <a:cs typeface="+mn-cs"/>
              </a:rPr>
              <a:t>object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); 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  }</a:t>
            </a:r>
            <a:br>
              <a:rPr lang="en-US" sz="2200" kern="1200" dirty="0">
                <a:latin typeface="Corbel"/>
                <a:ea typeface="+mn-ea"/>
                <a:cs typeface="+mn-cs"/>
              </a:rPr>
            </a:br>
            <a:r>
              <a:rPr lang="en-US" sz="2200" kern="1200" dirty="0">
                <a:latin typeface="Corbel"/>
                <a:ea typeface="+mn-ea"/>
                <a:cs typeface="+mn-cs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828086"/>
            <a:ext cx="67611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200" kern="1200" dirty="0">
                <a:latin typeface="Corbel"/>
                <a:ea typeface="+mn-ea"/>
                <a:cs typeface="+mn-cs"/>
              </a:rPr>
              <a:t>[ </a:t>
            </a:r>
            <a:r>
              <a:rPr lang="en-US" sz="2200" kern="1200" dirty="0" err="1">
                <a:solidFill>
                  <a:srgbClr xmlns:mc="http://schemas.openxmlformats.org/markup-compatibility/2006" xmlns:a14="http://schemas.microsoft.com/office/drawing/2007/7/7/main" val="0070C0" mc:Ignorable=""/>
                </a:solidFill>
                <a:latin typeface="Corbel"/>
                <a:ea typeface="+mn-ea"/>
                <a:cs typeface="+mn-cs"/>
              </a:rPr>
              <a:t>ContractClass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 </a:t>
            </a:r>
            <a:r>
              <a:rPr lang="en-US" sz="2200" b="1" kern="1200" dirty="0" err="1">
                <a:latin typeface="Corbel"/>
                <a:ea typeface="+mn-ea"/>
                <a:cs typeface="+mn-cs"/>
              </a:rPr>
              <a:t>typeof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( </a:t>
            </a:r>
            <a:r>
              <a:rPr lang="en-US" sz="2200" kern="1200" dirty="0" err="1">
                <a:latin typeface="Corbel"/>
                <a:ea typeface="+mn-ea"/>
                <a:cs typeface="+mn-cs"/>
              </a:rPr>
              <a:t>CloneableContract</a:t>
            </a:r>
            <a:r>
              <a:rPr lang="en-US" sz="2200" kern="1200" dirty="0">
                <a:latin typeface="Corbel"/>
                <a:ea typeface="+mn-ea"/>
                <a:cs typeface="+mn-cs"/>
              </a:rPr>
              <a:t> )) ]</a:t>
            </a:r>
          </a:p>
        </p:txBody>
      </p:sp>
      <p:sp>
        <p:nvSpPr>
          <p:cNvPr id="8" name="Arc 7"/>
          <p:cNvSpPr/>
          <p:nvPr/>
        </p:nvSpPr>
        <p:spPr>
          <a:xfrm rot="1109716">
            <a:off x="4470102" y="2056686"/>
            <a:ext cx="1828800" cy="2057400"/>
          </a:xfrm>
          <a:prstGeom prst="arc">
            <a:avLst>
              <a:gd name="adj1" fmla="val 16200000"/>
              <a:gd name="adj2" fmla="val 3672477"/>
            </a:avLst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orbe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07/7/12/main" val="2616929095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grpSp>
        <p:nvGrpSpPr>
          <p:cNvPr id="4" name="Group 20"/>
          <p:cNvGrpSpPr/>
          <p:nvPr/>
        </p:nvGrpSpPr>
        <p:grpSpPr>
          <a:xfrm>
            <a:off x="152400" y="3810000"/>
            <a:ext cx="8880318" cy="784086"/>
            <a:chOff x="152400" y="3810000"/>
            <a:chExt cx="8880318" cy="784086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337340" y="4224754"/>
              <a:ext cx="6739860" cy="153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1214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CCrewrite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CCCheck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Boogie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3810000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Coq, Isabelle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184940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Find Bugs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955518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Prove</a:t>
              </a:r>
              <a:br>
                <a:rPr lang="en-US" sz="2000" dirty="0" smtClean="0"/>
              </a:br>
              <a:r>
                <a:rPr lang="en-US" sz="2000" dirty="0" smtClean="0"/>
                <a:t>Correct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FxCop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07/7/12/main" val="980141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Specification Conditions as </a:t>
            </a:r>
            <a:r>
              <a:rPr lang="en-US" b="1" dirty="0" smtClean="0"/>
              <a:t>Code</a:t>
            </a:r>
          </a:p>
          <a:p>
            <a:r>
              <a:rPr lang="en-US" dirty="0" smtClean="0"/>
              <a:t>Let compilers parse/check/emit conditions in special builds</a:t>
            </a:r>
          </a:p>
          <a:p>
            <a:r>
              <a:rPr lang="en-US" dirty="0" smtClean="0"/>
              <a:t>Tools extract the conditions from the IL/binary for</a:t>
            </a:r>
          </a:p>
          <a:p>
            <a:pPr lvl="1"/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runtime instrumentation</a:t>
            </a:r>
          </a:p>
          <a:p>
            <a:pPr lvl="1"/>
            <a:r>
              <a:rPr lang="en-US" dirty="0" smtClean="0"/>
              <a:t>or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63112265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Specifications written in programmer’s language</a:t>
            </a:r>
          </a:p>
          <a:p>
            <a:r>
              <a:rPr lang="en-US" dirty="0" smtClean="0"/>
              <a:t>Compiler parses/checks/translates code</a:t>
            </a:r>
          </a:p>
          <a:p>
            <a:pPr lvl="1"/>
            <a:r>
              <a:rPr lang="en-US" dirty="0" smtClean="0"/>
              <a:t>Overloading resolution done (e.g. &amp;)</a:t>
            </a:r>
          </a:p>
          <a:p>
            <a:pPr lvl="1"/>
            <a:r>
              <a:rPr lang="en-US" dirty="0" smtClean="0"/>
              <a:t>Semantics reduced to lower language with fewer constructs (e.g., VB/C# vs. MSIL)</a:t>
            </a:r>
          </a:p>
          <a:p>
            <a:r>
              <a:rPr lang="en-US" dirty="0" smtClean="0"/>
              <a:t>Infinitely extensible</a:t>
            </a:r>
          </a:p>
          <a:p>
            <a:pPr lvl="1"/>
            <a:r>
              <a:rPr lang="en-US" dirty="0" smtClean="0"/>
              <a:t>It’s all just expressions and function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02366409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6448" y="2586736"/>
            <a:ext cx="7007352" cy="537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6448" y="2286000"/>
            <a:ext cx="3273552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725" y="5181600"/>
            <a:ext cx="4257675" cy="1123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871216"/>
            <a:ext cx="5105400" cy="252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CodeContracts</a:t>
            </a:r>
            <a:r>
              <a:rPr lang="en-US" dirty="0" smtClean="0"/>
              <a:t> for C#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5152846"/>
            <a:ext cx="464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 dirty="0" smtClean="0">
                <a:latin typeface="Corbel" pitchFamily="34" charset="0"/>
              </a:rPr>
              <a:t>[</a:t>
            </a:r>
            <a:r>
              <a:rPr lang="en-US" sz="1800" b="1" dirty="0" err="1" smtClean="0">
                <a:latin typeface="Corbel" pitchFamily="34" charset="0"/>
              </a:rPr>
              <a:t>ContractInvariantMethod</a:t>
            </a:r>
            <a:r>
              <a:rPr lang="en-US" sz="1800" b="1" dirty="0" smtClean="0">
                <a:latin typeface="Corbel" pitchFamily="34" charset="0"/>
              </a:rPr>
              <a:t>]</a:t>
            </a:r>
            <a:br>
              <a:rPr lang="en-US" sz="1800" b="1" dirty="0" smtClean="0">
                <a:latin typeface="Corbel" pitchFamily="34" charset="0"/>
              </a:rPr>
            </a:br>
            <a:r>
              <a:rPr lang="en-US" sz="1800" b="1" dirty="0" smtClean="0">
                <a:latin typeface="Corbel" pitchFamily="34" charset="0"/>
              </a:rPr>
              <a:t>void</a:t>
            </a:r>
            <a:r>
              <a:rPr lang="en-US" sz="1800" dirty="0" smtClean="0">
                <a:latin typeface="Corbel" pitchFamily="34" charset="0"/>
              </a:rPr>
              <a:t> </a:t>
            </a:r>
            <a:r>
              <a:rPr lang="en-US" sz="1800" dirty="0" err="1" smtClean="0">
                <a:latin typeface="Corbel" pitchFamily="34" charset="0"/>
              </a:rPr>
              <a:t>ObjectInvariant</a:t>
            </a:r>
            <a:r>
              <a:rPr lang="en-US" sz="1800" dirty="0" smtClean="0">
                <a:latin typeface="Corbel" pitchFamily="34" charset="0"/>
              </a:rPr>
              <a:t>() {</a:t>
            </a:r>
            <a:br>
              <a:rPr lang="en-US" sz="1800" dirty="0" smtClean="0">
                <a:latin typeface="Corbel" pitchFamily="34" charset="0"/>
              </a:rPr>
            </a:br>
            <a:r>
              <a:rPr lang="en-US" sz="1800" dirty="0" smtClean="0">
                <a:latin typeface="Corbel" pitchFamily="34" charset="0"/>
              </a:rPr>
              <a:t>  </a:t>
            </a:r>
            <a:r>
              <a:rPr lang="en-US" sz="1800" dirty="0" err="1" smtClean="0">
                <a:latin typeface="Corbel" pitchFamily="34" charset="0"/>
              </a:rPr>
              <a:t>Contract.</a:t>
            </a:r>
            <a:r>
              <a:rPr lang="en-US" sz="1800" b="1" dirty="0" err="1" smtClean="0">
                <a:latin typeface="Corbel" pitchFamily="34" charset="0"/>
              </a:rPr>
              <a:t>Invariant</a:t>
            </a:r>
            <a:r>
              <a:rPr lang="en-US" sz="1800" dirty="0" smtClean="0">
                <a:latin typeface="Corbel" pitchFamily="34" charset="0"/>
              </a:rPr>
              <a:t>( items != </a:t>
            </a:r>
            <a:r>
              <a:rPr lang="en-US" sz="1800" b="1" dirty="0" smtClean="0">
                <a:latin typeface="Corbel" pitchFamily="34" charset="0"/>
              </a:rPr>
              <a:t>null </a:t>
            </a:r>
            <a:r>
              <a:rPr lang="en-US" sz="1800" dirty="0" smtClean="0">
                <a:latin typeface="Corbel" pitchFamily="34" charset="0"/>
              </a:rPr>
              <a:t>);</a:t>
            </a:r>
            <a:br>
              <a:rPr lang="en-US" sz="1800" dirty="0" smtClean="0">
                <a:latin typeface="Corbel" pitchFamily="34" charset="0"/>
              </a:rPr>
            </a:br>
            <a:r>
              <a:rPr lang="en-US" sz="1800" dirty="0" smtClean="0">
                <a:latin typeface="Corbel" pitchFamily="34" charset="0"/>
              </a:rPr>
              <a:t>}</a:t>
            </a:r>
            <a:endParaRPr lang="en-US" sz="1800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343400"/>
            <a:ext cx="33528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Language expression syntax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Type checking / IDE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Declarative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Special Encodings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Result and Old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47801" y="2611786"/>
            <a:ext cx="762000" cy="263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1809" y="2316348"/>
            <a:ext cx="1229591" cy="2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695033"/>
            <a:ext cx="8763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rbel" pitchFamily="34" charset="0"/>
                <a:cs typeface="Courier New" pitchFamily="49" charset="0"/>
              </a:rPr>
              <a:t>public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b="1" dirty="0">
                <a:latin typeface="Corbel" pitchFamily="34" charset="0"/>
                <a:cs typeface="Courier New" pitchFamily="49" charset="0"/>
              </a:rPr>
              <a:t>virtual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rbe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 Add(</a:t>
            </a:r>
            <a:r>
              <a:rPr lang="en-US" sz="1800" b="1" dirty="0">
                <a:latin typeface="Corbel" pitchFamily="34" charset="0"/>
                <a:cs typeface="Courier New" pitchFamily="49" charset="0"/>
              </a:rPr>
              <a:t>object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 value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)</a:t>
            </a:r>
            <a:br>
              <a:rPr lang="en-US" sz="1800" dirty="0" smtClean="0"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{</a:t>
            </a:r>
            <a:br>
              <a:rPr lang="en-US" sz="1800" dirty="0" smtClean="0"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  Contract.</a:t>
            </a:r>
            <a:r>
              <a:rPr lang="en-US" sz="1800" b="1" dirty="0" smtClean="0">
                <a:latin typeface="Corbel" pitchFamily="34" charset="0"/>
                <a:cs typeface="Courier New" pitchFamily="49" charset="0"/>
              </a:rPr>
              <a:t>Requires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 value 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!= </a:t>
            </a:r>
            <a:r>
              <a:rPr lang="en-US" sz="1800" b="1" dirty="0" smtClean="0">
                <a:latin typeface="Corbel" pitchFamily="34" charset="0"/>
                <a:cs typeface="Courier New" pitchFamily="49" charset="0"/>
              </a:rPr>
              <a:t>null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);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/>
            </a:r>
            <a:br>
              <a:rPr lang="en-US" sz="1800" dirty="0"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smtClean="0">
                <a:latin typeface="Corbel" pitchFamily="34" charset="0"/>
                <a:cs typeface="Courier New" pitchFamily="49" charset="0"/>
              </a:rPr>
              <a:t>Ensures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 Count == </a:t>
            </a:r>
            <a:r>
              <a:rPr lang="en-US" sz="1800" dirty="0" err="1" smtClean="0"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err="1" smtClean="0">
                <a:latin typeface="Corbel" pitchFamily="34" charset="0"/>
                <a:cs typeface="Courier New" pitchFamily="49" charset="0"/>
              </a:rPr>
              <a:t>OldValue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(Count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) +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1 ); 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/>
            </a:r>
            <a:br>
              <a:rPr lang="en-US" sz="1800" dirty="0"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smtClean="0">
                <a:latin typeface="Corbel" pitchFamily="34" charset="0"/>
                <a:cs typeface="Courier New" pitchFamily="49" charset="0"/>
              </a:rPr>
              <a:t>Ensures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 </a:t>
            </a:r>
            <a:r>
              <a:rPr lang="en-US" sz="1800" dirty="0" err="1" smtClean="0"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err="1" smtClean="0">
                <a:latin typeface="Corbel" pitchFamily="34" charset="0"/>
                <a:cs typeface="Courier New" pitchFamily="49" charset="0"/>
              </a:rPr>
              <a:t>Result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latin typeface="Corbel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&gt;() == </a:t>
            </a:r>
            <a:r>
              <a:rPr lang="en-US" sz="1800" dirty="0" err="1" smtClean="0"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err="1" smtClean="0">
                <a:latin typeface="Corbel" pitchFamily="34" charset="0"/>
                <a:cs typeface="Courier New" pitchFamily="49" charset="0"/>
              </a:rPr>
              <a:t>OldValue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(Count) );</a:t>
            </a:r>
            <a:br>
              <a:rPr lang="en-US" sz="1800" dirty="0" smtClean="0"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  </a:t>
            </a:r>
            <a:br>
              <a:rPr lang="en-US" sz="1800" dirty="0" smtClean="0"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b="1" dirty="0">
                <a:latin typeface="Corbel" pitchFamily="34" charset="0"/>
                <a:cs typeface="Courier New" pitchFamily="49" charset="0"/>
              </a:rPr>
              <a:t>if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(count == </a:t>
            </a:r>
            <a:r>
              <a:rPr lang="en-US" sz="1800" dirty="0" err="1" smtClean="0">
                <a:latin typeface="Corbel" pitchFamily="34" charset="0"/>
                <a:cs typeface="Courier New" pitchFamily="49" charset="0"/>
              </a:rPr>
              <a:t>items.Length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) </a:t>
            </a:r>
            <a:r>
              <a:rPr lang="en-US" sz="1800" dirty="0" err="1" smtClean="0">
                <a:latin typeface="Corbel" pitchFamily="34" charset="0"/>
                <a:cs typeface="Courier New" pitchFamily="49" charset="0"/>
              </a:rPr>
              <a:t>EnsureCapacity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(count 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+ 1); </a:t>
            </a:r>
            <a:br>
              <a:rPr lang="en-US" sz="1800" dirty="0"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items[count] 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= value; </a:t>
            </a:r>
            <a:br>
              <a:rPr lang="en-US" sz="1800" dirty="0"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b="1" dirty="0">
                <a:latin typeface="Corbel" pitchFamily="34" charset="0"/>
                <a:cs typeface="Courier New" pitchFamily="49" charset="0"/>
              </a:rPr>
              <a:t>return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count++;</a:t>
            </a:r>
            <a:r>
              <a:rPr lang="en-US" sz="1800" dirty="0">
                <a:latin typeface="Corbel" pitchFamily="34" charset="0"/>
                <a:cs typeface="Courier New" pitchFamily="49" charset="0"/>
              </a:rPr>
              <a:t/>
            </a:r>
            <a:br>
              <a:rPr lang="en-US" sz="1800" dirty="0"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latin typeface="Corbel" pitchFamily="34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07/7/12/main" val="2555566529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  <p:bldP spid="11" grpId="0" animBg="1"/>
      <p:bldP spid="8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2766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76800" y="50276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" y="3124200"/>
            <a:ext cx="957313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Release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76800" y="458208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Extract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3600" y="4409182"/>
            <a:ext cx="2209800" cy="461665"/>
            <a:chOff x="4876800" y="3254038"/>
            <a:chExt cx="2209800" cy="461665"/>
          </a:xfrm>
        </p:grpSpPr>
        <p:sp>
          <p:nvSpPr>
            <p:cNvPr id="38" name="Rectangle 37"/>
            <p:cNvSpPr/>
            <p:nvPr/>
          </p:nvSpPr>
          <p:spPr>
            <a:xfrm>
              <a:off x="4953000" y="3286076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800" y="3254038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3600" y="5247382"/>
            <a:ext cx="2209800" cy="1077218"/>
            <a:chOff x="5562600" y="5780782"/>
            <a:chExt cx="2209800" cy="1077218"/>
          </a:xfrm>
        </p:grpSpPr>
        <p:sp>
          <p:nvSpPr>
            <p:cNvPr id="30" name="Rectangle 29"/>
            <p:cNvSpPr/>
            <p:nvPr/>
          </p:nvSpPr>
          <p:spPr>
            <a:xfrm>
              <a:off x="5638800" y="5846831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62600" y="5780782"/>
              <a:ext cx="2209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7772400" y="502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924800" y="45720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1356040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Lib.dll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6153090"/>
            <a:ext cx="2616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All contracts, no </a:t>
            </a: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bodies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5780" y="4191000"/>
            <a:ext cx="988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DLLs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DLLs</a:t>
            </a: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0241354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662991" y="32138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650" y="16764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18288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950" y="19812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1336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5562600" y="11430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Contract Reference </a:t>
            </a:r>
            <a:r>
              <a:rPr lang="en-US" sz="18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DLLs</a:t>
            </a:r>
            <a:endParaRPr lang="en-US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237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Checking Code Against Contracts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1054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Uniform Analysis of 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Method bodies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Contracts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IL to evaluate condition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 Assert or Assume</a:t>
            </a:r>
          </a:p>
        </p:txBody>
      </p:sp>
    </p:spTree>
    <p:extLst>
      <p:ext uri="{BB962C8B-B14F-4D97-AF65-F5344CB8AC3E}">
        <p14:creationId xmlns:p14="http://schemas.microsoft.com/office/powerpoint/2007/7/12/main" val="266253308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CodeContracts</a:t>
            </a:r>
            <a:r>
              <a:rPr lang="en-US" dirty="0" smtClean="0"/>
              <a:t> for C++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Requires, Ensures, etc. macros</a:t>
            </a:r>
          </a:p>
          <a:p>
            <a:pPr lvl="1"/>
            <a:r>
              <a:rPr lang="en-US" dirty="0" smtClean="0"/>
              <a:t>Empty in normal builds</a:t>
            </a:r>
          </a:p>
          <a:p>
            <a:pPr lvl="1"/>
            <a:r>
              <a:rPr lang="en-US" dirty="0" smtClean="0"/>
              <a:t>Calls in contract builds</a:t>
            </a:r>
          </a:p>
          <a:p>
            <a:r>
              <a:rPr lang="en-US" dirty="0" smtClean="0"/>
              <a:t>Use at head of function bodies</a:t>
            </a:r>
          </a:p>
          <a:p>
            <a:r>
              <a:rPr lang="en-US" dirty="0" smtClean="0"/>
              <a:t>Use Vulcan/Phoenix to extract contracts</a:t>
            </a:r>
          </a:p>
          <a:p>
            <a:r>
              <a:rPr lang="en-US" dirty="0" smtClean="0"/>
              <a:t>Analyze compiled code rather than source</a:t>
            </a:r>
          </a:p>
          <a:p>
            <a:pPr lvl="1"/>
            <a:r>
              <a:rPr lang="en-US" dirty="0" smtClean="0"/>
              <a:t>Uniform treatment of code and contracts and same semantics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Contracts not in headers (but can generate doc)</a:t>
            </a:r>
          </a:p>
          <a:p>
            <a:pPr lvl="1"/>
            <a:r>
              <a:rPr lang="en-US" dirty="0" smtClean="0"/>
              <a:t>Reliance on PDBs for connection to source/metadata</a:t>
            </a:r>
          </a:p>
          <a:p>
            <a:pPr lvl="1"/>
            <a:r>
              <a:rPr lang="en-US" dirty="0" smtClean="0"/>
              <a:t>X86 is lower level than IL (maybe hook into CIL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Lack of annotations on </a:t>
            </a:r>
            <a:r>
              <a:rPr lang="en-US" dirty="0" err="1" smtClean="0"/>
              <a:t>typedefs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8888634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363444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6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2009-06-02T20:01:00Z</outs:dateTime>
      <outs:isPinned>true</outs:isPinned>
    </outs:relatedDate>
    <outs:relatedDate>
      <outs:type>2</outs:type>
      <outs:displayName>Created</outs:displayName>
      <outs:dateTime>2009-06-01T20:28:36Z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Manuel Fahndrich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Manuel Fahndrich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E5304E62-AF01-480D-9492-4FF2557C0FE1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1074</Words>
  <Application>Microsoft Office PowerPoint</Application>
  <PresentationFormat>On-screen Show (4:3)</PresentationFormat>
  <Paragraphs>280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Code Contracts</vt:lpstr>
      <vt:lpstr>Basic Idea of Code Contracts</vt:lpstr>
      <vt:lpstr>Why use Code?</vt:lpstr>
      <vt:lpstr>CodeContracts for C#</vt:lpstr>
      <vt:lpstr>Tool Chain</vt:lpstr>
      <vt:lpstr>Separate Compilation</vt:lpstr>
      <vt:lpstr>Checking Code Against Contracts</vt:lpstr>
      <vt:lpstr>CodeContracts for C++ ?</vt:lpstr>
      <vt:lpstr>Backups</vt:lpstr>
      <vt:lpstr>Specifications where no Code allowed</vt:lpstr>
      <vt:lpstr>Contract Format: Future Proof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</dc:title>
  <dc:creator>Manuel Fahndrich</dc:creator>
  <cp:lastModifiedBy>Manuel Fahndrich</cp:lastModifiedBy>
  <cp:revision>27</cp:revision>
  <dcterms:created xsi:type="dcterms:W3CDTF">2009-06-01T20:28:36Z</dcterms:created>
  <dcterms:modified xsi:type="dcterms:W3CDTF">2009-06-04T18:26:29Z</dcterms:modified>
</cp:coreProperties>
</file>