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  <p:sldMasterId id="2147484141" r:id="rId2"/>
  </p:sldMasterIdLst>
  <p:notesMasterIdLst>
    <p:notesMasterId r:id="rId41"/>
  </p:notesMasterIdLst>
  <p:sldIdLst>
    <p:sldId id="256" r:id="rId3"/>
    <p:sldId id="257" r:id="rId4"/>
    <p:sldId id="258" r:id="rId5"/>
    <p:sldId id="301" r:id="rId6"/>
    <p:sldId id="260" r:id="rId7"/>
    <p:sldId id="261" r:id="rId8"/>
    <p:sldId id="302" r:id="rId9"/>
    <p:sldId id="263" r:id="rId10"/>
    <p:sldId id="264" r:id="rId11"/>
    <p:sldId id="303" r:id="rId12"/>
    <p:sldId id="266" r:id="rId13"/>
    <p:sldId id="267" r:id="rId14"/>
    <p:sldId id="304" r:id="rId15"/>
    <p:sldId id="270" r:id="rId16"/>
    <p:sldId id="279" r:id="rId17"/>
    <p:sldId id="273" r:id="rId18"/>
    <p:sldId id="309" r:id="rId19"/>
    <p:sldId id="274" r:id="rId20"/>
    <p:sldId id="278" r:id="rId21"/>
    <p:sldId id="280" r:id="rId22"/>
    <p:sldId id="281" r:id="rId23"/>
    <p:sldId id="283" r:id="rId24"/>
    <p:sldId id="282" r:id="rId25"/>
    <p:sldId id="284" r:id="rId26"/>
    <p:sldId id="289" r:id="rId27"/>
    <p:sldId id="290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305" r:id="rId36"/>
    <p:sldId id="307" r:id="rId37"/>
    <p:sldId id="310" r:id="rId38"/>
    <p:sldId id="308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657B4-AC62-4309-8DD4-44FA09D66B77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</dgm:pt>
    <dgm:pt modelId="{BCC1530A-99F1-4091-8E88-49F3A3023617}">
      <dgm:prSet phldrT="[Text]"/>
      <dgm:spPr/>
      <dgm:t>
        <a:bodyPr/>
        <a:lstStyle/>
        <a:p>
          <a:r>
            <a:rPr lang="en-US" dirty="0" smtClean="0"/>
            <a:t>Expression analysis</a:t>
          </a:r>
          <a:endParaRPr lang="en-US" dirty="0"/>
        </a:p>
      </dgm:t>
    </dgm:pt>
    <dgm:pt modelId="{898A2E15-109E-4131-B860-60D772B353A6}" type="parTrans" cxnId="{644DC3E4-C7BA-42F9-A3B2-D796936A7CC6}">
      <dgm:prSet/>
      <dgm:spPr/>
      <dgm:t>
        <a:bodyPr/>
        <a:lstStyle/>
        <a:p>
          <a:endParaRPr lang="en-US"/>
        </a:p>
      </dgm:t>
    </dgm:pt>
    <dgm:pt modelId="{0043C7D1-FE69-4EF2-9252-2BCA05C0843B}" type="sibTrans" cxnId="{644DC3E4-C7BA-42F9-A3B2-D796936A7CC6}">
      <dgm:prSet/>
      <dgm:spPr/>
      <dgm:t>
        <a:bodyPr/>
        <a:lstStyle/>
        <a:p>
          <a:endParaRPr lang="en-US"/>
        </a:p>
      </dgm:t>
    </dgm:pt>
    <dgm:pt modelId="{8BAAE7C9-0B05-43A9-8350-6DBCE1261407}">
      <dgm:prSet phldrT="[Text]"/>
      <dgm:spPr/>
      <dgm:t>
        <a:bodyPr/>
        <a:lstStyle/>
        <a:p>
          <a:r>
            <a:rPr lang="en-US" dirty="0" smtClean="0"/>
            <a:t>Heap analysis</a:t>
          </a:r>
          <a:endParaRPr lang="en-US" dirty="0"/>
        </a:p>
      </dgm:t>
    </dgm:pt>
    <dgm:pt modelId="{D2324923-D937-4D09-B390-042CADA07B8F}" type="parTrans" cxnId="{22E259E3-B45D-48B4-AC9D-CC6BE2397491}">
      <dgm:prSet/>
      <dgm:spPr/>
      <dgm:t>
        <a:bodyPr/>
        <a:lstStyle/>
        <a:p>
          <a:endParaRPr lang="en-US"/>
        </a:p>
      </dgm:t>
    </dgm:pt>
    <dgm:pt modelId="{E37C558A-E8D5-4C49-BE7A-A9F9B40A664B}" type="sibTrans" cxnId="{22E259E3-B45D-48B4-AC9D-CC6BE2397491}">
      <dgm:prSet/>
      <dgm:spPr/>
      <dgm:t>
        <a:bodyPr/>
        <a:lstStyle/>
        <a:p>
          <a:endParaRPr lang="en-US"/>
        </a:p>
      </dgm:t>
    </dgm:pt>
    <dgm:pt modelId="{63A50BCB-AC9F-4F4B-B155-ED2E9BF144FB}">
      <dgm:prSet phldrT="[Text]"/>
      <dgm:spPr/>
      <dgm:t>
        <a:bodyPr/>
        <a:lstStyle/>
        <a:p>
          <a:r>
            <a:rPr lang="en-US" dirty="0" smtClean="0"/>
            <a:t>Stack analysis</a:t>
          </a:r>
          <a:endParaRPr lang="en-US" dirty="0"/>
        </a:p>
      </dgm:t>
    </dgm:pt>
    <dgm:pt modelId="{8DC30A6C-F6A1-4CAE-940F-69736CA987B8}" type="parTrans" cxnId="{089602FC-BDB9-4DB1-882F-46FEE7B04839}">
      <dgm:prSet/>
      <dgm:spPr/>
      <dgm:t>
        <a:bodyPr/>
        <a:lstStyle/>
        <a:p>
          <a:endParaRPr lang="en-US"/>
        </a:p>
      </dgm:t>
    </dgm:pt>
    <dgm:pt modelId="{8B391C04-FD0B-4D1A-981C-13DEE3C72B0C}" type="sibTrans" cxnId="{089602FC-BDB9-4DB1-882F-46FEE7B04839}">
      <dgm:prSet/>
      <dgm:spPr/>
      <dgm:t>
        <a:bodyPr/>
        <a:lstStyle/>
        <a:p>
          <a:endParaRPr lang="en-US"/>
        </a:p>
      </dgm:t>
    </dgm:pt>
    <dgm:pt modelId="{1701A178-2745-45F5-BF57-206DB68FF8A0}">
      <dgm:prSet phldrT="[Text]"/>
      <dgm:spPr/>
      <dgm:t>
        <a:bodyPr/>
        <a:lstStyle/>
        <a:p>
          <a:r>
            <a:rPr lang="en-US" dirty="0" smtClean="0"/>
            <a:t>Analyses</a:t>
          </a:r>
        </a:p>
        <a:p>
          <a:r>
            <a:rPr lang="en-US" dirty="0" smtClean="0"/>
            <a:t>Bounds, </a:t>
          </a:r>
          <a:r>
            <a:rPr lang="en-US" dirty="0" err="1" smtClean="0"/>
            <a:t>nonnull</a:t>
          </a:r>
          <a:r>
            <a:rPr lang="en-US" dirty="0" smtClean="0"/>
            <a:t>, arrays…</a:t>
          </a:r>
          <a:endParaRPr lang="en-US" dirty="0"/>
        </a:p>
      </dgm:t>
    </dgm:pt>
    <dgm:pt modelId="{1A76C26F-46AB-49B4-816F-B2A2AFD3B706}" type="parTrans" cxnId="{C4C3246E-FA52-47E3-8E7D-F5C163D956DA}">
      <dgm:prSet/>
      <dgm:spPr/>
      <dgm:t>
        <a:bodyPr/>
        <a:lstStyle/>
        <a:p>
          <a:endParaRPr lang="en-US"/>
        </a:p>
      </dgm:t>
    </dgm:pt>
    <dgm:pt modelId="{3D7CCE3D-75F6-4755-AC75-05AF3624CFEA}" type="sibTrans" cxnId="{C4C3246E-FA52-47E3-8E7D-F5C163D956DA}">
      <dgm:prSet/>
      <dgm:spPr/>
      <dgm:t>
        <a:bodyPr/>
        <a:lstStyle/>
        <a:p>
          <a:endParaRPr lang="en-US"/>
        </a:p>
      </dgm:t>
    </dgm:pt>
    <dgm:pt modelId="{EBDD5A63-4D63-4EA5-AA00-AC2C7AC3CDD6}" type="pres">
      <dgm:prSet presAssocID="{309657B4-AC62-4309-8DD4-44FA09D66B77}" presName="linear" presStyleCnt="0">
        <dgm:presLayoutVars>
          <dgm:animLvl val="lvl"/>
          <dgm:resizeHandles val="exact"/>
        </dgm:presLayoutVars>
      </dgm:prSet>
      <dgm:spPr/>
    </dgm:pt>
    <dgm:pt modelId="{F5918F3C-717B-4097-A643-8DE70404F9E2}" type="pres">
      <dgm:prSet presAssocID="{1701A178-2745-45F5-BF57-206DB68FF8A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29501-3935-4A94-A41C-AE4C700D1F12}" type="pres">
      <dgm:prSet presAssocID="{3D7CCE3D-75F6-4755-AC75-05AF3624CFEA}" presName="spacer" presStyleCnt="0"/>
      <dgm:spPr/>
    </dgm:pt>
    <dgm:pt modelId="{AEFBD24C-EBC5-45DD-9731-5ECF3C5C3684}" type="pres">
      <dgm:prSet presAssocID="{BCC1530A-99F1-4091-8E88-49F3A30236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36DF8-5EA1-431E-87D5-88E22F88A0D0}" type="pres">
      <dgm:prSet presAssocID="{0043C7D1-FE69-4EF2-9252-2BCA05C0843B}" presName="spacer" presStyleCnt="0"/>
      <dgm:spPr/>
    </dgm:pt>
    <dgm:pt modelId="{B69C434D-7566-4A15-9D67-822E9A0AD5D1}" type="pres">
      <dgm:prSet presAssocID="{8BAAE7C9-0B05-43A9-8350-6DBCE126140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924D7-2D7F-4A2D-AD27-A7C54C3EE1C7}" type="pres">
      <dgm:prSet presAssocID="{E37C558A-E8D5-4C49-BE7A-A9F9B40A664B}" presName="spacer" presStyleCnt="0"/>
      <dgm:spPr/>
    </dgm:pt>
    <dgm:pt modelId="{504CFE63-65B4-48F5-9AA9-B5FF72D299A2}" type="pres">
      <dgm:prSet presAssocID="{63A50BCB-AC9F-4F4B-B155-ED2E9BF144F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C3ED3-B75A-4DBB-A88F-1BF9000738DE}" type="presOf" srcId="{1701A178-2745-45F5-BF57-206DB68FF8A0}" destId="{F5918F3C-717B-4097-A643-8DE70404F9E2}" srcOrd="0" destOrd="0" presId="urn:microsoft.com/office/officeart/2005/8/layout/vList2"/>
    <dgm:cxn modelId="{089602FC-BDB9-4DB1-882F-46FEE7B04839}" srcId="{309657B4-AC62-4309-8DD4-44FA09D66B77}" destId="{63A50BCB-AC9F-4F4B-B155-ED2E9BF144FB}" srcOrd="3" destOrd="0" parTransId="{8DC30A6C-F6A1-4CAE-940F-69736CA987B8}" sibTransId="{8B391C04-FD0B-4D1A-981C-13DEE3C72B0C}"/>
    <dgm:cxn modelId="{B205E63B-8FC7-417C-A948-62A490DA69DA}" type="presOf" srcId="{8BAAE7C9-0B05-43A9-8350-6DBCE1261407}" destId="{B69C434D-7566-4A15-9D67-822E9A0AD5D1}" srcOrd="0" destOrd="0" presId="urn:microsoft.com/office/officeart/2005/8/layout/vList2"/>
    <dgm:cxn modelId="{DD41A275-9AAD-47D3-B977-1C6014083EBF}" type="presOf" srcId="{63A50BCB-AC9F-4F4B-B155-ED2E9BF144FB}" destId="{504CFE63-65B4-48F5-9AA9-B5FF72D299A2}" srcOrd="0" destOrd="0" presId="urn:microsoft.com/office/officeart/2005/8/layout/vList2"/>
    <dgm:cxn modelId="{D8A973E1-908D-450C-A228-8707569ECE40}" type="presOf" srcId="{BCC1530A-99F1-4091-8E88-49F3A3023617}" destId="{AEFBD24C-EBC5-45DD-9731-5ECF3C5C3684}" srcOrd="0" destOrd="0" presId="urn:microsoft.com/office/officeart/2005/8/layout/vList2"/>
    <dgm:cxn modelId="{644DC3E4-C7BA-42F9-A3B2-D796936A7CC6}" srcId="{309657B4-AC62-4309-8DD4-44FA09D66B77}" destId="{BCC1530A-99F1-4091-8E88-49F3A3023617}" srcOrd="1" destOrd="0" parTransId="{898A2E15-109E-4131-B860-60D772B353A6}" sibTransId="{0043C7D1-FE69-4EF2-9252-2BCA05C0843B}"/>
    <dgm:cxn modelId="{22E259E3-B45D-48B4-AC9D-CC6BE2397491}" srcId="{309657B4-AC62-4309-8DD4-44FA09D66B77}" destId="{8BAAE7C9-0B05-43A9-8350-6DBCE1261407}" srcOrd="2" destOrd="0" parTransId="{D2324923-D937-4D09-B390-042CADA07B8F}" sibTransId="{E37C558A-E8D5-4C49-BE7A-A9F9B40A664B}"/>
    <dgm:cxn modelId="{C4C3246E-FA52-47E3-8E7D-F5C163D956DA}" srcId="{309657B4-AC62-4309-8DD4-44FA09D66B77}" destId="{1701A178-2745-45F5-BF57-206DB68FF8A0}" srcOrd="0" destOrd="0" parTransId="{1A76C26F-46AB-49B4-816F-B2A2AFD3B706}" sibTransId="{3D7CCE3D-75F6-4755-AC75-05AF3624CFEA}"/>
    <dgm:cxn modelId="{A67F95FC-36C1-4BDC-ADFA-2449EE650E9B}" type="presOf" srcId="{309657B4-AC62-4309-8DD4-44FA09D66B77}" destId="{EBDD5A63-4D63-4EA5-AA00-AC2C7AC3CDD6}" srcOrd="0" destOrd="0" presId="urn:microsoft.com/office/officeart/2005/8/layout/vList2"/>
    <dgm:cxn modelId="{B0ADCEB5-4B8C-45CB-AE08-7F7791E9CC4C}" type="presParOf" srcId="{EBDD5A63-4D63-4EA5-AA00-AC2C7AC3CDD6}" destId="{F5918F3C-717B-4097-A643-8DE70404F9E2}" srcOrd="0" destOrd="0" presId="urn:microsoft.com/office/officeart/2005/8/layout/vList2"/>
    <dgm:cxn modelId="{D17D590A-1344-429C-A4FA-FAB15179511C}" type="presParOf" srcId="{EBDD5A63-4D63-4EA5-AA00-AC2C7AC3CDD6}" destId="{F1D29501-3935-4A94-A41C-AE4C700D1F12}" srcOrd="1" destOrd="0" presId="urn:microsoft.com/office/officeart/2005/8/layout/vList2"/>
    <dgm:cxn modelId="{7DBCE4DA-0FDD-406F-B2F4-1A10A19124D2}" type="presParOf" srcId="{EBDD5A63-4D63-4EA5-AA00-AC2C7AC3CDD6}" destId="{AEFBD24C-EBC5-45DD-9731-5ECF3C5C3684}" srcOrd="2" destOrd="0" presId="urn:microsoft.com/office/officeart/2005/8/layout/vList2"/>
    <dgm:cxn modelId="{F3A2A4A5-4219-49B4-94FF-B93751DA7927}" type="presParOf" srcId="{EBDD5A63-4D63-4EA5-AA00-AC2C7AC3CDD6}" destId="{B6D36DF8-5EA1-431E-87D5-88E22F88A0D0}" srcOrd="3" destOrd="0" presId="urn:microsoft.com/office/officeart/2005/8/layout/vList2"/>
    <dgm:cxn modelId="{258D93EA-4E36-4629-BCB6-FE47A64B19E8}" type="presParOf" srcId="{EBDD5A63-4D63-4EA5-AA00-AC2C7AC3CDD6}" destId="{B69C434D-7566-4A15-9D67-822E9A0AD5D1}" srcOrd="4" destOrd="0" presId="urn:microsoft.com/office/officeart/2005/8/layout/vList2"/>
    <dgm:cxn modelId="{49EF4FCF-29A9-4CB9-8C2B-27F8793FA2B6}" type="presParOf" srcId="{EBDD5A63-4D63-4EA5-AA00-AC2C7AC3CDD6}" destId="{094924D7-2D7F-4A2D-AD27-A7C54C3EE1C7}" srcOrd="5" destOrd="0" presId="urn:microsoft.com/office/officeart/2005/8/layout/vList2"/>
    <dgm:cxn modelId="{D812FE32-A773-4819-BF62-0B4CBC1FAE2B}" type="presParOf" srcId="{EBDD5A63-4D63-4EA5-AA00-AC2C7AC3CDD6}" destId="{504CFE63-65B4-48F5-9AA9-B5FF72D299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Domain 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Domain 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Domain 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2F5FFD70-896F-4A3A-809A-D96A3A54F167}" type="presOf" srcId="{45CDB158-9183-4F7E-AA8B-F35D03E8F65E}" destId="{EA843238-46EC-4F84-BBA1-C0125D5280AE}" srcOrd="0" destOrd="0" presId="urn:microsoft.com/office/officeart/2005/8/layout/chevron1"/>
    <dgm:cxn modelId="{4691C339-00E4-4728-8034-F06CBEC54333}" type="presOf" srcId="{D1ACE967-BFFE-4C60-A023-4B02EB6DF90D}" destId="{9EDF2B1B-ACE9-4482-A402-2C53B84739CE}" srcOrd="0" destOrd="0" presId="urn:microsoft.com/office/officeart/2005/8/layout/chevron1"/>
    <dgm:cxn modelId="{7FE421D2-6352-4B5F-BCFA-5BDEE595EFCE}" type="presOf" srcId="{89625B92-48F7-440F-949A-E1AF22FBC62F}" destId="{D3206E9F-9034-4A19-8731-54477033F04B}" srcOrd="0" destOrd="0" presId="urn:microsoft.com/office/officeart/2005/8/layout/chevron1"/>
    <dgm:cxn modelId="{DE242C7B-4149-47CA-96E0-3342843EB6CC}" type="presOf" srcId="{32536936-1D40-4309-80BE-820BFC33DF9C}" destId="{04952440-E309-45D0-859F-A89007681871}" srcOrd="0" destOrd="0" presId="urn:microsoft.com/office/officeart/2005/8/layout/chevron1"/>
    <dgm:cxn modelId="{99BAA21C-D2FD-4A73-815B-7412596A007C}" type="presParOf" srcId="{EA843238-46EC-4F84-BBA1-C0125D5280AE}" destId="{04952440-E309-45D0-859F-A89007681871}" srcOrd="0" destOrd="0" presId="urn:microsoft.com/office/officeart/2005/8/layout/chevron1"/>
    <dgm:cxn modelId="{9E7992C8-F39C-43C1-BC39-85D2198F427A}" type="presParOf" srcId="{EA843238-46EC-4F84-BBA1-C0125D5280AE}" destId="{CD4C568D-2130-4184-AB3D-4E4AC8B3B6B4}" srcOrd="1" destOrd="0" presId="urn:microsoft.com/office/officeart/2005/8/layout/chevron1"/>
    <dgm:cxn modelId="{A41B61FD-EDAF-49BC-939B-9EB08BA087EA}" type="presParOf" srcId="{EA843238-46EC-4F84-BBA1-C0125D5280AE}" destId="{D3206E9F-9034-4A19-8731-54477033F04B}" srcOrd="2" destOrd="0" presId="urn:microsoft.com/office/officeart/2005/8/layout/chevron1"/>
    <dgm:cxn modelId="{D6755EB5-9B6C-4468-B815-364EDE0DD41C}" type="presParOf" srcId="{EA843238-46EC-4F84-BBA1-C0125D5280AE}" destId="{53A6862E-933F-45C5-BC22-D2162070DA81}" srcOrd="3" destOrd="0" presId="urn:microsoft.com/office/officeart/2005/8/layout/chevron1"/>
    <dgm:cxn modelId="{BF4424C6-E7B1-4B9B-8325-0687837F20A3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18F3C-717B-4097-A643-8DE70404F9E2}">
      <dsp:nvSpPr>
        <dsp:cNvPr id="0" name=""/>
        <dsp:cNvSpPr/>
      </dsp:nvSpPr>
      <dsp:spPr>
        <a:xfrm>
          <a:off x="0" y="55599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Analyses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Bounds, </a:t>
          </a:r>
          <a:r>
            <a:rPr lang="en-US" sz="2300" kern="1200" dirty="0" err="1" smtClean="0"/>
            <a:t>nonnull</a:t>
          </a:r>
          <a:r>
            <a:rPr lang="en-US" sz="2300" kern="1200" dirty="0" smtClean="0"/>
            <a:t>, arrays…</a:t>
          </a:r>
          <a:endParaRPr lang="en-US" sz="2300" kern="1200" dirty="0"/>
        </a:p>
      </dsp:txBody>
      <dsp:txXfrm>
        <a:off x="48605" y="104204"/>
        <a:ext cx="3865190" cy="898460"/>
      </dsp:txXfrm>
    </dsp:sp>
    <dsp:sp modelId="{AEFBD24C-EBC5-45DD-9731-5ECF3C5C3684}">
      <dsp:nvSpPr>
        <dsp:cNvPr id="0" name=""/>
        <dsp:cNvSpPr/>
      </dsp:nvSpPr>
      <dsp:spPr>
        <a:xfrm>
          <a:off x="0" y="1117509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3759162"/>
                <a:satOff val="11240"/>
                <a:lumOff val="849"/>
                <a:alphaOff val="0"/>
                <a:shade val="15000"/>
                <a:satMod val="180000"/>
              </a:schemeClr>
            </a:gs>
            <a:gs pos="50000">
              <a:schemeClr val="accent2">
                <a:hueOff val="-3759162"/>
                <a:satOff val="11240"/>
                <a:lumOff val="849"/>
                <a:alphaOff val="0"/>
                <a:shade val="45000"/>
                <a:satMod val="170000"/>
              </a:schemeClr>
            </a:gs>
            <a:gs pos="70000">
              <a:schemeClr val="accent2">
                <a:hueOff val="-3759162"/>
                <a:satOff val="11240"/>
                <a:lumOff val="84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759162"/>
                <a:satOff val="11240"/>
                <a:lumOff val="84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Expression analysis</a:t>
          </a:r>
          <a:endParaRPr lang="en-US" sz="2300" kern="1200" dirty="0"/>
        </a:p>
      </dsp:txBody>
      <dsp:txXfrm>
        <a:off x="48605" y="1166114"/>
        <a:ext cx="3865190" cy="898460"/>
      </dsp:txXfrm>
    </dsp:sp>
    <dsp:sp modelId="{B69C434D-7566-4A15-9D67-822E9A0AD5D1}">
      <dsp:nvSpPr>
        <dsp:cNvPr id="0" name=""/>
        <dsp:cNvSpPr/>
      </dsp:nvSpPr>
      <dsp:spPr>
        <a:xfrm>
          <a:off x="0" y="2179420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7518323"/>
                <a:satOff val="22479"/>
                <a:lumOff val="1699"/>
                <a:alphaOff val="0"/>
                <a:shade val="15000"/>
                <a:satMod val="180000"/>
              </a:schemeClr>
            </a:gs>
            <a:gs pos="50000">
              <a:schemeClr val="accent2">
                <a:hueOff val="-7518323"/>
                <a:satOff val="22479"/>
                <a:lumOff val="1699"/>
                <a:alphaOff val="0"/>
                <a:shade val="45000"/>
                <a:satMod val="170000"/>
              </a:schemeClr>
            </a:gs>
            <a:gs pos="70000">
              <a:schemeClr val="accent2">
                <a:hueOff val="-7518323"/>
                <a:satOff val="22479"/>
                <a:lumOff val="169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7518323"/>
                <a:satOff val="22479"/>
                <a:lumOff val="169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Heap analysis</a:t>
          </a:r>
          <a:endParaRPr lang="en-US" sz="2300" kern="1200" dirty="0"/>
        </a:p>
      </dsp:txBody>
      <dsp:txXfrm>
        <a:off x="48605" y="2228025"/>
        <a:ext cx="3865190" cy="898460"/>
      </dsp:txXfrm>
    </dsp:sp>
    <dsp:sp modelId="{504CFE63-65B4-48F5-9AA9-B5FF72D299A2}">
      <dsp:nvSpPr>
        <dsp:cNvPr id="0" name=""/>
        <dsp:cNvSpPr/>
      </dsp:nvSpPr>
      <dsp:spPr>
        <a:xfrm>
          <a:off x="0" y="3241330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11277485"/>
                <a:satOff val="33719"/>
                <a:lumOff val="2548"/>
                <a:alphaOff val="0"/>
                <a:shade val="15000"/>
                <a:satMod val="180000"/>
              </a:schemeClr>
            </a:gs>
            <a:gs pos="50000">
              <a:schemeClr val="accent2">
                <a:hueOff val="-11277485"/>
                <a:satOff val="33719"/>
                <a:lumOff val="2548"/>
                <a:alphaOff val="0"/>
                <a:shade val="45000"/>
                <a:satMod val="170000"/>
              </a:schemeClr>
            </a:gs>
            <a:gs pos="70000">
              <a:schemeClr val="accent2">
                <a:hueOff val="-11277485"/>
                <a:satOff val="33719"/>
                <a:lumOff val="254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1277485"/>
                <a:satOff val="33719"/>
                <a:lumOff val="254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 analysis</a:t>
          </a:r>
          <a:endParaRPr lang="en-US" sz="2300" kern="1200" dirty="0"/>
        </a:p>
      </dsp:txBody>
      <dsp:txXfrm>
        <a:off x="48605" y="3289935"/>
        <a:ext cx="3865190" cy="898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49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D1</a:t>
          </a:r>
          <a:endParaRPr lang="en-US" sz="2200" kern="1200" dirty="0"/>
        </a:p>
      </dsp:txBody>
      <dsp:txXfrm>
        <a:off x="365953" y="207042"/>
        <a:ext cx="1093373" cy="728915"/>
      </dsp:txXfrm>
    </dsp:sp>
    <dsp:sp modelId="{D3206E9F-9034-4A19-8731-54477033F04B}">
      <dsp:nvSpPr>
        <dsp:cNvPr id="0" name=""/>
        <dsp:cNvSpPr/>
      </dsp:nvSpPr>
      <dsp:spPr>
        <a:xfrm>
          <a:off x="164155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D2</a:t>
          </a:r>
          <a:endParaRPr lang="en-US" sz="2200" kern="1200" dirty="0"/>
        </a:p>
      </dsp:txBody>
      <dsp:txXfrm>
        <a:off x="2006013" y="207042"/>
        <a:ext cx="1093373" cy="728915"/>
      </dsp:txXfrm>
    </dsp:sp>
    <dsp:sp modelId="{9EDF2B1B-ACE9-4482-A402-2C53B84739CE}">
      <dsp:nvSpPr>
        <dsp:cNvPr id="0" name=""/>
        <dsp:cNvSpPr/>
      </dsp:nvSpPr>
      <dsp:spPr>
        <a:xfrm>
          <a:off x="328161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D3</a:t>
          </a:r>
          <a:endParaRPr lang="en-US" sz="2200" kern="1200" dirty="0"/>
        </a:p>
      </dsp:txBody>
      <dsp:txXfrm>
        <a:off x="3646073" y="207042"/>
        <a:ext cx="1093373" cy="72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F67B-2DED-4DF2-A680-B8D35F18F416}" type="datetimeFigureOut">
              <a:rPr lang="en-US" smtClean="0"/>
              <a:t>11/9/2009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4A9D4-E30F-49E2-86FF-01EAC20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A9D4-E30F-49E2-86FF-01EAC20CD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xmlns:mc="http://schemas.openxmlformats.org/markup-compatibility/2006" xmlns:a14="http://schemas.microsoft.com/office/drawing/2010/main" val="000000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xmlns:mc="http://schemas.openxmlformats.org/markup-compatibility/2006" xmlns:a14="http://schemas.microsoft.com/office/drawing/2010/main" val="000000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xmlns:mc="http://schemas.openxmlformats.org/markup-compatibility/2006" xmlns:a14="http://schemas.microsoft.com/office/drawing/2010/main" val="FFFF99" mc:Ignorable="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xmlns:mc="http://schemas.openxmlformats.org/markup-compatibility/2006" xmlns:a14="http://schemas.microsoft.com/office/drawing/2010/main" val="FEF9DA" mc:Ignorable=""/>
                    </a:gs>
                    <a:gs pos="52000">
                      <a:srgbClr xmlns:mc="http://schemas.openxmlformats.org/markup-compatibility/2006" xmlns:a14="http://schemas.microsoft.com/office/drawing/2010/main" val="FCE974" mc:Ignorable=""/>
                    </a:gs>
                    <a:gs pos="68000">
                      <a:srgbClr xmlns:mc="http://schemas.openxmlformats.org/markup-compatibility/2006" xmlns:a14="http://schemas.microsoft.com/office/drawing/2010/main" val="F79A1D" mc:Ignorable="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xmlns:mc="http://schemas.openxmlformats.org/markup-compatibility/2006" xmlns:a14="http://schemas.microsoft.com/office/drawing/2010/main" val="F4A234" mc:Ignorable="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Placeholder footer:  Please edit in Master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zonawifi.telefonica.net/centralizadoFOA/CreateUserSession.wif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90504"/>
            <a:ext cx="8458200" cy="1495794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</a:rPr>
              <a:t>Clousot and CodeContracts: </a:t>
            </a: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Bringing </a:t>
            </a:r>
            <a:r>
              <a:rPr lang="en-US" sz="4000" dirty="0">
                <a:effectLst/>
              </a:rPr>
              <a:t>the power of Contracts and </a:t>
            </a:r>
            <a:r>
              <a:rPr lang="en-US" sz="4000" dirty="0" smtClean="0">
                <a:effectLst/>
              </a:rPr>
              <a:t>Abstract </a:t>
            </a:r>
            <a:r>
              <a:rPr lang="en-US" sz="4000" dirty="0">
                <a:effectLst/>
              </a:rPr>
              <a:t>interpretation to the working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4419600"/>
            <a:ext cx="7770811" cy="18004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Francesco Logozzo</a:t>
            </a:r>
          </a:p>
          <a:p>
            <a:r>
              <a:rPr lang="en-US" dirty="0" smtClean="0"/>
              <a:t>Manuel Fahndrich</a:t>
            </a:r>
          </a:p>
          <a:p>
            <a:endParaRPr lang="en-US" dirty="0" smtClean="0"/>
          </a:p>
          <a:p>
            <a:r>
              <a:rPr lang="en-US" dirty="0" smtClean="0"/>
              <a:t>Microsoft Research, Redmond, WA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86337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Clousot: The big picture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114" y="36576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4357" y="16764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0539" y="5976610"/>
            <a:ext cx="889988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A.dll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514" y="5976610"/>
            <a:ext cx="889988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B.dll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2769" y="5976610"/>
            <a:ext cx="869950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Z.dll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7939" y="5976610"/>
            <a:ext cx="910025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C.dll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8421" y="6053554"/>
            <a:ext cx="419773" cy="37446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9795" y="38100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Call Graph Construction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4618" y="47244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Contract Extraction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9796" y="2739736"/>
            <a:ext cx="2035289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Analysis</a:t>
            </a:r>
          </a:p>
        </p:txBody>
      </p:sp>
      <p:cxnSp>
        <p:nvCxnSpPr>
          <p:cNvPr id="14" name="Elbow Connector 13"/>
          <p:cNvCxnSpPr>
            <a:stCxn id="8" idx="0"/>
            <a:endCxn id="12" idx="2"/>
          </p:cNvCxnSpPr>
          <p:nvPr/>
        </p:nvCxnSpPr>
        <p:spPr>
          <a:xfrm rot="16200000" flipV="1">
            <a:off x="5162499" y="4511365"/>
            <a:ext cx="723860" cy="22066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2" idx="2"/>
          </p:cNvCxnSpPr>
          <p:nvPr/>
        </p:nvCxnSpPr>
        <p:spPr>
          <a:xfrm rot="5400000" flipH="1" flipV="1">
            <a:off x="3021393" y="4576890"/>
            <a:ext cx="723860" cy="20755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12" idx="2"/>
          </p:cNvCxnSpPr>
          <p:nvPr/>
        </p:nvCxnSpPr>
        <p:spPr>
          <a:xfrm rot="5400000" flipH="1" flipV="1">
            <a:off x="3539381" y="5094878"/>
            <a:ext cx="723860" cy="1039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12" idx="2"/>
          </p:cNvCxnSpPr>
          <p:nvPr/>
        </p:nvCxnSpPr>
        <p:spPr>
          <a:xfrm rot="5400000" flipH="1" flipV="1">
            <a:off x="4055103" y="5610599"/>
            <a:ext cx="723860" cy="8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8445" y="2739736"/>
            <a:ext cx="2009166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Inference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9795" y="19050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Assertion Checking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864058" y="2470511"/>
            <a:ext cx="2886764" cy="1066800"/>
          </a:xfrm>
          <a:prstGeom prst="ellipse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63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2" indent="-457182">
              <a:buFont typeface="+mj-lt"/>
              <a:buAutoNum type="arabicPeriod"/>
            </a:pPr>
            <a:r>
              <a:rPr lang="en-US" sz="3200" dirty="0"/>
              <a:t>Analyze the </a:t>
            </a:r>
            <a:r>
              <a:rPr lang="en-US" sz="3200" dirty="0" smtClean="0"/>
              <a:t>method</a:t>
            </a:r>
            <a:endParaRPr lang="en-US" dirty="0"/>
          </a:p>
          <a:p>
            <a:pPr marL="457182" indent="-457182">
              <a:buFont typeface="+mj-lt"/>
              <a:buAutoNum type="arabicPeriod"/>
            </a:pPr>
            <a:r>
              <a:rPr lang="en-US" sz="3200" dirty="0" smtClean="0"/>
              <a:t>Collect </a:t>
            </a:r>
            <a:r>
              <a:rPr lang="en-US" sz="3200" dirty="0"/>
              <a:t>the proof obligations</a:t>
            </a:r>
          </a:p>
          <a:p>
            <a:pPr lvl="1"/>
            <a:r>
              <a:rPr lang="en-US" sz="2800" dirty="0"/>
              <a:t>Explicit: Pre/Post, assertions</a:t>
            </a:r>
          </a:p>
          <a:p>
            <a:pPr lvl="1"/>
            <a:r>
              <a:rPr lang="en-US" sz="2800" dirty="0"/>
              <a:t>Implicit: Array bounds, non-null …</a:t>
            </a:r>
          </a:p>
          <a:p>
            <a:pPr marL="457182" indent="-457182">
              <a:buFont typeface="+mj-lt"/>
              <a:buAutoNum type="arabicPeriod"/>
            </a:pPr>
            <a:r>
              <a:rPr lang="en-US" sz="3200" dirty="0"/>
              <a:t>Discharge proof obligations</a:t>
            </a:r>
          </a:p>
          <a:p>
            <a:pPr lvl="1"/>
            <a:r>
              <a:rPr lang="en-US" sz="2800" dirty="0"/>
              <a:t>If not, emit warning message</a:t>
            </a:r>
          </a:p>
          <a:p>
            <a:pPr marL="457182" indent="-457182">
              <a:buFont typeface="+mj-lt"/>
              <a:buAutoNum type="arabicPeriod"/>
            </a:pPr>
            <a:r>
              <a:rPr lang="en-US" sz="3200" dirty="0"/>
              <a:t>Propagate inferred contracts</a:t>
            </a:r>
          </a:p>
        </p:txBody>
      </p:sp>
    </p:spTree>
    <p:extLst>
      <p:ext uri="{BB962C8B-B14F-4D97-AF65-F5344CB8AC3E}">
        <p14:creationId xmlns:p14="http://schemas.microsoft.com/office/powerpoint/2010/main" val="3836427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1549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 language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1"/>
            <a:ext cx="4191000" cy="49018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895600"/>
            <a:ext cx="31146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581400" y="3581400"/>
            <a:ext cx="8382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19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Why the bytecode???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51961"/>
          </a:xfrm>
        </p:spPr>
        <p:txBody>
          <a:bodyPr/>
          <a:lstStyle/>
          <a:p>
            <a:r>
              <a:rPr lang="en-US" dirty="0"/>
              <a:t>More faithful</a:t>
            </a:r>
          </a:p>
          <a:p>
            <a:pPr lvl="1"/>
            <a:r>
              <a:rPr lang="en-US" dirty="0"/>
              <a:t>Closer to what get executed</a:t>
            </a:r>
          </a:p>
          <a:p>
            <a:pPr lvl="1"/>
            <a:r>
              <a:rPr lang="en-US" dirty="0"/>
              <a:t>Clear semantics of the instructions</a:t>
            </a:r>
          </a:p>
          <a:p>
            <a:r>
              <a:rPr lang="en-US" dirty="0"/>
              <a:t>Exploit the work of the compiler</a:t>
            </a:r>
          </a:p>
          <a:p>
            <a:pPr lvl="1"/>
            <a:r>
              <a:rPr lang="en-US" dirty="0"/>
              <a:t>Name resolution, type inference, generics, LINQ…</a:t>
            </a:r>
          </a:p>
          <a:p>
            <a:r>
              <a:rPr lang="en-US" dirty="0"/>
              <a:t>Language agnostic</a:t>
            </a:r>
          </a:p>
          <a:p>
            <a:r>
              <a:rPr lang="en-US" dirty="0"/>
              <a:t>Bytecode does not change!</a:t>
            </a:r>
          </a:p>
          <a:p>
            <a:pPr lvl="1"/>
            <a:r>
              <a:rPr lang="en-US" dirty="0"/>
              <a:t>Languages yes : C# 2.0 → C# 3.0 → C# </a:t>
            </a:r>
            <a:r>
              <a:rPr lang="en-US" dirty="0" smtClean="0"/>
              <a:t>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80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0412" cy="2631490"/>
          </a:xfrm>
        </p:spPr>
        <p:txBody>
          <a:bodyPr/>
          <a:lstStyle/>
          <a:p>
            <a:r>
              <a:rPr lang="en-US" dirty="0" smtClean="0"/>
              <a:t>Explicit stack</a:t>
            </a:r>
          </a:p>
          <a:p>
            <a:r>
              <a:rPr lang="en-US" dirty="0" smtClean="0"/>
              <a:t>Program structure lost</a:t>
            </a:r>
          </a:p>
          <a:p>
            <a:r>
              <a:rPr lang="en-US" dirty="0" smtClean="0"/>
              <a:t>Expressions chunked out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Need a program normalization!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30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Clousot: Analysis structure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4586173"/>
              </p:ext>
            </p:extLst>
          </p:nvPr>
        </p:nvGraphicFramePr>
        <p:xfrm>
          <a:off x="457200" y="2133600"/>
          <a:ext cx="3962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943600"/>
            <a:ext cx="1485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53000"/>
            <a:ext cx="162242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1083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57800" y="2286000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Source: z = x + 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87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Expression recovery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151632"/>
          </a:xfrm>
        </p:spPr>
        <p:txBody>
          <a:bodyPr/>
          <a:lstStyle/>
          <a:p>
            <a:r>
              <a:rPr lang="en-US" dirty="0" smtClean="0"/>
              <a:t>Assume x + y ≤ 4</a:t>
            </a:r>
          </a:p>
          <a:p>
            <a:r>
              <a:rPr lang="en-US" dirty="0" smtClean="0"/>
              <a:t>High level: ok with Octagons</a:t>
            </a:r>
          </a:p>
          <a:p>
            <a:r>
              <a:rPr lang="en-US" dirty="0" smtClean="0"/>
              <a:t>Low level: problem!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480063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3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686800" cy="1329595"/>
          </a:xfrm>
        </p:spPr>
        <p:txBody>
          <a:bodyPr/>
          <a:lstStyle/>
          <a:p>
            <a:r>
              <a:rPr lang="en-US" dirty="0" smtClean="0"/>
              <a:t>Eager expression reconstruction?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564063" cy="580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276600"/>
            <a:ext cx="4495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MDTransform</a:t>
            </a:r>
            <a:endParaRPr lang="en-US" sz="2400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9000 straight line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61049374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/>
              <a:t>e</a:t>
            </a:r>
            <a:r>
              <a:rPr lang="en-US" dirty="0" smtClean="0"/>
              <a:t>xpression recovery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4306"/>
            <a:ext cx="699452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/>
          <p:nvPr/>
        </p:nvCxnSpPr>
        <p:spPr bwMode="auto">
          <a:xfrm rot="10800000">
            <a:off x="3047999" y="5257800"/>
            <a:ext cx="266700" cy="76200"/>
          </a:xfrm>
          <a:prstGeom prst="bent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Elbow Connector 9"/>
          <p:cNvCxnSpPr/>
          <p:nvPr/>
        </p:nvCxnSpPr>
        <p:spPr bwMode="auto">
          <a:xfrm rot="10800000">
            <a:off x="3429000" y="4419600"/>
            <a:ext cx="990600" cy="457200"/>
          </a:xfrm>
          <a:prstGeom prst="bent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495549" y="4613564"/>
            <a:ext cx="685799" cy="4191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2971800" y="2971800"/>
            <a:ext cx="1142999" cy="121920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065316" y="3771901"/>
            <a:ext cx="3048000" cy="4191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3181348" y="1708438"/>
            <a:ext cx="819151" cy="9525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3072243" y="2215861"/>
            <a:ext cx="3695700" cy="445077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xmlns:mc="http://schemas.openxmlformats.org/markup-compatibility/2006" xmlns:a14="http://schemas.microsoft.com/office/drawing/2010/main" val="FF0000" mc:Ignorable="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29293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Nonnull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a reference null?</a:t>
            </a:r>
          </a:p>
          <a:p>
            <a:r>
              <a:rPr lang="en-US" dirty="0" smtClean="0"/>
              <a:t>Bounds</a:t>
            </a:r>
          </a:p>
          <a:p>
            <a:pPr lvl="1"/>
            <a:r>
              <a:rPr lang="en-US" dirty="0" smtClean="0"/>
              <a:t>Array bounds, numerical values …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Division by zero, negation of </a:t>
            </a:r>
            <a:r>
              <a:rPr lang="en-US" dirty="0" err="1" smtClean="0"/>
              <a:t>MinInt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Unsafe</a:t>
            </a:r>
          </a:p>
          <a:p>
            <a:pPr lvl="1"/>
            <a:r>
              <a:rPr lang="en-US" dirty="0" smtClean="0"/>
              <a:t>Buffer overrun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526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1992995"/>
            <a:ext cx="2285206" cy="750205"/>
          </a:xfrm>
        </p:spPr>
        <p:txBody>
          <a:bodyPr/>
          <a:lstStyle/>
          <a:p>
            <a:r>
              <a:rPr lang="en-US" dirty="0" smtClean="0"/>
              <a:t>Demo!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839452" cy="2895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276600"/>
            <a:ext cx="5553075" cy="332258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4323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/>
              <a:t>Array content </a:t>
            </a:r>
          </a:p>
          <a:p>
            <a:pPr lvl="1"/>
            <a:r>
              <a:rPr lang="en-US" dirty="0" smtClean="0"/>
              <a:t>(with P. &amp; R. Cousot)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Object Invariants </a:t>
            </a:r>
          </a:p>
          <a:p>
            <a:pPr lvl="1"/>
            <a:r>
              <a:rPr lang="en-US" dirty="0" smtClean="0"/>
              <a:t>(M. </a:t>
            </a:r>
            <a:r>
              <a:rPr lang="en-US" dirty="0" err="1" smtClean="0"/>
              <a:t>Monereau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Iterators </a:t>
            </a:r>
          </a:p>
          <a:p>
            <a:pPr lvl="1"/>
            <a:r>
              <a:rPr lang="en-US" dirty="0" smtClean="0"/>
              <a:t>(S. Xia)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Pietro Ferrara, Francesco Logozzo and Manuel Fahndrich </a:t>
            </a:r>
            <a:r>
              <a:rPr lang="en-US" sz="2000" i="1" dirty="0" smtClean="0"/>
              <a:t>Safer Unsafe Code in .NET</a:t>
            </a:r>
            <a:r>
              <a:rPr lang="en-US" sz="2000" dirty="0" smtClean="0"/>
              <a:t>, in OOPSLA 2008</a:t>
            </a:r>
          </a:p>
        </p:txBody>
      </p:sp>
    </p:spTree>
    <p:extLst>
      <p:ext uri="{BB962C8B-B14F-4D97-AF65-F5344CB8AC3E}">
        <p14:creationId xmlns:p14="http://schemas.microsoft.com/office/powerpoint/2010/main" val="2371252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48499"/>
          </a:xfrm>
        </p:spPr>
        <p:txBody>
          <a:bodyPr/>
          <a:lstStyle/>
          <a:p>
            <a:r>
              <a:rPr lang="en-US" dirty="0" smtClean="0"/>
              <a:t>Infer numerical relations over locations</a:t>
            </a:r>
          </a:p>
          <a:p>
            <a:pPr lvl="1"/>
            <a:r>
              <a:rPr lang="en-US" dirty="0" smtClean="0"/>
              <a:t>Prove array accesses</a:t>
            </a:r>
          </a:p>
          <a:p>
            <a:pPr lvl="1"/>
            <a:r>
              <a:rPr lang="en-US" dirty="0" smtClean="0"/>
              <a:t>Prove contracts with linear expressions</a:t>
            </a:r>
          </a:p>
          <a:p>
            <a:r>
              <a:rPr lang="en-US" dirty="0" smtClean="0"/>
              <a:t>Which numerical domain?</a:t>
            </a:r>
          </a:p>
          <a:p>
            <a:r>
              <a:rPr lang="en-US" dirty="0" smtClean="0"/>
              <a:t>Intervals?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We need relational information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0"/>
            <a:ext cx="4848225" cy="1962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9611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analysis?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Unrealistic in OOP</a:t>
            </a:r>
          </a:p>
          <a:p>
            <a:pPr lvl="1"/>
            <a:r>
              <a:rPr lang="en-US" dirty="0" smtClean="0"/>
              <a:t>Interfaces, Abstract classes …</a:t>
            </a:r>
          </a:p>
          <a:p>
            <a:pPr lvl="1"/>
            <a:r>
              <a:rPr lang="en-US" dirty="0" smtClean="0"/>
              <a:t>Thousands of libraries</a:t>
            </a:r>
          </a:p>
          <a:p>
            <a:pPr lvl="1"/>
            <a:r>
              <a:rPr lang="en-US" dirty="0" smtClean="0"/>
              <a:t>Whole program (maybe) available only at (during?) the execution</a:t>
            </a:r>
          </a:p>
          <a:p>
            <a:pPr lvl="2"/>
            <a:r>
              <a:rPr lang="en-US" dirty="0" smtClean="0"/>
              <a:t>Which version of the framework?</a:t>
            </a:r>
          </a:p>
          <a:p>
            <a:pPr lvl="1"/>
            <a:r>
              <a:rPr lang="en-US" dirty="0" smtClean="0"/>
              <a:t>Native code</a:t>
            </a:r>
          </a:p>
          <a:p>
            <a:pPr lvl="2"/>
            <a:r>
              <a:rPr lang="en-US" dirty="0" smtClean="0"/>
              <a:t>In Java: JNI pervasive</a:t>
            </a:r>
          </a:p>
          <a:p>
            <a:pPr lvl="2"/>
            <a:r>
              <a:rPr lang="en-US" dirty="0" smtClean="0"/>
              <a:t>In .NET: calls to Windows APIs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000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numerical 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Polyhedra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Even modular, easily hundreds of variables</a:t>
            </a:r>
          </a:p>
          <a:p>
            <a:endParaRPr lang="en-US" dirty="0" smtClean="0"/>
          </a:p>
          <a:p>
            <a:r>
              <a:rPr lang="en-US" dirty="0" smtClean="0"/>
              <a:t>Octagons?</a:t>
            </a:r>
          </a:p>
          <a:p>
            <a:pPr lvl="1"/>
            <a:r>
              <a:rPr lang="en-US" dirty="0" smtClean="0"/>
              <a:t>Sometimes we need more complex invariants</a:t>
            </a:r>
            <a:endParaRPr lang="en-US" dirty="0"/>
          </a:p>
          <a:p>
            <a:pPr lvl="1"/>
            <a:r>
              <a:rPr lang="en-US" dirty="0"/>
              <a:t>Not fast enough for </a:t>
            </a:r>
            <a:r>
              <a:rPr lang="en-US" dirty="0" smtClean="0"/>
              <a:t>us	</a:t>
            </a:r>
          </a:p>
          <a:p>
            <a:pPr lvl="2"/>
            <a:r>
              <a:rPr lang="en-US" dirty="0" smtClean="0"/>
              <a:t>Buckets and heap analysis?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7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domains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10274"/>
          </a:xfrm>
        </p:spPr>
        <p:txBody>
          <a:bodyPr/>
          <a:lstStyle/>
          <a:p>
            <a:r>
              <a:rPr lang="en-US" dirty="0" smtClean="0"/>
              <a:t>Basic </a:t>
            </a:r>
          </a:p>
          <a:p>
            <a:pPr lvl="1"/>
            <a:r>
              <a:rPr lang="en-US" dirty="0" smtClean="0"/>
              <a:t>Intervals, Pentagons, </a:t>
            </a:r>
            <a:r>
              <a:rPr lang="en-US" dirty="0" err="1" smtClean="0"/>
              <a:t>Leq</a:t>
            </a:r>
            <a:r>
              <a:rPr lang="en-US" dirty="0" smtClean="0"/>
              <a:t>, Karr, Octagons, Simple </a:t>
            </a:r>
            <a:r>
              <a:rPr lang="en-US" dirty="0" err="1" smtClean="0"/>
              <a:t>Disequalities</a:t>
            </a:r>
            <a:r>
              <a:rPr lang="en-US" dirty="0" smtClean="0"/>
              <a:t>, Stripes, </a:t>
            </a:r>
            <a:r>
              <a:rPr lang="en-US" dirty="0" err="1" smtClean="0"/>
              <a:t>Subpolyhedra</a:t>
            </a:r>
            <a:r>
              <a:rPr lang="en-US" dirty="0" smtClean="0"/>
              <a:t> …</a:t>
            </a:r>
          </a:p>
          <a:p>
            <a:r>
              <a:rPr lang="en-US" dirty="0"/>
              <a:t>C</a:t>
            </a:r>
            <a:r>
              <a:rPr lang="en-US" dirty="0" smtClean="0"/>
              <a:t>ombination of thereof</a:t>
            </a:r>
          </a:p>
          <a:p>
            <a:pPr lvl="1"/>
            <a:r>
              <a:rPr lang="en-US" dirty="0" smtClean="0"/>
              <a:t>Tree of domains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Incremental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 smtClean="0"/>
              <a:t>Move to more expensive if fails to prove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9377491"/>
              </p:ext>
            </p:extLst>
          </p:nvPr>
        </p:nvGraphicFramePr>
        <p:xfrm>
          <a:off x="2133600" y="5257800"/>
          <a:ext cx="5105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650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Why  </a:t>
            </a:r>
            <a:r>
              <a:rPr dirty="0" err="1"/>
              <a:t>S</a:t>
            </a:r>
            <a:r>
              <a:rPr dirty="0" err="1" smtClean="0"/>
              <a:t>ubpolyhedra</a:t>
            </a:r>
            <a:r>
              <a:rPr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360372"/>
          </a:xfrm>
        </p:spPr>
        <p:txBody>
          <a:bodyPr/>
          <a:lstStyle/>
          <a:p>
            <a:r>
              <a:rPr lang="en-US" dirty="0" smtClean="0"/>
              <a:t>Often proving a “easy” precondition  requires a complex reasoning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71058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7578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Principle of </a:t>
            </a:r>
            <a:r>
              <a:rPr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≤ k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≤ k</a:t>
            </a:r>
          </a:p>
          <a:p>
            <a:r>
              <a:rPr lang="en-US" dirty="0" smtClean="0"/>
              <a:t>Reduced product of 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Intervals</a:t>
            </a:r>
          </a:p>
          <a:p>
            <a:pPr lvl="2"/>
            <a:r>
              <a:rPr lang="en-US" dirty="0" smtClean="0"/>
              <a:t>Scalable, fast…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Linear Equalities</a:t>
            </a:r>
          </a:p>
          <a:p>
            <a:pPr lvl="2"/>
            <a:r>
              <a:rPr lang="en-US" dirty="0" smtClean="0"/>
              <a:t>Precise join, fast …</a:t>
            </a:r>
          </a:p>
          <a:p>
            <a:r>
              <a:rPr lang="en-US" dirty="0" smtClean="0"/>
              <a:t>Challenge: Have a precise 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Vincent Laviron and Francesco Logozzo, </a:t>
            </a:r>
            <a:r>
              <a:rPr lang="en-US" sz="2000" i="1" dirty="0" err="1" smtClean="0"/>
              <a:t>Subpolyhedra</a:t>
            </a:r>
            <a:r>
              <a:rPr lang="en-US" sz="2000" i="1" dirty="0" smtClean="0"/>
              <a:t>: A (more) scalable approach to the inference of linear inequalities</a:t>
            </a:r>
            <a:r>
              <a:rPr lang="en-US" sz="2000" dirty="0" smtClean="0"/>
              <a:t>, in APLAS 2009</a:t>
            </a:r>
          </a:p>
        </p:txBody>
      </p:sp>
    </p:spTree>
    <p:extLst>
      <p:ext uri="{BB962C8B-B14F-4D97-AF65-F5344CB8AC3E}">
        <p14:creationId xmlns:p14="http://schemas.microsoft.com/office/powerpoint/2010/main" val="37398828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Naif Join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133600" y="2297113"/>
            <a:ext cx="21161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assume x &lt;= 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14026" y="2297113"/>
            <a:ext cx="2072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x = 0;  y = 1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606753" y="5181600"/>
            <a:ext cx="217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x &lt;=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699773" y="3189119"/>
            <a:ext cx="2484377" cy="150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4129095" y="3260381"/>
            <a:ext cx="2484377" cy="1358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77753" y="2819400"/>
            <a:ext cx="298524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5071" y="4191000"/>
            <a:ext cx="1160929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0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deleted equalities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Templates, 2D Convex Hull, Annotations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Vincent Laviron and Francesco Logozzo, </a:t>
            </a:r>
            <a:r>
              <a:rPr lang="en-US" sz="2000" i="1" dirty="0" smtClean="0"/>
              <a:t>Refining Abstract Interpretation-based Static Analyses with Hints</a:t>
            </a:r>
            <a:r>
              <a:rPr lang="en-US" sz="2000" dirty="0" smtClean="0"/>
              <a:t>, in APLAS 2009</a:t>
            </a:r>
          </a:p>
        </p:txBody>
      </p:sp>
    </p:spTree>
    <p:extLst>
      <p:ext uri="{BB962C8B-B14F-4D97-AF65-F5344CB8AC3E}">
        <p14:creationId xmlns:p14="http://schemas.microsoft.com/office/powerpoint/2010/main" val="32384253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x - y == </a:t>
            </a:r>
            <a:r>
              <a:rPr lang="el-GR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93548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Safe execution environment </a:t>
            </a:r>
            <a:endParaRPr lang="en-US" sz="2400" dirty="0" smtClean="0"/>
          </a:p>
          <a:p>
            <a:pPr lvl="1"/>
            <a:r>
              <a:rPr lang="en-US" sz="2800" dirty="0" smtClean="0"/>
              <a:t>Managed execution, GC … </a:t>
            </a:r>
            <a:endParaRPr lang="en-US" sz="2800" dirty="0"/>
          </a:p>
          <a:p>
            <a:r>
              <a:rPr lang="en-US" sz="3200" dirty="0"/>
              <a:t>Object-oriented </a:t>
            </a:r>
            <a:endParaRPr lang="en-US" sz="3200" dirty="0" smtClean="0"/>
          </a:p>
          <a:p>
            <a:pPr lvl="1"/>
            <a:r>
              <a:rPr lang="en-US" sz="2800" dirty="0" smtClean="0"/>
              <a:t>Shared type system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14255" y="5657943"/>
            <a:ext cx="4757057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5139" y="5200743"/>
            <a:ext cx="4746171" cy="3744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Libraries (</a:t>
            </a:r>
            <a:r>
              <a:rPr lang="en-US" dirty="0" err="1" smtClean="0"/>
              <a:t>mscorlib</a:t>
            </a:r>
            <a:r>
              <a:rPr lang="en-US" dirty="0" smtClean="0"/>
              <a:t>, System.dll 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5139" y="6115143"/>
            <a:ext cx="4746173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Operating System (Windows …)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254" y="4743543"/>
            <a:ext cx="4757058" cy="374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Common Intermediate Language (CIL)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7329" y="3640023"/>
            <a:ext cx="8501742" cy="380218"/>
            <a:chOff x="397329" y="2525877"/>
            <a:chExt cx="8501742" cy="380218"/>
          </a:xfrm>
        </p:grpSpPr>
        <p:sp>
          <p:nvSpPr>
            <p:cNvPr id="11" name="TextBox 10"/>
            <p:cNvSpPr txBox="1"/>
            <p:nvPr/>
          </p:nvSpPr>
          <p:spPr>
            <a:xfrm>
              <a:off x="397329" y="2526268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C#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5872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2644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F#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928" y="2525877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Managed C++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2443" y="25367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1295401" y="4009746"/>
            <a:ext cx="3297383" cy="733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3243945" y="4020241"/>
            <a:ext cx="1348839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4592784" y="4020241"/>
            <a:ext cx="577933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4592784" y="4009356"/>
            <a:ext cx="3408216" cy="734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19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055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327660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327660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608488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418767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442649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379888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379888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501808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10540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8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: Join Step 5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124200" y="2209800"/>
            <a:ext cx="1622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assume y &gt;= 0 ;</a:t>
            </a:r>
          </a:p>
          <a:p>
            <a:r>
              <a:rPr lang="en-US">
                <a:latin typeface="Calibri" pitchFamily="34" charset="0"/>
              </a:rPr>
              <a:t>x = 0;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3352800" y="4191000"/>
            <a:ext cx="1169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while x &lt; y</a:t>
            </a:r>
          </a:p>
        </p:txBody>
      </p:sp>
      <p:cxnSp>
        <p:nvCxnSpPr>
          <p:cNvPr id="8" name="Shape 8"/>
          <p:cNvCxnSpPr>
            <a:stCxn id="13317" idx="2"/>
            <a:endCxn id="13318" idx="0"/>
          </p:cNvCxnSpPr>
          <p:nvPr/>
        </p:nvCxnSpPr>
        <p:spPr>
          <a:xfrm rot="16200000" flipH="1">
            <a:off x="3269457" y="3521869"/>
            <a:ext cx="1335087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657600" y="6248400"/>
            <a:ext cx="57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x++;</a:t>
            </a:r>
          </a:p>
        </p:txBody>
      </p:sp>
      <p:cxnSp>
        <p:nvCxnSpPr>
          <p:cNvPr id="19" name="Elbow Connector 18"/>
          <p:cNvCxnSpPr>
            <a:stCxn id="13318" idx="2"/>
            <a:endCxn id="13320" idx="0"/>
          </p:cNvCxnSpPr>
          <p:nvPr/>
        </p:nvCxnSpPr>
        <p:spPr>
          <a:xfrm rot="16200000" flipH="1">
            <a:off x="3098801" y="5400675"/>
            <a:ext cx="1687512" cy="7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320" idx="3"/>
            <a:endCxn id="13318" idx="0"/>
          </p:cNvCxnSpPr>
          <p:nvPr/>
        </p:nvCxnSpPr>
        <p:spPr>
          <a:xfrm flipH="1" flipV="1">
            <a:off x="3938588" y="4191000"/>
            <a:ext cx="298450" cy="2241550"/>
          </a:xfrm>
          <a:prstGeom prst="bentConnector4">
            <a:avLst>
              <a:gd name="adj1" fmla="val -1259365"/>
              <a:gd name="adj2" fmla="val 132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36"/>
          <p:cNvSpPr txBox="1">
            <a:spLocks noChangeArrowheads="1"/>
          </p:cNvSpPr>
          <p:nvPr/>
        </p:nvSpPr>
        <p:spPr bwMode="auto">
          <a:xfrm>
            <a:off x="1371600" y="6248400"/>
            <a:ext cx="145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assert x == y ;</a:t>
            </a:r>
          </a:p>
        </p:txBody>
      </p:sp>
      <p:cxnSp>
        <p:nvCxnSpPr>
          <p:cNvPr id="39" name="Shape 38"/>
          <p:cNvCxnSpPr>
            <a:stCxn id="13318" idx="2"/>
            <a:endCxn id="13323" idx="0"/>
          </p:cNvCxnSpPr>
          <p:nvPr/>
        </p:nvCxnSpPr>
        <p:spPr>
          <a:xfrm rot="5400000">
            <a:off x="2175670" y="4485481"/>
            <a:ext cx="1687512" cy="1838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5800" y="28956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114800" y="4724400"/>
            <a:ext cx="3048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006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66800" y="4800600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14400" y="4800600"/>
            <a:ext cx="2438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8200" y="4800600"/>
            <a:ext cx="2514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57200" y="3733800"/>
            <a:ext cx="2819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x – y == </a:t>
            </a:r>
            <a:r>
              <a:rPr lang="el-GR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∞,</a:t>
            </a:r>
            <a:r>
              <a:rPr lang="en-US" dirty="0"/>
              <a:t>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47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51" grpId="0" animBg="1"/>
      <p:bldP spid="52" grpId="0" animBg="1"/>
      <p:bldP spid="54" grpId="0" animBg="1"/>
      <p:bldP spid="58" grpId="0" animBg="1"/>
      <p:bldP spid="58" grpId="1" animBg="1"/>
      <p:bldP spid="65" grpId="0" animBg="1"/>
      <p:bldP spid="63" grpId="0" animBg="1"/>
      <p:bldP spid="6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21512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a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Numerical instability, Rounding errors</a:t>
            </a:r>
          </a:p>
          <a:p>
            <a:pPr lvl="1"/>
            <a:r>
              <a:rPr lang="en-US" dirty="0" smtClean="0"/>
              <a:t>Simplex too slow for our purposes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Basis exploration</a:t>
            </a:r>
            <a:r>
              <a:rPr lang="en-US" dirty="0" smtClean="0"/>
              <a:t> (new)</a:t>
            </a:r>
          </a:p>
          <a:p>
            <a:pPr lvl="1"/>
            <a:r>
              <a:rPr lang="en-US" dirty="0"/>
              <a:t>Based on static basis exploration</a:t>
            </a:r>
          </a:p>
          <a:p>
            <a:r>
              <a:rPr lang="en-US" dirty="0"/>
              <a:t>Less concerned about numerical instability</a:t>
            </a:r>
          </a:p>
          <a:p>
            <a:r>
              <a:rPr lang="en-US" dirty="0">
                <a:solidFill>
                  <a:schemeClr val="tx1"/>
                </a:solidFill>
              </a:rPr>
              <a:t>Abstract</a:t>
            </a:r>
            <a:r>
              <a:rPr lang="en-US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  <a:r>
              <a:rPr lang="en-US" dirty="0"/>
              <a:t>when an error is detected</a:t>
            </a:r>
          </a:p>
          <a:p>
            <a:pPr lvl="1"/>
            <a:r>
              <a:rPr lang="en-US" dirty="0"/>
              <a:t>E.g. In a row operation, delete the </a:t>
            </a:r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563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 on </a:t>
            </a:r>
            <a:r>
              <a:rPr lang="en-US"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250668"/>
          </a:xfrm>
        </p:spPr>
        <p:txBody>
          <a:bodyPr/>
          <a:lstStyle/>
          <a:p>
            <a:r>
              <a:rPr lang="en-US" dirty="0" smtClean="0"/>
              <a:t>Infer arbitrary linear inequalities</a:t>
            </a:r>
          </a:p>
          <a:p>
            <a:pPr lvl="1"/>
            <a:r>
              <a:rPr lang="en-US" dirty="0" smtClean="0"/>
              <a:t>Scales to hundreds of variables</a:t>
            </a:r>
          </a:p>
          <a:p>
            <a:pPr lvl="1"/>
            <a:r>
              <a:rPr lang="en-US" dirty="0" smtClean="0"/>
              <a:t>Precisely propagate linear inequalities</a:t>
            </a:r>
          </a:p>
          <a:p>
            <a:pPr lvl="1"/>
            <a:r>
              <a:rPr lang="en-US" dirty="0" smtClean="0"/>
              <a:t>Give up some of the inference power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Family</a:t>
            </a:r>
            <a:r>
              <a:rPr lang="en-US" dirty="0" smtClean="0"/>
              <a:t> of abstract domains</a:t>
            </a:r>
          </a:p>
          <a:p>
            <a:r>
              <a:rPr lang="en-US" dirty="0" smtClean="0"/>
              <a:t>Two precision axes</a:t>
            </a:r>
          </a:p>
          <a:p>
            <a:pPr lvl="1"/>
            <a:r>
              <a:rPr lang="en-US" dirty="0" smtClean="0"/>
              <a:t>Hints</a:t>
            </a:r>
          </a:p>
          <a:p>
            <a:pPr lvl="2"/>
            <a:r>
              <a:rPr lang="en-US" dirty="0" smtClean="0"/>
              <a:t>Tune the inference power at join points</a:t>
            </a:r>
          </a:p>
          <a:p>
            <a:pPr lvl="1"/>
            <a:r>
              <a:rPr lang="en-US" dirty="0" smtClean="0"/>
              <a:t>Reduction</a:t>
            </a:r>
          </a:p>
          <a:p>
            <a:pPr lvl="2"/>
            <a:r>
              <a:rPr lang="en-US" dirty="0" smtClean="0"/>
              <a:t>Infer the tightest intervals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14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Other…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89222"/>
          </a:xfrm>
        </p:spPr>
        <p:txBody>
          <a:bodyPr/>
          <a:lstStyle/>
          <a:p>
            <a:r>
              <a:rPr lang="en-US" dirty="0" smtClean="0"/>
              <a:t>Intra-modular Inference </a:t>
            </a:r>
          </a:p>
          <a:p>
            <a:pPr lvl="1"/>
            <a:r>
              <a:rPr lang="en-US" dirty="0" smtClean="0"/>
              <a:t>Pre/Post/Object invariants</a:t>
            </a:r>
          </a:p>
          <a:p>
            <a:pPr lvl="1"/>
            <a:r>
              <a:rPr lang="en-US" dirty="0" smtClean="0"/>
              <a:t>Reduce annotation burden</a:t>
            </a:r>
          </a:p>
          <a:p>
            <a:pPr lvl="1"/>
            <a:r>
              <a:rPr lang="en-US" dirty="0" smtClean="0"/>
              <a:t>Can make the analysis bridle</a:t>
            </a:r>
          </a:p>
          <a:p>
            <a:pPr lvl="1"/>
            <a:r>
              <a:rPr lang="en-US" dirty="0" smtClean="0"/>
              <a:t>Serialize to C#</a:t>
            </a:r>
          </a:p>
          <a:p>
            <a:r>
              <a:rPr lang="en-US" dirty="0" smtClean="0"/>
              <a:t>Backward analysis for disjunctions</a:t>
            </a:r>
          </a:p>
          <a:p>
            <a:r>
              <a:rPr lang="en-US" dirty="0" smtClean="0"/>
              <a:t>Safe floating points in parameters</a:t>
            </a:r>
          </a:p>
          <a:p>
            <a:r>
              <a:rPr lang="en-US" dirty="0" smtClean="0"/>
              <a:t>Selective verification</a:t>
            </a:r>
          </a:p>
          <a:p>
            <a:r>
              <a:rPr lang="en-US" dirty="0" smtClean="0"/>
              <a:t>Ranking of warnings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7352"/>
      </p:ext>
    </p:extLst>
  </p:cSld>
  <p:clrMapOvr>
    <a:masterClrMapping/>
  </p:clrMapOvr>
  <p:transition xmlns:p14="http://schemas.microsoft.com/office/powerpoint/2010/main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21402"/>
          </a:xfrm>
        </p:spPr>
        <p:txBody>
          <a:bodyPr/>
          <a:lstStyle/>
          <a:p>
            <a:r>
              <a:rPr lang="en-US" dirty="0" smtClean="0"/>
              <a:t>In general, sound handling of object invariants is a problem</a:t>
            </a:r>
          </a:p>
          <a:p>
            <a:r>
              <a:rPr lang="en-US" dirty="0" smtClean="0"/>
              <a:t>Demo: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Solution: Restrict the programs or unsoundness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604563" cy="307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910672"/>
      </p:ext>
    </p:extLst>
  </p:cSld>
  <p:clrMapOvr>
    <a:masterClrMapping/>
  </p:clrMapOvr>
  <p:transition xmlns:p14="http://schemas.microsoft.com/office/powerpoint/2010/main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6198620"/>
          </a:xfrm>
        </p:spPr>
        <p:txBody>
          <a:bodyPr/>
          <a:lstStyle/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Experimenting handling of arrays</a:t>
            </a:r>
          </a:p>
          <a:p>
            <a:pPr lvl="1"/>
            <a:r>
              <a:rPr lang="en-US" dirty="0" smtClean="0"/>
              <a:t>Extend to iterators, List&lt;T&gt; …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Need good domains to approximate strings</a:t>
            </a:r>
          </a:p>
          <a:p>
            <a:r>
              <a:rPr lang="en-US" dirty="0" smtClean="0"/>
              <a:t>Modular overflow checking</a:t>
            </a:r>
          </a:p>
          <a:p>
            <a:r>
              <a:rPr lang="en-US" dirty="0" smtClean="0"/>
              <a:t>Combine with automatic test generation </a:t>
            </a:r>
            <a:endParaRPr lang="en-US" dirty="0"/>
          </a:p>
          <a:p>
            <a:pPr lvl="1"/>
            <a:r>
              <a:rPr lang="en-US" dirty="0" smtClean="0"/>
              <a:t>PEX</a:t>
            </a:r>
          </a:p>
          <a:p>
            <a:r>
              <a:rPr lang="en-US" dirty="0" smtClean="0"/>
              <a:t>Make Clousot parallel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3805"/>
      </p:ext>
    </p:extLst>
  </p:cSld>
  <p:clrMapOvr>
    <a:masterClrMapping/>
  </p:clrMapOvr>
  <p:transition xmlns:p14="http://schemas.microsoft.com/office/powerpoint/2010/main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4505849"/>
          </a:xfrm>
        </p:spPr>
        <p:txBody>
          <a:bodyPr/>
          <a:lstStyle/>
          <a:p>
            <a:r>
              <a:rPr lang="en-US" dirty="0" smtClean="0"/>
              <a:t>Programmers are willing to write annotations</a:t>
            </a:r>
          </a:p>
          <a:p>
            <a:pPr lvl="1"/>
            <a:r>
              <a:rPr lang="en-US" dirty="0" smtClean="0"/>
              <a:t>SAL, ESP … at Microsoft,</a:t>
            </a:r>
          </a:p>
          <a:p>
            <a:pPr lvl="1"/>
            <a:r>
              <a:rPr lang="en-US" dirty="0" smtClean="0"/>
              <a:t>CodeContracts Forum, PDC …</a:t>
            </a:r>
          </a:p>
          <a:p>
            <a:r>
              <a:rPr lang="en-US" dirty="0" smtClean="0"/>
              <a:t>We should </a:t>
            </a:r>
            <a:r>
              <a:rPr lang="en-US" dirty="0"/>
              <a:t>provide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valuable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Automatic, predictable, fast!!!!</a:t>
            </a:r>
          </a:p>
          <a:p>
            <a:r>
              <a:rPr lang="en-US" dirty="0" smtClean="0"/>
              <a:t>Clousot is a step in that direction</a:t>
            </a:r>
          </a:p>
          <a:p>
            <a:r>
              <a:rPr lang="en-US" dirty="0" smtClean="0"/>
              <a:t>Download it today at:</a:t>
            </a:r>
          </a:p>
          <a:p>
            <a:pPr marL="0" indent="0" algn="ctr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hlinkClick r:id="rId2"/>
              </a:rPr>
              <a:t>msdn.microsoft.com/en-us/devlabs/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(Academic and Commercial license)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22245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70427"/>
          </a:xfrm>
        </p:spPr>
        <p:txBody>
          <a:bodyPr/>
          <a:lstStyle/>
          <a:p>
            <a:r>
              <a:rPr lang="en-US" dirty="0"/>
              <a:t>Specify</a:t>
            </a:r>
          </a:p>
          <a:p>
            <a:pPr lvl="1"/>
            <a:r>
              <a:rPr lang="en-US" dirty="0"/>
              <a:t>Preconditions</a:t>
            </a:r>
          </a:p>
          <a:p>
            <a:pPr lvl="1"/>
            <a:r>
              <a:rPr lang="en-US" dirty="0"/>
              <a:t>Postcondition</a:t>
            </a:r>
          </a:p>
          <a:p>
            <a:pPr lvl="1"/>
            <a:r>
              <a:rPr lang="en-US" dirty="0"/>
              <a:t>Object Invariants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Amplified runtime testing</a:t>
            </a:r>
          </a:p>
          <a:p>
            <a:pPr lvl="1"/>
            <a:r>
              <a:rPr lang="en-US" dirty="0"/>
              <a:t>Modular static 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60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" y="1862250"/>
            <a:ext cx="6042622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have Assert!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7383" y="5672660"/>
            <a:ext cx="460254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400" dirty="0" err="1">
                <a:latin typeface="Consolas" pitchFamily="49" charset="0"/>
              </a:rPr>
              <a:t>Debug.Assert</a:t>
            </a:r>
            <a:r>
              <a:rPr lang="en-US" sz="2400" dirty="0">
                <a:latin typeface="Consolas" pitchFamily="49" charset="0"/>
              </a:rPr>
              <a:t>(Result &gt; 0) ?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 bwMode="auto">
          <a:xfrm flipH="1" flipV="1">
            <a:off x="5610384" y="4453460"/>
            <a:ext cx="1158270" cy="12192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5610384" y="5132104"/>
            <a:ext cx="1158270" cy="540556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658591" y="2700860"/>
            <a:ext cx="35830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Hidden to the caller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 flipV="1">
            <a:off x="3576521" y="2700860"/>
            <a:ext cx="1082071" cy="230833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1" idx="1"/>
          </p:cNvCxnSpPr>
          <p:nvPr/>
        </p:nvCxnSpPr>
        <p:spPr bwMode="auto">
          <a:xfrm flipH="1">
            <a:off x="3613913" y="2931693"/>
            <a:ext cx="1044679" cy="115416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4988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First class citizens in the language</a:t>
            </a:r>
          </a:p>
          <a:p>
            <a:pPr lvl="1"/>
            <a:r>
              <a:rPr lang="en-US" sz="2800" dirty="0"/>
              <a:t>Ex. Eiffel, D , Spec#…</a:t>
            </a:r>
          </a:p>
          <a:p>
            <a:pPr lvl="1"/>
            <a:r>
              <a:rPr lang="en-US" sz="2800" dirty="0"/>
              <a:t>Non-standard languages, new compiler, … </a:t>
            </a:r>
            <a:endParaRPr lang="en-US" sz="2800" dirty="0">
              <a:sym typeface="Wingdings" pitchFamily="2" charset="2"/>
            </a:endParaRPr>
          </a:p>
          <a:p>
            <a:r>
              <a:rPr lang="en-US" sz="3200" dirty="0"/>
              <a:t>Inside comments or as code annotation</a:t>
            </a:r>
          </a:p>
          <a:p>
            <a:pPr lvl="1"/>
            <a:r>
              <a:rPr lang="en-US" sz="2800" dirty="0"/>
              <a:t>Ex. JML, Eclipse for non-null …</a:t>
            </a:r>
          </a:p>
          <a:p>
            <a:pPr lvl="1"/>
            <a:r>
              <a:rPr lang="en-US" sz="2800" dirty="0"/>
              <a:t>Persistence?</a:t>
            </a:r>
          </a:p>
          <a:p>
            <a:pPr lvl="1"/>
            <a:r>
              <a:rPr lang="en-US" sz="2800" dirty="0"/>
              <a:t>Need for serialization, parsing…</a:t>
            </a:r>
          </a:p>
          <a:p>
            <a:pPr lvl="1"/>
            <a:r>
              <a:rPr lang="en-US" sz="2800" dirty="0"/>
              <a:t>Separate type checking, name resolution…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09762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000548"/>
          </a:xfrm>
        </p:spPr>
        <p:txBody>
          <a:bodyPr/>
          <a:lstStyle/>
          <a:p>
            <a:r>
              <a:rPr lang="en-US" dirty="0"/>
              <a:t>Idea: Use the IL as contract representation</a:t>
            </a:r>
          </a:p>
          <a:p>
            <a:r>
              <a:rPr lang="en-US" dirty="0"/>
              <a:t>Use static methods to a contract library</a:t>
            </a:r>
          </a:p>
          <a:p>
            <a:pPr lvl="1"/>
            <a:r>
              <a:rPr lang="en-US" dirty="0"/>
              <a:t>Language agnostic: same for C#, VB, F# 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6667500" cy="140017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4810125" cy="6667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8154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Documentation </a:t>
            </a:r>
            <a:r>
              <a:rPr lang="en-US" sz="3200" dirty="0" smtClean="0"/>
              <a:t>generation (</a:t>
            </a:r>
            <a:r>
              <a:rPr lang="en-US" sz="3200" dirty="0" err="1" smtClean="0"/>
              <a:t>ccdoc</a:t>
            </a:r>
            <a:r>
              <a:rPr lang="en-US" sz="32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Automatic generation of documentation</a:t>
            </a:r>
          </a:p>
          <a:p>
            <a:r>
              <a:rPr lang="en-US" sz="3200" dirty="0"/>
              <a:t>Runtime </a:t>
            </a:r>
            <a:r>
              <a:rPr lang="en-US" sz="3200" dirty="0" smtClean="0"/>
              <a:t>checking (</a:t>
            </a:r>
            <a:r>
              <a:rPr lang="en-US" sz="3200" dirty="0" err="1" smtClean="0"/>
              <a:t>ccrewrite</a:t>
            </a:r>
            <a:r>
              <a:rPr lang="en-US" sz="32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B</a:t>
            </a:r>
            <a:r>
              <a:rPr lang="en-US" sz="2800" dirty="0" smtClean="0"/>
              <a:t>inary </a:t>
            </a:r>
            <a:r>
              <a:rPr lang="en-US" sz="2800" dirty="0"/>
              <a:t>rewriting</a:t>
            </a:r>
          </a:p>
          <a:p>
            <a:r>
              <a:rPr lang="en-US" sz="32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Static </a:t>
            </a:r>
            <a:r>
              <a:rPr lang="en-US" sz="3200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checking (Clousot)</a:t>
            </a:r>
            <a:endParaRPr lang="en-US" sz="2800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  <p:pic>
        <p:nvPicPr>
          <p:cNvPr id="5127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41095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5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53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Based on </a:t>
            </a:r>
            <a:r>
              <a:rPr lang="en-US" sz="32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Abstract Interpretation</a:t>
            </a:r>
          </a:p>
          <a:p>
            <a:pPr lvl="1"/>
            <a:r>
              <a:rPr lang="en-US" sz="2800" dirty="0"/>
              <a:t>≠ Usual approaches based on theorem prover</a:t>
            </a:r>
          </a:p>
          <a:p>
            <a:r>
              <a:rPr lang="en-US" sz="3200" dirty="0"/>
              <a:t>Advantages</a:t>
            </a:r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Automatic</a:t>
            </a:r>
            <a:r>
              <a:rPr lang="en-US" sz="2800" dirty="0"/>
              <a:t> </a:t>
            </a:r>
          </a:p>
          <a:p>
            <a:pPr lvl="2"/>
            <a:r>
              <a:rPr lang="en-US" sz="2600" dirty="0"/>
              <a:t>Inference of loop invariants, pre, post, invariants</a:t>
            </a:r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Predictable</a:t>
            </a:r>
          </a:p>
          <a:p>
            <a:pPr lvl="2"/>
            <a:r>
              <a:rPr lang="en-US" sz="2600" dirty="0"/>
              <a:t>No quantifier </a:t>
            </a:r>
            <a:r>
              <a:rPr lang="en-US" sz="2600" dirty="0" smtClean="0"/>
              <a:t>instantiation</a:t>
            </a:r>
          </a:p>
          <a:p>
            <a:pPr lvl="2"/>
            <a:r>
              <a:rPr lang="en-US" sz="2600" dirty="0" smtClean="0"/>
              <a:t>No easy proofs by contradictory axioms </a:t>
            </a:r>
            <a:endParaRPr lang="en-US" sz="2600" dirty="0"/>
          </a:p>
          <a:p>
            <a:pPr lvl="1"/>
            <a:r>
              <a:rPr lang="en-US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Scalable</a:t>
            </a:r>
          </a:p>
          <a:p>
            <a:pPr lvl="2"/>
            <a:r>
              <a:rPr lang="en-US" sz="2600" dirty="0"/>
              <a:t>Tune-up for the properties of interest</a:t>
            </a:r>
          </a:p>
        </p:txBody>
      </p:sp>
    </p:spTree>
    <p:extLst>
      <p:ext uri="{BB962C8B-B14F-4D97-AF65-F5344CB8AC3E}">
        <p14:creationId xmlns:p14="http://schemas.microsoft.com/office/powerpoint/2010/main" val="10237965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99" mc:Ignorable=""/>
      </a:lt2>
      <a:accent1>
        <a:srgbClr xmlns:mc="http://schemas.openxmlformats.org/markup-compatibility/2006" xmlns:a14="http://schemas.microsoft.com/office/drawing/2010/main" val="FEC423" mc:Ignorable=""/>
      </a:accent1>
      <a:accent2>
        <a:srgbClr xmlns:mc="http://schemas.openxmlformats.org/markup-compatibility/2006" xmlns:a14="http://schemas.microsoft.com/office/drawing/2010/main" val="4F90CC" mc:Ignorable=""/>
      </a:accent2>
      <a:accent3>
        <a:srgbClr xmlns:mc="http://schemas.openxmlformats.org/markup-compatibility/2006" xmlns:a14="http://schemas.microsoft.com/office/drawing/2010/main" val="F37735" mc:Ignorable=""/>
      </a:accent3>
      <a:accent4>
        <a:srgbClr xmlns:mc="http://schemas.openxmlformats.org/markup-compatibility/2006" xmlns:a14="http://schemas.microsoft.com/office/drawing/2010/main" val="71C267" mc:Ignorable=""/>
      </a:accent4>
      <a:accent5>
        <a:srgbClr xmlns:mc="http://schemas.openxmlformats.org/markup-compatibility/2006" xmlns:a14="http://schemas.microsoft.com/office/drawing/2010/main" val="3ED6E4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xmlns:mc="http://schemas.openxmlformats.org/markup-compatibility/2006" xmlns:a14="http://schemas.microsoft.com/office/drawing/2010/main" val="FFFFFF" mc:Ignorable="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FF" mc:Ignorable=""/>
      </a:lt2>
      <a:accent1>
        <a:srgbClr xmlns:mc="http://schemas.openxmlformats.org/markup-compatibility/2006" xmlns:a14="http://schemas.microsoft.com/office/drawing/2010/main" val="FFC000" mc:Ignorable=""/>
      </a:accent1>
      <a:accent2>
        <a:srgbClr xmlns:mc="http://schemas.openxmlformats.org/markup-compatibility/2006" xmlns:a14="http://schemas.microsoft.com/office/drawing/2010/main" val="3497AE" mc:Ignorable=""/>
      </a:accent2>
      <a:accent3>
        <a:srgbClr xmlns:mc="http://schemas.openxmlformats.org/markup-compatibility/2006" xmlns:a14="http://schemas.microsoft.com/office/drawing/2010/main" val="DF8045" mc:Ignorable=""/>
      </a:accent3>
      <a:accent4>
        <a:srgbClr xmlns:mc="http://schemas.openxmlformats.org/markup-compatibility/2006" xmlns:a14="http://schemas.microsoft.com/office/drawing/2010/main" val="7DCC2E" mc:Ignorable=""/>
      </a:accent4>
      <a:accent5>
        <a:srgbClr xmlns:mc="http://schemas.openxmlformats.org/markup-compatibility/2006" xmlns:a14="http://schemas.microsoft.com/office/drawing/2010/main" val="FF9929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2009 dark template</Template>
  <TotalTime>517</TotalTime>
  <Words>1330</Words>
  <Application>Microsoft Office PowerPoint</Application>
  <PresentationFormat>On-screen Show (4:3)</PresentationFormat>
  <Paragraphs>295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1-10159 Microsoft Research 2009</vt:lpstr>
      <vt:lpstr>White with Courier font for code slides</vt:lpstr>
      <vt:lpstr>Clousot and CodeContracts:  Bringing the power of Contracts and Abstract interpretation to the working programming</vt:lpstr>
      <vt:lpstr>Demo! </vt:lpstr>
      <vt:lpstr>.NET</vt:lpstr>
      <vt:lpstr>Contracts</vt:lpstr>
      <vt:lpstr>But we have Assert!</vt:lpstr>
      <vt:lpstr>Contracts today</vt:lpstr>
      <vt:lpstr>Code Contracts</vt:lpstr>
      <vt:lpstr>Code Contracts tools</vt:lpstr>
      <vt:lpstr>Clousot</vt:lpstr>
      <vt:lpstr>Clousot: The big picture</vt:lpstr>
      <vt:lpstr>Method Analysis</vt:lpstr>
      <vt:lpstr>Bytecode</vt:lpstr>
      <vt:lpstr>Why the bytecode???</vt:lpstr>
      <vt:lpstr>Drawbacks</vt:lpstr>
      <vt:lpstr>Clousot: Analysis structure</vt:lpstr>
      <vt:lpstr>Expression recovery</vt:lpstr>
      <vt:lpstr>Eager expression reconstruction?</vt:lpstr>
      <vt:lpstr>Lazy expression recovery</vt:lpstr>
      <vt:lpstr>Value Analyses</vt:lpstr>
      <vt:lpstr>PowerPoint Presentation</vt:lpstr>
      <vt:lpstr>Bounds Analysis</vt:lpstr>
      <vt:lpstr>Global analysis?</vt:lpstr>
      <vt:lpstr>Relational numerical domains</vt:lpstr>
      <vt:lpstr>Numerical domains in Clousot</vt:lpstr>
      <vt:lpstr>Why  Subpolyhedra?</vt:lpstr>
      <vt:lpstr>Principle of Subpolyhedra</vt:lpstr>
      <vt:lpstr>Naif Join</vt:lpstr>
      <vt:lpstr>Join algorithm : SubPolyhedra</vt:lpstr>
      <vt:lpstr>Example : Join Step 1</vt:lpstr>
      <vt:lpstr>Example: Join steps 2-3</vt:lpstr>
      <vt:lpstr>Example: Join Step 4</vt:lpstr>
      <vt:lpstr>Example : Join Step 5</vt:lpstr>
      <vt:lpstr>Critical operation: Reduction</vt:lpstr>
      <vt:lpstr>To sum up on Subpolyhedra</vt:lpstr>
      <vt:lpstr>Other… </vt:lpstr>
      <vt:lpstr>Soundness??</vt:lpstr>
      <vt:lpstr>TODO 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logozzo</dc:creator>
  <cp:lastModifiedBy>logozzo</cp:lastModifiedBy>
  <cp:revision>63</cp:revision>
  <dcterms:created xsi:type="dcterms:W3CDTF">2009-10-23T21:04:06Z</dcterms:created>
  <dcterms:modified xsi:type="dcterms:W3CDTF">2009-11-09T17:32:40Z</dcterms:modified>
</cp:coreProperties>
</file>