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5" r:id="rId3"/>
    <p:sldMasterId id="2147483687" r:id="rId4"/>
  </p:sldMasterIdLst>
  <p:notesMasterIdLst>
    <p:notesMasterId r:id="rId48"/>
  </p:notesMasterIdLst>
  <p:sldIdLst>
    <p:sldId id="256" r:id="rId5"/>
    <p:sldId id="258" r:id="rId6"/>
    <p:sldId id="266" r:id="rId7"/>
    <p:sldId id="259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325" r:id="rId16"/>
    <p:sldId id="271" r:id="rId17"/>
    <p:sldId id="281" r:id="rId18"/>
    <p:sldId id="273" r:id="rId19"/>
    <p:sldId id="275" r:id="rId20"/>
    <p:sldId id="276" r:id="rId21"/>
    <p:sldId id="274" r:id="rId22"/>
    <p:sldId id="270" r:id="rId23"/>
    <p:sldId id="296" r:id="rId24"/>
    <p:sldId id="299" r:id="rId25"/>
    <p:sldId id="301" r:id="rId26"/>
    <p:sldId id="306" r:id="rId27"/>
    <p:sldId id="298" r:id="rId28"/>
    <p:sldId id="305" r:id="rId29"/>
    <p:sldId id="303" r:id="rId30"/>
    <p:sldId id="310" r:id="rId31"/>
    <p:sldId id="307" r:id="rId32"/>
    <p:sldId id="311" r:id="rId33"/>
    <p:sldId id="308" r:id="rId34"/>
    <p:sldId id="314" r:id="rId35"/>
    <p:sldId id="315" r:id="rId36"/>
    <p:sldId id="316" r:id="rId37"/>
    <p:sldId id="317" r:id="rId38"/>
    <p:sldId id="318" r:id="rId39"/>
    <p:sldId id="319" r:id="rId40"/>
    <p:sldId id="312" r:id="rId41"/>
    <p:sldId id="321" r:id="rId42"/>
    <p:sldId id="320" r:id="rId43"/>
    <p:sldId id="323" r:id="rId44"/>
    <p:sldId id="322" r:id="rId45"/>
    <p:sldId id="324" r:id="rId46"/>
    <p:sldId id="32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el Fahndrich" initials="MaF" lastIdx="1" clrIdx="0"/>
  <p:cmAuthor id="1" name="Francesco Logozzo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18" autoAdjust="0"/>
  </p:normalViewPr>
  <p:slideViewPr>
    <p:cSldViewPr>
      <p:cViewPr varScale="1">
        <p:scale>
          <a:sx n="81" d="100"/>
          <a:sy n="81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CDB158-9183-4F7E-AA8B-F35D03E8F65E}" type="doc">
      <dgm:prSet loTypeId="urn:microsoft.com/office/officeart/2005/8/layout/chevron1" loCatId="process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32536936-1D40-4309-80BE-820BFC33DF9C}">
      <dgm:prSet phldrT="[Text]"/>
      <dgm:spPr/>
      <dgm:t>
        <a:bodyPr/>
        <a:lstStyle/>
        <a:p>
          <a:r>
            <a:rPr lang="en-US" dirty="0" smtClean="0"/>
            <a:t>Abstract Domain AD1</a:t>
          </a:r>
          <a:endParaRPr lang="en-US" dirty="0"/>
        </a:p>
      </dgm:t>
    </dgm:pt>
    <dgm:pt modelId="{4E078099-27BF-485C-9B7C-D3F966200BB1}" type="parTrans" cxnId="{48C1694C-6C09-4B3E-9544-3D5548851CE5}">
      <dgm:prSet/>
      <dgm:spPr/>
      <dgm:t>
        <a:bodyPr/>
        <a:lstStyle/>
        <a:p>
          <a:endParaRPr lang="en-US"/>
        </a:p>
      </dgm:t>
    </dgm:pt>
    <dgm:pt modelId="{F4E0D87C-DA78-40FD-8104-916CD7DB40ED}" type="sibTrans" cxnId="{48C1694C-6C09-4B3E-9544-3D5548851CE5}">
      <dgm:prSet/>
      <dgm:spPr/>
      <dgm:t>
        <a:bodyPr/>
        <a:lstStyle/>
        <a:p>
          <a:endParaRPr lang="en-US"/>
        </a:p>
      </dgm:t>
    </dgm:pt>
    <dgm:pt modelId="{89625B92-48F7-440F-949A-E1AF22FBC62F}">
      <dgm:prSet phldrT="[Text]"/>
      <dgm:spPr/>
      <dgm:t>
        <a:bodyPr/>
        <a:lstStyle/>
        <a:p>
          <a:r>
            <a:rPr lang="en-US" dirty="0" smtClean="0"/>
            <a:t>Abstract Domain AD2</a:t>
          </a:r>
          <a:endParaRPr lang="en-US" dirty="0"/>
        </a:p>
      </dgm:t>
    </dgm:pt>
    <dgm:pt modelId="{E6D16603-611D-44C5-8718-9FEB465B5964}" type="parTrans" cxnId="{1C265F29-115F-46ED-A8E7-AE234EE38A7E}">
      <dgm:prSet/>
      <dgm:spPr/>
      <dgm:t>
        <a:bodyPr/>
        <a:lstStyle/>
        <a:p>
          <a:endParaRPr lang="en-US"/>
        </a:p>
      </dgm:t>
    </dgm:pt>
    <dgm:pt modelId="{38ABE94A-919D-4F6A-8430-1B6F8D7597A7}" type="sibTrans" cxnId="{1C265F29-115F-46ED-A8E7-AE234EE38A7E}">
      <dgm:prSet/>
      <dgm:spPr/>
      <dgm:t>
        <a:bodyPr/>
        <a:lstStyle/>
        <a:p>
          <a:endParaRPr lang="en-US"/>
        </a:p>
      </dgm:t>
    </dgm:pt>
    <dgm:pt modelId="{D1ACE967-BFFE-4C60-A023-4B02EB6DF90D}">
      <dgm:prSet phldrT="[Text]"/>
      <dgm:spPr/>
      <dgm:t>
        <a:bodyPr/>
        <a:lstStyle/>
        <a:p>
          <a:r>
            <a:rPr lang="en-US" dirty="0" smtClean="0"/>
            <a:t>Abstract Domain AD3</a:t>
          </a:r>
          <a:endParaRPr lang="en-US" dirty="0"/>
        </a:p>
      </dgm:t>
    </dgm:pt>
    <dgm:pt modelId="{28A8D742-50F1-432D-9DE0-7CC8AF57CECF}" type="sibTrans" cxnId="{8883BD3A-EBC7-416D-A673-09B610EB8938}">
      <dgm:prSet/>
      <dgm:spPr/>
      <dgm:t>
        <a:bodyPr/>
        <a:lstStyle/>
        <a:p>
          <a:endParaRPr lang="en-US"/>
        </a:p>
      </dgm:t>
    </dgm:pt>
    <dgm:pt modelId="{5C28FB61-3F1A-46F1-A3FC-E453533FCEAE}" type="parTrans" cxnId="{8883BD3A-EBC7-416D-A673-09B610EB8938}">
      <dgm:prSet/>
      <dgm:spPr/>
      <dgm:t>
        <a:bodyPr/>
        <a:lstStyle/>
        <a:p>
          <a:endParaRPr lang="en-US"/>
        </a:p>
      </dgm:t>
    </dgm:pt>
    <dgm:pt modelId="{EA843238-46EC-4F84-BBA1-C0125D5280AE}" type="pres">
      <dgm:prSet presAssocID="{45CDB158-9183-4F7E-AA8B-F35D03E8F6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952440-E309-45D0-859F-A89007681871}" type="pres">
      <dgm:prSet presAssocID="{32536936-1D40-4309-80BE-820BFC33DF9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C568D-2130-4184-AB3D-4E4AC8B3B6B4}" type="pres">
      <dgm:prSet presAssocID="{F4E0D87C-DA78-40FD-8104-916CD7DB40ED}" presName="parTxOnlySpace" presStyleCnt="0"/>
      <dgm:spPr/>
    </dgm:pt>
    <dgm:pt modelId="{D3206E9F-9034-4A19-8731-54477033F04B}" type="pres">
      <dgm:prSet presAssocID="{89625B92-48F7-440F-949A-E1AF22FBC62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6862E-933F-45C5-BC22-D2162070DA81}" type="pres">
      <dgm:prSet presAssocID="{38ABE94A-919D-4F6A-8430-1B6F8D7597A7}" presName="parTxOnlySpace" presStyleCnt="0"/>
      <dgm:spPr/>
    </dgm:pt>
    <dgm:pt modelId="{9EDF2B1B-ACE9-4482-A402-2C53B84739CE}" type="pres">
      <dgm:prSet presAssocID="{D1ACE967-BFFE-4C60-A023-4B02EB6DF90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265F29-115F-46ED-A8E7-AE234EE38A7E}" srcId="{45CDB158-9183-4F7E-AA8B-F35D03E8F65E}" destId="{89625B92-48F7-440F-949A-E1AF22FBC62F}" srcOrd="1" destOrd="0" parTransId="{E6D16603-611D-44C5-8718-9FEB465B5964}" sibTransId="{38ABE94A-919D-4F6A-8430-1B6F8D7597A7}"/>
    <dgm:cxn modelId="{8883BD3A-EBC7-416D-A673-09B610EB8938}" srcId="{45CDB158-9183-4F7E-AA8B-F35D03E8F65E}" destId="{D1ACE967-BFFE-4C60-A023-4B02EB6DF90D}" srcOrd="2" destOrd="0" parTransId="{5C28FB61-3F1A-46F1-A3FC-E453533FCEAE}" sibTransId="{28A8D742-50F1-432D-9DE0-7CC8AF57CECF}"/>
    <dgm:cxn modelId="{48C1694C-6C09-4B3E-9544-3D5548851CE5}" srcId="{45CDB158-9183-4F7E-AA8B-F35D03E8F65E}" destId="{32536936-1D40-4309-80BE-820BFC33DF9C}" srcOrd="0" destOrd="0" parTransId="{4E078099-27BF-485C-9B7C-D3F966200BB1}" sibTransId="{F4E0D87C-DA78-40FD-8104-916CD7DB40ED}"/>
    <dgm:cxn modelId="{76828D15-D586-4535-8E51-12749DA77B93}" type="presOf" srcId="{45CDB158-9183-4F7E-AA8B-F35D03E8F65E}" destId="{EA843238-46EC-4F84-BBA1-C0125D5280AE}" srcOrd="0" destOrd="0" presId="urn:microsoft.com/office/officeart/2005/8/layout/chevron1"/>
    <dgm:cxn modelId="{34C84A61-7C85-40B3-B71A-D2B5DE1A54AB}" type="presOf" srcId="{32536936-1D40-4309-80BE-820BFC33DF9C}" destId="{04952440-E309-45D0-859F-A89007681871}" srcOrd="0" destOrd="0" presId="urn:microsoft.com/office/officeart/2005/8/layout/chevron1"/>
    <dgm:cxn modelId="{2B462081-E559-4424-9836-60C270D33967}" type="presOf" srcId="{89625B92-48F7-440F-949A-E1AF22FBC62F}" destId="{D3206E9F-9034-4A19-8731-54477033F04B}" srcOrd="0" destOrd="0" presId="urn:microsoft.com/office/officeart/2005/8/layout/chevron1"/>
    <dgm:cxn modelId="{5FB38780-08CA-4D18-96EF-A1C2890AD7B0}" type="presOf" srcId="{D1ACE967-BFFE-4C60-A023-4B02EB6DF90D}" destId="{9EDF2B1B-ACE9-4482-A402-2C53B84739CE}" srcOrd="0" destOrd="0" presId="urn:microsoft.com/office/officeart/2005/8/layout/chevron1"/>
    <dgm:cxn modelId="{A547A2CA-A201-44E2-BE79-7162B679805D}" type="presParOf" srcId="{EA843238-46EC-4F84-BBA1-C0125D5280AE}" destId="{04952440-E309-45D0-859F-A89007681871}" srcOrd="0" destOrd="0" presId="urn:microsoft.com/office/officeart/2005/8/layout/chevron1"/>
    <dgm:cxn modelId="{79D73608-7C2E-49F7-B1FD-DA81ACCDD1A4}" type="presParOf" srcId="{EA843238-46EC-4F84-BBA1-C0125D5280AE}" destId="{CD4C568D-2130-4184-AB3D-4E4AC8B3B6B4}" srcOrd="1" destOrd="0" presId="urn:microsoft.com/office/officeart/2005/8/layout/chevron1"/>
    <dgm:cxn modelId="{692C8909-F36C-4FAE-9036-3D32E40DAF74}" type="presParOf" srcId="{EA843238-46EC-4F84-BBA1-C0125D5280AE}" destId="{D3206E9F-9034-4A19-8731-54477033F04B}" srcOrd="2" destOrd="0" presId="urn:microsoft.com/office/officeart/2005/8/layout/chevron1"/>
    <dgm:cxn modelId="{F049FD5D-9DC6-4CCD-B01C-89D0925A027E}" type="presParOf" srcId="{EA843238-46EC-4F84-BBA1-C0125D5280AE}" destId="{53A6862E-933F-45C5-BC22-D2162070DA81}" srcOrd="3" destOrd="0" presId="urn:microsoft.com/office/officeart/2005/8/layout/chevron1"/>
    <dgm:cxn modelId="{67B4C792-EC0C-4A33-BDB8-70B4EA186C91}" type="presParOf" srcId="{EA843238-46EC-4F84-BBA1-C0125D5280AE}" destId="{9EDF2B1B-ACE9-4482-A402-2C53B84739C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52440-E309-45D0-859F-A89007681871}">
      <dsp:nvSpPr>
        <dsp:cNvPr id="0" name=""/>
        <dsp:cNvSpPr/>
      </dsp:nvSpPr>
      <dsp:spPr>
        <a:xfrm>
          <a:off x="1808" y="359486"/>
          <a:ext cx="2203065" cy="881226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Abstract Domain AD1</a:t>
          </a:r>
          <a:endParaRPr lang="en-US" sz="1800" kern="1200" dirty="0"/>
        </a:p>
      </dsp:txBody>
      <dsp:txXfrm>
        <a:off x="442421" y="359486"/>
        <a:ext cx="1321839" cy="881226"/>
      </dsp:txXfrm>
    </dsp:sp>
    <dsp:sp modelId="{D3206E9F-9034-4A19-8731-54477033F04B}">
      <dsp:nvSpPr>
        <dsp:cNvPr id="0" name=""/>
        <dsp:cNvSpPr/>
      </dsp:nvSpPr>
      <dsp:spPr>
        <a:xfrm>
          <a:off x="1984567" y="359486"/>
          <a:ext cx="2203065" cy="881226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166271"/>
                <a:satOff val="-10312"/>
                <a:lumOff val="14886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-166271"/>
                <a:satOff val="-10312"/>
                <a:lumOff val="14886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-166271"/>
                <a:satOff val="-10312"/>
                <a:lumOff val="1488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-166271"/>
                <a:satOff val="-10312"/>
                <a:lumOff val="1488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-166271"/>
              <a:satOff val="-10312"/>
              <a:lumOff val="14886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Abstract Domain AD2</a:t>
          </a:r>
          <a:endParaRPr lang="en-US" sz="1800" kern="1200" dirty="0"/>
        </a:p>
      </dsp:txBody>
      <dsp:txXfrm>
        <a:off x="2425180" y="359486"/>
        <a:ext cx="1321839" cy="881226"/>
      </dsp:txXfrm>
    </dsp:sp>
    <dsp:sp modelId="{9EDF2B1B-ACE9-4482-A402-2C53B84739CE}">
      <dsp:nvSpPr>
        <dsp:cNvPr id="0" name=""/>
        <dsp:cNvSpPr/>
      </dsp:nvSpPr>
      <dsp:spPr>
        <a:xfrm>
          <a:off x="3967326" y="359486"/>
          <a:ext cx="2203065" cy="881226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332542"/>
                <a:satOff val="-20625"/>
                <a:lumOff val="29772"/>
                <a:alphaOff val="0"/>
                <a:shade val="15000"/>
                <a:satMod val="180000"/>
              </a:schemeClr>
            </a:gs>
            <a:gs pos="50000">
              <a:schemeClr val="accent6">
                <a:shade val="80000"/>
                <a:hueOff val="-332542"/>
                <a:satOff val="-20625"/>
                <a:lumOff val="29772"/>
                <a:alphaOff val="0"/>
                <a:shade val="45000"/>
                <a:satMod val="170000"/>
              </a:schemeClr>
            </a:gs>
            <a:gs pos="70000">
              <a:schemeClr val="accent6">
                <a:shade val="80000"/>
                <a:hueOff val="-332542"/>
                <a:satOff val="-20625"/>
                <a:lumOff val="2977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shade val="80000"/>
                <a:hueOff val="-332542"/>
                <a:satOff val="-20625"/>
                <a:lumOff val="2977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6">
              <a:shade val="80000"/>
              <a:hueOff val="-332542"/>
              <a:satOff val="-20625"/>
              <a:lumOff val="29772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Abstract Domain AD3</a:t>
          </a:r>
          <a:endParaRPr lang="en-US" sz="1800" kern="1200" dirty="0"/>
        </a:p>
      </dsp:txBody>
      <dsp:txXfrm>
        <a:off x="4407939" y="359486"/>
        <a:ext cx="1321839" cy="881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B74C7-7C1E-4EDE-8CAC-74E7C5B90DBA}" type="datetimeFigureOut">
              <a:rPr lang="en-US" smtClean="0"/>
              <a:t>9/8/2010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5116D-2169-4A14-B058-D39C91E5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5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choices here:</a:t>
            </a:r>
          </a:p>
          <a:p>
            <a:r>
              <a:rPr lang="en-US" dirty="0" smtClean="0"/>
              <a:t>Pre:</a:t>
            </a:r>
            <a:r>
              <a:rPr lang="en-US" baseline="0" dirty="0" smtClean="0"/>
              <a:t> true</a:t>
            </a:r>
          </a:p>
          <a:p>
            <a:r>
              <a:rPr lang="en-US" baseline="0" dirty="0" smtClean="0"/>
              <a:t>Post: x &gt;= 0 || x == </a:t>
            </a:r>
            <a:r>
              <a:rPr lang="en-US" baseline="0" dirty="0" err="1" smtClean="0"/>
              <a:t>int.MinValue</a:t>
            </a:r>
            <a:endParaRPr lang="en-US" baseline="0" dirty="0" smtClean="0"/>
          </a:p>
          <a:p>
            <a:r>
              <a:rPr lang="en-US" baseline="0" dirty="0" smtClean="0"/>
              <a:t>Or</a:t>
            </a:r>
          </a:p>
          <a:p>
            <a:r>
              <a:rPr lang="en-US" baseline="0" dirty="0" smtClean="0"/>
              <a:t>Pre: x != </a:t>
            </a:r>
            <a:r>
              <a:rPr lang="en-US" baseline="0" dirty="0" err="1" smtClean="0"/>
              <a:t>Int.MinValue</a:t>
            </a:r>
            <a:endParaRPr lang="en-US" baseline="0" dirty="0" smtClean="0"/>
          </a:p>
          <a:p>
            <a:r>
              <a:rPr lang="en-US" baseline="0" dirty="0" smtClean="0"/>
              <a:t>Post: x &gt;=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116D-2169-4A14-B058-D39C91E502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</a:p>
          <a:p>
            <a:r>
              <a:rPr lang="en-US" dirty="0" smtClean="0"/>
              <a:t>True</a:t>
            </a:r>
            <a:r>
              <a:rPr lang="en-US" baseline="0" dirty="0" smtClean="0"/>
              <a:t> (always valid, if reached)</a:t>
            </a:r>
          </a:p>
          <a:p>
            <a:r>
              <a:rPr lang="en-US" baseline="0" dirty="0" smtClean="0"/>
              <a:t>Top (I do not know, can be true, can be false, can be unreached)</a:t>
            </a:r>
          </a:p>
          <a:p>
            <a:r>
              <a:rPr lang="en-US" dirty="0" smtClean="0"/>
              <a:t>False (always</a:t>
            </a:r>
            <a:r>
              <a:rPr lang="en-US" baseline="0" dirty="0" smtClean="0"/>
              <a:t> invalid, if reached)</a:t>
            </a:r>
          </a:p>
          <a:p>
            <a:r>
              <a:rPr lang="en-US" baseline="0" dirty="0" smtClean="0"/>
              <a:t>Bottom (never reached)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5116D-2169-4A14-B058-D39C91E502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34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9E990-07A9-4CCC-97CB-4C5A387256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6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MS--and-Research-logo-treat.png"/>
          <p:cNvPicPr>
            <a:picLocks noChangeAspect="1"/>
          </p:cNvPicPr>
          <p:nvPr/>
        </p:nvPicPr>
        <p:blipFill>
          <a:blip r:embed="rId3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5" name="Picture 4" descr="MS--and-Research-logo-treat.png"/>
          <p:cNvPicPr>
            <a:picLocks noChangeAspect="1"/>
          </p:cNvPicPr>
          <p:nvPr/>
        </p:nvPicPr>
        <p:blipFill>
          <a:blip r:embed="rId3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4672"/>
            <a:ext cx="8031163" cy="1523494"/>
          </a:xfrm>
        </p:spPr>
        <p:txBody>
          <a:bodyPr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 dirty="0">
                <a:ln w="3175">
                  <a:noFill/>
                </a:ln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sz="3200" kern="12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  <p:pic>
        <p:nvPicPr>
          <p:cNvPr id="5" name="Picture 4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7848"/>
            <a:ext cx="8031427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  <a:effectLst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pic>
        <p:nvPicPr>
          <p:cNvPr id="6" name="Picture 5" descr="MS-Research-logo.png"/>
          <p:cNvPicPr>
            <a:picLocks noChangeAspect="1"/>
          </p:cNvPicPr>
          <p:nvPr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pic>
        <p:nvPicPr>
          <p:cNvPr id="2" name="Picture 1" descr="MS--and-Research-logo-treat.png"/>
          <p:cNvPicPr>
            <a:picLocks noChangeAspect="1"/>
          </p:cNvPicPr>
          <p:nvPr/>
        </p:nvPicPr>
        <p:blipFill>
          <a:blip r:embed="rId3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3" name="Picture 2" descr="MS--and-Research-logo-treat.png"/>
          <p:cNvPicPr>
            <a:picLocks noChangeAspect="1"/>
          </p:cNvPicPr>
          <p:nvPr/>
        </p:nvPicPr>
        <p:blipFill>
          <a:blip r:embed="rId3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71800" y="6579834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solidFill>
            <a:schemeClr val="bg2"/>
          </a:solidFill>
          <a:effectLst/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solidFill>
            <a:schemeClr val="bg2"/>
          </a:solidFill>
          <a:effectLst/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5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19400" y="6627813"/>
            <a:ext cx="3505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algn="ctr" defTabSz="914363" rtl="0" eaLnBrk="1" latinLnBrk="0" hangingPunct="1">
              <a:defRPr lang="en-US" sz="1200" kern="1200" smtClean="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000" kern="1200">
          <a:gradFill>
            <a:gsLst>
              <a:gs pos="50000">
                <a:schemeClr val="tx1"/>
              </a:gs>
              <a:gs pos="100000">
                <a:schemeClr val="tx1"/>
              </a:gs>
            </a:gsLst>
            <a:lin ang="5400000" scaled="0"/>
          </a:gra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contracts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2" Type="http://schemas.openxmlformats.org/officeDocument/2006/relationships/hyperlink" Target="http://www.amazon.com/Depth-What-you-need-master/dp/1933988363/ref=sr_1_1?ie=UTF8&amp;s=books&amp;qid=1275579004&amp;sr=8-1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amazon.com/C-4-0-Nutshell-Definitive-Reference/dp/0596800959/ref=sr_1_3?ie=UTF8&amp;s=books&amp;qid=1275579121&amp;sr=1-3" TargetMode="External"/><Relationship Id="rId5" Type="http://schemas.openxmlformats.org/officeDocument/2006/relationships/image" Target="../media/image22.jpeg"/><Relationship Id="rId4" Type="http://schemas.openxmlformats.org/officeDocument/2006/relationships/hyperlink" Target="http://www.amazon.com/CLR-via-Dev-Pro-Jeffrey-Richter/dp/0735627045/ref=sr_1_1?ie=UTF8&amp;s=books&amp;qid=1275579092&amp;sr=1-1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contracts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CodeContracts </a:t>
            </a:r>
            <a:r>
              <a:rPr lang="en-US" smtClean="0"/>
              <a:t>&amp; Clousot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76600"/>
            <a:ext cx="7681913" cy="461665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 smtClean="0"/>
              <a:t>Mike Barnett</a:t>
            </a:r>
          </a:p>
          <a:p>
            <a:r>
              <a:rPr lang="en-US" dirty="0" smtClean="0"/>
              <a:t>Manuel Fahndrich</a:t>
            </a:r>
          </a:p>
          <a:p>
            <a:r>
              <a:rPr lang="en-US" i="1" dirty="0" smtClean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37500">
                      <a:srgbClr val="FFE8A9"/>
                    </a:gs>
                    <a:gs pos="25000">
                      <a:srgbClr val="FFE69D"/>
                    </a:gs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</a:rPr>
              <a:t>Francesco Logozzo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6019800"/>
            <a:ext cx="1943297" cy="71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62362" y="5181600"/>
            <a:ext cx="47478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hlinkClick r:id="rId3"/>
              </a:rPr>
              <a:t>http://research.microsoft.com/contracts</a:t>
            </a:r>
            <a:r>
              <a:rPr lang="en-US" sz="2000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31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also…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79825"/>
          </a:xfrm>
        </p:spPr>
        <p:txBody>
          <a:bodyPr/>
          <a:lstStyle/>
          <a:p>
            <a:r>
              <a:rPr lang="en-US" dirty="0" smtClean="0"/>
              <a:t>A standard serialization format: </a:t>
            </a:r>
            <a:r>
              <a:rPr lang="en-US" dirty="0" err="1" smtClean="0"/>
              <a:t>bytecode</a:t>
            </a:r>
            <a:endParaRPr lang="en-US" dirty="0" smtClean="0"/>
          </a:p>
          <a:p>
            <a:pPr lvl="1"/>
            <a:r>
              <a:rPr lang="en-US" dirty="0" smtClean="0"/>
              <a:t>Produced “for free” by the compiler</a:t>
            </a:r>
          </a:p>
          <a:p>
            <a:r>
              <a:rPr lang="en-US" dirty="0"/>
              <a:t>No semantic ambiguity</a:t>
            </a:r>
          </a:p>
          <a:p>
            <a:pPr lvl="1"/>
            <a:r>
              <a:rPr lang="en-US" dirty="0"/>
              <a:t>Semantics given by the compiler and the </a:t>
            </a:r>
            <a:r>
              <a:rPr lang="en-US" dirty="0" smtClean="0"/>
              <a:t>IL</a:t>
            </a:r>
          </a:p>
          <a:p>
            <a:r>
              <a:rPr lang="en-US" dirty="0" smtClean="0"/>
              <a:t>Uniform across tools</a:t>
            </a:r>
          </a:p>
          <a:p>
            <a:pPr lvl="1"/>
            <a:r>
              <a:rPr lang="en-US" dirty="0" smtClean="0"/>
              <a:t>Contracts persisted as IL and Metadata</a:t>
            </a:r>
          </a:p>
          <a:p>
            <a:r>
              <a:rPr lang="en-US" dirty="0" smtClean="0"/>
              <a:t>Very expressive</a:t>
            </a:r>
          </a:p>
          <a:p>
            <a:pPr lvl="1"/>
            <a:r>
              <a:rPr lang="en-US" dirty="0" smtClean="0"/>
              <a:t>Boolean expressions in the language</a:t>
            </a:r>
          </a:p>
          <a:p>
            <a:r>
              <a:rPr lang="en-US" dirty="0" smtClean="0"/>
              <a:t>Executable</a:t>
            </a:r>
          </a:p>
          <a:p>
            <a:pPr lvl="1"/>
            <a:r>
              <a:rPr lang="en-US" dirty="0" smtClean="0"/>
              <a:t>(stay tuned…)</a:t>
            </a:r>
          </a:p>
        </p:txBody>
      </p:sp>
    </p:spTree>
    <p:extLst>
      <p:ext uri="{BB962C8B-B14F-4D97-AF65-F5344CB8AC3E}">
        <p14:creationId xmlns:p14="http://schemas.microsoft.com/office/powerpoint/2010/main" val="579720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The Language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62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/>
              <a:t>Why</a:t>
            </a:r>
            <a:r>
              <a:rPr lang="en-US"/>
              <a:t> not use </a:t>
            </a:r>
            <a:r>
              <a:rPr lang="en-US">
                <a:latin typeface="Consolas" pitchFamily="49" charset="0"/>
                <a:cs typeface="Consolas" pitchFamily="49" charset="0"/>
              </a:rPr>
              <a:t>assert</a:t>
            </a:r>
            <a:r>
              <a:rPr lang="en-US"/>
              <a:t>?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05849"/>
          </a:xfrm>
        </p:spPr>
        <p:txBody>
          <a:bodyPr/>
          <a:lstStyle/>
          <a:p>
            <a:r>
              <a:rPr lang="en-US" dirty="0"/>
              <a:t>No documentation</a:t>
            </a:r>
          </a:p>
          <a:p>
            <a:pPr lvl="1"/>
            <a:r>
              <a:rPr lang="en-US" dirty="0"/>
              <a:t>Not visible to the caller, intent not clear</a:t>
            </a:r>
          </a:p>
          <a:p>
            <a:r>
              <a:rPr lang="en-US" dirty="0"/>
              <a:t>Feasible, but code duplication for</a:t>
            </a:r>
          </a:p>
          <a:p>
            <a:pPr lvl="1"/>
            <a:r>
              <a:rPr lang="en-US" dirty="0"/>
              <a:t>Returned values</a:t>
            </a:r>
          </a:p>
          <a:p>
            <a:pPr lvl="1"/>
            <a:r>
              <a:rPr lang="en-US" dirty="0"/>
              <a:t>Object invariants</a:t>
            </a:r>
          </a:p>
          <a:p>
            <a:r>
              <a:rPr lang="en-US" dirty="0"/>
              <a:t>No inheritance</a:t>
            </a:r>
          </a:p>
          <a:p>
            <a:r>
              <a:rPr lang="en-US" dirty="0"/>
              <a:t>How </a:t>
            </a:r>
            <a:r>
              <a:rPr lang="en-US" dirty="0" smtClean="0"/>
              <a:t>can you </a:t>
            </a:r>
            <a:r>
              <a:rPr lang="en-US" dirty="0"/>
              <a:t>write assert for </a:t>
            </a:r>
          </a:p>
          <a:p>
            <a:pPr lvl="1"/>
            <a:r>
              <a:rPr lang="en-US" dirty="0"/>
              <a:t>Interfaces?</a:t>
            </a:r>
          </a:p>
          <a:p>
            <a:pPr lvl="1"/>
            <a:r>
              <a:rPr lang="en-US" dirty="0"/>
              <a:t>Abstract methods?</a:t>
            </a:r>
          </a:p>
        </p:txBody>
      </p:sp>
    </p:spTree>
    <p:extLst>
      <p:ext uri="{BB962C8B-B14F-4D97-AF65-F5344CB8AC3E}">
        <p14:creationId xmlns:p14="http://schemas.microsoft.com/office/powerpoint/2010/main" val="1082139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514600"/>
            <a:ext cx="8382000" cy="2948499"/>
          </a:xfrm>
        </p:spPr>
        <p:txBody>
          <a:bodyPr/>
          <a:lstStyle/>
          <a:p>
            <a:endParaRPr lang="en-US" dirty="0">
              <a:latin typeface="+mj-lt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latin typeface="+mj-lt"/>
                <a:cs typeface="Consolas" pitchFamily="49" charset="0"/>
              </a:rPr>
              <a:t>must</a:t>
            </a:r>
            <a:endParaRPr lang="en-US" dirty="0">
              <a:latin typeface="+mj-lt"/>
              <a:cs typeface="Consolas" pitchFamily="49" charset="0"/>
            </a:endParaRPr>
          </a:p>
          <a:p>
            <a:pPr lvl="1"/>
            <a:r>
              <a:rPr lang="en-US" dirty="0"/>
              <a:t>be true at the entry of the method</a:t>
            </a:r>
          </a:p>
          <a:p>
            <a:pPr lvl="1"/>
            <a:r>
              <a:rPr lang="en-US" dirty="0"/>
              <a:t>only contain pure members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reference members as visible as the method</a:t>
            </a:r>
            <a:endParaRPr lang="en-US" dirty="0"/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Requires is conditionally defined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1219200"/>
            <a:ext cx="67818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[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Conditional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"CONTRACTS_FULL"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Requires(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condition) 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19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287054"/>
          </a:xfrm>
        </p:spPr>
        <p:txBody>
          <a:bodyPr/>
          <a:lstStyle/>
          <a:p>
            <a:r>
              <a:rPr lang="en-US" dirty="0" smtClean="0"/>
              <a:t>All Contracts API are conditionally defined</a:t>
            </a:r>
          </a:p>
          <a:p>
            <a:pPr lvl="1"/>
            <a:r>
              <a:rPr lang="en-US" dirty="0" smtClean="0"/>
              <a:t>Enable different Debug/Release scenarios</a:t>
            </a:r>
          </a:p>
          <a:p>
            <a:r>
              <a:rPr lang="en-US" dirty="0" smtClean="0"/>
              <a:t>All the conditions in contracts must be pure</a:t>
            </a:r>
          </a:p>
          <a:p>
            <a:pPr lvl="1"/>
            <a:r>
              <a:rPr lang="en-US" dirty="0" smtClean="0"/>
              <a:t>Purity: No observable side effects</a:t>
            </a:r>
          </a:p>
          <a:p>
            <a:pPr lvl="1"/>
            <a:r>
              <a:rPr lang="en-US" dirty="0" smtClean="0"/>
              <a:t>Either a pure mathematical expression</a:t>
            </a:r>
          </a:p>
          <a:p>
            <a:pPr lvl="2"/>
            <a:r>
              <a:rPr lang="en-US" dirty="0" smtClean="0"/>
              <a:t>+, - , &lt;&lt; …</a:t>
            </a:r>
          </a:p>
          <a:p>
            <a:pPr lvl="1"/>
            <a:r>
              <a:rPr lang="en-US" dirty="0" smtClean="0"/>
              <a:t>Or call to a method annotated with [Pure]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01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Postconditions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819400"/>
            <a:ext cx="8382000" cy="3422475"/>
          </a:xfrm>
        </p:spPr>
        <p:txBody>
          <a:bodyPr/>
          <a:lstStyle/>
          <a:p>
            <a:r>
              <a:rPr lang="en-US">
                <a:latin typeface="Consolas" pitchFamily="49" charset="0"/>
                <a:cs typeface="Consolas" pitchFamily="49" charset="0"/>
              </a:rPr>
              <a:t>condition </a:t>
            </a:r>
            <a:r>
              <a:rPr lang="en-US" smtClean="0">
                <a:latin typeface="+mj-lt"/>
                <a:cs typeface="Consolas" pitchFamily="49" charset="0"/>
              </a:rPr>
              <a:t>must</a:t>
            </a:r>
            <a:endParaRPr lang="en-US" dirty="0">
              <a:latin typeface="+mj-lt"/>
              <a:cs typeface="Consolas" pitchFamily="49" charset="0"/>
            </a:endParaRPr>
          </a:p>
          <a:p>
            <a:pPr lvl="1"/>
            <a:r>
              <a:rPr lang="en-US" dirty="0"/>
              <a:t>be true at the normal exit of the method</a:t>
            </a:r>
          </a:p>
          <a:p>
            <a:r>
              <a:rPr lang="en-US" dirty="0"/>
              <a:t>The call to ensures appears before any code</a:t>
            </a:r>
          </a:p>
          <a:p>
            <a:pPr lvl="1"/>
            <a:r>
              <a:rPr lang="en-US" dirty="0"/>
              <a:t>Runtime checking enforced by rewriter</a:t>
            </a:r>
          </a:p>
          <a:p>
            <a:r>
              <a:rPr lang="en-US" dirty="0"/>
              <a:t>What about </a:t>
            </a:r>
          </a:p>
          <a:p>
            <a:pPr lvl="1"/>
            <a:r>
              <a:rPr lang="en-US" dirty="0"/>
              <a:t>The return value? </a:t>
            </a:r>
          </a:p>
          <a:p>
            <a:pPr lvl="1"/>
            <a:r>
              <a:rPr lang="en-US" dirty="0"/>
              <a:t>The old value?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1219200"/>
            <a:ext cx="6781800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[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Conditional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"CONTRACTS_FULL"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Ensures(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condition) 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44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and Old values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3733800"/>
            <a:ext cx="8382000" cy="2000548"/>
          </a:xfrm>
        </p:spPr>
        <p:txBody>
          <a:bodyPr/>
          <a:lstStyle/>
          <a:p>
            <a:r>
              <a:rPr lang="en-US" dirty="0" smtClean="0"/>
              <a:t>Essentially placeholders</a:t>
            </a:r>
          </a:p>
          <a:p>
            <a:pPr lvl="1"/>
            <a:r>
              <a:rPr lang="en-US" dirty="0" smtClean="0"/>
              <a:t>No way to express them in C#/VB/F# …</a:t>
            </a:r>
          </a:p>
          <a:p>
            <a:r>
              <a:rPr lang="en-US" dirty="0" smtClean="0"/>
              <a:t>Question:</a:t>
            </a:r>
          </a:p>
          <a:p>
            <a:pPr lvl="1"/>
            <a:r>
              <a:rPr lang="en-US" sz="3200" dirty="0" smtClean="0"/>
              <a:t>Why generics?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1219200"/>
            <a:ext cx="74676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[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Conditional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"CONTRACTS_FULL"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T Return&lt;T&gt;() { return default(T);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[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Conditional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"CONTRACTS_FULL"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OldValue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&lt;T&gt;(T v) { return default(T);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pic>
        <p:nvPicPr>
          <p:cNvPr id="3074" name="Picture 2" descr="C:\Users\logozzo\AppData\Local\Microsoft\Windows\Temporary Internet Files\Content.IE5\KPC526M1\MM900282748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8006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949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invariants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10600" cy="1932837"/>
          </a:xfrm>
        </p:spPr>
        <p:txBody>
          <a:bodyPr/>
          <a:lstStyle/>
          <a:p>
            <a:r>
              <a:rPr lang="en-US" dirty="0" smtClean="0"/>
              <a:t>Condition valid in the stable states</a:t>
            </a:r>
          </a:p>
          <a:p>
            <a:r>
              <a:rPr lang="en-US" dirty="0" smtClean="0"/>
              <a:t>Specification:</a:t>
            </a:r>
          </a:p>
          <a:p>
            <a:pPr lvl="1"/>
            <a:r>
              <a:rPr lang="en-US" dirty="0" smtClean="0"/>
              <a:t>Mark a method with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ContractInvariantMethod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Express conditions with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Contract.Invariant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3962400"/>
            <a:ext cx="701040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ContractInvariantMethod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ObjectInvariant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.Invariant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.values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.Invariant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&gt;= 0);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.Invariant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.pos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.values.Length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60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58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The static checker </a:t>
            </a:r>
            <a:br>
              <a:rPr lang="en-US" dirty="0" smtClean="0"/>
            </a:br>
            <a:r>
              <a:rPr lang="en-US" dirty="0" smtClean="0"/>
              <a:t>(codename Clousot)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logozzo\AppData\Local\Microsoft\Windows\Temporary Internet Files\Content.IE5\KPC526M1\MC9004344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47800"/>
            <a:ext cx="1908175" cy="258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308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via 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370427"/>
          </a:xfrm>
        </p:spPr>
        <p:txBody>
          <a:bodyPr/>
          <a:lstStyle/>
          <a:p>
            <a:r>
              <a:rPr lang="en-US" dirty="0" smtClean="0"/>
              <a:t>Precondition</a:t>
            </a:r>
          </a:p>
          <a:p>
            <a:pPr lvl="1"/>
            <a:r>
              <a:rPr lang="en-US" dirty="0" smtClean="0"/>
              <a:t>What I expect from the caller?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A non-null parameter</a:t>
            </a:r>
          </a:p>
          <a:p>
            <a:r>
              <a:rPr lang="en-US" dirty="0" smtClean="0"/>
              <a:t>Postcondition</a:t>
            </a:r>
          </a:p>
          <a:p>
            <a:pPr lvl="1"/>
            <a:r>
              <a:rPr lang="en-US" dirty="0" smtClean="0"/>
              <a:t>What I ensure to the caller?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The returned value is non-negative </a:t>
            </a:r>
          </a:p>
          <a:p>
            <a:r>
              <a:rPr lang="en-US" dirty="0" smtClean="0"/>
              <a:t>Object Invariant</a:t>
            </a:r>
          </a:p>
          <a:p>
            <a:pPr lvl="1"/>
            <a:r>
              <a:rPr lang="en-US" dirty="0" smtClean="0"/>
              <a:t>What holds in the stable states of an object?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This field is non-null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40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12114"/>
          </a:xfrm>
        </p:spPr>
        <p:txBody>
          <a:bodyPr/>
          <a:lstStyle/>
          <a:p>
            <a:r>
              <a:rPr lang="en-US" dirty="0" smtClean="0"/>
              <a:t>Goal: Prove contracts at static time</a:t>
            </a:r>
          </a:p>
          <a:p>
            <a:r>
              <a:rPr lang="en-US" dirty="0" smtClean="0"/>
              <a:t>Abstract interpretation-based</a:t>
            </a:r>
          </a:p>
          <a:p>
            <a:pPr lvl="1"/>
            <a:r>
              <a:rPr lang="en-US" dirty="0" smtClean="0"/>
              <a:t>Loop invariants inference</a:t>
            </a:r>
          </a:p>
          <a:p>
            <a:pPr lvl="1"/>
            <a:r>
              <a:rPr lang="en-US" dirty="0" smtClean="0"/>
              <a:t>Tunable</a:t>
            </a:r>
          </a:p>
          <a:p>
            <a:r>
              <a:rPr lang="en-US" dirty="0" smtClean="0"/>
              <a:t>Focuses on properties of interest</a:t>
            </a:r>
          </a:p>
          <a:p>
            <a:pPr lvl="1"/>
            <a:r>
              <a:rPr lang="en-US" dirty="0" smtClean="0"/>
              <a:t>Non-null</a:t>
            </a:r>
          </a:p>
          <a:p>
            <a:pPr lvl="1"/>
            <a:r>
              <a:rPr lang="en-US" dirty="0" smtClean="0"/>
              <a:t>Linear inequalities</a:t>
            </a:r>
          </a:p>
          <a:p>
            <a:pPr lvl="1"/>
            <a:r>
              <a:rPr lang="en-US" dirty="0" smtClean="0"/>
              <a:t>Array/Collections contents</a:t>
            </a:r>
          </a:p>
          <a:p>
            <a:r>
              <a:rPr lang="en-US" dirty="0" smtClean="0"/>
              <a:t>Optimistic hypotheses for aliasing</a:t>
            </a:r>
          </a:p>
          <a:p>
            <a:pPr lvl="1"/>
            <a:r>
              <a:rPr lang="en-US" dirty="0" smtClean="0"/>
              <a:t>Conservative otherwise</a:t>
            </a:r>
          </a:p>
        </p:txBody>
      </p:sp>
    </p:spTree>
    <p:extLst>
      <p:ext uri="{BB962C8B-B14F-4D97-AF65-F5344CB8AC3E}">
        <p14:creationId xmlns:p14="http://schemas.microsoft.com/office/powerpoint/2010/main" val="2125811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Clousot algorithm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099584"/>
          </a:xfrm>
        </p:spPr>
        <p:txBody>
          <a:bodyPr/>
          <a:lstStyle/>
          <a:p>
            <a:r>
              <a:rPr lang="en-US" dirty="0"/>
              <a:t>For each assembly, class, method 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Collect the proof obligations</a:t>
            </a:r>
          </a:p>
          <a:p>
            <a:pPr marL="1312863" lvl="2" indent="-514350">
              <a:buFont typeface="Arial" pitchFamily="34" charset="0"/>
              <a:buChar char="•"/>
            </a:pPr>
            <a:r>
              <a:rPr lang="en-US" dirty="0"/>
              <a:t>What should I prove?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Run the analyses</a:t>
            </a:r>
          </a:p>
          <a:p>
            <a:pPr marL="1312863" lvl="2" indent="-514350">
              <a:buFont typeface="Arial" pitchFamily="34" charset="0"/>
              <a:buChar char="•"/>
            </a:pPr>
            <a:r>
              <a:rPr lang="en-US" dirty="0"/>
              <a:t>Discover </a:t>
            </a:r>
            <a:r>
              <a:rPr lang="en-US"/>
              <a:t>facts about </a:t>
            </a:r>
            <a:r>
              <a:rPr lang="en-US" smtClean="0"/>
              <a:t>the </a:t>
            </a:r>
            <a:r>
              <a:rPr lang="en-US" dirty="0"/>
              <a:t>program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Discharge the proof obligations</a:t>
            </a:r>
          </a:p>
          <a:p>
            <a:pPr marL="1312863" lvl="2" indent="-514350">
              <a:buFont typeface="Arial" pitchFamily="34" charset="0"/>
              <a:buChar char="•"/>
            </a:pPr>
            <a:r>
              <a:rPr lang="en-US" dirty="0"/>
              <a:t>Using the inferred facts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On failure, use a more refined analysis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/>
              <a:t>Otherwise, report warning</a:t>
            </a:r>
          </a:p>
        </p:txBody>
      </p:sp>
    </p:spTree>
    <p:extLst>
      <p:ext uri="{BB962C8B-B14F-4D97-AF65-F5344CB8AC3E}">
        <p14:creationId xmlns:p14="http://schemas.microsoft.com/office/powerpoint/2010/main" val="3366082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obligations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610600" cy="5656933"/>
          </a:xfrm>
        </p:spPr>
        <p:txBody>
          <a:bodyPr/>
          <a:lstStyle/>
          <a:p>
            <a:r>
              <a:rPr lang="en-US" dirty="0"/>
              <a:t>Implicit</a:t>
            </a:r>
          </a:p>
          <a:p>
            <a:pPr lvl="1"/>
            <a:r>
              <a:rPr lang="en-US" dirty="0" err="1"/>
              <a:t>NonNull</a:t>
            </a:r>
            <a:r>
              <a:rPr lang="en-US" dirty="0"/>
              <a:t> checking</a:t>
            </a:r>
          </a:p>
          <a:p>
            <a:pPr lvl="1"/>
            <a:r>
              <a:rPr lang="en-US" dirty="0"/>
              <a:t>Bounds checking</a:t>
            </a:r>
          </a:p>
          <a:p>
            <a:pPr lvl="1"/>
            <a:r>
              <a:rPr lang="en-US" dirty="0"/>
              <a:t>Divisions by zero, overflows, float comparisons</a:t>
            </a:r>
          </a:p>
          <a:p>
            <a:r>
              <a:rPr lang="en-US" dirty="0" smtClean="0"/>
              <a:t>Explicit </a:t>
            </a:r>
            <a:endParaRPr lang="en-US" dirty="0"/>
          </a:p>
          <a:p>
            <a:pPr lvl="1"/>
            <a:r>
              <a:rPr lang="en-US" dirty="0"/>
              <a:t>Assertions</a:t>
            </a:r>
          </a:p>
          <a:p>
            <a:pPr lvl="1"/>
            <a:r>
              <a:rPr lang="en-US" dirty="0"/>
              <a:t>When calling a method, its precondition</a:t>
            </a:r>
          </a:p>
          <a:p>
            <a:pPr lvl="1"/>
            <a:r>
              <a:rPr lang="en-US" dirty="0"/>
              <a:t>When returning from a method</a:t>
            </a:r>
          </a:p>
          <a:p>
            <a:pPr lvl="2"/>
            <a:r>
              <a:rPr lang="en-US" dirty="0" smtClean="0"/>
              <a:t>its </a:t>
            </a:r>
            <a:r>
              <a:rPr lang="en-US" dirty="0" err="1"/>
              <a:t>postcondition</a:t>
            </a:r>
            <a:endParaRPr lang="en-US" dirty="0"/>
          </a:p>
          <a:p>
            <a:pPr lvl="2"/>
            <a:r>
              <a:rPr lang="en-US" dirty="0"/>
              <a:t>its object invariant</a:t>
            </a:r>
          </a:p>
          <a:p>
            <a:r>
              <a:rPr lang="en-US" dirty="0"/>
              <a:t>GUI option to focus only on explicit ones</a:t>
            </a:r>
          </a:p>
          <a:p>
            <a:pPr lvl="1"/>
            <a:r>
              <a:rPr lang="en-US" dirty="0"/>
              <a:t>Reduce noise </a:t>
            </a:r>
          </a:p>
        </p:txBody>
      </p:sp>
    </p:spTree>
    <p:extLst>
      <p:ext uri="{BB962C8B-B14F-4D97-AF65-F5344CB8AC3E}">
        <p14:creationId xmlns:p14="http://schemas.microsoft.com/office/powerpoint/2010/main" val="691504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the </a:t>
            </a:r>
            <a:r>
              <a:rPr lang="en-US" dirty="0" err="1" smtClean="0"/>
              <a:t>bytecode</a:t>
            </a:r>
            <a:r>
              <a:rPr lang="en-US" dirty="0" smtClean="0"/>
              <a:t>, extract contracts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transformations: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De-Stack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CFG Construction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De-heap</a:t>
            </a:r>
          </a:p>
          <a:p>
            <a:pPr marL="909638" lvl="1" indent="-514350">
              <a:buFont typeface="+mj-lt"/>
              <a:buAutoNum type="arabicPeriod"/>
            </a:pPr>
            <a:r>
              <a:rPr lang="en-US" dirty="0" smtClean="0"/>
              <a:t>Expression recovery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Value Analyses</a:t>
            </a:r>
          </a:p>
          <a:p>
            <a:pPr marL="909638" lvl="1" indent="-514350">
              <a:buFont typeface="Arial" pitchFamily="34" charset="0"/>
              <a:buChar char="•"/>
            </a:pPr>
            <a:r>
              <a:rPr lang="en-US" dirty="0" smtClean="0"/>
              <a:t>Non-null, numerical, containers, buffers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Inference propagation</a:t>
            </a:r>
          </a:p>
        </p:txBody>
      </p:sp>
    </p:spTree>
    <p:extLst>
      <p:ext uri="{BB962C8B-B14F-4D97-AF65-F5344CB8AC3E}">
        <p14:creationId xmlns:p14="http://schemas.microsoft.com/office/powerpoint/2010/main" val="460814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Interpretation [CC77]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30581"/>
          </a:xfrm>
        </p:spPr>
        <p:txBody>
          <a:bodyPr/>
          <a:lstStyle/>
          <a:p>
            <a:r>
              <a:rPr lang="en-US" dirty="0" smtClean="0"/>
              <a:t>Theory of approximations</a:t>
            </a:r>
          </a:p>
          <a:p>
            <a:r>
              <a:rPr lang="en-US" dirty="0" smtClean="0"/>
              <a:t>Semantics are ordered according to the precision</a:t>
            </a:r>
          </a:p>
          <a:p>
            <a:r>
              <a:rPr lang="en-US" dirty="0"/>
              <a:t>The more </a:t>
            </a:r>
            <a:r>
              <a:rPr lang="en-US" dirty="0" smtClean="0"/>
              <a:t>precise </a:t>
            </a:r>
            <a:r>
              <a:rPr lang="en-US" dirty="0"/>
              <a:t>the semantics</a:t>
            </a:r>
          </a:p>
          <a:p>
            <a:pPr>
              <a:buNone/>
            </a:pPr>
            <a:r>
              <a:rPr lang="en-US" dirty="0"/>
              <a:t>    The more </a:t>
            </a:r>
            <a:r>
              <a:rPr lang="en-US" dirty="0" smtClean="0"/>
              <a:t>properties captured</a:t>
            </a:r>
          </a:p>
          <a:p>
            <a:pPr lvl="0"/>
            <a:r>
              <a:rPr lang="en-US" dirty="0" smtClean="0"/>
              <a:t>A static analysis is a semantics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Precise enough to capture the properties of interest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Rough enough to be computable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99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abstraction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325819"/>
            <a:ext cx="3861955" cy="44012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Foo(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Contract.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Ensures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tmp.x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&gt;= -20);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-11;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alias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alias.x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}</a:t>
            </a: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05400" y="1698605"/>
            <a:ext cx="3733800" cy="31085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Alias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{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Foo(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svX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-11;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assume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svX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assert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svX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-20);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}</a:t>
            </a:r>
            <a:endParaRPr lang="en-US" sz="1400" dirty="0"/>
          </a:p>
        </p:txBody>
      </p:sp>
      <p:sp>
        <p:nvSpPr>
          <p:cNvPr id="23" name="Right Arrow 22"/>
          <p:cNvSpPr/>
          <p:nvPr/>
        </p:nvSpPr>
        <p:spPr bwMode="auto">
          <a:xfrm>
            <a:off x="4191000" y="2062557"/>
            <a:ext cx="762000" cy="67044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5791200"/>
            <a:ext cx="8382000" cy="984885"/>
          </a:xfrm>
        </p:spPr>
        <p:txBody>
          <a:bodyPr/>
          <a:lstStyle/>
          <a:p>
            <a:r>
              <a:rPr lang="en-US" dirty="0" smtClean="0"/>
              <a:t>Output: program in scalar </a:t>
            </a:r>
            <a:r>
              <a:rPr lang="en-US" dirty="0" smtClean="0"/>
              <a:t>form</a:t>
            </a:r>
            <a:endParaRPr lang="en-US" dirty="0"/>
          </a:p>
          <a:p>
            <a:r>
              <a:rPr lang="en-US" dirty="0" smtClean="0"/>
              <a:t>Optimistic assumptions </a:t>
            </a:r>
            <a:r>
              <a:rPr lang="en-US" smtClean="0"/>
              <a:t>on external aliasing</a:t>
            </a:r>
            <a:endParaRPr lang="en-US" dirty="0" smtClean="0"/>
          </a:p>
        </p:txBody>
      </p:sp>
      <p:cxnSp>
        <p:nvCxnSpPr>
          <p:cNvPr id="5" name="Curved Connector 4"/>
          <p:cNvCxnSpPr/>
          <p:nvPr/>
        </p:nvCxnSpPr>
        <p:spPr>
          <a:xfrm>
            <a:off x="3962400" y="2819400"/>
            <a:ext cx="1828800" cy="1371600"/>
          </a:xfrm>
          <a:prstGeom prst="curvedConnector3">
            <a:avLst/>
          </a:prstGeom>
          <a:ln cmpd="sng"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28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(Numerical) Abstract domains</a:t>
            </a:r>
            <a:endParaRPr lang="en-US" dirty="0"/>
          </a:p>
        </p:txBody>
      </p:sp>
      <p:sp>
        <p:nvSpPr>
          <p:cNvPr id="96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0 ≤ index &lt; </a:t>
            </a:r>
            <a:r>
              <a:rPr lang="en-US" dirty="0" err="1" smtClean="0"/>
              <a:t>array.Length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75" name="Group 17"/>
          <p:cNvGrpSpPr/>
          <p:nvPr/>
        </p:nvGrpSpPr>
        <p:grpSpPr>
          <a:xfrm>
            <a:off x="533400" y="3429000"/>
            <a:ext cx="1904999" cy="2885480"/>
            <a:chOff x="609601" y="3219450"/>
            <a:chExt cx="1904999" cy="2885480"/>
          </a:xfrm>
          <a:noFill/>
        </p:grpSpPr>
        <p:graphicFrame>
          <p:nvGraphicFramePr>
            <p:cNvPr id="76" name="Object 4"/>
            <p:cNvGraphicFramePr>
              <a:graphicFrameLocks noChangeAspect="1"/>
            </p:cNvGraphicFramePr>
            <p:nvPr/>
          </p:nvGraphicFramePr>
          <p:xfrm>
            <a:off x="609601" y="3219450"/>
            <a:ext cx="1904999" cy="159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7" name="Visio" r:id="rId3" imgW="4006367" imgH="3202747" progId="Visio.Drawing.11">
                    <p:embed/>
                  </p:oleObj>
                </mc:Choice>
                <mc:Fallback>
                  <p:oleObj name="Visio" r:id="rId3" imgW="4006367" imgH="320274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1" y="3219450"/>
                          <a:ext cx="1904999" cy="1598613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TextBox 76"/>
            <p:cNvSpPr txBox="1"/>
            <p:nvPr/>
          </p:nvSpPr>
          <p:spPr>
            <a:xfrm>
              <a:off x="1084350" y="5181600"/>
              <a:ext cx="1109598" cy="92333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Intervals</a:t>
              </a:r>
            </a:p>
            <a:p>
              <a:pPr algn="ctr"/>
              <a:r>
                <a:rPr lang="en-US" dirty="0" smtClean="0"/>
                <a:t>a ≤ x ≤ b</a:t>
              </a:r>
            </a:p>
            <a:p>
              <a:pPr algn="ctr"/>
              <a:r>
                <a:rPr lang="en-US" dirty="0" smtClean="0"/>
                <a:t>No </a:t>
              </a:r>
              <a:r>
                <a:rPr lang="en-US" dirty="0" smtClean="0">
                  <a:sym typeface="Wingdings" pitchFamily="2" charset="2"/>
                </a:rPr>
                <a:t></a:t>
              </a:r>
              <a:endParaRPr lang="en-US" dirty="0"/>
            </a:p>
          </p:txBody>
        </p:sp>
      </p:grpSp>
      <p:grpSp>
        <p:nvGrpSpPr>
          <p:cNvPr id="79" name="Group 18"/>
          <p:cNvGrpSpPr/>
          <p:nvPr/>
        </p:nvGrpSpPr>
        <p:grpSpPr>
          <a:xfrm>
            <a:off x="2565399" y="3448050"/>
            <a:ext cx="1854201" cy="2866430"/>
            <a:chOff x="2641600" y="3238500"/>
            <a:chExt cx="1854201" cy="2866430"/>
          </a:xfrm>
        </p:grpSpPr>
        <p:graphicFrame>
          <p:nvGraphicFramePr>
            <p:cNvPr id="80" name="Object 5"/>
            <p:cNvGraphicFramePr>
              <a:graphicFrameLocks noChangeAspect="1"/>
            </p:cNvGraphicFramePr>
            <p:nvPr/>
          </p:nvGraphicFramePr>
          <p:xfrm>
            <a:off x="2641600" y="3238500"/>
            <a:ext cx="1854201" cy="16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8" name="Visio" r:id="rId5" imgW="4006367" imgH="3202747" progId="Visio.Drawing.11">
                    <p:embed/>
                  </p:oleObj>
                </mc:Choice>
                <mc:Fallback>
                  <p:oleObj name="Visio" r:id="rId5" imgW="4006367" imgH="320274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1600" y="3238500"/>
                          <a:ext cx="1854201" cy="16002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" name="TextBox 80"/>
            <p:cNvSpPr txBox="1"/>
            <p:nvPr/>
          </p:nvSpPr>
          <p:spPr>
            <a:xfrm>
              <a:off x="3081308" y="5181600"/>
              <a:ext cx="1122423" cy="92333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Pentagons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a≤ x ≤ b &amp; x &lt;y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Yes </a:t>
              </a:r>
              <a:r>
                <a:rPr lang="en-US" dirty="0" smtClean="0">
                  <a:solidFill>
                    <a:schemeClr val="tx1"/>
                  </a:solidFill>
                  <a:sym typeface="Wingdings" pitchFamily="2" charset="2"/>
                </a:rPr>
                <a:t>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19"/>
          <p:cNvGrpSpPr/>
          <p:nvPr/>
        </p:nvGrpSpPr>
        <p:grpSpPr>
          <a:xfrm>
            <a:off x="4597399" y="3468688"/>
            <a:ext cx="1879601" cy="2845792"/>
            <a:chOff x="4673600" y="3259138"/>
            <a:chExt cx="1879601" cy="2845792"/>
          </a:xfrm>
        </p:grpSpPr>
        <p:graphicFrame>
          <p:nvGraphicFramePr>
            <p:cNvPr id="89" name="Object 7"/>
            <p:cNvGraphicFramePr>
              <a:graphicFrameLocks noChangeAspect="1"/>
            </p:cNvGraphicFramePr>
            <p:nvPr/>
          </p:nvGraphicFramePr>
          <p:xfrm>
            <a:off x="4673600" y="3259138"/>
            <a:ext cx="1879601" cy="155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9" name="Visio" r:id="rId7" imgW="4006260" imgH="3118719" progId="Visio.Drawing.11">
                    <p:embed/>
                  </p:oleObj>
                </mc:Choice>
                <mc:Fallback>
                  <p:oleObj name="Visio" r:id="rId7" imgW="4006260" imgH="3118719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3600" y="3259138"/>
                          <a:ext cx="1879601" cy="1558925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TextBox 89"/>
            <p:cNvSpPr txBox="1"/>
            <p:nvPr/>
          </p:nvSpPr>
          <p:spPr>
            <a:xfrm>
              <a:off x="5093591" y="5181600"/>
              <a:ext cx="130837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Octagons</a:t>
              </a:r>
            </a:p>
            <a:p>
              <a:pPr algn="ctr"/>
              <a:r>
                <a:rPr lang="en-US" dirty="0" smtClean="0"/>
                <a:t>± x ± y ≤ a</a:t>
              </a:r>
            </a:p>
            <a:p>
              <a:pPr algn="ctr"/>
              <a:r>
                <a:rPr lang="en-US" dirty="0" smtClean="0"/>
                <a:t>Yes </a:t>
              </a:r>
              <a:r>
                <a:rPr lang="en-US" dirty="0" smtClean="0">
                  <a:sym typeface="Wingdings" pitchFamily="2" charset="2"/>
                </a:rPr>
                <a:t> </a:t>
              </a:r>
              <a:endParaRPr lang="en-US" dirty="0"/>
            </a:p>
          </p:txBody>
        </p:sp>
      </p:grpSp>
      <p:grpSp>
        <p:nvGrpSpPr>
          <p:cNvPr id="91" name="Group 20"/>
          <p:cNvGrpSpPr/>
          <p:nvPr/>
        </p:nvGrpSpPr>
        <p:grpSpPr>
          <a:xfrm>
            <a:off x="6629399" y="3445934"/>
            <a:ext cx="1905001" cy="2868546"/>
            <a:chOff x="6705600" y="3236384"/>
            <a:chExt cx="1905001" cy="2868546"/>
          </a:xfrm>
        </p:grpSpPr>
        <p:graphicFrame>
          <p:nvGraphicFramePr>
            <p:cNvPr id="92" name="Object 6"/>
            <p:cNvGraphicFramePr>
              <a:graphicFrameLocks noChangeAspect="1"/>
            </p:cNvGraphicFramePr>
            <p:nvPr/>
          </p:nvGraphicFramePr>
          <p:xfrm>
            <a:off x="6705600" y="3236384"/>
            <a:ext cx="1905001" cy="156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0" name="Visio" r:id="rId9" imgW="4006260" imgH="3130850" progId="Visio.Drawing.11">
                    <p:embed/>
                  </p:oleObj>
                </mc:Choice>
                <mc:Fallback>
                  <p:oleObj name="Visio" r:id="rId9" imgW="4006260" imgH="313085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5600" y="3236384"/>
                          <a:ext cx="1905001" cy="1565275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TextBox 92"/>
            <p:cNvSpPr txBox="1"/>
            <p:nvPr/>
          </p:nvSpPr>
          <p:spPr>
            <a:xfrm>
              <a:off x="6916079" y="5181600"/>
              <a:ext cx="15808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Subpolyhedra</a:t>
              </a:r>
            </a:p>
            <a:p>
              <a:pPr algn="ctr"/>
              <a:r>
                <a:rPr lang="el-GR" dirty="0" smtClean="0"/>
                <a:t>Σ</a:t>
              </a:r>
              <a:r>
                <a:rPr lang="en-US" dirty="0" smtClean="0"/>
                <a:t> </a:t>
              </a:r>
              <a:r>
                <a:rPr lang="en-US" dirty="0" err="1" smtClean="0"/>
                <a:t>a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x</a:t>
              </a:r>
              <a:r>
                <a:rPr lang="en-US" baseline="-25000" dirty="0" err="1" smtClean="0"/>
                <a:t>i</a:t>
              </a:r>
              <a:r>
                <a:rPr lang="en-US" dirty="0" smtClean="0"/>
                <a:t> ≤ b</a:t>
              </a:r>
            </a:p>
            <a:p>
              <a:pPr algn="ctr"/>
              <a:r>
                <a:rPr lang="en-US" dirty="0" smtClean="0"/>
                <a:t>Yes </a:t>
              </a:r>
              <a:r>
                <a:rPr lang="en-US" dirty="0" smtClean="0">
                  <a:sym typeface="Wingdings" pitchFamily="2" charset="2"/>
                </a:rPr>
                <a:t> </a:t>
              </a:r>
              <a:endParaRPr lang="en-US" dirty="0"/>
            </a:p>
          </p:txBody>
        </p:sp>
      </p:grpSp>
      <p:graphicFrame>
        <p:nvGraphicFramePr>
          <p:cNvPr id="4126" name="Object 30"/>
          <p:cNvGraphicFramePr>
            <a:graphicFrameLocks noChangeAspect="1"/>
          </p:cNvGraphicFramePr>
          <p:nvPr/>
        </p:nvGraphicFramePr>
        <p:xfrm>
          <a:off x="5943600" y="1752600"/>
          <a:ext cx="2011363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1" name="Visio" r:id="rId11" imgW="4006260" imgH="2989053" progId="Visio.Drawing.11">
                  <p:embed/>
                </p:oleObj>
              </mc:Choice>
              <mc:Fallback>
                <p:oleObj name="Visio" r:id="rId11" imgW="4006260" imgH="29890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752600"/>
                        <a:ext cx="2011363" cy="15001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850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numerical domains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3733800" cy="31085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Alias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{  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Foo(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svX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-11;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svX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svX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&gt;= -20);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}</a:t>
            </a:r>
            <a:endParaRPr lang="en-US" sz="1400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638800" y="2743200"/>
            <a:ext cx="3124200" cy="838200"/>
          </a:xfrm>
          <a:prstGeom prst="wedgeRoundRectCallout">
            <a:avLst>
              <a:gd name="adj1" fmla="val -153267"/>
              <a:gd name="adj2" fmla="val 12431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Infer </a:t>
            </a:r>
            <a:r>
              <a:rPr lang="en-US" sz="24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svX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∈[ -11, 10]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755640" y="5410200"/>
            <a:ext cx="3124200" cy="838200"/>
          </a:xfrm>
          <a:prstGeom prst="wedgeRoundRectCallout">
            <a:avLst>
              <a:gd name="adj1" fmla="val -154893"/>
              <a:gd name="adj2" fmla="val -14356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Check: Ok!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With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67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domains in Clousot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3198"/>
          </a:xfrm>
        </p:spPr>
        <p:txBody>
          <a:bodyPr/>
          <a:lstStyle/>
          <a:p>
            <a:r>
              <a:rPr lang="en-US" dirty="0" smtClean="0"/>
              <a:t>Intervals not always enough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057400"/>
            <a:ext cx="3276600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F()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s-ES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s-E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ES" sz="1400" dirty="0">
                <a:solidFill>
                  <a:prstClr val="black"/>
                </a:solidFill>
                <a:latin typeface="Consolas"/>
              </a:rPr>
              <a:t> x = 5, y = 100;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&gt;= 0)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x = x - 1;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y = y + 10;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(y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== 160);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76800" y="1849120"/>
            <a:ext cx="3886200" cy="1046480"/>
          </a:xfrm>
          <a:prstGeom prst="wedgeRoundRectCallout">
            <a:avLst>
              <a:gd name="adj1" fmla="val -108976"/>
              <a:gd name="adj2" fmla="val 17489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Intervals infer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x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∈[-1, -1]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y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∈[100, +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257800" y="5105400"/>
            <a:ext cx="3124200" cy="838200"/>
          </a:xfrm>
          <a:prstGeom prst="wedgeRoundRectCallout">
            <a:avLst>
              <a:gd name="adj1" fmla="val -106763"/>
              <a:gd name="adj2" fmla="val -1265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Need Loop invariant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10 * x + y == 150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638800" y="3733800"/>
            <a:ext cx="3124200" cy="838200"/>
          </a:xfrm>
          <a:prstGeom prst="wedgeRoundRectCallout">
            <a:avLst>
              <a:gd name="adj1" fmla="val -120747"/>
              <a:gd name="adj2" fmla="val 2128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Check: Not ok!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83476" y="5334000"/>
            <a:ext cx="3505200" cy="1379220"/>
          </a:xfrm>
          <a:prstGeom prst="wedgeRoundRectCallout">
            <a:avLst>
              <a:gd name="adj1" fmla="val -10533"/>
              <a:gd name="adj2" fmla="val -10762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Instantiate the analysis with more precise domain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(Subpolyhedra)</a:t>
            </a:r>
          </a:p>
        </p:txBody>
      </p:sp>
    </p:spTree>
    <p:extLst>
      <p:ext uri="{BB962C8B-B14F-4D97-AF65-F5344CB8AC3E}">
        <p14:creationId xmlns:p14="http://schemas.microsoft.com/office/powerpoint/2010/main" val="1132786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609945"/>
          </a:xfrm>
        </p:spPr>
        <p:txBody>
          <a:bodyPr/>
          <a:lstStyle/>
          <a:p>
            <a:r>
              <a:rPr lang="en-US" dirty="0"/>
              <a:t>Given </a:t>
            </a:r>
          </a:p>
          <a:p>
            <a:pPr marL="0" indent="0">
              <a:buNone/>
            </a:pPr>
            <a:r>
              <a:rPr lang="en-US" dirty="0"/>
              <a:t>	an abstract element (fact) </a:t>
            </a:r>
            <a:r>
              <a:rPr lang="en-US" i="1" dirty="0"/>
              <a:t>a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a proof condition </a:t>
            </a:r>
            <a:r>
              <a:rPr lang="en-US" i="1" dirty="0"/>
              <a:t>c</a:t>
            </a:r>
            <a:r>
              <a:rPr lang="en-US" dirty="0">
                <a:gradFill>
                  <a:gsLst>
                    <a:gs pos="5000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	</a:t>
            </a:r>
            <a:endParaRPr lang="en-US" dirty="0" smtClean="0"/>
          </a:p>
          <a:p>
            <a:r>
              <a:rPr lang="en-US" dirty="0" smtClean="0"/>
              <a:t>Which are the possible outcomes of</a:t>
            </a:r>
          </a:p>
          <a:p>
            <a:pPr marL="0" indent="0" algn="ctr">
              <a:buNone/>
            </a:pPr>
            <a:r>
              <a:rPr lang="en-US" dirty="0" smtClean="0"/>
              <a:t>Check(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) ?</a:t>
            </a:r>
          </a:p>
        </p:txBody>
      </p:sp>
    </p:spTree>
    <p:extLst>
      <p:ext uri="{BB962C8B-B14F-4D97-AF65-F5344CB8AC3E}">
        <p14:creationId xmlns:p14="http://schemas.microsoft.com/office/powerpoint/2010/main" val="2715799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Specify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Abs(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x)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4191000"/>
            <a:ext cx="8382000" cy="984885"/>
          </a:xfrm>
        </p:spPr>
        <p:txBody>
          <a:bodyPr/>
          <a:lstStyle/>
          <a:p>
            <a:r>
              <a:rPr lang="en-US" dirty="0"/>
              <a:t>Precondition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Postcondition?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3429" y="1371600"/>
            <a:ext cx="457200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&lt; 0)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-x;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 bwMode="auto">
          <a:xfrm>
            <a:off x="4918529" y="2743200"/>
            <a:ext cx="3733800" cy="25146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Little reminder: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-(-2</a:t>
            </a:r>
            <a:r>
              <a:rPr lang="en-US" sz="2400" baseline="30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31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)==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-2</a:t>
            </a:r>
            <a:r>
              <a:rPr lang="en-US" sz="2400" baseline="30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31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183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analysis in Clousot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896451"/>
          </a:xfrm>
        </p:spPr>
        <p:txBody>
          <a:bodyPr/>
          <a:lstStyle/>
          <a:p>
            <a:r>
              <a:rPr lang="en-US" dirty="0" smtClean="0"/>
              <a:t>First analyze with “cheap” domains</a:t>
            </a:r>
          </a:p>
          <a:p>
            <a:pPr lvl="1"/>
            <a:r>
              <a:rPr lang="en-US" dirty="0"/>
              <a:t>If </a:t>
            </a:r>
            <a:r>
              <a:rPr lang="en-US" dirty="0" smtClean="0"/>
              <a:t>check is definitive (True, False, Bottom)</a:t>
            </a:r>
            <a:endParaRPr lang="en-US" dirty="0"/>
          </a:p>
          <a:p>
            <a:pPr marL="855663" lvl="2" indent="0">
              <a:buNone/>
            </a:pPr>
            <a:r>
              <a:rPr lang="en-US" dirty="0"/>
              <a:t>	</a:t>
            </a:r>
            <a:r>
              <a:rPr lang="en-US" sz="2800" dirty="0"/>
              <a:t>Done!</a:t>
            </a:r>
            <a:endParaRPr lang="en-US" dirty="0"/>
          </a:p>
          <a:p>
            <a:pPr lvl="1"/>
            <a:r>
              <a:rPr lang="en-US" dirty="0" smtClean="0"/>
              <a:t>Otherwise</a:t>
            </a:r>
            <a:endParaRPr lang="en-US" dirty="0"/>
          </a:p>
          <a:p>
            <a:pPr marL="460375" lvl="1" indent="0">
              <a:buNone/>
            </a:pPr>
            <a:r>
              <a:rPr lang="en-US" dirty="0"/>
              <a:t>	Try a more precise domain</a:t>
            </a:r>
            <a:endParaRPr lang="en-US" dirty="0" smtClean="0"/>
          </a:p>
          <a:p>
            <a:r>
              <a:rPr lang="en-US" dirty="0" smtClean="0"/>
              <a:t>On average great performance gains</a:t>
            </a:r>
          </a:p>
          <a:p>
            <a:pPr lvl="1"/>
            <a:r>
              <a:rPr lang="en-US" dirty="0" smtClean="0"/>
              <a:t>Persist analysis options in different runs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77514313"/>
              </p:ext>
            </p:extLst>
          </p:nvPr>
        </p:nvGraphicFramePr>
        <p:xfrm>
          <a:off x="1447800" y="4724400"/>
          <a:ext cx="61722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705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Content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943" y="2362200"/>
            <a:ext cx="5334000" cy="42473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[N];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 smtClean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(i &lt; N)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222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 = i +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1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/>
              <a:t>∀ k ∈ [0, N). a[k] == 222);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657600" y="3736848"/>
            <a:ext cx="3179817" cy="2133600"/>
          </a:xfrm>
          <a:prstGeom prst="wedgeRoundRectCallout">
            <a:avLst>
              <a:gd name="adj1" fmla="val -84218"/>
              <a:gd name="adj2" fmla="val -2392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i == 0 then 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 not initialized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 if i &gt; 0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a[0] == … a[i] == 222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impossible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109546" y="2362200"/>
            <a:ext cx="3075151" cy="841248"/>
          </a:xfrm>
          <a:prstGeom prst="wedgeRoundRectCallout">
            <a:avLst>
              <a:gd name="adj1" fmla="val -20860"/>
              <a:gd name="adj2" fmla="val 12970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1: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 handling of disjunction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529943" y="5768269"/>
            <a:ext cx="3450897" cy="841248"/>
          </a:xfrm>
          <a:prstGeom prst="wedgeRoundRectCallout">
            <a:avLst>
              <a:gd name="adj1" fmla="val -76853"/>
              <a:gd name="adj2" fmla="val 837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Challenge 2:</a:t>
            </a:r>
          </a:p>
          <a:p>
            <a:r>
              <a:rPr lang="en-US" dirty="0" smtClean="0"/>
              <a:t>Infer </a:t>
            </a:r>
            <a:r>
              <a:rPr lang="en-US" i="1" dirty="0" smtClean="0"/>
              <a:t>all </a:t>
            </a:r>
            <a:r>
              <a:rPr lang="en-US" dirty="0" smtClean="0"/>
              <a:t>the elements initialized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17174"/>
          </a:xfrm>
        </p:spPr>
        <p:txBody>
          <a:bodyPr/>
          <a:lstStyle/>
          <a:p>
            <a:r>
              <a:rPr lang="en-US" dirty="0" smtClean="0"/>
              <a:t>Needed to prove quantified facts</a:t>
            </a:r>
          </a:p>
          <a:p>
            <a:pPr lvl="1"/>
            <a:r>
              <a:rPr lang="en-US" dirty="0" smtClean="0"/>
              <a:t>Extensions to enumerators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93986"/>
      </p:ext>
    </p:extLst>
  </p:cSld>
  <p:clrMapOvr>
    <a:masterClrMapping/>
  </p:clrMapOvr>
  <p:transition advTm="10612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the first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08981"/>
          </a:xfrm>
        </p:spPr>
        <p:txBody>
          <a:bodyPr/>
          <a:lstStyle/>
          <a:p>
            <a:r>
              <a:rPr lang="en-US" dirty="0" smtClean="0"/>
              <a:t>Many approaches using:</a:t>
            </a:r>
          </a:p>
          <a:p>
            <a:pPr lvl="1"/>
            <a:r>
              <a:rPr lang="en-US" dirty="0"/>
              <a:t>Human </a:t>
            </a:r>
            <a:r>
              <a:rPr lang="en-US" dirty="0" smtClean="0"/>
              <a:t>help</a:t>
            </a:r>
          </a:p>
          <a:p>
            <a:pPr lvl="1"/>
            <a:r>
              <a:rPr lang="en-US" dirty="0" smtClean="0"/>
              <a:t>Under- and over-approximations</a:t>
            </a:r>
          </a:p>
          <a:p>
            <a:pPr lvl="1"/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Theorem provers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pPr marL="460375" lvl="1" indent="-460375"/>
            <a:r>
              <a:rPr lang="en-US" dirty="0" smtClean="0"/>
              <a:t>We tried some of them in Clousot but not practical</a:t>
            </a:r>
          </a:p>
          <a:p>
            <a:pPr lvl="1"/>
            <a:r>
              <a:rPr lang="en-US" dirty="0" smtClean="0"/>
              <a:t>Many hidden hypotheses</a:t>
            </a:r>
          </a:p>
          <a:p>
            <a:pPr lvl="1"/>
            <a:r>
              <a:rPr lang="en-US" dirty="0" smtClean="0"/>
              <a:t>Scalability is an issue</a:t>
            </a:r>
          </a:p>
          <a:p>
            <a:pPr lvl="1"/>
            <a:endParaRPr lang="en-US" dirty="0" smtClean="0"/>
          </a:p>
        </p:txBody>
      </p:sp>
      <p:pic>
        <p:nvPicPr>
          <p:cNvPr id="4098" name="Picture 2" descr="C:\Program Files\Microsoft Office\MEDIA\CAGCAT10\j028603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5029200"/>
            <a:ext cx="142402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813907"/>
      </p:ext>
    </p:extLst>
  </p:cSld>
  <p:clrMapOvr>
    <a:masterClrMapping/>
  </p:clrMapOvr>
  <p:transition advTm="48504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 (with P&amp;R Cousot)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984885"/>
          </a:xfrm>
        </p:spPr>
        <p:txBody>
          <a:bodyPr/>
          <a:lstStyle/>
          <a:p>
            <a:r>
              <a:rPr lang="en-US" dirty="0" smtClean="0"/>
              <a:t>Precise</a:t>
            </a:r>
            <a:r>
              <a:rPr lang="en-US" dirty="0"/>
              <a:t> </a:t>
            </a:r>
            <a:r>
              <a:rPr lang="en-US" dirty="0" smtClean="0"/>
              <a:t>and very very fast!</a:t>
            </a:r>
          </a:p>
          <a:p>
            <a:r>
              <a:rPr lang="en-US" dirty="0" smtClean="0"/>
              <a:t>Basis: Array segments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36914" y="4200133"/>
            <a:ext cx="2667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[222, 222]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27314" y="420013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103914" y="420013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, k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71581" y="4200133"/>
            <a:ext cx="2398047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[0, 0]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369628" y="4200133"/>
            <a:ext cx="609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</a:t>
            </a: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2445097"/>
            <a:ext cx="1928733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bounds</a:t>
            </a:r>
          </a:p>
        </p:txBody>
      </p:sp>
      <p:cxnSp>
        <p:nvCxnSpPr>
          <p:cNvPr id="27" name="Straight Arrow Connector 26"/>
          <p:cNvCxnSpPr>
            <a:stCxn id="26" idx="2"/>
            <a:endCxn id="12" idx="0"/>
          </p:cNvCxnSpPr>
          <p:nvPr/>
        </p:nvCxnSpPr>
        <p:spPr>
          <a:xfrm>
            <a:off x="1726367" y="2814429"/>
            <a:ext cx="2682347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9" idx="2"/>
            <a:endCxn id="4" idx="0"/>
          </p:cNvCxnSpPr>
          <p:nvPr/>
        </p:nvCxnSpPr>
        <p:spPr>
          <a:xfrm flipH="1">
            <a:off x="2770414" y="2814429"/>
            <a:ext cx="4336824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04262" y="2445097"/>
            <a:ext cx="300595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 content abstraction</a:t>
            </a:r>
          </a:p>
        </p:txBody>
      </p:sp>
      <p:cxnSp>
        <p:nvCxnSpPr>
          <p:cNvPr id="52" name="Straight Arrow Connector 51"/>
          <p:cNvCxnSpPr>
            <a:stCxn id="49" idx="2"/>
            <a:endCxn id="13" idx="0"/>
          </p:cNvCxnSpPr>
          <p:nvPr/>
        </p:nvCxnSpPr>
        <p:spPr>
          <a:xfrm flipH="1">
            <a:off x="6170605" y="2814429"/>
            <a:ext cx="936633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 bwMode="auto">
          <a:xfrm>
            <a:off x="4724665" y="4200133"/>
            <a:ext cx="246916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46614" y="5778749"/>
            <a:ext cx="124585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</a:t>
            </a:r>
            <a:r>
              <a:rPr lang="en-US" dirty="0"/>
              <a:t>≤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i, 0 </a:t>
            </a:r>
            <a:r>
              <a:rPr lang="en-US" dirty="0"/>
              <a:t>≤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</a:t>
            </a:r>
            <a:endParaRPr lang="en-US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4082143" y="5778749"/>
            <a:ext cx="748923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== </a:t>
            </a:r>
            <a:r>
              <a:rPr lang="en-US" dirty="0" smtClean="0"/>
              <a:t>k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31776" y="5778749"/>
            <a:ext cx="133882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N,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&lt;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endParaRPr lang="en-US" dirty="0" smtClean="0"/>
          </a:p>
        </p:txBody>
      </p:sp>
      <p:cxnSp>
        <p:nvCxnSpPr>
          <p:cNvPr id="62" name="Straight Arrow Connector 61"/>
          <p:cNvCxnSpPr>
            <a:stCxn id="60" idx="0"/>
            <a:endCxn id="12" idx="2"/>
          </p:cNvCxnSpPr>
          <p:nvPr/>
        </p:nvCxnSpPr>
        <p:spPr>
          <a:xfrm flipH="1" flipV="1">
            <a:off x="4408714" y="4809733"/>
            <a:ext cx="47891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0"/>
          </p:cNvCxnSpPr>
          <p:nvPr/>
        </p:nvCxnSpPr>
        <p:spPr>
          <a:xfrm flipH="1" flipV="1">
            <a:off x="1132115" y="4809733"/>
            <a:ext cx="1337426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0"/>
          </p:cNvCxnSpPr>
          <p:nvPr/>
        </p:nvCxnSpPr>
        <p:spPr>
          <a:xfrm flipH="1" flipV="1">
            <a:off x="4469568" y="4798847"/>
            <a:ext cx="2131622" cy="97990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0"/>
            <a:endCxn id="15" idx="2"/>
          </p:cNvCxnSpPr>
          <p:nvPr/>
        </p:nvCxnSpPr>
        <p:spPr>
          <a:xfrm flipV="1">
            <a:off x="6601190" y="4809733"/>
            <a:ext cx="1073238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2" idx="2"/>
          </p:cNvCxnSpPr>
          <p:nvPr/>
        </p:nvCxnSpPr>
        <p:spPr>
          <a:xfrm flipV="1">
            <a:off x="2477556" y="4809733"/>
            <a:ext cx="1931158" cy="96901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6" idx="2"/>
            <a:endCxn id="11" idx="0"/>
          </p:cNvCxnSpPr>
          <p:nvPr/>
        </p:nvCxnSpPr>
        <p:spPr>
          <a:xfrm flipH="1">
            <a:off x="1132114" y="2814429"/>
            <a:ext cx="594253" cy="1385704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6" idx="2"/>
          </p:cNvCxnSpPr>
          <p:nvPr/>
        </p:nvCxnSpPr>
        <p:spPr>
          <a:xfrm>
            <a:off x="1726367" y="2814429"/>
            <a:ext cx="6122233" cy="130037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22194" y="2445097"/>
            <a:ext cx="131318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Disjunction</a:t>
            </a:r>
          </a:p>
        </p:txBody>
      </p:sp>
      <p:cxnSp>
        <p:nvCxnSpPr>
          <p:cNvPr id="86" name="Straight Arrow Connector 85"/>
          <p:cNvCxnSpPr>
            <a:stCxn id="85" idx="2"/>
            <a:endCxn id="55" idx="0"/>
          </p:cNvCxnSpPr>
          <p:nvPr/>
        </p:nvCxnSpPr>
        <p:spPr>
          <a:xfrm>
            <a:off x="4278784" y="2814429"/>
            <a:ext cx="569339" cy="1385704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55555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159552" y="6268943"/>
            <a:ext cx="4252895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ssert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∀k∈[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 N). a[k] ==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222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47348" y="957592"/>
            <a:ext cx="3578431" cy="646331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[N];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045" y="2177847"/>
            <a:ext cx="145103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91331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assume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i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4408" y="468875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222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200" y="391064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ssume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≥ 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5589351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j = i+1;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045587" y="3120462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6" name="Straight Arrow Connector 15"/>
          <p:cNvCxnSpPr>
            <a:stCxn id="9" idx="2"/>
            <a:endCxn id="14" idx="0"/>
          </p:cNvCxnSpPr>
          <p:nvPr/>
        </p:nvCxnSpPr>
        <p:spPr>
          <a:xfrm>
            <a:off x="3136564" y="2547179"/>
            <a:ext cx="1593" cy="5732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0" idx="0"/>
          </p:cNvCxnSpPr>
          <p:nvPr/>
        </p:nvCxnSpPr>
        <p:spPr>
          <a:xfrm>
            <a:off x="3138157" y="3310962"/>
            <a:ext cx="0" cy="6023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 flipH="1">
            <a:off x="3136565" y="4282643"/>
            <a:ext cx="1592" cy="4061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3" idx="0"/>
          </p:cNvCxnSpPr>
          <p:nvPr/>
        </p:nvCxnSpPr>
        <p:spPr>
          <a:xfrm>
            <a:off x="3136565" y="5058083"/>
            <a:ext cx="1592" cy="531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2" idx="0"/>
          </p:cNvCxnSpPr>
          <p:nvPr/>
        </p:nvCxnSpPr>
        <p:spPr>
          <a:xfrm rot="10800000" flipV="1">
            <a:off x="1223357" y="3215711"/>
            <a:ext cx="1822230" cy="69492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2"/>
            <a:endCxn id="9" idx="0"/>
          </p:cNvCxnSpPr>
          <p:nvPr/>
        </p:nvCxnSpPr>
        <p:spPr>
          <a:xfrm>
            <a:off x="3136564" y="1603923"/>
            <a:ext cx="0" cy="5739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924801" y="4034162"/>
            <a:ext cx="990600" cy="92333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-&gt; _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j -&gt;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N -&gt; N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72" name="Elbow Connector 71"/>
          <p:cNvCxnSpPr>
            <a:stCxn id="13" idx="2"/>
            <a:endCxn id="70" idx="2"/>
          </p:cNvCxnSpPr>
          <p:nvPr/>
        </p:nvCxnSpPr>
        <p:spPr>
          <a:xfrm rot="5400000" flipH="1" flipV="1">
            <a:off x="5278533" y="2817116"/>
            <a:ext cx="1001191" cy="5281944"/>
          </a:xfrm>
          <a:prstGeom prst="bentConnector3">
            <a:avLst>
              <a:gd name="adj1" fmla="val -2283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0" idx="0"/>
            <a:endCxn id="14" idx="6"/>
          </p:cNvCxnSpPr>
          <p:nvPr/>
        </p:nvCxnSpPr>
        <p:spPr>
          <a:xfrm rot="16200000" flipV="1">
            <a:off x="5416189" y="1030250"/>
            <a:ext cx="818450" cy="518937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4085733" y="1810416"/>
            <a:ext cx="1190235" cy="352104"/>
            <a:chOff x="5676181" y="1705530"/>
            <a:chExt cx="1190235" cy="352104"/>
          </a:xfrm>
        </p:grpSpPr>
        <p:sp>
          <p:nvSpPr>
            <p:cNvPr id="76" name="Rectangle 75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6761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085733" y="2657768"/>
            <a:ext cx="1658575" cy="352104"/>
            <a:chOff x="5207841" y="1705530"/>
            <a:chExt cx="1658575" cy="352104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5207841" y="170553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236482" y="4279973"/>
            <a:ext cx="1658575" cy="352104"/>
            <a:chOff x="5207841" y="1705530"/>
            <a:chExt cx="1658575" cy="352104"/>
          </a:xfrm>
        </p:grpSpPr>
        <p:sp>
          <p:nvSpPr>
            <p:cNvPr id="114" name="Rectangle 113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207841" y="170553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36482" y="5072846"/>
            <a:ext cx="3366435" cy="352104"/>
            <a:chOff x="4236482" y="5072846"/>
            <a:chExt cx="3366435" cy="352104"/>
          </a:xfrm>
        </p:grpSpPr>
        <p:sp>
          <p:nvSpPr>
            <p:cNvPr id="118" name="Rectangle 117"/>
            <p:cNvSpPr/>
            <p:nvPr/>
          </p:nvSpPr>
          <p:spPr bwMode="auto">
            <a:xfrm>
              <a:off x="4938706" y="5072846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4236482" y="5072846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7189098" y="5072846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469185" y="5072846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5658620" y="5072846"/>
              <a:ext cx="81141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1,i+1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7408104" y="5072846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53745" y="6019800"/>
            <a:ext cx="3622685" cy="352104"/>
            <a:chOff x="4253745" y="6019800"/>
            <a:chExt cx="3622685" cy="352104"/>
          </a:xfrm>
        </p:grpSpPr>
        <p:sp>
          <p:nvSpPr>
            <p:cNvPr id="44" name="Rectangle 43"/>
            <p:cNvSpPr/>
            <p:nvPr/>
          </p:nvSpPr>
          <p:spPr bwMode="auto">
            <a:xfrm>
              <a:off x="4955969" y="601980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253745" y="601980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62611" y="601980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742698" y="601980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675883" y="6019800"/>
              <a:ext cx="106681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1,i+1,j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681617" y="6019800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84332" y="3310962"/>
            <a:ext cx="3072185" cy="352104"/>
            <a:chOff x="4084332" y="3310962"/>
            <a:chExt cx="3072185" cy="352104"/>
          </a:xfrm>
        </p:grpSpPr>
        <p:sp>
          <p:nvSpPr>
            <p:cNvPr id="50" name="Rectangle 49"/>
            <p:cNvSpPr/>
            <p:nvPr/>
          </p:nvSpPr>
          <p:spPr bwMode="auto">
            <a:xfrm>
              <a:off x="4786556" y="3310962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084332" y="3310962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6742698" y="3310962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271299" y="3310962"/>
              <a:ext cx="471399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506471" y="3310962"/>
              <a:ext cx="764828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961704" y="3310962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1261457" y="4034162"/>
            <a:ext cx="1" cy="2161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38284254"/>
      </p:ext>
    </p:extLst>
  </p:cSld>
  <p:clrMapOvr>
    <a:masterClrMapping/>
  </p:clrMapOvr>
  <p:transition advTm="13753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unification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71291" y="1314450"/>
            <a:ext cx="2073219" cy="440130"/>
            <a:chOff x="260516" y="1066800"/>
            <a:chExt cx="2073219" cy="440130"/>
          </a:xfrm>
        </p:grpSpPr>
        <p:sp>
          <p:nvSpPr>
            <p:cNvPr id="5" name="Rectangle 4"/>
            <p:cNvSpPr/>
            <p:nvPr/>
          </p:nvSpPr>
          <p:spPr bwMode="auto">
            <a:xfrm>
              <a:off x="1139360" y="1066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0516" y="1066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40316" y="1066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570259" y="1314450"/>
            <a:ext cx="3840231" cy="440130"/>
            <a:chOff x="4621692" y="1066800"/>
            <a:chExt cx="3840231" cy="440130"/>
          </a:xfrm>
        </p:grpSpPr>
        <p:sp>
          <p:nvSpPr>
            <p:cNvPr id="8" name="Rectangle 7"/>
            <p:cNvSpPr/>
            <p:nvPr/>
          </p:nvSpPr>
          <p:spPr bwMode="auto">
            <a:xfrm>
              <a:off x="5496179" y="1066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621692" y="1066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929347" y="1066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4455" y="106680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392777" y="106680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8218407" y="1066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24922" y="2345130"/>
            <a:ext cx="3095932" cy="440130"/>
            <a:chOff x="222526" y="2038350"/>
            <a:chExt cx="3095932" cy="44013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2126411" y="203835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22526" y="203835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025039" y="203835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59621" y="2038350"/>
              <a:ext cx="790833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⊥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448127" y="203835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885222" y="203835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570259" y="2345130"/>
            <a:ext cx="3840231" cy="440130"/>
            <a:chOff x="4583702" y="2038350"/>
            <a:chExt cx="3840231" cy="44013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5458189" y="203835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583702" y="203835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891357" y="203835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306465" y="203835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354787" y="203835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180417" y="203835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6765" y="3421455"/>
            <a:ext cx="3095932" cy="440130"/>
            <a:chOff x="241576" y="2971800"/>
            <a:chExt cx="3095932" cy="44013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2145461" y="2971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41576" y="297180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044089" y="2971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78671" y="2971800"/>
              <a:ext cx="790833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⊥</a:t>
              </a:r>
              <a:endPara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467177" y="297180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904272" y="2971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83702" y="3421455"/>
            <a:ext cx="3840231" cy="440130"/>
            <a:chOff x="4602752" y="2971800"/>
            <a:chExt cx="3840231" cy="44013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5477239" y="2971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602752" y="2971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910407" y="2971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325515" y="297180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373837" y="297180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8199467" y="2971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sp>
        <p:nvSpPr>
          <p:cNvPr id="46" name="Oval 45"/>
          <p:cNvSpPr/>
          <p:nvPr/>
        </p:nvSpPr>
        <p:spPr bwMode="auto">
          <a:xfrm>
            <a:off x="4191000" y="4381500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8" name="Elbow Connector 47"/>
          <p:cNvCxnSpPr>
            <a:stCxn id="32" idx="2"/>
            <a:endCxn id="46" idx="2"/>
          </p:cNvCxnSpPr>
          <p:nvPr/>
        </p:nvCxnSpPr>
        <p:spPr>
          <a:xfrm rot="16200000" flipH="1">
            <a:off x="2613956" y="2899705"/>
            <a:ext cx="615165" cy="253892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8" idx="2"/>
            <a:endCxn id="46" idx="6"/>
          </p:cNvCxnSpPr>
          <p:nvPr/>
        </p:nvCxnSpPr>
        <p:spPr>
          <a:xfrm rot="5400000">
            <a:off x="5296891" y="2940835"/>
            <a:ext cx="615165" cy="245666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2820008" y="6013433"/>
            <a:ext cx="3339796" cy="440130"/>
            <a:chOff x="3007111" y="5334000"/>
            <a:chExt cx="3339796" cy="44013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103391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cxnSp>
        <p:nvCxnSpPr>
          <p:cNvPr id="69" name="Straight Arrow Connector 68"/>
          <p:cNvCxnSpPr>
            <a:stCxn id="46" idx="4"/>
            <a:endCxn id="64" idx="0"/>
          </p:cNvCxnSpPr>
          <p:nvPr/>
        </p:nvCxnSpPr>
        <p:spPr>
          <a:xfrm flipH="1">
            <a:off x="4272663" y="4572000"/>
            <a:ext cx="10907" cy="14414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962400" y="40883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</a:p>
        </p:txBody>
      </p:sp>
      <p:sp>
        <p:nvSpPr>
          <p:cNvPr id="71" name="Down Arrow 70"/>
          <p:cNvSpPr/>
          <p:nvPr/>
        </p:nvSpPr>
        <p:spPr bwMode="auto">
          <a:xfrm>
            <a:off x="589765" y="85725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2" name="Down Arrow 71"/>
          <p:cNvSpPr/>
          <p:nvPr/>
        </p:nvSpPr>
        <p:spPr bwMode="auto">
          <a:xfrm>
            <a:off x="4928059" y="85725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3" name="Down Arrow 72"/>
          <p:cNvSpPr/>
          <p:nvPr/>
        </p:nvSpPr>
        <p:spPr bwMode="auto">
          <a:xfrm>
            <a:off x="1670234" y="1881746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4" name="Down Arrow 73"/>
          <p:cNvSpPr/>
          <p:nvPr/>
        </p:nvSpPr>
        <p:spPr bwMode="auto">
          <a:xfrm>
            <a:off x="6686492" y="188793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5" name="Down Arrow 74"/>
          <p:cNvSpPr/>
          <p:nvPr/>
        </p:nvSpPr>
        <p:spPr bwMode="auto">
          <a:xfrm>
            <a:off x="3036960" y="2964255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6" name="Down Arrow 75"/>
          <p:cNvSpPr/>
          <p:nvPr/>
        </p:nvSpPr>
        <p:spPr bwMode="auto">
          <a:xfrm>
            <a:off x="8036438" y="2964255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26476" y="1754580"/>
            <a:ext cx="284237" cy="590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20" idx="0"/>
          </p:cNvCxnSpPr>
          <p:nvPr/>
        </p:nvCxnSpPr>
        <p:spPr>
          <a:xfrm>
            <a:off x="710713" y="1754580"/>
            <a:ext cx="959521" cy="590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31160" y="4800600"/>
            <a:ext cx="2859058" cy="6463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egments  can be empty! (Disjunction)</a:t>
            </a:r>
          </a:p>
        </p:txBody>
      </p:sp>
      <p:cxnSp>
        <p:nvCxnSpPr>
          <p:cNvPr id="77" name="Straight Arrow Connector 76"/>
          <p:cNvCxnSpPr>
            <a:stCxn id="68" idx="2"/>
            <a:endCxn id="66" idx="0"/>
          </p:cNvCxnSpPr>
          <p:nvPr/>
        </p:nvCxnSpPr>
        <p:spPr>
          <a:xfrm flipH="1">
            <a:off x="4570617" y="5446931"/>
            <a:ext cx="1390072" cy="5665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68" idx="2"/>
            <a:endCxn id="65" idx="0"/>
          </p:cNvCxnSpPr>
          <p:nvPr/>
        </p:nvCxnSpPr>
        <p:spPr>
          <a:xfrm>
            <a:off x="5960689" y="5446931"/>
            <a:ext cx="77357" cy="5665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08152767"/>
      </p:ext>
    </p:extLst>
  </p:cSld>
  <p:clrMapOvr>
    <a:masterClrMapping/>
  </p:clrMapOvr>
  <p:transition advTm="8184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0" grpId="0"/>
      <p:bldP spid="73" grpId="0" animBg="1"/>
      <p:bldP spid="74" grpId="0" animBg="1"/>
      <p:bldP spid="75" grpId="0" animBg="1"/>
      <p:bldP spid="76" grpId="0" animBg="1"/>
      <p:bldP spid="6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12" idx="2"/>
          </p:cNvCxnSpPr>
          <p:nvPr/>
        </p:nvCxnSpPr>
        <p:spPr>
          <a:xfrm>
            <a:off x="1261457" y="4034162"/>
            <a:ext cx="1" cy="20618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49490" y="957591"/>
            <a:ext cx="3578431" cy="646331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[N];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3187" y="2177847"/>
            <a:ext cx="1451038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91415" y="3664830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assume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i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9823" y="4688752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222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9300" y="3664830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ssume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≥ 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91415" y="5589352"/>
            <a:ext cx="1704313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j = i+1;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651002" y="3120463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6" name="Straight Arrow Connector 15"/>
          <p:cNvCxnSpPr>
            <a:stCxn id="9" idx="2"/>
            <a:endCxn id="14" idx="0"/>
          </p:cNvCxnSpPr>
          <p:nvPr/>
        </p:nvCxnSpPr>
        <p:spPr>
          <a:xfrm>
            <a:off x="4738706" y="2547179"/>
            <a:ext cx="4866" cy="5732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0" idx="0"/>
          </p:cNvCxnSpPr>
          <p:nvPr/>
        </p:nvCxnSpPr>
        <p:spPr>
          <a:xfrm>
            <a:off x="4743572" y="3310963"/>
            <a:ext cx="0" cy="3538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 flipH="1">
            <a:off x="4741980" y="4034162"/>
            <a:ext cx="1592" cy="654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3" idx="0"/>
          </p:cNvCxnSpPr>
          <p:nvPr/>
        </p:nvCxnSpPr>
        <p:spPr>
          <a:xfrm>
            <a:off x="4741980" y="5058084"/>
            <a:ext cx="1592" cy="531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2" idx="0"/>
          </p:cNvCxnSpPr>
          <p:nvPr/>
        </p:nvCxnSpPr>
        <p:spPr>
          <a:xfrm rot="10800000" flipV="1">
            <a:off x="1261458" y="3215712"/>
            <a:ext cx="3389545" cy="449117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2"/>
            <a:endCxn id="9" idx="0"/>
          </p:cNvCxnSpPr>
          <p:nvPr/>
        </p:nvCxnSpPr>
        <p:spPr>
          <a:xfrm>
            <a:off x="4738706" y="1603922"/>
            <a:ext cx="0" cy="5739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934326" y="4729487"/>
            <a:ext cx="990600" cy="92333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-&gt; _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j -&gt;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N -&gt; N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72" name="Elbow Connector 71"/>
          <p:cNvCxnSpPr>
            <a:stCxn id="13" idx="2"/>
            <a:endCxn id="70" idx="2"/>
          </p:cNvCxnSpPr>
          <p:nvPr/>
        </p:nvCxnSpPr>
        <p:spPr>
          <a:xfrm rot="5400000" flipH="1" flipV="1">
            <a:off x="6433665" y="3962724"/>
            <a:ext cx="305867" cy="3686054"/>
          </a:xfrm>
          <a:prstGeom prst="bentConnector3">
            <a:avLst>
              <a:gd name="adj1" fmla="val -7473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0" idx="0"/>
            <a:endCxn id="14" idx="6"/>
          </p:cNvCxnSpPr>
          <p:nvPr/>
        </p:nvCxnSpPr>
        <p:spPr>
          <a:xfrm rot="16200000" flipV="1">
            <a:off x="5875997" y="2175858"/>
            <a:ext cx="1513774" cy="359348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3389142" y="2729751"/>
            <a:ext cx="3339796" cy="356616"/>
            <a:chOff x="3007111" y="5334000"/>
            <a:chExt cx="3339796" cy="440130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103391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978329" y="4183149"/>
            <a:ext cx="3099184" cy="356616"/>
            <a:chOff x="3007111" y="5334000"/>
            <a:chExt cx="3099184" cy="440130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703788" y="5199161"/>
            <a:ext cx="185819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 on up to a fixpoint …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447800" y="4416836"/>
            <a:ext cx="1991000" cy="356616"/>
            <a:chOff x="3007111" y="5334000"/>
            <a:chExt cx="1991000" cy="440130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4283570" y="5334000"/>
              <a:ext cx="714541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i, N</a:t>
              </a:r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2521016" y="3387831"/>
            <a:ext cx="2114659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doubts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 == N &amp;&amp; N &gt; 0) </a:t>
            </a:r>
          </a:p>
        </p:txBody>
      </p:sp>
      <p:cxnSp>
        <p:nvCxnSpPr>
          <p:cNvPr id="29" name="Straight Arrow Connector 28"/>
          <p:cNvCxnSpPr>
            <a:stCxn id="96" idx="2"/>
            <a:endCxn id="89" idx="0"/>
          </p:cNvCxnSpPr>
          <p:nvPr/>
        </p:nvCxnSpPr>
        <p:spPr>
          <a:xfrm flipH="1">
            <a:off x="3081530" y="4034162"/>
            <a:ext cx="496816" cy="382674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5500" y="5058084"/>
            <a:ext cx="2114659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the elements in [0, N)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set to 222</a:t>
            </a:r>
          </a:p>
        </p:txBody>
      </p:sp>
      <p:cxnSp>
        <p:nvCxnSpPr>
          <p:cNvPr id="46" name="Straight Arrow Connector 45"/>
          <p:cNvCxnSpPr>
            <a:stCxn id="45" idx="0"/>
            <a:endCxn id="87" idx="2"/>
          </p:cNvCxnSpPr>
          <p:nvPr/>
        </p:nvCxnSpPr>
        <p:spPr>
          <a:xfrm flipV="1">
            <a:off x="1542830" y="4773452"/>
            <a:ext cx="730952" cy="2846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44" name="Rectangle 43"/>
          <p:cNvSpPr/>
          <p:nvPr/>
        </p:nvSpPr>
        <p:spPr>
          <a:xfrm>
            <a:off x="166704" y="6096000"/>
            <a:ext cx="4252895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ssert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∀k∈[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 N). a[k] ==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222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Straight Arrow Connector 46"/>
          <p:cNvCxnSpPr>
            <a:stCxn id="45" idx="2"/>
          </p:cNvCxnSpPr>
          <p:nvPr/>
        </p:nvCxnSpPr>
        <p:spPr>
          <a:xfrm>
            <a:off x="1542830" y="5704415"/>
            <a:ext cx="840349" cy="391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pic>
        <p:nvPicPr>
          <p:cNvPr id="51" name="Picture 2" descr="C:\Users\logozzo\AppData\Local\Microsoft\Windows\Temporary Internet Files\Content.IE5\AHDIM2JZ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886" y="6029032"/>
            <a:ext cx="503268" cy="5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3442671"/>
      </p:ext>
    </p:extLst>
  </p:cSld>
  <p:clrMapOvr>
    <a:masterClrMapping/>
  </p:clrMapOvr>
  <p:transition advTm="7718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 animBg="1"/>
      <p:bldP spid="4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318379"/>
          </a:xfrm>
        </p:spPr>
        <p:txBody>
          <a:bodyPr/>
          <a:lstStyle/>
          <a:p>
            <a:r>
              <a:rPr lang="en-US" dirty="0" smtClean="0"/>
              <a:t>Imprecision may be induced by disjunctions</a:t>
            </a:r>
          </a:p>
          <a:p>
            <a:pPr lvl="1"/>
            <a:r>
              <a:rPr lang="en-US" dirty="0" smtClean="0"/>
              <a:t>Naive handling introduces exponentials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Solution: Backward goal propagation</a:t>
            </a:r>
          </a:p>
          <a:p>
            <a:pPr lvl="1"/>
            <a:r>
              <a:rPr lang="en-US" dirty="0" smtClean="0"/>
              <a:t>Intersected with forward facts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2319278"/>
            <a:ext cx="4114800" cy="3139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ublic void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Simple(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b)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(b)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z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12;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z = -12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endParaRPr lang="en-US" dirty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(z!= 0);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0384" y="4773862"/>
            <a:ext cx="1531188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:[-</a:t>
            </a:r>
            <a:r>
              <a:rPr lang="en-US" sz="1600" dirty="0"/>
              <a:t> </a:t>
            </a:r>
            <a:r>
              <a:rPr lang="en-US" sz="1600" dirty="0" smtClean="0"/>
              <a:t>12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,+</a:t>
            </a:r>
            <a:r>
              <a:rPr lang="en-US" sz="1600" dirty="0" smtClean="0"/>
              <a:t>12]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5612" y="4148078"/>
            <a:ext cx="1755609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[-12, -12]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5612" y="3575844"/>
            <a:ext cx="1531188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[12, 12]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4800947"/>
            <a:ext cx="85792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!=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198" y="3575844"/>
            <a:ext cx="85792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!=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1199" y="4110236"/>
            <a:ext cx="85792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!= 0</a:t>
            </a:r>
          </a:p>
        </p:txBody>
      </p:sp>
      <p:pic>
        <p:nvPicPr>
          <p:cNvPr id="12" name="Picture 2" descr="C:\Users\logozzo\AppData\Local\Microsoft\Windows\Temporary Internet Files\Content.IE5\AHDIM2JZ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163" y="3896444"/>
            <a:ext cx="503268" cy="5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logozzo\AppData\Local\Microsoft\Windows\Temporary Internet Files\Content.IE5\AHDIM2JZ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063" y="3324210"/>
            <a:ext cx="503268" cy="5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14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Inter-method Inference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r>
              <a:rPr lang="en-US" dirty="0" smtClean="0"/>
              <a:t>By default, infer getter/setter ensures</a:t>
            </a:r>
          </a:p>
          <a:p>
            <a:pPr lvl="1"/>
            <a:r>
              <a:rPr lang="en-US" dirty="0" smtClean="0"/>
              <a:t>Reduce the initial annotation burden</a:t>
            </a:r>
          </a:p>
          <a:p>
            <a:pPr lvl="1"/>
            <a:r>
              <a:rPr lang="en-US" dirty="0" smtClean="0"/>
              <a:t>Do not propagate over assemblies</a:t>
            </a:r>
          </a:p>
          <a:p>
            <a:r>
              <a:rPr lang="en-US" dirty="0" smtClean="0"/>
              <a:t>Suggest immediate preconditions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Options for</a:t>
            </a:r>
          </a:p>
          <a:p>
            <a:pPr lvl="1"/>
            <a:r>
              <a:rPr lang="en-US" dirty="0" smtClean="0"/>
              <a:t>Inference of method ensures</a:t>
            </a:r>
          </a:p>
          <a:p>
            <a:pPr lvl="1"/>
            <a:r>
              <a:rPr lang="en-US" dirty="0" smtClean="0"/>
              <a:t>Object-invariants for read-only fields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3429000"/>
            <a:ext cx="53340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Factory(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10254"/>
            <a:ext cx="39243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265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practical compromises…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521512"/>
          </a:xfrm>
        </p:spPr>
        <p:txBody>
          <a:bodyPr/>
          <a:lstStyle/>
          <a:p>
            <a:r>
              <a:rPr lang="en-US" dirty="0" smtClean="0"/>
              <a:t>Timeouts</a:t>
            </a:r>
          </a:p>
          <a:p>
            <a:pPr lvl="1"/>
            <a:r>
              <a:rPr lang="en-US" dirty="0" smtClean="0"/>
              <a:t>The analysis of a method can take too much</a:t>
            </a:r>
          </a:p>
          <a:p>
            <a:r>
              <a:rPr lang="en-US" dirty="0" smtClean="0"/>
              <a:t>Message prioritization</a:t>
            </a:r>
          </a:p>
          <a:p>
            <a:pPr lvl="1"/>
            <a:r>
              <a:rPr lang="en-US" dirty="0" smtClean="0"/>
              <a:t>Scoring system to report the most likely bugs</a:t>
            </a:r>
          </a:p>
          <a:p>
            <a:r>
              <a:rPr lang="en-US" dirty="0" smtClean="0"/>
              <a:t>Message suppression</a:t>
            </a:r>
          </a:p>
          <a:p>
            <a:pPr lvl="1"/>
            <a:r>
              <a:rPr lang="en-US" dirty="0" smtClean="0"/>
              <a:t>Weakness of the checker? </a:t>
            </a:r>
          </a:p>
          <a:p>
            <a:pPr lvl="1"/>
            <a:r>
              <a:rPr lang="en-US" dirty="0" smtClean="0"/>
              <a:t>Of the analysis?</a:t>
            </a:r>
          </a:p>
          <a:p>
            <a:r>
              <a:rPr lang="en-US" dirty="0" smtClean="0"/>
              <a:t>Selective Verification</a:t>
            </a:r>
          </a:p>
          <a:p>
            <a:pPr lvl="1"/>
            <a:r>
              <a:rPr lang="en-US" dirty="0" smtClean="0"/>
              <a:t>Start by focusing on most core code</a:t>
            </a:r>
          </a:p>
          <a:p>
            <a:r>
              <a:rPr lang="en-US" dirty="0" smtClean="0"/>
              <a:t>Analysis caching (work in progress)</a:t>
            </a:r>
          </a:p>
          <a:p>
            <a:pPr lvl="1"/>
            <a:r>
              <a:rPr lang="en-US" dirty="0" smtClean="0"/>
              <a:t>Avoid re-analyzing unmodified methods</a:t>
            </a:r>
          </a:p>
        </p:txBody>
      </p:sp>
    </p:spTree>
    <p:extLst>
      <p:ext uri="{BB962C8B-B14F-4D97-AF65-F5344CB8AC3E}">
        <p14:creationId xmlns:p14="http://schemas.microsoft.com/office/powerpoint/2010/main" val="2374133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Previously: New Languages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386090"/>
          </a:xfrm>
        </p:spPr>
        <p:txBody>
          <a:bodyPr/>
          <a:lstStyle/>
          <a:p>
            <a:r>
              <a:rPr lang="en-US" dirty="0" smtClean="0"/>
              <a:t>Contracts first class citizens in the language</a:t>
            </a:r>
          </a:p>
          <a:p>
            <a:pPr lvl="1"/>
            <a:r>
              <a:rPr lang="en-US" dirty="0" smtClean="0"/>
              <a:t>Eiffel, Spec# 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Pro: Elegant solution</a:t>
            </a:r>
          </a:p>
          <a:p>
            <a:r>
              <a:rPr lang="en-US" dirty="0" smtClean="0"/>
              <a:t>Con: Non-mainstream languages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88029" y="2438400"/>
            <a:ext cx="4572000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requires </a:t>
            </a:r>
            <a:r>
              <a:rPr lang="en-US" dirty="0" smtClean="0">
                <a:latin typeface="Consolas"/>
              </a:rPr>
              <a:t>x </a:t>
            </a:r>
            <a:r>
              <a:rPr lang="en-US" dirty="0">
                <a:latin typeface="Consolas"/>
              </a:rPr>
              <a:t>!=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.MinValue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ensures result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&gt;= 0;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&lt; 0)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-x;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2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 Conclusions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09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05" y="1463799"/>
            <a:ext cx="8334375" cy="5299912"/>
          </a:xfrm>
        </p:spPr>
        <p:txBody>
          <a:bodyPr/>
          <a:lstStyle/>
          <a:p>
            <a:r>
              <a:rPr lang="en-US" dirty="0" smtClean="0"/>
              <a:t>API in .NET 4.0</a:t>
            </a:r>
          </a:p>
          <a:p>
            <a:r>
              <a:rPr lang="en-US" dirty="0" smtClean="0"/>
              <a:t>Externally available ~14 months</a:t>
            </a:r>
          </a:p>
          <a:p>
            <a:pPr lvl="1"/>
            <a:r>
              <a:rPr lang="en-US" dirty="0" smtClean="0"/>
              <a:t>~20,000 downloads, active forum</a:t>
            </a:r>
          </a:p>
          <a:p>
            <a:pPr lvl="1"/>
            <a:r>
              <a:rPr lang="en-US" dirty="0" smtClean="0"/>
              <a:t>3 book chapters on CodeContracts</a:t>
            </a:r>
          </a:p>
          <a:p>
            <a:pPr lvl="1"/>
            <a:r>
              <a:rPr lang="en-US" dirty="0" smtClean="0"/>
              <a:t>Many dozens of blog articles</a:t>
            </a:r>
          </a:p>
          <a:p>
            <a:r>
              <a:rPr lang="en-US" dirty="0" smtClean="0"/>
              <a:t>Publications, talks, lectures</a:t>
            </a:r>
          </a:p>
          <a:p>
            <a:pPr lvl="1"/>
            <a:r>
              <a:rPr lang="en-US" dirty="0" smtClean="0"/>
              <a:t>SAC, OOPSLA, APLAS, VMCAI, SAS, ECOOP, </a:t>
            </a:r>
            <a:r>
              <a:rPr lang="en-US" dirty="0" err="1" smtClean="0"/>
              <a:t>FoVeOOS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Internal usage </a:t>
            </a:r>
          </a:p>
          <a:p>
            <a:pPr lvl="1"/>
            <a:r>
              <a:rPr lang="en-US" dirty="0" smtClean="0"/>
              <a:t>Integrated into CLR build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few small groups</a:t>
            </a:r>
          </a:p>
        </p:txBody>
      </p:sp>
      <p:pic>
        <p:nvPicPr>
          <p:cNvPr id="1026" name="Picture 2" descr="Product Detail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04800"/>
            <a:ext cx="9906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 Detail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585912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duct Details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20" y="2824480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889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235006"/>
          </a:xfrm>
        </p:spPr>
        <p:txBody>
          <a:bodyPr/>
          <a:lstStyle/>
          <a:p>
            <a:r>
              <a:rPr lang="en-US" dirty="0" smtClean="0"/>
              <a:t>Standard Contract format</a:t>
            </a:r>
          </a:p>
          <a:p>
            <a:r>
              <a:rPr lang="en-US" dirty="0" smtClean="0"/>
              <a:t>Can be adopted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 other verification/analysis tools</a:t>
            </a:r>
            <a:endParaRPr lang="en-US" dirty="0"/>
          </a:p>
          <a:p>
            <a:pPr lvl="1"/>
            <a:r>
              <a:rPr lang="en-US" dirty="0" smtClean="0"/>
              <a:t>By syntax support in programming languages</a:t>
            </a:r>
          </a:p>
          <a:p>
            <a:pPr lvl="2"/>
            <a:r>
              <a:rPr lang="en-US" dirty="0" smtClean="0"/>
              <a:t>Implication?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Beauty</a:t>
            </a:r>
          </a:p>
          <a:p>
            <a:pPr lvl="1"/>
            <a:r>
              <a:rPr lang="en-US" dirty="0" err="1" smtClean="0"/>
              <a:t>Decompilation</a:t>
            </a:r>
            <a:endParaRPr lang="en-US" dirty="0" smtClean="0"/>
          </a:p>
          <a:p>
            <a:pPr lvl="2"/>
            <a:r>
              <a:rPr lang="en-US" dirty="0" smtClean="0"/>
              <a:t>Iterators, closures …</a:t>
            </a:r>
          </a:p>
        </p:txBody>
      </p:sp>
    </p:spTree>
    <p:extLst>
      <p:ext uri="{BB962C8B-B14F-4D97-AF65-F5344CB8AC3E}">
        <p14:creationId xmlns:p14="http://schemas.microsoft.com/office/powerpoint/2010/main" val="3894705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979825"/>
          </a:xfrm>
        </p:spPr>
        <p:txBody>
          <a:bodyPr/>
          <a:lstStyle/>
          <a:p>
            <a:r>
              <a:rPr lang="en-US" dirty="0" smtClean="0"/>
              <a:t>Language Agnostic Contracts</a:t>
            </a:r>
          </a:p>
          <a:p>
            <a:pPr lvl="1"/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Verification</a:t>
            </a:r>
          </a:p>
          <a:p>
            <a:r>
              <a:rPr lang="en-US" dirty="0" smtClean="0"/>
              <a:t>Contracts API in .NET 4.0</a:t>
            </a:r>
          </a:p>
          <a:p>
            <a:r>
              <a:rPr lang="en-US" dirty="0" smtClean="0"/>
              <a:t>Tools available for download</a:t>
            </a:r>
          </a:p>
          <a:p>
            <a:pPr lvl="1"/>
            <a:r>
              <a:rPr lang="en-US" dirty="0" smtClean="0"/>
              <a:t>Documentation generation</a:t>
            </a:r>
          </a:p>
          <a:p>
            <a:pPr lvl="1"/>
            <a:r>
              <a:rPr lang="en-US" dirty="0" smtClean="0"/>
              <a:t>Runtime checking</a:t>
            </a:r>
          </a:p>
          <a:p>
            <a:pPr lvl="1"/>
            <a:r>
              <a:rPr lang="en-US" dirty="0" smtClean="0"/>
              <a:t>Static checking</a:t>
            </a:r>
          </a:p>
          <a:p>
            <a:r>
              <a:rPr lang="en-US" dirty="0" smtClean="0"/>
              <a:t>Try them today!</a:t>
            </a:r>
          </a:p>
          <a:p>
            <a:pPr marL="0" indent="0" algn="ctr"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research.microsoft.com/contracts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74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Previously: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82957"/>
          </a:xfrm>
        </p:spPr>
        <p:txBody>
          <a:bodyPr/>
          <a:lstStyle/>
          <a:p>
            <a:r>
              <a:rPr lang="en-US" dirty="0" smtClean="0"/>
              <a:t>Contracts expressed with attributes</a:t>
            </a:r>
          </a:p>
          <a:p>
            <a:pPr lvl="1"/>
            <a:r>
              <a:rPr lang="en-US" dirty="0" smtClean="0"/>
              <a:t>Eclipse @</a:t>
            </a:r>
            <a:r>
              <a:rPr lang="en-US" dirty="0" err="1" smtClean="0"/>
              <a:t>NonNull</a:t>
            </a:r>
            <a:r>
              <a:rPr lang="en-US" dirty="0" smtClean="0"/>
              <a:t>, Research extensions 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Pro: Relatively easy, access with reflection</a:t>
            </a:r>
          </a:p>
          <a:p>
            <a:r>
              <a:rPr lang="en-US" dirty="0" smtClean="0"/>
              <a:t>Con: Limited expressivity</a:t>
            </a:r>
          </a:p>
          <a:p>
            <a:pPr lvl="1"/>
            <a:r>
              <a:rPr lang="en-US" dirty="0" smtClean="0"/>
              <a:t>E.g. Relations on parameters?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7029" y="2590800"/>
            <a:ext cx="533400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/>
              </a:rPr>
              <a:t>  [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NotNegative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Abs([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NotMinInt32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&lt; 0)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-x;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50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Previously: 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08981"/>
          </a:xfrm>
        </p:spPr>
        <p:txBody>
          <a:bodyPr/>
          <a:lstStyle/>
          <a:p>
            <a:r>
              <a:rPr lang="en-US" dirty="0" smtClean="0"/>
              <a:t>Contracts in comments</a:t>
            </a:r>
          </a:p>
          <a:p>
            <a:pPr lvl="1"/>
            <a:r>
              <a:rPr lang="en-US" dirty="0" smtClean="0"/>
              <a:t>JML, Spec# 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Pro: Can use standard compiler</a:t>
            </a:r>
          </a:p>
          <a:p>
            <a:r>
              <a:rPr lang="en-US" dirty="0" smtClean="0"/>
              <a:t>Con: 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2438400"/>
            <a:ext cx="6019800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//^ requires x !=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int.MinValue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//^ ensures result &gt;=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0;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0)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53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in 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47536"/>
          </a:xfrm>
        </p:spPr>
        <p:txBody>
          <a:bodyPr/>
          <a:lstStyle/>
          <a:p>
            <a:r>
              <a:rPr lang="en-US" dirty="0" smtClean="0"/>
              <a:t>Just a string</a:t>
            </a:r>
          </a:p>
          <a:p>
            <a:pPr lvl="1"/>
            <a:r>
              <a:rPr lang="en-US" dirty="0" smtClean="0"/>
              <a:t>Ignored by the IDE/Compiler/…</a:t>
            </a:r>
          </a:p>
          <a:p>
            <a:r>
              <a:rPr lang="en-US" dirty="0"/>
              <a:t>Duplicate the work of the </a:t>
            </a:r>
            <a:r>
              <a:rPr lang="en-US" dirty="0" smtClean="0"/>
              <a:t>compiler</a:t>
            </a:r>
          </a:p>
          <a:p>
            <a:r>
              <a:rPr lang="en-US" dirty="0" smtClean="0"/>
              <a:t>Need separate tools to give semantics</a:t>
            </a:r>
          </a:p>
          <a:p>
            <a:pPr lvl="1"/>
            <a:r>
              <a:rPr lang="en-US" dirty="0" smtClean="0"/>
              <a:t>Parsing/Type checking</a:t>
            </a:r>
          </a:p>
          <a:p>
            <a:pPr lvl="1"/>
            <a:r>
              <a:rPr lang="en-US" dirty="0" smtClean="0"/>
              <a:t>Code </a:t>
            </a:r>
            <a:r>
              <a:rPr lang="en-US" dirty="0"/>
              <a:t>generation </a:t>
            </a:r>
            <a:r>
              <a:rPr lang="en-US" dirty="0" smtClean="0"/>
              <a:t>for runtime </a:t>
            </a:r>
            <a:r>
              <a:rPr lang="en-US" dirty="0"/>
              <a:t>checking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Semantics?</a:t>
            </a:r>
          </a:p>
          <a:p>
            <a:r>
              <a:rPr lang="en-US" dirty="0" smtClean="0"/>
              <a:t>Serialization? Deserialization?</a:t>
            </a:r>
          </a:p>
          <a:p>
            <a:r>
              <a:rPr lang="en-US" dirty="0" smtClean="0"/>
              <a:t>Legacy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6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76692"/>
          </a:xfrm>
        </p:spPr>
        <p:txBody>
          <a:bodyPr/>
          <a:lstStyle/>
          <a:p>
            <a:r>
              <a:rPr lang="en-US" dirty="0" smtClean="0"/>
              <a:t>Idea: Use code to specify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Pro: …</a:t>
            </a:r>
          </a:p>
          <a:p>
            <a:r>
              <a:rPr lang="en-US" dirty="0" smtClean="0"/>
              <a:t>Con: Not such a nice syntax as e.g. Spec#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926771"/>
            <a:ext cx="7162800" cy="28623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!=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Int32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.MinValue);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.Ensures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 &gt;=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0)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50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of CodeContracts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79825"/>
          </a:xfrm>
        </p:spPr>
        <p:txBody>
          <a:bodyPr/>
          <a:lstStyle/>
          <a:p>
            <a:r>
              <a:rPr lang="en-US" dirty="0" smtClean="0"/>
              <a:t>Contracts are static method calls</a:t>
            </a:r>
          </a:p>
          <a:p>
            <a:pPr lvl="1"/>
            <a:r>
              <a:rPr lang="en-US" dirty="0" smtClean="0"/>
              <a:t>Conditions are Boolean expressions</a:t>
            </a:r>
          </a:p>
          <a:p>
            <a:pPr lvl="1"/>
            <a:r>
              <a:rPr lang="en-US" dirty="0" smtClean="0"/>
              <a:t>Shared among .NET Language</a:t>
            </a:r>
          </a:p>
          <a:p>
            <a:r>
              <a:rPr lang="en-US" dirty="0" smtClean="0"/>
              <a:t>Compiler transparent </a:t>
            </a:r>
          </a:p>
          <a:p>
            <a:pPr lvl="1"/>
            <a:r>
              <a:rPr lang="en-US" dirty="0" smtClean="0"/>
              <a:t>Use your usual compiler!</a:t>
            </a:r>
          </a:p>
          <a:p>
            <a:r>
              <a:rPr lang="en-US" dirty="0" smtClean="0"/>
              <a:t>Language agnostic</a:t>
            </a:r>
          </a:p>
          <a:p>
            <a:pPr lvl="1"/>
            <a:r>
              <a:rPr lang="en-US" dirty="0" smtClean="0"/>
              <a:t>Write contracts in your favorite language!</a:t>
            </a:r>
          </a:p>
          <a:p>
            <a:r>
              <a:rPr lang="en-US" dirty="0" smtClean="0"/>
              <a:t>Leverage IDE support</a:t>
            </a:r>
          </a:p>
          <a:p>
            <a:pPr lvl="1"/>
            <a:r>
              <a:rPr lang="en-US" dirty="0" err="1" smtClean="0"/>
              <a:t>Intellisense</a:t>
            </a:r>
            <a:r>
              <a:rPr lang="en-US" dirty="0" smtClean="0"/>
              <a:t>, squiggles, debugger …</a:t>
            </a:r>
          </a:p>
          <a:p>
            <a:pPr marL="4603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07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8|36.1|2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9|3.1|0.7|0.3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18.1|11.5|5.6|52.6|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32.9|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.2|21.6"/>
</p:tagLst>
</file>

<file path=ppt/theme/theme1.xml><?xml version="1.0" encoding="utf-8"?>
<a:theme xmlns:a="http://schemas.openxmlformats.org/drawingml/2006/main" name="1-10070 Microsoft Research 2008">
  <a:themeElements>
    <a:clrScheme name="Custom 12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4F90CC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bg2"/>
            </a:solidFill>
            <a:effectLst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1-10070 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-10159 Microsoft Research 2009">
  <a:themeElements>
    <a:clrScheme name="1-10159_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Research 2008 light template</Template>
  <TotalTime>7633</TotalTime>
  <Words>2191</Words>
  <Application>Microsoft Office PowerPoint</Application>
  <PresentationFormat>On-screen Show (4:3)</PresentationFormat>
  <Paragraphs>639</Paragraphs>
  <Slides>43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1-10070 Microsoft Research 2008</vt:lpstr>
      <vt:lpstr>White with Courier font for code slides</vt:lpstr>
      <vt:lpstr>1-10159 Microsoft Research 2009</vt:lpstr>
      <vt:lpstr>1_White with Courier font for code slides</vt:lpstr>
      <vt:lpstr>Visio</vt:lpstr>
      <vt:lpstr>CodeContracts &amp; Clousot</vt:lpstr>
      <vt:lpstr>Specifications via Contracts</vt:lpstr>
      <vt:lpstr>Exercise: Specify Abs(int x)</vt:lpstr>
      <vt:lpstr>Previously: New Languages </vt:lpstr>
      <vt:lpstr>Previously: Attributes</vt:lpstr>
      <vt:lpstr>Previously: Comments</vt:lpstr>
      <vt:lpstr>Contracts in comments</vt:lpstr>
      <vt:lpstr>CodeContracts</vt:lpstr>
      <vt:lpstr>Pros of CodeContracts</vt:lpstr>
      <vt:lpstr>But also…</vt:lpstr>
      <vt:lpstr>1. The Language</vt:lpstr>
      <vt:lpstr>Why not use assert? </vt:lpstr>
      <vt:lpstr>Preconditions</vt:lpstr>
      <vt:lpstr>In general</vt:lpstr>
      <vt:lpstr>Postconditions</vt:lpstr>
      <vt:lpstr>Return and Old values </vt:lpstr>
      <vt:lpstr>Object invariants</vt:lpstr>
      <vt:lpstr>PowerPoint Presentation</vt:lpstr>
      <vt:lpstr>2. The static checker  (codename Clousot)</vt:lpstr>
      <vt:lpstr>Clousot</vt:lpstr>
      <vt:lpstr>Clousot algorithm</vt:lpstr>
      <vt:lpstr>Proof obligations</vt:lpstr>
      <vt:lpstr>Analysis steps</vt:lpstr>
      <vt:lpstr>Abstract Interpretation [CC77]</vt:lpstr>
      <vt:lpstr>Heap abstraction</vt:lpstr>
      <vt:lpstr>(Numerical) Abstract domains</vt:lpstr>
      <vt:lpstr>Using numerical domains</vt:lpstr>
      <vt:lpstr>Numerical domains in Clousot</vt:lpstr>
      <vt:lpstr>Question</vt:lpstr>
      <vt:lpstr>Incremental analysis in Clousot</vt:lpstr>
      <vt:lpstr>Array Content analysis</vt:lpstr>
      <vt:lpstr>Not the first …</vt:lpstr>
      <vt:lpstr>Our idea (with P&amp;R Cousot)</vt:lpstr>
      <vt:lpstr>Example</vt:lpstr>
      <vt:lpstr>Segment unification</vt:lpstr>
      <vt:lpstr>Example</vt:lpstr>
      <vt:lpstr>Backward analysis</vt:lpstr>
      <vt:lpstr>Inter-method Inference</vt:lpstr>
      <vt:lpstr>Further practical compromises…</vt:lpstr>
      <vt:lpstr>4. Conclusions</vt:lpstr>
      <vt:lpstr>CodeContracts Impact</vt:lpstr>
      <vt:lpstr>Future?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CodeContracts</dc:title>
  <dc:creator>Francesco Logozzo</dc:creator>
  <cp:lastModifiedBy>Francesco Logozzo</cp:lastModifiedBy>
  <cp:revision>113</cp:revision>
  <dcterms:created xsi:type="dcterms:W3CDTF">2006-08-16T00:00:00Z</dcterms:created>
  <dcterms:modified xsi:type="dcterms:W3CDTF">2010-09-08T17:44:12Z</dcterms:modified>
</cp:coreProperties>
</file>