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259" r:id="rId3"/>
    <p:sldId id="306" r:id="rId4"/>
    <p:sldId id="322" r:id="rId5"/>
    <p:sldId id="323" r:id="rId6"/>
    <p:sldId id="279" r:id="rId7"/>
    <p:sldId id="267" r:id="rId8"/>
    <p:sldId id="268" r:id="rId9"/>
    <p:sldId id="269" r:id="rId10"/>
    <p:sldId id="301" r:id="rId11"/>
    <p:sldId id="271" r:id="rId12"/>
    <p:sldId id="270" r:id="rId13"/>
    <p:sldId id="266" r:id="rId14"/>
    <p:sldId id="278" r:id="rId15"/>
    <p:sldId id="291" r:id="rId16"/>
    <p:sldId id="292" r:id="rId17"/>
    <p:sldId id="299" r:id="rId18"/>
    <p:sldId id="300" r:id="rId19"/>
    <p:sldId id="303" r:id="rId20"/>
    <p:sldId id="304" r:id="rId21"/>
    <p:sldId id="257" r:id="rId22"/>
    <p:sldId id="286" r:id="rId23"/>
    <p:sldId id="293" r:id="rId24"/>
    <p:sldId id="326" r:id="rId25"/>
    <p:sldId id="327" r:id="rId26"/>
    <p:sldId id="325" r:id="rId27"/>
    <p:sldId id="328" r:id="rId28"/>
    <p:sldId id="324" r:id="rId29"/>
    <p:sldId id="283" r:id="rId30"/>
    <p:sldId id="284" r:id="rId31"/>
    <p:sldId id="302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282" r:id="rId46"/>
    <p:sldId id="305" r:id="rId47"/>
    <p:sldId id="285" r:id="rId48"/>
    <p:sldId id="29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 autoAdjust="0"/>
    <p:restoredTop sz="94643" autoAdjust="0"/>
  </p:normalViewPr>
  <p:slideViewPr>
    <p:cSldViewPr>
      <p:cViewPr varScale="1">
        <p:scale>
          <a:sx n="95" d="100"/>
          <a:sy n="95" d="100"/>
        </p:scale>
        <p:origin x="-108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0D3831F3-E264-4302-B598-77B94CDB02D6}" type="presOf" srcId="{7BB3D91B-FC9C-44F0-8169-C8904BDA9A5B}" destId="{3A01DA19-E14F-420A-A33E-C1FB6173CFE5}" srcOrd="0" destOrd="0" presId="urn:microsoft.com/office/officeart/2005/8/layout/default#2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91413F3E-679F-4CA9-9472-81E2E248E396}" type="presOf" srcId="{3ED097E9-5EE4-4C25-B4BF-8B8CE4EF83C0}" destId="{2C86A339-6EE0-4D5C-BDF6-6596390EE0ED}" srcOrd="0" destOrd="0" presId="urn:microsoft.com/office/officeart/2005/8/layout/default#2"/>
    <dgm:cxn modelId="{54982B52-8B26-4C24-8E63-7892B48B8363}" type="presOf" srcId="{008718F3-8378-4729-898D-4526710677D5}" destId="{7C32DF91-1E99-4207-898D-D679E69D3DF7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A3C437B3-5068-4FE3-BD9A-814EA55A8207}" type="presOf" srcId="{DDC1D3AE-9D94-4CC6-A889-345AF3C6AD7B}" destId="{9A0194AB-189E-4270-92AA-5C4568F40374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A9E8AD7-0193-4007-BE8C-19CBDAAADACC}" type="presOf" srcId="{B0F0FEBA-9DE6-4EF1-9FE8-620304F845B6}" destId="{7A6C3C4B-73F4-4A4B-A275-5AF008BF40CE}" srcOrd="0" destOrd="0" presId="urn:microsoft.com/office/officeart/2005/8/layout/default#2"/>
    <dgm:cxn modelId="{05146556-C249-47FF-9AC1-6D3E6E60D6CE}" type="presOf" srcId="{C8630515-1B83-4C6F-A2FD-D9162A92BD86}" destId="{8D0CDE98-7349-4402-94D2-44DC47929861}" srcOrd="0" destOrd="0" presId="urn:microsoft.com/office/officeart/2005/8/layout/default#2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CCBB37B3-E75B-4D9E-B582-8BB80B9DDA5F}" type="presOf" srcId="{0B00B15E-6814-4E28-8EB3-739457DAE3A3}" destId="{FF10EA89-072B-4C4F-AC0F-5508264BD5FB}" srcOrd="0" destOrd="0" presId="urn:microsoft.com/office/officeart/2005/8/layout/default#2"/>
    <dgm:cxn modelId="{2EBB4053-9F5F-4801-95D1-271CB8BF1F6D}" type="presOf" srcId="{E65BACBF-D419-45A5-9A89-BD2F54BA2E91}" destId="{3951F9E7-E717-4DC0-9204-0492A4F67470}" srcOrd="0" destOrd="0" presId="urn:microsoft.com/office/officeart/2005/8/layout/default#2"/>
    <dgm:cxn modelId="{7760A4CD-877B-48E1-BD32-F0EC99D47C59}" type="presOf" srcId="{E5E3B7DC-40F9-4BC3-A6F2-F3FCF82EB2D4}" destId="{105C38D0-564D-407E-A687-ACB6666DB3A3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937AF924-D32F-4BD3-956F-84B58BD6F017}" type="presOf" srcId="{69B31C35-4582-4BC7-9E33-6784036EDC53}" destId="{0FE43E8D-7EBA-4458-B7A6-8162135A140E}" srcOrd="0" destOrd="0" presId="urn:microsoft.com/office/officeart/2005/8/layout/default#2"/>
    <dgm:cxn modelId="{B0ABD909-F697-42CA-BE2F-49FE046376F9}" type="presOf" srcId="{80312292-DCE1-4913-B649-82043EEBB602}" destId="{B5FB615C-E206-4EEF-B197-D2A8A460E56C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4FC3030-4BEE-4ED2-A26C-8A846E6C981A}" type="presOf" srcId="{9175F588-72C3-417A-8C73-EEE0584E7F54}" destId="{56394162-568B-4A75-8C35-B47D39545ED4}" srcOrd="0" destOrd="0" presId="urn:microsoft.com/office/officeart/2005/8/layout/default#2"/>
    <dgm:cxn modelId="{15C314EC-8516-453F-9FD0-ACD18CAAD612}" type="presOf" srcId="{80B79D5B-F55F-4F44-B98A-6686B36DCB29}" destId="{BCE71A01-8697-44F7-8965-E004CE0050A7}" srcOrd="0" destOrd="0" presId="urn:microsoft.com/office/officeart/2005/8/layout/default#2"/>
    <dgm:cxn modelId="{B0FB79E2-7813-40FC-8567-9ABE291DD20B}" type="presOf" srcId="{34552AD7-489E-4826-9571-081BD7C752CD}" destId="{17B030B9-1343-4416-89F4-6C7EDFD69DDF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048A11FA-B6CE-4B5C-A3EB-B10AAD01B295}" type="presOf" srcId="{F20ACB0A-D202-4040-A534-AFF28DE78C48}" destId="{65D01703-9564-4904-A6C6-D10C174F01B8}" srcOrd="0" destOrd="0" presId="urn:microsoft.com/office/officeart/2005/8/layout/default#2"/>
    <dgm:cxn modelId="{D4FD15A5-4D89-461A-BA5D-B787C05DA340}" type="presOf" srcId="{D6C7EEBC-385F-433F-A443-75D42D805491}" destId="{20F9E593-98D9-4982-B846-F96774D87A41}" srcOrd="0" destOrd="0" presId="urn:microsoft.com/office/officeart/2005/8/layout/default#2"/>
    <dgm:cxn modelId="{17C393CC-C4A2-4A3E-866F-938C5B0CE1F3}" type="presOf" srcId="{F4CE69D3-8A1F-450F-8016-BF66F4BC0820}" destId="{FAA33D5C-AB51-4FF1-8E71-B93FC5710955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C827223D-9148-42A2-ADC7-14D7AAC088DE}" type="presParOf" srcId="{56394162-568B-4A75-8C35-B47D39545ED4}" destId="{2C86A339-6EE0-4D5C-BDF6-6596390EE0ED}" srcOrd="0" destOrd="0" presId="urn:microsoft.com/office/officeart/2005/8/layout/default#2"/>
    <dgm:cxn modelId="{AE0C771E-B540-4AE3-9BEA-A03872F40B76}" type="presParOf" srcId="{56394162-568B-4A75-8C35-B47D39545ED4}" destId="{BDF272D2-C982-4E95-B5E4-57932B99A14A}" srcOrd="1" destOrd="0" presId="urn:microsoft.com/office/officeart/2005/8/layout/default#2"/>
    <dgm:cxn modelId="{158C0D59-EBDB-4BD9-B14A-CA0B6110665A}" type="presParOf" srcId="{56394162-568B-4A75-8C35-B47D39545ED4}" destId="{3951F9E7-E717-4DC0-9204-0492A4F67470}" srcOrd="2" destOrd="0" presId="urn:microsoft.com/office/officeart/2005/8/layout/default#2"/>
    <dgm:cxn modelId="{57A3A006-98F9-415E-ADD0-2587631596F3}" type="presParOf" srcId="{56394162-568B-4A75-8C35-B47D39545ED4}" destId="{6FAD3733-9CC7-4B6E-AD32-8F59C4F1076A}" srcOrd="3" destOrd="0" presId="urn:microsoft.com/office/officeart/2005/8/layout/default#2"/>
    <dgm:cxn modelId="{F55D9630-DE04-40F0-BA2D-CE35B26C27D7}" type="presParOf" srcId="{56394162-568B-4A75-8C35-B47D39545ED4}" destId="{3A01DA19-E14F-420A-A33E-C1FB6173CFE5}" srcOrd="4" destOrd="0" presId="urn:microsoft.com/office/officeart/2005/8/layout/default#2"/>
    <dgm:cxn modelId="{C3ADEAD5-87FA-452B-A3CF-2F7990E16B3D}" type="presParOf" srcId="{56394162-568B-4A75-8C35-B47D39545ED4}" destId="{D6C45CF2-99B2-43CD-96C3-B0A5208B3FFA}" srcOrd="5" destOrd="0" presId="urn:microsoft.com/office/officeart/2005/8/layout/default#2"/>
    <dgm:cxn modelId="{86B257A7-6EC5-4DFD-B5C9-A999F8503A18}" type="presParOf" srcId="{56394162-568B-4A75-8C35-B47D39545ED4}" destId="{7C32DF91-1E99-4207-898D-D679E69D3DF7}" srcOrd="6" destOrd="0" presId="urn:microsoft.com/office/officeart/2005/8/layout/default#2"/>
    <dgm:cxn modelId="{7D22D394-D55B-4B7C-AF50-8B9260A9EF3A}" type="presParOf" srcId="{56394162-568B-4A75-8C35-B47D39545ED4}" destId="{DF9E4E84-6D86-4FFD-80A6-E552980E8E5F}" srcOrd="7" destOrd="0" presId="urn:microsoft.com/office/officeart/2005/8/layout/default#2"/>
    <dgm:cxn modelId="{523BA618-DFBD-40E9-B1C2-72C5DEA5B1C3}" type="presParOf" srcId="{56394162-568B-4A75-8C35-B47D39545ED4}" destId="{20F9E593-98D9-4982-B846-F96774D87A41}" srcOrd="8" destOrd="0" presId="urn:microsoft.com/office/officeart/2005/8/layout/default#2"/>
    <dgm:cxn modelId="{F68717E5-EAEF-44AD-BF56-1490BF664777}" type="presParOf" srcId="{56394162-568B-4A75-8C35-B47D39545ED4}" destId="{3AD237C6-4A3B-4D05-9DC9-0FF951CF805E}" srcOrd="9" destOrd="0" presId="urn:microsoft.com/office/officeart/2005/8/layout/default#2"/>
    <dgm:cxn modelId="{7A94A862-A1F4-45D2-B713-A0CCC7AD9EE6}" type="presParOf" srcId="{56394162-568B-4A75-8C35-B47D39545ED4}" destId="{B5FB615C-E206-4EEF-B197-D2A8A460E56C}" srcOrd="10" destOrd="0" presId="urn:microsoft.com/office/officeart/2005/8/layout/default#2"/>
    <dgm:cxn modelId="{2EE60B94-FFA1-499B-B76D-79398A266905}" type="presParOf" srcId="{56394162-568B-4A75-8C35-B47D39545ED4}" destId="{09474F48-E1DD-4758-A729-3B2FF4300D0C}" srcOrd="11" destOrd="0" presId="urn:microsoft.com/office/officeart/2005/8/layout/default#2"/>
    <dgm:cxn modelId="{5E52BD71-D6B5-45AD-B530-32C2A6CA0CDB}" type="presParOf" srcId="{56394162-568B-4A75-8C35-B47D39545ED4}" destId="{FF10EA89-072B-4C4F-AC0F-5508264BD5FB}" srcOrd="12" destOrd="0" presId="urn:microsoft.com/office/officeart/2005/8/layout/default#2"/>
    <dgm:cxn modelId="{BBAA1C7E-E587-40D4-9739-B28D09CB3887}" type="presParOf" srcId="{56394162-568B-4A75-8C35-B47D39545ED4}" destId="{AD502E85-7F55-41F9-9390-729337E4CEAC}" srcOrd="13" destOrd="0" presId="urn:microsoft.com/office/officeart/2005/8/layout/default#2"/>
    <dgm:cxn modelId="{B31FD465-CFD4-4F0C-9288-7457100F26E8}" type="presParOf" srcId="{56394162-568B-4A75-8C35-B47D39545ED4}" destId="{105C38D0-564D-407E-A687-ACB6666DB3A3}" srcOrd="14" destOrd="0" presId="urn:microsoft.com/office/officeart/2005/8/layout/default#2"/>
    <dgm:cxn modelId="{5DB7176F-8CD8-4F76-9CF7-B47C8C2EECDB}" type="presParOf" srcId="{56394162-568B-4A75-8C35-B47D39545ED4}" destId="{366E2DC6-2151-48B0-953A-280FBC4E8BBE}" srcOrd="15" destOrd="0" presId="urn:microsoft.com/office/officeart/2005/8/layout/default#2"/>
    <dgm:cxn modelId="{3E141BDE-28B8-4F83-8FD3-D3BC9BE5D463}" type="presParOf" srcId="{56394162-568B-4A75-8C35-B47D39545ED4}" destId="{7A6C3C4B-73F4-4A4B-A275-5AF008BF40CE}" srcOrd="16" destOrd="0" presId="urn:microsoft.com/office/officeart/2005/8/layout/default#2"/>
    <dgm:cxn modelId="{1356402D-78A7-4991-9FA5-3969D61F89A9}" type="presParOf" srcId="{56394162-568B-4A75-8C35-B47D39545ED4}" destId="{24752931-F331-4776-8E95-CB35752BB898}" srcOrd="17" destOrd="0" presId="urn:microsoft.com/office/officeart/2005/8/layout/default#2"/>
    <dgm:cxn modelId="{94F27CD0-AEAD-4553-B96B-369F36BEF206}" type="presParOf" srcId="{56394162-568B-4A75-8C35-B47D39545ED4}" destId="{0FE43E8D-7EBA-4458-B7A6-8162135A140E}" srcOrd="18" destOrd="0" presId="urn:microsoft.com/office/officeart/2005/8/layout/default#2"/>
    <dgm:cxn modelId="{078E665F-27CA-4364-92D0-C7BBC761801C}" type="presParOf" srcId="{56394162-568B-4A75-8C35-B47D39545ED4}" destId="{8C918C25-F50D-4599-AED1-A48E984BC4BA}" srcOrd="19" destOrd="0" presId="urn:microsoft.com/office/officeart/2005/8/layout/default#2"/>
    <dgm:cxn modelId="{D504A123-AD9C-492A-9D4C-0C731FADF30E}" type="presParOf" srcId="{56394162-568B-4A75-8C35-B47D39545ED4}" destId="{17B030B9-1343-4416-89F4-6C7EDFD69DDF}" srcOrd="20" destOrd="0" presId="urn:microsoft.com/office/officeart/2005/8/layout/default#2"/>
    <dgm:cxn modelId="{61A49D86-1426-49B5-AF35-37A974DB9B32}" type="presParOf" srcId="{56394162-568B-4A75-8C35-B47D39545ED4}" destId="{C8637749-40FC-4733-909B-FA0B5689047C}" srcOrd="21" destOrd="0" presId="urn:microsoft.com/office/officeart/2005/8/layout/default#2"/>
    <dgm:cxn modelId="{1CBB1139-0D58-4C69-BE7C-3C8127357EF9}" type="presParOf" srcId="{56394162-568B-4A75-8C35-B47D39545ED4}" destId="{8D0CDE98-7349-4402-94D2-44DC47929861}" srcOrd="22" destOrd="0" presId="urn:microsoft.com/office/officeart/2005/8/layout/default#2"/>
    <dgm:cxn modelId="{CF54CCE3-7E27-4AFE-9ECF-C148E6094699}" type="presParOf" srcId="{56394162-568B-4A75-8C35-B47D39545ED4}" destId="{F89AAAE7-2AA9-4D2B-B4BA-0F8752DC04AA}" srcOrd="23" destOrd="0" presId="urn:microsoft.com/office/officeart/2005/8/layout/default#2"/>
    <dgm:cxn modelId="{4B917B4F-11AF-4F1F-B381-A3A92116F54F}" type="presParOf" srcId="{56394162-568B-4A75-8C35-B47D39545ED4}" destId="{9A0194AB-189E-4270-92AA-5C4568F40374}" srcOrd="24" destOrd="0" presId="urn:microsoft.com/office/officeart/2005/8/layout/default#2"/>
    <dgm:cxn modelId="{5A7A1EB1-B5C1-4BA4-9B2C-4042DCC4A3B6}" type="presParOf" srcId="{56394162-568B-4A75-8C35-B47D39545ED4}" destId="{3BAE9BF5-62DA-45F9-8F59-AE0E1900925B}" srcOrd="25" destOrd="0" presId="urn:microsoft.com/office/officeart/2005/8/layout/default#2"/>
    <dgm:cxn modelId="{5E5EB115-4649-41D2-9A49-F36DF0C9B5CF}" type="presParOf" srcId="{56394162-568B-4A75-8C35-B47D39545ED4}" destId="{FAA33D5C-AB51-4FF1-8E71-B93FC5710955}" srcOrd="26" destOrd="0" presId="urn:microsoft.com/office/officeart/2005/8/layout/default#2"/>
    <dgm:cxn modelId="{CA1FAA1A-3157-40DB-BE1C-A1B2A2125897}" type="presParOf" srcId="{56394162-568B-4A75-8C35-B47D39545ED4}" destId="{13E5F024-43D0-4AA0-B709-F7983B8B2DE0}" srcOrd="27" destOrd="0" presId="urn:microsoft.com/office/officeart/2005/8/layout/default#2"/>
    <dgm:cxn modelId="{218EC9AC-C5A3-4908-B977-E1C0B0806261}" type="presParOf" srcId="{56394162-568B-4A75-8C35-B47D39545ED4}" destId="{BCE71A01-8697-44F7-8965-E004CE0050A7}" srcOrd="28" destOrd="0" presId="urn:microsoft.com/office/officeart/2005/8/layout/default#2"/>
    <dgm:cxn modelId="{B3F050AB-81B4-420F-B025-3DE12A9F5666}" type="presParOf" srcId="{56394162-568B-4A75-8C35-B47D39545ED4}" destId="{90659A5F-9727-499A-8252-B6DF1E540089}" srcOrd="29" destOrd="0" presId="urn:microsoft.com/office/officeart/2005/8/layout/default#2"/>
    <dgm:cxn modelId="{42C81369-BECA-460D-B86B-820DCBEB4517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FE9-BC57-42E1-BE9D-D73A38F46DAF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5E24-B2DE-4843-AB75-683CD3B3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2D84D-7A2A-4F7D-80DF-1ED54B877141}" type="slidenum">
              <a:rPr lang="en-US" smtClean="0"/>
              <a:pPr/>
              <a:t>36</a:t>
            </a:fld>
            <a:endParaRPr lang="en-US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3/25/2010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752600"/>
            <a:ext cx="6480048" cy="2453640"/>
          </a:xfrm>
        </p:spPr>
        <p:txBody>
          <a:bodyPr/>
          <a:lstStyle/>
          <a:p>
            <a:r>
              <a:rPr lang="en-US" dirty="0" smtClean="0"/>
              <a:t>EMBEDDED</a:t>
            </a:r>
            <a:br>
              <a:rPr lang="en-US" dirty="0" smtClean="0"/>
            </a:br>
            <a:r>
              <a:rPr lang="en-US" dirty="0" smtClean="0"/>
              <a:t>CONTRACT</a:t>
            </a:r>
            <a:br>
              <a:rPr lang="en-US" dirty="0" smtClean="0"/>
            </a:b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Manuel Fähndrich</a:t>
            </a:r>
            <a:r>
              <a:rPr lang="en-US" dirty="0" smtClean="0"/>
              <a:t>, Michael Barnett, Francesco </a:t>
            </a:r>
            <a:r>
              <a:rPr lang="en-US" dirty="0" smtClean="0"/>
              <a:t>Logozzo</a:t>
            </a:r>
          </a:p>
          <a:p>
            <a:r>
              <a:rPr lang="en-US" dirty="0" smtClean="0"/>
              <a:t>Microsoft Research, Redmond, USA</a:t>
            </a:r>
            <a:endParaRPr lang="en-US" dirty="0" smtClean="0"/>
          </a:p>
          <a:p>
            <a:r>
              <a:rPr lang="en-US" dirty="0" smtClean="0"/>
              <a:t>SAC2010 OOPS track, </a:t>
            </a:r>
            <a:r>
              <a:rPr lang="en-US" dirty="0" err="1" smtClean="0"/>
              <a:t>Sierre</a:t>
            </a:r>
            <a:r>
              <a:rPr lang="en-US" dirty="0" smtClean="0"/>
              <a:t>, Switzerland</a:t>
            </a:r>
          </a:p>
          <a:p>
            <a:r>
              <a:rPr lang="en-US" dirty="0" smtClean="0">
                <a:hlinkClick r:id="rId2"/>
              </a:rPr>
              <a:t>http://research.microsoft.com/contracts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r>
              <a:rPr lang="en-US" dirty="0" smtClean="0"/>
              <a:t>Shows contracts on metadata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534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Summarize(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data)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(data, s =&gt; s != null) );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Encodings necessary for missing constructs</a:t>
            </a:r>
          </a:p>
          <a:p>
            <a:pPr lvl="1"/>
            <a:r>
              <a:rPr lang="en-US" dirty="0" smtClean="0"/>
              <a:t>Result,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dirty="0" err="1" smtClean="0"/>
              <a:t>ValueAtReturn</a:t>
            </a:r>
            <a:endParaRPr lang="en-US" dirty="0" smtClean="0"/>
          </a:p>
          <a:p>
            <a:pPr lvl="1"/>
            <a:r>
              <a:rPr lang="en-US" dirty="0" smtClean="0"/>
              <a:t>Interface contract classes</a:t>
            </a:r>
          </a:p>
          <a:p>
            <a:r>
              <a:rPr lang="en-US" dirty="0"/>
              <a:t>Contract extraction / </a:t>
            </a:r>
            <a:r>
              <a:rPr lang="en-US" dirty="0" smtClean="0"/>
              <a:t>decompilation from IL</a:t>
            </a:r>
            <a:endParaRPr lang="en-US" dirty="0"/>
          </a:p>
          <a:p>
            <a:pPr lvl="1"/>
            <a:r>
              <a:rPr lang="en-US" dirty="0"/>
              <a:t>Closures + closure instantiation</a:t>
            </a:r>
          </a:p>
          <a:p>
            <a:pPr lvl="1"/>
            <a:r>
              <a:rPr lang="en-US" dirty="0"/>
              <a:t>Field initialization in constructors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specific idioms (C#, VB, F</a:t>
            </a:r>
            <a:r>
              <a:rPr lang="en-US" dirty="0" smtClean="0"/>
              <a:t>#)</a:t>
            </a:r>
            <a:br>
              <a:rPr lang="en-US" dirty="0" smtClean="0"/>
            </a:br>
            <a:endParaRPr lang="en-US" dirty="0"/>
          </a:p>
          <a:p>
            <a:pPr marL="36576" indent="0">
              <a:buNone/>
            </a:pPr>
            <a:r>
              <a:rPr lang="en-US" dirty="0" smtClean="0"/>
              <a:t>… Yet, advantages greatly outweigh these.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Programmers to write </a:t>
            </a:r>
            <a:r>
              <a:rPr lang="en-US" dirty="0" smtClean="0">
                <a:solidFill>
                  <a:srgbClr val="FFFF00"/>
                </a:solidFill>
              </a:rPr>
              <a:t>Specifications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Preconditions, </a:t>
            </a:r>
            <a:r>
              <a:rPr lang="en-US" dirty="0" err="1" smtClean="0">
                <a:solidFill>
                  <a:srgbClr val="FFFF00"/>
                </a:solidFill>
              </a:rPr>
              <a:t>postconditions</a:t>
            </a:r>
            <a:r>
              <a:rPr lang="en-US" dirty="0" smtClean="0">
                <a:solidFill>
                  <a:srgbClr val="FFFF00"/>
                </a:solidFill>
              </a:rPr>
              <a:t>, object invariants</a:t>
            </a:r>
          </a:p>
          <a:p>
            <a:pPr lvl="1"/>
            <a:r>
              <a:rPr lang="en-US" dirty="0" smtClean="0"/>
              <a:t>Document design decisions</a:t>
            </a:r>
          </a:p>
          <a:p>
            <a:pPr lvl="1"/>
            <a:r>
              <a:rPr lang="en-US" dirty="0" smtClean="0"/>
              <a:t>Facilitate code reuse and evolution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Enable Tool Writers to mine Specifications</a:t>
            </a:r>
          </a:p>
          <a:p>
            <a:pPr lvl="1"/>
            <a:r>
              <a:rPr lang="en-US" dirty="0"/>
              <a:t>Documentation generation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expression should have no observable side effects</a:t>
            </a:r>
          </a:p>
          <a:p>
            <a:pPr lvl="1"/>
            <a:r>
              <a:rPr lang="en-US" dirty="0" smtClean="0"/>
              <a:t>Current practice with Asserts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Pure Methods</a:t>
            </a:r>
          </a:p>
          <a:p>
            <a:pPr lvl="1"/>
            <a:r>
              <a:rPr lang="en-US" dirty="0" smtClean="0"/>
              <a:t>Purity of methods is declared [Pure]</a:t>
            </a:r>
          </a:p>
          <a:p>
            <a:pPr lvl="1"/>
            <a:r>
              <a:rPr lang="en-US" dirty="0" smtClean="0"/>
              <a:t>Calls to pure methods allowed in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 of Concept: </a:t>
            </a:r>
            <a:r>
              <a:rPr lang="en-US" dirty="0" smtClean="0"/>
              <a:t>CodeContracts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1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754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/>
              <a:t>Code as Contracts is a viable approach</a:t>
            </a:r>
          </a:p>
          <a:p>
            <a:pPr lvl="1"/>
            <a:r>
              <a:rPr lang="en-US" dirty="0"/>
              <a:t>Many advantages over attributes, comment syntax, or custom language</a:t>
            </a:r>
          </a:p>
          <a:p>
            <a:pPr lvl="1"/>
            <a:r>
              <a:rPr lang="en-US" dirty="0"/>
              <a:t>Standard </a:t>
            </a:r>
            <a:r>
              <a:rPr lang="en-US" dirty="0" smtClean="0"/>
              <a:t>representation not </a:t>
            </a:r>
            <a:r>
              <a:rPr lang="en-US" dirty="0"/>
              <a:t>tied to </a:t>
            </a:r>
            <a:r>
              <a:rPr lang="en-US" dirty="0" smtClean="0"/>
              <a:t>tools</a:t>
            </a:r>
            <a:br>
              <a:rPr lang="en-US" dirty="0" smtClean="0"/>
            </a:br>
            <a:endParaRPr lang="en-US" dirty="0"/>
          </a:p>
          <a:p>
            <a:pPr marL="36576" indent="0">
              <a:buNone/>
            </a:pPr>
            <a:r>
              <a:rPr lang="en-US" dirty="0"/>
              <a:t>Executable contracts </a:t>
            </a:r>
            <a:r>
              <a:rPr lang="en-US" dirty="0" smtClean="0"/>
              <a:t>are important</a:t>
            </a:r>
            <a:endParaRPr lang="en-US" dirty="0"/>
          </a:p>
          <a:p>
            <a:pPr lvl="1"/>
            <a:r>
              <a:rPr lang="en-US" dirty="0" smtClean="0"/>
              <a:t>Find </a:t>
            </a:r>
            <a:r>
              <a:rPr lang="en-US" dirty="0"/>
              <a:t>errors in specifications</a:t>
            </a:r>
          </a:p>
          <a:p>
            <a:pPr lvl="1"/>
            <a:r>
              <a:rPr lang="en-US" dirty="0"/>
              <a:t>Immediate value to programmer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More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See paper for modularity, extraction, and instrumentation details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http://</a:t>
            </a:r>
            <a:r>
              <a:rPr lang="en-US" dirty="0" smtClean="0">
                <a:solidFill>
                  <a:srgbClr val="FFFF00"/>
                </a:solidFill>
              </a:rPr>
              <a:t>research.microsoft.com/contracts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152400" y="1344020"/>
            <a:ext cx="4343400" cy="2688452"/>
          </a:xfrm>
          <a:prstGeom prst="rect">
            <a:avLst/>
          </a:prstGeom>
          <a:extLst/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1371600"/>
            <a:ext cx="4343400" cy="2667000"/>
          </a:xfrm>
          <a:prstGeom prst="rect">
            <a:avLst/>
          </a:prstGeom>
          <a:gradFill>
            <a:gsLst>
              <a:gs pos="0">
                <a:schemeClr val="accent4">
                  <a:tint val="1000"/>
                  <a:alpha val="20000"/>
                </a:schemeClr>
              </a:gs>
              <a:gs pos="68000">
                <a:schemeClr val="accent4">
                  <a:tint val="77000"/>
                </a:schemeClr>
              </a:gs>
              <a:gs pos="81000">
                <a:schemeClr val="accent4">
                  <a:tint val="79000"/>
                </a:schemeClr>
              </a:gs>
              <a:gs pos="86000">
                <a:schemeClr val="accent4">
                  <a:tint val="73000"/>
                </a:schemeClr>
              </a:gs>
              <a:gs pos="100000">
                <a:schemeClr val="accent4">
                  <a:tint val="35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6EA0B0"/>
              </a:buClr>
              <a:buFont typeface="Wingdings 2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  <a:buClr>
                <a:srgbClr val="6EA0B0"/>
              </a:buClr>
              <a:buFont typeface="Wingdings 2"/>
              <a:buNone/>
            </a:pPr>
            <a:endParaRPr lang="en-US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  <a:buClr>
                <a:srgbClr val="6EA0B0"/>
              </a:buClr>
              <a:buFont typeface="Wingdings 2"/>
              <a:buNone/>
            </a:pPr>
            <a:r>
              <a:rPr lang="en-US" b="1" u="sng" dirty="0" smtClean="0">
                <a:solidFill>
                  <a:prstClr val="black"/>
                </a:solidFill>
              </a:rPr>
              <a:t>Documentation</a:t>
            </a:r>
          </a:p>
          <a:p>
            <a:pPr fontAlgn="auto">
              <a:spcAft>
                <a:spcPts val="0"/>
              </a:spcAft>
              <a:buClr>
                <a:srgbClr val="6EA0B0"/>
              </a:buClr>
            </a:pPr>
            <a:r>
              <a:rPr lang="en-US" dirty="0" smtClean="0">
                <a:solidFill>
                  <a:prstClr val="black"/>
                </a:solidFill>
              </a:rPr>
              <a:t>XML Based</a:t>
            </a:r>
          </a:p>
          <a:p>
            <a:pPr fontAlgn="auto">
              <a:spcAft>
                <a:spcPts val="0"/>
              </a:spcAft>
              <a:buClr>
                <a:srgbClr val="6EA0B0"/>
              </a:buClr>
            </a:pPr>
            <a:r>
              <a:rPr lang="en-US" dirty="0" smtClean="0">
                <a:solidFill>
                  <a:prstClr val="black"/>
                </a:solidFill>
              </a:rPr>
              <a:t>Sandcastle Integration</a:t>
            </a:r>
          </a:p>
          <a:p>
            <a:pPr lvl="1" fontAlgn="auto">
              <a:spcAft>
                <a:spcPts val="0"/>
              </a:spcAft>
              <a:buClr>
                <a:srgbClr val="6EA0B0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4571999" y="1371600"/>
            <a:ext cx="5003541" cy="2514600"/>
          </a:xfrm>
          <a:prstGeom prst="rect">
            <a:avLst/>
          </a:prstGeom>
          <a:extLst/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371600"/>
            <a:ext cx="5029200" cy="2667000"/>
          </a:xfrm>
          <a:gradFill>
            <a:gsLst>
              <a:gs pos="0">
                <a:schemeClr val="accent4">
                  <a:tint val="1000"/>
                  <a:alpha val="20000"/>
                </a:schemeClr>
              </a:gs>
              <a:gs pos="68000">
                <a:schemeClr val="accent4">
                  <a:tint val="77000"/>
                </a:schemeClr>
              </a:gs>
              <a:gs pos="81000">
                <a:schemeClr val="accent4">
                  <a:tint val="79000"/>
                </a:schemeClr>
              </a:gs>
              <a:gs pos="86000">
                <a:schemeClr val="accent4">
                  <a:tint val="73000"/>
                </a:schemeClr>
              </a:gs>
              <a:gs pos="100000">
                <a:schemeClr val="accent4">
                  <a:tint val="35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Runtime Checking</a:t>
            </a:r>
          </a:p>
          <a:p>
            <a:r>
              <a:rPr lang="en-US" dirty="0" smtClean="0"/>
              <a:t>Amplifies Test Runs</a:t>
            </a:r>
          </a:p>
          <a:p>
            <a:r>
              <a:rPr lang="en-US" dirty="0" smtClean="0"/>
              <a:t>Keeps Code and</a:t>
            </a:r>
            <a:br>
              <a:rPr lang="en-US" dirty="0" smtClean="0"/>
            </a:br>
            <a:r>
              <a:rPr lang="en-US" dirty="0" smtClean="0"/>
              <a:t>Contracts in Sync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575526" y="4114800"/>
            <a:ext cx="4568474" cy="2667000"/>
          </a:xfrm>
          <a:prstGeom prst="rect">
            <a:avLst/>
          </a:prstGeom>
          <a:ex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4106331"/>
            <a:ext cx="4572000" cy="2675467"/>
          </a:xfrm>
          <a:gradFill>
            <a:gsLst>
              <a:gs pos="0">
                <a:schemeClr val="accent4">
                  <a:tint val="1000"/>
                  <a:alpha val="20000"/>
                </a:schemeClr>
              </a:gs>
              <a:gs pos="68000">
                <a:schemeClr val="accent4">
                  <a:tint val="77000"/>
                </a:schemeClr>
              </a:gs>
              <a:gs pos="81000">
                <a:schemeClr val="accent4">
                  <a:tint val="79000"/>
                </a:schemeClr>
              </a:gs>
              <a:gs pos="86000">
                <a:schemeClr val="accent4">
                  <a:tint val="73000"/>
                </a:schemeClr>
              </a:gs>
              <a:gs pos="100000">
                <a:schemeClr val="accent4">
                  <a:tint val="35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Static Checking</a:t>
            </a:r>
          </a:p>
          <a:p>
            <a:r>
              <a:rPr lang="en-US" dirty="0" smtClean="0"/>
              <a:t>Earliest Bug </a:t>
            </a:r>
            <a:r>
              <a:rPr lang="en-US" dirty="0"/>
              <a:t>F</a:t>
            </a:r>
            <a:r>
              <a:rPr lang="en-US" dirty="0" smtClean="0"/>
              <a:t>eedback</a:t>
            </a:r>
          </a:p>
          <a:p>
            <a:r>
              <a:rPr lang="en-US" smtClean="0"/>
              <a:t>Customizable Checks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Contracts: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 / stepping / 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Problems with Existing Approaches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Attributes/Annotations [</a:t>
            </a:r>
            <a:r>
              <a:rPr lang="en-US" dirty="0" err="1" smtClean="0"/>
              <a:t>NotNull</a:t>
            </a:r>
            <a:r>
              <a:rPr lang="en-US" dirty="0" smtClean="0"/>
              <a:t>], @</a:t>
            </a:r>
            <a:r>
              <a:rPr lang="en-US" dirty="0" err="1" smtClean="0"/>
              <a:t>NonNull</a:t>
            </a:r>
            <a:endParaRPr lang="en-US" dirty="0" smtClean="0"/>
          </a:p>
          <a:p>
            <a:pPr lvl="1"/>
            <a:r>
              <a:rPr lang="en-US" dirty="0" smtClean="0"/>
              <a:t>Very limited expressiveness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Comment syntax (e.g., JML for Java)</a:t>
            </a:r>
          </a:p>
          <a:p>
            <a:pPr lvl="1"/>
            <a:r>
              <a:rPr lang="en-US" dirty="0" smtClean="0"/>
              <a:t>Comments are text</a:t>
            </a:r>
          </a:p>
          <a:p>
            <a:pPr lvl="1"/>
            <a:r>
              <a:rPr lang="en-US" dirty="0" smtClean="0"/>
              <a:t>Duplication of effort (parser, type checker, …)</a:t>
            </a:r>
          </a:p>
          <a:p>
            <a:r>
              <a:rPr lang="en-US" dirty="0" smtClean="0"/>
              <a:t>Specialized Languages (Eiffel, Spec#)</a:t>
            </a:r>
          </a:p>
          <a:p>
            <a:pPr lvl="1"/>
            <a:r>
              <a:rPr lang="en-US" dirty="0" smtClean="0"/>
              <a:t>They are specialized.</a:t>
            </a:r>
          </a:p>
          <a:p>
            <a:pPr lvl="1"/>
            <a:r>
              <a:rPr lang="en-US" dirty="0" smtClean="0"/>
              <a:t>Lack of tool support or integration</a:t>
            </a:r>
          </a:p>
        </p:txBody>
      </p:sp>
    </p:spTree>
    <p:extLst>
      <p:ext uri="{BB962C8B-B14F-4D97-AF65-F5344CB8AC3E}">
        <p14:creationId xmlns:p14="http://schemas.microsoft.com/office/powerpoint/2010/main" val="39812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Instrumentation in presence of generics/closures</a:t>
            </a:r>
          </a:p>
          <a:p>
            <a:pPr lvl="1"/>
            <a:r>
              <a:rPr lang="en-US" dirty="0" smtClean="0"/>
              <a:t>Copying of contracts</a:t>
            </a:r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races</a:t>
            </a:r>
          </a:p>
          <a:p>
            <a:pPr lvl="2"/>
            <a:r>
              <a:rPr lang="en-US" dirty="0" smtClean="0"/>
              <a:t>Notion of “thread-safe” is simplistic as it changes contracts</a:t>
            </a:r>
          </a:p>
          <a:p>
            <a:pPr lvl="2"/>
            <a:r>
              <a:rPr lang="en-US" baseline="0" dirty="0" smtClean="0"/>
              <a:t>Caller side locking works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Checker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br>
              <a:rPr lang="en-US" dirty="0" smtClean="0"/>
            </a:br>
            <a:r>
              <a:rPr lang="en-US" dirty="0" smtClean="0"/>
              <a:t>(rather than WP theorem proving)</a:t>
            </a:r>
          </a:p>
          <a:p>
            <a:pPr lvl="1"/>
            <a:r>
              <a:rPr lang="en-US" dirty="0" smtClean="0"/>
              <a:t>More automation</a:t>
            </a:r>
            <a:br>
              <a:rPr lang="en-US" dirty="0" smtClean="0"/>
            </a:br>
            <a:r>
              <a:rPr lang="en-US" dirty="0" smtClean="0"/>
              <a:t>(loop invariants, post-conditions)</a:t>
            </a:r>
          </a:p>
          <a:p>
            <a:pPr lvl="1"/>
            <a:r>
              <a:rPr lang="en-US" dirty="0" smtClean="0"/>
              <a:t>More control over precision/speed tradeoff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Research in Abstract Domains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polyhedra</a:t>
            </a:r>
            <a:endParaRPr lang="en-US" dirty="0" smtClean="0"/>
          </a:p>
          <a:p>
            <a:pPr lvl="1"/>
            <a:r>
              <a:rPr lang="en-US" dirty="0" smtClean="0"/>
              <a:t>Array partitions (with P. Cousot)</a:t>
            </a:r>
          </a:p>
        </p:txBody>
      </p:sp>
    </p:spTree>
    <p:extLst>
      <p:ext uri="{BB962C8B-B14F-4D97-AF65-F5344CB8AC3E}">
        <p14:creationId xmlns:p14="http://schemas.microsoft.com/office/powerpoint/2010/main" val="3715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932904" y="4902760"/>
            <a:ext cx="4058696" cy="1021556"/>
            <a:chOff x="4170904" y="4155808"/>
            <a:chExt cx="4058696" cy="1021556"/>
          </a:xfrm>
        </p:grpSpPr>
        <p:sp>
          <p:nvSpPr>
            <p:cNvPr id="30" name="Pentagon 29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requires/ensures/invariant are subroutines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spliced in where needed</a:t>
              </a:r>
            </a:p>
          </p:txBody>
        </p:sp>
      </p:grpSp>
      <p:grpSp>
        <p:nvGrpSpPr>
          <p:cNvPr id="25" name="Group 34"/>
          <p:cNvGrpSpPr/>
          <p:nvPr/>
        </p:nvGrpSpPr>
        <p:grpSpPr>
          <a:xfrm>
            <a:off x="4953000" y="3751008"/>
            <a:ext cx="4058696" cy="1021556"/>
            <a:chOff x="4170904" y="4155808"/>
            <a:chExt cx="4058696" cy="1021556"/>
          </a:xfrm>
        </p:grpSpPr>
        <p:sp>
          <p:nvSpPr>
            <p:cNvPr id="36" name="Pentagon 3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18288" rIns="9144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Expression refinement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Used in conditionals and    transfer functions</a:t>
              </a:r>
            </a:p>
          </p:txBody>
        </p:sp>
      </p:grpSp>
      <p:grpSp>
        <p:nvGrpSpPr>
          <p:cNvPr id="28" name="Group 31"/>
          <p:cNvGrpSpPr/>
          <p:nvPr/>
        </p:nvGrpSpPr>
        <p:grpSpPr>
          <a:xfrm>
            <a:off x="4932904" y="4016025"/>
            <a:ext cx="4058696" cy="1328023"/>
            <a:chOff x="4170904" y="4011789"/>
            <a:chExt cx="4058696" cy="1328023"/>
          </a:xfrm>
        </p:grpSpPr>
        <p:sp>
          <p:nvSpPr>
            <p:cNvPr id="33" name="Pentagon 32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76800" y="4011789"/>
              <a:ext cx="3352800" cy="13280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Similar to SSA form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Suitable for </a:t>
              </a:r>
              <a:br>
                <a:rPr lang="en-US" sz="1800" dirty="0" smtClean="0"/>
              </a:br>
              <a:r>
                <a:rPr lang="en-US" sz="1800" dirty="0" smtClean="0"/>
                <a:t>     Abstract Interpretation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Old eliminated</a:t>
              </a: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4953000" y="5611177"/>
            <a:ext cx="3886200" cy="408623"/>
            <a:chOff x="4170904" y="4470656"/>
            <a:chExt cx="3886200" cy="408623"/>
          </a:xfrm>
        </p:grpSpPr>
        <p:sp>
          <p:nvSpPr>
            <p:cNvPr id="26" name="Pentagon 2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6704" y="4470656"/>
              <a:ext cx="3200400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sz="1800" dirty="0" smtClean="0"/>
                <a:t>  Turns calls into primitives</a:t>
              </a:r>
            </a:p>
          </p:txBody>
        </p:sp>
      </p:grpSp>
      <p:grpSp>
        <p:nvGrpSpPr>
          <p:cNvPr id="32" name="Group 27"/>
          <p:cNvGrpSpPr/>
          <p:nvPr/>
        </p:nvGrpSpPr>
        <p:grpSpPr>
          <a:xfrm>
            <a:off x="304800" y="1676400"/>
            <a:ext cx="5029200" cy="5029200"/>
            <a:chOff x="685800" y="1447800"/>
            <a:chExt cx="5029200" cy="5029200"/>
          </a:xfrm>
        </p:grpSpPr>
        <p:sp>
          <p:nvSpPr>
            <p:cNvPr id="3" name="Rectangle 2"/>
            <p:cNvSpPr/>
            <p:nvPr/>
          </p:nvSpPr>
          <p:spPr>
            <a:xfrm>
              <a:off x="685800" y="6172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.NET Assembly Reader</a:t>
              </a:r>
              <a:endParaRPr lang="en-US" sz="1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5791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Contract Extractor + CFG Builder</a:t>
              </a:r>
              <a:endParaRPr lang="en-US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5029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Subroutines (method, finally, contracts)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5410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MSIL+ (assert, assume, old, </a:t>
              </a:r>
              <a:r>
                <a:rPr lang="en-US" sz="1800" dirty="0" err="1" smtClean="0"/>
                <a:t>ldstack</a:t>
              </a:r>
              <a:r>
                <a:rPr lang="en-US" sz="1800" dirty="0" smtClean="0"/>
                <a:t>, …)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4648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Temp IL (stack eliminated)</a:t>
              </a:r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267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Scalar program (heap eliminated)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886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Expression IL (expression recovery)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5052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Fix-point Engine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6670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Domains</a:t>
              </a:r>
              <a:endParaRPr lang="en-US" sz="1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447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Proof-obligations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Contracts</a:t>
              </a:r>
              <a:endParaRPr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0480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296" rIns="82296" rtlCol="0" anchor="ctr"/>
            <a:lstStyle/>
            <a:p>
              <a:pPr algn="ctr"/>
              <a:r>
                <a:rPr lang="en-US" dirty="0" smtClean="0"/>
                <a:t>Numeric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3048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Symbolic</a:t>
              </a:r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3429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</a:t>
              </a: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" y="1447800"/>
              <a:ext cx="1295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Abstract Interpreters</a:t>
              </a:r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201315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Non-null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2000" y="2361379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Arrays</a:t>
              </a:r>
              <a:endParaRPr lang="en-US" sz="1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" y="2709606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Pointers</a:t>
              </a:r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305783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Strings</a:t>
              </a:r>
              <a:endParaRPr lang="en-US" sz="1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86232" y="1676400"/>
            <a:ext cx="10668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" rIns="9144" rtlCol="0" anchor="ctr" anchorCtr="0"/>
          <a:lstStyle/>
          <a:p>
            <a:pPr algn="ctr"/>
            <a:r>
              <a:rPr lang="en-US" sz="1800" dirty="0" smtClean="0"/>
              <a:t>Backward</a:t>
            </a:r>
          </a:p>
          <a:p>
            <a:pPr algn="ctr"/>
            <a:r>
              <a:rPr lang="en-US" sz="1800" dirty="0" smtClean="0"/>
              <a:t>analysis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304800" y="1295400"/>
            <a:ext cx="50292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Requires and Ensures Inference</a:t>
            </a:r>
            <a:endParaRPr lang="en-US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Static Checker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9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of IL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Relatively small language of instructions</a:t>
            </a:r>
          </a:p>
          <a:p>
            <a:r>
              <a:rPr lang="en-US" dirty="0" smtClean="0"/>
              <a:t>Well-specified semantics</a:t>
            </a:r>
          </a:p>
          <a:p>
            <a:r>
              <a:rPr lang="en-US" dirty="0" smtClean="0"/>
              <a:t>Type/name/overloading resolution done by compiler</a:t>
            </a:r>
          </a:p>
          <a:p>
            <a:r>
              <a:rPr lang="en-US" dirty="0" smtClean="0"/>
              <a:t>Targeted by multiple languages (C#,VB,F#,…)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Some expression recovery needed</a:t>
            </a:r>
          </a:p>
          <a:p>
            <a:pPr lvl="1"/>
            <a:r>
              <a:rPr lang="en-US" dirty="0" smtClean="0"/>
              <a:t>or abstract domains get too complicated (CC’08)</a:t>
            </a:r>
          </a:p>
          <a:p>
            <a:r>
              <a:rPr lang="en-US" dirty="0" smtClean="0"/>
              <a:t>Source context not precise enough (from </a:t>
            </a:r>
            <a:r>
              <a:rPr lang="en-US" dirty="0" err="1" smtClean="0"/>
              <a:t>pdb’s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Abstractions are lost / some need to be recovered</a:t>
            </a:r>
          </a:p>
          <a:p>
            <a:pPr lvl="1"/>
            <a:r>
              <a:rPr lang="en-US" dirty="0" smtClean="0"/>
              <a:t>Closures, </a:t>
            </a:r>
            <a:r>
              <a:rPr lang="en-US" dirty="0" err="1" smtClean="0"/>
              <a:t>Iterators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Interpretation (on 1 slide)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096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385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100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57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9" name="Cloud 8"/>
          <p:cNvSpPr/>
          <p:nvPr/>
        </p:nvSpPr>
        <p:spPr>
          <a:xfrm>
            <a:off x="6096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1865" y="2676334"/>
            <a:ext cx="656590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 y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611868"/>
            <a:ext cx="202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Abstract states</a:t>
            </a:r>
            <a:endParaRPr lang="en-US" u="sng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507468"/>
            <a:ext cx="211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+mn-lt"/>
              </a:rPr>
              <a:t>Concrete states</a:t>
            </a:r>
            <a:endParaRPr lang="en-US" u="sng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9" idx="1"/>
            <a:endCxn id="3" idx="3"/>
          </p:cNvCxnSpPr>
          <p:nvPr/>
        </p:nvCxnSpPr>
        <p:spPr>
          <a:xfrm rot="5400000">
            <a:off x="1470745" y="4394708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0306" y="3962400"/>
            <a:ext cx="198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Abstraction</a:t>
            </a:r>
          </a:p>
          <a:p>
            <a:r>
              <a:rPr lang="en-US" dirty="0" smtClean="0">
                <a:latin typeface="+mn-lt"/>
              </a:rPr>
              <a:t>Concretization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0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>
            <a:endCxn id="24" idx="2"/>
          </p:cNvCxnSpPr>
          <p:nvPr/>
        </p:nvCxnSpPr>
        <p:spPr>
          <a:xfrm flipV="1">
            <a:off x="3502788" y="5791200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334000" y="48768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20491" y="5410200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5029200"/>
            <a:ext cx="834524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2</a:t>
            </a:r>
          </a:p>
          <a:p>
            <a:r>
              <a:rPr lang="en-US" dirty="0" smtClean="0">
                <a:latin typeface="+mn-lt"/>
              </a:rPr>
              <a:t>y = 10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5796070"/>
            <a:ext cx="990015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101</a:t>
            </a:r>
          </a:p>
          <a:p>
            <a:r>
              <a:rPr lang="en-US" dirty="0" smtClean="0">
                <a:latin typeface="+mn-lt"/>
              </a:rPr>
              <a:t>y = 200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92525" y="5952934"/>
            <a:ext cx="305533" cy="387798"/>
          </a:xfrm>
          <a:prstGeom prst="rect">
            <a:avLst/>
          </a:prstGeom>
          <a:noFill/>
          <a:ln>
            <a:noFill/>
          </a:ln>
        </p:spPr>
        <p:txBody>
          <a:bodyPr wrap="non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62800" y="5181600"/>
            <a:ext cx="679032" cy="757130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= 1</a:t>
            </a:r>
          </a:p>
          <a:p>
            <a:r>
              <a:rPr lang="en-US" dirty="0" smtClean="0">
                <a:latin typeface="+mn-lt"/>
              </a:rPr>
              <a:t>y = 1</a:t>
            </a:r>
            <a:endParaRPr lang="en-US" dirty="0">
              <a:latin typeface="+mn-lt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5334000" y="1981200"/>
            <a:ext cx="2895600" cy="18288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2676334"/>
            <a:ext cx="914400" cy="387798"/>
          </a:xfrm>
          <a:prstGeom prst="rect">
            <a:avLst/>
          </a:prstGeom>
          <a:noFill/>
          <a:ln>
            <a:noFill/>
          </a:ln>
        </p:spPr>
        <p:txBody>
          <a:bodyPr wrap="square" lIns="45720" tIns="9144" rIns="45720" bIns="9144" rtlCol="0">
            <a:spAutoFit/>
          </a:bodyPr>
          <a:lstStyle/>
          <a:p>
            <a:r>
              <a:rPr lang="en-US" dirty="0" smtClean="0">
                <a:latin typeface="+mn-lt"/>
              </a:rPr>
              <a:t>x &lt;= y</a:t>
            </a:r>
            <a:endParaRPr lang="en-US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6195939" y="4395861"/>
            <a:ext cx="1173310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05200" y="2817812"/>
            <a:ext cx="1840194" cy="158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4800" y="2450068"/>
            <a:ext cx="6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x++</a:t>
            </a:r>
            <a:endParaRPr lang="en-US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0738" y="5040868"/>
            <a:ext cx="191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Concrete step</a:t>
            </a:r>
            <a:endParaRPr lang="en-US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400" y="2133600"/>
            <a:ext cx="1824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Abstract step</a:t>
            </a:r>
            <a:endParaRPr lang="en-US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4250" y="411033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Soundness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3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20" grpId="0"/>
      <p:bldP spid="24" grpId="0" animBg="1"/>
      <p:bldP spid="26" grpId="0"/>
      <p:bldP spid="27" grpId="0"/>
      <p:bldP spid="28" grpId="0"/>
      <p:bldP spid="29" grpId="0"/>
      <p:bldP spid="31" grpId="0"/>
      <p:bldP spid="32" grpId="0" animBg="1"/>
      <p:bldP spid="33" grpId="0"/>
      <p:bldP spid="36" grpId="0"/>
      <p:bldP spid="37" grpId="0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Programs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Control-flow graphs</a:t>
            </a:r>
          </a:p>
          <a:p>
            <a:r>
              <a:rPr lang="en-US" dirty="0" smtClean="0"/>
              <a:t>Passive form (SSA) assumptions</a:t>
            </a:r>
          </a:p>
          <a:p>
            <a:pPr lvl="1"/>
            <a:r>
              <a:rPr lang="en-US" dirty="0" smtClean="0"/>
              <a:t>sv2 == sv0 + sv1</a:t>
            </a:r>
          </a:p>
          <a:p>
            <a:r>
              <a:rPr lang="en-US" dirty="0" smtClean="0"/>
              <a:t>Composed of </a:t>
            </a:r>
            <a:r>
              <a:rPr lang="en-US" u="sng" dirty="0" smtClean="0"/>
              <a:t>tree</a:t>
            </a:r>
            <a:r>
              <a:rPr lang="en-US" dirty="0" smtClean="0"/>
              <a:t> fragments</a:t>
            </a:r>
          </a:p>
          <a:p>
            <a:r>
              <a:rPr lang="en-US" dirty="0" smtClean="0"/>
              <a:t>Assignments at tree boundaries (renaming)</a:t>
            </a:r>
          </a:p>
          <a:p>
            <a:r>
              <a:rPr lang="en-US" dirty="0" smtClean="0"/>
              <a:t>Suitable for </a:t>
            </a:r>
          </a:p>
          <a:p>
            <a:pPr lvl="1"/>
            <a:r>
              <a:rPr lang="en-US" dirty="0" smtClean="0"/>
              <a:t>Abstract Interpretation</a:t>
            </a:r>
          </a:p>
          <a:p>
            <a:pPr lvl="1"/>
            <a:r>
              <a:rPr lang="en-US" dirty="0" smtClean="0"/>
              <a:t>Weakest Preconditions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MSIL+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code is MSIL+</a:t>
            </a:r>
          </a:p>
          <a:p>
            <a:pPr lvl="1"/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All requires/ensures/invariant calls turn into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assume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assert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Extra synthetic instructions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ldstack.i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scall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subroutine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Subroutines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Contract.Requires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Contract.Result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&gt;() == i+1);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i+1;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Subroutines and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752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1524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7000" y="3048000"/>
            <a:ext cx="12954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0" y="41148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0" y="44958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54102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16" name="Shape 15"/>
          <p:cNvCxnSpPr>
            <a:stCxn id="11" idx="1"/>
            <a:endCxn id="5" idx="1"/>
          </p:cNvCxnSpPr>
          <p:nvPr/>
        </p:nvCxnSpPr>
        <p:spPr>
          <a:xfrm rot="10800000">
            <a:off x="1143000" y="2095500"/>
            <a:ext cx="1588" cy="23622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H="1" flipV="1">
            <a:off x="2286000" y="1828800"/>
            <a:ext cx="2590800" cy="533400"/>
          </a:xfrm>
          <a:prstGeom prst="curvedConnector3">
            <a:avLst>
              <a:gd name="adj1" fmla="val -8824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19"/>
          <p:cNvCxnSpPr/>
          <p:nvPr/>
        </p:nvCxnSpPr>
        <p:spPr>
          <a:xfrm flipH="1" flipV="1">
            <a:off x="2286000" y="4267200"/>
            <a:ext cx="2667000" cy="381000"/>
          </a:xfrm>
          <a:prstGeom prst="curvedConnector3">
            <a:avLst>
              <a:gd name="adj1" fmla="val -8571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19"/>
          <p:cNvCxnSpPr/>
          <p:nvPr/>
        </p:nvCxnSpPr>
        <p:spPr>
          <a:xfrm flipV="1">
            <a:off x="4876800" y="1600200"/>
            <a:ext cx="1600200" cy="762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9"/>
          <p:cNvCxnSpPr/>
          <p:nvPr/>
        </p:nvCxnSpPr>
        <p:spPr>
          <a:xfrm>
            <a:off x="4876800" y="2667000"/>
            <a:ext cx="16002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19"/>
          <p:cNvCxnSpPr/>
          <p:nvPr/>
        </p:nvCxnSpPr>
        <p:spPr>
          <a:xfrm flipV="1">
            <a:off x="4953000" y="1676400"/>
            <a:ext cx="1524000" cy="3048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19"/>
          <p:cNvCxnSpPr/>
          <p:nvPr/>
        </p:nvCxnSpPr>
        <p:spPr>
          <a:xfrm>
            <a:off x="4953000" y="4953000"/>
            <a:ext cx="15240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4" idx="3"/>
            <a:endCxn id="10" idx="3"/>
          </p:cNvCxnSpPr>
          <p:nvPr/>
        </p:nvCxnSpPr>
        <p:spPr>
          <a:xfrm flipH="1" flipV="1">
            <a:off x="7772400" y="3390900"/>
            <a:ext cx="152400" cy="2362200"/>
          </a:xfrm>
          <a:prstGeom prst="curvedConnector3">
            <a:avLst>
              <a:gd name="adj1" fmla="val -1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/>
          <p:nvPr/>
        </p:nvCxnSpPr>
        <p:spPr>
          <a:xfrm flipH="1" flipV="1">
            <a:off x="2286000" y="4686300"/>
            <a:ext cx="2667000" cy="342900"/>
          </a:xfrm>
          <a:prstGeom prst="curvedConnector5">
            <a:avLst>
              <a:gd name="adj1" fmla="val -8571"/>
              <a:gd name="adj2" fmla="val -166667"/>
              <a:gd name="adj3" fmla="val 7142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/>
          <p:nvPr/>
        </p:nvCxnSpPr>
        <p:spPr>
          <a:xfrm flipH="1" flipV="1">
            <a:off x="2286000" y="2400300"/>
            <a:ext cx="2590800" cy="266700"/>
          </a:xfrm>
          <a:prstGeom prst="curvedConnector5">
            <a:avLst>
              <a:gd name="adj1" fmla="val -8824"/>
              <a:gd name="adj2" fmla="val -214286"/>
              <a:gd name="adj3" fmla="val 72059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2171700"/>
            <a:ext cx="1143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3" idx="0"/>
            <a:endCxn id="7" idx="2"/>
          </p:cNvCxnSpPr>
          <p:nvPr/>
        </p:nvCxnSpPr>
        <p:spPr>
          <a:xfrm rot="5400000" flipH="1" flipV="1">
            <a:off x="3562350" y="3676650"/>
            <a:ext cx="16383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2438400"/>
            <a:ext cx="7315200" cy="2895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Contract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Specifications as Code in existing languages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Compile normally</a:t>
            </a:r>
          </a:p>
          <a:p>
            <a:r>
              <a:rPr lang="en-US" dirty="0" smtClean="0"/>
              <a:t>Extract Contracts from target code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69848" y="3363381"/>
            <a:ext cx="7007352" cy="537464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9848" y="3062645"/>
            <a:ext cx="3273552" cy="30480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3647861"/>
            <a:ext cx="5105400" cy="25298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1201" y="3388431"/>
            <a:ext cx="762000" cy="2630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85209" y="3092993"/>
            <a:ext cx="1229591" cy="27445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14400" y="2471678"/>
            <a:ext cx="876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virtual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Add(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object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value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{</a:t>
            </a:r>
            <a:b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Contract.</a:t>
            </a: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Requires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 value 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!= </a:t>
            </a: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null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);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Ensures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 Count == </a:t>
            </a:r>
            <a:r>
              <a:rPr lang="en-US" sz="1800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OldValue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(Count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) +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1 ); 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Ensures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 </a:t>
            </a:r>
            <a:r>
              <a:rPr lang="en-US" sz="1800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Result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&gt;() == </a:t>
            </a:r>
            <a:r>
              <a:rPr lang="en-US" sz="1800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Contract.</a:t>
            </a:r>
            <a:r>
              <a:rPr lang="en-US" sz="1800" b="1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OldValue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(Count) );</a:t>
            </a:r>
            <a:b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b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(count == </a:t>
            </a:r>
            <a:r>
              <a:rPr lang="en-US" sz="1800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items.Length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EnsureCapacity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(count 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+ 1); </a:t>
            </a:r>
            <a:b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items[count] 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= value; </a:t>
            </a:r>
            <a:b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count++;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Corbel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38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534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Contract Subroutines at Call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3657600"/>
            <a:ext cx="1752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D.Inc</a:t>
            </a:r>
            <a:endParaRPr lang="en-US" dirty="0"/>
          </a:p>
        </p:txBody>
      </p:sp>
      <p:cxnSp>
        <p:nvCxnSpPr>
          <p:cNvPr id="50" name="Shape 19"/>
          <p:cNvCxnSpPr/>
          <p:nvPr/>
        </p:nvCxnSpPr>
        <p:spPr>
          <a:xfrm>
            <a:off x="4648200" y="4191000"/>
            <a:ext cx="1828800" cy="1790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9"/>
          <p:cNvCxnSpPr/>
          <p:nvPr/>
        </p:nvCxnSpPr>
        <p:spPr>
          <a:xfrm flipV="1">
            <a:off x="4648200" y="2057400"/>
            <a:ext cx="1828800" cy="1752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9"/>
          <p:cNvCxnSpPr/>
          <p:nvPr/>
        </p:nvCxnSpPr>
        <p:spPr>
          <a:xfrm flipH="1">
            <a:off x="2286000" y="4191000"/>
            <a:ext cx="2362200" cy="685800"/>
          </a:xfrm>
          <a:prstGeom prst="curvedConnector3">
            <a:avLst>
              <a:gd name="adj1" fmla="val -967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43000" y="2133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19050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B.Inc.Req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200400"/>
            <a:ext cx="1371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B.Inc.Ens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4419600"/>
            <a:ext cx="11430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77000" y="5638800"/>
            <a:ext cx="14478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D.Inc.Ens</a:t>
            </a:r>
            <a:endParaRPr lang="en-US" dirty="0"/>
          </a:p>
        </p:txBody>
      </p:sp>
      <p:cxnSp>
        <p:nvCxnSpPr>
          <p:cNvPr id="49" name="Shape 15"/>
          <p:cNvCxnSpPr>
            <a:stCxn id="45" idx="1"/>
            <a:endCxn id="39" idx="1"/>
          </p:cNvCxnSpPr>
          <p:nvPr/>
        </p:nvCxnSpPr>
        <p:spPr>
          <a:xfrm rot="10800000">
            <a:off x="1143000" y="2476500"/>
            <a:ext cx="1588" cy="2286000"/>
          </a:xfrm>
          <a:prstGeom prst="curvedConnector3">
            <a:avLst>
              <a:gd name="adj1" fmla="val 37428223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1"/>
          <p:cNvCxnSpPr>
            <a:stCxn id="48" idx="3"/>
            <a:endCxn id="43" idx="3"/>
          </p:cNvCxnSpPr>
          <p:nvPr/>
        </p:nvCxnSpPr>
        <p:spPr>
          <a:xfrm flipH="1" flipV="1">
            <a:off x="7848600" y="3543300"/>
            <a:ext cx="76200" cy="2438400"/>
          </a:xfrm>
          <a:prstGeom prst="curvedConnector3">
            <a:avLst>
              <a:gd name="adj1" fmla="val -30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Contract.Ensures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y &lt;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&lt;= 0 || 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y &gt;= 0 &amp;&amp;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&gt;= 0);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 marL="118872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while (y != 0) {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Contract.Assert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0 &amp;&amp; x &lt;= 0 ||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0 &amp;&amp; x &gt;= 0 );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(y &lt; 0) { if (*) x--; y++;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else { if (*) x++; y--;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(weakest)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633626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b0</a:t>
            </a:r>
            <a:endParaRPr lang="en-US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0" y="5715001"/>
            <a:ext cx="4038600" cy="8521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609153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x4 &lt;= 0</a:t>
            </a:r>
            <a:endParaRPr lang="en-US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914400" y="5257800"/>
            <a:ext cx="4419600" cy="1034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0" y="5791200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>
                <a:latin typeface="+mn-lt"/>
                <a:sym typeface="Symbol"/>
              </a:rPr>
              <a:t></a:t>
            </a:r>
            <a:r>
              <a:rPr lang="en-US" dirty="0">
                <a:latin typeface="+mn-lt"/>
              </a:rPr>
              <a:t> x4 </a:t>
            </a:r>
            <a:r>
              <a:rPr lang="en-US" dirty="0" smtClean="0">
                <a:latin typeface="+mn-lt"/>
              </a:rPr>
              <a:t>&lt;= 0</a:t>
            </a:r>
            <a:endParaRPr lang="en-US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rot="10800000">
            <a:off x="1066800" y="4865133"/>
            <a:ext cx="4267200" cy="11569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34000" y="5486400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assert y0 &lt; 0 </a:t>
            </a:r>
            <a:r>
              <a:rPr lang="en-US" dirty="0" smtClean="0">
                <a:latin typeface="+mn-lt"/>
                <a:sym typeface="Symbol"/>
              </a:rPr>
              <a:t>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x0</a:t>
            </a:r>
            <a:r>
              <a:rPr lang="en-US" dirty="0" smtClean="0">
                <a:latin typeface="+mn-lt"/>
              </a:rPr>
              <a:t> &lt;= 0 </a:t>
            </a:r>
            <a:r>
              <a:rPr lang="en-US" b="1" dirty="0" smtClean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  <a:endCxn id="3" idx="5"/>
          </p:cNvCxnSpPr>
          <p:nvPr/>
        </p:nvCxnSpPr>
        <p:spPr>
          <a:xfrm rot="10800000">
            <a:off x="2263682" y="1806483"/>
            <a:ext cx="3070318" cy="39107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6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Disjunctions (2)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2417064"/>
          </a:xfrm>
        </p:spPr>
        <p:txBody>
          <a:bodyPr/>
          <a:lstStyle/>
          <a:p>
            <a:r>
              <a:rPr lang="en-US" dirty="0" smtClean="0"/>
              <a:t>No disjunctions in abstract invariants</a:t>
            </a:r>
          </a:p>
          <a:p>
            <a:r>
              <a:rPr lang="en-US" dirty="0" smtClean="0"/>
              <a:t>Prove assertions via weakest precondition backward path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676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38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3528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58674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2895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" idx="4"/>
            <a:endCxn id="4" idx="0"/>
          </p:cNvCxnSpPr>
          <p:nvPr/>
        </p:nvCxnSpPr>
        <p:spPr>
          <a:xfrm rot="5400000">
            <a:off x="1981200" y="2057400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7"/>
          </p:cNvCxnSpPr>
          <p:nvPr/>
        </p:nvCxnSpPr>
        <p:spPr>
          <a:xfrm rot="5400000">
            <a:off x="1463582" y="2225582"/>
            <a:ext cx="501836" cy="8828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5" idx="1"/>
          </p:cNvCxnSpPr>
          <p:nvPr/>
        </p:nvCxnSpPr>
        <p:spPr>
          <a:xfrm rot="16200000" flipH="1">
            <a:off x="2301782" y="2377982"/>
            <a:ext cx="501836" cy="5780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7" idx="1"/>
          </p:cNvCxnSpPr>
          <p:nvPr/>
        </p:nvCxnSpPr>
        <p:spPr>
          <a:xfrm rot="16200000" flipH="1">
            <a:off x="2911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7"/>
          </p:cNvCxnSpPr>
          <p:nvPr/>
        </p:nvCxnSpPr>
        <p:spPr>
          <a:xfrm rot="5400000">
            <a:off x="2530382" y="3063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 rot="16200000" flipH="1">
            <a:off x="2530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8" idx="7"/>
          </p:cNvCxnSpPr>
          <p:nvPr/>
        </p:nvCxnSpPr>
        <p:spPr>
          <a:xfrm rot="5400000">
            <a:off x="2911382" y="35209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7244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24000" y="5181600"/>
            <a:ext cx="152400" cy="152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6248400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5"/>
            <a:endCxn id="41" idx="1"/>
          </p:cNvCxnSpPr>
          <p:nvPr/>
        </p:nvCxnSpPr>
        <p:spPr>
          <a:xfrm rot="16200000" flipH="1">
            <a:off x="1234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7"/>
          </p:cNvCxnSpPr>
          <p:nvPr/>
        </p:nvCxnSpPr>
        <p:spPr>
          <a:xfrm rot="5400000">
            <a:off x="853982" y="48925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2" idx="1"/>
          </p:cNvCxnSpPr>
          <p:nvPr/>
        </p:nvCxnSpPr>
        <p:spPr>
          <a:xfrm rot="16200000" flipH="1">
            <a:off x="853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2" idx="7"/>
          </p:cNvCxnSpPr>
          <p:nvPr/>
        </p:nvCxnSpPr>
        <p:spPr>
          <a:xfrm rot="5400000">
            <a:off x="1234982" y="5349782"/>
            <a:ext cx="349436" cy="27323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3" idx="0"/>
          </p:cNvCxnSpPr>
          <p:nvPr/>
        </p:nvCxnSpPr>
        <p:spPr>
          <a:xfrm rot="5400000">
            <a:off x="990600" y="6019800"/>
            <a:ext cx="457200" cy="1588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4"/>
            <a:endCxn id="39" idx="0"/>
          </p:cNvCxnSpPr>
          <p:nvPr/>
        </p:nvCxnSpPr>
        <p:spPr>
          <a:xfrm rot="5400000">
            <a:off x="381000" y="3886200"/>
            <a:ext cx="1676400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4"/>
            <a:endCxn id="4" idx="7"/>
          </p:cNvCxnSpPr>
          <p:nvPr/>
        </p:nvCxnSpPr>
        <p:spPr>
          <a:xfrm rot="5400000" flipH="1">
            <a:off x="723900" y="3848100"/>
            <a:ext cx="3711482" cy="631918"/>
          </a:xfrm>
          <a:prstGeom prst="curvedConnector5">
            <a:avLst>
              <a:gd name="adj1" fmla="val -6159"/>
              <a:gd name="adj2" fmla="val -155094"/>
              <a:gd name="adj3" fmla="val 106159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819400" y="43434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38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00400" y="4800600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19400" y="5257800"/>
            <a:ext cx="152400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9" idx="5"/>
            <a:endCxn id="61" idx="1"/>
          </p:cNvCxnSpPr>
          <p:nvPr/>
        </p:nvCxnSpPr>
        <p:spPr>
          <a:xfrm rot="16200000" flipH="1">
            <a:off x="2911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7"/>
          </p:cNvCxnSpPr>
          <p:nvPr/>
        </p:nvCxnSpPr>
        <p:spPr>
          <a:xfrm rot="5400000">
            <a:off x="2530382" y="45115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5"/>
            <a:endCxn id="62" idx="1"/>
          </p:cNvCxnSpPr>
          <p:nvPr/>
        </p:nvCxnSpPr>
        <p:spPr>
          <a:xfrm rot="16200000" flipH="1">
            <a:off x="2530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7"/>
          </p:cNvCxnSpPr>
          <p:nvPr/>
        </p:nvCxnSpPr>
        <p:spPr>
          <a:xfrm rot="5400000">
            <a:off x="2911382" y="4968782"/>
            <a:ext cx="349436" cy="2732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4"/>
            <a:endCxn id="9" idx="0"/>
          </p:cNvCxnSpPr>
          <p:nvPr/>
        </p:nvCxnSpPr>
        <p:spPr>
          <a:xfrm rot="5400000">
            <a:off x="2667000" y="56388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9" idx="0"/>
          </p:cNvCxnSpPr>
          <p:nvPr/>
        </p:nvCxnSpPr>
        <p:spPr>
          <a:xfrm rot="5400000">
            <a:off x="2705100" y="4152900"/>
            <a:ext cx="381000" cy="15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1847" y="6381690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b0</a:t>
            </a:r>
            <a:endParaRPr lang="en-US" sz="20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1" idx="1"/>
            <a:endCxn id="42" idx="6"/>
          </p:cNvCxnSpPr>
          <p:nvPr/>
        </p:nvCxnSpPr>
        <p:spPr>
          <a:xfrm rot="10800000">
            <a:off x="1295401" y="5715001"/>
            <a:ext cx="3636447" cy="8667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1847" y="6076890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x4 &lt;= 0</a:t>
            </a:r>
            <a:endParaRPr lang="en-US" sz="2000" dirty="0">
              <a:latin typeface="+mn-lt"/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914403" y="5257803"/>
            <a:ext cx="4017445" cy="10191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1847" y="57912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>
                <a:latin typeface="+mn-lt"/>
                <a:sym typeface="Symbol"/>
              </a:rPr>
              <a:t></a:t>
            </a:r>
            <a:r>
              <a:rPr lang="en-US" sz="2000" dirty="0">
                <a:latin typeface="+mn-lt"/>
              </a:rPr>
              <a:t> x4 </a:t>
            </a:r>
            <a:r>
              <a:rPr lang="en-US" sz="2000" dirty="0" smtClean="0">
                <a:latin typeface="+mn-lt"/>
              </a:rPr>
              <a:t>&lt;= 0</a:t>
            </a:r>
            <a:endParaRPr lang="en-US" sz="2000" dirty="0">
              <a:latin typeface="+mn-lt"/>
            </a:endParaRPr>
          </a:p>
        </p:txBody>
      </p:sp>
      <p:cxnSp>
        <p:nvCxnSpPr>
          <p:cNvPr id="54" name="Straight Arrow Connector 53"/>
          <p:cNvCxnSpPr>
            <a:stCxn id="52" idx="1"/>
            <a:endCxn id="39" idx="5"/>
          </p:cNvCxnSpPr>
          <p:nvPr/>
        </p:nvCxnSpPr>
        <p:spPr>
          <a:xfrm rot="10800000">
            <a:off x="1273083" y="4854483"/>
            <a:ext cx="3658765" cy="11367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31847" y="5486400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x3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>
            <a:off x="3886201" y="5410201"/>
            <a:ext cx="1045647" cy="2762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1847" y="480060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/\ x4 &lt;=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x4 - 1</a:t>
            </a:r>
            <a:r>
              <a:rPr lang="en-US" sz="2000" dirty="0" smtClean="0">
                <a:latin typeface="+mn-lt"/>
              </a:rPr>
              <a:t> &lt;= 0 </a:t>
            </a:r>
            <a:r>
              <a:rPr lang="en-US" sz="20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sym typeface="Symbol"/>
              </a:rPr>
              <a:t>√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7" name="Straight Arrow Connector 66"/>
          <p:cNvCxnSpPr>
            <a:stCxn id="56" idx="1"/>
            <a:endCxn id="6" idx="6"/>
          </p:cNvCxnSpPr>
          <p:nvPr/>
        </p:nvCxnSpPr>
        <p:spPr>
          <a:xfrm rot="10800000">
            <a:off x="2590801" y="3429001"/>
            <a:ext cx="2341047" cy="15716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31847" y="5181600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assert y0 &lt; 0 </a:t>
            </a:r>
            <a:r>
              <a:rPr lang="en-US" sz="2000" dirty="0" smtClean="0">
                <a:latin typeface="+mn-lt"/>
                <a:sym typeface="Symbol"/>
              </a:rPr>
              <a:t>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x5 - 1</a:t>
            </a:r>
            <a:r>
              <a:rPr lang="en-US" sz="2000" dirty="0" smtClean="0">
                <a:latin typeface="+mn-lt"/>
              </a:rPr>
              <a:t> &lt;= 0</a:t>
            </a:r>
            <a:endParaRPr lang="en-US" sz="2000" b="1" dirty="0">
              <a:solidFill>
                <a:srgbClr val="00B05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cxnSp>
        <p:nvCxnSpPr>
          <p:cNvPr id="69" name="Straight Arrow Connector 68"/>
          <p:cNvCxnSpPr>
            <a:stCxn id="68" idx="1"/>
            <a:endCxn id="60" idx="6"/>
          </p:cNvCxnSpPr>
          <p:nvPr/>
        </p:nvCxnSpPr>
        <p:spPr>
          <a:xfrm rot="10800000">
            <a:off x="2590801" y="4876801"/>
            <a:ext cx="2341047" cy="504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7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Contract Format: Future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Contracts as MSIL</a:t>
            </a:r>
          </a:p>
          <a:p>
            <a:pPr lvl="1"/>
            <a:r>
              <a:rPr lang="en-US" dirty="0" smtClean="0"/>
              <a:t>Provides extension point</a:t>
            </a:r>
          </a:p>
          <a:p>
            <a:pPr lvl="2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ProtectedBy</a:t>
            </a:r>
            <a:r>
              <a:rPr lang="en-US" dirty="0" smtClean="0"/>
              <a:t>&lt;T&gt;(ref T data, object lock);</a:t>
            </a:r>
          </a:p>
          <a:p>
            <a:pPr lvl="1"/>
            <a:r>
              <a:rPr lang="en-US" dirty="0" smtClean="0"/>
              <a:t>No lock-in to particular tools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Language integration</a:t>
            </a:r>
          </a:p>
          <a:p>
            <a:pPr lvl="1"/>
            <a:r>
              <a:rPr lang="en-US" dirty="0" smtClean="0"/>
              <a:t>C#, VB may provide syntax in the future, emit same format</a:t>
            </a:r>
          </a:p>
          <a:p>
            <a:pPr lvl="1"/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52400" y="3810000"/>
            <a:ext cx="8880318" cy="784086"/>
            <a:chOff x="152400" y="3810000"/>
            <a:chExt cx="8880318" cy="784086"/>
          </a:xfrm>
        </p:grpSpPr>
        <p:cxnSp>
          <p:nvCxnSpPr>
            <p:cNvPr id="6" name="Straight Arrow Connector 5"/>
            <p:cNvCxnSpPr>
              <a:stCxn id="11" idx="3"/>
              <a:endCxn id="13" idx="1"/>
            </p:cNvCxnSpPr>
            <p:nvPr/>
          </p:nvCxnSpPr>
          <p:spPr>
            <a:xfrm>
              <a:off x="1375812" y="4209365"/>
              <a:ext cx="6701388" cy="307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3810000"/>
              <a:ext cx="12143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CCrewrite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5485" y="3810000"/>
              <a:ext cx="1082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CCCheck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8701" y="3810000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Boogie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3810000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Coq, Isabelle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024699"/>
              <a:ext cx="12234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Find Bugs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3886200"/>
              <a:ext cx="955518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Prove</a:t>
              </a:r>
              <a:br>
                <a:rPr lang="en-US" sz="2000" dirty="0" smtClean="0"/>
              </a:br>
              <a:r>
                <a:rPr lang="en-US" sz="2000" dirty="0" smtClean="0"/>
                <a:t>Correct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8524" y="3810000"/>
              <a:ext cx="819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FxCop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&gt;15000, 12 months</a:t>
            </a:r>
          </a:p>
          <a:p>
            <a:r>
              <a:rPr lang="en-US" dirty="0" smtClean="0"/>
              <a:t>Active Forum</a:t>
            </a:r>
          </a:p>
          <a:p>
            <a:pPr lvl="1"/>
            <a:r>
              <a:rPr lang="en-US" dirty="0" smtClean="0"/>
              <a:t>Useful feedback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esting effort</a:t>
            </a:r>
          </a:p>
          <a:p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C#, VB, ASP.NET, Silverlight, Azure, Mobile 7</a:t>
            </a:r>
          </a:p>
          <a:p>
            <a:r>
              <a:rPr lang="en-US" dirty="0" smtClean="0"/>
              <a:t>Internal adoption slow but increasing</a:t>
            </a:r>
          </a:p>
          <a:p>
            <a:r>
              <a:rPr lang="en-US" dirty="0" smtClean="0"/>
              <a:t>Main stumbling block:</a:t>
            </a:r>
          </a:p>
          <a:p>
            <a:pPr lvl="1"/>
            <a:r>
              <a:rPr lang="en-US" dirty="0" smtClean="0"/>
              <a:t>Migration from current argument validation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as Contracts is a viable approach</a:t>
            </a:r>
          </a:p>
          <a:p>
            <a:pPr lvl="1"/>
            <a:r>
              <a:rPr lang="en-US" dirty="0" smtClean="0"/>
              <a:t>Many advantages over attributes, comment syntax, or custom language</a:t>
            </a:r>
          </a:p>
          <a:p>
            <a:pPr lvl="1"/>
            <a:r>
              <a:rPr lang="en-US" dirty="0" smtClean="0"/>
              <a:t>Standard representation not tied to tools</a:t>
            </a:r>
          </a:p>
          <a:p>
            <a:r>
              <a:rPr lang="en-US" dirty="0" smtClean="0"/>
              <a:t>Executable contracts important</a:t>
            </a:r>
          </a:p>
          <a:p>
            <a:pPr lvl="1"/>
            <a:r>
              <a:rPr lang="en-US" dirty="0" smtClean="0"/>
              <a:t>Finds errors in specifications</a:t>
            </a:r>
          </a:p>
          <a:p>
            <a:pPr lvl="1"/>
            <a:r>
              <a:rPr lang="en-US" dirty="0" smtClean="0"/>
              <a:t>Immediate value to programmer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http://research.microsoft.com/contracts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153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Authoring/API stable</a:t>
            </a:r>
          </a:p>
          <a:p>
            <a:pPr lvl="1"/>
            <a:r>
              <a:rPr lang="en-US" dirty="0" smtClean="0"/>
              <a:t>Need to write contracts for existing libraries</a:t>
            </a:r>
          </a:p>
          <a:p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Complete a few functionality loose ends (</a:t>
            </a:r>
            <a:r>
              <a:rPr lang="en-US" dirty="0" err="1" smtClean="0"/>
              <a:t>abbrevs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language specific idioms</a:t>
            </a:r>
          </a:p>
          <a:p>
            <a:pPr lvl="1"/>
            <a:r>
              <a:rPr lang="en-US" dirty="0" smtClean="0"/>
              <a:t>Stability testing</a:t>
            </a:r>
          </a:p>
          <a:p>
            <a:pPr lvl="1"/>
            <a:r>
              <a:rPr lang="en-US" dirty="0" smtClean="0"/>
              <a:t>Build integration (standard, </a:t>
            </a:r>
            <a:r>
              <a:rPr lang="en-US" dirty="0" err="1" smtClean="0"/>
              <a:t>CoreXT</a:t>
            </a:r>
            <a:r>
              <a:rPr lang="en-US" dirty="0" smtClean="0"/>
              <a:t> done)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Prototyped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decompiler</a:t>
            </a:r>
            <a:r>
              <a:rPr lang="en-US" dirty="0" smtClean="0"/>
              <a:t> into multiple languages</a:t>
            </a:r>
          </a:p>
          <a:p>
            <a:r>
              <a:rPr lang="en-US" dirty="0" smtClean="0"/>
              <a:t>VS2010 Adornments being prototyped</a:t>
            </a:r>
          </a:p>
          <a:p>
            <a:pPr lvl="1"/>
            <a:r>
              <a:rPr lang="en-US" dirty="0" smtClean="0"/>
              <a:t>Interface contracts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Static Verifier needs work</a:t>
            </a:r>
          </a:p>
          <a:p>
            <a:pPr lvl="1"/>
            <a:r>
              <a:rPr lang="en-US" dirty="0" smtClean="0"/>
              <a:t>Re-architecting for Z3 integration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CL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new language, compilers, IDEs</a:t>
            </a:r>
          </a:p>
          <a:p>
            <a:pPr lvl="1"/>
            <a:r>
              <a:rPr lang="en-US" dirty="0" smtClean="0"/>
              <a:t>Boolean expression in language used</a:t>
            </a:r>
          </a:p>
          <a:p>
            <a:pPr lvl="1"/>
            <a:r>
              <a:rPr lang="en-US" dirty="0" smtClean="0"/>
              <a:t>No a-priori restrictions what can be expressed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/>
              <a:t>, refactoring, </a:t>
            </a:r>
            <a:r>
              <a:rPr lang="en-US" dirty="0" smtClean="0"/>
              <a:t>error checking, debugging, …</a:t>
            </a:r>
          </a:p>
          <a:p>
            <a:r>
              <a:rPr lang="en-US" dirty="0" smtClean="0"/>
              <a:t>Compiled contract format is .NET CIL</a:t>
            </a:r>
          </a:p>
          <a:p>
            <a:pPr lvl="1"/>
            <a:r>
              <a:rPr lang="en-US" dirty="0" smtClean="0"/>
              <a:t>Compiler translates to CIL</a:t>
            </a:r>
          </a:p>
          <a:p>
            <a:pPr lvl="1"/>
            <a:r>
              <a:rPr lang="en-US" dirty="0" smtClean="0"/>
              <a:t>Semantics provided by ECMA CIL standard</a:t>
            </a:r>
          </a:p>
          <a:p>
            <a:pPr lvl="1"/>
            <a:r>
              <a:rPr lang="en-US" dirty="0" smtClean="0"/>
              <a:t>Uniform format for tools</a:t>
            </a:r>
          </a:p>
          <a:p>
            <a:r>
              <a:rPr lang="en-US" dirty="0" smtClean="0"/>
              <a:t>Same contracts used for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= API Calls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Result&lt;T&gt;() {…}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&lt;T&gt;(T expression) {…}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cs typeface="Courier New" pitchFamily="49" charset="0"/>
              </a:rPr>
              <a:t>Library reusable from C#, </a:t>
            </a:r>
            <a:r>
              <a:rPr lang="en-US" sz="2000" dirty="0" err="1">
                <a:cs typeface="Courier New" pitchFamily="49" charset="0"/>
              </a:rPr>
              <a:t>VisualBasic</a:t>
            </a:r>
            <a:r>
              <a:rPr lang="en-US" sz="2000" dirty="0">
                <a:cs typeface="Courier New" pitchFamily="49" charset="0"/>
              </a:rPr>
              <a:t>, F#,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3263</Words>
  <Application>Microsoft Office PowerPoint</Application>
  <PresentationFormat>On-screen Show (4:3)</PresentationFormat>
  <Paragraphs>926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Technic</vt:lpstr>
      <vt:lpstr>EMBEDDED CONTRACT LANGUAGES</vt:lpstr>
      <vt:lpstr>Motivation</vt:lpstr>
      <vt:lpstr>Problems with Existing Approaches </vt:lpstr>
      <vt:lpstr>Embedded Contract Languages</vt:lpstr>
      <vt:lpstr>Embedded CL Advantages</vt:lpstr>
      <vt:lpstr>Specifications = API Calls</vt:lpstr>
      <vt:lpstr>Interface Contracts</vt:lpstr>
      <vt:lpstr>Interface Contracts</vt:lpstr>
      <vt:lpstr>Interface Contracts</vt:lpstr>
      <vt:lpstr>Contract Adornments  (VS2010)</vt:lpstr>
      <vt:lpstr>Object Invariants</vt:lpstr>
      <vt:lpstr>Object Invariants</vt:lpstr>
      <vt:lpstr>Expressiveness: Quantifiers</vt:lpstr>
      <vt:lpstr>Runtime Contract Checking</vt:lpstr>
      <vt:lpstr>Contract Reference Assemblies</vt:lpstr>
      <vt:lpstr>Contract Reference Assemblies</vt:lpstr>
      <vt:lpstr>Providing Contracts for your Lib</vt:lpstr>
      <vt:lpstr>Developing against 3rd Party Lib</vt:lpstr>
      <vt:lpstr>Drawbacks of Approach</vt:lpstr>
      <vt:lpstr>Purity</vt:lpstr>
      <vt:lpstr>Proof of Concept: CodeContracts</vt:lpstr>
      <vt:lpstr>Runtime Checking Experience</vt:lpstr>
      <vt:lpstr>Documentation Generation</vt:lpstr>
      <vt:lpstr>Documentation Generation</vt:lpstr>
      <vt:lpstr>Static Contract Verification</vt:lpstr>
      <vt:lpstr>Conclusion</vt:lpstr>
      <vt:lpstr>Backups</vt:lpstr>
      <vt:lpstr>Code Contracts: Tools</vt:lpstr>
      <vt:lpstr>Runtime Checking Functionality</vt:lpstr>
      <vt:lpstr>Challenges</vt:lpstr>
      <vt:lpstr>Contracts for Existing Libraries</vt:lpstr>
      <vt:lpstr>Static Checker Design</vt:lpstr>
      <vt:lpstr>Static Checker Architecture</vt:lpstr>
      <vt:lpstr>Pros and Cons of IL Verification</vt:lpstr>
      <vt:lpstr>Abstract Interpretation (on 1 slide)</vt:lpstr>
      <vt:lpstr>Scalar Programs</vt:lpstr>
      <vt:lpstr>MSIL+</vt:lpstr>
      <vt:lpstr>Contract Subroutines</vt:lpstr>
      <vt:lpstr>Subroutines and Inheritance</vt:lpstr>
      <vt:lpstr>Contract Subroutines at Call Sites</vt:lpstr>
      <vt:lpstr>Dealing with Disjunctions</vt:lpstr>
      <vt:lpstr>Dealing with Disjunctions (2)</vt:lpstr>
      <vt:lpstr>Dealing with Disjunctions (2)</vt:lpstr>
      <vt:lpstr>Contract Format: Future Proof</vt:lpstr>
      <vt:lpstr>Experience</vt:lpstr>
      <vt:lpstr>Conclusion</vt:lpstr>
      <vt:lpstr>Moving Forward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maf</cp:lastModifiedBy>
  <cp:revision>163</cp:revision>
  <dcterms:created xsi:type="dcterms:W3CDTF">2009-12-01T16:23:15Z</dcterms:created>
  <dcterms:modified xsi:type="dcterms:W3CDTF">2010-03-26T13:03:24Z</dcterms:modified>
</cp:coreProperties>
</file>