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49"/>
  </p:notesMasterIdLst>
  <p:sldIdLst>
    <p:sldId id="256" r:id="rId2"/>
    <p:sldId id="257" r:id="rId3"/>
    <p:sldId id="258" r:id="rId4"/>
    <p:sldId id="310" r:id="rId5"/>
    <p:sldId id="309" r:id="rId6"/>
    <p:sldId id="259" r:id="rId7"/>
    <p:sldId id="260" r:id="rId8"/>
    <p:sldId id="261" r:id="rId9"/>
    <p:sldId id="264" r:id="rId10"/>
    <p:sldId id="263" r:id="rId11"/>
    <p:sldId id="265" r:id="rId12"/>
    <p:sldId id="266" r:id="rId13"/>
    <p:sldId id="267" r:id="rId14"/>
    <p:sldId id="268" r:id="rId15"/>
    <p:sldId id="305" r:id="rId16"/>
    <p:sldId id="273" r:id="rId17"/>
    <p:sldId id="271" r:id="rId18"/>
    <p:sldId id="275" r:id="rId19"/>
    <p:sldId id="274" r:id="rId20"/>
    <p:sldId id="276" r:id="rId21"/>
    <p:sldId id="277" r:id="rId22"/>
    <p:sldId id="279" r:id="rId23"/>
    <p:sldId id="280" r:id="rId24"/>
    <p:sldId id="281" r:id="rId25"/>
    <p:sldId id="282" r:id="rId26"/>
    <p:sldId id="283" r:id="rId27"/>
    <p:sldId id="286" r:id="rId28"/>
    <p:sldId id="291" r:id="rId29"/>
    <p:sldId id="289" r:id="rId30"/>
    <p:sldId id="290" r:id="rId31"/>
    <p:sldId id="292" r:id="rId32"/>
    <p:sldId id="293" r:id="rId33"/>
    <p:sldId id="294" r:id="rId34"/>
    <p:sldId id="295" r:id="rId35"/>
    <p:sldId id="296" r:id="rId36"/>
    <p:sldId id="285" r:id="rId37"/>
    <p:sldId id="298" r:id="rId38"/>
    <p:sldId id="300" r:id="rId39"/>
    <p:sldId id="302" r:id="rId40"/>
    <p:sldId id="303" r:id="rId41"/>
    <p:sldId id="299" r:id="rId42"/>
    <p:sldId id="307" r:id="rId43"/>
    <p:sldId id="301" r:id="rId44"/>
    <p:sldId id="297" r:id="rId45"/>
    <p:sldId id="287" r:id="rId46"/>
    <p:sldId id="306" r:id="rId47"/>
    <p:sldId id="30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20" autoAdjust="0"/>
  </p:normalViewPr>
  <p:slideViewPr>
    <p:cSldViewPr>
      <p:cViewPr varScale="1">
        <p:scale>
          <a:sx n="87" d="100"/>
          <a:sy n="87" d="100"/>
        </p:scale>
        <p:origin x="-864" y="-90"/>
      </p:cViewPr>
      <p:guideLst>
        <p:guide orient="horz" pos="2160"/>
        <p:guide pos="2880"/>
      </p:guideLst>
    </p:cSldViewPr>
  </p:slideViewPr>
  <p:notesTextViewPr>
    <p:cViewPr>
      <p:scale>
        <a:sx n="1" d="1"/>
        <a:sy n="1" d="1"/>
      </p:scale>
      <p:origin x="0" y="0"/>
    </p:cViewPr>
  </p:notesTextViewPr>
  <p:sorterViewPr>
    <p:cViewPr>
      <p:scale>
        <a:sx n="100" d="100"/>
        <a:sy n="100" d="100"/>
      </p:scale>
      <p:origin x="0" y="79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4376B-29FB-4C9A-B972-CD94ABFE5136}" type="datetimeFigureOut">
              <a:rPr lang="en-US" smtClean="0"/>
              <a:t>9/14/2010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E2580-837B-4BD3-8A9F-7AFF5BF6E186}" type="slidenum">
              <a:rPr lang="en-US" smtClean="0"/>
              <a:t>‹#›</a:t>
            </a:fld>
            <a:endParaRPr lang="en-US"/>
          </a:p>
        </p:txBody>
      </p:sp>
    </p:spTree>
    <p:extLst>
      <p:ext uri="{BB962C8B-B14F-4D97-AF65-F5344CB8AC3E}">
        <p14:creationId xmlns:p14="http://schemas.microsoft.com/office/powerpoint/2010/main" val="39938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longstanding and elusive quests in our</a:t>
            </a:r>
            <a:r>
              <a:rPr lang="en-US" baseline="0" dirty="0" smtClean="0"/>
              <a:t> field is the formal specification and verification of program behavior and the systematic verification of the implementation against such specifications. Today, experts in the field can specify and verify non-trivial pieces of software, such as a compiler, or a hypervisor, the numerical stability of </a:t>
            </a:r>
            <a:r>
              <a:rPr lang="en-US" baseline="0" smtClean="0"/>
              <a:t>aviation software,  </a:t>
            </a:r>
            <a:r>
              <a:rPr lang="en-US" baseline="0" dirty="0" smtClean="0"/>
              <a:t>(mini operating system).</a:t>
            </a:r>
          </a:p>
          <a:p>
            <a:r>
              <a:rPr lang="en-US" baseline="0" dirty="0" smtClean="0"/>
              <a:t>Such attempts not only require experts, it also often requires the experts to develop new methodologies, new programming languages, new tools, or adapt existing verification tools to their needs. As such, these efforts are still very isolated and costly in terms of man power.</a:t>
            </a:r>
          </a:p>
          <a:p>
            <a:r>
              <a:rPr lang="en-US" baseline="0" dirty="0" smtClean="0"/>
              <a:t>The vast majority of programmers use programming languages and systems that don’t let them specify program properties easily or at all, and they thus do not benefit from any tooling, or the existing tooling is not applicable in their scenario.</a:t>
            </a:r>
          </a:p>
          <a:p>
            <a:r>
              <a:rPr lang="en-US" baseline="0" dirty="0" smtClean="0"/>
              <a:t>From talking to programmers, it is clear that there is a need to specify more program behavior than is possible in today’s languages, say through types.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2</a:t>
            </a:fld>
            <a:endParaRPr lang="en-US"/>
          </a:p>
        </p:txBody>
      </p:sp>
    </p:spTree>
    <p:extLst>
      <p:ext uri="{BB962C8B-B14F-4D97-AF65-F5344CB8AC3E}">
        <p14:creationId xmlns:p14="http://schemas.microsoft.com/office/powerpoint/2010/main" val="3606427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scalar program form, we can now directly apply standard</a:t>
            </a:r>
            <a:r>
              <a:rPr lang="en-US" baseline="0" dirty="0" smtClean="0"/>
              <a:t> abstract domains or novel domains such as these listed here to compute facts about methods.</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37</a:t>
            </a:fld>
            <a:endParaRPr lang="en-US"/>
          </a:p>
        </p:txBody>
      </p:sp>
    </p:spTree>
    <p:extLst>
      <p:ext uri="{BB962C8B-B14F-4D97-AF65-F5344CB8AC3E}">
        <p14:creationId xmlns:p14="http://schemas.microsoft.com/office/powerpoint/2010/main" val="3439296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the abstract </a:t>
            </a:r>
            <a:r>
              <a:rPr lang="en-US" dirty="0" err="1" smtClean="0"/>
              <a:t>fixpoint</a:t>
            </a:r>
            <a:r>
              <a:rPr lang="en-US" dirty="0" smtClean="0"/>
              <a:t> at each</a:t>
            </a:r>
            <a:r>
              <a:rPr lang="en-US" baseline="0" dirty="0" smtClean="0"/>
              <a:t> program point to try to discharge the transformed proof obligation.</a:t>
            </a:r>
          </a:p>
          <a:p>
            <a:endParaRPr lang="en-US" dirty="0" smtClean="0"/>
          </a:p>
          <a:p>
            <a:r>
              <a:rPr lang="en-US" dirty="0" smtClean="0"/>
              <a:t>What example does not show is that the backward propagation</a:t>
            </a:r>
            <a:r>
              <a:rPr lang="en-US" baseline="0" dirty="0" smtClean="0"/>
              <a:t> often recovers information lost at joins by proving the necessary condition program point just prior to the join.</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39</a:t>
            </a:fld>
            <a:endParaRPr lang="en-US"/>
          </a:p>
        </p:txBody>
      </p:sp>
    </p:spTree>
    <p:extLst>
      <p:ext uri="{BB962C8B-B14F-4D97-AF65-F5344CB8AC3E}">
        <p14:creationId xmlns:p14="http://schemas.microsoft.com/office/powerpoint/2010/main" val="778372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spectrum I showed</a:t>
            </a:r>
            <a:r>
              <a:rPr lang="en-US" baseline="0" dirty="0" smtClean="0"/>
              <a:t> on the previous slide from finding bugs to proving programs correct contained a number of discrete distinct tools/approaches. What would be nice is to find a more continuous transition along this spectrum, a dial that allows us to vary the strength of the verification more continuously.</a:t>
            </a:r>
          </a:p>
          <a:p>
            <a:endParaRPr lang="en-US" baseline="0" dirty="0" smtClean="0"/>
          </a:p>
        </p:txBody>
      </p:sp>
      <p:sp>
        <p:nvSpPr>
          <p:cNvPr id="4" name="Slide Number Placeholder 3"/>
          <p:cNvSpPr>
            <a:spLocks noGrp="1"/>
          </p:cNvSpPr>
          <p:nvPr>
            <p:ph type="sldNum" sz="quarter" idx="10"/>
          </p:nvPr>
        </p:nvSpPr>
        <p:spPr/>
        <p:txBody>
          <a:bodyPr/>
          <a:lstStyle/>
          <a:p>
            <a:fld id="{63CE2580-837B-4BD3-8A9F-7AFF5BF6E186}" type="slidenum">
              <a:rPr lang="en-US" smtClean="0"/>
              <a:t>41</a:t>
            </a:fld>
            <a:endParaRPr lang="en-US"/>
          </a:p>
        </p:txBody>
      </p:sp>
    </p:spTree>
    <p:extLst>
      <p:ext uri="{BB962C8B-B14F-4D97-AF65-F5344CB8AC3E}">
        <p14:creationId xmlns:p14="http://schemas.microsoft.com/office/powerpoint/2010/main" val="227020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research we usually try to come up with first principles, make sure our static</a:t>
            </a:r>
            <a:r>
              <a:rPr lang="en-US" baseline="0" dirty="0" smtClean="0"/>
              <a:t> analyses are sound w.r.t. a set of assumptions. This often requires us to limit the scope or context of our work to special cases, or very restricted scenarios. This is good for discovering the essence of what we are trying to achieve. However, I think we ought to try more often to then take what we learned from the study of such special scenarios and see how we can make our ideas practical for a large audience, to move the state of the art of programming forward in a practical way. This will necessarily mean trading off soundness for usability. I don’t think this is a bad thing. Specification writing makes programmers think about their code in a deeper way and about corner cases. Checker, even unsound, can help validate assumptions or direct the programmer to issues they might otherwise overlook.</a:t>
            </a:r>
          </a:p>
          <a:p>
            <a:endParaRPr lang="en-US" baseline="0" dirty="0" smtClean="0"/>
          </a:p>
          <a:p>
            <a:r>
              <a:rPr lang="en-US" baseline="0" dirty="0" smtClean="0"/>
              <a:t>What is striking about this spectrum is that the tools on are at very discreet positions. What we really need is a dial/know that would let us vary the position on this spectrum of a tool in a more fluent/contiguous way.</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42</a:t>
            </a:fld>
            <a:endParaRPr lang="en-US"/>
          </a:p>
        </p:txBody>
      </p:sp>
    </p:spTree>
    <p:extLst>
      <p:ext uri="{BB962C8B-B14F-4D97-AF65-F5344CB8AC3E}">
        <p14:creationId xmlns:p14="http://schemas.microsoft.com/office/powerpoint/2010/main" val="372951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Wouldn’t it be amazing if we could enable even a small fraction of this developer community</a:t>
            </a:r>
            <a:r>
              <a:rPr lang="en-US" baseline="0" dirty="0" smtClean="0"/>
              <a:t> to start using specifications and tools. Not to make the experts in the field and to perform full functional verification of their code. No, just to get them started on the track of thinking about specifications separately from code and provide them with whatever tool benefit we can.</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3</a:t>
            </a:fld>
            <a:endParaRPr lang="en-US"/>
          </a:p>
        </p:txBody>
      </p:sp>
    </p:spTree>
    <p:extLst>
      <p:ext uri="{BB962C8B-B14F-4D97-AF65-F5344CB8AC3E}">
        <p14:creationId xmlns:p14="http://schemas.microsoft.com/office/powerpoint/2010/main" val="1913581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you have probably used MSDN</a:t>
            </a:r>
            <a:r>
              <a:rPr lang="en-US" baseline="0" dirty="0" smtClean="0"/>
              <a:t> documentation about APIs you are programming against. Some of you may have implemented these APIs. When I go to MSDN, I’m usually looking for documentation on how to use a method. In other words, I’m looking for the contract of the method. The contract should tell me the requirements on my part, the caller, about what values to pass or not to pass. Similarly, the contract should tell me what the method guarantees to me the caller. E.g., returning non-null, etc. Let’s look at an example.</a:t>
            </a:r>
            <a:endParaRPr lang="en-US" dirty="0"/>
          </a:p>
        </p:txBody>
      </p:sp>
      <p:sp>
        <p:nvSpPr>
          <p:cNvPr id="4" name="Slide Number Placeholder 3"/>
          <p:cNvSpPr>
            <a:spLocks noGrp="1"/>
          </p:cNvSpPr>
          <p:nvPr>
            <p:ph type="sldNum" sz="quarter" idx="10"/>
          </p:nvPr>
        </p:nvSpPr>
        <p:spPr/>
        <p:txBody>
          <a:bodyPr/>
          <a:lstStyle/>
          <a:p>
            <a:fld id="{82461010-FD08-445E-9FA4-2AD6ABFE61A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2003, Rustan Leino, Mike Barnett, Herman Venter, Wolfram</a:t>
            </a:r>
            <a:r>
              <a:rPr lang="en-US" baseline="0" dirty="0" smtClean="0"/>
              <a:t> Schulte and myself started a project called Spec#. Spec# was a new programming language augmenting C# 2.0 with contracts, i.e. preconditions, </a:t>
            </a:r>
            <a:r>
              <a:rPr lang="en-US" baseline="0" dirty="0" err="1" smtClean="0"/>
              <a:t>postconditions</a:t>
            </a:r>
            <a:r>
              <a:rPr lang="en-US" baseline="0" dirty="0" smtClean="0"/>
              <a:t>, object invariants, along with a methodology for sound verification of such programs. The tools we built provided runtime checking and static verification.</a:t>
            </a:r>
          </a:p>
          <a:p>
            <a:endParaRPr lang="en-US" baseline="0" dirty="0" smtClean="0"/>
          </a:p>
          <a:p>
            <a:r>
              <a:rPr lang="en-US" baseline="0" dirty="0" smtClean="0"/>
              <a:t>This was an excellent research vehicle and we think we advanced the state of the art on how to specify and verify imperative object oriented languages as a result of this work. However, where we utterly failed was in making an impact for .NET programmers. Programmers can’t be expected to switch from their current programming language and IDE to a research language which is years behind the C# standard, has limited IDE support, and whose verification methodology is too difficult and too restrictive for average programmers to be productive.</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6</a:t>
            </a:fld>
            <a:endParaRPr lang="en-US"/>
          </a:p>
        </p:txBody>
      </p:sp>
    </p:spTree>
    <p:extLst>
      <p:ext uri="{BB962C8B-B14F-4D97-AF65-F5344CB8AC3E}">
        <p14:creationId xmlns:p14="http://schemas.microsoft.com/office/powerpoint/2010/main" val="329067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2006</a:t>
            </a:r>
            <a:r>
              <a:rPr lang="en-US" baseline="0" dirty="0" smtClean="0"/>
              <a:t> we had an Epiphany. We found a way to author contracts in existing .NET languages (C#, VB, </a:t>
            </a:r>
            <a:r>
              <a:rPr lang="en-US" baseline="0" dirty="0" err="1" smtClean="0"/>
              <a:t>etc</a:t>
            </a:r>
            <a:r>
              <a:rPr lang="en-US" baseline="0" dirty="0" smtClean="0"/>
              <a:t>) without having to change the languages, their compilers, IDEs, anything. This provided us a way to enable all .NET programmers without asking them to switch away from their current programming practice. We thus started the CodeContracts project with the goals to provide specification support and tools for all .NET programmers . The authored specifications must  be human and machine readable. A single form of specification should serve all the desired applications, such as in-Code documentation, API documentation generation for interfaces, runtime checking to improve testing and eventually static verification.</a:t>
            </a:r>
          </a:p>
          <a:p>
            <a:r>
              <a:rPr lang="en-US" baseline="0" dirty="0" smtClean="0"/>
              <a:t>Note that the order of these uses for specifications is prioritized. From our experience with Spec#, we did not want to embark on this project with the sole and principal goal of static verification, knowing how difficult it is. Instead, we want to make sure programmers write specifications because they want to document design decisions, improve their documentation, and testing. The static verification aspect still requires a lot of work and dedication at the moment.</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7</a:t>
            </a:fld>
            <a:endParaRPr lang="en-US"/>
          </a:p>
        </p:txBody>
      </p:sp>
    </p:spTree>
    <p:extLst>
      <p:ext uri="{BB962C8B-B14F-4D97-AF65-F5344CB8AC3E}">
        <p14:creationId xmlns:p14="http://schemas.microsoft.com/office/powerpoint/2010/main" val="1478151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what does</a:t>
            </a:r>
            <a:r>
              <a:rPr lang="en-US" baseline="0" dirty="0" smtClean="0"/>
              <a:t> == mean</a:t>
            </a: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10</a:t>
            </a:fld>
            <a:endParaRPr lang="en-US"/>
          </a:p>
        </p:txBody>
      </p:sp>
    </p:spTree>
    <p:extLst>
      <p:ext uri="{BB962C8B-B14F-4D97-AF65-F5344CB8AC3E}">
        <p14:creationId xmlns:p14="http://schemas.microsoft.com/office/powerpoint/2010/main" val="87340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demo, highlight</a:t>
            </a:r>
            <a:r>
              <a:rPr lang="en-US" baseline="0" dirty="0" smtClean="0"/>
              <a:t> the following:</a:t>
            </a:r>
          </a:p>
          <a:p>
            <a:pPr marL="171450" indent="-171450">
              <a:buFont typeface="Arial" pitchFamily="34" charset="0"/>
              <a:buChar char="•"/>
            </a:pPr>
            <a:r>
              <a:rPr lang="en-US" baseline="0" dirty="0" smtClean="0"/>
              <a:t>Expressiveness of contract language (invariants, quantifiers, interfaces)</a:t>
            </a:r>
          </a:p>
          <a:p>
            <a:pPr marL="171450" indent="-171450">
              <a:buFont typeface="Arial" pitchFamily="34" charset="0"/>
              <a:buChar char="•"/>
            </a:pPr>
            <a:r>
              <a:rPr lang="en-US" baseline="0" dirty="0" smtClean="0"/>
              <a:t>IDE support for highlighting, </a:t>
            </a:r>
            <a:r>
              <a:rPr lang="en-US" baseline="0" dirty="0" err="1" smtClean="0"/>
              <a:t>intellisense</a:t>
            </a:r>
            <a:r>
              <a:rPr lang="en-US" baseline="0" dirty="0" smtClean="0"/>
              <a:t>, type-checking, and refactoring</a:t>
            </a:r>
          </a:p>
          <a:p>
            <a:pPr marL="171450" indent="-171450">
              <a:buFont typeface="Arial" pitchFamily="34" charset="0"/>
              <a:buChar char="•"/>
            </a:pPr>
            <a:r>
              <a:rPr lang="en-US" baseline="0" dirty="0" smtClean="0"/>
              <a:t>Runtime execution and failure of a test</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Script</a:t>
            </a:r>
          </a:p>
          <a:p>
            <a:pPr marL="171450" indent="-171450">
              <a:buFont typeface="Arial" pitchFamily="34" charset="0"/>
              <a:buChar char="•"/>
            </a:pPr>
            <a:r>
              <a:rPr lang="en-US" baseline="0" dirty="0" smtClean="0"/>
              <a:t>Show Non-Null stack</a:t>
            </a:r>
          </a:p>
          <a:p>
            <a:pPr marL="171450" indent="-171450">
              <a:buFont typeface="Arial" pitchFamily="34" charset="0"/>
              <a:buChar char="•"/>
            </a:pPr>
            <a:r>
              <a:rPr lang="en-US" baseline="0" dirty="0" smtClean="0"/>
              <a:t>Point out data fields</a:t>
            </a:r>
          </a:p>
          <a:p>
            <a:pPr marL="171450" indent="-171450">
              <a:buFont typeface="Arial" pitchFamily="34" charset="0"/>
              <a:buChar char="•"/>
            </a:pPr>
            <a:r>
              <a:rPr lang="en-US" baseline="0" dirty="0" smtClean="0"/>
              <a:t>Point out data invariants</a:t>
            </a:r>
          </a:p>
          <a:p>
            <a:pPr marL="171450" indent="-171450">
              <a:buFont typeface="Arial" pitchFamily="34" charset="0"/>
              <a:buChar char="•"/>
            </a:pPr>
            <a:r>
              <a:rPr lang="en-US" baseline="0" dirty="0" smtClean="0"/>
              <a:t>Point out quantifier and closure</a:t>
            </a:r>
          </a:p>
          <a:p>
            <a:pPr marL="171450" indent="-171450">
              <a:buFont typeface="Arial" pitchFamily="34" charset="0"/>
              <a:buChar char="•"/>
            </a:pPr>
            <a:r>
              <a:rPr lang="en-US" baseline="0" dirty="0" smtClean="0"/>
              <a:t>Show Push method</a:t>
            </a:r>
          </a:p>
          <a:p>
            <a:pPr marL="171450" indent="-171450">
              <a:buFont typeface="Arial" pitchFamily="34" charset="0"/>
              <a:buChar char="•"/>
            </a:pPr>
            <a:r>
              <a:rPr lang="en-US" baseline="0" dirty="0" smtClean="0"/>
              <a:t>Build, step through Pop</a:t>
            </a:r>
          </a:p>
          <a:p>
            <a:pPr marL="628650" lvl="1" indent="-171450">
              <a:buFont typeface="Arial" pitchFamily="34" charset="0"/>
              <a:buChar char="•"/>
            </a:pPr>
            <a:r>
              <a:rPr lang="en-US" baseline="0" dirty="0" smtClean="0"/>
              <a:t>Point out </a:t>
            </a:r>
            <a:r>
              <a:rPr lang="en-US" baseline="0" dirty="0" err="1" smtClean="0"/>
              <a:t>pdb</a:t>
            </a:r>
            <a:r>
              <a:rPr lang="en-US" baseline="0" dirty="0" smtClean="0"/>
              <a:t>, failure message</a:t>
            </a:r>
          </a:p>
          <a:p>
            <a:pPr marL="628650" lvl="1" indent="-171450">
              <a:buFont typeface="Arial" pitchFamily="34" charset="0"/>
              <a:buChar char="•"/>
            </a:pPr>
            <a:r>
              <a:rPr lang="en-US" baseline="0" dirty="0" smtClean="0"/>
              <a:t>Fix last pop</a:t>
            </a:r>
          </a:p>
          <a:p>
            <a:pPr marL="171450" lvl="0" indent="-171450">
              <a:buFont typeface="Arial" pitchFamily="34" charset="0"/>
              <a:buChar char="•"/>
            </a:pPr>
            <a:r>
              <a:rPr lang="en-US" baseline="0" dirty="0" smtClean="0"/>
              <a:t>Turn on static checker</a:t>
            </a:r>
          </a:p>
          <a:p>
            <a:pPr marL="628650" lvl="1" indent="-171450">
              <a:buFont typeface="Arial" pitchFamily="34" charset="0"/>
              <a:buChar char="•"/>
            </a:pPr>
            <a:r>
              <a:rPr lang="en-US" baseline="0" dirty="0" smtClean="0"/>
              <a:t>Build</a:t>
            </a:r>
          </a:p>
          <a:p>
            <a:pPr marL="628650" lvl="1" indent="-171450">
              <a:buFont typeface="Arial" pitchFamily="34" charset="0"/>
              <a:buChar char="•"/>
            </a:pPr>
            <a:r>
              <a:rPr lang="en-US" baseline="0" dirty="0" smtClean="0"/>
              <a:t>Point out problem in Push</a:t>
            </a:r>
          </a:p>
          <a:p>
            <a:pPr marL="628650" lvl="1" indent="-171450">
              <a:buFont typeface="Arial" pitchFamily="34" charset="0"/>
              <a:buChar char="•"/>
            </a:pPr>
            <a:r>
              <a:rPr lang="en-US" baseline="0" dirty="0" smtClean="0"/>
              <a:t>Add Length &gt; 0 invariant</a:t>
            </a:r>
          </a:p>
          <a:p>
            <a:pPr marL="628650" lvl="1" indent="-171450">
              <a:buFont typeface="Arial" pitchFamily="34" charset="0"/>
              <a:buChar char="•"/>
            </a:pPr>
            <a:r>
              <a:rPr lang="en-US" baseline="0" dirty="0" smtClean="0"/>
              <a:t>Build</a:t>
            </a:r>
          </a:p>
          <a:p>
            <a:pPr marL="628650" lvl="1" indent="-171450">
              <a:buFont typeface="Arial" pitchFamily="34" charset="0"/>
              <a:buChar char="•"/>
            </a:pPr>
            <a:r>
              <a:rPr lang="en-US" baseline="0" dirty="0" smtClean="0"/>
              <a:t>Fix constructor precondition</a:t>
            </a:r>
          </a:p>
          <a:p>
            <a:pPr marL="628650" lvl="1" indent="-171450">
              <a:buFont typeface="Arial" pitchFamily="34" charset="0"/>
              <a:buChar char="•"/>
            </a:pPr>
            <a:endParaRPr lang="en-US" baseline="0" dirty="0" smtClean="0"/>
          </a:p>
          <a:p>
            <a:pPr marL="457200" lvl="1"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13</a:t>
            </a:fld>
            <a:endParaRPr lang="en-US"/>
          </a:p>
        </p:txBody>
      </p:sp>
    </p:spTree>
    <p:extLst>
      <p:ext uri="{BB962C8B-B14F-4D97-AF65-F5344CB8AC3E}">
        <p14:creationId xmlns:p14="http://schemas.microsoft.com/office/powerpoint/2010/main" val="43725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embarked in 2006 on providing a static checking tool for code contracts, we had a number of goals that influenced our design fundamentally. </a:t>
            </a:r>
            <a:r>
              <a:rPr lang="en-US" baseline="0" dirty="0" smtClean="0"/>
              <a:t>In particular we wanted the static checker to </a:t>
            </a:r>
          </a:p>
          <a:p>
            <a:pPr marL="171450" indent="-171450">
              <a:buFont typeface="Arial" pitchFamily="34" charset="0"/>
              <a:buChar char="•"/>
            </a:pPr>
            <a:r>
              <a:rPr lang="en-US" baseline="0" dirty="0" smtClean="0"/>
              <a:t>be usable by non-experts</a:t>
            </a:r>
          </a:p>
          <a:p>
            <a:pPr marL="171450" indent="-171450">
              <a:buFont typeface="Arial" pitchFamily="34" charset="0"/>
              <a:buChar char="•"/>
            </a:pPr>
            <a:r>
              <a:rPr lang="en-US" baseline="0" dirty="0" smtClean="0"/>
              <a:t>Not require more annotations that were not directly useful for runtime testing, or were for verification purposes only such as loop invariants or modifies clauses. Programmers have an inherently difficult time to write these</a:t>
            </a:r>
          </a:p>
          <a:p>
            <a:pPr marL="171450" indent="-171450">
              <a:buFont typeface="Arial" pitchFamily="34" charset="0"/>
              <a:buChar char="•"/>
            </a:pPr>
            <a:r>
              <a:rPr lang="en-US" baseline="0" dirty="0" smtClean="0"/>
              <a:t>Automate where possible</a:t>
            </a:r>
          </a:p>
          <a:p>
            <a:pPr marL="0" indent="0">
              <a:buFont typeface="Arial" pitchFamily="34" charset="0"/>
              <a:buNone/>
            </a:pPr>
            <a:r>
              <a:rPr lang="en-US" baseline="0" dirty="0" smtClean="0"/>
              <a:t>As a result we did not follow the approach of </a:t>
            </a:r>
            <a:r>
              <a:rPr lang="en-US" baseline="0" dirty="0" err="1" smtClean="0"/>
              <a:t>Spec#’s</a:t>
            </a:r>
            <a:r>
              <a:rPr lang="en-US" baseline="0" dirty="0" smtClean="0"/>
              <a:t> verifier Boogie which works by computing a verification condition VC for an entire method and then uses an SMT solver Z3 to prove or refute it.</a:t>
            </a:r>
          </a:p>
          <a:p>
            <a:pPr marL="0" indent="0">
              <a:buFont typeface="Arial" pitchFamily="34" charset="0"/>
              <a:buNone/>
            </a:pPr>
            <a:endParaRPr lang="en-US" baseline="0"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3CE2580-837B-4BD3-8A9F-7AFF5BF6E186}" type="slidenum">
              <a:rPr lang="en-US" smtClean="0"/>
              <a:t>17</a:t>
            </a:fld>
            <a:endParaRPr lang="en-US"/>
          </a:p>
        </p:txBody>
      </p:sp>
    </p:spTree>
    <p:extLst>
      <p:ext uri="{BB962C8B-B14F-4D97-AF65-F5344CB8AC3E}">
        <p14:creationId xmlns:p14="http://schemas.microsoft.com/office/powerpoint/2010/main" val="178842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2D84D-7A2A-4F7D-80DF-1ED54B877141}" type="slidenum">
              <a:rPr lang="en-US" smtClean="0"/>
              <a:pPr/>
              <a:t>36</a:t>
            </a:fld>
            <a:endParaRPr lang="en-US"/>
          </a:p>
        </p:txBody>
      </p:sp>
    </p:spTree>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9/14/2010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422975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9/14/2010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78234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9/14/2010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66306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269015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9/14/2010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78536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9/14/2010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188089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E80666-FB37-4B36-9149-507F3B0178E3}" type="datetimeFigureOut">
              <a:rPr lang="en-US" smtClean="0"/>
              <a:pPr/>
              <a:t>9/14/2010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7649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E80666-FB37-4B36-9149-507F3B0178E3}" type="datetimeFigureOut">
              <a:rPr lang="en-US" smtClean="0"/>
              <a:pPr/>
              <a:t>9/14/2010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311852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E80666-FB37-4B36-9149-507F3B0178E3}" type="datetimeFigureOut">
              <a:rPr lang="en-US" smtClean="0"/>
              <a:pPr/>
              <a:t>9/14/2010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376550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9/14/2010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8375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9/14/2010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13257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9/14/2010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68286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53000">
              <a:schemeClr val="bg2">
                <a:alpha val="60000"/>
              </a:schemeClr>
            </a:gs>
            <a:gs pos="100000">
              <a:schemeClr val="bg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80666-FB37-4B36-9149-507F3B0178E3}" type="datetimeFigureOut">
              <a:rPr lang="en-US" smtClean="0"/>
              <a:pPr/>
              <a:t>9/14/2010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31168344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3.jpeg"/><Relationship Id="rId2" Type="http://schemas.openxmlformats.org/officeDocument/2006/relationships/hyperlink" Target="http://www.amazon.com/Depth-What-you-need-master/dp/1933988363/ref=sr_1_1?ie=UTF8&amp;s=books&amp;qid=1275579004&amp;sr=8-1" TargetMode="External"/><Relationship Id="rId1" Type="http://schemas.openxmlformats.org/officeDocument/2006/relationships/slideLayout" Target="../slideLayouts/slideLayout2.xml"/><Relationship Id="rId6" Type="http://schemas.openxmlformats.org/officeDocument/2006/relationships/hyperlink" Target="http://www.amazon.com/C-4-0-Nutshell-Definitive-Reference/dp/0596800959/ref=sr_1_3?ie=UTF8&amp;s=books&amp;qid=1275579121&amp;sr=1-3" TargetMode="External"/><Relationship Id="rId5" Type="http://schemas.openxmlformats.org/officeDocument/2006/relationships/image" Target="../media/image12.jpeg"/><Relationship Id="rId4" Type="http://schemas.openxmlformats.org/officeDocument/2006/relationships/hyperlink" Target="http://www.amazon.com/CLR-via-Dev-Pro-Jeffrey-Richter/dp/0735627045/ref=sr_1_1?ie=UTF8&amp;s=books&amp;qid=1275579092&amp;sr=1-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pPr marL="182880"/>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Static</a:t>
            </a:r>
            <a:r>
              <a:rPr lang="en-US" sz="4800" b="1" baseline="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Verification for CodeContracts</a:t>
            </a:r>
            <a:endParaRPr lang="en-US" sz="4800" dirty="0">
              <a:solidFill>
                <a:srgbClr val="0070C0"/>
              </a:solidFill>
              <a:effectLst>
                <a:glow rad="63500">
                  <a:schemeClr val="accent5">
                    <a:satMod val="175000"/>
                    <a:alpha val="40000"/>
                  </a:schemeClr>
                </a:glow>
              </a:effectLst>
            </a:endParaRPr>
          </a:p>
        </p:txBody>
      </p:sp>
      <p:sp>
        <p:nvSpPr>
          <p:cNvPr id="4" name="Subtitle 3"/>
          <p:cNvSpPr>
            <a:spLocks noGrp="1"/>
          </p:cNvSpPr>
          <p:nvPr>
            <p:ph type="subTitle" idx="1"/>
          </p:nvPr>
        </p:nvSpPr>
        <p:spPr>
          <a:xfrm>
            <a:off x="914400" y="3886200"/>
            <a:ext cx="7315200" cy="2362200"/>
          </a:xfrm>
        </p:spPr>
        <p:txBody>
          <a:bodyPr>
            <a:normAutofit fontScale="62500" lnSpcReduction="20000"/>
          </a:bodyPr>
          <a:lstStyle/>
          <a:p>
            <a:r>
              <a:rPr lang="en-US" sz="4000" dirty="0" smtClean="0">
                <a:solidFill>
                  <a:schemeClr val="tx1"/>
                </a:solidFill>
              </a:rPr>
              <a:t>Manuel Fähndrich</a:t>
            </a:r>
          </a:p>
          <a:p>
            <a:r>
              <a:rPr lang="en-US" sz="4000" dirty="0" smtClean="0">
                <a:solidFill>
                  <a:schemeClr val="tx1"/>
                </a:solidFill>
              </a:rPr>
              <a:t>Microsoft Research</a:t>
            </a:r>
            <a:br>
              <a:rPr lang="en-US" sz="4000" dirty="0" smtClean="0">
                <a:solidFill>
                  <a:schemeClr val="tx1"/>
                </a:solidFill>
              </a:rPr>
            </a:br>
            <a:endParaRPr lang="en-US" sz="4000" dirty="0" smtClean="0">
              <a:solidFill>
                <a:schemeClr val="tx1"/>
              </a:solidFill>
            </a:endParaRPr>
          </a:p>
          <a:p>
            <a:r>
              <a:rPr lang="en-US" sz="3600" dirty="0" smtClean="0">
                <a:solidFill>
                  <a:schemeClr val="tx1"/>
                </a:solidFill>
              </a:rPr>
              <a:t>Joint work with Francesco Logozzo and Mike Barnett</a:t>
            </a:r>
          </a:p>
          <a:p>
            <a:r>
              <a:rPr lang="en-US" dirty="0" smtClean="0">
                <a:solidFill>
                  <a:schemeClr val="tx1"/>
                </a:solidFill>
              </a:rPr>
              <a:t>Visitors: </a:t>
            </a:r>
            <a:r>
              <a:rPr lang="en-US" dirty="0" err="1" smtClean="0">
                <a:solidFill>
                  <a:schemeClr val="tx1"/>
                </a:solidFill>
              </a:rPr>
              <a:t>Pietro</a:t>
            </a:r>
            <a:r>
              <a:rPr lang="en-US" dirty="0" smtClean="0">
                <a:solidFill>
                  <a:schemeClr val="tx1"/>
                </a:solidFill>
              </a:rPr>
              <a:t> Ferrara, Vincent </a:t>
            </a:r>
            <a:r>
              <a:rPr lang="en-US" dirty="0" err="1" smtClean="0">
                <a:solidFill>
                  <a:schemeClr val="tx1"/>
                </a:solidFill>
              </a:rPr>
              <a:t>Laviron</a:t>
            </a:r>
            <a:r>
              <a:rPr lang="en-US" dirty="0" smtClean="0">
                <a:solidFill>
                  <a:schemeClr val="tx1"/>
                </a:solidFill>
              </a:rPr>
              <a:t>, Matthias </a:t>
            </a:r>
            <a:r>
              <a:rPr lang="en-US" dirty="0" err="1" smtClean="0">
                <a:solidFill>
                  <a:schemeClr val="tx1"/>
                </a:solidFill>
              </a:rPr>
              <a:t>Perron</a:t>
            </a:r>
            <a:r>
              <a:rPr lang="en-US" smtClean="0">
                <a:solidFill>
                  <a:schemeClr val="tx1"/>
                </a:solidFill>
              </a:rPr>
              <a:t>, </a:t>
            </a:r>
            <a:r>
              <a:rPr lang="en-US" dirty="0" smtClean="0">
                <a:solidFill>
                  <a:schemeClr val="tx1"/>
                </a:solidFill>
              </a:rPr>
              <a:t>Michael Monerau, Jacques-Henri Jourdan, Patrick and Radhia Cousot</a:t>
            </a:r>
          </a:p>
          <a:p>
            <a:endParaRPr lang="en-US" dirty="0"/>
          </a:p>
        </p:txBody>
      </p:sp>
      <p:sp>
        <p:nvSpPr>
          <p:cNvPr id="2" name="TextBox 1"/>
          <p:cNvSpPr txBox="1"/>
          <p:nvPr/>
        </p:nvSpPr>
        <p:spPr>
          <a:xfrm>
            <a:off x="6781800" y="6324600"/>
            <a:ext cx="1996187" cy="369332"/>
          </a:xfrm>
          <a:prstGeom prst="rect">
            <a:avLst/>
          </a:prstGeom>
          <a:noFill/>
        </p:spPr>
        <p:txBody>
          <a:bodyPr wrap="none" rtlCol="0">
            <a:spAutoFit/>
          </a:bodyPr>
          <a:lstStyle/>
          <a:p>
            <a:r>
              <a:rPr lang="en-US" dirty="0" smtClean="0"/>
              <a:t>SAS2010 Perpignan</a:t>
            </a:r>
            <a:endParaRPr lang="en-US" dirty="0"/>
          </a:p>
        </p:txBody>
      </p:sp>
    </p:spTree>
    <p:extLst>
      <p:ext uri="{BB962C8B-B14F-4D97-AF65-F5344CB8AC3E}">
        <p14:creationId xmlns:p14="http://schemas.microsoft.com/office/powerpoint/2010/main" val="1048502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r>
              <a:rPr lang="en-US" sz="4400" dirty="0" smtClean="0"/>
              <a:t>Rejected Alternatives</a:t>
            </a:r>
            <a:endParaRPr lang="en-US" sz="4400" dirty="0"/>
          </a:p>
        </p:txBody>
      </p:sp>
      <p:sp>
        <p:nvSpPr>
          <p:cNvPr id="3" name="Content Placeholder 2"/>
          <p:cNvSpPr>
            <a:spLocks noGrp="1"/>
          </p:cNvSpPr>
          <p:nvPr>
            <p:ph idx="1"/>
          </p:nvPr>
        </p:nvSpPr>
        <p:spPr/>
        <p:txBody>
          <a:bodyPr>
            <a:normAutofit/>
          </a:bodyPr>
          <a:lstStyle/>
          <a:p>
            <a:r>
              <a:rPr lang="en-US" dirty="0" smtClean="0"/>
              <a:t>Attributes/Annotations [</a:t>
            </a:r>
            <a:r>
              <a:rPr lang="en-US" dirty="0" err="1" smtClean="0"/>
              <a:t>NotNull</a:t>
            </a:r>
            <a:r>
              <a:rPr lang="en-US" dirty="0" smtClean="0"/>
              <a:t>], @</a:t>
            </a:r>
            <a:r>
              <a:rPr lang="en-US" dirty="0" err="1" smtClean="0"/>
              <a:t>NonNull</a:t>
            </a:r>
            <a:endParaRPr lang="en-US" dirty="0" smtClean="0"/>
          </a:p>
          <a:p>
            <a:pPr lvl="1"/>
            <a:r>
              <a:rPr lang="en-US" dirty="0" smtClean="0"/>
              <a:t>Very limited expressiveness</a:t>
            </a:r>
          </a:p>
          <a:p>
            <a:pPr lvl="1"/>
            <a:r>
              <a:rPr lang="en-US" dirty="0" smtClean="0"/>
              <a:t>Semantics</a:t>
            </a:r>
          </a:p>
          <a:p>
            <a:r>
              <a:rPr lang="en-US" dirty="0" smtClean="0"/>
              <a:t>Comment syntax (e.g., JML for Java)</a:t>
            </a:r>
          </a:p>
          <a:p>
            <a:pPr lvl="1"/>
            <a:r>
              <a:rPr lang="en-US" dirty="0" smtClean="0"/>
              <a:t>Comments are text (IDE issues)</a:t>
            </a:r>
          </a:p>
          <a:p>
            <a:pPr lvl="1"/>
            <a:r>
              <a:rPr lang="en-US" dirty="0" smtClean="0"/>
              <a:t>Duplication of effort (parser, type checker, …)</a:t>
            </a:r>
          </a:p>
          <a:p>
            <a:pPr lvl="1"/>
            <a:r>
              <a:rPr lang="en-US" dirty="0" smtClean="0"/>
              <a:t>Semantics (==)</a:t>
            </a:r>
          </a:p>
        </p:txBody>
      </p:sp>
      <p:pic>
        <p:nvPicPr>
          <p:cNvPr id="4" name="Picture 2" descr="http://csd.informatik.uni-oldenburg.de/~eagle/jml/jml-logo-m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971800"/>
            <a:ext cx="1207584" cy="185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70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Embedded CL Advantages</a:t>
            </a:r>
            <a:endParaRPr lang="en-US" dirty="0"/>
          </a:p>
        </p:txBody>
      </p:sp>
      <p:sp>
        <p:nvSpPr>
          <p:cNvPr id="3" name="Content Placeholder 2"/>
          <p:cNvSpPr>
            <a:spLocks noGrp="1"/>
          </p:cNvSpPr>
          <p:nvPr>
            <p:ph idx="1"/>
          </p:nvPr>
        </p:nvSpPr>
        <p:spPr>
          <a:xfrm>
            <a:off x="457200" y="1524000"/>
            <a:ext cx="8382000" cy="5105400"/>
          </a:xfrm>
        </p:spPr>
        <p:txBody>
          <a:bodyPr>
            <a:normAutofit/>
          </a:bodyPr>
          <a:lstStyle/>
          <a:p>
            <a:r>
              <a:rPr lang="en-US" dirty="0" smtClean="0"/>
              <a:t>No new language, compilers, IDEs</a:t>
            </a:r>
          </a:p>
          <a:p>
            <a:pPr lvl="1"/>
            <a:r>
              <a:rPr lang="en-US" dirty="0" smtClean="0"/>
              <a:t>Boolean expression in language used</a:t>
            </a:r>
          </a:p>
          <a:p>
            <a:pPr lvl="1"/>
            <a:r>
              <a:rPr lang="en-US" dirty="0" smtClean="0"/>
              <a:t>No a-priori restrictions what can be expressed</a:t>
            </a:r>
          </a:p>
          <a:p>
            <a:pPr lvl="1"/>
            <a:r>
              <a:rPr lang="en-US" dirty="0" err="1" smtClean="0"/>
              <a:t>Intellisense</a:t>
            </a:r>
            <a:r>
              <a:rPr lang="en-US" dirty="0"/>
              <a:t>, refactoring, </a:t>
            </a:r>
            <a:r>
              <a:rPr lang="en-US" dirty="0" smtClean="0"/>
              <a:t>error checking, debugging, …</a:t>
            </a:r>
          </a:p>
          <a:p>
            <a:r>
              <a:rPr lang="en-US" dirty="0" smtClean="0"/>
              <a:t>Compiled contract format is .NET CIL</a:t>
            </a:r>
          </a:p>
          <a:p>
            <a:pPr lvl="1"/>
            <a:r>
              <a:rPr lang="en-US" dirty="0" smtClean="0"/>
              <a:t>Compiler translates to CIL</a:t>
            </a:r>
          </a:p>
          <a:p>
            <a:pPr lvl="1"/>
            <a:r>
              <a:rPr lang="en-US" dirty="0" smtClean="0"/>
              <a:t>Semantics provided by ECMA CIL standard</a:t>
            </a:r>
          </a:p>
          <a:p>
            <a:pPr lvl="1"/>
            <a:r>
              <a:rPr lang="en-US" dirty="0" smtClean="0"/>
              <a:t>Uniform persisted format for tools</a:t>
            </a:r>
          </a:p>
        </p:txBody>
      </p:sp>
    </p:spTree>
    <p:extLst>
      <p:ext uri="{BB962C8B-B14F-4D97-AF65-F5344CB8AC3E}">
        <p14:creationId xmlns:p14="http://schemas.microsoft.com/office/powerpoint/2010/main" val="232730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 = API Calls</a:t>
            </a:r>
            <a:endParaRPr lang="en-US" dirty="0"/>
          </a:p>
        </p:txBody>
      </p:sp>
      <p:sp>
        <p:nvSpPr>
          <p:cNvPr id="3" name="TextBox 2"/>
          <p:cNvSpPr txBox="1"/>
          <p:nvPr/>
        </p:nvSpPr>
        <p:spPr>
          <a:xfrm>
            <a:off x="457200" y="1447800"/>
            <a:ext cx="82296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rgbClr val="0070C0"/>
                </a:solidFill>
                <a:latin typeface="Consolas" pitchFamily="49" charset="0"/>
                <a:cs typeface="Consolas" pitchFamily="49" charset="0"/>
              </a:rPr>
              <a:t>namespace</a:t>
            </a:r>
            <a:r>
              <a:rPr lang="en-US" sz="1600" dirty="0" smtClean="0">
                <a:solidFill>
                  <a:schemeClr val="tx1"/>
                </a:solidFill>
                <a:latin typeface="Consolas" pitchFamily="49" charset="0"/>
                <a:cs typeface="Consolas" pitchFamily="49" charset="0"/>
              </a:rPr>
              <a:t> </a:t>
            </a:r>
            <a:r>
              <a:rPr lang="en-US" sz="1600" dirty="0" err="1" smtClean="0">
                <a:solidFill>
                  <a:schemeClr val="tx1"/>
                </a:solidFill>
                <a:latin typeface="Consolas" pitchFamily="49" charset="0"/>
                <a:cs typeface="Consolas" pitchFamily="49" charset="0"/>
              </a:rPr>
              <a:t>System.Diagnostics.Contracts</a:t>
            </a:r>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a:t>
            </a:r>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static</a:t>
            </a:r>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class</a:t>
            </a:r>
            <a:r>
              <a:rPr lang="en-US" sz="1600" dirty="0" smtClean="0">
                <a:solidFill>
                  <a:schemeClr val="tx1"/>
                </a:solidFill>
                <a:latin typeface="Consolas" pitchFamily="49" charset="0"/>
                <a:cs typeface="Consolas" pitchFamily="49" charset="0"/>
              </a:rPr>
              <a:t> Contract</a:t>
            </a:r>
          </a:p>
          <a:p>
            <a:r>
              <a:rPr lang="en-US" sz="1600" dirty="0" smtClean="0">
                <a:solidFill>
                  <a:schemeClr val="tx1"/>
                </a:solidFill>
                <a:latin typeface="Consolas" pitchFamily="49" charset="0"/>
                <a:cs typeface="Consolas" pitchFamily="49" charset="0"/>
              </a:rPr>
              <a:t>  {</a:t>
            </a:r>
          </a:p>
          <a:p>
            <a:r>
              <a:rPr lang="en-US" sz="1600" dirty="0">
                <a:solidFill>
                  <a:schemeClr val="tx1"/>
                </a:solidFill>
                <a:latin typeface="Consolas" pitchFamily="49" charset="0"/>
                <a:cs typeface="Consolas" pitchFamily="49" charset="0"/>
              </a:rPr>
              <a:t> </a:t>
            </a:r>
            <a:r>
              <a:rPr lang="en-US" sz="1600" dirty="0" smtClean="0">
                <a:solidFill>
                  <a:schemeClr val="tx1"/>
                </a:solidFill>
                <a:latin typeface="Consolas" pitchFamily="49" charset="0"/>
                <a:cs typeface="Consolas" pitchFamily="49" charset="0"/>
              </a:rPr>
              <a:t>   [Conditional(</a:t>
            </a:r>
            <a:r>
              <a:rPr lang="en-US" sz="1600" dirty="0" smtClean="0">
                <a:solidFill>
                  <a:srgbClr val="FF0000"/>
                </a:solidFill>
                <a:latin typeface="Consolas" pitchFamily="49" charset="0"/>
                <a:cs typeface="Consolas" pitchFamily="49" charset="0"/>
              </a:rPr>
              <a:t>“CONTRACTS_FULL”</a:t>
            </a:r>
            <a:r>
              <a:rPr lang="en-US" sz="1600" dirty="0" smtClean="0">
                <a:solidFill>
                  <a:schemeClr val="tx1"/>
                </a:solidFill>
                <a:latin typeface="Consolas" pitchFamily="49" charset="0"/>
                <a:cs typeface="Consolas" pitchFamily="49" charset="0"/>
              </a:rPr>
              <a:t>)]</a:t>
            </a:r>
          </a:p>
          <a:p>
            <a:r>
              <a:rPr lang="en-US" sz="1600" b="1"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 </a:t>
            </a:r>
            <a:r>
              <a:rPr lang="en-US" sz="1600" dirty="0" smtClean="0">
                <a:solidFill>
                  <a:schemeClr val="tx1"/>
                </a:solidFill>
                <a:latin typeface="Consolas" pitchFamily="49" charset="0"/>
                <a:cs typeface="Consolas" pitchFamily="49" charset="0"/>
              </a:rPr>
              <a:t>Requires(</a:t>
            </a:r>
            <a:r>
              <a:rPr lang="en-US" sz="1600" dirty="0" err="1" smtClean="0">
                <a:solidFill>
                  <a:srgbClr val="0070C0"/>
                </a:solidFill>
                <a:latin typeface="Consolas" pitchFamily="49" charset="0"/>
                <a:cs typeface="Consolas" pitchFamily="49" charset="0"/>
              </a:rPr>
              <a:t>bool</a:t>
            </a:r>
            <a:r>
              <a:rPr lang="en-US" sz="1600" dirty="0" smtClean="0">
                <a:solidFill>
                  <a:schemeClr val="tx1"/>
                </a:solidFill>
                <a:latin typeface="Consolas" pitchFamily="49" charset="0"/>
                <a:cs typeface="Consolas" pitchFamily="49" charset="0"/>
              </a:rPr>
              <a:t> condition) {}</a:t>
            </a:r>
          </a:p>
          <a:p>
            <a:endParaRPr lang="en-US" sz="1600" dirty="0" smtClean="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[Conditional(</a:t>
            </a:r>
            <a:r>
              <a:rPr lang="en-US" sz="1600" dirty="0" smtClean="0">
                <a:solidFill>
                  <a:srgbClr val="FF0000"/>
                </a:solidFill>
                <a:latin typeface="Consolas" pitchFamily="49" charset="0"/>
                <a:cs typeface="Consolas" pitchFamily="49" charset="0"/>
              </a:rPr>
              <a:t>“CONTRACTS_FULL”</a:t>
            </a:r>
            <a:r>
              <a:rPr lang="en-US" sz="1600" dirty="0" smtClean="0">
                <a:solidFill>
                  <a:schemeClr val="tx1"/>
                </a:solidFill>
                <a:latin typeface="Consolas" pitchFamily="49" charset="0"/>
                <a:cs typeface="Consolas" pitchFamily="49" charset="0"/>
              </a:rPr>
              <a:t>)]</a:t>
            </a:r>
          </a:p>
          <a:p>
            <a:r>
              <a:rPr lang="en-US" sz="1600" b="1"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 </a:t>
            </a:r>
            <a:r>
              <a:rPr lang="en-US" sz="1600" dirty="0" smtClean="0">
                <a:solidFill>
                  <a:schemeClr val="tx1"/>
                </a:solidFill>
                <a:latin typeface="Consolas" pitchFamily="49" charset="0"/>
                <a:cs typeface="Consolas" pitchFamily="49" charset="0"/>
              </a:rPr>
              <a:t>Ensures(</a:t>
            </a:r>
            <a:r>
              <a:rPr lang="en-US" sz="1600" dirty="0" err="1" smtClean="0">
                <a:solidFill>
                  <a:srgbClr val="0070C0"/>
                </a:solidFill>
                <a:latin typeface="Consolas" pitchFamily="49" charset="0"/>
                <a:cs typeface="Consolas" pitchFamily="49" charset="0"/>
              </a:rPr>
              <a:t>bool</a:t>
            </a:r>
            <a:r>
              <a:rPr lang="en-US" sz="1600" dirty="0" smtClean="0">
                <a:solidFill>
                  <a:schemeClr val="tx1"/>
                </a:solidFill>
                <a:latin typeface="Consolas" pitchFamily="49" charset="0"/>
                <a:cs typeface="Consolas" pitchFamily="49" charset="0"/>
              </a:rPr>
              <a:t> condition) {}</a:t>
            </a:r>
          </a:p>
          <a:p>
            <a:endParaRPr lang="en-US" sz="1600" dirty="0" smtClean="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[Conditional(</a:t>
            </a:r>
            <a:r>
              <a:rPr lang="en-US" sz="1600" dirty="0" smtClean="0">
                <a:solidFill>
                  <a:srgbClr val="FF0000"/>
                </a:solidFill>
                <a:latin typeface="Consolas" pitchFamily="49" charset="0"/>
                <a:cs typeface="Consolas" pitchFamily="49" charset="0"/>
              </a:rPr>
              <a:t>“CONTRACTS_FULL”</a:t>
            </a:r>
            <a:r>
              <a:rPr lang="en-US" sz="1600" dirty="0" smtClean="0">
                <a:solidFill>
                  <a:schemeClr val="tx1"/>
                </a:solidFill>
                <a:latin typeface="Consolas" pitchFamily="49" charset="0"/>
                <a:cs typeface="Consolas" pitchFamily="49" charset="0"/>
              </a:rPr>
              <a:t>)]</a:t>
            </a:r>
          </a:p>
          <a:p>
            <a:r>
              <a:rPr lang="en-US" sz="1600" b="1"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static void</a:t>
            </a:r>
            <a:r>
              <a:rPr lang="en-US" sz="1600" dirty="0" smtClean="0">
                <a:solidFill>
                  <a:schemeClr val="tx1"/>
                </a:solidFill>
                <a:latin typeface="Consolas" pitchFamily="49" charset="0"/>
                <a:cs typeface="Consolas" pitchFamily="49" charset="0"/>
              </a:rPr>
              <a:t> Invariant(</a:t>
            </a:r>
            <a:r>
              <a:rPr lang="en-US" sz="1600" dirty="0" err="1" smtClean="0">
                <a:solidFill>
                  <a:srgbClr val="0070C0"/>
                </a:solidFill>
                <a:latin typeface="Consolas" pitchFamily="49" charset="0"/>
                <a:cs typeface="Consolas" pitchFamily="49" charset="0"/>
              </a:rPr>
              <a:t>bool</a:t>
            </a:r>
            <a:r>
              <a:rPr lang="en-US" sz="1600" dirty="0" smtClean="0">
                <a:solidFill>
                  <a:schemeClr val="tx1"/>
                </a:solidFill>
                <a:latin typeface="Consolas" pitchFamily="49" charset="0"/>
                <a:cs typeface="Consolas" pitchFamily="49" charset="0"/>
              </a:rPr>
              <a:t> condition) {}</a:t>
            </a:r>
          </a:p>
          <a:p>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r>
              <a:rPr lang="en-US" sz="1600" dirty="0" smtClean="0">
                <a:solidFill>
                  <a:srgbClr val="0070C0"/>
                </a:solidFill>
                <a:latin typeface="Consolas" pitchFamily="49" charset="0"/>
                <a:cs typeface="Consolas" pitchFamily="49" charset="0"/>
              </a:rPr>
              <a:t>public </a:t>
            </a:r>
            <a:r>
              <a:rPr lang="en-US" sz="1600" dirty="0">
                <a:solidFill>
                  <a:srgbClr val="0070C0"/>
                </a:solidFill>
                <a:latin typeface="Consolas" pitchFamily="49" charset="0"/>
                <a:cs typeface="Consolas" pitchFamily="49" charset="0"/>
              </a:rPr>
              <a:t>static </a:t>
            </a:r>
            <a:r>
              <a:rPr lang="en-US" sz="1600" dirty="0" smtClean="0">
                <a:solidFill>
                  <a:schemeClr val="tx1"/>
                </a:solidFill>
                <a:latin typeface="Consolas" pitchFamily="49" charset="0"/>
                <a:cs typeface="Consolas" pitchFamily="49" charset="0"/>
              </a:rPr>
              <a:t>T Result&lt;T&gt;() {…}</a:t>
            </a:r>
          </a:p>
          <a:p>
            <a:r>
              <a:rPr lang="en-US" sz="1600" dirty="0" smtClean="0">
                <a:solidFill>
                  <a:schemeClr val="tx1"/>
                </a:solidFill>
                <a:latin typeface="Consolas" pitchFamily="49" charset="0"/>
                <a:cs typeface="Consolas" pitchFamily="49" charset="0"/>
              </a:rPr>
              <a:t>    </a:t>
            </a:r>
            <a:r>
              <a:rPr lang="en-US" sz="1600" dirty="0">
                <a:solidFill>
                  <a:srgbClr val="0070C0"/>
                </a:solidFill>
                <a:latin typeface="Consolas" pitchFamily="49" charset="0"/>
                <a:cs typeface="Consolas" pitchFamily="49" charset="0"/>
              </a:rPr>
              <a:t>public static </a:t>
            </a:r>
            <a:r>
              <a:rPr lang="en-US" sz="1600" dirty="0">
                <a:solidFill>
                  <a:schemeClr val="tx1"/>
                </a:solidFill>
                <a:latin typeface="Consolas" pitchFamily="49" charset="0"/>
                <a:cs typeface="Consolas" pitchFamily="49" charset="0"/>
              </a:rPr>
              <a:t>T </a:t>
            </a:r>
            <a:r>
              <a:rPr lang="en-US" sz="1600" dirty="0" err="1" smtClean="0">
                <a:solidFill>
                  <a:schemeClr val="tx1"/>
                </a:solidFill>
                <a:latin typeface="Consolas" pitchFamily="49" charset="0"/>
                <a:cs typeface="Consolas" pitchFamily="49" charset="0"/>
              </a:rPr>
              <a:t>OldValue</a:t>
            </a:r>
            <a:r>
              <a:rPr lang="en-US" sz="1600" dirty="0" smtClean="0">
                <a:solidFill>
                  <a:schemeClr val="tx1"/>
                </a:solidFill>
                <a:latin typeface="Consolas" pitchFamily="49" charset="0"/>
                <a:cs typeface="Consolas" pitchFamily="49" charset="0"/>
              </a:rPr>
              <a:t>&lt;T&gt;(T expression) {…}</a:t>
            </a:r>
          </a:p>
          <a:p>
            <a:endParaRPr lang="en-US" sz="1600" dirty="0">
              <a:solidFill>
                <a:schemeClr val="tx1"/>
              </a:solidFill>
              <a:latin typeface="Consolas" pitchFamily="49" charset="0"/>
              <a:cs typeface="Consolas" pitchFamily="49" charset="0"/>
            </a:endParaRPr>
          </a:p>
          <a:p>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  }</a:t>
            </a:r>
          </a:p>
          <a:p>
            <a:r>
              <a:rPr lang="en-US" sz="1600" dirty="0" smtClean="0">
                <a:solidFill>
                  <a:schemeClr val="tx1"/>
                </a:solidFill>
                <a:latin typeface="Consolas" pitchFamily="49" charset="0"/>
                <a:cs typeface="Consolas" pitchFamily="49" charset="0"/>
              </a:rPr>
              <a:t>}</a:t>
            </a:r>
          </a:p>
        </p:txBody>
      </p:sp>
      <p:sp>
        <p:nvSpPr>
          <p:cNvPr id="4" name="Rectangle 3"/>
          <p:cNvSpPr/>
          <p:nvPr/>
        </p:nvSpPr>
        <p:spPr>
          <a:xfrm>
            <a:off x="457200" y="6096000"/>
            <a:ext cx="8229600" cy="400110"/>
          </a:xfrm>
          <a:prstGeom prst="rect">
            <a:avLst/>
          </a:prstGeom>
        </p:spPr>
        <p:txBody>
          <a:bodyPr wrap="square">
            <a:spAutoFit/>
          </a:bodyPr>
          <a:lstStyle/>
          <a:p>
            <a:pPr marL="342900" indent="-342900">
              <a:spcBef>
                <a:spcPct val="50000"/>
              </a:spcBef>
              <a:buFont typeface="Wingdings" pitchFamily="2" charset="2"/>
              <a:buChar char="§"/>
            </a:pPr>
            <a:r>
              <a:rPr lang="en-US" sz="2000" dirty="0">
                <a:cs typeface="Courier New" pitchFamily="49" charset="0"/>
              </a:rPr>
              <a:t>Library reusable from C#, </a:t>
            </a:r>
            <a:r>
              <a:rPr lang="en-US" sz="2000" dirty="0" err="1">
                <a:cs typeface="Courier New" pitchFamily="49" charset="0"/>
              </a:rPr>
              <a:t>VisualBasic</a:t>
            </a:r>
            <a:r>
              <a:rPr lang="en-US" sz="2000" dirty="0">
                <a:cs typeface="Courier New" pitchFamily="49" charset="0"/>
              </a:rPr>
              <a:t>, F#, …</a:t>
            </a:r>
          </a:p>
        </p:txBody>
      </p:sp>
    </p:spTree>
    <p:extLst>
      <p:ext uri="{BB962C8B-B14F-4D97-AF65-F5344CB8AC3E}">
        <p14:creationId xmlns:p14="http://schemas.microsoft.com/office/powerpoint/2010/main" val="4014785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2640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52400" y="1295400"/>
            <a:ext cx="5562600" cy="1708160"/>
          </a:xfrm>
          <a:prstGeom prst="rect">
            <a:avLst/>
          </a:prstGeom>
          <a:solidFill>
            <a:schemeClr val="bg1"/>
          </a:solidFill>
        </p:spPr>
        <p:txBody>
          <a:bodyPr wrap="square" rtlCol="0">
            <a:spAutoFit/>
          </a:bodyPr>
          <a:lstStyle/>
          <a:p>
            <a:r>
              <a:rPr lang="en-US" sz="1050" dirty="0" smtClean="0">
                <a:latin typeface="Consolas" pitchFamily="49" charset="0"/>
                <a:cs typeface="Consolas" pitchFamily="49" charset="0"/>
              </a:rPr>
              <a:t>public virtual </a:t>
            </a:r>
            <a:r>
              <a:rPr lang="en-US" sz="1050" dirty="0" err="1" smtClean="0">
                <a:latin typeface="Consolas" pitchFamily="49" charset="0"/>
                <a:cs typeface="Consolas" pitchFamily="49" charset="0"/>
              </a:rPr>
              <a:t>int</a:t>
            </a:r>
            <a:r>
              <a:rPr lang="en-US" sz="1050" dirty="0" smtClean="0">
                <a:latin typeface="Consolas" pitchFamily="49" charset="0"/>
                <a:cs typeface="Consolas" pitchFamily="49" charset="0"/>
              </a:rPr>
              <a:t> Add(object value)</a:t>
            </a:r>
          </a:p>
          <a:p>
            <a:r>
              <a:rPr lang="en-US" sz="1050" dirty="0" smtClean="0">
                <a:latin typeface="Consolas" pitchFamily="49" charset="0"/>
                <a:cs typeface="Consolas" pitchFamily="49" charset="0"/>
              </a:rPr>
              <a:t>{</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Contract.Requires</a:t>
            </a:r>
            <a:r>
              <a:rPr lang="en-US" sz="1050" b="1" dirty="0" smtClean="0">
                <a:latin typeface="Consolas" pitchFamily="49" charset="0"/>
                <a:cs typeface="Consolas" pitchFamily="49" charset="0"/>
              </a:rPr>
              <a:t>(object != null);</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Count == </a:t>
            </a:r>
            <a:r>
              <a:rPr lang="en-US" sz="1050" b="1" dirty="0" err="1" smtClean="0">
                <a:latin typeface="Consolas" pitchFamily="49" charset="0"/>
                <a:cs typeface="Consolas" pitchFamily="49" charset="0"/>
              </a:rPr>
              <a:t>Contract.Old</a:t>
            </a:r>
            <a:r>
              <a:rPr lang="en-US" sz="1050" b="1" dirty="0" smtClean="0">
                <a:latin typeface="Consolas" pitchFamily="49" charset="0"/>
                <a:cs typeface="Consolas" pitchFamily="49" charset="0"/>
              </a:rPr>
              <a:t>(Count) + 1 );</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Contract.Result</a:t>
            </a:r>
            <a:r>
              <a:rPr lang="en-US" sz="1050" b="1" dirty="0" smtClean="0">
                <a:latin typeface="Consolas" pitchFamily="49" charset="0"/>
                <a:cs typeface="Consolas" pitchFamily="49" charset="0"/>
              </a:rPr>
              <a:t>&lt;</a:t>
            </a:r>
            <a:r>
              <a:rPr lang="en-US" sz="1050" b="1" dirty="0" err="1" smtClean="0">
                <a:latin typeface="Consolas" pitchFamily="49" charset="0"/>
                <a:cs typeface="Consolas" pitchFamily="49" charset="0"/>
              </a:rPr>
              <a:t>int</a:t>
            </a:r>
            <a:r>
              <a:rPr lang="en-US" sz="1050" b="1" dirty="0" smtClean="0">
                <a:latin typeface="Consolas" pitchFamily="49" charset="0"/>
                <a:cs typeface="Consolas" pitchFamily="49" charset="0"/>
              </a:rPr>
              <a:t>&gt;() == </a:t>
            </a:r>
            <a:r>
              <a:rPr lang="en-US" sz="1050" b="1" dirty="0" err="1" smtClean="0">
                <a:latin typeface="Consolas" pitchFamily="49" charset="0"/>
                <a:cs typeface="Consolas" pitchFamily="49" charset="0"/>
              </a:rPr>
              <a:t>Contract.OldValue</a:t>
            </a:r>
            <a:r>
              <a:rPr lang="en-US" sz="1050" b="1" dirty="0" smtClean="0">
                <a:latin typeface="Consolas" pitchFamily="49" charset="0"/>
                <a:cs typeface="Consolas" pitchFamily="49" charset="0"/>
              </a:rPr>
              <a:t>(Count) );</a:t>
            </a:r>
          </a:p>
          <a:p>
            <a:endParaRPr lang="en-US" sz="1050" b="1" dirty="0" smtClean="0">
              <a:latin typeface="Consolas" pitchFamily="49" charset="0"/>
              <a:cs typeface="Consolas" pitchFamily="49" charset="0"/>
            </a:endParaRP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if (_size == _</a:t>
            </a:r>
            <a:r>
              <a:rPr lang="en-US" sz="1050" b="1" dirty="0" err="1" smtClean="0">
                <a:latin typeface="Consolas" pitchFamily="49" charset="0"/>
                <a:cs typeface="Consolas" pitchFamily="49" charset="0"/>
              </a:rPr>
              <a:t>items.Length</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EnsuresCapacity</a:t>
            </a:r>
            <a:r>
              <a:rPr lang="en-US" sz="1050" b="1" dirty="0" smtClean="0">
                <a:latin typeface="Consolas" pitchFamily="49" charset="0"/>
                <a:cs typeface="Consolas" pitchFamily="49" charset="0"/>
              </a:rPr>
              <a:t>(_size + 1);</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_items[_size] = value;</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return _size++;</a:t>
            </a:r>
          </a:p>
          <a:p>
            <a:r>
              <a:rPr lang="en-US" sz="1050" b="1" dirty="0" smtClean="0">
                <a:latin typeface="Consolas" pitchFamily="49" charset="0"/>
                <a:cs typeface="Consolas" pitchFamily="49" charset="0"/>
              </a:rPr>
              <a:t>}</a:t>
            </a:r>
            <a:r>
              <a:rPr lang="en-US" sz="1050" dirty="0" smtClean="0">
                <a:latin typeface="Consolas" pitchFamily="49" charset="0"/>
                <a:cs typeface="Consolas" pitchFamily="49" charset="0"/>
              </a:rPr>
              <a:t> </a:t>
            </a:r>
            <a:endParaRPr lang="en-US" sz="1050" dirty="0">
              <a:latin typeface="Consolas" pitchFamily="49" charset="0"/>
              <a:cs typeface="Consolas" pitchFamily="49" charset="0"/>
            </a:endParaRPr>
          </a:p>
        </p:txBody>
      </p:sp>
      <p:sp>
        <p:nvSpPr>
          <p:cNvPr id="38" name="Rectangle 37"/>
          <p:cNvSpPr/>
          <p:nvPr/>
        </p:nvSpPr>
        <p:spPr>
          <a:xfrm>
            <a:off x="314848" y="1663841"/>
            <a:ext cx="2590800" cy="144863"/>
          </a:xfrm>
          <a:prstGeom prst="rect">
            <a:avLst/>
          </a:prstGeom>
          <a:gradFill>
            <a:gsLst>
              <a:gs pos="0">
                <a:schemeClr val="accent3"/>
              </a:gs>
              <a:gs pos="80000">
                <a:schemeClr val="accent3">
                  <a:shade val="93000"/>
                  <a:satMod val="130000"/>
                </a:schemeClr>
              </a:gs>
              <a:gs pos="100000">
                <a:schemeClr val="accent3">
                  <a:shade val="94000"/>
                  <a:satMod val="135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0" name="Rectangle 39"/>
          <p:cNvSpPr/>
          <p:nvPr/>
        </p:nvSpPr>
        <p:spPr>
          <a:xfrm>
            <a:off x="304800" y="1828800"/>
            <a:ext cx="5257800"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4" name="Rectangle 43"/>
          <p:cNvSpPr/>
          <p:nvPr/>
        </p:nvSpPr>
        <p:spPr>
          <a:xfrm>
            <a:off x="304800" y="2286000"/>
            <a:ext cx="4138246" cy="487345"/>
          </a:xfrm>
          <a:prstGeom prst="rect">
            <a:avLst/>
          </a:prstGeom>
          <a:gradFill>
            <a:gsLst>
              <a:gs pos="0">
                <a:schemeClr val="accent5">
                  <a:shade val="51000"/>
                  <a:satMod val="130000"/>
                  <a:lumMod val="59000"/>
                  <a:lumOff val="41000"/>
                </a:schemeClr>
              </a:gs>
              <a:gs pos="80000">
                <a:schemeClr val="accent5">
                  <a:shade val="93000"/>
                  <a:satMod val="130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0" name="TextBox 29"/>
          <p:cNvSpPr txBox="1"/>
          <p:nvPr/>
        </p:nvSpPr>
        <p:spPr>
          <a:xfrm>
            <a:off x="152400" y="1295400"/>
            <a:ext cx="5562600" cy="1708160"/>
          </a:xfrm>
          <a:prstGeom prst="rect">
            <a:avLst/>
          </a:prstGeom>
          <a:noFill/>
        </p:spPr>
        <p:txBody>
          <a:bodyPr wrap="square" rtlCol="0">
            <a:spAutoFit/>
          </a:bodyPr>
          <a:lstStyle/>
          <a:p>
            <a:r>
              <a:rPr lang="en-US" sz="1050" dirty="0" smtClean="0">
                <a:solidFill>
                  <a:srgbClr val="0070C0"/>
                </a:solidFill>
                <a:latin typeface="Consolas" pitchFamily="49" charset="0"/>
                <a:cs typeface="Consolas" pitchFamily="49" charset="0"/>
              </a:rPr>
              <a:t>public virtual </a:t>
            </a:r>
            <a:r>
              <a:rPr lang="en-US" sz="1050" dirty="0" err="1" smtClean="0">
                <a:solidFill>
                  <a:srgbClr val="0070C0"/>
                </a:solidFill>
                <a:latin typeface="Consolas" pitchFamily="49" charset="0"/>
                <a:cs typeface="Consolas" pitchFamily="49" charset="0"/>
              </a:rPr>
              <a:t>int</a:t>
            </a:r>
            <a:r>
              <a:rPr lang="en-US" sz="1050" dirty="0" smtClean="0">
                <a:solidFill>
                  <a:srgbClr val="0070C0"/>
                </a:solidFill>
                <a:latin typeface="Consolas" pitchFamily="49" charset="0"/>
                <a:cs typeface="Consolas" pitchFamily="49" charset="0"/>
              </a:rPr>
              <a:t> </a:t>
            </a:r>
            <a:r>
              <a:rPr lang="en-US" sz="1050" dirty="0" smtClean="0">
                <a:latin typeface="Consolas" pitchFamily="49" charset="0"/>
                <a:cs typeface="Consolas" pitchFamily="49" charset="0"/>
              </a:rPr>
              <a:t>Add(</a:t>
            </a:r>
            <a:r>
              <a:rPr lang="en-US" sz="1050" dirty="0" smtClean="0">
                <a:solidFill>
                  <a:srgbClr val="0070C0"/>
                </a:solidFill>
                <a:latin typeface="Consolas" pitchFamily="49" charset="0"/>
                <a:cs typeface="Consolas" pitchFamily="49" charset="0"/>
              </a:rPr>
              <a:t>object</a:t>
            </a:r>
            <a:r>
              <a:rPr lang="en-US" sz="1050" dirty="0" smtClean="0">
                <a:latin typeface="Consolas" pitchFamily="49" charset="0"/>
                <a:cs typeface="Consolas" pitchFamily="49" charset="0"/>
              </a:rPr>
              <a:t> value)</a:t>
            </a:r>
          </a:p>
          <a:p>
            <a:r>
              <a:rPr lang="en-US" sz="1050" dirty="0" smtClean="0">
                <a:latin typeface="Consolas" pitchFamily="49" charset="0"/>
                <a:cs typeface="Consolas" pitchFamily="49" charset="0"/>
              </a:rPr>
              <a:t>{</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Contract.Requires</a:t>
            </a:r>
            <a:r>
              <a:rPr lang="en-US" sz="1050" b="1" dirty="0" smtClean="0">
                <a:latin typeface="Consolas" pitchFamily="49" charset="0"/>
                <a:cs typeface="Consolas" pitchFamily="49" charset="0"/>
              </a:rPr>
              <a:t>(object != null);</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Count == </a:t>
            </a:r>
            <a:r>
              <a:rPr lang="en-US" sz="1050" b="1" dirty="0" err="1" smtClean="0">
                <a:latin typeface="Consolas" pitchFamily="49" charset="0"/>
                <a:cs typeface="Consolas" pitchFamily="49" charset="0"/>
              </a:rPr>
              <a:t>Contract.Old</a:t>
            </a:r>
            <a:r>
              <a:rPr lang="en-US" sz="1050" b="1" dirty="0" smtClean="0">
                <a:latin typeface="Consolas" pitchFamily="49" charset="0"/>
                <a:cs typeface="Consolas" pitchFamily="49" charset="0"/>
              </a:rPr>
              <a:t>(Count) + 1 );</a:t>
            </a:r>
          </a:p>
          <a:p>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Contract.Ensures</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Contract.Result</a:t>
            </a:r>
            <a:r>
              <a:rPr lang="en-US" sz="1050" b="1" dirty="0" smtClean="0">
                <a:latin typeface="Consolas" pitchFamily="49" charset="0"/>
                <a:cs typeface="Consolas" pitchFamily="49" charset="0"/>
              </a:rPr>
              <a:t>&lt;</a:t>
            </a:r>
            <a:r>
              <a:rPr lang="en-US" sz="1050" b="1" dirty="0" err="1" smtClean="0">
                <a:latin typeface="Consolas" pitchFamily="49" charset="0"/>
                <a:cs typeface="Consolas" pitchFamily="49" charset="0"/>
              </a:rPr>
              <a:t>int</a:t>
            </a:r>
            <a:r>
              <a:rPr lang="en-US" sz="1050" b="1" dirty="0" smtClean="0">
                <a:latin typeface="Consolas" pitchFamily="49" charset="0"/>
                <a:cs typeface="Consolas" pitchFamily="49" charset="0"/>
              </a:rPr>
              <a:t>&gt;() == </a:t>
            </a:r>
            <a:r>
              <a:rPr lang="en-US" sz="1050" b="1" dirty="0" err="1" smtClean="0">
                <a:latin typeface="Consolas" pitchFamily="49" charset="0"/>
                <a:cs typeface="Consolas" pitchFamily="49" charset="0"/>
              </a:rPr>
              <a:t>Contract.OldValue</a:t>
            </a:r>
            <a:r>
              <a:rPr lang="en-US" sz="1050" b="1" dirty="0" smtClean="0">
                <a:latin typeface="Consolas" pitchFamily="49" charset="0"/>
                <a:cs typeface="Consolas" pitchFamily="49" charset="0"/>
              </a:rPr>
              <a:t>(Count) );</a:t>
            </a:r>
          </a:p>
          <a:p>
            <a:endParaRPr lang="en-US" sz="1050" b="1" dirty="0" smtClean="0">
              <a:latin typeface="Consolas" pitchFamily="49" charset="0"/>
              <a:cs typeface="Consolas" pitchFamily="49" charset="0"/>
            </a:endParaRP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if (_size == _</a:t>
            </a:r>
            <a:r>
              <a:rPr lang="en-US" sz="1050" b="1" dirty="0" err="1" smtClean="0">
                <a:latin typeface="Consolas" pitchFamily="49" charset="0"/>
                <a:cs typeface="Consolas" pitchFamily="49" charset="0"/>
              </a:rPr>
              <a:t>items.Length</a:t>
            </a:r>
            <a:r>
              <a:rPr lang="en-US" sz="1050" b="1" dirty="0" smtClean="0">
                <a:latin typeface="Consolas" pitchFamily="49" charset="0"/>
                <a:cs typeface="Consolas" pitchFamily="49" charset="0"/>
              </a:rPr>
              <a:t>) </a:t>
            </a:r>
            <a:r>
              <a:rPr lang="en-US" sz="1050" b="1" dirty="0" err="1" smtClean="0">
                <a:latin typeface="Consolas" pitchFamily="49" charset="0"/>
                <a:cs typeface="Consolas" pitchFamily="49" charset="0"/>
              </a:rPr>
              <a:t>EnsuresCapacity</a:t>
            </a:r>
            <a:r>
              <a:rPr lang="en-US" sz="1050" b="1" dirty="0" smtClean="0">
                <a:latin typeface="Consolas" pitchFamily="49" charset="0"/>
                <a:cs typeface="Consolas" pitchFamily="49" charset="0"/>
              </a:rPr>
              <a:t>(_size + 1);</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_items[_size] = value;</a:t>
            </a:r>
          </a:p>
          <a:p>
            <a:r>
              <a:rPr lang="en-US" sz="1050" b="1" dirty="0">
                <a:latin typeface="Consolas" pitchFamily="49" charset="0"/>
                <a:cs typeface="Consolas" pitchFamily="49" charset="0"/>
              </a:rPr>
              <a:t> </a:t>
            </a:r>
            <a:r>
              <a:rPr lang="en-US" sz="1050" b="1" dirty="0" smtClean="0">
                <a:latin typeface="Consolas" pitchFamily="49" charset="0"/>
                <a:cs typeface="Consolas" pitchFamily="49" charset="0"/>
              </a:rPr>
              <a:t> return _size++;</a:t>
            </a:r>
          </a:p>
          <a:p>
            <a:r>
              <a:rPr lang="en-US" sz="1050" b="1" dirty="0" smtClean="0">
                <a:latin typeface="Consolas" pitchFamily="49" charset="0"/>
                <a:cs typeface="Consolas" pitchFamily="49" charset="0"/>
              </a:rPr>
              <a:t>}</a:t>
            </a:r>
            <a:r>
              <a:rPr lang="en-US" sz="1050" dirty="0" smtClean="0">
                <a:latin typeface="Consolas" pitchFamily="49" charset="0"/>
                <a:cs typeface="Consolas" pitchFamily="49" charset="0"/>
              </a:rPr>
              <a:t> </a:t>
            </a:r>
            <a:endParaRPr lang="en-US" sz="1050" dirty="0">
              <a:latin typeface="Consolas" pitchFamily="49" charset="0"/>
              <a:cs typeface="Consolas" pitchFamily="49" charset="0"/>
            </a:endParaRPr>
          </a:p>
        </p:txBody>
      </p:sp>
      <p:grpSp>
        <p:nvGrpSpPr>
          <p:cNvPr id="2" name="Group 29"/>
          <p:cNvGrpSpPr/>
          <p:nvPr/>
        </p:nvGrpSpPr>
        <p:grpSpPr>
          <a:xfrm>
            <a:off x="228600" y="4165699"/>
            <a:ext cx="2057400" cy="2616101"/>
            <a:chOff x="152400" y="3175099"/>
            <a:chExt cx="2057400" cy="2616101"/>
          </a:xfrm>
        </p:grpSpPr>
        <p:sp>
          <p:nvSpPr>
            <p:cNvPr id="19" name="Rectangle 18"/>
            <p:cNvSpPr/>
            <p:nvPr/>
          </p:nvSpPr>
          <p:spPr>
            <a:xfrm>
              <a:off x="248696" y="3336053"/>
              <a:ext cx="1371600" cy="22709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5" name="TextBox 14"/>
            <p:cNvSpPr txBox="1"/>
            <p:nvPr/>
          </p:nvSpPr>
          <p:spPr>
            <a:xfrm>
              <a:off x="152400" y="3175099"/>
              <a:ext cx="2057400" cy="2616101"/>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IL_0029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IL_004b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a:p>
              <a:pPr algn="l" rtl="0"/>
              <a:endParaRPr lang="en-US" sz="400" b="1" kern="1200" dirty="0">
                <a:solidFill>
                  <a:prstClr val="black"/>
                </a:solidFill>
                <a:latin typeface="Calibri"/>
                <a:ea typeface="+mn-ea"/>
                <a:cs typeface="+mn-cs"/>
              </a:endParaRPr>
            </a:p>
          </p:txBody>
        </p:sp>
      </p:grpSp>
      <p:cxnSp>
        <p:nvCxnSpPr>
          <p:cNvPr id="17" name="Straight Arrow Connector 16"/>
          <p:cNvCxnSpPr/>
          <p:nvPr/>
        </p:nvCxnSpPr>
        <p:spPr>
          <a:xfrm rot="5400000">
            <a:off x="534194" y="3504406"/>
            <a:ext cx="1219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 name="Group 23"/>
          <p:cNvGrpSpPr/>
          <p:nvPr/>
        </p:nvGrpSpPr>
        <p:grpSpPr>
          <a:xfrm>
            <a:off x="3581400" y="3025438"/>
            <a:ext cx="2209800" cy="3908762"/>
            <a:chOff x="4267200" y="2492038"/>
            <a:chExt cx="2209800" cy="3908762"/>
          </a:xfrm>
        </p:grpSpPr>
        <p:sp>
          <p:nvSpPr>
            <p:cNvPr id="23" name="Rectangle 22"/>
            <p:cNvSpPr/>
            <p:nvPr/>
          </p:nvSpPr>
          <p:spPr>
            <a:xfrm>
              <a:off x="4371450" y="3962400"/>
              <a:ext cx="1371600" cy="2258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2" name="Rectangle 21"/>
            <p:cNvSpPr/>
            <p:nvPr/>
          </p:nvSpPr>
          <p:spPr>
            <a:xfrm>
              <a:off x="4371450" y="3048000"/>
              <a:ext cx="1709591" cy="9349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1" name="Rectangle 20"/>
            <p:cNvSpPr/>
            <p:nvPr/>
          </p:nvSpPr>
          <p:spPr>
            <a:xfrm>
              <a:off x="4371450" y="2667000"/>
              <a:ext cx="1752600"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4267200" y="2492038"/>
              <a:ext cx="2209800" cy="3908762"/>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ldnull</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::Requires(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::Result&lt;int32&gt;()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call       !!0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::Old&lt;int32&gt;(!!0)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call       void [</a:t>
              </a:r>
              <a:r>
                <a:rPr lang="en-US" sz="400" b="1" kern="1200" dirty="0" err="1">
                  <a:solidFill>
                    <a:prstClr val="black"/>
                  </a:solidFill>
                  <a:latin typeface="Calibri"/>
                  <a:ea typeface="+mn-ea"/>
                  <a:cs typeface="+mn-cs"/>
                </a:rPr>
                <a:t>Microsoft.Contracts</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Microsoft.Contracts.Contract</a:t>
              </a:r>
              <a:r>
                <a:rPr lang="en-US" sz="400" b="1" kern="1200" dirty="0">
                  <a:solidFill>
                    <a:prstClr val="black"/>
                  </a:solidFill>
                  <a:latin typeface="Calibri"/>
                  <a:ea typeface="+mn-ea"/>
                  <a:cs typeface="+mn-cs"/>
                </a:rPr>
                <a:t>::Ensures(</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brtrue.s</a:t>
              </a:r>
              <a:r>
                <a:rPr lang="en-US" sz="400" b="1" kern="1200" dirty="0">
                  <a:solidFill>
                    <a:prstClr val="black"/>
                  </a:solidFill>
                  <a:latin typeface="Calibri"/>
                  <a:ea typeface="+mn-ea"/>
                  <a:cs typeface="+mn-cs"/>
                </a:rPr>
                <a:t>   IL_0069</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br.s</a:t>
              </a:r>
              <a:r>
                <a:rPr lang="en-US" sz="400" b="1" kern="1200" dirty="0">
                  <a:solidFill>
                    <a:prstClr val="black"/>
                  </a:solidFill>
                  <a:latin typeface="Calibri"/>
                  <a:ea typeface="+mn-ea"/>
                  <a:cs typeface="+mn-cs"/>
                </a:rPr>
                <a:t>       IL_008b</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 // end of method </a:t>
              </a:r>
              <a:r>
                <a:rPr lang="en-US" sz="400" b="1" kern="1200" dirty="0" err="1">
                  <a:solidFill>
                    <a:prstClr val="black"/>
                  </a:solidFill>
                  <a:latin typeface="Calibri"/>
                  <a:ea typeface="+mn-ea"/>
                  <a:cs typeface="+mn-cs"/>
                </a:rPr>
                <a:t>BaseList</a:t>
              </a:r>
              <a:r>
                <a:rPr lang="en-US" sz="400" b="1" kern="1200" dirty="0">
                  <a:solidFill>
                    <a:prstClr val="black"/>
                  </a:solidFill>
                  <a:latin typeface="Calibri"/>
                  <a:ea typeface="+mn-ea"/>
                  <a:cs typeface="+mn-cs"/>
                </a:rPr>
                <a:t>::Add</a:t>
              </a:r>
            </a:p>
            <a:p>
              <a:pPr algn="l" rtl="0"/>
              <a:endParaRPr lang="en-US" sz="400" b="1" kern="1200" dirty="0">
                <a:solidFill>
                  <a:prstClr val="black"/>
                </a:solidFill>
                <a:latin typeface="Calibri"/>
                <a:ea typeface="+mn-ea"/>
                <a:cs typeface="+mn-cs"/>
              </a:endParaRPr>
            </a:p>
          </p:txBody>
        </p:sp>
      </p:grpSp>
      <p:grpSp>
        <p:nvGrpSpPr>
          <p:cNvPr id="4" name="Group 37"/>
          <p:cNvGrpSpPr/>
          <p:nvPr/>
        </p:nvGrpSpPr>
        <p:grpSpPr>
          <a:xfrm>
            <a:off x="6781800" y="2362200"/>
            <a:ext cx="2209800" cy="4462760"/>
            <a:chOff x="3505200" y="2209800"/>
            <a:chExt cx="2209800" cy="4462760"/>
          </a:xfrm>
        </p:grpSpPr>
        <p:sp>
          <p:nvSpPr>
            <p:cNvPr id="37" name="Rectangle 36"/>
            <p:cNvSpPr/>
            <p:nvPr/>
          </p:nvSpPr>
          <p:spPr>
            <a:xfrm>
              <a:off x="3604746" y="6400800"/>
              <a:ext cx="739977" cy="13213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4" name="Rectangle 33"/>
            <p:cNvSpPr/>
            <p:nvPr/>
          </p:nvSpPr>
          <p:spPr>
            <a:xfrm>
              <a:off x="3604746" y="2495550"/>
              <a:ext cx="1824504" cy="43815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6" name="Rectangle 35"/>
            <p:cNvSpPr/>
            <p:nvPr/>
          </p:nvSpPr>
          <p:spPr>
            <a:xfrm>
              <a:off x="3604746" y="2932748"/>
              <a:ext cx="1181096" cy="1914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3" name="Rectangle 32"/>
            <p:cNvSpPr/>
            <p:nvPr/>
          </p:nvSpPr>
          <p:spPr>
            <a:xfrm>
              <a:off x="3604746" y="5431344"/>
              <a:ext cx="1726170" cy="9694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2" name="Rectangle 31"/>
            <p:cNvSpPr/>
            <p:nvPr/>
          </p:nvSpPr>
          <p:spPr>
            <a:xfrm>
              <a:off x="3604746" y="3124199"/>
              <a:ext cx="1371600" cy="230981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35" name="TextBox 34"/>
            <p:cNvSpPr txBox="1"/>
            <p:nvPr/>
          </p:nvSpPr>
          <p:spPr>
            <a:xfrm>
              <a:off x="3505200" y="2209800"/>
              <a:ext cx="2209800" cy="4462760"/>
            </a:xfrm>
            <a:prstGeom prst="rect">
              <a:avLst/>
            </a:prstGeom>
            <a:noFill/>
          </p:spPr>
          <p:txBody>
            <a:bodyPr wrap="square" rtlCol="0">
              <a:spAutoFit/>
            </a:bodyPr>
            <a:lstStyle/>
            <a:p>
              <a:pPr algn="l" rtl="0"/>
              <a:r>
                <a:rPr lang="en-US" sz="400" b="1" kern="1200" dirty="0">
                  <a:solidFill>
                    <a:prstClr val="black"/>
                  </a:solidFill>
                  <a:latin typeface="Calibri"/>
                  <a:ea typeface="+mn-ea"/>
                  <a:cs typeface="+mn-cs"/>
                </a:rPr>
                <a:t>.method public </a:t>
              </a:r>
              <a:r>
                <a:rPr lang="en-US" sz="400" b="1" kern="1200" dirty="0" err="1">
                  <a:solidFill>
                    <a:prstClr val="black"/>
                  </a:solidFill>
                  <a:latin typeface="Calibri"/>
                  <a:ea typeface="+mn-ea"/>
                  <a:cs typeface="+mn-cs"/>
                </a:rPr>
                <a:t>hidebysig</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newslot</a:t>
              </a:r>
              <a:r>
                <a:rPr lang="en-US" sz="400" b="1" kern="1200" dirty="0">
                  <a:solidFill>
                    <a:prstClr val="black"/>
                  </a:solidFill>
                  <a:latin typeface="Calibri"/>
                  <a:ea typeface="+mn-ea"/>
                  <a:cs typeface="+mn-cs"/>
                </a:rPr>
                <a:t> virtual instance int32 Add(object 'value') </a:t>
              </a:r>
              <a:r>
                <a:rPr lang="en-US" sz="400" b="1" kern="1200" dirty="0" err="1">
                  <a:solidFill>
                    <a:prstClr val="black"/>
                  </a:solidFill>
                  <a:latin typeface="Calibri"/>
                  <a:ea typeface="+mn-ea"/>
                  <a:cs typeface="+mn-cs"/>
                </a:rPr>
                <a:t>cil</a:t>
              </a:r>
              <a:r>
                <a:rPr lang="en-US" sz="400" b="1" kern="1200" dirty="0">
                  <a:solidFill>
                    <a:prstClr val="black"/>
                  </a:solidFill>
                  <a:latin typeface="Calibri"/>
                  <a:ea typeface="+mn-ea"/>
                  <a:cs typeface="+mn-cs"/>
                </a:rPr>
                <a:t> managed</a:t>
              </a:r>
            </a:p>
            <a:p>
              <a:pPr algn="l" rtl="0"/>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.locals init (int32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a:t>
              </a:r>
              <a:r>
                <a:rPr lang="en-US" sz="400" b="1" kern="1200" dirty="0" smtClean="0">
                  <a:solidFill>
                    <a:prstClr val="black"/>
                  </a:solidFill>
                  <a:latin typeface="Calibri"/>
                  <a:ea typeface="+mn-ea"/>
                  <a:cs typeface="+mn-cs"/>
                </a:rPr>
                <a:t>          </a:t>
              </a:r>
              <a:r>
                <a:rPr lang="en-US" sz="400" b="1" kern="1200" dirty="0">
                  <a:solidFill>
                    <a:prstClr val="black"/>
                  </a:solidFill>
                  <a:latin typeface="Calibri"/>
                  <a:ea typeface="+mn-ea"/>
                  <a:cs typeface="+mn-cs"/>
                </a:rPr>
                <a:t>int32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r>
                <a:rPr lang="en-US" sz="400" b="1" kern="1200" dirty="0">
                  <a:solidFill>
                    <a:prstClr val="black"/>
                  </a:solidFill>
                  <a:latin typeface="Calibri"/>
                  <a:ea typeface="+mn-ea"/>
                  <a:cs typeface="+mn-cs"/>
                </a:rPr>
                <a:t>  </a:t>
              </a:r>
              <a:r>
                <a:rPr lang="en-US" sz="400" b="1" dirty="0" smtClean="0">
                  <a:solidFill>
                    <a:prstClr val="black"/>
                  </a:solidFill>
                  <a:latin typeface="Calibri"/>
                </a:rPr>
                <a:t>ldarg.1</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ldnull</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ldc.i4.0</a:t>
              </a:r>
            </a:p>
            <a:p>
              <a:r>
                <a:rPr lang="en-US" sz="400" b="1" dirty="0">
                  <a:solidFill>
                    <a:prstClr val="black"/>
                  </a:solidFill>
                  <a:latin typeface="Calibri"/>
                </a:rPr>
                <a:t>  </a:t>
              </a:r>
              <a:r>
                <a:rPr lang="en-US" sz="400" b="1" dirty="0" err="1">
                  <a:solidFill>
                    <a:prstClr val="black"/>
                  </a:solidFill>
                  <a:latin typeface="Calibri"/>
                </a:rPr>
                <a:t>ceq</a:t>
              </a:r>
              <a:endParaRPr lang="en-US" sz="400" b="1" dirty="0">
                <a:solidFill>
                  <a:prstClr val="black"/>
                </a:solidFill>
                <a:latin typeface="Calibri"/>
              </a:endParaRPr>
            </a:p>
            <a:p>
              <a:r>
                <a:rPr lang="en-US" sz="400" b="1" dirty="0">
                  <a:solidFill>
                    <a:prstClr val="black"/>
                  </a:solidFill>
                  <a:latin typeface="Calibri"/>
                </a:rPr>
                <a:t>  </a:t>
              </a:r>
              <a:r>
                <a:rPr lang="en-US" sz="400" b="1" dirty="0" err="1">
                  <a:solidFill>
                    <a:prstClr val="black"/>
                  </a:solidFill>
                  <a:latin typeface="Calibri"/>
                </a:rPr>
                <a:t>ldstr</a:t>
              </a:r>
              <a:r>
                <a:rPr lang="en-US" sz="400" b="1" dirty="0">
                  <a:solidFill>
                    <a:prstClr val="black"/>
                  </a:solidFill>
                  <a:latin typeface="Calibri"/>
                </a:rPr>
                <a:t>      "value != null"</a:t>
              </a:r>
            </a:p>
            <a:p>
              <a:r>
                <a:rPr lang="en-US" sz="400" b="1" dirty="0">
                  <a:solidFill>
                    <a:prstClr val="black"/>
                  </a:solidFill>
                  <a:latin typeface="Calibri"/>
                </a:rPr>
                <a:t>  call       void __</a:t>
              </a:r>
              <a:r>
                <a:rPr lang="en-US" sz="400" b="1" dirty="0" err="1">
                  <a:solidFill>
                    <a:prstClr val="black"/>
                  </a:solidFill>
                  <a:latin typeface="Calibri"/>
                </a:rPr>
                <a:t>RewriterMethods</a:t>
              </a:r>
              <a:r>
                <a:rPr lang="en-US" sz="400" b="1" dirty="0">
                  <a:solidFill>
                    <a:prstClr val="black"/>
                  </a:solidFill>
                  <a:latin typeface="Calibri"/>
                </a:rPr>
                <a:t>::RewriterRequires$PST06000009(</a:t>
              </a:r>
              <a:r>
                <a:rPr lang="en-US" sz="400" b="1" dirty="0" err="1">
                  <a:solidFill>
                    <a:prstClr val="black"/>
                  </a:solidFill>
                  <a:latin typeface="Calibri"/>
                </a:rPr>
                <a:t>bool</a:t>
              </a:r>
              <a:r>
                <a:rPr lang="en-US" sz="400" b="1" dirty="0">
                  <a:solidFill>
                    <a:prstClr val="black"/>
                  </a:solidFill>
                  <a:latin typeface="Calibri"/>
                </a:rPr>
                <a:t>,  string)</a:t>
              </a:r>
              <a:r>
                <a:rPr lang="en-US" sz="400" b="1" kern="1200" dirty="0" smtClean="0">
                  <a:solidFill>
                    <a:prstClr val="black"/>
                  </a:solidFill>
                  <a:latin typeface="Calibri"/>
                  <a:ea typeface="+mn-ea"/>
                  <a:cs typeface="+mn-cs"/>
                </a:rPr>
                <a:t>ldarg.0</a:t>
              </a:r>
              <a:endParaRPr lang="en-US" sz="400" b="1" kern="1200" dirty="0">
                <a:solidFill>
                  <a:prstClr val="black"/>
                </a:solidFill>
                <a:latin typeface="Calibri"/>
                <a:ea typeface="+mn-ea"/>
                <a:cs typeface="+mn-cs"/>
              </a:endParaRPr>
            </a:p>
            <a:p>
              <a:r>
                <a:rPr lang="en-US" sz="400" b="1" kern="1200" dirty="0" smtClean="0">
                  <a:solidFill>
                    <a:prstClr val="black"/>
                  </a:solidFill>
                  <a:latin typeface="Calibri"/>
                  <a:ea typeface="+mn-ea"/>
                  <a:cs typeface="+mn-cs"/>
                </a:rPr>
                <a:t>  </a:t>
              </a:r>
              <a:r>
                <a:rPr lang="en-US" sz="400" b="1" dirty="0">
                  <a:solidFill>
                    <a:prstClr val="black"/>
                  </a:solidFill>
                  <a:latin typeface="Calibri"/>
                </a:rPr>
                <a:t>ldarg.0 </a:t>
              </a:r>
              <a:endParaRPr lang="en-US" sz="400" b="1" dirty="0" smtClean="0">
                <a:solidFill>
                  <a:prstClr val="black"/>
                </a:solidFill>
                <a:latin typeface="Calibri"/>
              </a:endParaRPr>
            </a:p>
            <a:p>
              <a:r>
                <a:rPr lang="en-US" sz="400" b="1" kern="1200" dirty="0" smtClean="0">
                  <a:solidFill>
                    <a:prstClr val="black"/>
                  </a:solidFill>
                  <a:latin typeface="Calibri"/>
                  <a:ea typeface="+mn-ea"/>
                  <a:cs typeface="+mn-cs"/>
                </a:rPr>
                <a:t>  call       </a:t>
              </a:r>
              <a:r>
                <a:rPr lang="en-US" sz="400" b="1" kern="1200" dirty="0">
                  <a:solidFill>
                    <a:prstClr val="black"/>
                  </a:solidFill>
                  <a:latin typeface="Calibri"/>
                  <a:ea typeface="+mn-ea"/>
                  <a:cs typeface="+mn-cs"/>
                </a:rPr>
                <a:t>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stloc.3</a:t>
              </a:r>
            </a:p>
            <a:p>
              <a:pPr algn="l" rtl="0"/>
              <a:r>
                <a:rPr lang="en-US" sz="400" b="1" kern="1200" dirty="0" smtClean="0">
                  <a:solidFill>
                    <a:prstClr val="black"/>
                  </a:solidFill>
                  <a:latin typeface="Calibri"/>
                  <a:ea typeface="+mn-ea"/>
                  <a:cs typeface="+mn-cs"/>
                </a:rPr>
                <a:t>  ldarg.0</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ldlen</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conv.i4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ldc.i4.0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stloc.1</a:t>
              </a:r>
            </a:p>
            <a:p>
              <a:pPr algn="l" rtl="0"/>
              <a:r>
                <a:rPr lang="en-US" sz="400" b="1" kern="1200" dirty="0">
                  <a:solidFill>
                    <a:prstClr val="black"/>
                  </a:solidFill>
                  <a:latin typeface="Calibri"/>
                  <a:ea typeface="+mn-ea"/>
                  <a:cs typeface="+mn-cs"/>
                </a:rPr>
                <a:t>  ldloc.1</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brtrue</a:t>
              </a:r>
              <a:r>
                <a:rPr lang="en-US" sz="400" b="1" kern="1200" dirty="0">
                  <a:solidFill>
                    <a:prstClr val="black"/>
                  </a:solidFill>
                  <a:latin typeface="Calibri"/>
                  <a:ea typeface="+mn-ea"/>
                  <a:cs typeface="+mn-cs"/>
                </a:rPr>
                <a:t>     IL_004d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call       instance void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EnsureCapacity</a:t>
              </a:r>
              <a:r>
                <a:rPr lang="en-US" sz="400" b="1" kern="1200" dirty="0">
                  <a:solidFill>
                    <a:prstClr val="black"/>
                  </a:solidFill>
                  <a:latin typeface="Calibri"/>
                  <a:ea typeface="+mn-ea"/>
                  <a:cs typeface="+mn-cs"/>
                </a:rPr>
                <a:t>(int32)</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nop</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object[]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::items</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ldarg.1</a:t>
              </a:r>
            </a:p>
            <a:p>
              <a:pPr algn="l" rtl="0"/>
              <a:r>
                <a:rPr lang="en-US" sz="400" b="1" kern="1200" dirty="0">
                  <a:solidFill>
                    <a:prstClr val="black"/>
                  </a:solidFill>
                  <a:latin typeface="Calibri"/>
                  <a:ea typeface="+mn-ea"/>
                  <a:cs typeface="+mn-cs"/>
                </a:rPr>
                <a:t>  stelem.ref</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dup</a:t>
              </a:r>
            </a:p>
            <a:p>
              <a:pPr algn="l" rtl="0"/>
              <a:r>
                <a:rPr lang="en-US" sz="400" b="1" kern="1200" dirty="0">
                  <a:solidFill>
                    <a:prstClr val="black"/>
                  </a:solidFill>
                  <a:latin typeface="Calibri"/>
                  <a:ea typeface="+mn-ea"/>
                  <a:cs typeface="+mn-cs"/>
                </a:rPr>
                <a:t>  stloc.2</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stfld</a:t>
              </a:r>
              <a:r>
                <a:rPr lang="en-US" sz="400" b="1" kern="1200" dirty="0">
                  <a:solidFill>
                    <a:prstClr val="black"/>
                  </a:solidFill>
                  <a:latin typeface="Calibri"/>
                  <a:ea typeface="+mn-ea"/>
                  <a:cs typeface="+mn-cs"/>
                </a:rPr>
                <a:t>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ldloc.2</a:t>
              </a:r>
            </a:p>
            <a:p>
              <a:pPr algn="l" rtl="0"/>
              <a:r>
                <a:rPr lang="en-US" sz="400" b="1" kern="1200" dirty="0">
                  <a:solidFill>
                    <a:prstClr val="black"/>
                  </a:solidFill>
                  <a:latin typeface="Calibri"/>
                  <a:ea typeface="+mn-ea"/>
                  <a:cs typeface="+mn-cs"/>
                </a:rPr>
                <a:t>  stloc.0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IL_0072</a:t>
              </a:r>
            </a:p>
            <a:p>
              <a:pPr algn="l" rtl="0"/>
              <a:r>
                <a:rPr lang="en-US" sz="400" b="1" kern="1200" dirty="0">
                  <a:solidFill>
                    <a:prstClr val="black"/>
                  </a:solidFill>
                  <a:latin typeface="Calibri"/>
                  <a:ea typeface="+mn-ea"/>
                  <a:cs typeface="+mn-cs"/>
                </a:rPr>
                <a:t>  ldloc.0</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stloc.s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br</a:t>
              </a:r>
              <a:r>
                <a:rPr lang="en-US" sz="400" b="1" kern="1200" dirty="0">
                  <a:solidFill>
                    <a:prstClr val="black"/>
                  </a:solidFill>
                  <a:latin typeface="Calibri"/>
                  <a:ea typeface="+mn-ea"/>
                  <a:cs typeface="+mn-cs"/>
                </a:rPr>
                <a:t>         IL_007a</a:t>
              </a:r>
            </a:p>
            <a:p>
              <a:pPr algn="l" rtl="0"/>
              <a:r>
                <a:rPr lang="en-US" sz="400" b="1" kern="1200" dirty="0">
                  <a:solidFill>
                    <a:prstClr val="black"/>
                  </a:solidFill>
                  <a:latin typeface="Calibri"/>
                  <a:ea typeface="+mn-ea"/>
                  <a:cs typeface="+mn-cs"/>
                </a:rPr>
                <a:t>  ldarg.0</a:t>
              </a:r>
            </a:p>
            <a:p>
              <a:pPr algn="l" rtl="0"/>
              <a:r>
                <a:rPr lang="en-US" sz="400" b="1" kern="1200" dirty="0">
                  <a:solidFill>
                    <a:prstClr val="black"/>
                  </a:solidFill>
                  <a:latin typeface="Calibri"/>
                  <a:ea typeface="+mn-ea"/>
                  <a:cs typeface="+mn-cs"/>
                </a:rPr>
                <a:t>  call       instance int32 </a:t>
              </a:r>
              <a:r>
                <a:rPr lang="en-US" sz="400" b="1" kern="1200" dirty="0" err="1">
                  <a:solidFill>
                    <a:prstClr val="black"/>
                  </a:solidFill>
                  <a:latin typeface="Calibri"/>
                  <a:ea typeface="+mn-ea"/>
                  <a:cs typeface="+mn-cs"/>
                </a:rPr>
                <a:t>TabDemo.BaseList</a:t>
              </a:r>
              <a:r>
                <a:rPr lang="en-US" sz="400" b="1" kern="1200" dirty="0">
                  <a:solidFill>
                    <a:prstClr val="black"/>
                  </a:solidFill>
                  <a:latin typeface="Calibri"/>
                  <a:ea typeface="+mn-ea"/>
                  <a:cs typeface="+mn-cs"/>
                </a:rPr>
                <a:t>::</a:t>
              </a:r>
              <a:r>
                <a:rPr lang="en-US" sz="400" b="1" kern="1200" dirty="0" err="1">
                  <a:solidFill>
                    <a:prstClr val="black"/>
                  </a:solidFill>
                  <a:latin typeface="Calibri"/>
                  <a:ea typeface="+mn-ea"/>
                  <a:cs typeface="+mn-cs"/>
                </a:rPr>
                <a:t>get_Count</a:t>
              </a:r>
              <a:r>
                <a:rPr lang="en-US" sz="400" b="1" kern="1200" dirty="0">
                  <a:solidFill>
                    <a:prstClr val="black"/>
                  </a:solidFill>
                  <a:latin typeface="Calibri"/>
                  <a:ea typeface="+mn-ea"/>
                  <a:cs typeface="+mn-cs"/>
                </a:rPr>
                <a:t>()</a:t>
              </a:r>
            </a:p>
            <a:p>
              <a:pPr algn="l" rtl="0"/>
              <a:r>
                <a:rPr lang="en-US" sz="400" b="1" kern="1200" dirty="0">
                  <a:solidFill>
                    <a:prstClr val="black"/>
                  </a:solidFill>
                  <a:latin typeface="Calibri"/>
                  <a:ea typeface="+mn-ea"/>
                  <a:cs typeface="+mn-cs"/>
                </a:rPr>
                <a:t>  ldloc.3</a:t>
              </a:r>
            </a:p>
            <a:p>
              <a:pPr algn="l" rtl="0"/>
              <a:r>
                <a:rPr lang="en-US" sz="400" b="1" kern="1200" dirty="0">
                  <a:solidFill>
                    <a:prstClr val="black"/>
                  </a:solidFill>
                  <a:latin typeface="Calibri"/>
                  <a:ea typeface="+mn-ea"/>
                  <a:cs typeface="+mn-cs"/>
                </a:rPr>
                <a:t>  ldc.i4.1</a:t>
              </a:r>
            </a:p>
            <a:p>
              <a:pPr algn="l" rtl="0"/>
              <a:r>
                <a:rPr lang="en-US" sz="400" b="1" kern="1200" dirty="0">
                  <a:solidFill>
                    <a:prstClr val="black"/>
                  </a:solidFill>
                  <a:latin typeface="Calibri"/>
                  <a:ea typeface="+mn-ea"/>
                  <a:cs typeface="+mn-cs"/>
                </a:rPr>
                <a:t>  add</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"Count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 + 1"</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V_4</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ceq</a:t>
              </a:r>
              <a:endParaRPr lang="en-US" sz="400" b="1" kern="1200" dirty="0">
                <a:solidFill>
                  <a:prstClr val="black"/>
                </a:solidFill>
                <a:latin typeface="Calibri"/>
                <a:ea typeface="+mn-ea"/>
                <a:cs typeface="+mn-cs"/>
              </a:endParaRP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ldstr</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 == </a:t>
              </a:r>
              <a:r>
                <a:rPr lang="en-US" sz="400" b="1" kern="1200" dirty="0" err="1">
                  <a:solidFill>
                    <a:prstClr val="black"/>
                  </a:solidFill>
                  <a:latin typeface="Calibri"/>
                  <a:ea typeface="+mn-ea"/>
                  <a:cs typeface="+mn-cs"/>
                </a:rPr>
                <a:t>Contract.Old</a:t>
              </a:r>
              <a:r>
                <a:rPr lang="en-US" sz="400" b="1" kern="1200" dirty="0">
                  <a:solidFill>
                    <a:prstClr val="black"/>
                  </a:solidFill>
                  <a:latin typeface="Calibri"/>
                  <a:ea typeface="+mn-ea"/>
                  <a:cs typeface="+mn-cs"/>
                </a:rPr>
                <a:t>(Count)"</a:t>
              </a:r>
            </a:p>
            <a:p>
              <a:pPr algn="l" rtl="0"/>
              <a:r>
                <a:rPr lang="en-US" sz="400" b="1" kern="1200" dirty="0">
                  <a:solidFill>
                    <a:prstClr val="black"/>
                  </a:solidFill>
                  <a:latin typeface="Calibri"/>
                  <a:ea typeface="+mn-ea"/>
                  <a:cs typeface="+mn-cs"/>
                </a:rPr>
                <a:t>  call       void __</a:t>
              </a:r>
              <a:r>
                <a:rPr lang="en-US" sz="400" b="1" kern="1200" dirty="0" err="1">
                  <a:solidFill>
                    <a:prstClr val="black"/>
                  </a:solidFill>
                  <a:latin typeface="Calibri"/>
                  <a:ea typeface="+mn-ea"/>
                  <a:cs typeface="+mn-cs"/>
                </a:rPr>
                <a:t>RewriterMethods</a:t>
              </a:r>
              <a:r>
                <a:rPr lang="en-US" sz="400" b="1" kern="1200" dirty="0">
                  <a:solidFill>
                    <a:prstClr val="black"/>
                  </a:solidFill>
                  <a:latin typeface="Calibri"/>
                  <a:ea typeface="+mn-ea"/>
                  <a:cs typeface="+mn-cs"/>
                </a:rPr>
                <a:t>::RewriterEnsures$PST0600000B(</a:t>
              </a:r>
              <a:r>
                <a:rPr lang="en-US" sz="400" b="1" kern="1200" dirty="0" err="1">
                  <a:solidFill>
                    <a:prstClr val="black"/>
                  </a:solidFill>
                  <a:latin typeface="Calibri"/>
                  <a:ea typeface="+mn-ea"/>
                  <a:cs typeface="+mn-cs"/>
                </a:rPr>
                <a:t>bool</a:t>
              </a:r>
              <a:r>
                <a:rPr lang="en-US" sz="400" b="1" kern="1200" dirty="0">
                  <a:solidFill>
                    <a:prstClr val="black"/>
                  </a:solidFill>
                  <a:latin typeface="Calibri"/>
                  <a:ea typeface="+mn-ea"/>
                  <a:cs typeface="+mn-cs"/>
                </a:rPr>
                <a:t>, string)</a:t>
              </a:r>
            </a:p>
            <a:p>
              <a:pPr algn="l" rtl="0"/>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ldloc.s</a:t>
              </a:r>
              <a:r>
                <a:rPr lang="en-US" sz="400" b="1" kern="1200" dirty="0">
                  <a:solidFill>
                    <a:prstClr val="black"/>
                  </a:solidFill>
                  <a:latin typeface="Calibri"/>
                  <a:ea typeface="+mn-ea"/>
                  <a:cs typeface="+mn-cs"/>
                </a:rPr>
                <a:t>    '</a:t>
              </a:r>
              <a:r>
                <a:rPr lang="en-US" sz="400" b="1" kern="1200" dirty="0" err="1">
                  <a:solidFill>
                    <a:prstClr val="black"/>
                  </a:solidFill>
                  <a:latin typeface="Calibri"/>
                  <a:ea typeface="+mn-ea"/>
                  <a:cs typeface="+mn-cs"/>
                </a:rPr>
                <a:t>Contract.Result</a:t>
              </a:r>
              <a:r>
                <a:rPr lang="en-US" sz="400" b="1" kern="1200" dirty="0">
                  <a:solidFill>
                    <a:prstClr val="black"/>
                  </a:solidFill>
                  <a:latin typeface="Calibri"/>
                  <a:ea typeface="+mn-ea"/>
                  <a:cs typeface="+mn-cs"/>
                </a:rPr>
                <a:t>&lt;</a:t>
              </a:r>
              <a:r>
                <a:rPr lang="en-US" sz="400" b="1" kern="1200" dirty="0" err="1">
                  <a:solidFill>
                    <a:prstClr val="black"/>
                  </a:solidFill>
                  <a:latin typeface="Calibri"/>
                  <a:ea typeface="+mn-ea"/>
                  <a:cs typeface="+mn-cs"/>
                </a:rPr>
                <a:t>int</a:t>
              </a:r>
              <a:r>
                <a:rPr lang="en-US" sz="400" b="1" kern="1200" dirty="0">
                  <a:solidFill>
                    <a:prstClr val="black"/>
                  </a:solidFill>
                  <a:latin typeface="Calibri"/>
                  <a:ea typeface="+mn-ea"/>
                  <a:cs typeface="+mn-cs"/>
                </a:rPr>
                <a:t>&gt;()'</a:t>
              </a:r>
            </a:p>
            <a:p>
              <a:pPr algn="l" rtl="0"/>
              <a:r>
                <a:rPr lang="en-US" sz="400" b="1" kern="1200" dirty="0">
                  <a:solidFill>
                    <a:prstClr val="black"/>
                  </a:solidFill>
                  <a:latin typeface="Calibri"/>
                  <a:ea typeface="+mn-ea"/>
                  <a:cs typeface="+mn-cs"/>
                </a:rPr>
                <a:t>  ret</a:t>
              </a:r>
            </a:p>
            <a:p>
              <a:pPr algn="l" rtl="0"/>
              <a:r>
                <a:rPr lang="en-US" sz="400" b="1" kern="1200" dirty="0">
                  <a:solidFill>
                    <a:prstClr val="black"/>
                  </a:solidFill>
                  <a:latin typeface="Calibri"/>
                  <a:ea typeface="+mn-ea"/>
                  <a:cs typeface="+mn-cs"/>
                </a:rPr>
                <a:t>}</a:t>
              </a:r>
            </a:p>
          </p:txBody>
        </p:sp>
      </p:grpSp>
      <p:sp>
        <p:nvSpPr>
          <p:cNvPr id="42" name="TextBox 41"/>
          <p:cNvSpPr txBox="1"/>
          <p:nvPr/>
        </p:nvSpPr>
        <p:spPr>
          <a:xfrm>
            <a:off x="6781800" y="1752600"/>
            <a:ext cx="2057166" cy="646331"/>
          </a:xfrm>
          <a:prstGeom prst="rect">
            <a:avLst/>
          </a:prstGeom>
          <a:noFill/>
        </p:spPr>
        <p:txBody>
          <a:bodyPr wrap="none" rtlCol="0">
            <a:spAutoFit/>
          </a:bodyPr>
          <a:lstStyle/>
          <a:p>
            <a:pPr algn="l" rtl="0"/>
            <a:r>
              <a:rPr lang="en-US" sz="1800" kern="1200" dirty="0">
                <a:latin typeface="Calibri"/>
                <a:ea typeface="+mn-ea"/>
                <a:cs typeface="+mn-cs"/>
              </a:rPr>
              <a:t>Executable runtime </a:t>
            </a:r>
          </a:p>
          <a:p>
            <a:pPr algn="l" rtl="0"/>
            <a:r>
              <a:rPr lang="en-US" sz="1800" kern="1200" dirty="0">
                <a:latin typeface="Calibri"/>
                <a:ea typeface="+mn-ea"/>
                <a:cs typeface="+mn-cs"/>
              </a:rPr>
              <a:t>Contract checking</a:t>
            </a:r>
          </a:p>
        </p:txBody>
      </p:sp>
      <p:cxnSp>
        <p:nvCxnSpPr>
          <p:cNvPr id="47" name="Curved Connector 46"/>
          <p:cNvCxnSpPr/>
          <p:nvPr/>
        </p:nvCxnSpPr>
        <p:spPr>
          <a:xfrm rot="16200000" flipH="1">
            <a:off x="1586791" y="3137611"/>
            <a:ext cx="2084219" cy="1447800"/>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5562600" y="46482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000151" y="2377440"/>
            <a:ext cx="231581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csc</a:t>
            </a:r>
            <a:endParaRPr kumimoji="0" lang="en-US" sz="1800" b="0" i="0" u="none" strike="noStrike" kern="1200" cap="none" spc="0" normalizeH="0" baseline="0" noProof="0" dirty="0" smtClean="0">
              <a:ln>
                <a:noFill/>
              </a:ln>
              <a:solidFill>
                <a:prstClr val="white"/>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orbel"/>
                <a:ea typeface="+mn-ea"/>
                <a:cs typeface="+mn-cs"/>
              </a:rPr>
              <a:t>/d:CONTRACTS_FULL</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3" name="TextBox 42"/>
          <p:cNvSpPr txBox="1"/>
          <p:nvPr/>
        </p:nvSpPr>
        <p:spPr>
          <a:xfrm>
            <a:off x="152400" y="3163669"/>
            <a:ext cx="1669047" cy="646331"/>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csc</a:t>
            </a:r>
            <a:r>
              <a:rPr kumimoji="0" lang="en-US" sz="1800" b="0" i="0" u="none" strike="noStrike" kern="1200" cap="none" spc="0" normalizeH="0" baseline="0" noProof="0" dirty="0" smtClean="0">
                <a:ln>
                  <a:noFill/>
                </a:ln>
                <a:solidFill>
                  <a:prstClr val="white"/>
                </a:solidFill>
                <a:effectLst/>
                <a:uLnTx/>
                <a:uFillTx/>
                <a:latin typeface="Corbel"/>
                <a:ea typeface="+mn-ea"/>
                <a:cs typeface="+mn-cs"/>
              </a:rPr>
              <a:t/>
            </a:r>
            <a:br>
              <a:rPr kumimoji="0" lang="en-US" sz="1800" b="0" i="0" u="none" strike="noStrike" kern="1200" cap="none" spc="0" normalizeH="0" baseline="0" noProof="0" dirty="0" smtClean="0">
                <a:ln>
                  <a:noFill/>
                </a:ln>
                <a:solidFill>
                  <a:prstClr val="white"/>
                </a:solidFill>
                <a:effectLst/>
                <a:uLnTx/>
                <a:uFillTx/>
                <a:latin typeface="Corbel"/>
                <a:ea typeface="+mn-ea"/>
                <a:cs typeface="+mn-cs"/>
              </a:rPr>
            </a:br>
            <a:r>
              <a:rPr kumimoji="0" lang="en-US" sz="1800" b="0" i="0" u="none" strike="noStrike" kern="1200" cap="none" spc="0" normalizeH="0" baseline="0" noProof="0" dirty="0" smtClean="0">
                <a:ln>
                  <a:noFill/>
                </a:ln>
                <a:solidFill>
                  <a:prstClr val="white"/>
                </a:solidFill>
                <a:effectLst/>
                <a:uLnTx/>
                <a:uFillTx/>
                <a:latin typeface="Corbel"/>
                <a:ea typeface="+mn-ea"/>
                <a:cs typeface="+mn-cs"/>
              </a:rPr>
              <a:t>normal compile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48" name="Rectangle 47"/>
          <p:cNvSpPr/>
          <p:nvPr/>
        </p:nvSpPr>
        <p:spPr>
          <a:xfrm>
            <a:off x="5586984" y="4126468"/>
            <a:ext cx="1066800" cy="369332"/>
          </a:xfrm>
          <a:prstGeom prst="rect">
            <a:avLst/>
          </a:prstGeom>
          <a:gradFill rotWithShape="1">
            <a:gsLst>
              <a:gs pos="0">
                <a:sysClr val="windowText" lastClr="000000">
                  <a:tint val="73000"/>
                  <a:satMod val="150000"/>
                </a:sysClr>
              </a:gs>
              <a:gs pos="25000">
                <a:sysClr val="windowText" lastClr="000000">
                  <a:tint val="96000"/>
                  <a:shade val="80000"/>
                  <a:satMod val="105000"/>
                </a:sysClr>
              </a:gs>
              <a:gs pos="38000">
                <a:sysClr val="windowText" lastClr="000000">
                  <a:tint val="96000"/>
                  <a:shade val="59000"/>
                  <a:satMod val="120000"/>
                </a:sysClr>
              </a:gs>
              <a:gs pos="55000">
                <a:sysClr val="windowText" lastClr="000000">
                  <a:shade val="57000"/>
                  <a:satMod val="120000"/>
                </a:sysClr>
              </a:gs>
              <a:gs pos="80000">
                <a:sysClr val="windowText" lastClr="000000">
                  <a:shade val="56000"/>
                  <a:satMod val="145000"/>
                </a:sysClr>
              </a:gs>
              <a:gs pos="88000">
                <a:sysClr val="windowText" lastClr="000000">
                  <a:shade val="63000"/>
                  <a:satMod val="160000"/>
                </a:sysClr>
              </a:gs>
              <a:gs pos="100000">
                <a:sysClr val="windowText" lastClr="000000">
                  <a:tint val="99555"/>
                  <a:satMod val="155000"/>
                </a:sysClr>
              </a:gs>
            </a:gsLst>
            <a:lin ang="5400000" scaled="1"/>
          </a:gradFill>
          <a:ln w="9525" cap="flat" cmpd="sng" algn="ctr">
            <a:solidFill>
              <a:sysClr val="windowText" lastClr="000000">
                <a:shade val="60000"/>
                <a:satMod val="300000"/>
              </a:sysClr>
            </a:solidFill>
            <a:prstDash val="solid"/>
          </a:ln>
          <a:effectLst>
            <a:glow rad="70000">
              <a:sysClr val="windowText" lastClr="000000">
                <a:tint val="30000"/>
                <a:shade val="95000"/>
                <a:satMod val="300000"/>
                <a:alpha val="50000"/>
              </a:sysClr>
            </a:glo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orbel"/>
                <a:ea typeface="+mn-ea"/>
                <a:cs typeface="+mn-cs"/>
              </a:rPr>
              <a:t>ccrewrite</a:t>
            </a:r>
            <a:endParaRPr kumimoji="0" lang="en-US" sz="1800" b="0" i="0" u="none" strike="noStrike" kern="1200" cap="none" spc="0" normalizeH="0" baseline="0" noProof="0" dirty="0">
              <a:ln>
                <a:noFill/>
              </a:ln>
              <a:solidFill>
                <a:prstClr val="white"/>
              </a:solidFill>
              <a:effectLst/>
              <a:uLnTx/>
              <a:uFillTx/>
              <a:latin typeface="Corbel"/>
              <a:ea typeface="+mn-ea"/>
              <a:cs typeface="+mn-cs"/>
            </a:endParaRPr>
          </a:p>
        </p:txBody>
      </p:sp>
      <p:sp>
        <p:nvSpPr>
          <p:cNvPr id="50" name="TextBox 49"/>
          <p:cNvSpPr txBox="1"/>
          <p:nvPr/>
        </p:nvSpPr>
        <p:spPr>
          <a:xfrm>
            <a:off x="5334000" y="4791670"/>
            <a:ext cx="1447800" cy="1477328"/>
          </a:xfrm>
          <a:prstGeom prst="rect">
            <a:avLst/>
          </a:prstGeom>
          <a:noFill/>
        </p:spPr>
        <p:txBody>
          <a:bodyPr wrap="square" rtlCol="0">
            <a:spAutoFit/>
          </a:bodyPr>
          <a:lstStyle/>
          <a:p>
            <a:pPr algn="l" rtl="0">
              <a:buFont typeface="Wingdings" pitchFamily="2" charset="2"/>
              <a:buChar char="§"/>
            </a:pPr>
            <a:r>
              <a:rPr lang="en-US" sz="1800" kern="1200" dirty="0" smtClean="0">
                <a:latin typeface="Corbel"/>
                <a:ea typeface="+mn-ea"/>
                <a:cs typeface="+mn-cs"/>
              </a:rPr>
              <a:t> Extract </a:t>
            </a:r>
          </a:p>
          <a:p>
            <a:pPr algn="l" rtl="0">
              <a:buFont typeface="Wingdings" pitchFamily="2" charset="2"/>
              <a:buChar char="§"/>
            </a:pPr>
            <a:r>
              <a:rPr lang="en-US" sz="1800" kern="1200" dirty="0" smtClean="0">
                <a:latin typeface="Corbel"/>
                <a:ea typeface="+mn-ea"/>
                <a:cs typeface="+mn-cs"/>
              </a:rPr>
              <a:t> WF checks</a:t>
            </a:r>
          </a:p>
          <a:p>
            <a:pPr algn="l" rtl="0">
              <a:buFont typeface="Wingdings" pitchFamily="2" charset="2"/>
              <a:buChar char="§"/>
            </a:pPr>
            <a:r>
              <a:rPr lang="en-US" sz="1800" kern="1200" dirty="0" smtClean="0">
                <a:latin typeface="Corbel"/>
                <a:ea typeface="+mn-ea"/>
                <a:cs typeface="+mn-cs"/>
              </a:rPr>
              <a:t> Inheritance</a:t>
            </a:r>
          </a:p>
          <a:p>
            <a:pPr algn="l" rtl="0">
              <a:buFont typeface="Wingdings" pitchFamily="2" charset="2"/>
              <a:buChar char="§"/>
            </a:pPr>
            <a:r>
              <a:rPr lang="en-US" sz="1800" kern="1200" dirty="0" smtClean="0">
                <a:latin typeface="Corbel"/>
                <a:ea typeface="+mn-ea"/>
                <a:cs typeface="+mn-cs"/>
              </a:rPr>
              <a:t> Invariants</a:t>
            </a:r>
          </a:p>
          <a:p>
            <a:pPr algn="l" rtl="0">
              <a:buFont typeface="Wingdings" pitchFamily="2" charset="2"/>
              <a:buChar char="§"/>
            </a:pPr>
            <a:r>
              <a:rPr lang="en-US" dirty="0">
                <a:latin typeface="Corbel"/>
              </a:rPr>
              <a:t> </a:t>
            </a:r>
            <a:r>
              <a:rPr lang="en-US" dirty="0" smtClean="0">
                <a:latin typeface="Corbel"/>
              </a:rPr>
              <a:t>Source text</a:t>
            </a:r>
            <a:endParaRPr lang="en-US" sz="1800" kern="1200" dirty="0">
              <a:latin typeface="Corbel"/>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752600" y="2362200"/>
            <a:ext cx="2953139" cy="685800"/>
          </a:xfrm>
          <a:prstGeom prst="rect">
            <a:avLst/>
          </a:prstGeom>
          <a:noFill/>
          <a:ln w="9525">
            <a:solidFill>
              <a:schemeClr val="tx1"/>
            </a:solidFill>
            <a:miter lim="800000"/>
            <a:headEnd/>
            <a:tailEnd/>
          </a:ln>
        </p:spPr>
      </p:pic>
      <p:sp>
        <p:nvSpPr>
          <p:cNvPr id="28" name="Title 27"/>
          <p:cNvSpPr>
            <a:spLocks noGrp="1"/>
          </p:cNvSpPr>
          <p:nvPr>
            <p:ph type="title"/>
          </p:nvPr>
        </p:nvSpPr>
        <p:spPr/>
        <p:txBody>
          <a:bodyPr/>
          <a:lstStyle/>
          <a:p>
            <a:r>
              <a:rPr lang="en-US" dirty="0" smtClean="0"/>
              <a:t>Runtime Contract Checking</a:t>
            </a:r>
            <a:endParaRPr lang="en-US" dirty="0"/>
          </a:p>
        </p:txBody>
      </p:sp>
    </p:spTree>
    <p:extLst>
      <p:ext uri="{BB962C8B-B14F-4D97-AF65-F5344CB8AC3E}">
        <p14:creationId xmlns:p14="http://schemas.microsoft.com/office/powerpoint/2010/main" val="31542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dissolve">
                                      <p:cBhvr>
                                        <p:cTn id="21" dur="500"/>
                                        <p:tgtEl>
                                          <p:spTgt spid="102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dissolve">
                                      <p:cBhvr>
                                        <p:cTn id="24" dur="500"/>
                                        <p:tgtEl>
                                          <p:spTgt spid="31"/>
                                        </p:tgtEl>
                                      </p:cBhvr>
                                    </p:animEffect>
                                  </p:childTnLst>
                                </p:cTn>
                              </p:par>
                              <p:par>
                                <p:cTn id="25" presetID="9"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26"/>
                                        </p:tgtEl>
                                      </p:cBhvr>
                                    </p:animEffect>
                                    <p:set>
                                      <p:cBhvr>
                                        <p:cTn id="32" dur="1" fill="hold">
                                          <p:stCondLst>
                                            <p:cond delay="499"/>
                                          </p:stCondLst>
                                        </p:cTn>
                                        <p:tgtEl>
                                          <p:spTgt spid="10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par>
                                <p:cTn id="38" presetID="9" presetClass="entr" presetSubtype="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dissolve">
                                      <p:cBhvr>
                                        <p:cTn id="43" dur="500"/>
                                        <p:tgtEl>
                                          <p:spTgt spid="4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dissolve">
                                      <p:cBhvr>
                                        <p:cTn id="46" dur="500"/>
                                        <p:tgtEl>
                                          <p:spTgt spid="4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dissolve">
                                      <p:cBhvr>
                                        <p:cTn id="4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1" grpId="0" animBg="1"/>
      <p:bldP spid="43" grpId="0" animBg="1"/>
      <p:bldP spid="48" grpId="0" animBg="1"/>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CodeContracts Status</a:t>
            </a:r>
            <a:endParaRPr lang="en-US" dirty="0"/>
          </a:p>
        </p:txBody>
      </p:sp>
      <p:sp>
        <p:nvSpPr>
          <p:cNvPr id="3" name="Content Placeholder 2"/>
          <p:cNvSpPr>
            <a:spLocks noGrp="1"/>
          </p:cNvSpPr>
          <p:nvPr>
            <p:ph idx="1"/>
          </p:nvPr>
        </p:nvSpPr>
        <p:spPr>
          <a:xfrm>
            <a:off x="382905" y="1463799"/>
            <a:ext cx="8334375" cy="5299912"/>
          </a:xfrm>
        </p:spPr>
        <p:txBody>
          <a:bodyPr>
            <a:normAutofit/>
          </a:bodyPr>
          <a:lstStyle/>
          <a:p>
            <a:r>
              <a:rPr lang="en-US" dirty="0" smtClean="0"/>
              <a:t>API in .NET 4.0</a:t>
            </a:r>
          </a:p>
          <a:p>
            <a:r>
              <a:rPr lang="en-US" dirty="0" smtClean="0"/>
              <a:t>Tools externally available ~18 months</a:t>
            </a:r>
          </a:p>
          <a:p>
            <a:pPr lvl="1"/>
            <a:r>
              <a:rPr lang="en-US" dirty="0" smtClean="0"/>
              <a:t>~20,000 downloads, active forum</a:t>
            </a:r>
          </a:p>
          <a:p>
            <a:pPr lvl="1"/>
            <a:r>
              <a:rPr lang="en-US" dirty="0" smtClean="0"/>
              <a:t>3 book chapters on CodeContracts</a:t>
            </a:r>
          </a:p>
          <a:p>
            <a:pPr lvl="1"/>
            <a:r>
              <a:rPr lang="en-US" dirty="0" smtClean="0"/>
              <a:t>Many dozens of blog articles</a:t>
            </a:r>
          </a:p>
          <a:p>
            <a:r>
              <a:rPr lang="en-US" dirty="0" smtClean="0"/>
              <a:t>Internal usage </a:t>
            </a:r>
          </a:p>
          <a:p>
            <a:pPr lvl="1"/>
            <a:r>
              <a:rPr lang="en-US" dirty="0" smtClean="0"/>
              <a:t>Integrated into CLR build</a:t>
            </a:r>
          </a:p>
          <a:p>
            <a:pPr lvl="1"/>
            <a:r>
              <a:rPr lang="en-US" dirty="0"/>
              <a:t>A</a:t>
            </a:r>
            <a:r>
              <a:rPr lang="en-US" dirty="0" smtClean="0"/>
              <a:t> few groups are experimenting</a:t>
            </a:r>
          </a:p>
        </p:txBody>
      </p:sp>
      <p:pic>
        <p:nvPicPr>
          <p:cNvPr id="1026" name="Picture 2" descr="Product Detail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04800"/>
            <a:ext cx="990600"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Detail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585912"/>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duct Detail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1120" y="2824480"/>
            <a:ext cx="1095375"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36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a:t>Overview of CodeContracts</a:t>
            </a:r>
          </a:p>
          <a:p>
            <a:r>
              <a:rPr lang="en-US" b="1" i="1" dirty="0" smtClean="0"/>
              <a:t>Clousot: A Static </a:t>
            </a:r>
            <a:r>
              <a:rPr lang="en-US" b="1" i="1" dirty="0"/>
              <a:t>C</a:t>
            </a:r>
            <a:r>
              <a:rPr lang="en-US" b="1" i="1" dirty="0" smtClean="0"/>
              <a:t>hecker for CodeContracts</a:t>
            </a:r>
          </a:p>
          <a:p>
            <a:pPr lvl="1"/>
            <a:r>
              <a:rPr lang="en-US" dirty="0" smtClean="0"/>
              <a:t>Design</a:t>
            </a:r>
          </a:p>
          <a:p>
            <a:pPr lvl="1"/>
            <a:r>
              <a:rPr lang="en-US" dirty="0" smtClean="0"/>
              <a:t>Dealing with the heap</a:t>
            </a:r>
          </a:p>
          <a:p>
            <a:pPr lvl="1"/>
            <a:r>
              <a:rPr lang="en-US" dirty="0" smtClean="0"/>
              <a:t>Handling of disjunctions</a:t>
            </a:r>
          </a:p>
          <a:p>
            <a:r>
              <a:rPr lang="en-US" dirty="0" smtClean="0"/>
              <a:t>Future Outlook</a:t>
            </a:r>
            <a:endParaRPr lang="en-US" dirty="0"/>
          </a:p>
        </p:txBody>
      </p:sp>
    </p:spTree>
    <p:extLst>
      <p:ext uri="{BB962C8B-B14F-4D97-AF65-F5344CB8AC3E}">
        <p14:creationId xmlns:p14="http://schemas.microsoft.com/office/powerpoint/2010/main" val="143723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Clousot: A Static Checker for CodeContracts</a:t>
            </a:r>
            <a:endParaRPr lang="en-US" dirty="0"/>
          </a:p>
        </p:txBody>
      </p:sp>
      <p:sp>
        <p:nvSpPr>
          <p:cNvPr id="3" name="Content Placeholder 2"/>
          <p:cNvSpPr>
            <a:spLocks noGrp="1"/>
          </p:cNvSpPr>
          <p:nvPr>
            <p:ph idx="1"/>
          </p:nvPr>
        </p:nvSpPr>
        <p:spPr>
          <a:xfrm>
            <a:off x="457200" y="1600200"/>
            <a:ext cx="8229600" cy="5181600"/>
          </a:xfrm>
        </p:spPr>
        <p:txBody>
          <a:bodyPr>
            <a:normAutofit fontScale="92500" lnSpcReduction="20000"/>
          </a:bodyPr>
          <a:lstStyle/>
          <a:p>
            <a:pPr marL="0" indent="0">
              <a:buNone/>
            </a:pPr>
            <a:r>
              <a:rPr lang="en-US" dirty="0" smtClean="0"/>
              <a:t>Goals</a:t>
            </a:r>
          </a:p>
          <a:p>
            <a:pPr lvl="1"/>
            <a:r>
              <a:rPr lang="en-US" dirty="0" smtClean="0"/>
              <a:t>Usable by non-experts</a:t>
            </a:r>
          </a:p>
          <a:p>
            <a:pPr lvl="1"/>
            <a:r>
              <a:rPr lang="en-US" dirty="0" smtClean="0"/>
              <a:t>Don’t require modifies clauses, loop invariants</a:t>
            </a:r>
          </a:p>
          <a:p>
            <a:pPr lvl="1"/>
            <a:r>
              <a:rPr lang="en-US" dirty="0" smtClean="0"/>
              <a:t>Automate where possible</a:t>
            </a:r>
          </a:p>
          <a:p>
            <a:pPr lvl="1"/>
            <a:r>
              <a:rPr lang="en-US" dirty="0" smtClean="0"/>
              <a:t>Tunable to speed/precision tradeoffs</a:t>
            </a:r>
            <a:br>
              <a:rPr lang="en-US" dirty="0" smtClean="0"/>
            </a:br>
            <a:endParaRPr lang="en-US" dirty="0" smtClean="0"/>
          </a:p>
          <a:p>
            <a:pPr marL="0" indent="0">
              <a:buNone/>
            </a:pPr>
            <a:r>
              <a:rPr lang="en-US" dirty="0" smtClean="0"/>
              <a:t>Resulting design uses</a:t>
            </a:r>
          </a:p>
          <a:p>
            <a:pPr lvl="1"/>
            <a:r>
              <a:rPr lang="en-US" dirty="0" smtClean="0"/>
              <a:t>a heap analysis to estimate modifies effects of methods and loops</a:t>
            </a:r>
          </a:p>
          <a:p>
            <a:pPr lvl="1"/>
            <a:r>
              <a:rPr lang="en-US" dirty="0" smtClean="0"/>
              <a:t>abstract interpretation to </a:t>
            </a:r>
          </a:p>
          <a:p>
            <a:pPr lvl="2"/>
            <a:r>
              <a:rPr lang="en-US" dirty="0" smtClean="0"/>
              <a:t>Compute abstract semantic</a:t>
            </a:r>
          </a:p>
          <a:p>
            <a:pPr lvl="2"/>
            <a:r>
              <a:rPr lang="en-US" dirty="0" smtClean="0"/>
              <a:t>Infer invariants</a:t>
            </a:r>
          </a:p>
          <a:p>
            <a:pPr marL="0" indent="0">
              <a:buNone/>
            </a:pPr>
            <a:r>
              <a:rPr lang="en-US" dirty="0" smtClean="0"/>
              <a:t>… instead of VC-generation and SMT solving</a:t>
            </a:r>
          </a:p>
          <a:p>
            <a:pPr lvl="1"/>
            <a:endParaRPr lang="en-US" dirty="0"/>
          </a:p>
        </p:txBody>
      </p:sp>
    </p:spTree>
    <p:extLst>
      <p:ext uri="{BB962C8B-B14F-4D97-AF65-F5344CB8AC3E}">
        <p14:creationId xmlns:p14="http://schemas.microsoft.com/office/powerpoint/2010/main" val="37395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Obligations</a:t>
            </a:r>
            <a:endParaRPr lang="en-US" dirty="0"/>
          </a:p>
        </p:txBody>
      </p:sp>
      <p:sp>
        <p:nvSpPr>
          <p:cNvPr id="3" name="Text Placeholder 2"/>
          <p:cNvSpPr>
            <a:spLocks noGrp="1"/>
          </p:cNvSpPr>
          <p:nvPr>
            <p:ph idx="1"/>
          </p:nvPr>
        </p:nvSpPr>
        <p:spPr/>
        <p:txBody>
          <a:bodyPr>
            <a:normAutofit fontScale="92500" lnSpcReduction="10000"/>
          </a:bodyPr>
          <a:lstStyle/>
          <a:p>
            <a:pPr marL="0" indent="0">
              <a:buNone/>
            </a:pPr>
            <a:r>
              <a:rPr lang="en-US" dirty="0" smtClean="0"/>
              <a:t>Explicit </a:t>
            </a:r>
          </a:p>
          <a:p>
            <a:pPr lvl="1"/>
            <a:r>
              <a:rPr lang="en-US" dirty="0" smtClean="0"/>
              <a:t>Assertions</a:t>
            </a:r>
          </a:p>
          <a:p>
            <a:pPr lvl="1"/>
            <a:r>
              <a:rPr lang="en-US" dirty="0" smtClean="0"/>
              <a:t>When calling a method, its precondition</a:t>
            </a:r>
          </a:p>
          <a:p>
            <a:pPr lvl="1"/>
            <a:r>
              <a:rPr lang="en-US" dirty="0" smtClean="0"/>
              <a:t>When returning from a method</a:t>
            </a:r>
          </a:p>
          <a:p>
            <a:pPr lvl="2"/>
            <a:r>
              <a:rPr lang="en-US" dirty="0" smtClean="0"/>
              <a:t>its </a:t>
            </a:r>
            <a:r>
              <a:rPr lang="en-US" dirty="0" err="1" smtClean="0"/>
              <a:t>postcondition</a:t>
            </a:r>
            <a:endParaRPr lang="en-US" dirty="0" smtClean="0"/>
          </a:p>
          <a:p>
            <a:pPr lvl="2"/>
            <a:r>
              <a:rPr lang="en-US" dirty="0" smtClean="0"/>
              <a:t>its object invariant</a:t>
            </a:r>
          </a:p>
          <a:p>
            <a:pPr marL="0" indent="0">
              <a:buNone/>
            </a:pPr>
            <a:r>
              <a:rPr lang="en-US" dirty="0" smtClean="0"/>
              <a:t>Implicit</a:t>
            </a:r>
            <a:endParaRPr lang="en-US" dirty="0"/>
          </a:p>
          <a:p>
            <a:pPr lvl="1"/>
            <a:r>
              <a:rPr lang="en-US" dirty="0" err="1"/>
              <a:t>NonNull</a:t>
            </a:r>
            <a:r>
              <a:rPr lang="en-US" dirty="0"/>
              <a:t> </a:t>
            </a:r>
            <a:r>
              <a:rPr lang="en-US" dirty="0" smtClean="0"/>
              <a:t>checks</a:t>
            </a:r>
            <a:endParaRPr lang="en-US" dirty="0"/>
          </a:p>
          <a:p>
            <a:pPr lvl="1"/>
            <a:r>
              <a:rPr lang="en-US" dirty="0"/>
              <a:t>Bounds </a:t>
            </a:r>
            <a:r>
              <a:rPr lang="en-US" dirty="0" smtClean="0"/>
              <a:t>checks</a:t>
            </a:r>
            <a:endParaRPr lang="en-US" dirty="0"/>
          </a:p>
          <a:p>
            <a:pPr lvl="1"/>
            <a:r>
              <a:rPr lang="en-US" dirty="0"/>
              <a:t>Divisions by zero, overflows, float </a:t>
            </a:r>
            <a:r>
              <a:rPr lang="en-US" dirty="0" smtClean="0"/>
              <a:t>comparisons</a:t>
            </a:r>
            <a:endParaRPr lang="en-US" dirty="0"/>
          </a:p>
        </p:txBody>
      </p:sp>
    </p:spTree>
    <p:extLst>
      <p:ext uri="{BB962C8B-B14F-4D97-AF65-F5344CB8AC3E}">
        <p14:creationId xmlns:p14="http://schemas.microsoft.com/office/powerpoint/2010/main" val="3939921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Clousot Algorithm</a:t>
            </a:r>
            <a:endParaRPr lang="en-US" dirty="0"/>
          </a:p>
        </p:txBody>
      </p:sp>
      <p:sp>
        <p:nvSpPr>
          <p:cNvPr id="6" name="Text Placeholder 5"/>
          <p:cNvSpPr>
            <a:spLocks noGrp="1"/>
          </p:cNvSpPr>
          <p:nvPr>
            <p:ph idx="1"/>
          </p:nvPr>
        </p:nvSpPr>
        <p:spPr/>
        <p:txBody>
          <a:bodyPr>
            <a:normAutofit/>
          </a:bodyPr>
          <a:lstStyle/>
          <a:p>
            <a:pPr marL="0" indent="0">
              <a:buNone/>
            </a:pPr>
            <a:r>
              <a:rPr lang="en-US" dirty="0"/>
              <a:t>For each assembly, class, method </a:t>
            </a:r>
          </a:p>
          <a:p>
            <a:pPr marL="909638" lvl="1" indent="-514350">
              <a:buFont typeface="+mj-lt"/>
              <a:buAutoNum type="arabicPeriod"/>
            </a:pPr>
            <a:r>
              <a:rPr lang="en-US" dirty="0"/>
              <a:t>Collect the proof obligations</a:t>
            </a:r>
          </a:p>
          <a:p>
            <a:pPr marL="909638" lvl="1" indent="-514350">
              <a:buFont typeface="+mj-lt"/>
              <a:buAutoNum type="arabicPeriod"/>
            </a:pPr>
            <a:r>
              <a:rPr lang="en-US" dirty="0" smtClean="0"/>
              <a:t>Run </a:t>
            </a:r>
            <a:r>
              <a:rPr lang="en-US" dirty="0"/>
              <a:t>the </a:t>
            </a:r>
            <a:r>
              <a:rPr lang="en-US" dirty="0" smtClean="0"/>
              <a:t>abstract semantics</a:t>
            </a:r>
            <a:endParaRPr lang="en-US" dirty="0"/>
          </a:p>
          <a:p>
            <a:pPr marL="1312863" lvl="2" indent="-514350">
              <a:buFont typeface="Arial" pitchFamily="34" charset="0"/>
              <a:buChar char="•"/>
            </a:pPr>
            <a:r>
              <a:rPr lang="en-US" dirty="0" smtClean="0"/>
              <a:t>Compute </a:t>
            </a:r>
            <a:r>
              <a:rPr lang="en-US" dirty="0" err="1" smtClean="0"/>
              <a:t>fixpoint</a:t>
            </a:r>
            <a:r>
              <a:rPr lang="en-US" dirty="0" smtClean="0"/>
              <a:t> of abstract facts </a:t>
            </a:r>
            <a:r>
              <a:rPr lang="en-US" dirty="0"/>
              <a:t>about </a:t>
            </a:r>
            <a:r>
              <a:rPr lang="en-US" dirty="0" smtClean="0"/>
              <a:t>the </a:t>
            </a:r>
            <a:r>
              <a:rPr lang="en-US" dirty="0"/>
              <a:t>program</a:t>
            </a:r>
          </a:p>
          <a:p>
            <a:pPr marL="909638" lvl="1" indent="-514350">
              <a:buFont typeface="+mj-lt"/>
              <a:buAutoNum type="arabicPeriod"/>
            </a:pPr>
            <a:r>
              <a:rPr lang="en-US" dirty="0"/>
              <a:t>Discharge the proof obligations</a:t>
            </a:r>
          </a:p>
          <a:p>
            <a:pPr marL="1312863" lvl="2" indent="-514350">
              <a:buFont typeface="Arial" pitchFamily="34" charset="0"/>
              <a:buChar char="•"/>
            </a:pPr>
            <a:r>
              <a:rPr lang="en-US" dirty="0"/>
              <a:t>Using the inferred </a:t>
            </a:r>
            <a:r>
              <a:rPr lang="en-US" dirty="0" smtClean="0"/>
              <a:t>facts</a:t>
            </a:r>
          </a:p>
          <a:p>
            <a:pPr marL="1312863" lvl="2" indent="-514350">
              <a:buFont typeface="Arial" pitchFamily="34" charset="0"/>
              <a:buChar char="•"/>
            </a:pPr>
            <a:r>
              <a:rPr lang="en-US" dirty="0" smtClean="0"/>
              <a:t>Using more refined domains if necessary</a:t>
            </a:r>
          </a:p>
          <a:p>
            <a:pPr marL="1312863" lvl="2" indent="-514350">
              <a:buFont typeface="Arial" pitchFamily="34" charset="0"/>
              <a:buChar char="•"/>
            </a:pPr>
            <a:r>
              <a:rPr lang="en-US" dirty="0" smtClean="0"/>
              <a:t>Using backward analysis</a:t>
            </a:r>
            <a:endParaRPr lang="en-US" dirty="0"/>
          </a:p>
          <a:p>
            <a:pPr marL="909638" lvl="1" indent="-514350">
              <a:buFont typeface="+mj-lt"/>
              <a:buAutoNum type="arabicPeriod"/>
            </a:pPr>
            <a:r>
              <a:rPr lang="en-US" dirty="0" smtClean="0"/>
              <a:t>Report warnings for non-proven obligations</a:t>
            </a:r>
            <a:endParaRPr lang="en-US" dirty="0"/>
          </a:p>
        </p:txBody>
      </p:sp>
    </p:spTree>
    <p:extLst>
      <p:ext uri="{BB962C8B-B14F-4D97-AF65-F5344CB8AC3E}">
        <p14:creationId xmlns:p14="http://schemas.microsoft.com/office/powerpoint/2010/main" val="163647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Specification and Verification Today</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Experts can specify and verify non-trivial systems</a:t>
            </a:r>
          </a:p>
          <a:p>
            <a:pPr lvl="1"/>
            <a:r>
              <a:rPr lang="en-US" dirty="0" smtClean="0"/>
              <a:t>E.g., a GC, a compiler, a hypervisor, core OS, aviation software, …</a:t>
            </a:r>
          </a:p>
          <a:p>
            <a:pPr lvl="1"/>
            <a:r>
              <a:rPr lang="en-US" dirty="0" smtClean="0"/>
              <a:t>Often requires developing program along with methodology, programming language, and tools</a:t>
            </a:r>
          </a:p>
          <a:p>
            <a:r>
              <a:rPr lang="en-US" dirty="0" smtClean="0"/>
              <a:t>Vast majority of programmers</a:t>
            </a:r>
          </a:p>
          <a:p>
            <a:pPr lvl="1"/>
            <a:r>
              <a:rPr lang="en-US" dirty="0" smtClean="0"/>
              <a:t>Don’t specify program behaviors</a:t>
            </a:r>
          </a:p>
          <a:p>
            <a:pPr lvl="1"/>
            <a:r>
              <a:rPr lang="en-US" dirty="0" smtClean="0"/>
              <a:t>Don’t use tools</a:t>
            </a:r>
          </a:p>
          <a:p>
            <a:pPr lvl="1"/>
            <a:r>
              <a:rPr lang="en-US" dirty="0" smtClean="0"/>
              <a:t>But would if the cost/benefit tradeoff is right</a:t>
            </a:r>
          </a:p>
          <a:p>
            <a:pPr lvl="1"/>
            <a:endParaRPr lang="en-US" dirty="0" smtClean="0"/>
          </a:p>
          <a:p>
            <a:pPr lvl="1"/>
            <a:endParaRPr lang="en-US" dirty="0"/>
          </a:p>
        </p:txBody>
      </p:sp>
    </p:spTree>
    <p:extLst>
      <p:ext uri="{BB962C8B-B14F-4D97-AF65-F5344CB8AC3E}">
        <p14:creationId xmlns:p14="http://schemas.microsoft.com/office/powerpoint/2010/main" val="3240546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Steps</a:t>
            </a:r>
            <a:endParaRPr lang="en-US" dirty="0"/>
          </a:p>
        </p:txBody>
      </p:sp>
      <p:sp>
        <p:nvSpPr>
          <p:cNvPr id="3" name="Text Placeholder 2"/>
          <p:cNvSpPr>
            <a:spLocks noGrp="1"/>
          </p:cNvSpPr>
          <p:nvPr>
            <p:ph idx="1"/>
          </p:nvPr>
        </p:nvSpPr>
        <p:spPr/>
        <p:txBody>
          <a:bodyPr>
            <a:normAutofit lnSpcReduction="10000"/>
          </a:bodyPr>
          <a:lstStyle/>
          <a:p>
            <a:pPr marL="514350" indent="-514350">
              <a:buFont typeface="+mj-lt"/>
              <a:buAutoNum type="arabicPeriod"/>
            </a:pPr>
            <a:r>
              <a:rPr lang="en-US" dirty="0" smtClean="0"/>
              <a:t>Read the IL (</a:t>
            </a:r>
            <a:r>
              <a:rPr lang="en-US" dirty="0" err="1" smtClean="0"/>
              <a:t>bytecode</a:t>
            </a:r>
            <a:r>
              <a:rPr lang="en-US" dirty="0" smtClean="0"/>
              <a:t>)</a:t>
            </a:r>
          </a:p>
          <a:p>
            <a:pPr marL="514350" indent="-514350">
              <a:buFont typeface="+mj-lt"/>
              <a:buAutoNum type="arabicPeriod"/>
            </a:pPr>
            <a:r>
              <a:rPr lang="en-US" dirty="0" smtClean="0"/>
              <a:t>Extract contracts</a:t>
            </a:r>
          </a:p>
          <a:p>
            <a:pPr marL="514350" indent="-514350">
              <a:buFont typeface="+mj-lt"/>
              <a:buAutoNum type="arabicPeriod"/>
            </a:pPr>
            <a:r>
              <a:rPr lang="en-US" dirty="0" smtClean="0"/>
              <a:t>Program transformations:</a:t>
            </a:r>
          </a:p>
          <a:p>
            <a:pPr marL="909638" lvl="1" indent="-514350">
              <a:buFont typeface="+mj-lt"/>
              <a:buAutoNum type="arabicPeriod"/>
            </a:pPr>
            <a:r>
              <a:rPr lang="en-US" dirty="0" smtClean="0"/>
              <a:t>CFG Construction</a:t>
            </a:r>
          </a:p>
          <a:p>
            <a:pPr marL="909638" lvl="1" indent="-514350">
              <a:buFont typeface="+mj-lt"/>
              <a:buAutoNum type="arabicPeriod"/>
            </a:pPr>
            <a:r>
              <a:rPr lang="en-US" dirty="0" smtClean="0"/>
              <a:t>Instrument contracts</a:t>
            </a:r>
          </a:p>
          <a:p>
            <a:pPr marL="909638" lvl="1" indent="-514350">
              <a:buFont typeface="+mj-lt"/>
              <a:buAutoNum type="arabicPeriod"/>
            </a:pPr>
            <a:r>
              <a:rPr lang="en-US" dirty="0" smtClean="0"/>
              <a:t>Eliminate the heap</a:t>
            </a:r>
          </a:p>
          <a:p>
            <a:pPr marL="909638" lvl="1" indent="-514350">
              <a:buFont typeface="+mj-lt"/>
              <a:buAutoNum type="arabicPeriod"/>
            </a:pPr>
            <a:r>
              <a:rPr lang="en-US" dirty="0" smtClean="0"/>
              <a:t>Expression recovery</a:t>
            </a:r>
            <a:endParaRPr lang="en-US" dirty="0"/>
          </a:p>
          <a:p>
            <a:pPr marL="514350" indent="-514350">
              <a:buFont typeface="+mj-lt"/>
              <a:buAutoNum type="arabicPeriod"/>
            </a:pPr>
            <a:r>
              <a:rPr lang="en-US" dirty="0" smtClean="0"/>
              <a:t>Value Analyses</a:t>
            </a:r>
          </a:p>
          <a:p>
            <a:pPr marL="395288" lvl="1" indent="0">
              <a:buNone/>
            </a:pPr>
            <a:r>
              <a:rPr lang="en-US" dirty="0" smtClean="0"/>
              <a:t>Non-null, numerical, containers, buffers …</a:t>
            </a:r>
          </a:p>
        </p:txBody>
      </p:sp>
    </p:spTree>
    <p:extLst>
      <p:ext uri="{BB962C8B-B14F-4D97-AF65-F5344CB8AC3E}">
        <p14:creationId xmlns:p14="http://schemas.microsoft.com/office/powerpoint/2010/main" val="2241751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IL versus Source Code Analysis</a:t>
            </a:r>
            <a:endParaRPr lang="en-US" dirty="0"/>
          </a:p>
        </p:txBody>
      </p:sp>
      <p:sp>
        <p:nvSpPr>
          <p:cNvPr id="3" name="Content Placeholder 2"/>
          <p:cNvSpPr>
            <a:spLocks noGrp="1"/>
          </p:cNvSpPr>
          <p:nvPr>
            <p:ph idx="1"/>
          </p:nvPr>
        </p:nvSpPr>
        <p:spPr>
          <a:xfrm>
            <a:off x="457200" y="1447800"/>
            <a:ext cx="8229600" cy="5029200"/>
          </a:xfrm>
        </p:spPr>
        <p:txBody>
          <a:bodyPr>
            <a:normAutofit fontScale="85000" lnSpcReduction="20000"/>
          </a:bodyPr>
          <a:lstStyle/>
          <a:p>
            <a:pPr>
              <a:buNone/>
            </a:pPr>
            <a:r>
              <a:rPr lang="en-US" dirty="0" smtClean="0"/>
              <a:t>Pros</a:t>
            </a:r>
          </a:p>
          <a:p>
            <a:pPr lvl="1"/>
            <a:r>
              <a:rPr lang="en-US" dirty="0" smtClean="0"/>
              <a:t>Relatively small language of instructions</a:t>
            </a:r>
          </a:p>
          <a:p>
            <a:pPr lvl="1"/>
            <a:r>
              <a:rPr lang="en-US" dirty="0" smtClean="0"/>
              <a:t>Well-specified semantics</a:t>
            </a:r>
          </a:p>
          <a:p>
            <a:pPr lvl="1"/>
            <a:r>
              <a:rPr lang="en-US" dirty="0" smtClean="0"/>
              <a:t>Type/name/overloading resolution done by compiler</a:t>
            </a:r>
          </a:p>
          <a:p>
            <a:pPr lvl="1"/>
            <a:r>
              <a:rPr lang="en-US" dirty="0" smtClean="0"/>
              <a:t>Targeted by multiple languages/versions (C#,VB,F#,…)</a:t>
            </a:r>
          </a:p>
          <a:p>
            <a:pPr>
              <a:buNone/>
            </a:pPr>
            <a:r>
              <a:rPr lang="en-US" dirty="0" smtClean="0"/>
              <a:t>Cons</a:t>
            </a:r>
          </a:p>
          <a:p>
            <a:pPr lvl="1"/>
            <a:r>
              <a:rPr lang="en-US" dirty="0" smtClean="0"/>
              <a:t>Some expression recovery needed</a:t>
            </a:r>
          </a:p>
          <a:p>
            <a:pPr lvl="2"/>
            <a:r>
              <a:rPr lang="en-US" dirty="0" smtClean="0"/>
              <a:t>or abstract domains get too complicated</a:t>
            </a:r>
            <a:r>
              <a:rPr lang="en-US" baseline="30000" dirty="0" smtClean="0"/>
              <a:t>1</a:t>
            </a:r>
          </a:p>
          <a:p>
            <a:pPr lvl="1"/>
            <a:r>
              <a:rPr lang="en-US" dirty="0" smtClean="0"/>
              <a:t>Source context not precise enough (from </a:t>
            </a:r>
            <a:r>
              <a:rPr lang="en-US" dirty="0" err="1" smtClean="0"/>
              <a:t>pdb’s</a:t>
            </a:r>
            <a:r>
              <a:rPr lang="en-US" dirty="0" smtClean="0"/>
              <a:t>)</a:t>
            </a:r>
          </a:p>
          <a:p>
            <a:pPr lvl="1"/>
            <a:r>
              <a:rPr lang="en-US" dirty="0" smtClean="0"/>
              <a:t>Abstractions are lost / some need to be recovered</a:t>
            </a:r>
          </a:p>
          <a:p>
            <a:pPr lvl="2"/>
            <a:r>
              <a:rPr lang="en-US" dirty="0" smtClean="0"/>
              <a:t>Closures, Iterators, etc…</a:t>
            </a:r>
            <a:br>
              <a:rPr lang="en-US" dirty="0" smtClean="0"/>
            </a:br>
            <a:endParaRPr lang="en-US" dirty="0"/>
          </a:p>
          <a:p>
            <a:pPr marL="0" indent="0">
              <a:buNone/>
            </a:pPr>
            <a:r>
              <a:rPr lang="en-US" sz="2600" dirty="0" smtClean="0"/>
              <a:t>[1] Logozzo </a:t>
            </a:r>
            <a:r>
              <a:rPr lang="en-US" sz="2600" dirty="0"/>
              <a:t>and Fähndrich. </a:t>
            </a:r>
            <a:r>
              <a:rPr lang="en-US" sz="2600" i="1" dirty="0"/>
              <a:t>On the relative completeness of </a:t>
            </a:r>
            <a:r>
              <a:rPr lang="en-US" sz="2600" i="1" dirty="0" err="1"/>
              <a:t>bytecode</a:t>
            </a:r>
            <a:r>
              <a:rPr lang="en-US" sz="2600" i="1" dirty="0"/>
              <a:t> analysis versus source code </a:t>
            </a:r>
            <a:r>
              <a:rPr lang="en-US" sz="2600" i="1" dirty="0" smtClean="0"/>
              <a:t>analysis</a:t>
            </a:r>
            <a:r>
              <a:rPr lang="en-US" sz="2600" dirty="0" smtClean="0"/>
              <a:t>. </a:t>
            </a:r>
            <a:r>
              <a:rPr lang="en-US" sz="2600" dirty="0"/>
              <a:t>in </a:t>
            </a:r>
            <a:r>
              <a:rPr lang="en-US" sz="2600" dirty="0" smtClean="0"/>
              <a:t>CC’08</a:t>
            </a:r>
            <a:endParaRPr lang="en-US" sz="2600" dirty="0"/>
          </a:p>
        </p:txBody>
      </p:sp>
    </p:spTree>
    <p:extLst>
      <p:ext uri="{BB962C8B-B14F-4D97-AF65-F5344CB8AC3E}">
        <p14:creationId xmlns:p14="http://schemas.microsoft.com/office/powerpoint/2010/main" val="14911347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IL Extensions for Contracts</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smtClean="0"/>
              <a:t>Analyzed code is IL + special instructions</a:t>
            </a:r>
          </a:p>
          <a:p>
            <a:pPr lvl="1"/>
            <a:r>
              <a:rPr lang="en-US" dirty="0" smtClean="0"/>
              <a:t>All requires/ensures/invariant calls turn into</a:t>
            </a:r>
          </a:p>
          <a:p>
            <a:pPr lvl="2"/>
            <a:r>
              <a:rPr lang="en-US" dirty="0" smtClean="0">
                <a:latin typeface="Arial" pitchFamily="34" charset="0"/>
                <a:cs typeface="Arial" pitchFamily="34" charset="0"/>
              </a:rPr>
              <a:t>assume</a:t>
            </a:r>
          </a:p>
          <a:p>
            <a:pPr lvl="2"/>
            <a:r>
              <a:rPr lang="en-US" dirty="0" smtClean="0">
                <a:latin typeface="Arial" pitchFamily="34" charset="0"/>
                <a:cs typeface="Arial" pitchFamily="34" charset="0"/>
              </a:rPr>
              <a:t>assert</a:t>
            </a:r>
          </a:p>
          <a:p>
            <a:pPr lvl="1"/>
            <a:r>
              <a:rPr lang="en-US" dirty="0" smtClean="0">
                <a:cs typeface="Arial" pitchFamily="34" charset="0"/>
              </a:rPr>
              <a:t>Extra synthetic instructions</a:t>
            </a:r>
          </a:p>
          <a:p>
            <a:pPr lvl="2"/>
            <a:r>
              <a:rPr lang="en-US" dirty="0" err="1" smtClean="0">
                <a:cs typeface="Arial" pitchFamily="34" charset="0"/>
              </a:rPr>
              <a:t>begin_old</a:t>
            </a:r>
            <a:endParaRPr lang="en-US" dirty="0" smtClean="0">
              <a:cs typeface="Arial" pitchFamily="34" charset="0"/>
            </a:endParaRPr>
          </a:p>
          <a:p>
            <a:pPr lvl="2"/>
            <a:r>
              <a:rPr lang="en-US" dirty="0" err="1" smtClean="0">
                <a:cs typeface="Arial" pitchFamily="34" charset="0"/>
              </a:rPr>
              <a:t>end_old</a:t>
            </a:r>
            <a:endParaRPr lang="en-US" dirty="0" smtClean="0">
              <a:cs typeface="Arial" pitchFamily="34" charset="0"/>
            </a:endParaRPr>
          </a:p>
          <a:p>
            <a:pPr lvl="2"/>
            <a:r>
              <a:rPr lang="en-US" dirty="0" err="1" smtClean="0">
                <a:cs typeface="Arial" pitchFamily="34" charset="0"/>
              </a:rPr>
              <a:t>ldstack.i</a:t>
            </a:r>
            <a:endParaRPr lang="en-US" dirty="0" smtClean="0">
              <a:cs typeface="Arial" pitchFamily="34" charset="0"/>
            </a:endParaRPr>
          </a:p>
          <a:p>
            <a:pPr lvl="2"/>
            <a:r>
              <a:rPr lang="en-US" dirty="0" err="1" smtClean="0">
                <a:cs typeface="Arial" pitchFamily="34" charset="0"/>
              </a:rPr>
              <a:t>ldresult</a:t>
            </a:r>
            <a:endParaRPr lang="en-US" dirty="0" smtClean="0">
              <a:cs typeface="Arial" pitchFamily="34" charset="0"/>
            </a:endParaRPr>
          </a:p>
          <a:p>
            <a:pPr lvl="2"/>
            <a:r>
              <a:rPr lang="en-US" dirty="0" err="1" smtClean="0">
                <a:cs typeface="Arial" pitchFamily="34" charset="0"/>
              </a:rPr>
              <a:t>scall</a:t>
            </a:r>
            <a:r>
              <a:rPr lang="en-US" dirty="0" smtClean="0">
                <a:cs typeface="Arial" pitchFamily="34" charset="0"/>
              </a:rPr>
              <a:t> subroutine</a:t>
            </a:r>
            <a:endParaRPr lang="en-US" dirty="0">
              <a:cs typeface="Arial" pitchFamily="34" charset="0"/>
            </a:endParaRPr>
          </a:p>
        </p:txBody>
      </p:sp>
      <p:sp>
        <p:nvSpPr>
          <p:cNvPr id="3" name="Slide Number Placeholder 2"/>
          <p:cNvSpPr>
            <a:spLocks noGrp="1"/>
          </p:cNvSpPr>
          <p:nvPr>
            <p:ph type="sldNum" sz="quarter" idx="12"/>
          </p:nvPr>
        </p:nvSpPr>
        <p:spPr/>
        <p:txBody>
          <a:bodyPr/>
          <a:lstStyle/>
          <a:p>
            <a:fld id="{2BDAB83F-87A5-4482-800E-BAE5137FF6BD}" type="slidenum">
              <a:rPr lang="en-US" smtClean="0"/>
              <a:pPr/>
              <a:t>22</a:t>
            </a:fld>
            <a:endParaRPr lang="en-US"/>
          </a:p>
        </p:txBody>
      </p:sp>
    </p:spTree>
    <p:extLst>
      <p:ext uri="{BB962C8B-B14F-4D97-AF65-F5344CB8AC3E}">
        <p14:creationId xmlns:p14="http://schemas.microsoft.com/office/powerpoint/2010/main" val="3524220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rPr>
              <a:t>Contract Subroutines</a:t>
            </a:r>
            <a:endParaRPr lang="en-US" dirty="0"/>
          </a:p>
        </p:txBody>
      </p:sp>
      <p:sp>
        <p:nvSpPr>
          <p:cNvPr id="4" name="Content Placeholder 3"/>
          <p:cNvSpPr>
            <a:spLocks noGrp="1"/>
          </p:cNvSpPr>
          <p:nvPr>
            <p:ph sz="half" idx="1"/>
          </p:nvPr>
        </p:nvSpPr>
        <p:spPr>
          <a:xfrm>
            <a:off x="457200" y="3429000"/>
            <a:ext cx="4038600" cy="2697163"/>
          </a:xfrm>
        </p:spPr>
        <p:txBody>
          <a:bodyPr>
            <a:normAutofit fontScale="92500" lnSpcReduction="20000"/>
          </a:bodyPr>
          <a:lstStyle/>
          <a:p>
            <a:pPr marL="0" indent="0">
              <a:buNone/>
            </a:pPr>
            <a:r>
              <a:rPr lang="en-US" sz="2400" u="sng" dirty="0" smtClean="0"/>
              <a:t>Subroutine : </a:t>
            </a:r>
            <a:r>
              <a:rPr lang="en-US" sz="2400" u="sng" dirty="0" err="1" smtClean="0"/>
              <a:t>Increment.requires</a:t>
            </a:r>
            <a:endParaRPr lang="en-US" sz="2400" u="sng" dirty="0" smtClean="0"/>
          </a:p>
          <a:p>
            <a:pPr lvl="1">
              <a:buNone/>
            </a:pPr>
            <a:r>
              <a:rPr lang="en-US" sz="1900" dirty="0" smtClean="0">
                <a:latin typeface="Arial" pitchFamily="34" charset="0"/>
                <a:cs typeface="Arial" pitchFamily="34" charset="0"/>
              </a:rPr>
              <a:t>	ldarg.1	// </a:t>
            </a:r>
            <a:r>
              <a:rPr lang="en-US" sz="1900" dirty="0" err="1" smtClean="0">
                <a:latin typeface="Arial" pitchFamily="34" charset="0"/>
                <a:cs typeface="Arial" pitchFamily="34" charset="0"/>
              </a:rPr>
              <a:t>i</a:t>
            </a:r>
            <a:endParaRPr lang="en-US" sz="1900" dirty="0" smtClean="0">
              <a:latin typeface="Arial" pitchFamily="34" charset="0"/>
              <a:cs typeface="Arial" pitchFamily="34" charset="0"/>
            </a:endParaRPr>
          </a:p>
          <a:p>
            <a:pPr lvl="1">
              <a:buNone/>
            </a:pPr>
            <a:r>
              <a:rPr lang="en-US" sz="1900" dirty="0" smtClean="0">
                <a:latin typeface="Arial" pitchFamily="34" charset="0"/>
                <a:cs typeface="Arial" pitchFamily="34" charset="0"/>
              </a:rPr>
              <a:t>	</a:t>
            </a:r>
            <a:r>
              <a:rPr lang="en-US" sz="1900" dirty="0" err="1" smtClean="0">
                <a:latin typeface="Arial" pitchFamily="34" charset="0"/>
                <a:cs typeface="Arial" pitchFamily="34" charset="0"/>
              </a:rPr>
              <a:t>ldc</a:t>
            </a:r>
            <a:r>
              <a:rPr lang="en-US" sz="1900" dirty="0" smtClean="0">
                <a:latin typeface="Arial" pitchFamily="34" charset="0"/>
                <a:cs typeface="Arial" pitchFamily="34" charset="0"/>
              </a:rPr>
              <a:t> 0</a:t>
            </a:r>
          </a:p>
          <a:p>
            <a:pPr lvl="1">
              <a:buNone/>
            </a:pPr>
            <a:r>
              <a:rPr lang="en-US" sz="1900" dirty="0" smtClean="0">
                <a:latin typeface="Arial" pitchFamily="34" charset="0"/>
                <a:cs typeface="Arial" pitchFamily="34" charset="0"/>
              </a:rPr>
              <a:t> 	</a:t>
            </a:r>
            <a:r>
              <a:rPr lang="en-US" sz="1900" dirty="0" err="1" smtClean="0">
                <a:latin typeface="Arial" pitchFamily="34" charset="0"/>
                <a:cs typeface="Arial" pitchFamily="34" charset="0"/>
              </a:rPr>
              <a:t>cgt</a:t>
            </a:r>
            <a:endParaRPr lang="en-US" sz="1900" dirty="0" smtClean="0">
              <a:latin typeface="Arial" pitchFamily="34" charset="0"/>
              <a:cs typeface="Arial" pitchFamily="34" charset="0"/>
            </a:endParaRPr>
          </a:p>
          <a:p>
            <a:pPr lvl="1">
              <a:buNone/>
            </a:pPr>
            <a:r>
              <a:rPr lang="en-US" sz="1900" dirty="0" smtClean="0">
                <a:latin typeface="Arial" pitchFamily="34" charset="0"/>
                <a:cs typeface="Arial" pitchFamily="34" charset="0"/>
              </a:rPr>
              <a:t> 	assume</a:t>
            </a:r>
          </a:p>
          <a:p>
            <a:pPr lvl="1">
              <a:buNone/>
            </a:pPr>
            <a:endParaRPr lang="en-US" sz="1900" dirty="0" smtClean="0"/>
          </a:p>
        </p:txBody>
      </p:sp>
      <p:sp>
        <p:nvSpPr>
          <p:cNvPr id="7" name="Content Placeholder 6"/>
          <p:cNvSpPr>
            <a:spLocks noGrp="1"/>
          </p:cNvSpPr>
          <p:nvPr>
            <p:ph sz="half" idx="2"/>
          </p:nvPr>
        </p:nvSpPr>
        <p:spPr>
          <a:xfrm>
            <a:off x="4648200" y="3429000"/>
            <a:ext cx="4038600" cy="2697163"/>
          </a:xfrm>
        </p:spPr>
        <p:txBody>
          <a:bodyPr>
            <a:normAutofit fontScale="92500" lnSpcReduction="20000"/>
          </a:bodyPr>
          <a:lstStyle/>
          <a:p>
            <a:pPr marL="0" indent="0">
              <a:buNone/>
            </a:pPr>
            <a:r>
              <a:rPr lang="en-US" sz="2400" u="sng" dirty="0"/>
              <a:t>Subroutine : </a:t>
            </a:r>
            <a:r>
              <a:rPr lang="en-US" sz="2400" u="sng" dirty="0" err="1"/>
              <a:t>Increment.ensures</a:t>
            </a:r>
            <a:endParaRPr lang="en-US" sz="2400" u="sng" dirty="0"/>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ldresult</a:t>
            </a:r>
            <a:endParaRPr lang="en-US" sz="1900" dirty="0">
              <a:latin typeface="Arial" pitchFamily="34" charset="0"/>
              <a:cs typeface="Arial" pitchFamily="34" charset="0"/>
            </a:endParaRPr>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begin_old</a:t>
            </a:r>
            <a:endParaRPr lang="en-US" sz="1900" dirty="0">
              <a:latin typeface="Arial" pitchFamily="34" charset="0"/>
              <a:cs typeface="Arial" pitchFamily="34" charset="0"/>
            </a:endParaRPr>
          </a:p>
          <a:p>
            <a:pPr lvl="1">
              <a:buNone/>
            </a:pPr>
            <a:r>
              <a:rPr lang="en-US" sz="1900" dirty="0">
                <a:latin typeface="Arial" pitchFamily="34" charset="0"/>
                <a:cs typeface="Arial" pitchFamily="34" charset="0"/>
              </a:rPr>
              <a:t>	ldarg.1	// i</a:t>
            </a:r>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end_old</a:t>
            </a:r>
            <a:endParaRPr lang="en-US" sz="1900" dirty="0">
              <a:latin typeface="Arial" pitchFamily="34" charset="0"/>
              <a:cs typeface="Arial" pitchFamily="34" charset="0"/>
            </a:endParaRPr>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ldc</a:t>
            </a:r>
            <a:r>
              <a:rPr lang="en-US" sz="1900" dirty="0">
                <a:latin typeface="Arial" pitchFamily="34" charset="0"/>
                <a:cs typeface="Arial" pitchFamily="34" charset="0"/>
              </a:rPr>
              <a:t> 1</a:t>
            </a:r>
          </a:p>
          <a:p>
            <a:pPr lvl="1">
              <a:buNone/>
            </a:pPr>
            <a:r>
              <a:rPr lang="en-US" sz="1900" dirty="0">
                <a:latin typeface="Arial" pitchFamily="34" charset="0"/>
                <a:cs typeface="Arial" pitchFamily="34" charset="0"/>
              </a:rPr>
              <a:t> 	add</a:t>
            </a:r>
          </a:p>
          <a:p>
            <a:pPr lvl="1">
              <a:buNone/>
            </a:pPr>
            <a:r>
              <a:rPr lang="en-US" sz="1900" dirty="0">
                <a:latin typeface="Arial" pitchFamily="34" charset="0"/>
                <a:cs typeface="Arial" pitchFamily="34" charset="0"/>
              </a:rPr>
              <a:t>	</a:t>
            </a:r>
            <a:r>
              <a:rPr lang="en-US" sz="1900" dirty="0" err="1">
                <a:latin typeface="Arial" pitchFamily="34" charset="0"/>
                <a:cs typeface="Arial" pitchFamily="34" charset="0"/>
              </a:rPr>
              <a:t>ceq</a:t>
            </a:r>
            <a:endParaRPr lang="en-US" sz="1900" dirty="0">
              <a:latin typeface="Arial" pitchFamily="34" charset="0"/>
              <a:cs typeface="Arial" pitchFamily="34" charset="0"/>
            </a:endParaRPr>
          </a:p>
          <a:p>
            <a:pPr lvl="1">
              <a:buNone/>
            </a:pPr>
            <a:r>
              <a:rPr lang="en-US" sz="1900" dirty="0">
                <a:latin typeface="Arial" pitchFamily="34" charset="0"/>
                <a:cs typeface="Arial" pitchFamily="34" charset="0"/>
              </a:rPr>
              <a:t> 	</a:t>
            </a:r>
            <a:r>
              <a:rPr lang="en-US" sz="1900" dirty="0" smtClean="0">
                <a:latin typeface="Arial" pitchFamily="34" charset="0"/>
                <a:cs typeface="Arial" pitchFamily="34" charset="0"/>
              </a:rPr>
              <a:t>assert</a:t>
            </a:r>
            <a:endParaRPr lang="en-US" sz="1900"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2BDAB83F-87A5-4482-800E-BAE5137FF6BD}" type="slidenum">
              <a:rPr lang="en-US" smtClean="0"/>
              <a:pPr/>
              <a:t>23</a:t>
            </a:fld>
            <a:endParaRPr lang="en-US"/>
          </a:p>
        </p:txBody>
      </p:sp>
      <p:sp>
        <p:nvSpPr>
          <p:cNvPr id="6" name="TextBox 5"/>
          <p:cNvSpPr txBox="1"/>
          <p:nvPr/>
        </p:nvSpPr>
        <p:spPr>
          <a:xfrm>
            <a:off x="381000" y="1752600"/>
            <a:ext cx="6389891"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buNone/>
            </a:pPr>
            <a:r>
              <a:rPr lang="en-US" b="1" dirty="0" err="1">
                <a:solidFill>
                  <a:srgbClr val="0070C0"/>
                </a:solidFill>
                <a:latin typeface="Consolas" pitchFamily="49" charset="0"/>
                <a:cs typeface="Consolas" pitchFamily="49" charset="0"/>
              </a:rPr>
              <a:t>int</a:t>
            </a:r>
            <a:r>
              <a:rPr lang="en-US" b="1" dirty="0">
                <a:solidFill>
                  <a:srgbClr val="0070C0"/>
                </a:solidFill>
                <a:latin typeface="Consolas" pitchFamily="49" charset="0"/>
                <a:cs typeface="Consolas" pitchFamily="49" charset="0"/>
              </a:rPr>
              <a:t> </a:t>
            </a:r>
            <a:r>
              <a:rPr lang="en-US" dirty="0">
                <a:latin typeface="Consolas" pitchFamily="49" charset="0"/>
                <a:cs typeface="Consolas" pitchFamily="49" charset="0"/>
              </a:rPr>
              <a:t>Increment(</a:t>
            </a:r>
            <a:r>
              <a:rPr lang="en-US" b="1"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i) {</a:t>
            </a:r>
          </a:p>
          <a:p>
            <a:pPr>
              <a:buNone/>
            </a:pPr>
            <a:r>
              <a:rPr lang="en-US" dirty="0">
                <a:latin typeface="Consolas" pitchFamily="49" charset="0"/>
                <a:cs typeface="Consolas" pitchFamily="49" charset="0"/>
              </a:rPr>
              <a:t> </a:t>
            </a:r>
            <a:r>
              <a:rPr lang="en-US" dirty="0" err="1">
                <a:latin typeface="Consolas" pitchFamily="49" charset="0"/>
                <a:cs typeface="Consolas" pitchFamily="49" charset="0"/>
              </a:rPr>
              <a:t>Contract.</a:t>
            </a:r>
            <a:r>
              <a:rPr lang="en-US" b="1" dirty="0" err="1">
                <a:latin typeface="Consolas" pitchFamily="49" charset="0"/>
                <a:cs typeface="Consolas" pitchFamily="49" charset="0"/>
              </a:rPr>
              <a:t>Requires</a:t>
            </a:r>
            <a:r>
              <a:rPr lang="en-US" dirty="0">
                <a:latin typeface="Consolas" pitchFamily="49" charset="0"/>
                <a:cs typeface="Consolas" pitchFamily="49" charset="0"/>
              </a:rPr>
              <a:t>(i &gt; 0);</a:t>
            </a:r>
          </a:p>
          <a:p>
            <a:pPr>
              <a:buNone/>
            </a:pPr>
            <a:r>
              <a:rPr lang="en-US" dirty="0">
                <a:latin typeface="Consolas" pitchFamily="49" charset="0"/>
                <a:cs typeface="Consolas" pitchFamily="49" charset="0"/>
              </a:rPr>
              <a:t> </a:t>
            </a:r>
            <a:r>
              <a:rPr lang="en-US" dirty="0" err="1">
                <a:latin typeface="Consolas" pitchFamily="49" charset="0"/>
                <a:cs typeface="Consolas" pitchFamily="49" charset="0"/>
              </a:rPr>
              <a:t>Contract.</a:t>
            </a:r>
            <a:r>
              <a:rPr lang="en-US" b="1" dirty="0" err="1">
                <a:latin typeface="Consolas" pitchFamily="49" charset="0"/>
                <a:cs typeface="Consolas" pitchFamily="49" charset="0"/>
              </a:rPr>
              <a:t>Ensures</a:t>
            </a:r>
            <a:r>
              <a:rPr lang="en-US" dirty="0">
                <a:latin typeface="Consolas" pitchFamily="49" charset="0"/>
                <a:cs typeface="Consolas" pitchFamily="49" charset="0"/>
              </a:rPr>
              <a:t>(</a:t>
            </a:r>
            <a:r>
              <a:rPr lang="en-US" dirty="0" err="1">
                <a:latin typeface="Consolas" pitchFamily="49" charset="0"/>
                <a:cs typeface="Consolas" pitchFamily="49" charset="0"/>
              </a:rPr>
              <a:t>Contract.Result</a:t>
            </a:r>
            <a:r>
              <a:rPr lang="en-US" dirty="0">
                <a:latin typeface="Consolas" pitchFamily="49" charset="0"/>
                <a:cs typeface="Consolas" pitchFamily="49" charset="0"/>
              </a:rPr>
              <a:t>&lt;</a:t>
            </a:r>
            <a:r>
              <a:rPr lang="en-US" b="1"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&gt;() == i+1);</a:t>
            </a:r>
          </a:p>
          <a:p>
            <a:pPr>
              <a:buNone/>
            </a:pPr>
            <a:r>
              <a:rPr lang="en-US" b="1" dirty="0">
                <a:latin typeface="Consolas" pitchFamily="49" charset="0"/>
                <a:cs typeface="Consolas" pitchFamily="49" charset="0"/>
              </a:rPr>
              <a:t> </a:t>
            </a:r>
            <a:r>
              <a:rPr lang="en-US" b="1" dirty="0">
                <a:solidFill>
                  <a:srgbClr val="0070C0"/>
                </a:solidFill>
                <a:latin typeface="Consolas" pitchFamily="49" charset="0"/>
                <a:cs typeface="Consolas" pitchFamily="49" charset="0"/>
              </a:rPr>
              <a:t>return</a:t>
            </a:r>
            <a:r>
              <a:rPr lang="en-US" dirty="0">
                <a:solidFill>
                  <a:srgbClr val="0070C0"/>
                </a:solidFill>
                <a:latin typeface="Consolas" pitchFamily="49" charset="0"/>
                <a:cs typeface="Consolas" pitchFamily="49" charset="0"/>
              </a:rPr>
              <a:t> </a:t>
            </a:r>
            <a:r>
              <a:rPr lang="en-US" dirty="0">
                <a:latin typeface="Consolas" pitchFamily="49" charset="0"/>
                <a:cs typeface="Consolas" pitchFamily="49" charset="0"/>
              </a:rPr>
              <a:t>i+1;</a:t>
            </a:r>
          </a:p>
          <a:p>
            <a:pPr>
              <a:buNone/>
            </a:pP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3136442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Subroutines and Inheritance</a:t>
            </a:r>
            <a:endParaRPr lang="en-US" dirty="0"/>
          </a:p>
        </p:txBody>
      </p:sp>
      <p:sp>
        <p:nvSpPr>
          <p:cNvPr id="3" name="Slide Number Placeholder 2"/>
          <p:cNvSpPr>
            <a:spLocks noGrp="1"/>
          </p:cNvSpPr>
          <p:nvPr>
            <p:ph type="sldNum" sz="quarter" idx="12"/>
          </p:nvPr>
        </p:nvSpPr>
        <p:spPr/>
        <p:txBody>
          <a:bodyPr/>
          <a:lstStyle/>
          <a:p>
            <a:fld id="{2BDAB83F-87A5-4482-800E-BAE5137FF6BD}" type="slidenum">
              <a:rPr lang="en-US" smtClean="0"/>
              <a:pPr/>
              <a:t>24</a:t>
            </a:fld>
            <a:endParaRPr lang="en-US"/>
          </a:p>
        </p:txBody>
      </p:sp>
      <p:sp>
        <p:nvSpPr>
          <p:cNvPr id="5" name="Rectangle 4"/>
          <p:cNvSpPr/>
          <p:nvPr/>
        </p:nvSpPr>
        <p:spPr>
          <a:xfrm>
            <a:off x="1143000" y="1752600"/>
            <a:ext cx="1143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B.Inv</a:t>
            </a:r>
            <a:endParaRPr lang="en-US" dirty="0"/>
          </a:p>
        </p:txBody>
      </p:sp>
      <p:sp>
        <p:nvSpPr>
          <p:cNvPr id="6" name="Rectangle 5"/>
          <p:cNvSpPr/>
          <p:nvPr/>
        </p:nvSpPr>
        <p:spPr>
          <a:xfrm>
            <a:off x="6477000" y="1524000"/>
            <a:ext cx="13716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B.Inc.Req</a:t>
            </a:r>
            <a:endParaRPr lang="en-US" dirty="0"/>
          </a:p>
        </p:txBody>
      </p:sp>
      <p:sp>
        <p:nvSpPr>
          <p:cNvPr id="10" name="Rectangle 9"/>
          <p:cNvSpPr/>
          <p:nvPr/>
        </p:nvSpPr>
        <p:spPr>
          <a:xfrm>
            <a:off x="6477000" y="3048000"/>
            <a:ext cx="12954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B.Inc.Ens</a:t>
            </a:r>
            <a:endParaRPr lang="en-US" dirty="0"/>
          </a:p>
        </p:txBody>
      </p:sp>
      <p:sp>
        <p:nvSpPr>
          <p:cNvPr id="11" name="Rectangle 10"/>
          <p:cNvSpPr/>
          <p:nvPr/>
        </p:nvSpPr>
        <p:spPr>
          <a:xfrm>
            <a:off x="1143000" y="4114800"/>
            <a:ext cx="1143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D.Inv</a:t>
            </a:r>
            <a:endParaRPr lang="en-US" dirty="0"/>
          </a:p>
        </p:txBody>
      </p:sp>
      <p:sp>
        <p:nvSpPr>
          <p:cNvPr id="13" name="Rectangle 12"/>
          <p:cNvSpPr/>
          <p:nvPr/>
        </p:nvSpPr>
        <p:spPr>
          <a:xfrm>
            <a:off x="3810000" y="4495800"/>
            <a:ext cx="11430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D.Inc</a:t>
            </a:r>
            <a:endParaRPr lang="en-US" dirty="0"/>
          </a:p>
        </p:txBody>
      </p:sp>
      <p:sp>
        <p:nvSpPr>
          <p:cNvPr id="14" name="Rectangle 13"/>
          <p:cNvSpPr/>
          <p:nvPr/>
        </p:nvSpPr>
        <p:spPr>
          <a:xfrm>
            <a:off x="6477000" y="5410200"/>
            <a:ext cx="14478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D.Inc.Ens</a:t>
            </a:r>
            <a:endParaRPr lang="en-US" dirty="0"/>
          </a:p>
        </p:txBody>
      </p:sp>
      <p:cxnSp>
        <p:nvCxnSpPr>
          <p:cNvPr id="16" name="Shape 15"/>
          <p:cNvCxnSpPr>
            <a:stCxn id="11" idx="1"/>
            <a:endCxn id="5" idx="1"/>
          </p:cNvCxnSpPr>
          <p:nvPr/>
        </p:nvCxnSpPr>
        <p:spPr>
          <a:xfrm rot="10800000">
            <a:off x="1143000" y="2095500"/>
            <a:ext cx="1588" cy="2362200"/>
          </a:xfrm>
          <a:prstGeom prst="curvedConnector3">
            <a:avLst>
              <a:gd name="adj1" fmla="val 14395466"/>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hape 19"/>
          <p:cNvCxnSpPr/>
          <p:nvPr/>
        </p:nvCxnSpPr>
        <p:spPr>
          <a:xfrm flipH="1" flipV="1">
            <a:off x="2286000" y="1828800"/>
            <a:ext cx="2590800" cy="533400"/>
          </a:xfrm>
          <a:prstGeom prst="curvedConnector3">
            <a:avLst>
              <a:gd name="adj1" fmla="val -8824"/>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hape 19"/>
          <p:cNvCxnSpPr/>
          <p:nvPr/>
        </p:nvCxnSpPr>
        <p:spPr>
          <a:xfrm flipH="1" flipV="1">
            <a:off x="2286000" y="4267200"/>
            <a:ext cx="2667000" cy="381000"/>
          </a:xfrm>
          <a:prstGeom prst="curvedConnector3">
            <a:avLst>
              <a:gd name="adj1" fmla="val -857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hape 19"/>
          <p:cNvCxnSpPr/>
          <p:nvPr/>
        </p:nvCxnSpPr>
        <p:spPr>
          <a:xfrm flipV="1">
            <a:off x="4876800" y="1600200"/>
            <a:ext cx="1600200" cy="7620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hape 19"/>
          <p:cNvCxnSpPr/>
          <p:nvPr/>
        </p:nvCxnSpPr>
        <p:spPr>
          <a:xfrm>
            <a:off x="4876800" y="2667000"/>
            <a:ext cx="1600200" cy="5334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hape 19"/>
          <p:cNvCxnSpPr/>
          <p:nvPr/>
        </p:nvCxnSpPr>
        <p:spPr>
          <a:xfrm flipV="1">
            <a:off x="4953000" y="1676400"/>
            <a:ext cx="1524000" cy="30480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hape 19"/>
          <p:cNvCxnSpPr/>
          <p:nvPr/>
        </p:nvCxnSpPr>
        <p:spPr>
          <a:xfrm>
            <a:off x="4953000" y="4953000"/>
            <a:ext cx="1524000" cy="6858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hape 51"/>
          <p:cNvCxnSpPr>
            <a:stCxn id="14" idx="3"/>
            <a:endCxn id="10" idx="3"/>
          </p:cNvCxnSpPr>
          <p:nvPr/>
        </p:nvCxnSpPr>
        <p:spPr>
          <a:xfrm flipH="1" flipV="1">
            <a:off x="7772400" y="3390900"/>
            <a:ext cx="152400" cy="2362200"/>
          </a:xfrm>
          <a:prstGeom prst="curvedConnector3">
            <a:avLst>
              <a:gd name="adj1" fmla="val -1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hape 63"/>
          <p:cNvCxnSpPr/>
          <p:nvPr/>
        </p:nvCxnSpPr>
        <p:spPr>
          <a:xfrm flipH="1" flipV="1">
            <a:off x="2286000" y="4686300"/>
            <a:ext cx="2667000" cy="342900"/>
          </a:xfrm>
          <a:prstGeom prst="curvedConnector5">
            <a:avLst>
              <a:gd name="adj1" fmla="val -8571"/>
              <a:gd name="adj2" fmla="val -166667"/>
              <a:gd name="adj3" fmla="val 71429"/>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Shape 89"/>
          <p:cNvCxnSpPr/>
          <p:nvPr/>
        </p:nvCxnSpPr>
        <p:spPr>
          <a:xfrm flipH="1" flipV="1">
            <a:off x="2286000" y="2400300"/>
            <a:ext cx="2590800" cy="266700"/>
          </a:xfrm>
          <a:prstGeom prst="curvedConnector5">
            <a:avLst>
              <a:gd name="adj1" fmla="val -8824"/>
              <a:gd name="adj2" fmla="val -214286"/>
              <a:gd name="adj3" fmla="val 72059"/>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0000" y="2171700"/>
            <a:ext cx="11430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B.Inc</a:t>
            </a:r>
            <a:endParaRPr lang="en-US" dirty="0"/>
          </a:p>
        </p:txBody>
      </p:sp>
      <p:cxnSp>
        <p:nvCxnSpPr>
          <p:cNvPr id="29" name="Straight Arrow Connector 28"/>
          <p:cNvCxnSpPr>
            <a:stCxn id="13" idx="0"/>
            <a:endCxn id="7" idx="2"/>
          </p:cNvCxnSpPr>
          <p:nvPr/>
        </p:nvCxnSpPr>
        <p:spPr>
          <a:xfrm rot="5400000" flipH="1" flipV="1">
            <a:off x="3562350" y="3676650"/>
            <a:ext cx="16383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62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dissolve">
                                      <p:cBhvr>
                                        <p:cTn id="13" dur="500"/>
                                        <p:tgtEl>
                                          <p:spTgt spid="50"/>
                                        </p:tgtEl>
                                      </p:cBhvr>
                                    </p:animEffect>
                                  </p:childTnLst>
                                </p:cTn>
                              </p:par>
                              <p:par>
                                <p:cTn id="14" presetID="9"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dissolve">
                                      <p:cBhvr>
                                        <p:cTn id="16" dur="500"/>
                                        <p:tgtEl>
                                          <p:spTgt spid="47"/>
                                        </p:tgtEl>
                                      </p:cBhvr>
                                    </p:animEffect>
                                  </p:childTnLst>
                                </p:cTn>
                              </p:par>
                              <p:par>
                                <p:cTn id="17" presetID="9"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par>
                                <p:cTn id="31" presetID="9"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par>
                                <p:cTn id="34" presetID="9"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dissolve">
                                      <p:cBhvr>
                                        <p:cTn id="36" dur="500"/>
                                        <p:tgtEl>
                                          <p:spTgt spid="90"/>
                                        </p:tgtEl>
                                      </p:cBhvr>
                                    </p:animEffect>
                                  </p:childTnLst>
                                </p:cTn>
                              </p:par>
                              <p:par>
                                <p:cTn id="37" presetID="9"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par>
                                <p:cTn id="40" presetID="9" presetClass="entr" presetSubtype="0" fill="hold"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dissolve">
                                      <p:cBhvr>
                                        <p:cTn id="42" dur="500"/>
                                        <p:tgtEl>
                                          <p:spTgt spid="6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dissolv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579438"/>
          </a:xfrm>
        </p:spPr>
        <p:txBody>
          <a:bodyPr>
            <a:normAutofit fontScale="90000"/>
          </a:bodyPr>
          <a:lstStyle/>
          <a:p>
            <a:r>
              <a:rPr lang="en-US" dirty="0" smtClean="0"/>
              <a:t>Contract Subroutines at Call Sites</a:t>
            </a:r>
            <a:endParaRPr lang="en-US" dirty="0"/>
          </a:p>
        </p:txBody>
      </p:sp>
      <p:sp>
        <p:nvSpPr>
          <p:cNvPr id="3" name="Slide Number Placeholder 2"/>
          <p:cNvSpPr>
            <a:spLocks noGrp="1"/>
          </p:cNvSpPr>
          <p:nvPr>
            <p:ph type="sldNum" sz="quarter" idx="12"/>
          </p:nvPr>
        </p:nvSpPr>
        <p:spPr/>
        <p:txBody>
          <a:bodyPr/>
          <a:lstStyle/>
          <a:p>
            <a:fld id="{2BDAB83F-87A5-4482-800E-BAE5137FF6BD}" type="slidenum">
              <a:rPr lang="en-US" smtClean="0"/>
              <a:pPr/>
              <a:t>25</a:t>
            </a:fld>
            <a:endParaRPr lang="en-US"/>
          </a:p>
        </p:txBody>
      </p:sp>
      <p:sp>
        <p:nvSpPr>
          <p:cNvPr id="13" name="Rectangle 12"/>
          <p:cNvSpPr/>
          <p:nvPr/>
        </p:nvSpPr>
        <p:spPr>
          <a:xfrm>
            <a:off x="2895600" y="3657600"/>
            <a:ext cx="1752600" cy="685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call </a:t>
            </a:r>
            <a:r>
              <a:rPr lang="en-US" dirty="0" err="1" smtClean="0"/>
              <a:t>D.Inc</a:t>
            </a:r>
            <a:endParaRPr lang="en-US" dirty="0"/>
          </a:p>
        </p:txBody>
      </p:sp>
      <p:cxnSp>
        <p:nvCxnSpPr>
          <p:cNvPr id="50" name="Shape 19"/>
          <p:cNvCxnSpPr/>
          <p:nvPr/>
        </p:nvCxnSpPr>
        <p:spPr>
          <a:xfrm>
            <a:off x="4648200" y="4191000"/>
            <a:ext cx="1828800" cy="17907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hape 19"/>
          <p:cNvCxnSpPr/>
          <p:nvPr/>
        </p:nvCxnSpPr>
        <p:spPr>
          <a:xfrm flipV="1">
            <a:off x="4648200" y="2057400"/>
            <a:ext cx="1828800" cy="1752600"/>
          </a:xfrm>
          <a:prstGeom prst="curvedConnector3">
            <a:avLst>
              <a:gd name="adj1" fmla="val 5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hape 19"/>
          <p:cNvCxnSpPr/>
          <p:nvPr/>
        </p:nvCxnSpPr>
        <p:spPr>
          <a:xfrm flipH="1">
            <a:off x="2286000" y="4191000"/>
            <a:ext cx="2362200" cy="685800"/>
          </a:xfrm>
          <a:prstGeom prst="curvedConnector3">
            <a:avLst>
              <a:gd name="adj1" fmla="val -9677"/>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143000" y="2133600"/>
            <a:ext cx="1143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B.Inv</a:t>
            </a:r>
            <a:endParaRPr lang="en-US" dirty="0"/>
          </a:p>
        </p:txBody>
      </p:sp>
      <p:sp>
        <p:nvSpPr>
          <p:cNvPr id="40" name="Rectangle 39"/>
          <p:cNvSpPr/>
          <p:nvPr/>
        </p:nvSpPr>
        <p:spPr>
          <a:xfrm>
            <a:off x="6477000" y="1905000"/>
            <a:ext cx="13716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B.Inc.Req</a:t>
            </a:r>
            <a:endParaRPr lang="en-US" dirty="0"/>
          </a:p>
        </p:txBody>
      </p:sp>
      <p:sp>
        <p:nvSpPr>
          <p:cNvPr id="43" name="Rectangle 42"/>
          <p:cNvSpPr/>
          <p:nvPr/>
        </p:nvSpPr>
        <p:spPr>
          <a:xfrm>
            <a:off x="6477000" y="3200400"/>
            <a:ext cx="13716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B.Inc.Ens</a:t>
            </a:r>
            <a:endParaRPr lang="en-US" dirty="0"/>
          </a:p>
        </p:txBody>
      </p:sp>
      <p:sp>
        <p:nvSpPr>
          <p:cNvPr id="45" name="Rectangle 44"/>
          <p:cNvSpPr/>
          <p:nvPr/>
        </p:nvSpPr>
        <p:spPr>
          <a:xfrm>
            <a:off x="1143000" y="4419600"/>
            <a:ext cx="1143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D.Inv</a:t>
            </a:r>
            <a:endParaRPr lang="en-US" dirty="0"/>
          </a:p>
        </p:txBody>
      </p:sp>
      <p:sp>
        <p:nvSpPr>
          <p:cNvPr id="48" name="Rectangle 47"/>
          <p:cNvSpPr/>
          <p:nvPr/>
        </p:nvSpPr>
        <p:spPr>
          <a:xfrm>
            <a:off x="6477000" y="5638800"/>
            <a:ext cx="14478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t>D.Inc.Ens</a:t>
            </a:r>
            <a:endParaRPr lang="en-US" dirty="0"/>
          </a:p>
        </p:txBody>
      </p:sp>
      <p:cxnSp>
        <p:nvCxnSpPr>
          <p:cNvPr id="49" name="Shape 15"/>
          <p:cNvCxnSpPr>
            <a:stCxn id="45" idx="1"/>
            <a:endCxn id="39" idx="1"/>
          </p:cNvCxnSpPr>
          <p:nvPr/>
        </p:nvCxnSpPr>
        <p:spPr>
          <a:xfrm rot="10800000">
            <a:off x="1143000" y="2476500"/>
            <a:ext cx="1588" cy="2286000"/>
          </a:xfrm>
          <a:prstGeom prst="curvedConnector3">
            <a:avLst>
              <a:gd name="adj1" fmla="val 37428223"/>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hape 51"/>
          <p:cNvCxnSpPr>
            <a:stCxn id="48" idx="3"/>
            <a:endCxn id="43" idx="3"/>
          </p:cNvCxnSpPr>
          <p:nvPr/>
        </p:nvCxnSpPr>
        <p:spPr>
          <a:xfrm flipH="1" flipV="1">
            <a:off x="7848600" y="3543300"/>
            <a:ext cx="76200" cy="2438400"/>
          </a:xfrm>
          <a:prstGeom prst="curvedConnector3">
            <a:avLst>
              <a:gd name="adj1" fmla="val -30000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59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the Heap</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a:t>Analysis of a full OO </a:t>
            </a:r>
            <a:r>
              <a:rPr lang="en-US" dirty="0" smtClean="0"/>
              <a:t>imperative-language challenging</a:t>
            </a:r>
          </a:p>
          <a:p>
            <a:r>
              <a:rPr lang="en-US" dirty="0" smtClean="0"/>
              <a:t>Standard Domains for Abstract Interpretation don’t deal with heap</a:t>
            </a:r>
          </a:p>
          <a:p>
            <a:r>
              <a:rPr lang="en-US" dirty="0" smtClean="0"/>
              <a:t>Our approach:</a:t>
            </a:r>
          </a:p>
          <a:p>
            <a:pPr lvl="1"/>
            <a:r>
              <a:rPr lang="en-US" dirty="0" smtClean="0"/>
              <a:t>Eliminate the heap</a:t>
            </a:r>
          </a:p>
          <a:p>
            <a:pPr lvl="1"/>
            <a:r>
              <a:rPr lang="en-US" dirty="0" smtClean="0"/>
              <a:t>Compute local must-aliasing and assume non-aliasing for rest</a:t>
            </a:r>
          </a:p>
          <a:p>
            <a:pPr lvl="1"/>
            <a:r>
              <a:rPr lang="en-US" dirty="0" smtClean="0"/>
              <a:t>Reduce method code to a scalar program</a:t>
            </a:r>
          </a:p>
          <a:p>
            <a:pPr lvl="2"/>
            <a:r>
              <a:rPr lang="en-US" dirty="0" smtClean="0"/>
              <a:t>Each accessed value has a name (SSA)</a:t>
            </a:r>
            <a:endParaRPr lang="en-US" dirty="0"/>
          </a:p>
          <a:p>
            <a:endParaRPr lang="en-US" dirty="0"/>
          </a:p>
        </p:txBody>
      </p:sp>
    </p:spTree>
    <p:extLst>
      <p:ext uri="{BB962C8B-B14F-4D97-AF65-F5344CB8AC3E}">
        <p14:creationId xmlns:p14="http://schemas.microsoft.com/office/powerpoint/2010/main" val="3415551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a:t>
            </a:r>
            <a:endParaRPr lang="en-US" dirty="0"/>
          </a:p>
        </p:txBody>
      </p:sp>
      <p:sp>
        <p:nvSpPr>
          <p:cNvPr id="3" name="Content Placeholder 2"/>
          <p:cNvSpPr>
            <a:spLocks noGrp="1"/>
          </p:cNvSpPr>
          <p:nvPr>
            <p:ph idx="1"/>
          </p:nvPr>
        </p:nvSpPr>
        <p:spPr/>
        <p:txBody>
          <a:bodyPr/>
          <a:lstStyle/>
          <a:p>
            <a:r>
              <a:rPr lang="en-US" dirty="0" smtClean="0"/>
              <a:t>Compute map: PC -&gt; AP -&gt; SV</a:t>
            </a:r>
          </a:p>
          <a:p>
            <a:pPr lvl="1"/>
            <a:r>
              <a:rPr lang="en-US" dirty="0" smtClean="0"/>
              <a:t>per PC map from access path to symbolic value</a:t>
            </a:r>
          </a:p>
          <a:p>
            <a:r>
              <a:rPr lang="en-US" dirty="0" smtClean="0"/>
              <a:t>At joins</a:t>
            </a:r>
          </a:p>
          <a:p>
            <a:pPr lvl="1"/>
            <a:r>
              <a:rPr lang="en-US" dirty="0" smtClean="0"/>
              <a:t>maintain equalities from both sides</a:t>
            </a:r>
          </a:p>
          <a:p>
            <a:r>
              <a:rPr lang="en-US" dirty="0" smtClean="0"/>
              <a:t>Result of join interpreted as assignments to SV from incoming branches</a:t>
            </a:r>
          </a:p>
        </p:txBody>
      </p:sp>
    </p:spTree>
    <p:extLst>
      <p:ext uri="{BB962C8B-B14F-4D97-AF65-F5344CB8AC3E}">
        <p14:creationId xmlns:p14="http://schemas.microsoft.com/office/powerpoint/2010/main" val="3983096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(1)</a:t>
            </a:r>
            <a:endParaRPr lang="en-US" dirty="0"/>
          </a:p>
        </p:txBody>
      </p:sp>
      <p:sp>
        <p:nvSpPr>
          <p:cNvPr id="18" name="TextBox 17"/>
          <p:cNvSpPr txBox="1"/>
          <p:nvPr/>
        </p:nvSpPr>
        <p:spPr>
          <a:xfrm>
            <a:off x="3925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3886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163344" y="41264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361156" y="33786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188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21" idx="0"/>
          </p:cNvCxnSpPr>
          <p:nvPr/>
        </p:nvCxnSpPr>
        <p:spPr>
          <a:xfrm flipH="1">
            <a:off x="5730343" y="2682737"/>
            <a:ext cx="2437"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4924291" y="2682737"/>
            <a:ext cx="4006"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391211" y="3378641"/>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440023" y="37479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41" name="Content Placeholder 3"/>
          <p:cNvSpPr>
            <a:spLocks noGrp="1"/>
          </p:cNvSpPr>
          <p:nvPr>
            <p:ph sz="half" idx="1"/>
          </p:nvPr>
        </p:nvSpPr>
        <p:spPr>
          <a:xfrm>
            <a:off x="152400" y="1447800"/>
            <a:ext cx="3581400" cy="267866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200" b="1" dirty="0" smtClean="0">
                <a:solidFill>
                  <a:srgbClr val="0070C0"/>
                </a:solidFill>
                <a:latin typeface="Consolas" pitchFamily="49" charset="0"/>
                <a:cs typeface="Consolas" pitchFamily="49" charset="0"/>
              </a:rPr>
              <a:t>public </a:t>
            </a:r>
            <a:r>
              <a:rPr lang="en-US" sz="1200" b="1" dirty="0">
                <a:solidFill>
                  <a:srgbClr val="0070C0"/>
                </a:solidFill>
                <a:latin typeface="Consolas" pitchFamily="49" charset="0"/>
                <a:cs typeface="Consolas" pitchFamily="49" charset="0"/>
              </a:rPr>
              <a:t>void</a:t>
            </a:r>
            <a:r>
              <a:rPr lang="en-US" sz="1200" b="1" dirty="0">
                <a:latin typeface="Consolas" pitchFamily="49" charset="0"/>
                <a:cs typeface="Consolas" pitchFamily="49" charset="0"/>
              </a:rPr>
              <a:t> </a:t>
            </a:r>
            <a:r>
              <a:rPr lang="en-US" sz="1200" dirty="0">
                <a:latin typeface="Consolas" pitchFamily="49" charset="0"/>
                <a:cs typeface="Consolas" pitchFamily="49" charset="0"/>
              </a:rPr>
              <a:t>Push(T x)</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marL="0" indent="0">
              <a:buNone/>
            </a:pPr>
            <a:r>
              <a:rPr lang="en-US" sz="1200" dirty="0" smtClean="0">
                <a:latin typeface="Consolas" pitchFamily="49" charset="0"/>
                <a:cs typeface="Consolas" pitchFamily="49" charset="0"/>
              </a:rPr>
              <a:t>  </a:t>
            </a:r>
            <a:r>
              <a:rPr lang="en-US" sz="1200" b="1" dirty="0" smtClean="0">
                <a:solidFill>
                  <a:srgbClr val="0070C0"/>
                </a:solidFill>
                <a:latin typeface="Consolas" pitchFamily="49" charset="0"/>
                <a:cs typeface="Consolas" pitchFamily="49" charset="0"/>
              </a:rPr>
              <a:t>if</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a:t>
            </a:r>
            <a:r>
              <a:rPr lang="en-US" sz="1200" dirty="0" err="1">
                <a:latin typeface="Consolas" pitchFamily="49" charset="0"/>
                <a:cs typeface="Consolas" pitchFamily="49" charset="0"/>
              </a:rPr>
              <a:t>nextFree</a:t>
            </a:r>
            <a:r>
              <a:rPr lang="en-US" sz="1200" dirty="0">
                <a:latin typeface="Consolas" pitchFamily="49" charset="0"/>
                <a:cs typeface="Consolas" pitchFamily="49" charset="0"/>
              </a:rPr>
              <a:t> == </a:t>
            </a:r>
            <a:r>
              <a:rPr lang="en-US" sz="1200" dirty="0" err="1">
                <a:latin typeface="Consolas" pitchFamily="49" charset="0"/>
                <a:cs typeface="Consolas" pitchFamily="49" charset="0"/>
              </a:rPr>
              <a:t>this.data.Length</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int</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 = </a:t>
            </a:r>
            <a:r>
              <a:rPr lang="en-US" sz="1200" dirty="0" err="1" smtClean="0">
                <a:latin typeface="Consolas" pitchFamily="49" charset="0"/>
                <a:cs typeface="Consolas" pitchFamily="49" charset="0"/>
              </a:rPr>
              <a:t>this.data.Length</a:t>
            </a:r>
            <a:r>
              <a:rPr lang="en-US" sz="1200" dirty="0" smtClean="0">
                <a:latin typeface="Consolas" pitchFamily="49" charset="0"/>
                <a:cs typeface="Consolas" pitchFamily="49" charset="0"/>
              </a:rPr>
              <a:t>*2;</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var</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 = </a:t>
            </a:r>
            <a:r>
              <a:rPr lang="en-US" sz="1200" b="1" dirty="0">
                <a:solidFill>
                  <a:srgbClr val="0070C0"/>
                </a:solidFill>
                <a:latin typeface="Consolas" pitchFamily="49" charset="0"/>
                <a:cs typeface="Consolas" pitchFamily="49" charset="0"/>
              </a:rPr>
              <a:t>new</a:t>
            </a:r>
            <a:r>
              <a:rPr lang="en-US" sz="1200" dirty="0">
                <a:solidFill>
                  <a:srgbClr val="0070C0"/>
                </a:solidFill>
                <a:latin typeface="Consolas" pitchFamily="49" charset="0"/>
                <a:cs typeface="Consolas" pitchFamily="49" charset="0"/>
              </a:rPr>
              <a:t> </a:t>
            </a:r>
            <a:r>
              <a:rPr lang="en-US" sz="1200" dirty="0">
                <a:latin typeface="Consolas" pitchFamily="49" charset="0"/>
                <a:cs typeface="Consolas" pitchFamily="49" charset="0"/>
              </a:rPr>
              <a:t>T[</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 Copy content to </a:t>
            </a:r>
            <a:r>
              <a:rPr lang="en-US" sz="1200" dirty="0" err="1" smtClean="0">
                <a:latin typeface="Consolas" pitchFamily="49" charset="0"/>
                <a:cs typeface="Consolas" pitchFamily="49" charset="0"/>
              </a:rPr>
              <a:t>newArray</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this</a:t>
            </a:r>
            <a:r>
              <a:rPr lang="en-US" sz="1200" dirty="0" err="1">
                <a:latin typeface="Consolas" pitchFamily="49" charset="0"/>
                <a:cs typeface="Consolas" pitchFamily="49" charset="0"/>
              </a:rPr>
              <a:t>.data</a:t>
            </a:r>
            <a:r>
              <a:rPr lang="en-US" sz="1200" dirty="0">
                <a:latin typeface="Consolas" pitchFamily="49" charset="0"/>
                <a:cs typeface="Consolas" pitchFamily="49" charset="0"/>
              </a:rPr>
              <a:t> =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a:t>
            </a: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p>
          <a:p>
            <a:pPr marL="0" indent="0">
              <a:buNone/>
            </a:pPr>
            <a:r>
              <a:rPr lang="en-US" sz="1200" dirty="0" smtClean="0">
                <a:latin typeface="Consolas" pitchFamily="49" charset="0"/>
                <a:cs typeface="Consolas" pitchFamily="49" charset="0"/>
              </a:rPr>
              <a:t>  </a:t>
            </a:r>
            <a:r>
              <a:rPr lang="en-US" sz="1200" b="1" dirty="0" err="1" smtClean="0">
                <a:solidFill>
                  <a:srgbClr val="0070C0"/>
                </a:solidFill>
                <a:latin typeface="Consolas" pitchFamily="49" charset="0"/>
                <a:cs typeface="Consolas" pitchFamily="49" charset="0"/>
              </a:rPr>
              <a:t>this</a:t>
            </a:r>
            <a:r>
              <a:rPr lang="en-US" sz="1200" dirty="0" err="1" smtClean="0">
                <a:latin typeface="Consolas" pitchFamily="49" charset="0"/>
                <a:cs typeface="Consolas" pitchFamily="49" charset="0"/>
              </a:rPr>
              <a:t>.data</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nextFree</a:t>
            </a:r>
            <a:r>
              <a:rPr lang="en-US" sz="1200" dirty="0">
                <a:latin typeface="Consolas" pitchFamily="49" charset="0"/>
                <a:cs typeface="Consolas" pitchFamily="49" charset="0"/>
              </a:rPr>
              <a:t>++] = x</a:t>
            </a:r>
            <a:r>
              <a:rPr lang="en-US" sz="1200" dirty="0" smtClean="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27" name="Right Arrow 26"/>
          <p:cNvSpPr/>
          <p:nvPr/>
        </p:nvSpPr>
        <p:spPr>
          <a:xfrm>
            <a:off x="0" y="1845076"/>
            <a:ext cx="381000" cy="212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205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3"/>
          <p:cNvSpPr>
            <a:spLocks noGrp="1"/>
          </p:cNvSpPr>
          <p:nvPr>
            <p:ph sz="half" idx="1"/>
          </p:nvPr>
        </p:nvSpPr>
        <p:spPr>
          <a:xfrm>
            <a:off x="152400" y="1447800"/>
            <a:ext cx="3581400" cy="267866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200" b="1" dirty="0" smtClean="0">
                <a:solidFill>
                  <a:srgbClr val="0070C0"/>
                </a:solidFill>
                <a:latin typeface="Consolas" pitchFamily="49" charset="0"/>
                <a:cs typeface="Consolas" pitchFamily="49" charset="0"/>
              </a:rPr>
              <a:t>public </a:t>
            </a:r>
            <a:r>
              <a:rPr lang="en-US" sz="1200" b="1" dirty="0">
                <a:solidFill>
                  <a:srgbClr val="0070C0"/>
                </a:solidFill>
                <a:latin typeface="Consolas" pitchFamily="49" charset="0"/>
                <a:cs typeface="Consolas" pitchFamily="49" charset="0"/>
              </a:rPr>
              <a:t>void</a:t>
            </a:r>
            <a:r>
              <a:rPr lang="en-US" sz="1200" b="1" dirty="0">
                <a:latin typeface="Consolas" pitchFamily="49" charset="0"/>
                <a:cs typeface="Consolas" pitchFamily="49" charset="0"/>
              </a:rPr>
              <a:t> </a:t>
            </a:r>
            <a:r>
              <a:rPr lang="en-US" sz="1200" dirty="0">
                <a:latin typeface="Consolas" pitchFamily="49" charset="0"/>
                <a:cs typeface="Consolas" pitchFamily="49" charset="0"/>
              </a:rPr>
              <a:t>Push(T x)</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marL="0" indent="0">
              <a:buNone/>
            </a:pPr>
            <a:r>
              <a:rPr lang="en-US" sz="1200" dirty="0" smtClean="0">
                <a:latin typeface="Consolas" pitchFamily="49" charset="0"/>
                <a:cs typeface="Consolas" pitchFamily="49" charset="0"/>
              </a:rPr>
              <a:t>  </a:t>
            </a:r>
            <a:r>
              <a:rPr lang="en-US" sz="1200" b="1" dirty="0" smtClean="0">
                <a:solidFill>
                  <a:srgbClr val="0070C0"/>
                </a:solidFill>
                <a:latin typeface="Consolas" pitchFamily="49" charset="0"/>
                <a:cs typeface="Consolas" pitchFamily="49" charset="0"/>
              </a:rPr>
              <a:t>if</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a:t>
            </a:r>
            <a:r>
              <a:rPr lang="en-US" sz="1200" dirty="0" err="1">
                <a:latin typeface="Consolas" pitchFamily="49" charset="0"/>
                <a:cs typeface="Consolas" pitchFamily="49" charset="0"/>
              </a:rPr>
              <a:t>nextFree</a:t>
            </a:r>
            <a:r>
              <a:rPr lang="en-US" sz="1200" dirty="0">
                <a:latin typeface="Consolas" pitchFamily="49" charset="0"/>
                <a:cs typeface="Consolas" pitchFamily="49" charset="0"/>
              </a:rPr>
              <a:t> == </a:t>
            </a:r>
            <a:r>
              <a:rPr lang="en-US" sz="1200" dirty="0" err="1">
                <a:latin typeface="Consolas" pitchFamily="49" charset="0"/>
                <a:cs typeface="Consolas" pitchFamily="49" charset="0"/>
              </a:rPr>
              <a:t>this.data.Length</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int</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 = </a:t>
            </a:r>
            <a:r>
              <a:rPr lang="en-US" sz="1200" dirty="0" err="1" smtClean="0">
                <a:latin typeface="Consolas" pitchFamily="49" charset="0"/>
                <a:cs typeface="Consolas" pitchFamily="49" charset="0"/>
              </a:rPr>
              <a:t>this.data.Length</a:t>
            </a:r>
            <a:r>
              <a:rPr lang="en-US" sz="1200" dirty="0" smtClean="0">
                <a:latin typeface="Consolas" pitchFamily="49" charset="0"/>
                <a:cs typeface="Consolas" pitchFamily="49" charset="0"/>
              </a:rPr>
              <a:t>*2;</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var</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 = </a:t>
            </a:r>
            <a:r>
              <a:rPr lang="en-US" sz="1200" b="1" dirty="0">
                <a:solidFill>
                  <a:srgbClr val="0070C0"/>
                </a:solidFill>
                <a:latin typeface="Consolas" pitchFamily="49" charset="0"/>
                <a:cs typeface="Consolas" pitchFamily="49" charset="0"/>
              </a:rPr>
              <a:t>new</a:t>
            </a:r>
            <a:r>
              <a:rPr lang="en-US" sz="1200" dirty="0">
                <a:solidFill>
                  <a:srgbClr val="0070C0"/>
                </a:solidFill>
                <a:latin typeface="Consolas" pitchFamily="49" charset="0"/>
                <a:cs typeface="Consolas" pitchFamily="49" charset="0"/>
              </a:rPr>
              <a:t> </a:t>
            </a:r>
            <a:r>
              <a:rPr lang="en-US" sz="1200" dirty="0">
                <a:latin typeface="Consolas" pitchFamily="49" charset="0"/>
                <a:cs typeface="Consolas" pitchFamily="49" charset="0"/>
              </a:rPr>
              <a:t>T[</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 Copy content to </a:t>
            </a:r>
            <a:r>
              <a:rPr lang="en-US" sz="1200" dirty="0" err="1" smtClean="0">
                <a:latin typeface="Consolas" pitchFamily="49" charset="0"/>
                <a:cs typeface="Consolas" pitchFamily="49" charset="0"/>
              </a:rPr>
              <a:t>newArray</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this</a:t>
            </a:r>
            <a:r>
              <a:rPr lang="en-US" sz="1200" dirty="0" err="1">
                <a:latin typeface="Consolas" pitchFamily="49" charset="0"/>
                <a:cs typeface="Consolas" pitchFamily="49" charset="0"/>
              </a:rPr>
              <a:t>.data</a:t>
            </a:r>
            <a:r>
              <a:rPr lang="en-US" sz="1200" dirty="0">
                <a:latin typeface="Consolas" pitchFamily="49" charset="0"/>
                <a:cs typeface="Consolas" pitchFamily="49" charset="0"/>
              </a:rPr>
              <a:t> =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a:t>
            </a: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p>
          <a:p>
            <a:pPr marL="0" indent="0">
              <a:buNone/>
            </a:pPr>
            <a:r>
              <a:rPr lang="en-US" sz="1200" dirty="0" smtClean="0">
                <a:latin typeface="Consolas" pitchFamily="49" charset="0"/>
                <a:cs typeface="Consolas" pitchFamily="49" charset="0"/>
              </a:rPr>
              <a:t>  </a:t>
            </a:r>
            <a:r>
              <a:rPr lang="en-US" sz="1200" b="1" dirty="0" err="1" smtClean="0">
                <a:solidFill>
                  <a:srgbClr val="0070C0"/>
                </a:solidFill>
                <a:latin typeface="Consolas" pitchFamily="49" charset="0"/>
                <a:cs typeface="Consolas" pitchFamily="49" charset="0"/>
              </a:rPr>
              <a:t>this</a:t>
            </a:r>
            <a:r>
              <a:rPr lang="en-US" sz="1200" dirty="0" err="1" smtClean="0">
                <a:latin typeface="Consolas" pitchFamily="49" charset="0"/>
                <a:cs typeface="Consolas" pitchFamily="49" charset="0"/>
              </a:rPr>
              <a:t>.data</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nextFree</a:t>
            </a:r>
            <a:r>
              <a:rPr lang="en-US" sz="1200" dirty="0">
                <a:latin typeface="Consolas" pitchFamily="49" charset="0"/>
                <a:cs typeface="Consolas" pitchFamily="49" charset="0"/>
              </a:rPr>
              <a:t>++] = x</a:t>
            </a:r>
            <a:r>
              <a:rPr lang="en-US" sz="1200" dirty="0" smtClean="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Heap Analysis Example (2)</a:t>
            </a:r>
            <a:endParaRPr lang="en-US" dirty="0"/>
          </a:p>
        </p:txBody>
      </p:sp>
      <p:sp>
        <p:nvSpPr>
          <p:cNvPr id="18" name="TextBox 17"/>
          <p:cNvSpPr txBox="1"/>
          <p:nvPr/>
        </p:nvSpPr>
        <p:spPr>
          <a:xfrm>
            <a:off x="3925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3886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163344" y="41264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361156" y="33786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188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21" idx="0"/>
          </p:cNvCxnSpPr>
          <p:nvPr/>
        </p:nvCxnSpPr>
        <p:spPr>
          <a:xfrm flipH="1">
            <a:off x="5730343" y="2682737"/>
            <a:ext cx="2437"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4924291" y="2682737"/>
            <a:ext cx="4006"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391211" y="3378641"/>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440023" y="37479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27" name="Right Arrow 26"/>
          <p:cNvSpPr/>
          <p:nvPr/>
        </p:nvSpPr>
        <p:spPr>
          <a:xfrm>
            <a:off x="228600" y="2692925"/>
            <a:ext cx="381000" cy="212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843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386357" y="1879108"/>
            <a:ext cx="2368" cy="149953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129679" y="3378641"/>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5065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Microsoft’s .NET Platform</a:t>
            </a:r>
            <a:endParaRPr lang="en-US" dirty="0"/>
          </a:p>
        </p:txBody>
      </p:sp>
      <p:sp>
        <p:nvSpPr>
          <p:cNvPr id="3" name="Content Placeholder 2"/>
          <p:cNvSpPr>
            <a:spLocks noGrp="1"/>
          </p:cNvSpPr>
          <p:nvPr>
            <p:ph idx="1"/>
          </p:nvPr>
        </p:nvSpPr>
        <p:spPr/>
        <p:txBody>
          <a:bodyPr/>
          <a:lstStyle/>
          <a:p>
            <a:r>
              <a:rPr lang="en-US" dirty="0" smtClean="0"/>
              <a:t>Type and memory safe intermediate language CIL</a:t>
            </a:r>
          </a:p>
          <a:p>
            <a:r>
              <a:rPr lang="en-US" dirty="0" smtClean="0"/>
              <a:t>Target for C#, </a:t>
            </a:r>
            <a:r>
              <a:rPr lang="en-US" dirty="0" err="1" smtClean="0"/>
              <a:t>VisualBasic</a:t>
            </a:r>
            <a:r>
              <a:rPr lang="en-US" dirty="0" smtClean="0"/>
              <a:t>, F#, and many others</a:t>
            </a:r>
          </a:p>
          <a:p>
            <a:r>
              <a:rPr lang="en-US" dirty="0" smtClean="0"/>
              <a:t>Used for desktop apps, Silverlight browser apps, Web server side code, Phone apps</a:t>
            </a:r>
          </a:p>
          <a:p>
            <a:r>
              <a:rPr lang="en-US" dirty="0" smtClean="0"/>
              <a:t>Estimated 2.5M developers in 2004</a:t>
            </a:r>
          </a:p>
          <a:p>
            <a:r>
              <a:rPr lang="en-US" dirty="0" smtClean="0"/>
              <a:t>Can we enable these developers?</a:t>
            </a:r>
          </a:p>
          <a:p>
            <a:endParaRPr lang="en-US" dirty="0"/>
          </a:p>
        </p:txBody>
      </p:sp>
      <p:pic>
        <p:nvPicPr>
          <p:cNvPr id="4" name="Picture 17" descr="http://www.designrdm.com/wp-content/uploads/2009/10/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4144" y="5728536"/>
            <a:ext cx="810220" cy="8102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19" descr="http://upload.wikimedia.org/wikipedia/fr/4/4a/Logo_V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009" y="5534642"/>
            <a:ext cx="1240126" cy="11980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21" descr="http://research.microsoft.com/en-us/news/features/images/Fsharp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9372" y="5646284"/>
            <a:ext cx="1624542" cy="974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3" descr="http://bloggingabout.net/resized-image.ashx/__size/500x400/__key/CommunityServer.Components.PostAttachments/00.00.00.85.60/Microsoft-.NET-logo-whit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0972" y="304800"/>
            <a:ext cx="1403945" cy="898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5" descr="http://www.doobybrain.com/wp-content/uploads/2007/05/silverlight-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18922" y="5536983"/>
            <a:ext cx="1069879" cy="1193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1.bp.blogspot.com/_Ylf3E9uspso/TF9m0rsJ0WI/AAAAAAAAEBA/iHv1U4xGhkg/s320/Windows-Phone-7-Log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5447846"/>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887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3"/>
          <p:cNvSpPr>
            <a:spLocks noGrp="1"/>
          </p:cNvSpPr>
          <p:nvPr>
            <p:ph sz="half" idx="1"/>
          </p:nvPr>
        </p:nvSpPr>
        <p:spPr>
          <a:xfrm>
            <a:off x="152400" y="1447800"/>
            <a:ext cx="3581400" cy="267866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200" b="1" dirty="0" smtClean="0">
                <a:solidFill>
                  <a:srgbClr val="0070C0"/>
                </a:solidFill>
                <a:latin typeface="Consolas" pitchFamily="49" charset="0"/>
                <a:cs typeface="Consolas" pitchFamily="49" charset="0"/>
              </a:rPr>
              <a:t>public </a:t>
            </a:r>
            <a:r>
              <a:rPr lang="en-US" sz="1200" b="1" dirty="0">
                <a:solidFill>
                  <a:srgbClr val="0070C0"/>
                </a:solidFill>
                <a:latin typeface="Consolas" pitchFamily="49" charset="0"/>
                <a:cs typeface="Consolas" pitchFamily="49" charset="0"/>
              </a:rPr>
              <a:t>void</a:t>
            </a:r>
            <a:r>
              <a:rPr lang="en-US" sz="1200" b="1" dirty="0">
                <a:latin typeface="Consolas" pitchFamily="49" charset="0"/>
                <a:cs typeface="Consolas" pitchFamily="49" charset="0"/>
              </a:rPr>
              <a:t> </a:t>
            </a:r>
            <a:r>
              <a:rPr lang="en-US" sz="1200" dirty="0">
                <a:latin typeface="Consolas" pitchFamily="49" charset="0"/>
                <a:cs typeface="Consolas" pitchFamily="49" charset="0"/>
              </a:rPr>
              <a:t>Push(T x)</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marL="0" indent="0">
              <a:buNone/>
            </a:pPr>
            <a:r>
              <a:rPr lang="en-US" sz="1200" dirty="0" smtClean="0">
                <a:latin typeface="Consolas" pitchFamily="49" charset="0"/>
                <a:cs typeface="Consolas" pitchFamily="49" charset="0"/>
              </a:rPr>
              <a:t>  </a:t>
            </a:r>
            <a:r>
              <a:rPr lang="en-US" sz="1200" b="1" dirty="0" smtClean="0">
                <a:solidFill>
                  <a:srgbClr val="0070C0"/>
                </a:solidFill>
                <a:latin typeface="Consolas" pitchFamily="49" charset="0"/>
                <a:cs typeface="Consolas" pitchFamily="49" charset="0"/>
              </a:rPr>
              <a:t>if</a:t>
            </a:r>
            <a:r>
              <a:rPr lang="en-US" sz="1200" dirty="0" smtClean="0">
                <a:latin typeface="Consolas" pitchFamily="49" charset="0"/>
                <a:cs typeface="Consolas" pitchFamily="49" charset="0"/>
              </a:rPr>
              <a:t> </a:t>
            </a:r>
            <a:r>
              <a:rPr lang="en-US" sz="1200" dirty="0">
                <a:latin typeface="Consolas" pitchFamily="49" charset="0"/>
                <a:cs typeface="Consolas" pitchFamily="49" charset="0"/>
              </a:rPr>
              <a:t>(</a:t>
            </a:r>
            <a:r>
              <a:rPr lang="en-US" sz="1200" dirty="0" err="1">
                <a:latin typeface="Consolas" pitchFamily="49" charset="0"/>
                <a:cs typeface="Consolas" pitchFamily="49" charset="0"/>
              </a:rPr>
              <a:t>nextFree</a:t>
            </a:r>
            <a:r>
              <a:rPr lang="en-US" sz="1200" dirty="0">
                <a:latin typeface="Consolas" pitchFamily="49" charset="0"/>
                <a:cs typeface="Consolas" pitchFamily="49" charset="0"/>
              </a:rPr>
              <a:t> == </a:t>
            </a:r>
            <a:r>
              <a:rPr lang="en-US" sz="1200" dirty="0" err="1">
                <a:latin typeface="Consolas" pitchFamily="49" charset="0"/>
                <a:cs typeface="Consolas" pitchFamily="49" charset="0"/>
              </a:rPr>
              <a:t>this.data.Length</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int</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 = </a:t>
            </a:r>
            <a:r>
              <a:rPr lang="en-US" sz="1200" dirty="0" err="1" smtClean="0">
                <a:latin typeface="Consolas" pitchFamily="49" charset="0"/>
                <a:cs typeface="Consolas" pitchFamily="49" charset="0"/>
              </a:rPr>
              <a:t>this.data.Length</a:t>
            </a:r>
            <a:r>
              <a:rPr lang="en-US" sz="1200" dirty="0" smtClean="0">
                <a:latin typeface="Consolas" pitchFamily="49" charset="0"/>
                <a:cs typeface="Consolas" pitchFamily="49" charset="0"/>
              </a:rPr>
              <a:t>*2;</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var</a:t>
            </a:r>
            <a:r>
              <a:rPr lang="en-US" sz="1200" dirty="0">
                <a:solidFill>
                  <a:srgbClr val="0070C0"/>
                </a:solidFill>
                <a:latin typeface="Consolas" pitchFamily="49" charset="0"/>
                <a:cs typeface="Consolas" pitchFamily="49" charset="0"/>
              </a:rPr>
              <a:t>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 = </a:t>
            </a:r>
            <a:r>
              <a:rPr lang="en-US" sz="1200" b="1" dirty="0">
                <a:solidFill>
                  <a:srgbClr val="0070C0"/>
                </a:solidFill>
                <a:latin typeface="Consolas" pitchFamily="49" charset="0"/>
                <a:cs typeface="Consolas" pitchFamily="49" charset="0"/>
              </a:rPr>
              <a:t>new</a:t>
            </a:r>
            <a:r>
              <a:rPr lang="en-US" sz="1200" dirty="0">
                <a:solidFill>
                  <a:srgbClr val="0070C0"/>
                </a:solidFill>
                <a:latin typeface="Consolas" pitchFamily="49" charset="0"/>
                <a:cs typeface="Consolas" pitchFamily="49" charset="0"/>
              </a:rPr>
              <a:t> </a:t>
            </a:r>
            <a:r>
              <a:rPr lang="en-US" sz="1200" dirty="0">
                <a:latin typeface="Consolas" pitchFamily="49" charset="0"/>
                <a:cs typeface="Consolas" pitchFamily="49" charset="0"/>
              </a:rPr>
              <a:t>T[</a:t>
            </a:r>
            <a:r>
              <a:rPr lang="en-US" sz="1200" dirty="0" err="1">
                <a:latin typeface="Consolas" pitchFamily="49" charset="0"/>
                <a:cs typeface="Consolas" pitchFamily="49" charset="0"/>
              </a:rPr>
              <a:t>newsize</a:t>
            </a:r>
            <a:r>
              <a:rPr lang="en-US" sz="1200" dirty="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    // Copy content to </a:t>
            </a:r>
            <a:r>
              <a:rPr lang="en-US" sz="1200" dirty="0" err="1" smtClean="0">
                <a:latin typeface="Consolas" pitchFamily="49" charset="0"/>
                <a:cs typeface="Consolas" pitchFamily="49" charset="0"/>
              </a:rPr>
              <a:t>newArray</a:t>
            </a:r>
            <a:endParaRPr lang="en-US" sz="1200" dirty="0">
              <a:latin typeface="Consolas" pitchFamily="49" charset="0"/>
              <a:cs typeface="Consolas" pitchFamily="49" charset="0"/>
            </a:endParaRP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b="1" dirty="0" err="1">
                <a:solidFill>
                  <a:srgbClr val="0070C0"/>
                </a:solidFill>
                <a:latin typeface="Consolas" pitchFamily="49" charset="0"/>
                <a:cs typeface="Consolas" pitchFamily="49" charset="0"/>
              </a:rPr>
              <a:t>this</a:t>
            </a:r>
            <a:r>
              <a:rPr lang="en-US" sz="1200" dirty="0" err="1">
                <a:latin typeface="Consolas" pitchFamily="49" charset="0"/>
                <a:cs typeface="Consolas" pitchFamily="49" charset="0"/>
              </a:rPr>
              <a:t>.data</a:t>
            </a:r>
            <a:r>
              <a:rPr lang="en-US" sz="1200" dirty="0">
                <a:latin typeface="Consolas" pitchFamily="49" charset="0"/>
                <a:cs typeface="Consolas" pitchFamily="49" charset="0"/>
              </a:rPr>
              <a:t> = </a:t>
            </a:r>
            <a:r>
              <a:rPr lang="en-US" sz="1200" dirty="0" err="1">
                <a:latin typeface="Consolas" pitchFamily="49" charset="0"/>
                <a:cs typeface="Consolas" pitchFamily="49" charset="0"/>
              </a:rPr>
              <a:t>newArray</a:t>
            </a:r>
            <a:r>
              <a:rPr lang="en-US" sz="1200" dirty="0">
                <a:latin typeface="Consolas" pitchFamily="49" charset="0"/>
                <a:cs typeface="Consolas" pitchFamily="49" charset="0"/>
              </a:rPr>
              <a:t>;</a:t>
            </a:r>
          </a:p>
          <a:p>
            <a:pPr marL="0" indent="0">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p>
          <a:p>
            <a:pPr marL="0" indent="0">
              <a:buNone/>
            </a:pPr>
            <a:r>
              <a:rPr lang="en-US" sz="1200" dirty="0" smtClean="0">
                <a:latin typeface="Consolas" pitchFamily="49" charset="0"/>
                <a:cs typeface="Consolas" pitchFamily="49" charset="0"/>
              </a:rPr>
              <a:t>  </a:t>
            </a:r>
            <a:r>
              <a:rPr lang="en-US" sz="1200" b="1" dirty="0" err="1" smtClean="0">
                <a:solidFill>
                  <a:srgbClr val="0070C0"/>
                </a:solidFill>
                <a:latin typeface="Consolas" pitchFamily="49" charset="0"/>
                <a:cs typeface="Consolas" pitchFamily="49" charset="0"/>
              </a:rPr>
              <a:t>this</a:t>
            </a:r>
            <a:r>
              <a:rPr lang="en-US" sz="1200" dirty="0" err="1" smtClean="0">
                <a:latin typeface="Consolas" pitchFamily="49" charset="0"/>
                <a:cs typeface="Consolas" pitchFamily="49" charset="0"/>
              </a:rPr>
              <a:t>.data</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nextFree</a:t>
            </a:r>
            <a:r>
              <a:rPr lang="en-US" sz="1200" dirty="0">
                <a:latin typeface="Consolas" pitchFamily="49" charset="0"/>
                <a:cs typeface="Consolas" pitchFamily="49" charset="0"/>
              </a:rPr>
              <a:t>++] = x</a:t>
            </a:r>
            <a:r>
              <a:rPr lang="en-US" sz="1200" dirty="0" smtClean="0">
                <a:latin typeface="Consolas" pitchFamily="49" charset="0"/>
                <a:cs typeface="Consolas" pitchFamily="49" charset="0"/>
              </a:rPr>
              <a:t>;</a:t>
            </a:r>
          </a:p>
          <a:p>
            <a:pPr marL="0" indent="0">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Heap Analysis Example (3)</a:t>
            </a:r>
            <a:endParaRPr lang="en-US" dirty="0"/>
          </a:p>
        </p:txBody>
      </p:sp>
      <p:sp>
        <p:nvSpPr>
          <p:cNvPr id="18" name="TextBox 17"/>
          <p:cNvSpPr txBox="1"/>
          <p:nvPr/>
        </p:nvSpPr>
        <p:spPr>
          <a:xfrm>
            <a:off x="3925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3886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163344" y="41264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361156" y="33786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188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5732780" y="2682737"/>
            <a:ext cx="1655945" cy="6959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2" idx="2"/>
            <a:endCxn id="24" idx="0"/>
          </p:cNvCxnSpPr>
          <p:nvPr/>
        </p:nvCxnSpPr>
        <p:spPr>
          <a:xfrm flipH="1">
            <a:off x="4924291" y="2682737"/>
            <a:ext cx="4006" cy="6959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391211" y="3378641"/>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440023" y="37479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27" name="Right Arrow 26"/>
          <p:cNvSpPr/>
          <p:nvPr/>
        </p:nvSpPr>
        <p:spPr>
          <a:xfrm>
            <a:off x="228600" y="3140476"/>
            <a:ext cx="381000" cy="212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843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386357" y="1879108"/>
            <a:ext cx="2368" cy="149953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129679" y="3378641"/>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0389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(join)</a:t>
            </a:r>
            <a:endParaRPr lang="en-US" dirty="0"/>
          </a:p>
        </p:txBody>
      </p:sp>
      <p:sp>
        <p:nvSpPr>
          <p:cNvPr id="18" name="TextBox 17"/>
          <p:cNvSpPr txBox="1"/>
          <p:nvPr/>
        </p:nvSpPr>
        <p:spPr>
          <a:xfrm>
            <a:off x="4306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4267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544344" y="3795827"/>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742156" y="3048000"/>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569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6113780" y="2682737"/>
            <a:ext cx="1655945"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5305291" y="2682737"/>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772211" y="3048000"/>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821023" y="3417332"/>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224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767357" y="1879108"/>
            <a:ext cx="2368" cy="1168892"/>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10679" y="3048000"/>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
        <p:nvSpPr>
          <p:cNvPr id="34" name="TextBox 33"/>
          <p:cNvSpPr txBox="1"/>
          <p:nvPr/>
        </p:nvSpPr>
        <p:spPr>
          <a:xfrm>
            <a:off x="2678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41" name="Group 40"/>
          <p:cNvGrpSpPr/>
          <p:nvPr/>
        </p:nvGrpSpPr>
        <p:grpSpPr>
          <a:xfrm>
            <a:off x="228600" y="2313405"/>
            <a:ext cx="2146438" cy="369332"/>
            <a:chOff x="4230400" y="2989756"/>
            <a:chExt cx="2146438" cy="369332"/>
          </a:xfrm>
        </p:grpSpPr>
        <p:sp>
          <p:nvSpPr>
            <p:cNvPr id="42" name="TextBox 41"/>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43" name="Group 42"/>
            <p:cNvGrpSpPr/>
            <p:nvPr/>
          </p:nvGrpSpPr>
          <p:grpSpPr>
            <a:xfrm>
              <a:off x="4767871" y="2989756"/>
              <a:ext cx="1608967" cy="369332"/>
              <a:chOff x="4168155" y="2987537"/>
              <a:chExt cx="1608967" cy="369332"/>
            </a:xfrm>
          </p:grpSpPr>
          <p:sp>
            <p:nvSpPr>
              <p:cNvPr id="44" name="TextBox 43"/>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45" name="TextBox 44"/>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46" name="TextBox 45"/>
          <p:cNvSpPr txBox="1"/>
          <p:nvPr/>
        </p:nvSpPr>
        <p:spPr>
          <a:xfrm>
            <a:off x="2505744" y="38216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47" name="TextBox 46"/>
          <p:cNvSpPr txBox="1"/>
          <p:nvPr/>
        </p:nvSpPr>
        <p:spPr>
          <a:xfrm>
            <a:off x="703556" y="30738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48" name="Straight Arrow Connector 47"/>
          <p:cNvCxnSpPr>
            <a:stCxn id="34" idx="2"/>
            <a:endCxn id="42" idx="0"/>
          </p:cNvCxnSpPr>
          <p:nvPr/>
        </p:nvCxnSpPr>
        <p:spPr>
          <a:xfrm>
            <a:off x="5309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4" idx="2"/>
            <a:endCxn id="52" idx="0"/>
          </p:cNvCxnSpPr>
          <p:nvPr/>
        </p:nvCxnSpPr>
        <p:spPr>
          <a:xfrm flipH="1">
            <a:off x="2072743" y="2682737"/>
            <a:ext cx="2437" cy="3911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5" idx="2"/>
            <a:endCxn id="47" idx="0"/>
          </p:cNvCxnSpPr>
          <p:nvPr/>
        </p:nvCxnSpPr>
        <p:spPr>
          <a:xfrm flipH="1">
            <a:off x="1266691" y="2682737"/>
            <a:ext cx="4006" cy="3911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1733611" y="3073841"/>
            <a:ext cx="1466789" cy="369332"/>
            <a:chOff x="4866667" y="3519373"/>
            <a:chExt cx="1466789" cy="369332"/>
          </a:xfrm>
        </p:grpSpPr>
        <p:sp>
          <p:nvSpPr>
            <p:cNvPr id="52" name="TextBox 51"/>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53" name="TextBox 52"/>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54" name="Straight Arrow Connector 53"/>
          <p:cNvCxnSpPr>
            <a:stCxn id="53" idx="2"/>
          </p:cNvCxnSpPr>
          <p:nvPr/>
        </p:nvCxnSpPr>
        <p:spPr>
          <a:xfrm flipH="1">
            <a:off x="2782423" y="34431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657600" y="1511826"/>
            <a:ext cx="0" cy="2425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2000" y="4191000"/>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706273" y="4343400"/>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57" name="Group 56"/>
          <p:cNvGrpSpPr/>
          <p:nvPr/>
        </p:nvGrpSpPr>
        <p:grpSpPr>
          <a:xfrm>
            <a:off x="2667000" y="4916379"/>
            <a:ext cx="2146438" cy="369332"/>
            <a:chOff x="4230400" y="2989756"/>
            <a:chExt cx="2146438" cy="369332"/>
          </a:xfrm>
        </p:grpSpPr>
        <p:sp>
          <p:nvSpPr>
            <p:cNvPr id="58" name="TextBox 57"/>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1</a:t>
              </a:r>
              <a:endParaRPr lang="en-US" baseline="-25000" dirty="0"/>
            </a:p>
          </p:txBody>
        </p:sp>
        <p:grpSp>
          <p:nvGrpSpPr>
            <p:cNvPr id="59" name="Group 58"/>
            <p:cNvGrpSpPr/>
            <p:nvPr/>
          </p:nvGrpSpPr>
          <p:grpSpPr>
            <a:xfrm>
              <a:off x="4767871" y="2989756"/>
              <a:ext cx="1608967" cy="369332"/>
              <a:chOff x="4168155" y="2987537"/>
              <a:chExt cx="1608967" cy="369332"/>
            </a:xfrm>
          </p:grpSpPr>
          <p:sp>
            <p:nvSpPr>
              <p:cNvPr id="60" name="TextBox 59"/>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61" name="TextBox 60"/>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62" name="TextBox 61"/>
          <p:cNvSpPr txBox="1"/>
          <p:nvPr/>
        </p:nvSpPr>
        <p:spPr>
          <a:xfrm>
            <a:off x="4944144" y="6248400"/>
            <a:ext cx="553357" cy="369332"/>
          </a:xfrm>
          <a:prstGeom prst="rect">
            <a:avLst/>
          </a:prstGeom>
          <a:noFill/>
        </p:spPr>
        <p:txBody>
          <a:bodyPr wrap="none" rtlCol="0">
            <a:spAutoFit/>
          </a:bodyPr>
          <a:lstStyle/>
          <a:p>
            <a:r>
              <a:rPr lang="en-US" dirty="0" smtClean="0"/>
              <a:t>len</a:t>
            </a:r>
            <a:r>
              <a:rPr lang="en-US" baseline="-25000" dirty="0" smtClean="0"/>
              <a:t>1</a:t>
            </a:r>
            <a:endParaRPr lang="en-US" baseline="-25000" dirty="0"/>
          </a:p>
        </p:txBody>
      </p:sp>
      <p:sp>
        <p:nvSpPr>
          <p:cNvPr id="63" name="TextBox 62"/>
          <p:cNvSpPr txBox="1"/>
          <p:nvPr/>
        </p:nvSpPr>
        <p:spPr>
          <a:xfrm>
            <a:off x="3141956" y="5650974"/>
            <a:ext cx="1126270" cy="369332"/>
          </a:xfrm>
          <a:prstGeom prst="rect">
            <a:avLst/>
          </a:prstGeom>
          <a:noFill/>
        </p:spPr>
        <p:txBody>
          <a:bodyPr wrap="none" rtlCol="0">
            <a:spAutoFit/>
          </a:bodyPr>
          <a:lstStyle/>
          <a:p>
            <a:r>
              <a:rPr lang="en-US" dirty="0" smtClean="0"/>
              <a:t>nextFree</a:t>
            </a:r>
            <a:r>
              <a:rPr lang="en-US" baseline="-25000" dirty="0" smtClean="0"/>
              <a:t>1</a:t>
            </a:r>
            <a:endParaRPr lang="en-US" baseline="-25000" dirty="0"/>
          </a:p>
        </p:txBody>
      </p:sp>
      <p:cxnSp>
        <p:nvCxnSpPr>
          <p:cNvPr id="64" name="Straight Arrow Connector 63"/>
          <p:cNvCxnSpPr>
            <a:stCxn id="56" idx="2"/>
            <a:endCxn id="58" idx="0"/>
          </p:cNvCxnSpPr>
          <p:nvPr/>
        </p:nvCxnSpPr>
        <p:spPr>
          <a:xfrm>
            <a:off x="2969326" y="4712732"/>
            <a:ext cx="1" cy="2036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0" idx="2"/>
            <a:endCxn id="68" idx="0"/>
          </p:cNvCxnSpPr>
          <p:nvPr/>
        </p:nvCxnSpPr>
        <p:spPr>
          <a:xfrm flipH="1">
            <a:off x="4511143" y="5285711"/>
            <a:ext cx="2437"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1" idx="2"/>
            <a:endCxn id="63" idx="0"/>
          </p:cNvCxnSpPr>
          <p:nvPr/>
        </p:nvCxnSpPr>
        <p:spPr>
          <a:xfrm flipH="1">
            <a:off x="3705091" y="5285711"/>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4172011" y="5650974"/>
            <a:ext cx="1466789" cy="369332"/>
            <a:chOff x="4866667" y="3519373"/>
            <a:chExt cx="1466789" cy="369332"/>
          </a:xfrm>
        </p:grpSpPr>
        <p:sp>
          <p:nvSpPr>
            <p:cNvPr id="68" name="TextBox 67"/>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1</a:t>
              </a:r>
              <a:endParaRPr lang="en-US" baseline="-25000" dirty="0"/>
            </a:p>
          </p:txBody>
        </p:sp>
        <p:sp>
          <p:nvSpPr>
            <p:cNvPr id="69" name="TextBox 68"/>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70" name="Straight Arrow Connector 69"/>
          <p:cNvCxnSpPr>
            <a:stCxn id="69" idx="2"/>
            <a:endCxn id="62" idx="0"/>
          </p:cNvCxnSpPr>
          <p:nvPr/>
        </p:nvCxnSpPr>
        <p:spPr>
          <a:xfrm flipH="1">
            <a:off x="5220823" y="6020306"/>
            <a:ext cx="5973" cy="22809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122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(join)</a:t>
            </a:r>
            <a:endParaRPr lang="en-US" dirty="0"/>
          </a:p>
        </p:txBody>
      </p:sp>
      <p:sp>
        <p:nvSpPr>
          <p:cNvPr id="18" name="TextBox 17"/>
          <p:cNvSpPr txBox="1"/>
          <p:nvPr/>
        </p:nvSpPr>
        <p:spPr>
          <a:xfrm>
            <a:off x="4306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4267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544344" y="3795827"/>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742156" y="3048000"/>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569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6113780" y="2682737"/>
            <a:ext cx="1655945"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5305291" y="2682737"/>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772211" y="3048000"/>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821023" y="3417332"/>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224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767357" y="1879108"/>
            <a:ext cx="2368" cy="1168892"/>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10679" y="3048000"/>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
        <p:nvSpPr>
          <p:cNvPr id="34" name="TextBox 33"/>
          <p:cNvSpPr txBox="1"/>
          <p:nvPr/>
        </p:nvSpPr>
        <p:spPr>
          <a:xfrm>
            <a:off x="2678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41" name="Group 40"/>
          <p:cNvGrpSpPr/>
          <p:nvPr/>
        </p:nvGrpSpPr>
        <p:grpSpPr>
          <a:xfrm>
            <a:off x="228600" y="2313405"/>
            <a:ext cx="2146438" cy="369332"/>
            <a:chOff x="4230400" y="2989756"/>
            <a:chExt cx="2146438" cy="369332"/>
          </a:xfrm>
        </p:grpSpPr>
        <p:sp>
          <p:nvSpPr>
            <p:cNvPr id="42" name="TextBox 41"/>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43" name="Group 42"/>
            <p:cNvGrpSpPr/>
            <p:nvPr/>
          </p:nvGrpSpPr>
          <p:grpSpPr>
            <a:xfrm>
              <a:off x="4767871" y="2989756"/>
              <a:ext cx="1608967" cy="369332"/>
              <a:chOff x="4168155" y="2987537"/>
              <a:chExt cx="1608967" cy="369332"/>
            </a:xfrm>
          </p:grpSpPr>
          <p:sp>
            <p:nvSpPr>
              <p:cNvPr id="44" name="TextBox 43"/>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45" name="TextBox 44"/>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46" name="TextBox 45"/>
          <p:cNvSpPr txBox="1"/>
          <p:nvPr/>
        </p:nvSpPr>
        <p:spPr>
          <a:xfrm>
            <a:off x="2505744" y="38216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47" name="TextBox 46"/>
          <p:cNvSpPr txBox="1"/>
          <p:nvPr/>
        </p:nvSpPr>
        <p:spPr>
          <a:xfrm>
            <a:off x="703556" y="30738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48" name="Straight Arrow Connector 47"/>
          <p:cNvCxnSpPr>
            <a:stCxn id="34" idx="2"/>
            <a:endCxn id="42" idx="0"/>
          </p:cNvCxnSpPr>
          <p:nvPr/>
        </p:nvCxnSpPr>
        <p:spPr>
          <a:xfrm>
            <a:off x="5309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4" idx="2"/>
            <a:endCxn id="52" idx="0"/>
          </p:cNvCxnSpPr>
          <p:nvPr/>
        </p:nvCxnSpPr>
        <p:spPr>
          <a:xfrm flipH="1">
            <a:off x="2072743" y="2682737"/>
            <a:ext cx="2437" cy="3911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5" idx="2"/>
            <a:endCxn id="47" idx="0"/>
          </p:cNvCxnSpPr>
          <p:nvPr/>
        </p:nvCxnSpPr>
        <p:spPr>
          <a:xfrm flipH="1">
            <a:off x="1266691" y="2682737"/>
            <a:ext cx="4006" cy="39110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1733611" y="3073841"/>
            <a:ext cx="1466789" cy="369332"/>
            <a:chOff x="4866667" y="3519373"/>
            <a:chExt cx="1466789" cy="369332"/>
          </a:xfrm>
        </p:grpSpPr>
        <p:sp>
          <p:nvSpPr>
            <p:cNvPr id="52" name="TextBox 51"/>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53" name="TextBox 52"/>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54" name="Straight Arrow Connector 53"/>
          <p:cNvCxnSpPr>
            <a:stCxn id="53" idx="2"/>
          </p:cNvCxnSpPr>
          <p:nvPr/>
        </p:nvCxnSpPr>
        <p:spPr>
          <a:xfrm flipH="1">
            <a:off x="2782423" y="3443173"/>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657600" y="1511826"/>
            <a:ext cx="0" cy="242539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62000" y="4191000"/>
            <a:ext cx="7620000" cy="0"/>
          </a:xfrm>
          <a:prstGeom prst="line">
            <a:avLst/>
          </a:prstGeom>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2706273" y="4343400"/>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57" name="Group 56"/>
          <p:cNvGrpSpPr/>
          <p:nvPr/>
        </p:nvGrpSpPr>
        <p:grpSpPr>
          <a:xfrm>
            <a:off x="2667000" y="4916379"/>
            <a:ext cx="2146438" cy="369332"/>
            <a:chOff x="4230400" y="2989756"/>
            <a:chExt cx="2146438" cy="369332"/>
          </a:xfrm>
        </p:grpSpPr>
        <p:sp>
          <p:nvSpPr>
            <p:cNvPr id="58" name="TextBox 57"/>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1</a:t>
              </a:r>
              <a:endParaRPr lang="en-US" baseline="-25000" dirty="0"/>
            </a:p>
          </p:txBody>
        </p:sp>
        <p:grpSp>
          <p:nvGrpSpPr>
            <p:cNvPr id="59" name="Group 58"/>
            <p:cNvGrpSpPr/>
            <p:nvPr/>
          </p:nvGrpSpPr>
          <p:grpSpPr>
            <a:xfrm>
              <a:off x="4767871" y="2989756"/>
              <a:ext cx="1608967" cy="369332"/>
              <a:chOff x="4168155" y="2987537"/>
              <a:chExt cx="1608967" cy="369332"/>
            </a:xfrm>
          </p:grpSpPr>
          <p:sp>
            <p:nvSpPr>
              <p:cNvPr id="60" name="TextBox 59"/>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61" name="TextBox 60"/>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62" name="TextBox 61"/>
          <p:cNvSpPr txBox="1"/>
          <p:nvPr/>
        </p:nvSpPr>
        <p:spPr>
          <a:xfrm>
            <a:off x="4944144" y="6248400"/>
            <a:ext cx="553357" cy="369332"/>
          </a:xfrm>
          <a:prstGeom prst="rect">
            <a:avLst/>
          </a:prstGeom>
          <a:noFill/>
        </p:spPr>
        <p:txBody>
          <a:bodyPr wrap="none" rtlCol="0">
            <a:spAutoFit/>
          </a:bodyPr>
          <a:lstStyle/>
          <a:p>
            <a:r>
              <a:rPr lang="en-US" dirty="0" smtClean="0"/>
              <a:t>len</a:t>
            </a:r>
            <a:r>
              <a:rPr lang="en-US" baseline="-25000" dirty="0" smtClean="0"/>
              <a:t>1</a:t>
            </a:r>
            <a:endParaRPr lang="en-US" baseline="-25000" dirty="0"/>
          </a:p>
        </p:txBody>
      </p:sp>
      <p:sp>
        <p:nvSpPr>
          <p:cNvPr id="63" name="TextBox 62"/>
          <p:cNvSpPr txBox="1"/>
          <p:nvPr/>
        </p:nvSpPr>
        <p:spPr>
          <a:xfrm>
            <a:off x="3141956" y="5650974"/>
            <a:ext cx="1126270" cy="369332"/>
          </a:xfrm>
          <a:prstGeom prst="rect">
            <a:avLst/>
          </a:prstGeom>
          <a:noFill/>
        </p:spPr>
        <p:txBody>
          <a:bodyPr wrap="none" rtlCol="0">
            <a:spAutoFit/>
          </a:bodyPr>
          <a:lstStyle/>
          <a:p>
            <a:r>
              <a:rPr lang="en-US" dirty="0" smtClean="0"/>
              <a:t>nextFree</a:t>
            </a:r>
            <a:r>
              <a:rPr lang="en-US" baseline="-25000" dirty="0" smtClean="0"/>
              <a:t>1</a:t>
            </a:r>
            <a:endParaRPr lang="en-US" baseline="-25000" dirty="0"/>
          </a:p>
        </p:txBody>
      </p:sp>
      <p:cxnSp>
        <p:nvCxnSpPr>
          <p:cNvPr id="64" name="Straight Arrow Connector 63"/>
          <p:cNvCxnSpPr>
            <a:stCxn id="56" idx="2"/>
            <a:endCxn id="58" idx="0"/>
          </p:cNvCxnSpPr>
          <p:nvPr/>
        </p:nvCxnSpPr>
        <p:spPr>
          <a:xfrm>
            <a:off x="2969326" y="4712732"/>
            <a:ext cx="1" cy="2036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0" idx="2"/>
            <a:endCxn id="68" idx="0"/>
          </p:cNvCxnSpPr>
          <p:nvPr/>
        </p:nvCxnSpPr>
        <p:spPr>
          <a:xfrm flipH="1">
            <a:off x="4511143" y="5285711"/>
            <a:ext cx="2437"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1" idx="2"/>
            <a:endCxn id="63" idx="0"/>
          </p:cNvCxnSpPr>
          <p:nvPr/>
        </p:nvCxnSpPr>
        <p:spPr>
          <a:xfrm flipH="1">
            <a:off x="3705091" y="5285711"/>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4172011" y="5650974"/>
            <a:ext cx="1466789" cy="369332"/>
            <a:chOff x="4866667" y="3519373"/>
            <a:chExt cx="1466789" cy="369332"/>
          </a:xfrm>
        </p:grpSpPr>
        <p:sp>
          <p:nvSpPr>
            <p:cNvPr id="68" name="TextBox 67"/>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1</a:t>
              </a:r>
              <a:endParaRPr lang="en-US" baseline="-25000" dirty="0"/>
            </a:p>
          </p:txBody>
        </p:sp>
        <p:sp>
          <p:nvSpPr>
            <p:cNvPr id="69" name="TextBox 68"/>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70" name="Straight Arrow Connector 69"/>
          <p:cNvCxnSpPr>
            <a:stCxn id="69" idx="2"/>
            <a:endCxn id="62" idx="0"/>
          </p:cNvCxnSpPr>
          <p:nvPr/>
        </p:nvCxnSpPr>
        <p:spPr>
          <a:xfrm flipH="1">
            <a:off x="5220823" y="6020306"/>
            <a:ext cx="5973" cy="228094"/>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6" name="Curved Connector 5"/>
          <p:cNvCxnSpPr>
            <a:stCxn id="42" idx="2"/>
            <a:endCxn id="58" idx="1"/>
          </p:cNvCxnSpPr>
          <p:nvPr/>
        </p:nvCxnSpPr>
        <p:spPr>
          <a:xfrm rot="16200000" flipH="1">
            <a:off x="389809" y="2823854"/>
            <a:ext cx="2418308" cy="2136073"/>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1" name="Curved Connector 70"/>
          <p:cNvCxnSpPr>
            <a:stCxn id="47" idx="2"/>
            <a:endCxn id="63" idx="1"/>
          </p:cNvCxnSpPr>
          <p:nvPr/>
        </p:nvCxnSpPr>
        <p:spPr>
          <a:xfrm rot="16200000" flipH="1">
            <a:off x="1008090" y="3701773"/>
            <a:ext cx="2392467" cy="1875265"/>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2" name="Curved Connector 71"/>
          <p:cNvCxnSpPr>
            <a:endCxn id="68" idx="2"/>
          </p:cNvCxnSpPr>
          <p:nvPr/>
        </p:nvCxnSpPr>
        <p:spPr>
          <a:xfrm rot="16200000" flipH="1">
            <a:off x="1988618" y="3497781"/>
            <a:ext cx="2591306" cy="2453743"/>
          </a:xfrm>
          <a:prstGeom prst="curvedConnector3">
            <a:avLst>
              <a:gd name="adj1" fmla="val 108822"/>
            </a:avLst>
          </a:prstGeom>
          <a:ln>
            <a:headEnd type="stealth" w="lg" len="lg"/>
            <a:tailEnd type="none" w="med" len="med"/>
          </a:ln>
        </p:spPr>
        <p:style>
          <a:lnRef idx="2">
            <a:schemeClr val="accent2"/>
          </a:lnRef>
          <a:fillRef idx="0">
            <a:schemeClr val="accent2"/>
          </a:fillRef>
          <a:effectRef idx="1">
            <a:schemeClr val="accent2"/>
          </a:effectRef>
          <a:fontRef idx="minor">
            <a:schemeClr val="tx1"/>
          </a:fontRef>
        </p:style>
      </p:cxnSp>
      <p:cxnSp>
        <p:nvCxnSpPr>
          <p:cNvPr id="73" name="Curved Connector 72"/>
          <p:cNvCxnSpPr>
            <a:stCxn id="46" idx="1"/>
            <a:endCxn id="62" idx="2"/>
          </p:cNvCxnSpPr>
          <p:nvPr/>
        </p:nvCxnSpPr>
        <p:spPr>
          <a:xfrm rot="10800000" flipH="1" flipV="1">
            <a:off x="2505743" y="4006334"/>
            <a:ext cx="2715079" cy="2611398"/>
          </a:xfrm>
          <a:prstGeom prst="curvedConnector4">
            <a:avLst>
              <a:gd name="adj1" fmla="val -26404"/>
              <a:gd name="adj2" fmla="val 105354"/>
            </a:avLst>
          </a:prstGeom>
          <a:ln>
            <a:headEnd type="stealth" w="lg" len="lg"/>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841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(join)</a:t>
            </a:r>
            <a:endParaRPr lang="en-US" dirty="0"/>
          </a:p>
        </p:txBody>
      </p:sp>
      <p:sp>
        <p:nvSpPr>
          <p:cNvPr id="18" name="TextBox 17"/>
          <p:cNvSpPr txBox="1"/>
          <p:nvPr/>
        </p:nvSpPr>
        <p:spPr>
          <a:xfrm>
            <a:off x="4306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4267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544344" y="3795827"/>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742156" y="3048000"/>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569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6113780" y="2682737"/>
            <a:ext cx="1655945"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5305291" y="2682737"/>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772211" y="3048000"/>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821023" y="3417332"/>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224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767357" y="1879108"/>
            <a:ext cx="2368" cy="1168892"/>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10679" y="3048000"/>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
        <p:nvSpPr>
          <p:cNvPr id="42" name="TextBox 41"/>
          <p:cNvSpPr txBox="1"/>
          <p:nvPr/>
        </p:nvSpPr>
        <p:spPr>
          <a:xfrm>
            <a:off x="228600" y="2313405"/>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sp>
        <p:nvSpPr>
          <p:cNvPr id="46" name="TextBox 45"/>
          <p:cNvSpPr txBox="1"/>
          <p:nvPr/>
        </p:nvSpPr>
        <p:spPr>
          <a:xfrm>
            <a:off x="2505744" y="38216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47" name="TextBox 46"/>
          <p:cNvSpPr txBox="1"/>
          <p:nvPr/>
        </p:nvSpPr>
        <p:spPr>
          <a:xfrm>
            <a:off x="703556" y="30738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sp>
        <p:nvSpPr>
          <p:cNvPr id="52" name="TextBox 51"/>
          <p:cNvSpPr txBox="1"/>
          <p:nvPr/>
        </p:nvSpPr>
        <p:spPr>
          <a:xfrm>
            <a:off x="1733611" y="3073841"/>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cxnSp>
        <p:nvCxnSpPr>
          <p:cNvPr id="7" name="Straight Connector 6"/>
          <p:cNvCxnSpPr/>
          <p:nvPr/>
        </p:nvCxnSpPr>
        <p:spPr>
          <a:xfrm>
            <a:off x="3657600" y="1511826"/>
            <a:ext cx="0" cy="242539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62000" y="4191000"/>
            <a:ext cx="7620000"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667000" y="4916379"/>
            <a:ext cx="604653" cy="369332"/>
          </a:xfrm>
          <a:prstGeom prst="rect">
            <a:avLst/>
          </a:prstGeom>
          <a:noFill/>
        </p:spPr>
        <p:txBody>
          <a:bodyPr wrap="none" rtlCol="0">
            <a:spAutoFit/>
          </a:bodyPr>
          <a:lstStyle/>
          <a:p>
            <a:r>
              <a:rPr lang="en-US" dirty="0" smtClean="0"/>
              <a:t>this</a:t>
            </a:r>
            <a:r>
              <a:rPr lang="en-US" baseline="-25000" dirty="0" smtClean="0"/>
              <a:t>1</a:t>
            </a:r>
            <a:endParaRPr lang="en-US" baseline="-25000" dirty="0"/>
          </a:p>
        </p:txBody>
      </p:sp>
      <p:sp>
        <p:nvSpPr>
          <p:cNvPr id="62" name="TextBox 61"/>
          <p:cNvSpPr txBox="1"/>
          <p:nvPr/>
        </p:nvSpPr>
        <p:spPr>
          <a:xfrm>
            <a:off x="4944144" y="6248400"/>
            <a:ext cx="553357" cy="369332"/>
          </a:xfrm>
          <a:prstGeom prst="rect">
            <a:avLst/>
          </a:prstGeom>
          <a:noFill/>
        </p:spPr>
        <p:txBody>
          <a:bodyPr wrap="none" rtlCol="0">
            <a:spAutoFit/>
          </a:bodyPr>
          <a:lstStyle/>
          <a:p>
            <a:r>
              <a:rPr lang="en-US" dirty="0" smtClean="0"/>
              <a:t>len</a:t>
            </a:r>
            <a:r>
              <a:rPr lang="en-US" baseline="-25000" dirty="0" smtClean="0"/>
              <a:t>1</a:t>
            </a:r>
            <a:endParaRPr lang="en-US" baseline="-25000" dirty="0"/>
          </a:p>
        </p:txBody>
      </p:sp>
      <p:sp>
        <p:nvSpPr>
          <p:cNvPr id="63" name="TextBox 62"/>
          <p:cNvSpPr txBox="1"/>
          <p:nvPr/>
        </p:nvSpPr>
        <p:spPr>
          <a:xfrm>
            <a:off x="3141956" y="5650974"/>
            <a:ext cx="1126270" cy="369332"/>
          </a:xfrm>
          <a:prstGeom prst="rect">
            <a:avLst/>
          </a:prstGeom>
          <a:noFill/>
        </p:spPr>
        <p:txBody>
          <a:bodyPr wrap="none" rtlCol="0">
            <a:spAutoFit/>
          </a:bodyPr>
          <a:lstStyle/>
          <a:p>
            <a:r>
              <a:rPr lang="en-US" dirty="0" smtClean="0"/>
              <a:t>nextFree</a:t>
            </a:r>
            <a:r>
              <a:rPr lang="en-US" baseline="-25000" dirty="0" smtClean="0"/>
              <a:t>1</a:t>
            </a:r>
            <a:endParaRPr lang="en-US" baseline="-25000" dirty="0"/>
          </a:p>
        </p:txBody>
      </p:sp>
      <p:sp>
        <p:nvSpPr>
          <p:cNvPr id="68" name="TextBox 67"/>
          <p:cNvSpPr txBox="1"/>
          <p:nvPr/>
        </p:nvSpPr>
        <p:spPr>
          <a:xfrm>
            <a:off x="4172011" y="5650974"/>
            <a:ext cx="678263" cy="369332"/>
          </a:xfrm>
          <a:prstGeom prst="rect">
            <a:avLst/>
          </a:prstGeom>
          <a:noFill/>
        </p:spPr>
        <p:txBody>
          <a:bodyPr wrap="none" rtlCol="0">
            <a:spAutoFit/>
          </a:bodyPr>
          <a:lstStyle/>
          <a:p>
            <a:r>
              <a:rPr lang="en-US" dirty="0" smtClean="0"/>
              <a:t>data</a:t>
            </a:r>
            <a:r>
              <a:rPr lang="en-US" baseline="-25000" dirty="0" smtClean="0"/>
              <a:t>1</a:t>
            </a:r>
            <a:endParaRPr lang="en-US" baseline="-25000" dirty="0"/>
          </a:p>
        </p:txBody>
      </p:sp>
      <p:cxnSp>
        <p:nvCxnSpPr>
          <p:cNvPr id="6" name="Curved Connector 5"/>
          <p:cNvCxnSpPr>
            <a:stCxn id="42" idx="2"/>
            <a:endCxn id="58" idx="1"/>
          </p:cNvCxnSpPr>
          <p:nvPr/>
        </p:nvCxnSpPr>
        <p:spPr>
          <a:xfrm rot="16200000" flipH="1">
            <a:off x="389809" y="2823854"/>
            <a:ext cx="2418308" cy="2136073"/>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1" name="Curved Connector 70"/>
          <p:cNvCxnSpPr>
            <a:stCxn id="47" idx="2"/>
            <a:endCxn id="63" idx="1"/>
          </p:cNvCxnSpPr>
          <p:nvPr/>
        </p:nvCxnSpPr>
        <p:spPr>
          <a:xfrm rot="16200000" flipH="1">
            <a:off x="1008090" y="3701773"/>
            <a:ext cx="2392467" cy="1875265"/>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2" name="Curved Connector 71"/>
          <p:cNvCxnSpPr>
            <a:endCxn id="68" idx="2"/>
          </p:cNvCxnSpPr>
          <p:nvPr/>
        </p:nvCxnSpPr>
        <p:spPr>
          <a:xfrm rot="16200000" flipH="1">
            <a:off x="1988618" y="3497781"/>
            <a:ext cx="2591306" cy="2453743"/>
          </a:xfrm>
          <a:prstGeom prst="curvedConnector3">
            <a:avLst>
              <a:gd name="adj1" fmla="val 108822"/>
            </a:avLst>
          </a:prstGeom>
          <a:ln>
            <a:headEnd type="stealth" w="lg" len="lg"/>
            <a:tailEnd type="none" w="med" len="med"/>
          </a:ln>
        </p:spPr>
        <p:style>
          <a:lnRef idx="2">
            <a:schemeClr val="accent2"/>
          </a:lnRef>
          <a:fillRef idx="0">
            <a:schemeClr val="accent2"/>
          </a:fillRef>
          <a:effectRef idx="1">
            <a:schemeClr val="accent2"/>
          </a:effectRef>
          <a:fontRef idx="minor">
            <a:schemeClr val="tx1"/>
          </a:fontRef>
        </p:style>
      </p:cxnSp>
      <p:cxnSp>
        <p:nvCxnSpPr>
          <p:cNvPr id="73" name="Curved Connector 72"/>
          <p:cNvCxnSpPr>
            <a:stCxn id="46" idx="1"/>
            <a:endCxn id="62" idx="2"/>
          </p:cNvCxnSpPr>
          <p:nvPr/>
        </p:nvCxnSpPr>
        <p:spPr>
          <a:xfrm rot="10800000" flipH="1" flipV="1">
            <a:off x="2505743" y="4006334"/>
            <a:ext cx="2715079" cy="2611398"/>
          </a:xfrm>
          <a:prstGeom prst="curvedConnector4">
            <a:avLst>
              <a:gd name="adj1" fmla="val -26404"/>
              <a:gd name="adj2" fmla="val 105354"/>
            </a:avLst>
          </a:prstGeom>
          <a:ln>
            <a:headEnd type="stealth" w="lg" len="lg"/>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121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Analysis Example (join)</a:t>
            </a:r>
            <a:endParaRPr lang="en-US" dirty="0"/>
          </a:p>
        </p:txBody>
      </p:sp>
      <p:sp>
        <p:nvSpPr>
          <p:cNvPr id="18" name="TextBox 17"/>
          <p:cNvSpPr txBox="1"/>
          <p:nvPr/>
        </p:nvSpPr>
        <p:spPr>
          <a:xfrm>
            <a:off x="4306473" y="1511826"/>
            <a:ext cx="5261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this</a:t>
            </a:r>
            <a:endParaRPr lang="en-US" dirty="0"/>
          </a:p>
        </p:txBody>
      </p:sp>
      <p:grpSp>
        <p:nvGrpSpPr>
          <p:cNvPr id="26" name="Group 25"/>
          <p:cNvGrpSpPr/>
          <p:nvPr/>
        </p:nvGrpSpPr>
        <p:grpSpPr>
          <a:xfrm>
            <a:off x="4267200" y="2313405"/>
            <a:ext cx="2146438" cy="369332"/>
            <a:chOff x="4230400" y="2989756"/>
            <a:chExt cx="2146438" cy="369332"/>
          </a:xfrm>
        </p:grpSpPr>
        <p:sp>
          <p:nvSpPr>
            <p:cNvPr id="20" name="TextBox 19"/>
            <p:cNvSpPr txBox="1"/>
            <p:nvPr/>
          </p:nvSpPr>
          <p:spPr>
            <a:xfrm>
              <a:off x="4230400" y="2989756"/>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grpSp>
          <p:nvGrpSpPr>
            <p:cNvPr id="25" name="Group 24"/>
            <p:cNvGrpSpPr/>
            <p:nvPr/>
          </p:nvGrpSpPr>
          <p:grpSpPr>
            <a:xfrm>
              <a:off x="4767871" y="2989756"/>
              <a:ext cx="1608967" cy="369332"/>
              <a:chOff x="4168155" y="2987537"/>
              <a:chExt cx="1608967" cy="369332"/>
            </a:xfrm>
          </p:grpSpPr>
          <p:sp>
            <p:nvSpPr>
              <p:cNvPr id="19" name="TextBox 18"/>
              <p:cNvSpPr txBox="1"/>
              <p:nvPr/>
            </p:nvSpPr>
            <p:spPr>
              <a:xfrm>
                <a:off x="5177406" y="2987537"/>
                <a:ext cx="5997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data</a:t>
                </a:r>
                <a:endParaRPr lang="en-US" dirty="0"/>
              </a:p>
            </p:txBody>
          </p:sp>
          <p:sp>
            <p:nvSpPr>
              <p:cNvPr id="22" name="TextBox 21"/>
              <p:cNvSpPr txBox="1"/>
              <p:nvPr/>
            </p:nvSpPr>
            <p:spPr>
              <a:xfrm>
                <a:off x="4168155" y="2987537"/>
                <a:ext cx="1009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nextFree</a:t>
                </a:r>
                <a:endParaRPr lang="en-US" dirty="0"/>
              </a:p>
            </p:txBody>
          </p:sp>
        </p:grpSp>
      </p:grpSp>
      <p:sp>
        <p:nvSpPr>
          <p:cNvPr id="23" name="TextBox 22"/>
          <p:cNvSpPr txBox="1"/>
          <p:nvPr/>
        </p:nvSpPr>
        <p:spPr>
          <a:xfrm>
            <a:off x="6544344" y="3795827"/>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24" name="TextBox 23"/>
          <p:cNvSpPr txBox="1"/>
          <p:nvPr/>
        </p:nvSpPr>
        <p:spPr>
          <a:xfrm>
            <a:off x="4742156" y="3048000"/>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cxnSp>
        <p:nvCxnSpPr>
          <p:cNvPr id="28" name="Straight Arrow Connector 27"/>
          <p:cNvCxnSpPr>
            <a:stCxn id="18" idx="2"/>
            <a:endCxn id="20" idx="0"/>
          </p:cNvCxnSpPr>
          <p:nvPr/>
        </p:nvCxnSpPr>
        <p:spPr>
          <a:xfrm>
            <a:off x="4569526" y="1881158"/>
            <a:ext cx="1" cy="432247"/>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9" idx="2"/>
            <a:endCxn id="38" idx="0"/>
          </p:cNvCxnSpPr>
          <p:nvPr/>
        </p:nvCxnSpPr>
        <p:spPr>
          <a:xfrm>
            <a:off x="6113780" y="2682737"/>
            <a:ext cx="1655945"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2"/>
            <a:endCxn id="24" idx="0"/>
          </p:cNvCxnSpPr>
          <p:nvPr/>
        </p:nvCxnSpPr>
        <p:spPr>
          <a:xfrm flipH="1">
            <a:off x="5305291" y="2682737"/>
            <a:ext cx="4006" cy="365263"/>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772211" y="3048000"/>
            <a:ext cx="1466789" cy="369332"/>
            <a:chOff x="4866667" y="3519373"/>
            <a:chExt cx="1466789" cy="369332"/>
          </a:xfrm>
        </p:grpSpPr>
        <p:sp>
          <p:nvSpPr>
            <p:cNvPr id="21" name="TextBox 20"/>
            <p:cNvSpPr txBox="1"/>
            <p:nvPr/>
          </p:nvSpPr>
          <p:spPr>
            <a:xfrm>
              <a:off x="4866667" y="3519373"/>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sp>
          <p:nvSpPr>
            <p:cNvPr id="35" name="TextBox 34"/>
            <p:cNvSpPr txBox="1"/>
            <p:nvPr/>
          </p:nvSpPr>
          <p:spPr>
            <a:xfrm>
              <a:off x="5509448" y="3519373"/>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grpSp>
      <p:cxnSp>
        <p:nvCxnSpPr>
          <p:cNvPr id="37" name="Straight Arrow Connector 36"/>
          <p:cNvCxnSpPr>
            <a:stCxn id="35" idx="2"/>
            <a:endCxn id="23" idx="0"/>
          </p:cNvCxnSpPr>
          <p:nvPr/>
        </p:nvCxnSpPr>
        <p:spPr>
          <a:xfrm flipH="1">
            <a:off x="6821023" y="3417332"/>
            <a:ext cx="5973"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224868" y="1509776"/>
            <a:ext cx="1084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newArray</a:t>
            </a:r>
            <a:endParaRPr lang="en-US" dirty="0"/>
          </a:p>
        </p:txBody>
      </p:sp>
      <p:cxnSp>
        <p:nvCxnSpPr>
          <p:cNvPr id="31" name="Straight Arrow Connector 30"/>
          <p:cNvCxnSpPr>
            <a:stCxn id="30" idx="2"/>
            <a:endCxn id="38" idx="0"/>
          </p:cNvCxnSpPr>
          <p:nvPr/>
        </p:nvCxnSpPr>
        <p:spPr>
          <a:xfrm>
            <a:off x="7767357" y="1879108"/>
            <a:ext cx="2368" cy="1168892"/>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nvGrpSpPr>
          <p:cNvPr id="5" name="Group 4"/>
          <p:cNvGrpSpPr/>
          <p:nvPr/>
        </p:nvGrpSpPr>
        <p:grpSpPr>
          <a:xfrm>
            <a:off x="7510679" y="3048000"/>
            <a:ext cx="1404721" cy="1117159"/>
            <a:chOff x="6534211" y="2311841"/>
            <a:chExt cx="1404721" cy="1117159"/>
          </a:xfrm>
        </p:grpSpPr>
        <p:sp>
          <p:nvSpPr>
            <p:cNvPr id="33" name="TextBox 32"/>
            <p:cNvSpPr txBox="1"/>
            <p:nvPr/>
          </p:nvSpPr>
          <p:spPr>
            <a:xfrm>
              <a:off x="6875756" y="3059668"/>
              <a:ext cx="1063176" cy="369332"/>
            </a:xfrm>
            <a:prstGeom prst="rect">
              <a:avLst/>
            </a:prstGeom>
            <a:noFill/>
          </p:spPr>
          <p:txBody>
            <a:bodyPr wrap="none" rtlCol="0">
              <a:spAutoFit/>
            </a:bodyPr>
            <a:lstStyle/>
            <a:p>
              <a:r>
                <a:rPr lang="en-US" dirty="0" smtClean="0"/>
                <a:t>newSize</a:t>
              </a:r>
              <a:r>
                <a:rPr lang="en-US" baseline="-25000" dirty="0" smtClean="0"/>
                <a:t>0</a:t>
              </a:r>
              <a:endParaRPr lang="en-US" baseline="-25000" dirty="0"/>
            </a:p>
          </p:txBody>
        </p:sp>
        <p:sp>
          <p:nvSpPr>
            <p:cNvPr id="38" name="TextBox 37"/>
            <p:cNvSpPr txBox="1"/>
            <p:nvPr/>
          </p:nvSpPr>
          <p:spPr>
            <a:xfrm>
              <a:off x="6534211" y="2311841"/>
              <a:ext cx="518091" cy="369332"/>
            </a:xfrm>
            <a:prstGeom prst="rect">
              <a:avLst/>
            </a:prstGeom>
            <a:noFill/>
          </p:spPr>
          <p:txBody>
            <a:bodyPr wrap="none" rtlCol="0">
              <a:spAutoFit/>
            </a:bodyPr>
            <a:lstStyle/>
            <a:p>
              <a:r>
                <a:rPr lang="en-US" dirty="0" smtClean="0"/>
                <a:t>nA</a:t>
              </a:r>
              <a:r>
                <a:rPr lang="en-US" baseline="-25000" dirty="0" smtClean="0"/>
                <a:t>0</a:t>
              </a:r>
              <a:endParaRPr lang="en-US" baseline="-25000" dirty="0"/>
            </a:p>
          </p:txBody>
        </p:sp>
        <p:sp>
          <p:nvSpPr>
            <p:cNvPr id="39" name="TextBox 38"/>
            <p:cNvSpPr txBox="1"/>
            <p:nvPr/>
          </p:nvSpPr>
          <p:spPr>
            <a:xfrm>
              <a:off x="6989158" y="2311841"/>
              <a:ext cx="8240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Length</a:t>
              </a:r>
              <a:endParaRPr lang="en-US" dirty="0"/>
            </a:p>
          </p:txBody>
        </p:sp>
        <p:cxnSp>
          <p:nvCxnSpPr>
            <p:cNvPr id="40" name="Straight Arrow Connector 39"/>
            <p:cNvCxnSpPr>
              <a:stCxn id="39" idx="2"/>
              <a:endCxn id="33" idx="0"/>
            </p:cNvCxnSpPr>
            <p:nvPr/>
          </p:nvCxnSpPr>
          <p:spPr>
            <a:xfrm>
              <a:off x="7401162" y="2681173"/>
              <a:ext cx="6182" cy="378495"/>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grpSp>
      <p:sp>
        <p:nvSpPr>
          <p:cNvPr id="42" name="TextBox 41"/>
          <p:cNvSpPr txBox="1"/>
          <p:nvPr/>
        </p:nvSpPr>
        <p:spPr>
          <a:xfrm>
            <a:off x="228600" y="2313405"/>
            <a:ext cx="604653" cy="369332"/>
          </a:xfrm>
          <a:prstGeom prst="rect">
            <a:avLst/>
          </a:prstGeom>
          <a:noFill/>
        </p:spPr>
        <p:txBody>
          <a:bodyPr wrap="none" rtlCol="0">
            <a:spAutoFit/>
          </a:bodyPr>
          <a:lstStyle/>
          <a:p>
            <a:r>
              <a:rPr lang="en-US" dirty="0" smtClean="0"/>
              <a:t>this</a:t>
            </a:r>
            <a:r>
              <a:rPr lang="en-US" baseline="-25000" dirty="0" smtClean="0"/>
              <a:t>0</a:t>
            </a:r>
            <a:endParaRPr lang="en-US" baseline="-25000" dirty="0"/>
          </a:p>
        </p:txBody>
      </p:sp>
      <p:sp>
        <p:nvSpPr>
          <p:cNvPr id="46" name="TextBox 45"/>
          <p:cNvSpPr txBox="1"/>
          <p:nvPr/>
        </p:nvSpPr>
        <p:spPr>
          <a:xfrm>
            <a:off x="2505744" y="3821668"/>
            <a:ext cx="553357" cy="369332"/>
          </a:xfrm>
          <a:prstGeom prst="rect">
            <a:avLst/>
          </a:prstGeom>
          <a:noFill/>
        </p:spPr>
        <p:txBody>
          <a:bodyPr wrap="none" rtlCol="0">
            <a:spAutoFit/>
          </a:bodyPr>
          <a:lstStyle/>
          <a:p>
            <a:r>
              <a:rPr lang="en-US" dirty="0" smtClean="0"/>
              <a:t>len</a:t>
            </a:r>
            <a:r>
              <a:rPr lang="en-US" baseline="-25000" dirty="0" smtClean="0"/>
              <a:t>0</a:t>
            </a:r>
            <a:endParaRPr lang="en-US" baseline="-25000" dirty="0"/>
          </a:p>
        </p:txBody>
      </p:sp>
      <p:sp>
        <p:nvSpPr>
          <p:cNvPr id="47" name="TextBox 46"/>
          <p:cNvSpPr txBox="1"/>
          <p:nvPr/>
        </p:nvSpPr>
        <p:spPr>
          <a:xfrm>
            <a:off x="703556" y="3073841"/>
            <a:ext cx="1126270" cy="369332"/>
          </a:xfrm>
          <a:prstGeom prst="rect">
            <a:avLst/>
          </a:prstGeom>
          <a:noFill/>
        </p:spPr>
        <p:txBody>
          <a:bodyPr wrap="none" rtlCol="0">
            <a:spAutoFit/>
          </a:bodyPr>
          <a:lstStyle/>
          <a:p>
            <a:r>
              <a:rPr lang="en-US" dirty="0" smtClean="0"/>
              <a:t>nextFree</a:t>
            </a:r>
            <a:r>
              <a:rPr lang="en-US" baseline="-25000" dirty="0" smtClean="0"/>
              <a:t>0</a:t>
            </a:r>
            <a:endParaRPr lang="en-US" baseline="-25000" dirty="0"/>
          </a:p>
        </p:txBody>
      </p:sp>
      <p:sp>
        <p:nvSpPr>
          <p:cNvPr id="52" name="TextBox 51"/>
          <p:cNvSpPr txBox="1"/>
          <p:nvPr/>
        </p:nvSpPr>
        <p:spPr>
          <a:xfrm>
            <a:off x="1733611" y="3073841"/>
            <a:ext cx="678263" cy="369332"/>
          </a:xfrm>
          <a:prstGeom prst="rect">
            <a:avLst/>
          </a:prstGeom>
          <a:noFill/>
        </p:spPr>
        <p:txBody>
          <a:bodyPr wrap="none" rtlCol="0">
            <a:spAutoFit/>
          </a:bodyPr>
          <a:lstStyle/>
          <a:p>
            <a:r>
              <a:rPr lang="en-US" dirty="0" smtClean="0"/>
              <a:t>data</a:t>
            </a:r>
            <a:r>
              <a:rPr lang="en-US" baseline="-25000" dirty="0" smtClean="0"/>
              <a:t>0</a:t>
            </a:r>
            <a:endParaRPr lang="en-US" baseline="-25000" dirty="0"/>
          </a:p>
        </p:txBody>
      </p:sp>
      <p:cxnSp>
        <p:nvCxnSpPr>
          <p:cNvPr id="7" name="Straight Connector 6"/>
          <p:cNvCxnSpPr/>
          <p:nvPr/>
        </p:nvCxnSpPr>
        <p:spPr>
          <a:xfrm>
            <a:off x="3657600" y="1511826"/>
            <a:ext cx="0" cy="242539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62000" y="4191000"/>
            <a:ext cx="7620000" cy="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667000" y="4916379"/>
            <a:ext cx="604653" cy="369332"/>
          </a:xfrm>
          <a:prstGeom prst="rect">
            <a:avLst/>
          </a:prstGeom>
          <a:noFill/>
        </p:spPr>
        <p:txBody>
          <a:bodyPr wrap="none" rtlCol="0">
            <a:spAutoFit/>
          </a:bodyPr>
          <a:lstStyle/>
          <a:p>
            <a:r>
              <a:rPr lang="en-US" dirty="0" smtClean="0"/>
              <a:t>this</a:t>
            </a:r>
            <a:r>
              <a:rPr lang="en-US" baseline="-25000" dirty="0" smtClean="0"/>
              <a:t>1</a:t>
            </a:r>
            <a:endParaRPr lang="en-US" baseline="-25000" dirty="0"/>
          </a:p>
        </p:txBody>
      </p:sp>
      <p:sp>
        <p:nvSpPr>
          <p:cNvPr id="62" name="TextBox 61"/>
          <p:cNvSpPr txBox="1"/>
          <p:nvPr/>
        </p:nvSpPr>
        <p:spPr>
          <a:xfrm>
            <a:off x="4944144" y="6248400"/>
            <a:ext cx="553357" cy="369332"/>
          </a:xfrm>
          <a:prstGeom prst="rect">
            <a:avLst/>
          </a:prstGeom>
          <a:noFill/>
        </p:spPr>
        <p:txBody>
          <a:bodyPr wrap="none" rtlCol="0">
            <a:spAutoFit/>
          </a:bodyPr>
          <a:lstStyle/>
          <a:p>
            <a:r>
              <a:rPr lang="en-US" dirty="0" smtClean="0"/>
              <a:t>len</a:t>
            </a:r>
            <a:r>
              <a:rPr lang="en-US" baseline="-25000" dirty="0" smtClean="0"/>
              <a:t>1</a:t>
            </a:r>
            <a:endParaRPr lang="en-US" baseline="-25000" dirty="0"/>
          </a:p>
        </p:txBody>
      </p:sp>
      <p:sp>
        <p:nvSpPr>
          <p:cNvPr id="63" name="TextBox 62"/>
          <p:cNvSpPr txBox="1"/>
          <p:nvPr/>
        </p:nvSpPr>
        <p:spPr>
          <a:xfrm>
            <a:off x="3141956" y="5650974"/>
            <a:ext cx="1126270" cy="369332"/>
          </a:xfrm>
          <a:prstGeom prst="rect">
            <a:avLst/>
          </a:prstGeom>
          <a:noFill/>
        </p:spPr>
        <p:txBody>
          <a:bodyPr wrap="none" rtlCol="0">
            <a:spAutoFit/>
          </a:bodyPr>
          <a:lstStyle/>
          <a:p>
            <a:r>
              <a:rPr lang="en-US" dirty="0" smtClean="0"/>
              <a:t>nextFree</a:t>
            </a:r>
            <a:r>
              <a:rPr lang="en-US" baseline="-25000" dirty="0" smtClean="0"/>
              <a:t>1</a:t>
            </a:r>
            <a:endParaRPr lang="en-US" baseline="-25000" dirty="0"/>
          </a:p>
        </p:txBody>
      </p:sp>
      <p:sp>
        <p:nvSpPr>
          <p:cNvPr id="68" name="TextBox 67"/>
          <p:cNvSpPr txBox="1"/>
          <p:nvPr/>
        </p:nvSpPr>
        <p:spPr>
          <a:xfrm>
            <a:off x="4172011" y="5650974"/>
            <a:ext cx="678263" cy="369332"/>
          </a:xfrm>
          <a:prstGeom prst="rect">
            <a:avLst/>
          </a:prstGeom>
          <a:noFill/>
        </p:spPr>
        <p:txBody>
          <a:bodyPr wrap="none" rtlCol="0">
            <a:spAutoFit/>
          </a:bodyPr>
          <a:lstStyle/>
          <a:p>
            <a:r>
              <a:rPr lang="en-US" dirty="0" smtClean="0"/>
              <a:t>data</a:t>
            </a:r>
            <a:r>
              <a:rPr lang="en-US" baseline="-25000" dirty="0" smtClean="0"/>
              <a:t>1</a:t>
            </a:r>
            <a:endParaRPr lang="en-US" baseline="-25000" dirty="0"/>
          </a:p>
        </p:txBody>
      </p:sp>
      <p:cxnSp>
        <p:nvCxnSpPr>
          <p:cNvPr id="6" name="Curved Connector 5"/>
          <p:cNvCxnSpPr>
            <a:stCxn id="42" idx="2"/>
            <a:endCxn id="58" idx="1"/>
          </p:cNvCxnSpPr>
          <p:nvPr/>
        </p:nvCxnSpPr>
        <p:spPr>
          <a:xfrm rot="16200000" flipH="1">
            <a:off x="389809" y="2823854"/>
            <a:ext cx="2418308" cy="2136073"/>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1" name="Curved Connector 70"/>
          <p:cNvCxnSpPr>
            <a:stCxn id="47" idx="2"/>
            <a:endCxn id="63" idx="1"/>
          </p:cNvCxnSpPr>
          <p:nvPr/>
        </p:nvCxnSpPr>
        <p:spPr>
          <a:xfrm rot="16200000" flipH="1">
            <a:off x="1008090" y="3701773"/>
            <a:ext cx="2392467" cy="1875265"/>
          </a:xfrm>
          <a:prstGeom prst="curvedConnector2">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72" name="Curved Connector 71"/>
          <p:cNvCxnSpPr>
            <a:endCxn id="68" idx="2"/>
          </p:cNvCxnSpPr>
          <p:nvPr/>
        </p:nvCxnSpPr>
        <p:spPr>
          <a:xfrm rot="16200000" flipH="1">
            <a:off x="1988618" y="3497781"/>
            <a:ext cx="2591306" cy="2453743"/>
          </a:xfrm>
          <a:prstGeom prst="curvedConnector3">
            <a:avLst>
              <a:gd name="adj1" fmla="val 108822"/>
            </a:avLst>
          </a:prstGeom>
          <a:ln>
            <a:headEnd type="stealth" w="lg" len="lg"/>
            <a:tailEnd type="none" w="med" len="med"/>
          </a:ln>
        </p:spPr>
        <p:style>
          <a:lnRef idx="2">
            <a:schemeClr val="accent2"/>
          </a:lnRef>
          <a:fillRef idx="0">
            <a:schemeClr val="accent2"/>
          </a:fillRef>
          <a:effectRef idx="1">
            <a:schemeClr val="accent2"/>
          </a:effectRef>
          <a:fontRef idx="minor">
            <a:schemeClr val="tx1"/>
          </a:fontRef>
        </p:style>
      </p:cxnSp>
      <p:cxnSp>
        <p:nvCxnSpPr>
          <p:cNvPr id="73" name="Curved Connector 72"/>
          <p:cNvCxnSpPr>
            <a:stCxn id="46" idx="1"/>
            <a:endCxn id="62" idx="2"/>
          </p:cNvCxnSpPr>
          <p:nvPr/>
        </p:nvCxnSpPr>
        <p:spPr>
          <a:xfrm rot="10800000" flipH="1" flipV="1">
            <a:off x="2505743" y="4006334"/>
            <a:ext cx="2715079" cy="2611398"/>
          </a:xfrm>
          <a:prstGeom prst="curvedConnector4">
            <a:avLst>
              <a:gd name="adj1" fmla="val -26404"/>
              <a:gd name="adj2" fmla="val 105354"/>
            </a:avLst>
          </a:prstGeom>
          <a:ln>
            <a:headEnd type="stealth" w="lg" len="lg"/>
          </a:ln>
        </p:spPr>
        <p:style>
          <a:lnRef idx="2">
            <a:schemeClr val="accent2"/>
          </a:lnRef>
          <a:fillRef idx="0">
            <a:schemeClr val="accent2"/>
          </a:fillRef>
          <a:effectRef idx="1">
            <a:schemeClr val="accent2"/>
          </a:effectRef>
          <a:fontRef idx="minor">
            <a:schemeClr val="tx1"/>
          </a:fontRef>
        </p:style>
      </p:cxnSp>
      <p:cxnSp>
        <p:nvCxnSpPr>
          <p:cNvPr id="41" name="Curved Connector 40"/>
          <p:cNvCxnSpPr>
            <a:stCxn id="20" idx="2"/>
            <a:endCxn id="58" idx="3"/>
          </p:cNvCxnSpPr>
          <p:nvPr/>
        </p:nvCxnSpPr>
        <p:spPr>
          <a:xfrm rot="5400000">
            <a:off x="2711436" y="3242954"/>
            <a:ext cx="2418308" cy="1297874"/>
          </a:xfrm>
          <a:prstGeom prst="curvedConnector2">
            <a:avLst/>
          </a:prstGeom>
          <a:ln>
            <a:headEnd type="stealth" w="lg" len="lg"/>
          </a:ln>
        </p:spPr>
        <p:style>
          <a:lnRef idx="2">
            <a:schemeClr val="accent1"/>
          </a:lnRef>
          <a:fillRef idx="0">
            <a:schemeClr val="accent1"/>
          </a:fillRef>
          <a:effectRef idx="1">
            <a:schemeClr val="accent1"/>
          </a:effectRef>
          <a:fontRef idx="minor">
            <a:schemeClr val="tx1"/>
          </a:fontRef>
        </p:style>
      </p:cxnSp>
      <p:cxnSp>
        <p:nvCxnSpPr>
          <p:cNvPr id="43" name="Curved Connector 42"/>
          <p:cNvCxnSpPr>
            <a:stCxn id="24" idx="2"/>
            <a:endCxn id="63" idx="0"/>
          </p:cNvCxnSpPr>
          <p:nvPr/>
        </p:nvCxnSpPr>
        <p:spPr>
          <a:xfrm rot="5400000">
            <a:off x="3388370" y="3734053"/>
            <a:ext cx="2233642" cy="1600200"/>
          </a:xfrm>
          <a:prstGeom prst="curvedConnector3">
            <a:avLst>
              <a:gd name="adj1" fmla="val 50000"/>
            </a:avLst>
          </a:prstGeom>
          <a:ln>
            <a:headEnd type="stealth" w="lg" len="lg"/>
          </a:ln>
        </p:spPr>
        <p:style>
          <a:lnRef idx="2">
            <a:schemeClr val="accent1"/>
          </a:lnRef>
          <a:fillRef idx="0">
            <a:schemeClr val="accent1"/>
          </a:fillRef>
          <a:effectRef idx="1">
            <a:schemeClr val="accent1"/>
          </a:effectRef>
          <a:fontRef idx="minor">
            <a:schemeClr val="tx1"/>
          </a:fontRef>
        </p:style>
      </p:cxnSp>
      <p:cxnSp>
        <p:nvCxnSpPr>
          <p:cNvPr id="45" name="Curved Connector 44"/>
          <p:cNvCxnSpPr>
            <a:stCxn id="38" idx="2"/>
            <a:endCxn id="68" idx="0"/>
          </p:cNvCxnSpPr>
          <p:nvPr/>
        </p:nvCxnSpPr>
        <p:spPr>
          <a:xfrm rot="5400000">
            <a:off x="5023613" y="2904862"/>
            <a:ext cx="2233642" cy="3258582"/>
          </a:xfrm>
          <a:prstGeom prst="curvedConnector3">
            <a:avLst>
              <a:gd name="adj1" fmla="val 50000"/>
            </a:avLst>
          </a:prstGeom>
          <a:ln>
            <a:headEnd type="stealth" w="lg" len="lg"/>
          </a:ln>
        </p:spPr>
        <p:style>
          <a:lnRef idx="2">
            <a:schemeClr val="accent1"/>
          </a:lnRef>
          <a:fillRef idx="0">
            <a:schemeClr val="accent1"/>
          </a:fillRef>
          <a:effectRef idx="1">
            <a:schemeClr val="accent1"/>
          </a:effectRef>
          <a:fontRef idx="minor">
            <a:schemeClr val="tx1"/>
          </a:fontRef>
        </p:style>
      </p:cxnSp>
      <p:cxnSp>
        <p:nvCxnSpPr>
          <p:cNvPr id="49" name="Curved Connector 48"/>
          <p:cNvCxnSpPr>
            <a:stCxn id="33" idx="2"/>
            <a:endCxn id="62" idx="0"/>
          </p:cNvCxnSpPr>
          <p:nvPr/>
        </p:nvCxnSpPr>
        <p:spPr>
          <a:xfrm rot="5400000">
            <a:off x="5760698" y="3625285"/>
            <a:ext cx="2083241" cy="3162989"/>
          </a:xfrm>
          <a:prstGeom prst="curvedConnector3">
            <a:avLst>
              <a:gd name="adj1" fmla="val 50000"/>
            </a:avLst>
          </a:prstGeom>
          <a:ln>
            <a:head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8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Resulting Scalar Program</a:t>
            </a:r>
            <a:endParaRPr lang="en-US" dirty="0"/>
          </a:p>
        </p:txBody>
      </p:sp>
      <p:sp>
        <p:nvSpPr>
          <p:cNvPr id="5" name="Content Placeholder 3"/>
          <p:cNvSpPr>
            <a:spLocks noGrp="1"/>
          </p:cNvSpPr>
          <p:nvPr>
            <p:ph sz="half" idx="1"/>
          </p:nvPr>
        </p:nvSpPr>
        <p:spPr>
          <a:xfrm>
            <a:off x="457200" y="1447800"/>
            <a:ext cx="7924800" cy="510540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sz="2000" dirty="0" smtClean="0">
                <a:solidFill>
                  <a:srgbClr val="0070C0"/>
                </a:solidFill>
                <a:latin typeface="Consolas" pitchFamily="49" charset="0"/>
                <a:cs typeface="Consolas" pitchFamily="49" charset="0"/>
              </a:rPr>
              <a:t>public</a:t>
            </a:r>
            <a:r>
              <a:rPr lang="en-US" sz="2000" dirty="0" smtClean="0">
                <a:latin typeface="Consolas" pitchFamily="49" charset="0"/>
                <a:cs typeface="Consolas" pitchFamily="49" charset="0"/>
              </a:rPr>
              <a:t> </a:t>
            </a:r>
            <a:r>
              <a:rPr lang="en-US" sz="2000" dirty="0">
                <a:solidFill>
                  <a:srgbClr val="0070C0"/>
                </a:solidFill>
                <a:latin typeface="Consolas" pitchFamily="49" charset="0"/>
                <a:cs typeface="Consolas" pitchFamily="49" charset="0"/>
              </a:rPr>
              <a:t>void</a:t>
            </a:r>
            <a:r>
              <a:rPr lang="en-US" sz="2000" dirty="0">
                <a:latin typeface="Consolas" pitchFamily="49" charset="0"/>
                <a:cs typeface="Consolas" pitchFamily="49" charset="0"/>
              </a:rPr>
              <a:t> Push(T x)</a:t>
            </a:r>
          </a:p>
          <a:p>
            <a:pPr marL="0" indent="0">
              <a:buNone/>
            </a:pP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if</a:t>
            </a:r>
            <a:r>
              <a:rPr lang="en-US" sz="2000" dirty="0" smtClean="0">
                <a:latin typeface="Consolas" pitchFamily="49" charset="0"/>
                <a:cs typeface="Consolas" pitchFamily="49" charset="0"/>
              </a:rPr>
              <a:t> (*) {</a:t>
            </a: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a:t>
            </a:r>
            <a:r>
              <a:rPr lang="en-US" sz="2000" dirty="0" smtClean="0">
                <a:latin typeface="Consolas" pitchFamily="49" charset="0"/>
                <a:cs typeface="Consolas" pitchFamily="49" charset="0"/>
              </a:rPr>
              <a:t> nextFree</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len</a:t>
            </a:r>
            <a:r>
              <a:rPr lang="en-US" sz="2000" baseline="-25000" dirty="0" smtClean="0">
                <a:latin typeface="Consolas" pitchFamily="49" charset="0"/>
                <a:cs typeface="Consolas" pitchFamily="49" charset="0"/>
              </a:rPr>
              <a:t>0</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 </a:t>
            </a:r>
            <a:r>
              <a:rPr lang="en-US" sz="2000" dirty="0" smtClean="0">
                <a:latin typeface="Consolas" pitchFamily="49" charset="0"/>
                <a:cs typeface="Consolas" pitchFamily="49" charset="0"/>
              </a:rPr>
              <a:t>newsize</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 len</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 2</a:t>
            </a: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 </a:t>
            </a:r>
            <a:r>
              <a:rPr lang="en-US" sz="2000" dirty="0" smtClean="0">
                <a:latin typeface="Consolas" pitchFamily="49" charset="0"/>
                <a:cs typeface="Consolas" pitchFamily="49" charset="0"/>
              </a:rPr>
              <a:t>nA</a:t>
            </a:r>
            <a:r>
              <a:rPr lang="en-US" sz="2000" baseline="-25000" dirty="0" smtClean="0">
                <a:latin typeface="Consolas" pitchFamily="49" charset="0"/>
                <a:cs typeface="Consolas" pitchFamily="49" charset="0"/>
              </a:rPr>
              <a:t>0 </a:t>
            </a:r>
            <a:r>
              <a:rPr lang="en-US" sz="2000" dirty="0" smtClean="0">
                <a:latin typeface="Consolas" pitchFamily="49" charset="0"/>
                <a:cs typeface="Consolas" pitchFamily="49" charset="0"/>
              </a:rPr>
              <a:t>== </a:t>
            </a:r>
            <a:r>
              <a:rPr lang="en-US" sz="2000" dirty="0">
                <a:solidFill>
                  <a:srgbClr val="0070C0"/>
                </a:solidFill>
                <a:latin typeface="Consolas" pitchFamily="49" charset="0"/>
                <a:cs typeface="Consolas" pitchFamily="49" charset="0"/>
              </a:rPr>
              <a:t>new</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T[newsize</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 Copy content from data</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to nA</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a:t>
            </a:r>
          </a:p>
          <a:p>
            <a:pPr marL="0" indent="0">
              <a:buNone/>
            </a:pPr>
            <a:r>
              <a:rPr lang="en-US" sz="2000" baseline="-25000" dirty="0">
                <a:latin typeface="Consolas" pitchFamily="49" charset="0"/>
                <a:cs typeface="Consolas" pitchFamily="49" charset="0"/>
              </a:rPr>
              <a:t> </a:t>
            </a:r>
            <a:r>
              <a:rPr lang="en-US" sz="2000" baseline="-25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 </a:t>
            </a:r>
            <a:r>
              <a:rPr lang="en-US" sz="2000" dirty="0" smtClean="0">
                <a:solidFill>
                  <a:schemeClr val="tx1"/>
                </a:solidFill>
                <a:latin typeface="Consolas" pitchFamily="49" charset="0"/>
                <a:cs typeface="Consolas" pitchFamily="49" charset="0"/>
              </a:rPr>
              <a:t>this</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.data = nA</a:t>
            </a:r>
            <a:r>
              <a:rPr lang="en-US" sz="2000" baseline="-25000" dirty="0" smtClean="0">
                <a:solidFill>
                  <a:schemeClr val="tx1"/>
                </a:solidFill>
                <a:latin typeface="Consolas" pitchFamily="49" charset="0"/>
                <a:cs typeface="Consolas" pitchFamily="49" charset="0"/>
              </a:rPr>
              <a:t>0</a:t>
            </a:r>
            <a:endParaRPr lang="en-US" sz="2000" baseline="-25000" dirty="0" smtClean="0">
              <a:solidFill>
                <a:srgbClr val="0070C0"/>
              </a:solidFill>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 [ </a:t>
            </a:r>
            <a:r>
              <a:rPr lang="en-US" sz="2000" b="1" dirty="0" smtClean="0">
                <a:latin typeface="Consolas" pitchFamily="49" charset="0"/>
                <a:cs typeface="Consolas" pitchFamily="49" charset="0"/>
              </a:rPr>
              <a:t>nextFree</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:=nextFree</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data</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:=nA</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len</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:=newSize</a:t>
            </a:r>
            <a:r>
              <a:rPr lang="en-US" sz="2000" b="1" baseline="-25000" dirty="0" smtClean="0">
                <a:latin typeface="Consolas" pitchFamily="49" charset="0"/>
                <a:cs typeface="Consolas" pitchFamily="49" charset="0"/>
              </a:rPr>
              <a:t>0</a:t>
            </a:r>
            <a:r>
              <a:rPr lang="en-US" sz="2000" dirty="0" smtClean="0">
                <a:latin typeface="Consolas" pitchFamily="49" charset="0"/>
                <a:cs typeface="Consolas" pitchFamily="49" charset="0"/>
              </a:rPr>
              <a:t>, … ]</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else</a:t>
            </a:r>
            <a:r>
              <a:rPr lang="en-US" sz="2000" dirty="0" smtClean="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a:t>
            </a:r>
            <a:r>
              <a:rPr lang="en-US" sz="2000" dirty="0" smtClean="0">
                <a:latin typeface="Consolas" pitchFamily="49" charset="0"/>
                <a:cs typeface="Consolas" pitchFamily="49" charset="0"/>
              </a:rPr>
              <a:t> nextFree</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 Len</a:t>
            </a:r>
            <a:r>
              <a:rPr lang="en-US" sz="2000" baseline="-25000" dirty="0" smtClean="0">
                <a:latin typeface="Consolas" pitchFamily="49" charset="0"/>
                <a:cs typeface="Consolas" pitchFamily="49" charset="0"/>
              </a:rPr>
              <a:t>0</a:t>
            </a:r>
            <a:endParaRPr lang="en-US" sz="2000" baseline="-25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 </a:t>
            </a:r>
            <a:r>
              <a:rPr lang="en-US" sz="2000" b="1" dirty="0" smtClean="0">
                <a:latin typeface="Consolas" pitchFamily="49" charset="0"/>
                <a:cs typeface="Consolas" pitchFamily="49" charset="0"/>
              </a:rPr>
              <a:t>nextFree</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 nextFree</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data</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 data</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len</a:t>
            </a:r>
            <a:r>
              <a:rPr lang="en-US" sz="2000" b="1" baseline="-25000" dirty="0" smtClean="0">
                <a:latin typeface="Consolas" pitchFamily="49" charset="0"/>
                <a:cs typeface="Consolas" pitchFamily="49" charset="0"/>
              </a:rPr>
              <a:t>1</a:t>
            </a:r>
            <a:r>
              <a:rPr lang="en-US" sz="2000" b="1" dirty="0" smtClean="0">
                <a:latin typeface="Consolas" pitchFamily="49" charset="0"/>
                <a:cs typeface="Consolas" pitchFamily="49" charset="0"/>
              </a:rPr>
              <a:t>:= len</a:t>
            </a:r>
            <a:r>
              <a:rPr lang="en-US" sz="2000" b="1" baseline="-25000" dirty="0" smtClean="0">
                <a:latin typeface="Consolas" pitchFamily="49" charset="0"/>
                <a:cs typeface="Consolas" pitchFamily="49" charset="0"/>
              </a:rPr>
              <a:t>0</a:t>
            </a:r>
            <a:r>
              <a:rPr lang="en-US" sz="2000" b="1" dirty="0" smtClean="0">
                <a:latin typeface="Consolas" pitchFamily="49" charset="0"/>
                <a:cs typeface="Consolas" pitchFamily="49" charset="0"/>
              </a:rPr>
              <a:t> </a:t>
            </a:r>
            <a:r>
              <a:rPr lang="en-US" sz="2000" dirty="0" smtClean="0">
                <a:latin typeface="Consolas" pitchFamily="49" charset="0"/>
                <a:cs typeface="Consolas" pitchFamily="49" charset="0"/>
              </a:rPr>
              <a:t>, … ] </a:t>
            </a: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a:t>
            </a:r>
            <a:r>
              <a:rPr lang="en-US" sz="2000" dirty="0" smtClean="0">
                <a:latin typeface="Consolas" pitchFamily="49" charset="0"/>
                <a:cs typeface="Consolas" pitchFamily="49" charset="0"/>
              </a:rPr>
              <a:t> data</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[nextFree</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 == x</a:t>
            </a:r>
            <a:r>
              <a:rPr lang="en-US" sz="2000" baseline="-25000" dirty="0" smtClean="0">
                <a:latin typeface="Consolas" pitchFamily="49" charset="0"/>
                <a:cs typeface="Consolas" pitchFamily="49" charset="0"/>
              </a:rPr>
              <a:t>1</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  </a:t>
            </a:r>
            <a:r>
              <a:rPr lang="en-US" sz="2000" dirty="0" smtClean="0">
                <a:solidFill>
                  <a:srgbClr val="0070C0"/>
                </a:solidFill>
                <a:latin typeface="Consolas" pitchFamily="49" charset="0"/>
                <a:cs typeface="Consolas" pitchFamily="49" charset="0"/>
              </a:rPr>
              <a:t>assume </a:t>
            </a:r>
            <a:r>
              <a:rPr lang="en-US" sz="2000" dirty="0" smtClean="0">
                <a:latin typeface="Consolas" pitchFamily="49" charset="0"/>
                <a:cs typeface="Consolas" pitchFamily="49" charset="0"/>
              </a:rPr>
              <a:t>this</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.nextFree == nextFree</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 + 1</a:t>
            </a:r>
          </a:p>
          <a:p>
            <a:pPr marL="0" indent="0">
              <a:buNone/>
            </a:pP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507480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Scalar Programs</a:t>
            </a:r>
            <a:endParaRPr lang="en-US" dirty="0"/>
          </a:p>
        </p:txBody>
      </p:sp>
      <p:sp>
        <p:nvSpPr>
          <p:cNvPr id="58" name="Content Placeholder 57"/>
          <p:cNvSpPr>
            <a:spLocks noGrp="1"/>
          </p:cNvSpPr>
          <p:nvPr>
            <p:ph sz="half" idx="2"/>
          </p:nvPr>
        </p:nvSpPr>
        <p:spPr>
          <a:xfrm>
            <a:off x="4648200" y="1676400"/>
            <a:ext cx="4038600" cy="4953000"/>
          </a:xfrm>
        </p:spPr>
        <p:txBody>
          <a:bodyPr>
            <a:normAutofit lnSpcReduction="10000"/>
          </a:bodyPr>
          <a:lstStyle/>
          <a:p>
            <a:r>
              <a:rPr lang="en-US" dirty="0" smtClean="0"/>
              <a:t>Control-flow graphs</a:t>
            </a:r>
          </a:p>
          <a:p>
            <a:r>
              <a:rPr lang="en-US" dirty="0" smtClean="0"/>
              <a:t>Composed of tree fragments</a:t>
            </a:r>
          </a:p>
          <a:p>
            <a:r>
              <a:rPr lang="en-US" dirty="0" smtClean="0"/>
              <a:t>Passive form (SSA) assumptions</a:t>
            </a:r>
          </a:p>
          <a:p>
            <a:pPr lvl="1"/>
            <a:r>
              <a:rPr lang="en-US" dirty="0" smtClean="0"/>
              <a:t>sv</a:t>
            </a:r>
            <a:r>
              <a:rPr lang="en-US" baseline="-25000" dirty="0" smtClean="0"/>
              <a:t>2</a:t>
            </a:r>
            <a:r>
              <a:rPr lang="en-US" dirty="0" smtClean="0"/>
              <a:t> == sv</a:t>
            </a:r>
            <a:r>
              <a:rPr lang="en-US" baseline="-25000" dirty="0" smtClean="0"/>
              <a:t>0</a:t>
            </a:r>
            <a:r>
              <a:rPr lang="en-US" dirty="0" smtClean="0"/>
              <a:t> + sv</a:t>
            </a:r>
            <a:r>
              <a:rPr lang="en-US" baseline="-25000" dirty="0" smtClean="0"/>
              <a:t>1</a:t>
            </a:r>
          </a:p>
          <a:p>
            <a:r>
              <a:rPr lang="en-US" dirty="0" smtClean="0"/>
              <a:t>Assignments at tree boundaries </a:t>
            </a:r>
          </a:p>
          <a:p>
            <a:r>
              <a:rPr lang="en-US" dirty="0" smtClean="0"/>
              <a:t>Suitable for </a:t>
            </a:r>
          </a:p>
          <a:p>
            <a:pPr lvl="1"/>
            <a:r>
              <a:rPr lang="en-US" dirty="0" smtClean="0"/>
              <a:t>Abstract Interpretation</a:t>
            </a:r>
          </a:p>
          <a:p>
            <a:pPr lvl="1"/>
            <a:r>
              <a:rPr lang="en-US" dirty="0" smtClean="0"/>
              <a:t>Weakest Preconditions</a:t>
            </a:r>
          </a:p>
          <a:p>
            <a:endParaRPr lang="en-US" dirty="0"/>
          </a:p>
        </p:txBody>
      </p:sp>
      <p:sp>
        <p:nvSpPr>
          <p:cNvPr id="3" name="Oval 2"/>
          <p:cNvSpPr/>
          <p:nvPr/>
        </p:nvSpPr>
        <p:spPr>
          <a:xfrm>
            <a:off x="2133600" y="1676400"/>
            <a:ext cx="152400" cy="152400"/>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133600" y="22860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19400" y="28956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438400" y="33528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00400" y="33528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3810000"/>
            <a:ext cx="152400" cy="1524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5867400"/>
            <a:ext cx="152400" cy="152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43000" y="28956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3" idx="4"/>
            <a:endCxn id="4" idx="0"/>
          </p:cNvCxnSpPr>
          <p:nvPr/>
        </p:nvCxnSpPr>
        <p:spPr>
          <a:xfrm rot="5400000">
            <a:off x="1981200" y="20574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10" idx="7"/>
          </p:cNvCxnSpPr>
          <p:nvPr/>
        </p:nvCxnSpPr>
        <p:spPr>
          <a:xfrm rot="5400000">
            <a:off x="1463582" y="2225582"/>
            <a:ext cx="501836" cy="8828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5" idx="1"/>
          </p:cNvCxnSpPr>
          <p:nvPr/>
        </p:nvCxnSpPr>
        <p:spPr>
          <a:xfrm rot="16200000" flipH="1">
            <a:off x="2301782" y="2377982"/>
            <a:ext cx="501836" cy="5780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5"/>
            <a:endCxn id="7" idx="1"/>
          </p:cNvCxnSpPr>
          <p:nvPr/>
        </p:nvCxnSpPr>
        <p:spPr>
          <a:xfrm rot="16200000" flipH="1">
            <a:off x="2911382" y="30637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3"/>
            <a:endCxn id="6" idx="7"/>
          </p:cNvCxnSpPr>
          <p:nvPr/>
        </p:nvCxnSpPr>
        <p:spPr>
          <a:xfrm rot="5400000">
            <a:off x="2530382" y="30637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5"/>
            <a:endCxn id="8" idx="1"/>
          </p:cNvCxnSpPr>
          <p:nvPr/>
        </p:nvCxnSpPr>
        <p:spPr>
          <a:xfrm rot="16200000" flipH="1">
            <a:off x="2530382" y="35209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8" idx="7"/>
          </p:cNvCxnSpPr>
          <p:nvPr/>
        </p:nvCxnSpPr>
        <p:spPr>
          <a:xfrm rot="5400000">
            <a:off x="2911382" y="35209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143000" y="47244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62000" y="51816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524000" y="5181600"/>
            <a:ext cx="152400" cy="152400"/>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43000" y="5638800"/>
            <a:ext cx="152400" cy="15240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143000" y="6248400"/>
            <a:ext cx="152400" cy="15240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39" idx="5"/>
            <a:endCxn id="41" idx="1"/>
          </p:cNvCxnSpPr>
          <p:nvPr/>
        </p:nvCxnSpPr>
        <p:spPr>
          <a:xfrm rot="16200000" flipH="1">
            <a:off x="1234982" y="48925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3"/>
            <a:endCxn id="40" idx="7"/>
          </p:cNvCxnSpPr>
          <p:nvPr/>
        </p:nvCxnSpPr>
        <p:spPr>
          <a:xfrm rot="5400000">
            <a:off x="853982" y="48925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5"/>
            <a:endCxn id="42" idx="1"/>
          </p:cNvCxnSpPr>
          <p:nvPr/>
        </p:nvCxnSpPr>
        <p:spPr>
          <a:xfrm rot="16200000" flipH="1">
            <a:off x="853982" y="53497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3"/>
            <a:endCxn id="42" idx="7"/>
          </p:cNvCxnSpPr>
          <p:nvPr/>
        </p:nvCxnSpPr>
        <p:spPr>
          <a:xfrm rot="5400000">
            <a:off x="1234982" y="5349782"/>
            <a:ext cx="349436" cy="273236"/>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4"/>
            <a:endCxn id="43" idx="0"/>
          </p:cNvCxnSpPr>
          <p:nvPr/>
        </p:nvCxnSpPr>
        <p:spPr>
          <a:xfrm rot="5400000">
            <a:off x="990600" y="6019800"/>
            <a:ext cx="457200" cy="1588"/>
          </a:xfrm>
          <a:prstGeom prst="straightConnector1">
            <a:avLst/>
          </a:prstGeom>
          <a:ln w="254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4"/>
            <a:endCxn id="39" idx="0"/>
          </p:cNvCxnSpPr>
          <p:nvPr/>
        </p:nvCxnSpPr>
        <p:spPr>
          <a:xfrm rot="5400000">
            <a:off x="381000" y="3886200"/>
            <a:ext cx="1676400" cy="1588"/>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9" idx="4"/>
            <a:endCxn id="4" idx="7"/>
          </p:cNvCxnSpPr>
          <p:nvPr/>
        </p:nvCxnSpPr>
        <p:spPr>
          <a:xfrm rot="5400000" flipH="1">
            <a:off x="723900" y="3848100"/>
            <a:ext cx="3711482" cy="631918"/>
          </a:xfrm>
          <a:prstGeom prst="curvedConnector5">
            <a:avLst>
              <a:gd name="adj1" fmla="val -6159"/>
              <a:gd name="adj2" fmla="val -155094"/>
              <a:gd name="adj3" fmla="val 106159"/>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819400" y="4343400"/>
            <a:ext cx="152400" cy="1524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438400" y="4800600"/>
            <a:ext cx="152400" cy="1524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200400" y="4800600"/>
            <a:ext cx="152400" cy="1524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819400" y="5257800"/>
            <a:ext cx="152400" cy="152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59" idx="5"/>
            <a:endCxn id="61" idx="1"/>
          </p:cNvCxnSpPr>
          <p:nvPr/>
        </p:nvCxnSpPr>
        <p:spPr>
          <a:xfrm rot="16200000" flipH="1">
            <a:off x="2911382" y="4511582"/>
            <a:ext cx="349436" cy="273236"/>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9" idx="3"/>
            <a:endCxn id="60" idx="7"/>
          </p:cNvCxnSpPr>
          <p:nvPr/>
        </p:nvCxnSpPr>
        <p:spPr>
          <a:xfrm rot="5400000">
            <a:off x="2530382" y="4511582"/>
            <a:ext cx="349436" cy="273236"/>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0" idx="5"/>
            <a:endCxn id="62" idx="1"/>
          </p:cNvCxnSpPr>
          <p:nvPr/>
        </p:nvCxnSpPr>
        <p:spPr>
          <a:xfrm rot="16200000" flipH="1">
            <a:off x="2530382" y="4968782"/>
            <a:ext cx="349436" cy="273236"/>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3"/>
            <a:endCxn id="62" idx="7"/>
          </p:cNvCxnSpPr>
          <p:nvPr/>
        </p:nvCxnSpPr>
        <p:spPr>
          <a:xfrm rot="5400000">
            <a:off x="2911382" y="4968782"/>
            <a:ext cx="349436" cy="273236"/>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2" idx="4"/>
            <a:endCxn id="9" idx="0"/>
          </p:cNvCxnSpPr>
          <p:nvPr/>
        </p:nvCxnSpPr>
        <p:spPr>
          <a:xfrm rot="5400000">
            <a:off x="2667000" y="5638800"/>
            <a:ext cx="4572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4"/>
            <a:endCxn id="59" idx="0"/>
          </p:cNvCxnSpPr>
          <p:nvPr/>
        </p:nvCxnSpPr>
        <p:spPr>
          <a:xfrm rot="5400000">
            <a:off x="2705100" y="4152900"/>
            <a:ext cx="381000" cy="1588"/>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9160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Clousot Abstract Domains</a:t>
            </a:r>
            <a:endParaRPr lang="en-US" dirty="0"/>
          </a:p>
        </p:txBody>
      </p:sp>
      <p:sp>
        <p:nvSpPr>
          <p:cNvPr id="6" name="Content Placeholder 5"/>
          <p:cNvSpPr>
            <a:spLocks noGrp="1"/>
          </p:cNvSpPr>
          <p:nvPr>
            <p:ph idx="1"/>
          </p:nvPr>
        </p:nvSpPr>
        <p:spPr>
          <a:xfrm>
            <a:off x="457200" y="1600200"/>
            <a:ext cx="8229600" cy="5105400"/>
          </a:xfrm>
        </p:spPr>
        <p:txBody>
          <a:bodyPr>
            <a:normAutofit fontScale="85000" lnSpcReduction="20000"/>
          </a:bodyPr>
          <a:lstStyle/>
          <a:p>
            <a:pPr marL="0" indent="0">
              <a:buNone/>
            </a:pPr>
            <a:r>
              <a:rPr lang="en-US" dirty="0" err="1" smtClean="0"/>
              <a:t>Disintervals</a:t>
            </a:r>
            <a:endParaRPr lang="en-US" dirty="0" smtClean="0"/>
          </a:p>
          <a:p>
            <a:pPr lvl="1"/>
            <a:r>
              <a:rPr lang="en-US" dirty="0" smtClean="0"/>
              <a:t>Sequence of disjoint intervals</a:t>
            </a:r>
          </a:p>
          <a:p>
            <a:pPr lvl="1"/>
            <a:r>
              <a:rPr lang="en-US" dirty="0" smtClean="0"/>
              <a:t>Good at representing intervals and inequalities</a:t>
            </a:r>
          </a:p>
          <a:p>
            <a:pPr marL="0" indent="0">
              <a:lnSpc>
                <a:spcPct val="170000"/>
              </a:lnSpc>
              <a:buNone/>
            </a:pPr>
            <a:r>
              <a:rPr lang="en-US" dirty="0" smtClean="0"/>
              <a:t>Pentagons</a:t>
            </a:r>
          </a:p>
          <a:p>
            <a:pPr lvl="1"/>
            <a:r>
              <a:rPr lang="en-US" dirty="0" smtClean="0"/>
              <a:t>Reduced product of intervals and symbolic upper bounds</a:t>
            </a:r>
          </a:p>
          <a:p>
            <a:pPr lvl="1"/>
            <a:r>
              <a:rPr lang="en-US" dirty="0" smtClean="0"/>
              <a:t>Good for bounds checks</a:t>
            </a:r>
          </a:p>
          <a:p>
            <a:pPr marL="0" indent="0">
              <a:lnSpc>
                <a:spcPct val="170000"/>
              </a:lnSpc>
              <a:buNone/>
            </a:pPr>
            <a:r>
              <a:rPr lang="en-US" dirty="0" err="1" smtClean="0"/>
              <a:t>Subpolyhedra</a:t>
            </a:r>
            <a:endParaRPr lang="en-US" dirty="0" smtClean="0"/>
          </a:p>
          <a:p>
            <a:pPr lvl="1"/>
            <a:r>
              <a:rPr lang="en-US" dirty="0" smtClean="0"/>
              <a:t>Reduced product of linear equalities with slack variables and intervals over slack variables</a:t>
            </a:r>
          </a:p>
          <a:p>
            <a:pPr lvl="1"/>
            <a:r>
              <a:rPr lang="en-US" dirty="0" smtClean="0"/>
              <a:t>Uses Simplex to compute tightest intervals during reduction</a:t>
            </a:r>
          </a:p>
          <a:p>
            <a:pPr lvl="1"/>
            <a:r>
              <a:rPr lang="en-US" dirty="0" smtClean="0"/>
              <a:t>Good when contracts at call sites involve many variables</a:t>
            </a:r>
            <a:endParaRPr lang="en-US" dirty="0"/>
          </a:p>
        </p:txBody>
      </p:sp>
    </p:spTree>
    <p:extLst>
      <p:ext uri="{BB962C8B-B14F-4D97-AF65-F5344CB8AC3E}">
        <p14:creationId xmlns:p14="http://schemas.microsoft.com/office/powerpoint/2010/main" val="2003344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Disjunctions</a:t>
            </a:r>
            <a:endParaRPr lang="en-US" dirty="0"/>
          </a:p>
        </p:txBody>
      </p:sp>
      <p:sp>
        <p:nvSpPr>
          <p:cNvPr id="10" name="Content Placeholder 9"/>
          <p:cNvSpPr>
            <a:spLocks noGrp="1"/>
          </p:cNvSpPr>
          <p:nvPr>
            <p:ph sz="half" idx="1"/>
          </p:nvPr>
        </p:nvSpPr>
        <p:spPr/>
        <p:txBody>
          <a:bodyPr/>
          <a:lstStyle/>
          <a:p>
            <a:pPr marL="0" indent="0">
              <a:buNone/>
            </a:pPr>
            <a:r>
              <a:rPr lang="en-US" dirty="0" smtClean="0"/>
              <a:t>Original</a:t>
            </a:r>
            <a:endParaRPr lang="en-US" dirty="0"/>
          </a:p>
        </p:txBody>
      </p:sp>
      <p:sp>
        <p:nvSpPr>
          <p:cNvPr id="11" name="Content Placeholder 10"/>
          <p:cNvSpPr>
            <a:spLocks noGrp="1"/>
          </p:cNvSpPr>
          <p:nvPr>
            <p:ph sz="half" idx="2"/>
          </p:nvPr>
        </p:nvSpPr>
        <p:spPr>
          <a:xfrm>
            <a:off x="4724400" y="1600200"/>
            <a:ext cx="4038600" cy="4525963"/>
          </a:xfrm>
        </p:spPr>
        <p:txBody>
          <a:bodyPr/>
          <a:lstStyle/>
          <a:p>
            <a:pPr marL="0" indent="0">
              <a:buNone/>
            </a:pPr>
            <a:r>
              <a:rPr lang="en-US" dirty="0" smtClean="0"/>
              <a:t>Scalar Program</a:t>
            </a:r>
            <a:endParaRPr lang="en-US" dirty="0"/>
          </a:p>
        </p:txBody>
      </p:sp>
      <p:sp>
        <p:nvSpPr>
          <p:cNvPr id="4" name="Content Placeholder 3"/>
          <p:cNvSpPr txBox="1">
            <a:spLocks/>
          </p:cNvSpPr>
          <p:nvPr/>
        </p:nvSpPr>
        <p:spPr>
          <a:xfrm>
            <a:off x="457200" y="2209800"/>
            <a:ext cx="4038600" cy="3810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400" b="1" dirty="0" smtClean="0">
                <a:solidFill>
                  <a:srgbClr val="0070C0"/>
                </a:solidFill>
                <a:latin typeface="Consolas" pitchFamily="49" charset="0"/>
                <a:cs typeface="Consolas" pitchFamily="49" charset="0"/>
              </a:rPr>
              <a:t>public void</a:t>
            </a:r>
            <a:r>
              <a:rPr lang="en-US" sz="1400" b="1" dirty="0" smtClean="0">
                <a:latin typeface="Consolas" pitchFamily="49" charset="0"/>
                <a:cs typeface="Consolas" pitchFamily="49" charset="0"/>
              </a:rPr>
              <a:t> </a:t>
            </a:r>
            <a:r>
              <a:rPr lang="en-US" sz="1400" dirty="0" smtClean="0">
                <a:latin typeface="Consolas" pitchFamily="49" charset="0"/>
                <a:cs typeface="Consolas" pitchFamily="49" charset="0"/>
              </a:rPr>
              <a:t>M(</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x)</a:t>
            </a:r>
          </a:p>
          <a:p>
            <a:pPr marL="0" indent="0">
              <a:buFont typeface="Arial" pitchFamily="34" charset="0"/>
              <a:buNone/>
            </a:pPr>
            <a:r>
              <a:rPr lang="en-US" sz="1400" dirty="0" smtClean="0">
                <a:latin typeface="Consolas" pitchFamily="49" charset="0"/>
                <a:cs typeface="Consolas" pitchFamily="49" charset="0"/>
              </a:rPr>
              <a:t>{</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a:t>
            </a:r>
            <a:r>
              <a:rPr lang="en-US" sz="1400" dirty="0" smtClean="0">
                <a:latin typeface="Consolas" pitchFamily="49" charset="0"/>
                <a:cs typeface="Consolas" pitchFamily="49" charset="0"/>
              </a:rPr>
              <a:t> ( x == null || </a:t>
            </a:r>
            <a:r>
              <a:rPr lang="en-US" sz="1400" dirty="0" err="1" smtClean="0">
                <a:latin typeface="Consolas" pitchFamily="49" charset="0"/>
                <a:cs typeface="Consolas" pitchFamily="49" charset="0"/>
              </a:rPr>
              <a:t>x.Length</a:t>
            </a:r>
            <a:r>
              <a:rPr lang="en-US" sz="1400" dirty="0" smtClean="0">
                <a:latin typeface="Consolas" pitchFamily="49" charset="0"/>
                <a:cs typeface="Consolas" pitchFamily="49" charset="0"/>
              </a:rPr>
              <a:t> &gt; 5 );</a:t>
            </a:r>
          </a:p>
          <a:p>
            <a:pPr marL="0" indent="0">
              <a:buFont typeface="Arial" pitchFamily="34" charset="0"/>
              <a:buNone/>
            </a:pPr>
            <a:r>
              <a:rPr lang="en-US" sz="1400" dirty="0" smtClean="0">
                <a:latin typeface="Consolas" pitchFamily="49" charset="0"/>
                <a:cs typeface="Consolas" pitchFamily="49" charset="0"/>
              </a:rPr>
              <a:t>  …</a:t>
            </a:r>
          </a:p>
          <a:p>
            <a:pPr marL="0" indent="0">
              <a:buFont typeface="Arial" pitchFamily="34" charset="0"/>
              <a:buNone/>
            </a:pPr>
            <a:endParaRPr lang="en-US" sz="1400" dirty="0" smtClean="0">
              <a:latin typeface="Consolas" pitchFamily="49" charset="0"/>
              <a:cs typeface="Consolas" pitchFamily="49" charset="0"/>
            </a:endParaRPr>
          </a:p>
          <a:p>
            <a:pPr marL="0" indent="0">
              <a:buFont typeface="Arial" pitchFamily="34" charset="0"/>
              <a:buNone/>
            </a:pPr>
            <a:endParaRPr lang="en-US" sz="1400" dirty="0" smtClean="0">
              <a:latin typeface="Consolas" pitchFamily="49" charset="0"/>
              <a:cs typeface="Consolas" pitchFamily="49" charset="0"/>
            </a:endParaRPr>
          </a:p>
          <a:p>
            <a:pPr marL="0" indent="0">
              <a:buFont typeface="Arial" pitchFamily="34" charset="0"/>
              <a:buNone/>
            </a:pPr>
            <a:endParaRPr lang="en-US" sz="1400" dirty="0">
              <a:latin typeface="Consolas" pitchFamily="49" charset="0"/>
              <a:cs typeface="Consolas" pitchFamily="49" charset="0"/>
            </a:endParaRPr>
          </a:p>
          <a:p>
            <a:pPr marL="0" indent="0">
              <a:buFont typeface="Arial" pitchFamily="34" charset="0"/>
              <a:buNone/>
            </a:pPr>
            <a:endParaRPr lang="en-US" sz="1400" dirty="0" smtClean="0">
              <a:latin typeface="Consolas" pitchFamily="49" charset="0"/>
              <a:cs typeface="Consolas" pitchFamily="49" charset="0"/>
            </a:endParaRPr>
          </a:p>
          <a:p>
            <a:pPr marL="0" indent="0">
              <a:buFont typeface="Arial" pitchFamily="34" charset="0"/>
              <a:buNone/>
            </a:pPr>
            <a:endParaRPr lang="en-US" sz="1400" dirty="0">
              <a:latin typeface="Consolas" pitchFamily="49" charset="0"/>
              <a:cs typeface="Consolas" pitchFamily="49" charset="0"/>
            </a:endParaRPr>
          </a:p>
          <a:p>
            <a:pPr marL="0" indent="0">
              <a:buFont typeface="Arial" pitchFamily="34" charset="0"/>
              <a:buNone/>
            </a:pPr>
            <a:endParaRPr lang="en-US" sz="1400" dirty="0" smtClean="0">
              <a:latin typeface="Consolas" pitchFamily="49" charset="0"/>
              <a:cs typeface="Consolas" pitchFamily="49" charset="0"/>
            </a:endParaRPr>
          </a:p>
          <a:p>
            <a:pPr marL="0" indent="0">
              <a:buFont typeface="Arial" pitchFamily="34" charset="0"/>
              <a:buNone/>
            </a:pP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if</a:t>
            </a:r>
            <a:r>
              <a:rPr lang="en-US" sz="1400" dirty="0" smtClean="0">
                <a:latin typeface="Consolas" pitchFamily="49" charset="0"/>
                <a:cs typeface="Consolas" pitchFamily="49" charset="0"/>
              </a:rPr>
              <a:t> (x != null)</a:t>
            </a:r>
          </a:p>
          <a:p>
            <a:pPr marL="0" indent="0">
              <a:buFont typeface="Arial" pitchFamily="34" charset="0"/>
              <a:buNone/>
            </a:pPr>
            <a:r>
              <a:rPr lang="en-US" sz="1400" dirty="0" smtClean="0">
                <a:latin typeface="Consolas" pitchFamily="49" charset="0"/>
                <a:cs typeface="Consolas" pitchFamily="49" charset="0"/>
              </a:rPr>
              <a:t>  {</a:t>
            </a:r>
          </a:p>
          <a:p>
            <a:pPr marL="0" indent="0">
              <a:buFont typeface="Arial" pitchFamily="34" charset="0"/>
              <a:buNone/>
            </a:pPr>
            <a:r>
              <a:rPr lang="en-US" sz="1400" b="1" dirty="0" smtClean="0">
                <a:solidFill>
                  <a:srgbClr val="0070C0"/>
                </a:solidFill>
                <a:latin typeface="Consolas" pitchFamily="49" charset="0"/>
                <a:cs typeface="Consolas" pitchFamily="49" charset="0"/>
              </a:rPr>
              <a:t>    assert </a:t>
            </a:r>
            <a:r>
              <a:rPr lang="en-US" sz="1400" dirty="0" err="1" smtClean="0">
                <a:solidFill>
                  <a:schemeClr val="tx1"/>
                </a:solidFill>
                <a:latin typeface="Consolas" pitchFamily="49" charset="0"/>
                <a:cs typeface="Consolas" pitchFamily="49" charset="0"/>
              </a:rPr>
              <a:t>x.Length</a:t>
            </a:r>
            <a:r>
              <a:rPr lang="en-US" sz="1400" dirty="0" smtClean="0">
                <a:solidFill>
                  <a:schemeClr val="tx1"/>
                </a:solidFill>
                <a:latin typeface="Consolas" pitchFamily="49" charset="0"/>
                <a:cs typeface="Consolas" pitchFamily="49" charset="0"/>
              </a:rPr>
              <a:t> &gt; 5 ;</a:t>
            </a:r>
          </a:p>
          <a:p>
            <a:pPr marL="0" indent="0">
              <a:buFont typeface="Arial" pitchFamily="34" charset="0"/>
              <a:buNone/>
            </a:pPr>
            <a:r>
              <a:rPr lang="en-US" sz="1400" dirty="0" smtClean="0">
                <a:latin typeface="Consolas" pitchFamily="49" charset="0"/>
                <a:cs typeface="Consolas" pitchFamily="49" charset="0"/>
              </a:rPr>
              <a:t>  }</a:t>
            </a:r>
          </a:p>
        </p:txBody>
      </p:sp>
      <p:sp>
        <p:nvSpPr>
          <p:cNvPr id="5" name="Content Placeholder 3"/>
          <p:cNvSpPr txBox="1">
            <a:spLocks/>
          </p:cNvSpPr>
          <p:nvPr/>
        </p:nvSpPr>
        <p:spPr>
          <a:xfrm>
            <a:off x="4800600" y="2209800"/>
            <a:ext cx="4191000" cy="3810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400" b="1" dirty="0" smtClean="0">
                <a:solidFill>
                  <a:srgbClr val="0070C0"/>
                </a:solidFill>
                <a:latin typeface="Consolas" pitchFamily="49" charset="0"/>
                <a:cs typeface="Consolas" pitchFamily="49" charset="0"/>
              </a:rPr>
              <a:t>if </a:t>
            </a:r>
            <a:r>
              <a:rPr lang="en-US" sz="1400" dirty="0" smtClean="0">
                <a:solidFill>
                  <a:schemeClr val="tx1"/>
                </a:solidFill>
                <a:latin typeface="Consolas" pitchFamily="49" charset="0"/>
                <a:cs typeface="Consolas" pitchFamily="49" charset="0"/>
              </a:rPr>
              <a:t>(*) {</a:t>
            </a:r>
          </a:p>
          <a:p>
            <a:pPr marL="0" indent="0">
              <a:buFont typeface="Arial" pitchFamily="34" charset="0"/>
              <a:buNone/>
            </a:pPr>
            <a:r>
              <a:rPr lang="en-US" sz="1400" b="1" dirty="0" smtClean="0">
                <a:solidFill>
                  <a:srgbClr val="0070C0"/>
                </a:solidFill>
                <a:latin typeface="Consolas" pitchFamily="49" charset="0"/>
                <a:cs typeface="Consolas" pitchFamily="49" charset="0"/>
              </a:rPr>
              <a:t>  assume</a:t>
            </a:r>
            <a:r>
              <a:rPr lang="en-US" sz="1400" dirty="0" smtClean="0">
                <a:latin typeface="Consolas" pitchFamily="49" charset="0"/>
                <a:cs typeface="Consolas" pitchFamily="49" charset="0"/>
              </a:rPr>
              <a:t> 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a:t>
            </a:r>
            <a:r>
              <a:rPr lang="en-US" sz="1400" b="1" dirty="0" smtClean="0">
                <a:solidFill>
                  <a:srgbClr val="0070C0"/>
                </a:solidFill>
                <a:latin typeface="Consolas" pitchFamily="49" charset="0"/>
                <a:cs typeface="Consolas" pitchFamily="49" charset="0"/>
              </a:rPr>
              <a:t>true</a:t>
            </a:r>
          </a:p>
          <a:p>
            <a:pPr marL="0" indent="0">
              <a:buNone/>
            </a:pPr>
            <a:r>
              <a:rPr lang="en-US" sz="1400" dirty="0" smtClean="0">
                <a:latin typeface="Consolas" pitchFamily="49" charset="0"/>
                <a:cs typeface="Consolas" pitchFamily="49" charset="0"/>
              </a:rPr>
              <a:t>} [ tmp</a:t>
            </a:r>
            <a:r>
              <a:rPr lang="en-US" sz="1400" baseline="-25000" dirty="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endParaRPr lang="en-US" sz="1400" dirty="0">
              <a:latin typeface="Consolas" pitchFamily="49" charset="0"/>
              <a:cs typeface="Consolas" pitchFamily="49" charset="0"/>
            </a:endParaRPr>
          </a:p>
          <a:p>
            <a:pPr marL="0" indent="0">
              <a:buFont typeface="Arial" pitchFamily="34" charset="0"/>
              <a:buNone/>
            </a:pPr>
            <a:r>
              <a:rPr lang="en-US" sz="1400" b="1" dirty="0" smtClean="0">
                <a:solidFill>
                  <a:srgbClr val="0070C0"/>
                </a:solidFill>
                <a:latin typeface="Consolas" pitchFamily="49" charset="0"/>
                <a:cs typeface="Consolas" pitchFamily="49" charset="0"/>
              </a:rPr>
              <a:t>else </a:t>
            </a: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a:latin typeface="Consolas" pitchFamily="49" charset="0"/>
                <a:cs typeface="Consolas" pitchFamily="49" charset="0"/>
              </a:rPr>
              <a:t>1</a:t>
            </a:r>
            <a:r>
              <a:rPr lang="en-US" sz="1400" dirty="0" smtClean="0">
                <a:latin typeface="Consolas" pitchFamily="49" charset="0"/>
                <a:cs typeface="Consolas" pitchFamily="49" charset="0"/>
              </a:rPr>
              <a:t> == len</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 [ tmp</a:t>
            </a:r>
            <a:r>
              <a:rPr lang="en-US" sz="1400" baseline="-25000" dirty="0" smtClean="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1</a:t>
            </a:r>
            <a:r>
              <a:rPr lang="en-US" sz="1400" dirty="0" smtClean="0">
                <a:latin typeface="Consolas" pitchFamily="49" charset="0"/>
                <a:cs typeface="Consolas" pitchFamily="49" charset="0"/>
              </a:rPr>
              <a:t> ]</a:t>
            </a:r>
          </a:p>
          <a:p>
            <a:pPr marL="0" indent="0">
              <a:buNone/>
            </a:pPr>
            <a:r>
              <a:rPr lang="en-US" sz="1400" b="1" dirty="0">
                <a:solidFill>
                  <a:srgbClr val="0070C0"/>
                </a:solidFill>
                <a:latin typeface="Consolas" pitchFamily="49" charset="0"/>
                <a:cs typeface="Consolas" pitchFamily="49" charset="0"/>
              </a:rPr>
              <a:t>assume</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2</a:t>
            </a:r>
            <a:endParaRPr lang="en-US" sz="1400" baseline="-25000" dirty="0">
              <a:latin typeface="Consolas" pitchFamily="49" charset="0"/>
              <a:cs typeface="Consolas" pitchFamily="49" charset="0"/>
            </a:endParaRPr>
          </a:p>
          <a:p>
            <a:pPr marL="0" indent="0">
              <a:buFont typeface="Arial" pitchFamily="34" charset="0"/>
              <a:buNone/>
            </a:pP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b="1" dirty="0" smtClean="0">
                <a:solidFill>
                  <a:srgbClr val="0070C0"/>
                </a:solidFill>
                <a:latin typeface="Consolas" pitchFamily="49" charset="0"/>
                <a:cs typeface="Consolas" pitchFamily="49" charset="0"/>
              </a:rPr>
              <a:t>if</a:t>
            </a:r>
            <a:r>
              <a:rPr lang="en-US" sz="1400" dirty="0" smtClean="0">
                <a:latin typeface="Consolas" pitchFamily="49" charset="0"/>
                <a:cs typeface="Consolas" pitchFamily="49" charset="0"/>
              </a:rPr>
              <a:t> (*) {</a:t>
            </a:r>
          </a:p>
          <a:p>
            <a:pPr marL="0" indent="0">
              <a:buNone/>
            </a:pPr>
            <a:r>
              <a:rPr lang="en-US" sz="1400" dirty="0" smtClean="0">
                <a:latin typeface="Consolas" pitchFamily="49" charset="0"/>
                <a:cs typeface="Consolas" pitchFamily="49" charset="0"/>
              </a:rPr>
              <a:t>  </a:t>
            </a:r>
            <a:r>
              <a:rPr lang="en-US" sz="1400" b="1" dirty="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null</a:t>
            </a:r>
          </a:p>
          <a:p>
            <a:pPr marL="0" indent="0">
              <a:buNone/>
            </a:pPr>
            <a:r>
              <a:rPr lang="en-US" sz="1400" b="1" dirty="0" smtClean="0">
                <a:solidFill>
                  <a:srgbClr val="0070C0"/>
                </a:solidFill>
                <a:latin typeface="Consolas" pitchFamily="49" charset="0"/>
                <a:cs typeface="Consolas" pitchFamily="49" charset="0"/>
              </a:rPr>
              <a:t>  assert </a:t>
            </a:r>
            <a:r>
              <a:rPr lang="en-US" sz="1400" dirty="0" smtClean="0">
                <a:solidFill>
                  <a:schemeClr val="tx1"/>
                </a:solidFill>
                <a:latin typeface="Consolas" pitchFamily="49" charset="0"/>
                <a:cs typeface="Consolas" pitchFamily="49" charset="0"/>
              </a:rPr>
              <a:t>len</a:t>
            </a:r>
            <a:r>
              <a:rPr lang="en-US" sz="1400" baseline="-25000" dirty="0" smtClean="0">
                <a:solidFill>
                  <a:schemeClr val="tx1"/>
                </a:solidFill>
                <a:latin typeface="Consolas" pitchFamily="49" charset="0"/>
                <a:cs typeface="Consolas" pitchFamily="49" charset="0"/>
              </a:rPr>
              <a:t>0</a:t>
            </a:r>
            <a:r>
              <a:rPr lang="en-US" sz="1400" dirty="0" smtClean="0">
                <a:solidFill>
                  <a:schemeClr val="tx1"/>
                </a:solidFill>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a:t>
            </a:r>
          </a:p>
        </p:txBody>
      </p:sp>
      <p:sp>
        <p:nvSpPr>
          <p:cNvPr id="8" name="Cloud Callout 7"/>
          <p:cNvSpPr/>
          <p:nvPr/>
        </p:nvSpPr>
        <p:spPr>
          <a:xfrm>
            <a:off x="6934200" y="4256315"/>
            <a:ext cx="2209800" cy="1447800"/>
          </a:xfrm>
          <a:prstGeom prst="cloudCallout">
            <a:avLst>
              <a:gd name="adj1" fmla="val -63691"/>
              <a:gd name="adj2" fmla="val 316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Difficult to prove in forward pass</a:t>
            </a:r>
            <a:endParaRPr lang="en-US" dirty="0"/>
          </a:p>
        </p:txBody>
      </p:sp>
      <p:sp>
        <p:nvSpPr>
          <p:cNvPr id="9" name="TextBox 8"/>
          <p:cNvSpPr txBox="1"/>
          <p:nvPr/>
        </p:nvSpPr>
        <p:spPr>
          <a:xfrm>
            <a:off x="6324600" y="4063425"/>
            <a:ext cx="356188" cy="58477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ᴛ</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90260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Backward Propagation of</a:t>
            </a:r>
            <a:br>
              <a:rPr lang="en-US" dirty="0" smtClean="0"/>
            </a:br>
            <a:r>
              <a:rPr lang="en-US" dirty="0" smtClean="0"/>
              <a:t>Proof Obligations</a:t>
            </a:r>
            <a:endParaRPr lang="en-US" dirty="0"/>
          </a:p>
        </p:txBody>
      </p:sp>
      <p:sp>
        <p:nvSpPr>
          <p:cNvPr id="5" name="Content Placeholder 3"/>
          <p:cNvSpPr txBox="1">
            <a:spLocks/>
          </p:cNvSpPr>
          <p:nvPr/>
        </p:nvSpPr>
        <p:spPr>
          <a:xfrm>
            <a:off x="228600" y="2209800"/>
            <a:ext cx="8534400" cy="3810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400" b="1" dirty="0" smtClean="0">
                <a:solidFill>
                  <a:srgbClr val="0070C0"/>
                </a:solidFill>
                <a:latin typeface="Consolas" pitchFamily="49" charset="0"/>
                <a:cs typeface="Consolas" pitchFamily="49" charset="0"/>
              </a:rPr>
              <a:t>if </a:t>
            </a:r>
            <a:r>
              <a:rPr lang="en-US" sz="1400" dirty="0" smtClean="0">
                <a:solidFill>
                  <a:schemeClr val="tx1"/>
                </a:solidFill>
                <a:latin typeface="Consolas" pitchFamily="49" charset="0"/>
                <a:cs typeface="Consolas" pitchFamily="49" charset="0"/>
              </a:rPr>
              <a:t>(*) {</a:t>
            </a:r>
          </a:p>
          <a:p>
            <a:pPr marL="0" indent="0">
              <a:buFont typeface="Arial" pitchFamily="34" charset="0"/>
              <a:buNone/>
            </a:pPr>
            <a:r>
              <a:rPr lang="en-US" sz="1400" b="1" dirty="0" smtClean="0">
                <a:solidFill>
                  <a:srgbClr val="0070C0"/>
                </a:solidFill>
                <a:latin typeface="Consolas" pitchFamily="49" charset="0"/>
                <a:cs typeface="Consolas" pitchFamily="49" charset="0"/>
              </a:rPr>
              <a:t>  assume</a:t>
            </a:r>
            <a:r>
              <a:rPr lang="en-US" sz="1400" dirty="0" smtClean="0">
                <a:latin typeface="Consolas" pitchFamily="49" charset="0"/>
                <a:cs typeface="Consolas" pitchFamily="49" charset="0"/>
              </a:rPr>
              <a:t> 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a:t>
            </a:r>
            <a:r>
              <a:rPr lang="en-US" sz="1400" b="1" dirty="0" smtClean="0">
                <a:solidFill>
                  <a:srgbClr val="0070C0"/>
                </a:solidFill>
                <a:latin typeface="Consolas" pitchFamily="49" charset="0"/>
                <a:cs typeface="Consolas" pitchFamily="49" charset="0"/>
              </a:rPr>
              <a:t>true</a:t>
            </a:r>
          </a:p>
          <a:p>
            <a:pPr marL="0" indent="0">
              <a:buNone/>
            </a:pPr>
            <a:r>
              <a:rPr lang="en-US" sz="1400" dirty="0" smtClean="0">
                <a:latin typeface="Consolas" pitchFamily="49" charset="0"/>
                <a:cs typeface="Consolas" pitchFamily="49" charset="0"/>
              </a:rPr>
              <a:t>} [ tmp</a:t>
            </a:r>
            <a:r>
              <a:rPr lang="en-US" sz="1400" baseline="-25000" dirty="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endParaRPr lang="en-US" sz="1400" dirty="0">
              <a:latin typeface="Consolas" pitchFamily="49" charset="0"/>
              <a:cs typeface="Consolas" pitchFamily="49" charset="0"/>
            </a:endParaRPr>
          </a:p>
          <a:p>
            <a:pPr marL="0" indent="0">
              <a:buFont typeface="Arial" pitchFamily="34" charset="0"/>
              <a:buNone/>
            </a:pPr>
            <a:r>
              <a:rPr lang="en-US" sz="1400" b="1" dirty="0" smtClean="0">
                <a:solidFill>
                  <a:srgbClr val="0070C0"/>
                </a:solidFill>
                <a:latin typeface="Consolas" pitchFamily="49" charset="0"/>
                <a:cs typeface="Consolas" pitchFamily="49" charset="0"/>
              </a:rPr>
              <a:t>else </a:t>
            </a: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a:latin typeface="Consolas" pitchFamily="49" charset="0"/>
                <a:cs typeface="Consolas" pitchFamily="49" charset="0"/>
              </a:rPr>
              <a:t>1</a:t>
            </a:r>
            <a:r>
              <a:rPr lang="en-US" sz="1400" dirty="0" smtClean="0">
                <a:latin typeface="Consolas" pitchFamily="49" charset="0"/>
                <a:cs typeface="Consolas" pitchFamily="49" charset="0"/>
              </a:rPr>
              <a:t> == len</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 [ tmp</a:t>
            </a:r>
            <a:r>
              <a:rPr lang="en-US" sz="1400" baseline="-25000" dirty="0" smtClean="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1</a:t>
            </a:r>
            <a:r>
              <a:rPr lang="en-US" sz="1400" dirty="0" smtClean="0">
                <a:latin typeface="Consolas" pitchFamily="49" charset="0"/>
                <a:cs typeface="Consolas" pitchFamily="49" charset="0"/>
              </a:rPr>
              <a:t> ]</a:t>
            </a:r>
          </a:p>
          <a:p>
            <a:pPr marL="0" indent="0">
              <a:buNone/>
            </a:pPr>
            <a:r>
              <a:rPr lang="en-US" sz="1400" b="1" dirty="0">
                <a:solidFill>
                  <a:srgbClr val="0070C0"/>
                </a:solidFill>
                <a:latin typeface="Consolas" pitchFamily="49" charset="0"/>
                <a:cs typeface="Consolas" pitchFamily="49" charset="0"/>
              </a:rPr>
              <a:t>assume</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2</a:t>
            </a:r>
            <a:endParaRPr lang="en-US" sz="1400" baseline="-25000" dirty="0">
              <a:latin typeface="Consolas" pitchFamily="49" charset="0"/>
              <a:cs typeface="Consolas" pitchFamily="49" charset="0"/>
            </a:endParaRPr>
          </a:p>
          <a:p>
            <a:pPr marL="0" indent="0">
              <a:buFont typeface="Arial" pitchFamily="34" charset="0"/>
              <a:buNone/>
            </a:pP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b="1" dirty="0" smtClean="0">
                <a:solidFill>
                  <a:srgbClr val="0070C0"/>
                </a:solidFill>
                <a:latin typeface="Consolas" pitchFamily="49" charset="0"/>
                <a:cs typeface="Consolas" pitchFamily="49" charset="0"/>
              </a:rPr>
              <a:t>if</a:t>
            </a:r>
            <a:r>
              <a:rPr lang="en-US" sz="1400" dirty="0" smtClean="0">
                <a:latin typeface="Consolas" pitchFamily="49" charset="0"/>
                <a:cs typeface="Consolas" pitchFamily="49" charset="0"/>
              </a:rPr>
              <a:t> (*) {</a:t>
            </a:r>
          </a:p>
          <a:p>
            <a:pPr marL="0" indent="0">
              <a:buNone/>
            </a:pPr>
            <a:r>
              <a:rPr lang="en-US" sz="1400" dirty="0" smtClean="0">
                <a:latin typeface="Consolas" pitchFamily="49" charset="0"/>
                <a:cs typeface="Consolas" pitchFamily="49" charset="0"/>
              </a:rPr>
              <a:t>  </a:t>
            </a:r>
            <a:r>
              <a:rPr lang="en-US" sz="1400" b="1" dirty="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null</a:t>
            </a:r>
          </a:p>
          <a:p>
            <a:pPr marL="0" indent="0">
              <a:buNone/>
            </a:pPr>
            <a:r>
              <a:rPr lang="en-US" sz="1400" b="1" dirty="0" smtClean="0">
                <a:solidFill>
                  <a:srgbClr val="0070C0"/>
                </a:solidFill>
                <a:latin typeface="Consolas" pitchFamily="49" charset="0"/>
                <a:cs typeface="Consolas" pitchFamily="49" charset="0"/>
              </a:rPr>
              <a:t>  assert </a:t>
            </a:r>
            <a:r>
              <a:rPr lang="en-US" sz="1400" dirty="0" smtClean="0">
                <a:solidFill>
                  <a:schemeClr val="tx1"/>
                </a:solidFill>
                <a:latin typeface="Consolas" pitchFamily="49" charset="0"/>
                <a:cs typeface="Consolas" pitchFamily="49" charset="0"/>
              </a:rPr>
              <a:t>len</a:t>
            </a:r>
            <a:r>
              <a:rPr lang="en-US" sz="1400" baseline="-25000" dirty="0" smtClean="0">
                <a:solidFill>
                  <a:schemeClr val="tx1"/>
                </a:solidFill>
                <a:latin typeface="Consolas" pitchFamily="49" charset="0"/>
                <a:cs typeface="Consolas" pitchFamily="49" charset="0"/>
              </a:rPr>
              <a:t>0</a:t>
            </a:r>
            <a:r>
              <a:rPr lang="en-US" sz="1400" dirty="0" smtClean="0">
                <a:solidFill>
                  <a:schemeClr val="tx1"/>
                </a:solidFill>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a:t>
            </a:r>
          </a:p>
        </p:txBody>
      </p:sp>
      <p:sp>
        <p:nvSpPr>
          <p:cNvPr id="3" name="TextBox 2"/>
          <p:cNvSpPr txBox="1"/>
          <p:nvPr/>
        </p:nvSpPr>
        <p:spPr>
          <a:xfrm>
            <a:off x="2897510" y="5181600"/>
            <a:ext cx="1848326"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 name="TextBox 11"/>
          <p:cNvSpPr txBox="1"/>
          <p:nvPr/>
        </p:nvSpPr>
        <p:spPr>
          <a:xfrm>
            <a:off x="2897510" y="4876800"/>
            <a:ext cx="304609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3" name="TextBox 12"/>
          <p:cNvSpPr txBox="1"/>
          <p:nvPr/>
        </p:nvSpPr>
        <p:spPr>
          <a:xfrm>
            <a:off x="2906486" y="4191000"/>
            <a:ext cx="377674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4" name="TextBox 13"/>
          <p:cNvSpPr txBox="1"/>
          <p:nvPr/>
        </p:nvSpPr>
        <p:spPr>
          <a:xfrm>
            <a:off x="2906486" y="3810000"/>
            <a:ext cx="377674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5" name="TextBox 14"/>
          <p:cNvSpPr txBox="1"/>
          <p:nvPr/>
        </p:nvSpPr>
        <p:spPr>
          <a:xfrm>
            <a:off x="2895600" y="3505200"/>
            <a:ext cx="5626605" cy="369332"/>
          </a:xfrm>
          <a:prstGeom prst="rect">
            <a:avLst/>
          </a:prstGeom>
          <a:noFill/>
        </p:spPr>
        <p:txBody>
          <a:bodyPr wrap="none" rtlCol="0">
            <a:spAutoFit/>
          </a:bodyPr>
          <a:lstStyle/>
          <a:p>
            <a:r>
              <a:rPr lang="en-US" dirty="0" smtClean="0"/>
              <a:t>To prove</a:t>
            </a:r>
            <a:r>
              <a:rPr lang="en-US" dirty="0"/>
              <a:t>: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len</a:t>
            </a:r>
            <a:r>
              <a:rPr lang="en-US" b="1" baseline="-25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5 /\ 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6" name="Picture 4" descr="C:\Users\maf\AppData\Local\Microsoft\Windows\Temporary Internet Files\Content.IE5\70NEGQPO\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406837"/>
            <a:ext cx="597932" cy="59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5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 calcmode="lin" valueType="num">
                                      <p:cBhvr>
                                        <p:cTn id="29" dur="500" fill="hold"/>
                                        <p:tgtEl>
                                          <p:spTgt spid="16"/>
                                        </p:tgtEl>
                                        <p:attrNameLst>
                                          <p:attrName>style.rotation</p:attrName>
                                        </p:attrNameLst>
                                      </p:cBhvr>
                                      <p:tavLst>
                                        <p:tav tm="0">
                                          <p:val>
                                            <p:fltVal val="360"/>
                                          </p:val>
                                        </p:tav>
                                        <p:tav tm="100000">
                                          <p:val>
                                            <p:fltVal val="0"/>
                                          </p:val>
                                        </p:tav>
                                      </p:tavLst>
                                    </p:anim>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Informal Contracts Already Exist</a:t>
            </a:r>
            <a:endParaRPr lang="en-US" dirty="0"/>
          </a:p>
        </p:txBody>
      </p:sp>
      <p:pic>
        <p:nvPicPr>
          <p:cNvPr id="17410" name="Picture 2"/>
          <p:cNvPicPr>
            <a:picLocks noChangeAspect="1" noChangeArrowheads="1"/>
          </p:cNvPicPr>
          <p:nvPr/>
        </p:nvPicPr>
        <p:blipFill>
          <a:blip r:embed="rId3"/>
          <a:srcRect/>
          <a:stretch>
            <a:fillRect/>
          </a:stretch>
        </p:blipFill>
        <p:spPr bwMode="auto">
          <a:xfrm>
            <a:off x="1142999" y="1447799"/>
            <a:ext cx="6858000" cy="4875210"/>
          </a:xfrm>
          <a:prstGeom prst="rect">
            <a:avLst/>
          </a:prstGeom>
          <a:noFill/>
          <a:ln w="9525">
            <a:noFill/>
            <a:miter lim="800000"/>
            <a:headEnd/>
            <a:tailEnd/>
          </a:ln>
          <a:effectLst/>
        </p:spPr>
      </p:pic>
    </p:spTree>
    <p:extLst>
      <p:ext uri="{BB962C8B-B14F-4D97-AF65-F5344CB8AC3E}">
        <p14:creationId xmlns:p14="http://schemas.microsoft.com/office/powerpoint/2010/main" val="93603035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Backward Propagation of</a:t>
            </a:r>
            <a:br>
              <a:rPr lang="en-US" dirty="0" smtClean="0"/>
            </a:br>
            <a:r>
              <a:rPr lang="en-US" dirty="0" smtClean="0"/>
              <a:t>Proof Obligations</a:t>
            </a:r>
            <a:endParaRPr lang="en-US" dirty="0"/>
          </a:p>
        </p:txBody>
      </p:sp>
      <p:sp>
        <p:nvSpPr>
          <p:cNvPr id="5" name="Content Placeholder 3"/>
          <p:cNvSpPr txBox="1">
            <a:spLocks/>
          </p:cNvSpPr>
          <p:nvPr/>
        </p:nvSpPr>
        <p:spPr>
          <a:xfrm>
            <a:off x="228600" y="2209800"/>
            <a:ext cx="8534400" cy="3810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400" b="1" dirty="0" smtClean="0">
                <a:solidFill>
                  <a:srgbClr val="0070C0"/>
                </a:solidFill>
                <a:latin typeface="Consolas" pitchFamily="49" charset="0"/>
                <a:cs typeface="Consolas" pitchFamily="49" charset="0"/>
              </a:rPr>
              <a:t>if </a:t>
            </a:r>
            <a:r>
              <a:rPr lang="en-US" sz="1400" dirty="0" smtClean="0">
                <a:solidFill>
                  <a:schemeClr val="tx1"/>
                </a:solidFill>
                <a:latin typeface="Consolas" pitchFamily="49" charset="0"/>
                <a:cs typeface="Consolas" pitchFamily="49" charset="0"/>
              </a:rPr>
              <a:t>(*) {</a:t>
            </a:r>
          </a:p>
          <a:p>
            <a:pPr marL="0" indent="0">
              <a:buFont typeface="Arial" pitchFamily="34" charset="0"/>
              <a:buNone/>
            </a:pPr>
            <a:r>
              <a:rPr lang="en-US" sz="1400" b="1" dirty="0" smtClean="0">
                <a:solidFill>
                  <a:srgbClr val="0070C0"/>
                </a:solidFill>
                <a:latin typeface="Consolas" pitchFamily="49" charset="0"/>
                <a:cs typeface="Consolas" pitchFamily="49" charset="0"/>
              </a:rPr>
              <a:t>  assume</a:t>
            </a:r>
            <a:r>
              <a:rPr lang="en-US" sz="1400" dirty="0" smtClean="0">
                <a:latin typeface="Consolas" pitchFamily="49" charset="0"/>
                <a:cs typeface="Consolas" pitchFamily="49" charset="0"/>
              </a:rPr>
              <a:t> 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 </a:t>
            </a:r>
            <a:r>
              <a:rPr lang="en-US" sz="1400" b="1" dirty="0" smtClean="0">
                <a:solidFill>
                  <a:srgbClr val="0070C0"/>
                </a:solidFill>
                <a:latin typeface="Consolas" pitchFamily="49" charset="0"/>
                <a:cs typeface="Consolas" pitchFamily="49" charset="0"/>
              </a:rPr>
              <a:t>true</a:t>
            </a:r>
          </a:p>
          <a:p>
            <a:pPr marL="0" indent="0">
              <a:buNone/>
            </a:pPr>
            <a:r>
              <a:rPr lang="en-US" sz="1400" dirty="0" smtClean="0">
                <a:latin typeface="Consolas" pitchFamily="49" charset="0"/>
                <a:cs typeface="Consolas" pitchFamily="49" charset="0"/>
              </a:rPr>
              <a:t>} [ tmp</a:t>
            </a:r>
            <a:r>
              <a:rPr lang="en-US" sz="1400" baseline="-25000" dirty="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endParaRPr lang="en-US" sz="1400" dirty="0">
              <a:latin typeface="Consolas" pitchFamily="49" charset="0"/>
              <a:cs typeface="Consolas" pitchFamily="49" charset="0"/>
            </a:endParaRPr>
          </a:p>
          <a:p>
            <a:pPr marL="0" indent="0">
              <a:buFont typeface="Arial" pitchFamily="34" charset="0"/>
              <a:buNone/>
            </a:pPr>
            <a:r>
              <a:rPr lang="en-US" sz="1400" b="1" dirty="0" smtClean="0">
                <a:solidFill>
                  <a:srgbClr val="0070C0"/>
                </a:solidFill>
                <a:latin typeface="Consolas" pitchFamily="49" charset="0"/>
                <a:cs typeface="Consolas" pitchFamily="49" charset="0"/>
              </a:rPr>
              <a:t>else </a:t>
            </a: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 != null</a:t>
            </a:r>
          </a:p>
          <a:p>
            <a:pPr marL="0" indent="0">
              <a:buFont typeface="Arial" pitchFamily="34" charset="0"/>
              <a:buNone/>
            </a:pPr>
            <a:r>
              <a:rPr lang="en-US" sz="1400" dirty="0">
                <a:latin typeface="Consolas" pitchFamily="49" charset="0"/>
                <a:cs typeface="Consolas" pitchFamily="49" charset="0"/>
              </a:rPr>
              <a:t> </a:t>
            </a:r>
            <a:r>
              <a:rPr lang="en-US" sz="1400" dirty="0" smtClean="0">
                <a:latin typeface="Consolas" pitchFamily="49" charset="0"/>
                <a:cs typeface="Consolas" pitchFamily="49" charset="0"/>
              </a:rPr>
              <a:t> </a:t>
            </a:r>
            <a:r>
              <a:rPr lang="en-US" sz="1400" b="1" dirty="0" smtClean="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tmp</a:t>
            </a:r>
            <a:r>
              <a:rPr lang="en-US" sz="1400" baseline="-25000" dirty="0">
                <a:latin typeface="Consolas" pitchFamily="49" charset="0"/>
                <a:cs typeface="Consolas" pitchFamily="49" charset="0"/>
              </a:rPr>
              <a:t>1</a:t>
            </a:r>
            <a:r>
              <a:rPr lang="en-US" sz="1400" dirty="0" smtClean="0">
                <a:latin typeface="Consolas" pitchFamily="49" charset="0"/>
                <a:cs typeface="Consolas" pitchFamily="49" charset="0"/>
              </a:rPr>
              <a:t> == len</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 [ tmp</a:t>
            </a:r>
            <a:r>
              <a:rPr lang="en-US" sz="1400" baseline="-25000" dirty="0" smtClean="0">
                <a:latin typeface="Consolas" pitchFamily="49" charset="0"/>
                <a:cs typeface="Consolas" pitchFamily="49" charset="0"/>
              </a:rPr>
              <a:t>2</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1</a:t>
            </a:r>
            <a:r>
              <a:rPr lang="en-US" sz="1400" dirty="0" smtClean="0">
                <a:latin typeface="Consolas" pitchFamily="49" charset="0"/>
                <a:cs typeface="Consolas" pitchFamily="49" charset="0"/>
              </a:rPr>
              <a:t> ]</a:t>
            </a:r>
          </a:p>
          <a:p>
            <a:pPr marL="0" indent="0">
              <a:buNone/>
            </a:pPr>
            <a:r>
              <a:rPr lang="en-US" sz="1400" b="1" dirty="0">
                <a:solidFill>
                  <a:srgbClr val="0070C0"/>
                </a:solidFill>
                <a:latin typeface="Consolas" pitchFamily="49" charset="0"/>
                <a:cs typeface="Consolas" pitchFamily="49" charset="0"/>
              </a:rPr>
              <a:t>assume</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tmp</a:t>
            </a:r>
            <a:r>
              <a:rPr lang="en-US" sz="1400" baseline="-25000" dirty="0" smtClean="0">
                <a:latin typeface="Consolas" pitchFamily="49" charset="0"/>
                <a:cs typeface="Consolas" pitchFamily="49" charset="0"/>
              </a:rPr>
              <a:t>2</a:t>
            </a:r>
            <a:endParaRPr lang="en-US" sz="1400" baseline="-25000" dirty="0">
              <a:latin typeface="Consolas" pitchFamily="49" charset="0"/>
              <a:cs typeface="Consolas" pitchFamily="49" charset="0"/>
            </a:endParaRPr>
          </a:p>
          <a:p>
            <a:pPr marL="0" indent="0">
              <a:buFont typeface="Arial" pitchFamily="34" charset="0"/>
              <a:buNone/>
            </a:pPr>
            <a:r>
              <a:rPr lang="en-US" sz="1400" dirty="0" smtClean="0">
                <a:solidFill>
                  <a:schemeClr val="tx1"/>
                </a:solidFill>
                <a:latin typeface="Consolas" pitchFamily="49" charset="0"/>
                <a:cs typeface="Consolas" pitchFamily="49" charset="0"/>
              </a:rPr>
              <a:t>…</a:t>
            </a:r>
          </a:p>
          <a:p>
            <a:pPr marL="0" indent="0">
              <a:buFont typeface="Arial" pitchFamily="34" charset="0"/>
              <a:buNone/>
            </a:pPr>
            <a:r>
              <a:rPr lang="en-US" sz="1400" b="1" dirty="0" smtClean="0">
                <a:solidFill>
                  <a:srgbClr val="0070C0"/>
                </a:solidFill>
                <a:latin typeface="Consolas" pitchFamily="49" charset="0"/>
                <a:cs typeface="Consolas" pitchFamily="49" charset="0"/>
              </a:rPr>
              <a:t>if</a:t>
            </a:r>
            <a:r>
              <a:rPr lang="en-US" sz="1400" dirty="0" smtClean="0">
                <a:latin typeface="Consolas" pitchFamily="49" charset="0"/>
                <a:cs typeface="Consolas" pitchFamily="49" charset="0"/>
              </a:rPr>
              <a:t> (*) {</a:t>
            </a:r>
          </a:p>
          <a:p>
            <a:pPr marL="0" indent="0">
              <a:buNone/>
            </a:pPr>
            <a:r>
              <a:rPr lang="en-US" sz="1400" dirty="0" smtClean="0">
                <a:latin typeface="Consolas" pitchFamily="49" charset="0"/>
                <a:cs typeface="Consolas" pitchFamily="49" charset="0"/>
              </a:rPr>
              <a:t>  </a:t>
            </a:r>
            <a:r>
              <a:rPr lang="en-US" sz="1400" b="1" dirty="0">
                <a:solidFill>
                  <a:srgbClr val="0070C0"/>
                </a:solidFill>
                <a:latin typeface="Consolas" pitchFamily="49" charset="0"/>
                <a:cs typeface="Consolas" pitchFamily="49" charset="0"/>
              </a:rPr>
              <a:t>assume </a:t>
            </a:r>
            <a:r>
              <a:rPr lang="en-US" sz="1400" dirty="0" smtClean="0">
                <a:latin typeface="Consolas" pitchFamily="49" charset="0"/>
                <a:cs typeface="Consolas" pitchFamily="49" charset="0"/>
              </a:rPr>
              <a:t>x</a:t>
            </a:r>
            <a:r>
              <a:rPr lang="en-US" sz="1400" baseline="-25000" dirty="0" smtClean="0">
                <a:latin typeface="Consolas" pitchFamily="49" charset="0"/>
                <a:cs typeface="Consolas" pitchFamily="49" charset="0"/>
              </a:rPr>
              <a:t>0</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null</a:t>
            </a:r>
          </a:p>
          <a:p>
            <a:pPr marL="0" indent="0">
              <a:buNone/>
            </a:pPr>
            <a:r>
              <a:rPr lang="en-US" sz="1400" b="1" dirty="0" smtClean="0">
                <a:solidFill>
                  <a:srgbClr val="0070C0"/>
                </a:solidFill>
                <a:latin typeface="Consolas" pitchFamily="49" charset="0"/>
                <a:cs typeface="Consolas" pitchFamily="49" charset="0"/>
              </a:rPr>
              <a:t>  assert </a:t>
            </a:r>
            <a:r>
              <a:rPr lang="en-US" sz="1400" dirty="0" smtClean="0">
                <a:solidFill>
                  <a:schemeClr val="tx1"/>
                </a:solidFill>
                <a:latin typeface="Consolas" pitchFamily="49" charset="0"/>
                <a:cs typeface="Consolas" pitchFamily="49" charset="0"/>
              </a:rPr>
              <a:t>len</a:t>
            </a:r>
            <a:r>
              <a:rPr lang="en-US" sz="1400" baseline="-25000" dirty="0" smtClean="0">
                <a:solidFill>
                  <a:schemeClr val="tx1"/>
                </a:solidFill>
                <a:latin typeface="Consolas" pitchFamily="49" charset="0"/>
                <a:cs typeface="Consolas" pitchFamily="49" charset="0"/>
              </a:rPr>
              <a:t>0</a:t>
            </a:r>
            <a:r>
              <a:rPr lang="en-US" sz="1400" dirty="0" smtClean="0">
                <a:solidFill>
                  <a:schemeClr val="tx1"/>
                </a:solidFill>
                <a:latin typeface="Consolas" pitchFamily="49" charset="0"/>
                <a:cs typeface="Consolas" pitchFamily="49" charset="0"/>
              </a:rPr>
              <a:t> &gt; 5</a:t>
            </a:r>
          </a:p>
          <a:p>
            <a:pPr marL="0" indent="0">
              <a:buFont typeface="Arial" pitchFamily="34" charset="0"/>
              <a:buNone/>
            </a:pPr>
            <a:r>
              <a:rPr lang="en-US" sz="1400" dirty="0" smtClean="0">
                <a:latin typeface="Consolas" pitchFamily="49" charset="0"/>
                <a:cs typeface="Consolas" pitchFamily="49" charset="0"/>
              </a:rPr>
              <a:t>}</a:t>
            </a:r>
          </a:p>
        </p:txBody>
      </p:sp>
      <p:sp>
        <p:nvSpPr>
          <p:cNvPr id="3" name="TextBox 2"/>
          <p:cNvSpPr txBox="1"/>
          <p:nvPr/>
        </p:nvSpPr>
        <p:spPr>
          <a:xfrm>
            <a:off x="2897510" y="5181600"/>
            <a:ext cx="1848326"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 name="TextBox 11"/>
          <p:cNvSpPr txBox="1"/>
          <p:nvPr/>
        </p:nvSpPr>
        <p:spPr>
          <a:xfrm>
            <a:off x="2897510" y="4876800"/>
            <a:ext cx="304609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3" name="TextBox 12"/>
          <p:cNvSpPr txBox="1"/>
          <p:nvPr/>
        </p:nvSpPr>
        <p:spPr>
          <a:xfrm>
            <a:off x="2906486" y="4191000"/>
            <a:ext cx="377674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6" name="Picture 4" descr="C:\Users\maf\AppData\Local\Microsoft\Windows\Temporary Internet Files\Content.IE5\70NEGQPO\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1412" y="2247900"/>
            <a:ext cx="597932" cy="5979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906486" y="2831068"/>
            <a:ext cx="3776740"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tmp</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1" name="TextBox 10"/>
          <p:cNvSpPr txBox="1"/>
          <p:nvPr/>
        </p:nvSpPr>
        <p:spPr>
          <a:xfrm>
            <a:off x="2895600" y="2590800"/>
            <a:ext cx="2991268"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null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7" name="TextBox 16"/>
          <p:cNvSpPr txBox="1"/>
          <p:nvPr/>
        </p:nvSpPr>
        <p:spPr>
          <a:xfrm>
            <a:off x="2895600" y="2362200"/>
            <a:ext cx="4135812" cy="369332"/>
          </a:xfrm>
          <a:prstGeom prst="rect">
            <a:avLst/>
          </a:prstGeom>
          <a:noFill/>
        </p:spPr>
        <p:txBody>
          <a:bodyPr wrap="none" rtlCol="0">
            <a:spAutoFit/>
          </a:bodyPr>
          <a:lstStyle/>
          <a:p>
            <a:r>
              <a:rPr lang="en-US" dirty="0" smtClean="0"/>
              <a:t>To prove: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null /\ x</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null</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len</a:t>
            </a:r>
            <a:r>
              <a:rPr lang="en-US" b="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0</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&gt; 5</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11435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 calcmode="lin" valueType="num">
                                      <p:cBhvr>
                                        <p:cTn id="19" dur="500" fill="hold"/>
                                        <p:tgtEl>
                                          <p:spTgt spid="16"/>
                                        </p:tgtEl>
                                        <p:attrNameLst>
                                          <p:attrName>style.rotation</p:attrName>
                                        </p:attrNameLst>
                                      </p:cBhvr>
                                      <p:tavLst>
                                        <p:tav tm="0">
                                          <p:val>
                                            <p:fltVal val="360"/>
                                          </p:val>
                                        </p:tav>
                                        <p:tav tm="100000">
                                          <p:val>
                                            <p:fltVal val="0"/>
                                          </p:val>
                                        </p:tav>
                                      </p:tavLst>
                                    </p:anim>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Work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Active research</a:t>
            </a:r>
          </a:p>
          <a:p>
            <a:pPr lvl="1"/>
            <a:r>
              <a:rPr lang="en-US" dirty="0" smtClean="0"/>
              <a:t>Leverage SMT </a:t>
            </a:r>
            <a:r>
              <a:rPr lang="en-US" dirty="0" err="1" smtClean="0"/>
              <a:t>provers</a:t>
            </a:r>
            <a:r>
              <a:rPr lang="en-US" dirty="0" smtClean="0"/>
              <a:t> in Clousot</a:t>
            </a:r>
          </a:p>
          <a:p>
            <a:pPr lvl="2"/>
            <a:r>
              <a:rPr lang="en-US" dirty="0" smtClean="0"/>
              <a:t>Symbiosis between abstract domains and logic</a:t>
            </a:r>
          </a:p>
          <a:p>
            <a:pPr lvl="2"/>
            <a:r>
              <a:rPr lang="en-US" dirty="0" smtClean="0"/>
              <a:t>Provide counter examples</a:t>
            </a:r>
          </a:p>
          <a:p>
            <a:pPr lvl="1"/>
            <a:r>
              <a:rPr lang="en-US" dirty="0" smtClean="0"/>
              <a:t>Inference of preconditions</a:t>
            </a:r>
          </a:p>
          <a:p>
            <a:pPr lvl="1"/>
            <a:r>
              <a:rPr lang="en-US" dirty="0" smtClean="0"/>
              <a:t>Specifications for concurrency control</a:t>
            </a:r>
          </a:p>
          <a:p>
            <a:pPr marL="0" indent="0">
              <a:buNone/>
            </a:pPr>
            <a:endParaRPr lang="en-US" dirty="0"/>
          </a:p>
        </p:txBody>
      </p:sp>
    </p:spTree>
    <p:extLst>
      <p:ext uri="{BB962C8B-B14F-4D97-AF65-F5344CB8AC3E}">
        <p14:creationId xmlns:p14="http://schemas.microsoft.com/office/powerpoint/2010/main" val="14165649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Soundness vs. Usability Tradeoff</a:t>
            </a:r>
            <a:endParaRPr lang="en-US" dirty="0"/>
          </a:p>
        </p:txBody>
      </p:sp>
      <p:sp>
        <p:nvSpPr>
          <p:cNvPr id="3" name="Content Placeholder 2"/>
          <p:cNvSpPr>
            <a:spLocks noGrp="1"/>
          </p:cNvSpPr>
          <p:nvPr>
            <p:ph idx="1"/>
          </p:nvPr>
        </p:nvSpPr>
        <p:spPr/>
        <p:txBody>
          <a:bodyPr/>
          <a:lstStyle/>
          <a:p>
            <a:pPr marL="0" indent="0">
              <a:buNone/>
            </a:pPr>
            <a:r>
              <a:rPr lang="en-US" dirty="0" smtClean="0"/>
              <a:t>Unsound areas of Clousot</a:t>
            </a:r>
          </a:p>
          <a:p>
            <a:pPr lvl="1"/>
            <a:r>
              <a:rPr lang="en-US" dirty="0" smtClean="0"/>
              <a:t>Non-aliasing and resulting heap abstraction</a:t>
            </a:r>
          </a:p>
          <a:p>
            <a:pPr lvl="1"/>
            <a:r>
              <a:rPr lang="en-US" dirty="0" smtClean="0"/>
              <a:t>Estimation of method modifies effects</a:t>
            </a:r>
          </a:p>
          <a:p>
            <a:pPr lvl="1"/>
            <a:r>
              <a:rPr lang="en-US" dirty="0" smtClean="0"/>
              <a:t>Non-reentrancy w.r.t. object invariants</a:t>
            </a:r>
          </a:p>
          <a:p>
            <a:pPr lvl="1"/>
            <a:r>
              <a:rPr lang="en-US" dirty="0" smtClean="0"/>
              <a:t>Ignored exception</a:t>
            </a:r>
            <a:br>
              <a:rPr lang="en-US" dirty="0" smtClean="0"/>
            </a:br>
            <a:endParaRPr lang="en-US" dirty="0" smtClean="0"/>
          </a:p>
          <a:p>
            <a:pPr marL="0" indent="0">
              <a:buNone/>
            </a:pPr>
            <a:r>
              <a:rPr lang="en-US" dirty="0" smtClean="0"/>
              <a:t>Spectrum of checking</a:t>
            </a:r>
          </a:p>
          <a:p>
            <a:pPr marL="0" indent="0">
              <a:buNone/>
            </a:pPr>
            <a:endParaRPr lang="en-US" dirty="0" smtClean="0"/>
          </a:p>
        </p:txBody>
      </p:sp>
      <p:grpSp>
        <p:nvGrpSpPr>
          <p:cNvPr id="4" name="Group 20"/>
          <p:cNvGrpSpPr/>
          <p:nvPr/>
        </p:nvGrpSpPr>
        <p:grpSpPr>
          <a:xfrm>
            <a:off x="304800" y="5311914"/>
            <a:ext cx="8499318" cy="784086"/>
            <a:chOff x="533400" y="3810000"/>
            <a:chExt cx="8499318" cy="784086"/>
          </a:xfrm>
        </p:grpSpPr>
        <p:cxnSp>
          <p:nvCxnSpPr>
            <p:cNvPr id="5" name="Straight Arrow Connector 4"/>
            <p:cNvCxnSpPr>
              <a:stCxn id="10" idx="3"/>
              <a:endCxn id="11" idx="1"/>
            </p:cNvCxnSpPr>
            <p:nvPr/>
          </p:nvCxnSpPr>
          <p:spPr>
            <a:xfrm>
              <a:off x="1219200" y="4240143"/>
              <a:ext cx="6858000"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1371600" y="3810000"/>
              <a:ext cx="1214371" cy="400110"/>
            </a:xfrm>
            <a:prstGeom prst="rect">
              <a:avLst/>
            </a:prstGeom>
            <a:noFill/>
          </p:spPr>
          <p:txBody>
            <a:bodyPr wrap="none" rtlCol="0">
              <a:spAutoFit/>
            </a:bodyPr>
            <a:lstStyle/>
            <a:p>
              <a:r>
                <a:rPr lang="en-US" sz="2000" dirty="0" err="1" smtClean="0">
                  <a:latin typeface="+mn-lt"/>
                </a:rPr>
                <a:t>CCrewrite</a:t>
              </a:r>
              <a:endParaRPr lang="en-US" sz="2000" dirty="0">
                <a:latin typeface="+mn-lt"/>
              </a:endParaRPr>
            </a:p>
          </p:txBody>
        </p:sp>
        <p:sp>
          <p:nvSpPr>
            <p:cNvPr id="7" name="TextBox 6"/>
            <p:cNvSpPr txBox="1"/>
            <p:nvPr/>
          </p:nvSpPr>
          <p:spPr>
            <a:xfrm>
              <a:off x="3945485" y="3810000"/>
              <a:ext cx="971741" cy="400110"/>
            </a:xfrm>
            <a:prstGeom prst="rect">
              <a:avLst/>
            </a:prstGeom>
            <a:noFill/>
          </p:spPr>
          <p:txBody>
            <a:bodyPr wrap="none" rtlCol="0">
              <a:spAutoFit/>
            </a:bodyPr>
            <a:lstStyle/>
            <a:p>
              <a:r>
                <a:rPr lang="en-US" sz="2000" dirty="0" smtClean="0">
                  <a:latin typeface="+mn-lt"/>
                </a:rPr>
                <a:t>Clousot</a:t>
              </a:r>
              <a:endParaRPr lang="en-US" sz="2000" dirty="0">
                <a:latin typeface="+mn-lt"/>
              </a:endParaRPr>
            </a:p>
          </p:txBody>
        </p:sp>
        <p:sp>
          <p:nvSpPr>
            <p:cNvPr id="8" name="TextBox 7"/>
            <p:cNvSpPr txBox="1"/>
            <p:nvPr/>
          </p:nvSpPr>
          <p:spPr>
            <a:xfrm>
              <a:off x="5318701" y="3810000"/>
              <a:ext cx="901209" cy="400110"/>
            </a:xfrm>
            <a:prstGeom prst="rect">
              <a:avLst/>
            </a:prstGeom>
            <a:noFill/>
          </p:spPr>
          <p:txBody>
            <a:bodyPr wrap="none" rtlCol="0">
              <a:spAutoFit/>
            </a:bodyPr>
            <a:lstStyle/>
            <a:p>
              <a:r>
                <a:rPr lang="en-US" sz="2000" dirty="0" smtClean="0">
                  <a:latin typeface="+mn-lt"/>
                </a:rPr>
                <a:t>Boogie</a:t>
              </a:r>
              <a:endParaRPr lang="en-US" sz="2000" dirty="0">
                <a:latin typeface="+mn-lt"/>
              </a:endParaRPr>
            </a:p>
          </p:txBody>
        </p:sp>
        <p:sp>
          <p:nvSpPr>
            <p:cNvPr id="9" name="TextBox 8"/>
            <p:cNvSpPr txBox="1"/>
            <p:nvPr/>
          </p:nvSpPr>
          <p:spPr>
            <a:xfrm>
              <a:off x="6477000" y="3810000"/>
              <a:ext cx="1510350" cy="400110"/>
            </a:xfrm>
            <a:prstGeom prst="rect">
              <a:avLst/>
            </a:prstGeom>
            <a:noFill/>
          </p:spPr>
          <p:txBody>
            <a:bodyPr wrap="none" rtlCol="0">
              <a:spAutoFit/>
            </a:bodyPr>
            <a:lstStyle/>
            <a:p>
              <a:r>
                <a:rPr lang="en-US" sz="2000" dirty="0" smtClean="0">
                  <a:latin typeface="+mn-lt"/>
                </a:rPr>
                <a:t>Coq, Isabelle</a:t>
              </a:r>
              <a:endParaRPr lang="en-US" sz="2000" dirty="0">
                <a:latin typeface="+mn-lt"/>
              </a:endParaRPr>
            </a:p>
          </p:txBody>
        </p:sp>
        <p:sp>
          <p:nvSpPr>
            <p:cNvPr id="10" name="TextBox 9"/>
            <p:cNvSpPr txBox="1"/>
            <p:nvPr/>
          </p:nvSpPr>
          <p:spPr>
            <a:xfrm>
              <a:off x="533400" y="3886200"/>
              <a:ext cx="6858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Find</a:t>
              </a:r>
            </a:p>
            <a:p>
              <a:r>
                <a:rPr lang="en-US" sz="2000" dirty="0" smtClean="0"/>
                <a:t>Bugs</a:t>
              </a:r>
              <a:endParaRPr lang="en-US" sz="2000" dirty="0"/>
            </a:p>
          </p:txBody>
        </p:sp>
        <p:sp>
          <p:nvSpPr>
            <p:cNvPr id="11" name="TextBox 10"/>
            <p:cNvSpPr txBox="1"/>
            <p:nvPr/>
          </p:nvSpPr>
          <p:spPr>
            <a:xfrm>
              <a:off x="8077200" y="3886200"/>
              <a:ext cx="95551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Prove</a:t>
              </a:r>
              <a:br>
                <a:rPr lang="en-US" sz="2000" dirty="0" smtClean="0"/>
              </a:br>
              <a:r>
                <a:rPr lang="en-US" sz="2000" dirty="0" smtClean="0"/>
                <a:t>Correct</a:t>
              </a:r>
              <a:endParaRPr lang="en-US" sz="2000" dirty="0"/>
            </a:p>
          </p:txBody>
        </p:sp>
        <p:sp>
          <p:nvSpPr>
            <p:cNvPr id="12" name="TextBox 11"/>
            <p:cNvSpPr txBox="1"/>
            <p:nvPr/>
          </p:nvSpPr>
          <p:spPr>
            <a:xfrm>
              <a:off x="2896804" y="3810000"/>
              <a:ext cx="819455" cy="400110"/>
            </a:xfrm>
            <a:prstGeom prst="rect">
              <a:avLst/>
            </a:prstGeom>
            <a:noFill/>
          </p:spPr>
          <p:txBody>
            <a:bodyPr wrap="none" rtlCol="0">
              <a:spAutoFit/>
            </a:bodyPr>
            <a:lstStyle/>
            <a:p>
              <a:r>
                <a:rPr lang="en-US" sz="2000" dirty="0" err="1" smtClean="0">
                  <a:latin typeface="+mn-lt"/>
                </a:rPr>
                <a:t>FxCop</a:t>
              </a:r>
              <a:endParaRPr lang="en-US" sz="2000" dirty="0">
                <a:latin typeface="+mn-lt"/>
              </a:endParaRPr>
            </a:p>
          </p:txBody>
        </p:sp>
      </p:grpSp>
    </p:spTree>
    <p:extLst>
      <p:ext uri="{BB962C8B-B14F-4D97-AF65-F5344CB8AC3E}">
        <p14:creationId xmlns:p14="http://schemas.microsoft.com/office/powerpoint/2010/main" val="42051985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CodeContracts enable specification writing on existing .NET languages by non-experts</a:t>
            </a:r>
          </a:p>
          <a:p>
            <a:r>
              <a:rPr lang="en-US" dirty="0" smtClean="0"/>
              <a:t>Tools like runtime checking and doc generation provide immediate value to programmers</a:t>
            </a:r>
          </a:p>
          <a:p>
            <a:r>
              <a:rPr lang="en-US" dirty="0" smtClean="0"/>
              <a:t>Trading off soundness in controlled ways can lead to useful tools</a:t>
            </a:r>
            <a:br>
              <a:rPr lang="en-US" dirty="0" smtClean="0"/>
            </a:br>
            <a:r>
              <a:rPr lang="en-US" dirty="0" smtClean="0"/>
              <a:t/>
            </a:r>
            <a:br>
              <a:rPr lang="en-US" dirty="0" smtClean="0"/>
            </a:br>
            <a:endParaRPr lang="en-US" dirty="0" smtClean="0"/>
          </a:p>
          <a:p>
            <a:pPr marL="0" indent="0" algn="ctr">
              <a:buNone/>
            </a:pPr>
            <a:r>
              <a:rPr lang="en-US" b="1" dirty="0" smtClean="0">
                <a:solidFill>
                  <a:schemeClr val="accent1"/>
                </a:solidFill>
                <a:effectLst>
                  <a:innerShdw blurRad="114300">
                    <a:prstClr val="black"/>
                  </a:innerShdw>
                </a:effectLst>
              </a:rPr>
              <a:t>Where does your research fit into this spectrum?</a:t>
            </a:r>
          </a:p>
        </p:txBody>
      </p:sp>
      <p:grpSp>
        <p:nvGrpSpPr>
          <p:cNvPr id="5" name="Group 20"/>
          <p:cNvGrpSpPr/>
          <p:nvPr/>
        </p:nvGrpSpPr>
        <p:grpSpPr>
          <a:xfrm>
            <a:off x="315686" y="4778514"/>
            <a:ext cx="8499318" cy="707886"/>
            <a:chOff x="533400" y="3886200"/>
            <a:chExt cx="8499318" cy="707886"/>
          </a:xfrm>
        </p:grpSpPr>
        <p:cxnSp>
          <p:nvCxnSpPr>
            <p:cNvPr id="6" name="Straight Arrow Connector 5"/>
            <p:cNvCxnSpPr>
              <a:stCxn id="11" idx="3"/>
              <a:endCxn id="12" idx="1"/>
            </p:cNvCxnSpPr>
            <p:nvPr/>
          </p:nvCxnSpPr>
          <p:spPr>
            <a:xfrm>
              <a:off x="1219200" y="4240143"/>
              <a:ext cx="6858000"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533400" y="3886200"/>
              <a:ext cx="6858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Find</a:t>
              </a:r>
            </a:p>
            <a:p>
              <a:r>
                <a:rPr lang="en-US" sz="2000" dirty="0" smtClean="0"/>
                <a:t>Bugs</a:t>
              </a:r>
              <a:endParaRPr lang="en-US" sz="2000" dirty="0"/>
            </a:p>
          </p:txBody>
        </p:sp>
        <p:sp>
          <p:nvSpPr>
            <p:cNvPr id="12" name="TextBox 11"/>
            <p:cNvSpPr txBox="1"/>
            <p:nvPr/>
          </p:nvSpPr>
          <p:spPr>
            <a:xfrm>
              <a:off x="8077200" y="3886200"/>
              <a:ext cx="95551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Prove</a:t>
              </a:r>
              <a:br>
                <a:rPr lang="en-US" sz="2000" dirty="0" smtClean="0"/>
              </a:br>
              <a:r>
                <a:rPr lang="en-US" sz="2000" dirty="0" smtClean="0"/>
                <a:t>Correct</a:t>
              </a:r>
              <a:endParaRPr lang="en-US" sz="2000" dirty="0"/>
            </a:p>
          </p:txBody>
        </p:sp>
      </p:grpSp>
    </p:spTree>
    <p:extLst>
      <p:ext uri="{BB962C8B-B14F-4D97-AF65-F5344CB8AC3E}">
        <p14:creationId xmlns:p14="http://schemas.microsoft.com/office/powerpoint/2010/main" val="380731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411756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half" idx="1"/>
          </p:nvPr>
        </p:nvSpPr>
        <p:spPr>
          <a:xfrm>
            <a:off x="457200" y="1447801"/>
            <a:ext cx="2209800" cy="2362199"/>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err="1" smtClean="0"/>
              <a:t>int</a:t>
            </a:r>
            <a:r>
              <a:rPr lang="en-US" sz="2000" dirty="0" smtClean="0"/>
              <a:t> M(</a:t>
            </a:r>
            <a:r>
              <a:rPr lang="en-US" sz="2000" dirty="0" err="1" smtClean="0"/>
              <a:t>int</a:t>
            </a:r>
            <a:r>
              <a:rPr lang="en-US" sz="2000" dirty="0" smtClean="0"/>
              <a:t> x, </a:t>
            </a:r>
            <a:r>
              <a:rPr lang="en-US" sz="2000" dirty="0" err="1" smtClean="0"/>
              <a:t>int</a:t>
            </a:r>
            <a:r>
              <a:rPr lang="en-US" sz="2000" dirty="0" smtClean="0"/>
              <a:t> y) {</a:t>
            </a:r>
          </a:p>
          <a:p>
            <a:pPr marL="0" indent="0">
              <a:buNone/>
            </a:pPr>
            <a:r>
              <a:rPr lang="en-US" sz="2000" dirty="0" smtClean="0"/>
              <a:t>  </a:t>
            </a:r>
            <a:r>
              <a:rPr lang="en-US" sz="2000" dirty="0" err="1" smtClean="0"/>
              <a:t>int</a:t>
            </a:r>
            <a:r>
              <a:rPr lang="en-US" sz="2000" dirty="0" smtClean="0"/>
              <a:t> z = y;</a:t>
            </a:r>
          </a:p>
          <a:p>
            <a:pPr marL="0" indent="0">
              <a:buNone/>
            </a:pPr>
            <a:r>
              <a:rPr lang="en-US" sz="2000" dirty="0" smtClean="0"/>
              <a:t>  if (x &gt; 0) {</a:t>
            </a:r>
          </a:p>
          <a:p>
            <a:pPr marL="0" indent="0">
              <a:buNone/>
            </a:pPr>
            <a:r>
              <a:rPr lang="en-US" sz="2000" dirty="0"/>
              <a:t> </a:t>
            </a:r>
            <a:r>
              <a:rPr lang="en-US" sz="2000" dirty="0" smtClean="0"/>
              <a:t>   z = x + 1;</a:t>
            </a:r>
          </a:p>
          <a:p>
            <a:pPr marL="0" indent="0">
              <a:buNone/>
            </a:pPr>
            <a:r>
              <a:rPr lang="en-US" sz="2000" dirty="0"/>
              <a:t> </a:t>
            </a:r>
            <a:r>
              <a:rPr lang="en-US" sz="2000" dirty="0" smtClean="0"/>
              <a:t> }</a:t>
            </a:r>
          </a:p>
          <a:p>
            <a:pPr marL="0" indent="0">
              <a:buNone/>
            </a:pPr>
            <a:r>
              <a:rPr lang="en-US" sz="2000" dirty="0"/>
              <a:t> </a:t>
            </a:r>
            <a:r>
              <a:rPr lang="en-US" sz="2000" dirty="0" smtClean="0"/>
              <a:t> return z;</a:t>
            </a:r>
            <a:endParaRPr lang="en-US" sz="2000" dirty="0"/>
          </a:p>
        </p:txBody>
      </p:sp>
      <p:sp>
        <p:nvSpPr>
          <p:cNvPr id="6" name="Content Placeholder 3"/>
          <p:cNvSpPr txBox="1">
            <a:spLocks/>
          </p:cNvSpPr>
          <p:nvPr/>
        </p:nvSpPr>
        <p:spPr>
          <a:xfrm>
            <a:off x="2785732" y="4279606"/>
            <a:ext cx="2971800" cy="227359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sz="2000" dirty="0" err="1" smtClean="0"/>
              <a:t>int</a:t>
            </a:r>
            <a:r>
              <a:rPr lang="en-US" sz="2000" dirty="0" smtClean="0"/>
              <a:t> M(</a:t>
            </a:r>
            <a:r>
              <a:rPr lang="en-US" sz="2000" dirty="0" err="1" smtClean="0"/>
              <a:t>int</a:t>
            </a:r>
            <a:r>
              <a:rPr lang="en-US" sz="2000" dirty="0" smtClean="0"/>
              <a:t> sx</a:t>
            </a:r>
            <a:r>
              <a:rPr lang="en-US" sz="2000" baseline="-25000" dirty="0" smtClean="0"/>
              <a:t>0</a:t>
            </a:r>
            <a:r>
              <a:rPr lang="en-US" sz="2000" dirty="0" smtClean="0"/>
              <a:t>, </a:t>
            </a:r>
            <a:r>
              <a:rPr lang="en-US" sz="2000" dirty="0" err="1" smtClean="0"/>
              <a:t>int</a:t>
            </a:r>
            <a:r>
              <a:rPr lang="en-US" sz="2000" dirty="0" smtClean="0"/>
              <a:t> sy</a:t>
            </a:r>
            <a:r>
              <a:rPr lang="en-US" sz="2000" baseline="-25000" dirty="0" smtClean="0"/>
              <a:t>0</a:t>
            </a:r>
            <a:r>
              <a:rPr lang="en-US" sz="2000" dirty="0" smtClean="0"/>
              <a:t>) {</a:t>
            </a:r>
          </a:p>
          <a:p>
            <a:pPr marL="0" indent="0">
              <a:buFont typeface="Arial" pitchFamily="34" charset="0"/>
              <a:buNone/>
            </a:pPr>
            <a:r>
              <a:rPr lang="en-US" sz="2000" dirty="0" smtClean="0"/>
              <a:t>  if (sx</a:t>
            </a:r>
            <a:r>
              <a:rPr lang="en-US" sz="2000" baseline="-25000" dirty="0" smtClean="0"/>
              <a:t>0</a:t>
            </a:r>
            <a:r>
              <a:rPr lang="en-US" sz="2000" dirty="0" smtClean="0"/>
              <a:t> &gt; 0) {</a:t>
            </a:r>
          </a:p>
          <a:p>
            <a:pPr marL="0" indent="0">
              <a:buFont typeface="Arial" pitchFamily="34" charset="0"/>
              <a:buNone/>
            </a:pPr>
            <a:r>
              <a:rPr lang="en-US" sz="2000" dirty="0" smtClean="0"/>
              <a:t>    assume sz</a:t>
            </a:r>
            <a:r>
              <a:rPr lang="en-US" sz="2000" baseline="-25000" dirty="0" smtClean="0"/>
              <a:t>1</a:t>
            </a:r>
            <a:r>
              <a:rPr lang="en-US" sz="2000" dirty="0" smtClean="0"/>
              <a:t> == sx</a:t>
            </a:r>
            <a:r>
              <a:rPr lang="en-US" sz="2000" baseline="-25000" dirty="0" smtClean="0"/>
              <a:t>0</a:t>
            </a:r>
            <a:r>
              <a:rPr lang="en-US" sz="2000" dirty="0" smtClean="0"/>
              <a:t> + 1</a:t>
            </a:r>
          </a:p>
          <a:p>
            <a:pPr marL="0" indent="0">
              <a:buFont typeface="Arial" pitchFamily="34" charset="0"/>
              <a:buNone/>
            </a:pPr>
            <a:r>
              <a:rPr lang="en-US" sz="2000" dirty="0"/>
              <a:t> </a:t>
            </a:r>
            <a:r>
              <a:rPr lang="en-US" sz="2000" dirty="0" smtClean="0"/>
              <a:t> } [ sz</a:t>
            </a:r>
            <a:r>
              <a:rPr lang="en-US" sz="2000" baseline="-25000" dirty="0" smtClean="0"/>
              <a:t>2</a:t>
            </a:r>
            <a:r>
              <a:rPr lang="en-US" sz="2000" dirty="0" smtClean="0"/>
              <a:t> := sz</a:t>
            </a:r>
            <a:r>
              <a:rPr lang="en-US" sz="2000" baseline="-25000" dirty="0" smtClean="0"/>
              <a:t>1 </a:t>
            </a:r>
            <a:r>
              <a:rPr lang="en-US" sz="2000" dirty="0" smtClean="0"/>
              <a:t>]</a:t>
            </a:r>
          </a:p>
          <a:p>
            <a:pPr marL="0" indent="0">
              <a:buFont typeface="Arial" pitchFamily="34" charset="0"/>
              <a:buNone/>
            </a:pPr>
            <a:r>
              <a:rPr lang="en-US" sz="2000" dirty="0" smtClean="0"/>
              <a:t>  else { } [ sz</a:t>
            </a:r>
            <a:r>
              <a:rPr lang="en-US" sz="2000" baseline="-25000" dirty="0" smtClean="0"/>
              <a:t>2</a:t>
            </a:r>
            <a:r>
              <a:rPr lang="en-US" sz="2000" dirty="0" smtClean="0"/>
              <a:t> := sy</a:t>
            </a:r>
            <a:r>
              <a:rPr lang="en-US" sz="2000" baseline="-25000" dirty="0" smtClean="0"/>
              <a:t>0</a:t>
            </a:r>
            <a:r>
              <a:rPr lang="en-US" sz="2000" dirty="0" smtClean="0"/>
              <a:t> ]</a:t>
            </a:r>
          </a:p>
          <a:p>
            <a:pPr marL="0" indent="0">
              <a:buFont typeface="Arial" pitchFamily="34" charset="0"/>
              <a:buNone/>
            </a:pPr>
            <a:r>
              <a:rPr lang="en-US" sz="2000" dirty="0" smtClean="0"/>
              <a:t>  return sz</a:t>
            </a:r>
            <a:r>
              <a:rPr lang="en-US" sz="2000" baseline="-25000" dirty="0" smtClean="0"/>
              <a:t>2</a:t>
            </a:r>
            <a:endParaRPr lang="en-US" sz="2000" dirty="0"/>
          </a:p>
        </p:txBody>
      </p:sp>
      <p:sp>
        <p:nvSpPr>
          <p:cNvPr id="7" name="Content Placeholder 3"/>
          <p:cNvSpPr>
            <a:spLocks noGrp="1"/>
          </p:cNvSpPr>
          <p:nvPr>
            <p:ph sz="half" idx="1"/>
          </p:nvPr>
        </p:nvSpPr>
        <p:spPr>
          <a:xfrm>
            <a:off x="3352800" y="1447800"/>
            <a:ext cx="1828800" cy="2362199"/>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err="1" smtClean="0"/>
              <a:t>int</a:t>
            </a:r>
            <a:r>
              <a:rPr lang="en-US" sz="2000" dirty="0" smtClean="0"/>
              <a:t> M(A </a:t>
            </a:r>
            <a:r>
              <a:rPr lang="en-US" sz="2000" dirty="0" err="1" smtClean="0"/>
              <a:t>a</a:t>
            </a:r>
            <a:r>
              <a:rPr lang="en-US" sz="2000" dirty="0" smtClean="0"/>
              <a:t>, B b) {</a:t>
            </a:r>
          </a:p>
          <a:p>
            <a:pPr marL="0" indent="0">
              <a:buNone/>
            </a:pPr>
            <a:r>
              <a:rPr lang="en-US" sz="2000" dirty="0" smtClean="0"/>
              <a:t>  </a:t>
            </a:r>
            <a:r>
              <a:rPr lang="en-US" sz="2000" dirty="0" err="1" smtClean="0"/>
              <a:t>int</a:t>
            </a:r>
            <a:r>
              <a:rPr lang="en-US" sz="2000" dirty="0" smtClean="0"/>
              <a:t> z = </a:t>
            </a:r>
            <a:r>
              <a:rPr lang="en-US" sz="2000" dirty="0" err="1"/>
              <a:t>b</a:t>
            </a:r>
            <a:r>
              <a:rPr lang="en-US" sz="2000" dirty="0" err="1" smtClean="0"/>
              <a:t>.y</a:t>
            </a:r>
            <a:r>
              <a:rPr lang="en-US" sz="2000" dirty="0" smtClean="0"/>
              <a:t>;</a:t>
            </a:r>
          </a:p>
          <a:p>
            <a:pPr marL="0" indent="0">
              <a:buNone/>
            </a:pPr>
            <a:r>
              <a:rPr lang="en-US" sz="2000" dirty="0" smtClean="0"/>
              <a:t>  if (</a:t>
            </a:r>
            <a:r>
              <a:rPr lang="en-US" sz="2000" dirty="0" err="1" smtClean="0"/>
              <a:t>a.x</a:t>
            </a:r>
            <a:r>
              <a:rPr lang="en-US" sz="2000" dirty="0" smtClean="0"/>
              <a:t> &gt; 0) {</a:t>
            </a:r>
          </a:p>
          <a:p>
            <a:pPr marL="0" indent="0">
              <a:buNone/>
            </a:pPr>
            <a:r>
              <a:rPr lang="en-US" sz="2000" dirty="0"/>
              <a:t> </a:t>
            </a:r>
            <a:r>
              <a:rPr lang="en-US" sz="2000" dirty="0" smtClean="0"/>
              <a:t>   z = </a:t>
            </a:r>
            <a:r>
              <a:rPr lang="en-US" sz="2000" dirty="0" err="1" smtClean="0"/>
              <a:t>a.x</a:t>
            </a:r>
            <a:r>
              <a:rPr lang="en-US" sz="2000" dirty="0" smtClean="0"/>
              <a:t> + 1;</a:t>
            </a:r>
          </a:p>
          <a:p>
            <a:pPr marL="0" indent="0">
              <a:buNone/>
            </a:pPr>
            <a:r>
              <a:rPr lang="en-US" sz="2000" dirty="0"/>
              <a:t> </a:t>
            </a:r>
            <a:r>
              <a:rPr lang="en-US" sz="2000" dirty="0" smtClean="0"/>
              <a:t> }</a:t>
            </a:r>
          </a:p>
          <a:p>
            <a:pPr marL="0" indent="0">
              <a:buNone/>
            </a:pPr>
            <a:r>
              <a:rPr lang="en-US" sz="2000" dirty="0"/>
              <a:t> </a:t>
            </a:r>
            <a:r>
              <a:rPr lang="en-US" sz="2000" dirty="0" smtClean="0"/>
              <a:t> return z;</a:t>
            </a:r>
            <a:endParaRPr lang="en-US" sz="2000" dirty="0"/>
          </a:p>
        </p:txBody>
      </p:sp>
      <p:sp>
        <p:nvSpPr>
          <p:cNvPr id="8" name="Content Placeholder 3"/>
          <p:cNvSpPr>
            <a:spLocks noGrp="1"/>
          </p:cNvSpPr>
          <p:nvPr>
            <p:ph sz="half" idx="1"/>
          </p:nvPr>
        </p:nvSpPr>
        <p:spPr>
          <a:xfrm>
            <a:off x="5791200" y="1447800"/>
            <a:ext cx="2895600" cy="2362199"/>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err="1" smtClean="0"/>
              <a:t>int</a:t>
            </a:r>
            <a:r>
              <a:rPr lang="en-US" sz="2000" dirty="0" smtClean="0"/>
              <a:t> M(A </a:t>
            </a:r>
            <a:r>
              <a:rPr lang="en-US" sz="2000" dirty="0" err="1" smtClean="0"/>
              <a:t>a</a:t>
            </a:r>
            <a:r>
              <a:rPr lang="en-US" sz="2000" dirty="0" smtClean="0"/>
              <a:t>, B b) {</a:t>
            </a:r>
          </a:p>
          <a:p>
            <a:pPr marL="0" indent="0">
              <a:buNone/>
            </a:pPr>
            <a:r>
              <a:rPr lang="en-US" sz="2000" dirty="0" smtClean="0"/>
              <a:t>  </a:t>
            </a:r>
            <a:r>
              <a:rPr lang="en-US" sz="2000" dirty="0" err="1" smtClean="0"/>
              <a:t>int</a:t>
            </a:r>
            <a:r>
              <a:rPr lang="en-US" sz="2000" dirty="0" smtClean="0"/>
              <a:t> z = </a:t>
            </a:r>
            <a:r>
              <a:rPr lang="en-US" sz="2000" dirty="0" err="1" smtClean="0"/>
              <a:t>b.q.y</a:t>
            </a:r>
            <a:r>
              <a:rPr lang="en-US" sz="2000" dirty="0" smtClean="0"/>
              <a:t>;</a:t>
            </a:r>
          </a:p>
          <a:p>
            <a:pPr marL="0" indent="0">
              <a:buNone/>
            </a:pPr>
            <a:r>
              <a:rPr lang="en-US" sz="2000" dirty="0" smtClean="0"/>
              <a:t>  if (</a:t>
            </a:r>
            <a:r>
              <a:rPr lang="en-US" sz="2000" dirty="0" err="1" smtClean="0"/>
              <a:t>a.p.x</a:t>
            </a:r>
            <a:r>
              <a:rPr lang="en-US" sz="2000" dirty="0" smtClean="0"/>
              <a:t> &gt; 0) {</a:t>
            </a:r>
          </a:p>
          <a:p>
            <a:pPr marL="0" indent="0">
              <a:buNone/>
            </a:pPr>
            <a:r>
              <a:rPr lang="en-US" sz="2000" dirty="0"/>
              <a:t> </a:t>
            </a:r>
            <a:r>
              <a:rPr lang="en-US" sz="2000" dirty="0" smtClean="0"/>
              <a:t>   z = </a:t>
            </a:r>
            <a:r>
              <a:rPr lang="en-US" sz="2000" dirty="0" err="1" smtClean="0"/>
              <a:t>a.p.x</a:t>
            </a:r>
            <a:r>
              <a:rPr lang="en-US" sz="2000" dirty="0" smtClean="0"/>
              <a:t> + 1;</a:t>
            </a:r>
          </a:p>
          <a:p>
            <a:pPr marL="0" indent="0">
              <a:buNone/>
            </a:pPr>
            <a:r>
              <a:rPr lang="en-US" sz="2000" dirty="0"/>
              <a:t> </a:t>
            </a:r>
            <a:r>
              <a:rPr lang="en-US" sz="2000" dirty="0" smtClean="0"/>
              <a:t> }</a:t>
            </a:r>
          </a:p>
          <a:p>
            <a:pPr marL="0" indent="0">
              <a:buNone/>
            </a:pPr>
            <a:r>
              <a:rPr lang="en-US" sz="2000" dirty="0"/>
              <a:t> </a:t>
            </a:r>
            <a:r>
              <a:rPr lang="en-US" sz="2000" dirty="0" smtClean="0"/>
              <a:t> return z;</a:t>
            </a:r>
            <a:endParaRPr lang="en-US" sz="2000" dirty="0"/>
          </a:p>
        </p:txBody>
      </p:sp>
      <p:cxnSp>
        <p:nvCxnSpPr>
          <p:cNvPr id="10" name="Straight Arrow Connector 9"/>
          <p:cNvCxnSpPr>
            <a:stCxn id="4" idx="2"/>
            <a:endCxn id="6" idx="0"/>
          </p:cNvCxnSpPr>
          <p:nvPr/>
        </p:nvCxnSpPr>
        <p:spPr>
          <a:xfrm>
            <a:off x="1562100" y="3810000"/>
            <a:ext cx="2709532" cy="46960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7" idx="2"/>
            <a:endCxn id="6" idx="0"/>
          </p:cNvCxnSpPr>
          <p:nvPr/>
        </p:nvCxnSpPr>
        <p:spPr>
          <a:xfrm>
            <a:off x="4267200" y="3809999"/>
            <a:ext cx="4432" cy="46960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a:stCxn id="8" idx="2"/>
            <a:endCxn id="6" idx="0"/>
          </p:cNvCxnSpPr>
          <p:nvPr/>
        </p:nvCxnSpPr>
        <p:spPr>
          <a:xfrm flipH="1">
            <a:off x="4271632" y="3809999"/>
            <a:ext cx="2967368" cy="46960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422878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Contract Format: Future Proof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Contracts as IL</a:t>
            </a:r>
          </a:p>
          <a:p>
            <a:pPr lvl="1"/>
            <a:r>
              <a:rPr lang="en-US" dirty="0" smtClean="0"/>
              <a:t>Provides extension point</a:t>
            </a:r>
          </a:p>
          <a:p>
            <a:pPr lvl="2">
              <a:buNone/>
            </a:pPr>
            <a:r>
              <a:rPr lang="en-US" dirty="0" err="1" smtClean="0"/>
              <a:t>bool</a:t>
            </a:r>
            <a:r>
              <a:rPr lang="en-US" dirty="0" smtClean="0"/>
              <a:t> </a:t>
            </a:r>
            <a:r>
              <a:rPr lang="en-US" dirty="0" err="1" smtClean="0"/>
              <a:t>ProtectedBy</a:t>
            </a:r>
            <a:r>
              <a:rPr lang="en-US" dirty="0" smtClean="0"/>
              <a:t>&lt;T&gt;(ref T data, object lock);</a:t>
            </a:r>
          </a:p>
          <a:p>
            <a:pPr lvl="1"/>
            <a:r>
              <a:rPr lang="en-US" dirty="0" smtClean="0"/>
              <a:t>No lock-in to particular tools</a:t>
            </a:r>
          </a:p>
          <a:p>
            <a:pPr lvl="2">
              <a:buNone/>
            </a:pPr>
            <a:endParaRPr lang="en-US" dirty="0" smtClean="0"/>
          </a:p>
          <a:p>
            <a:pPr lvl="2">
              <a:buNone/>
            </a:pPr>
            <a:endParaRPr lang="en-US" dirty="0" smtClean="0"/>
          </a:p>
          <a:p>
            <a:pPr lvl="1">
              <a:buNone/>
            </a:pPr>
            <a:endParaRPr lang="en-US" dirty="0" smtClean="0"/>
          </a:p>
          <a:p>
            <a:r>
              <a:rPr lang="en-US" dirty="0" smtClean="0"/>
              <a:t>Language integration</a:t>
            </a:r>
          </a:p>
          <a:p>
            <a:pPr lvl="1"/>
            <a:r>
              <a:rPr lang="en-US" dirty="0" smtClean="0"/>
              <a:t>C#, VB may provide syntax in the future, emit same format</a:t>
            </a:r>
          </a:p>
          <a:p>
            <a:pPr lvl="1"/>
            <a:endParaRPr lang="en-US" dirty="0"/>
          </a:p>
        </p:txBody>
      </p:sp>
      <p:grpSp>
        <p:nvGrpSpPr>
          <p:cNvPr id="4" name="Group 20"/>
          <p:cNvGrpSpPr/>
          <p:nvPr/>
        </p:nvGrpSpPr>
        <p:grpSpPr>
          <a:xfrm>
            <a:off x="398541" y="3618012"/>
            <a:ext cx="8499318" cy="784086"/>
            <a:chOff x="533400" y="3810000"/>
            <a:chExt cx="8499318" cy="784086"/>
          </a:xfrm>
        </p:grpSpPr>
        <p:cxnSp>
          <p:nvCxnSpPr>
            <p:cNvPr id="6" name="Straight Arrow Connector 5"/>
            <p:cNvCxnSpPr>
              <a:stCxn id="11" idx="3"/>
              <a:endCxn id="13" idx="1"/>
            </p:cNvCxnSpPr>
            <p:nvPr/>
          </p:nvCxnSpPr>
          <p:spPr>
            <a:xfrm>
              <a:off x="1219200" y="4240143"/>
              <a:ext cx="6858000"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1371600" y="3810000"/>
              <a:ext cx="1214371" cy="400110"/>
            </a:xfrm>
            <a:prstGeom prst="rect">
              <a:avLst/>
            </a:prstGeom>
            <a:noFill/>
          </p:spPr>
          <p:txBody>
            <a:bodyPr wrap="none" rtlCol="0">
              <a:spAutoFit/>
            </a:bodyPr>
            <a:lstStyle/>
            <a:p>
              <a:r>
                <a:rPr lang="en-US" sz="2000" dirty="0" err="1" smtClean="0">
                  <a:latin typeface="+mn-lt"/>
                </a:rPr>
                <a:t>CCrewrite</a:t>
              </a:r>
              <a:endParaRPr lang="en-US" sz="2000" dirty="0">
                <a:latin typeface="+mn-lt"/>
              </a:endParaRPr>
            </a:p>
          </p:txBody>
        </p:sp>
        <p:sp>
          <p:nvSpPr>
            <p:cNvPr id="8" name="TextBox 7"/>
            <p:cNvSpPr txBox="1"/>
            <p:nvPr/>
          </p:nvSpPr>
          <p:spPr>
            <a:xfrm>
              <a:off x="3945485" y="3810000"/>
              <a:ext cx="971741" cy="400110"/>
            </a:xfrm>
            <a:prstGeom prst="rect">
              <a:avLst/>
            </a:prstGeom>
            <a:noFill/>
          </p:spPr>
          <p:txBody>
            <a:bodyPr wrap="none" rtlCol="0">
              <a:spAutoFit/>
            </a:bodyPr>
            <a:lstStyle/>
            <a:p>
              <a:r>
                <a:rPr lang="en-US" sz="2000" dirty="0" smtClean="0">
                  <a:latin typeface="+mn-lt"/>
                </a:rPr>
                <a:t>Clousot</a:t>
              </a:r>
              <a:endParaRPr lang="en-US" sz="2000" dirty="0">
                <a:latin typeface="+mn-lt"/>
              </a:endParaRPr>
            </a:p>
          </p:txBody>
        </p:sp>
        <p:sp>
          <p:nvSpPr>
            <p:cNvPr id="9" name="TextBox 8"/>
            <p:cNvSpPr txBox="1"/>
            <p:nvPr/>
          </p:nvSpPr>
          <p:spPr>
            <a:xfrm>
              <a:off x="5318701" y="3810000"/>
              <a:ext cx="901209" cy="400110"/>
            </a:xfrm>
            <a:prstGeom prst="rect">
              <a:avLst/>
            </a:prstGeom>
            <a:noFill/>
          </p:spPr>
          <p:txBody>
            <a:bodyPr wrap="none" rtlCol="0">
              <a:spAutoFit/>
            </a:bodyPr>
            <a:lstStyle/>
            <a:p>
              <a:r>
                <a:rPr lang="en-US" sz="2000" dirty="0" smtClean="0">
                  <a:latin typeface="+mn-lt"/>
                </a:rPr>
                <a:t>Boogie</a:t>
              </a:r>
              <a:endParaRPr lang="en-US" sz="2000" dirty="0">
                <a:latin typeface="+mn-lt"/>
              </a:endParaRPr>
            </a:p>
          </p:txBody>
        </p:sp>
        <p:sp>
          <p:nvSpPr>
            <p:cNvPr id="10" name="TextBox 9"/>
            <p:cNvSpPr txBox="1"/>
            <p:nvPr/>
          </p:nvSpPr>
          <p:spPr>
            <a:xfrm>
              <a:off x="6477000" y="3810000"/>
              <a:ext cx="1510350" cy="400110"/>
            </a:xfrm>
            <a:prstGeom prst="rect">
              <a:avLst/>
            </a:prstGeom>
            <a:noFill/>
          </p:spPr>
          <p:txBody>
            <a:bodyPr wrap="none" rtlCol="0">
              <a:spAutoFit/>
            </a:bodyPr>
            <a:lstStyle/>
            <a:p>
              <a:r>
                <a:rPr lang="en-US" sz="2000" dirty="0" smtClean="0">
                  <a:latin typeface="+mn-lt"/>
                </a:rPr>
                <a:t>Coq, Isabelle</a:t>
              </a:r>
              <a:endParaRPr lang="en-US" sz="2000" dirty="0">
                <a:latin typeface="+mn-lt"/>
              </a:endParaRPr>
            </a:p>
          </p:txBody>
        </p:sp>
        <p:sp>
          <p:nvSpPr>
            <p:cNvPr id="11" name="TextBox 10"/>
            <p:cNvSpPr txBox="1"/>
            <p:nvPr/>
          </p:nvSpPr>
          <p:spPr>
            <a:xfrm>
              <a:off x="533400" y="3886200"/>
              <a:ext cx="6858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Find</a:t>
              </a:r>
            </a:p>
            <a:p>
              <a:r>
                <a:rPr lang="en-US" sz="2000" dirty="0" smtClean="0"/>
                <a:t>Bugs</a:t>
              </a:r>
              <a:endParaRPr lang="en-US" sz="2000" dirty="0"/>
            </a:p>
          </p:txBody>
        </p:sp>
        <p:sp>
          <p:nvSpPr>
            <p:cNvPr id="13" name="TextBox 12"/>
            <p:cNvSpPr txBox="1"/>
            <p:nvPr/>
          </p:nvSpPr>
          <p:spPr>
            <a:xfrm>
              <a:off x="8077200" y="3886200"/>
              <a:ext cx="95551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Prove</a:t>
              </a:r>
              <a:br>
                <a:rPr lang="en-US" sz="2000" dirty="0" smtClean="0"/>
              </a:br>
              <a:r>
                <a:rPr lang="en-US" sz="2000" dirty="0" smtClean="0"/>
                <a:t>Correct</a:t>
              </a:r>
              <a:endParaRPr lang="en-US" sz="2000" dirty="0"/>
            </a:p>
          </p:txBody>
        </p:sp>
        <p:sp>
          <p:nvSpPr>
            <p:cNvPr id="20" name="TextBox 19"/>
            <p:cNvSpPr txBox="1"/>
            <p:nvPr/>
          </p:nvSpPr>
          <p:spPr>
            <a:xfrm>
              <a:off x="2896804" y="3810000"/>
              <a:ext cx="819455" cy="400110"/>
            </a:xfrm>
            <a:prstGeom prst="rect">
              <a:avLst/>
            </a:prstGeom>
            <a:noFill/>
          </p:spPr>
          <p:txBody>
            <a:bodyPr wrap="none" rtlCol="0">
              <a:spAutoFit/>
            </a:bodyPr>
            <a:lstStyle/>
            <a:p>
              <a:r>
                <a:rPr lang="en-US" sz="2000" dirty="0" err="1" smtClean="0">
                  <a:latin typeface="+mn-lt"/>
                </a:rPr>
                <a:t>FxCop</a:t>
              </a:r>
              <a:endParaRPr lang="en-US" sz="2000" dirty="0">
                <a:latin typeface="+mn-lt"/>
              </a:endParaRPr>
            </a:p>
          </p:txBody>
        </p:sp>
      </p:grpSp>
    </p:spTree>
    <p:extLst>
      <p:ext uri="{BB962C8B-B14F-4D97-AF65-F5344CB8AC3E}">
        <p14:creationId xmlns:p14="http://schemas.microsoft.com/office/powerpoint/2010/main" val="25173951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p:nvPr/>
        </p:nvGrpSpPr>
        <p:grpSpPr>
          <a:xfrm>
            <a:off x="4932904" y="4902760"/>
            <a:ext cx="4058696" cy="1328023"/>
            <a:chOff x="4170904" y="4155808"/>
            <a:chExt cx="4058696" cy="1328023"/>
          </a:xfrm>
        </p:grpSpPr>
        <p:sp>
          <p:nvSpPr>
            <p:cNvPr id="30" name="Pentagon 29"/>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1" name="Rounded Rectangle 30"/>
            <p:cNvSpPr/>
            <p:nvPr/>
          </p:nvSpPr>
          <p:spPr>
            <a:xfrm>
              <a:off x="4876800" y="4155808"/>
              <a:ext cx="3352800" cy="1328023"/>
            </a:xfrm>
            <a:prstGeom prst="roundRect">
              <a:avLst/>
            </a:prstGeom>
          </p:spPr>
          <p:style>
            <a:lnRef idx="1">
              <a:schemeClr val="dk1"/>
            </a:lnRef>
            <a:fillRef idx="3">
              <a:schemeClr val="dk1"/>
            </a:fillRef>
            <a:effectRef idx="2">
              <a:schemeClr val="dk1"/>
            </a:effectRef>
            <a:fontRef idx="minor">
              <a:schemeClr val="lt1"/>
            </a:fontRef>
          </p:style>
          <p:txBody>
            <a:bodyPr wrap="square" rtlCol="0" anchor="t" anchorCtr="0">
              <a:spAutoFit/>
            </a:bodyPr>
            <a:lstStyle/>
            <a:p>
              <a:pPr>
                <a:buFont typeface="Wingdings" pitchFamily="2" charset="2"/>
                <a:buChar char="§"/>
              </a:pPr>
              <a:r>
                <a:rPr lang="en-US" sz="1800" dirty="0" smtClean="0"/>
                <a:t>  requires/ensures/invariant are</a:t>
              </a:r>
              <a:br>
                <a:rPr lang="en-US" sz="1800" dirty="0" smtClean="0"/>
              </a:br>
              <a:r>
                <a:rPr lang="en-US" sz="1800" dirty="0" smtClean="0"/>
                <a:t>    subroutines</a:t>
              </a:r>
            </a:p>
            <a:p>
              <a:pPr>
                <a:buFont typeface="Wingdings" pitchFamily="2" charset="2"/>
                <a:buChar char="§"/>
              </a:pPr>
              <a:r>
                <a:rPr lang="en-US" sz="1800" dirty="0" smtClean="0"/>
                <a:t>  spliced in where needed</a:t>
              </a:r>
            </a:p>
          </p:txBody>
        </p:sp>
      </p:grpSp>
      <p:grpSp>
        <p:nvGrpSpPr>
          <p:cNvPr id="25" name="Group 34"/>
          <p:cNvGrpSpPr/>
          <p:nvPr/>
        </p:nvGrpSpPr>
        <p:grpSpPr>
          <a:xfrm>
            <a:off x="4953000" y="3751008"/>
            <a:ext cx="4058696" cy="1021556"/>
            <a:chOff x="4170904" y="4155808"/>
            <a:chExt cx="4058696" cy="1021556"/>
          </a:xfrm>
        </p:grpSpPr>
        <p:sp>
          <p:nvSpPr>
            <p:cNvPr id="36" name="Pentagon 35"/>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7" name="Rounded Rectangle 36"/>
            <p:cNvSpPr/>
            <p:nvPr/>
          </p:nvSpPr>
          <p:spPr>
            <a:xfrm>
              <a:off x="4876800" y="4155808"/>
              <a:ext cx="3352800" cy="1021556"/>
            </a:xfrm>
            <a:prstGeom prst="roundRect">
              <a:avLst/>
            </a:prstGeom>
          </p:spPr>
          <p:style>
            <a:lnRef idx="1">
              <a:schemeClr val="dk1"/>
            </a:lnRef>
            <a:fillRef idx="3">
              <a:schemeClr val="dk1"/>
            </a:fillRef>
            <a:effectRef idx="2">
              <a:schemeClr val="dk1"/>
            </a:effectRef>
            <a:fontRef idx="minor">
              <a:schemeClr val="lt1"/>
            </a:fontRef>
          </p:style>
          <p:txBody>
            <a:bodyPr wrap="square" lIns="18288" rIns="9144" rtlCol="0" anchor="t" anchorCtr="0">
              <a:spAutoFit/>
            </a:bodyPr>
            <a:lstStyle/>
            <a:p>
              <a:pPr>
                <a:buFont typeface="Wingdings" pitchFamily="2" charset="2"/>
                <a:buChar char="§"/>
              </a:pPr>
              <a:r>
                <a:rPr lang="en-US" sz="1800" dirty="0" smtClean="0"/>
                <a:t>  Expression refinement</a:t>
              </a:r>
            </a:p>
            <a:p>
              <a:pPr>
                <a:buFont typeface="Wingdings" pitchFamily="2" charset="2"/>
                <a:buChar char="§"/>
              </a:pPr>
              <a:r>
                <a:rPr lang="en-US" sz="1800" dirty="0" smtClean="0"/>
                <a:t>  Used in conditionals and some</a:t>
              </a:r>
              <a:br>
                <a:rPr lang="en-US" sz="1800" dirty="0" smtClean="0"/>
              </a:br>
              <a:r>
                <a:rPr lang="en-US" sz="1800" dirty="0" smtClean="0"/>
                <a:t>    transfer functions</a:t>
              </a:r>
            </a:p>
          </p:txBody>
        </p:sp>
      </p:grpSp>
      <p:grpSp>
        <p:nvGrpSpPr>
          <p:cNvPr id="28" name="Group 31"/>
          <p:cNvGrpSpPr/>
          <p:nvPr/>
        </p:nvGrpSpPr>
        <p:grpSpPr>
          <a:xfrm>
            <a:off x="4932904" y="4016025"/>
            <a:ext cx="4058696" cy="1328023"/>
            <a:chOff x="4170904" y="4011789"/>
            <a:chExt cx="4058696" cy="1328023"/>
          </a:xfrm>
        </p:grpSpPr>
        <p:sp>
          <p:nvSpPr>
            <p:cNvPr id="33" name="Pentagon 32"/>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34" name="Rounded Rectangle 33"/>
            <p:cNvSpPr/>
            <p:nvPr/>
          </p:nvSpPr>
          <p:spPr>
            <a:xfrm>
              <a:off x="4876800" y="4011789"/>
              <a:ext cx="3352800" cy="1328023"/>
            </a:xfrm>
            <a:prstGeom prst="roundRect">
              <a:avLst/>
            </a:prstGeom>
          </p:spPr>
          <p:style>
            <a:lnRef idx="1">
              <a:schemeClr val="dk1"/>
            </a:lnRef>
            <a:fillRef idx="3">
              <a:schemeClr val="dk1"/>
            </a:fillRef>
            <a:effectRef idx="2">
              <a:schemeClr val="dk1"/>
            </a:effectRef>
            <a:fontRef idx="minor">
              <a:schemeClr val="lt1"/>
            </a:fontRef>
          </p:style>
          <p:txBody>
            <a:bodyPr wrap="square" rtlCol="0" anchor="t" anchorCtr="0">
              <a:spAutoFit/>
            </a:bodyPr>
            <a:lstStyle/>
            <a:p>
              <a:pPr>
                <a:buFont typeface="Wingdings" pitchFamily="2" charset="2"/>
                <a:buChar char="§"/>
              </a:pPr>
              <a:r>
                <a:rPr lang="en-US" sz="1800" dirty="0" smtClean="0"/>
                <a:t>  Similar to SSA form</a:t>
              </a:r>
            </a:p>
            <a:p>
              <a:pPr>
                <a:buFont typeface="Wingdings" pitchFamily="2" charset="2"/>
                <a:buChar char="§"/>
              </a:pPr>
              <a:r>
                <a:rPr lang="en-US" sz="1800" dirty="0" smtClean="0"/>
                <a:t>  Suitable for </a:t>
              </a:r>
              <a:br>
                <a:rPr lang="en-US" sz="1800" dirty="0" smtClean="0"/>
              </a:br>
              <a:r>
                <a:rPr lang="en-US" sz="1800" dirty="0" smtClean="0"/>
                <a:t>     Abstract Interpretation</a:t>
              </a:r>
            </a:p>
            <a:p>
              <a:pPr>
                <a:buFont typeface="Wingdings" pitchFamily="2" charset="2"/>
                <a:buChar char="§"/>
              </a:pPr>
              <a:r>
                <a:rPr lang="en-US" sz="1800" dirty="0" smtClean="0"/>
                <a:t>  Old eliminated</a:t>
              </a:r>
            </a:p>
          </p:txBody>
        </p:sp>
      </p:grpSp>
      <p:grpSp>
        <p:nvGrpSpPr>
          <p:cNvPr id="29" name="Group 24"/>
          <p:cNvGrpSpPr/>
          <p:nvPr/>
        </p:nvGrpSpPr>
        <p:grpSpPr>
          <a:xfrm>
            <a:off x="4953000" y="5611177"/>
            <a:ext cx="3886200" cy="408623"/>
            <a:chOff x="4170904" y="4470656"/>
            <a:chExt cx="3886200" cy="408623"/>
          </a:xfrm>
        </p:grpSpPr>
        <p:sp>
          <p:nvSpPr>
            <p:cNvPr id="26" name="Pentagon 25"/>
            <p:cNvSpPr/>
            <p:nvPr/>
          </p:nvSpPr>
          <p:spPr>
            <a:xfrm>
              <a:off x="4170904" y="4551904"/>
              <a:ext cx="1828800" cy="228600"/>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sp>
          <p:nvSpPr>
            <p:cNvPr id="27" name="Rounded Rectangle 26"/>
            <p:cNvSpPr/>
            <p:nvPr/>
          </p:nvSpPr>
          <p:spPr>
            <a:xfrm>
              <a:off x="4856704" y="4470656"/>
              <a:ext cx="3200400" cy="408623"/>
            </a:xfrm>
            <a:prstGeom prst="roundRect">
              <a:avLst/>
            </a:prstGeom>
          </p:spPr>
          <p:style>
            <a:lnRef idx="1">
              <a:schemeClr val="dk1"/>
            </a:lnRef>
            <a:fillRef idx="3">
              <a:schemeClr val="dk1"/>
            </a:fillRef>
            <a:effectRef idx="2">
              <a:schemeClr val="dk1"/>
            </a:effectRef>
            <a:fontRef idx="minor">
              <a:schemeClr val="lt1"/>
            </a:fontRef>
          </p:style>
          <p:txBody>
            <a:bodyPr rtlCol="0" anchor="t" anchorCtr="0">
              <a:spAutoFit/>
            </a:bodyPr>
            <a:lstStyle/>
            <a:p>
              <a:pPr>
                <a:buFont typeface="Wingdings" pitchFamily="2" charset="2"/>
                <a:buChar char="§"/>
              </a:pPr>
              <a:r>
                <a:rPr lang="en-US" sz="1800" dirty="0" smtClean="0"/>
                <a:t>  Turns calls into primitives</a:t>
              </a:r>
            </a:p>
          </p:txBody>
        </p:sp>
      </p:grpSp>
      <p:grpSp>
        <p:nvGrpSpPr>
          <p:cNvPr id="32" name="Group 27"/>
          <p:cNvGrpSpPr/>
          <p:nvPr/>
        </p:nvGrpSpPr>
        <p:grpSpPr>
          <a:xfrm>
            <a:off x="304800" y="1676400"/>
            <a:ext cx="5029200" cy="5029200"/>
            <a:chOff x="685800" y="1447800"/>
            <a:chExt cx="5029200" cy="5029200"/>
          </a:xfrm>
        </p:grpSpPr>
        <p:sp>
          <p:nvSpPr>
            <p:cNvPr id="3" name="Rectangle 2"/>
            <p:cNvSpPr/>
            <p:nvPr/>
          </p:nvSpPr>
          <p:spPr>
            <a:xfrm>
              <a:off x="685800" y="6172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.NET Assembly Reader</a:t>
              </a:r>
              <a:endParaRPr lang="en-US" sz="1800" dirty="0"/>
            </a:p>
          </p:txBody>
        </p:sp>
        <p:sp>
          <p:nvSpPr>
            <p:cNvPr id="4" name="Rectangle 3"/>
            <p:cNvSpPr/>
            <p:nvPr/>
          </p:nvSpPr>
          <p:spPr>
            <a:xfrm>
              <a:off x="685800" y="5791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Contract Extractor + CFG Builder</a:t>
              </a:r>
              <a:endParaRPr lang="en-US" sz="1800" dirty="0"/>
            </a:p>
          </p:txBody>
        </p:sp>
        <p:sp>
          <p:nvSpPr>
            <p:cNvPr id="5" name="Rectangle 4"/>
            <p:cNvSpPr/>
            <p:nvPr/>
          </p:nvSpPr>
          <p:spPr>
            <a:xfrm>
              <a:off x="685800" y="5029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Subroutines (method, finally, contracts)</a:t>
              </a:r>
              <a:endParaRPr lang="en-US" sz="1800" dirty="0"/>
            </a:p>
          </p:txBody>
        </p:sp>
        <p:sp>
          <p:nvSpPr>
            <p:cNvPr id="6" name="Rectangle 5"/>
            <p:cNvSpPr/>
            <p:nvPr/>
          </p:nvSpPr>
          <p:spPr>
            <a:xfrm>
              <a:off x="685800" y="5410200"/>
              <a:ext cx="50292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MSIL+ (assert, assume, old, </a:t>
              </a:r>
              <a:r>
                <a:rPr lang="en-US" sz="1800" dirty="0" err="1" smtClean="0"/>
                <a:t>ldstack</a:t>
              </a:r>
              <a:r>
                <a:rPr lang="en-US" sz="1800" dirty="0" smtClean="0"/>
                <a:t>, …)</a:t>
              </a:r>
              <a:endParaRPr lang="en-US" sz="1800" dirty="0"/>
            </a:p>
          </p:txBody>
        </p:sp>
        <p:sp>
          <p:nvSpPr>
            <p:cNvPr id="7" name="Rectangle 6"/>
            <p:cNvSpPr/>
            <p:nvPr/>
          </p:nvSpPr>
          <p:spPr>
            <a:xfrm>
              <a:off x="685800" y="4648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Temp IL (stack eliminated)</a:t>
              </a:r>
              <a:endParaRPr lang="en-US" sz="1800" dirty="0"/>
            </a:p>
          </p:txBody>
        </p:sp>
        <p:sp>
          <p:nvSpPr>
            <p:cNvPr id="8" name="Rectangle 7"/>
            <p:cNvSpPr/>
            <p:nvPr/>
          </p:nvSpPr>
          <p:spPr>
            <a:xfrm>
              <a:off x="685800" y="4267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Scalar program (heap eliminated)</a:t>
              </a:r>
              <a:endParaRPr lang="en-US" sz="1800" dirty="0"/>
            </a:p>
          </p:txBody>
        </p:sp>
        <p:sp>
          <p:nvSpPr>
            <p:cNvPr id="9" name="Rectangle 8"/>
            <p:cNvSpPr/>
            <p:nvPr/>
          </p:nvSpPr>
          <p:spPr>
            <a:xfrm>
              <a:off x="685800" y="3886200"/>
              <a:ext cx="5029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smtClean="0"/>
                <a:t>Expression IL (expression recovery)</a:t>
              </a:r>
              <a:endParaRPr lang="en-US" sz="1800" dirty="0"/>
            </a:p>
          </p:txBody>
        </p:sp>
        <p:sp>
          <p:nvSpPr>
            <p:cNvPr id="10" name="Rectangle 9"/>
            <p:cNvSpPr/>
            <p:nvPr/>
          </p:nvSpPr>
          <p:spPr>
            <a:xfrm>
              <a:off x="685800" y="3505200"/>
              <a:ext cx="2438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Fix-point Engine</a:t>
              </a:r>
              <a:endParaRPr lang="en-US" sz="1800" dirty="0"/>
            </a:p>
          </p:txBody>
        </p:sp>
        <p:sp>
          <p:nvSpPr>
            <p:cNvPr id="11" name="Rectangle 10"/>
            <p:cNvSpPr/>
            <p:nvPr/>
          </p:nvSpPr>
          <p:spPr>
            <a:xfrm>
              <a:off x="3200400" y="2667000"/>
              <a:ext cx="2514600" cy="11430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Abstract Domains</a:t>
              </a:r>
              <a:endParaRPr lang="en-US" sz="1800" dirty="0"/>
            </a:p>
          </p:txBody>
        </p:sp>
        <p:sp>
          <p:nvSpPr>
            <p:cNvPr id="12" name="Rectangle 11"/>
            <p:cNvSpPr/>
            <p:nvPr/>
          </p:nvSpPr>
          <p:spPr>
            <a:xfrm>
              <a:off x="3200400" y="1447800"/>
              <a:ext cx="2514600" cy="11430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Proof-obligations</a:t>
              </a:r>
              <a:endParaRPr lang="en-US" sz="1800" dirty="0"/>
            </a:p>
          </p:txBody>
        </p:sp>
        <p:sp>
          <p:nvSpPr>
            <p:cNvPr id="13" name="Rectangle 12"/>
            <p:cNvSpPr/>
            <p:nvPr/>
          </p:nvSpPr>
          <p:spPr>
            <a:xfrm>
              <a:off x="3276600" y="1828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Non-null</a:t>
              </a:r>
              <a:endParaRPr lang="en-US" sz="1800" dirty="0"/>
            </a:p>
          </p:txBody>
        </p:sp>
        <p:sp>
          <p:nvSpPr>
            <p:cNvPr id="14" name="Rectangle 13"/>
            <p:cNvSpPr/>
            <p:nvPr/>
          </p:nvSpPr>
          <p:spPr>
            <a:xfrm>
              <a:off x="4495800" y="1828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Contracts</a:t>
              </a:r>
              <a:endParaRPr lang="en-US" sz="1800" dirty="0"/>
            </a:p>
          </p:txBody>
        </p:sp>
        <p:sp>
          <p:nvSpPr>
            <p:cNvPr id="15" name="Rectangle 14"/>
            <p:cNvSpPr/>
            <p:nvPr/>
          </p:nvSpPr>
          <p:spPr>
            <a:xfrm>
              <a:off x="4495800" y="2209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Pointers</a:t>
              </a:r>
              <a:endParaRPr lang="en-US" sz="1800" dirty="0"/>
            </a:p>
          </p:txBody>
        </p:sp>
        <p:sp>
          <p:nvSpPr>
            <p:cNvPr id="16" name="Rectangle 15"/>
            <p:cNvSpPr/>
            <p:nvPr/>
          </p:nvSpPr>
          <p:spPr>
            <a:xfrm>
              <a:off x="3276600" y="22098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Arrays</a:t>
              </a:r>
              <a:endParaRPr lang="en-US" sz="1800" dirty="0"/>
            </a:p>
          </p:txBody>
        </p:sp>
        <p:sp>
          <p:nvSpPr>
            <p:cNvPr id="17" name="Rectangle 16"/>
            <p:cNvSpPr/>
            <p:nvPr/>
          </p:nvSpPr>
          <p:spPr>
            <a:xfrm>
              <a:off x="3276600" y="3048000"/>
              <a:ext cx="1143000" cy="685800"/>
            </a:xfrm>
            <a:prstGeom prst="rect">
              <a:avLst/>
            </a:prstGeom>
          </p:spPr>
          <p:style>
            <a:lnRef idx="1">
              <a:schemeClr val="accent4"/>
            </a:lnRef>
            <a:fillRef idx="2">
              <a:schemeClr val="accent4"/>
            </a:fillRef>
            <a:effectRef idx="1">
              <a:schemeClr val="accent4"/>
            </a:effectRef>
            <a:fontRef idx="minor">
              <a:schemeClr val="dk1"/>
            </a:fontRef>
          </p:style>
          <p:txBody>
            <a:bodyPr lIns="82296" rIns="82296" rtlCol="0" anchor="ctr"/>
            <a:lstStyle/>
            <a:p>
              <a:pPr algn="ctr"/>
              <a:r>
                <a:rPr lang="en-US" sz="1800" dirty="0" smtClean="0"/>
                <a:t>Numerical</a:t>
              </a:r>
              <a:endParaRPr lang="en-US" sz="1800" dirty="0"/>
            </a:p>
          </p:txBody>
        </p:sp>
        <p:sp>
          <p:nvSpPr>
            <p:cNvPr id="18" name="Rectangle 17"/>
            <p:cNvSpPr/>
            <p:nvPr/>
          </p:nvSpPr>
          <p:spPr>
            <a:xfrm>
              <a:off x="4495800" y="30480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Symbolic</a:t>
              </a:r>
              <a:endParaRPr lang="en-US" sz="1800" dirty="0"/>
            </a:p>
          </p:txBody>
        </p:sp>
        <p:sp>
          <p:nvSpPr>
            <p:cNvPr id="19" name="Rectangle 18"/>
            <p:cNvSpPr/>
            <p:nvPr/>
          </p:nvSpPr>
          <p:spPr>
            <a:xfrm>
              <a:off x="4495800" y="3429000"/>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String</a:t>
              </a:r>
              <a:endParaRPr lang="en-US" sz="1800" dirty="0"/>
            </a:p>
          </p:txBody>
        </p:sp>
        <p:sp>
          <p:nvSpPr>
            <p:cNvPr id="20" name="Rectangle 19"/>
            <p:cNvSpPr/>
            <p:nvPr/>
          </p:nvSpPr>
          <p:spPr>
            <a:xfrm>
              <a:off x="685800" y="1447800"/>
              <a:ext cx="1295400" cy="19812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sz="1800" dirty="0" smtClean="0"/>
                <a:t>Abstract Interpreters</a:t>
              </a:r>
              <a:endParaRPr lang="en-US" sz="1800" dirty="0"/>
            </a:p>
          </p:txBody>
        </p:sp>
        <p:sp>
          <p:nvSpPr>
            <p:cNvPr id="21" name="Rectangle 20"/>
            <p:cNvSpPr/>
            <p:nvPr/>
          </p:nvSpPr>
          <p:spPr>
            <a:xfrm>
              <a:off x="762000" y="2013152"/>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Non-null</a:t>
              </a:r>
              <a:endParaRPr lang="en-US" sz="1800" dirty="0"/>
            </a:p>
          </p:txBody>
        </p:sp>
        <p:sp>
          <p:nvSpPr>
            <p:cNvPr id="22" name="Rectangle 21"/>
            <p:cNvSpPr/>
            <p:nvPr/>
          </p:nvSpPr>
          <p:spPr>
            <a:xfrm>
              <a:off x="762000" y="2361379"/>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Arrays</a:t>
              </a:r>
              <a:endParaRPr lang="en-US" sz="1800" dirty="0"/>
            </a:p>
          </p:txBody>
        </p:sp>
        <p:sp>
          <p:nvSpPr>
            <p:cNvPr id="23" name="Rectangle 22"/>
            <p:cNvSpPr/>
            <p:nvPr/>
          </p:nvSpPr>
          <p:spPr>
            <a:xfrm>
              <a:off x="762000" y="2709606"/>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Pointers</a:t>
              </a:r>
              <a:endParaRPr lang="en-US" sz="1800" dirty="0"/>
            </a:p>
          </p:txBody>
        </p:sp>
        <p:sp>
          <p:nvSpPr>
            <p:cNvPr id="24" name="Rectangle 23"/>
            <p:cNvSpPr/>
            <p:nvPr/>
          </p:nvSpPr>
          <p:spPr>
            <a:xfrm>
              <a:off x="762000" y="3057832"/>
              <a:ext cx="11430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Strings</a:t>
              </a:r>
              <a:endParaRPr lang="en-US" sz="1800" dirty="0"/>
            </a:p>
          </p:txBody>
        </p:sp>
      </p:grpSp>
      <p:sp>
        <p:nvSpPr>
          <p:cNvPr id="39" name="Rectangle 38"/>
          <p:cNvSpPr/>
          <p:nvPr/>
        </p:nvSpPr>
        <p:spPr>
          <a:xfrm>
            <a:off x="1686232" y="1676400"/>
            <a:ext cx="1066800" cy="1981200"/>
          </a:xfrm>
          <a:prstGeom prst="rect">
            <a:avLst/>
          </a:prstGeom>
        </p:spPr>
        <p:style>
          <a:lnRef idx="1">
            <a:schemeClr val="accent4"/>
          </a:lnRef>
          <a:fillRef idx="2">
            <a:schemeClr val="accent4"/>
          </a:fillRef>
          <a:effectRef idx="1">
            <a:schemeClr val="accent4"/>
          </a:effectRef>
          <a:fontRef idx="minor">
            <a:schemeClr val="dk1"/>
          </a:fontRef>
        </p:style>
        <p:txBody>
          <a:bodyPr lIns="9144" rIns="9144" rtlCol="0" anchor="ctr" anchorCtr="0"/>
          <a:lstStyle/>
          <a:p>
            <a:pPr algn="ctr"/>
            <a:r>
              <a:rPr lang="en-US" sz="1800" dirty="0" smtClean="0"/>
              <a:t>Backward</a:t>
            </a:r>
          </a:p>
          <a:p>
            <a:pPr algn="ctr"/>
            <a:r>
              <a:rPr lang="en-US" sz="1800" dirty="0" smtClean="0"/>
              <a:t>analysis</a:t>
            </a:r>
            <a:endParaRPr lang="en-US" sz="1800" dirty="0"/>
          </a:p>
        </p:txBody>
      </p:sp>
      <p:sp>
        <p:nvSpPr>
          <p:cNvPr id="40" name="Rectangle 39"/>
          <p:cNvSpPr/>
          <p:nvPr/>
        </p:nvSpPr>
        <p:spPr>
          <a:xfrm>
            <a:off x="304800" y="1295400"/>
            <a:ext cx="50292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Requires and Ensures Inference</a:t>
            </a:r>
            <a:endParaRPr lang="en-US" sz="1800" dirty="0"/>
          </a:p>
        </p:txBody>
      </p:sp>
    </p:spTree>
    <p:extLst>
      <p:ext uri="{BB962C8B-B14F-4D97-AF65-F5344CB8AC3E}">
        <p14:creationId xmlns:p14="http://schemas.microsoft.com/office/powerpoint/2010/main" val="1211475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Informal Contracts Already Exist</a:t>
            </a:r>
            <a:endParaRPr lang="en-US" dirty="0"/>
          </a:p>
        </p:txBody>
      </p:sp>
      <p:pic>
        <p:nvPicPr>
          <p:cNvPr id="16387" name="Picture 3"/>
          <p:cNvPicPr>
            <a:picLocks noChangeAspect="1" noChangeArrowheads="1"/>
          </p:cNvPicPr>
          <p:nvPr/>
        </p:nvPicPr>
        <p:blipFill>
          <a:blip r:embed="rId2"/>
          <a:srcRect/>
          <a:stretch>
            <a:fillRect/>
          </a:stretch>
        </p:blipFill>
        <p:spPr bwMode="auto">
          <a:xfrm>
            <a:off x="1143000" y="1447800"/>
            <a:ext cx="6858000" cy="4875210"/>
          </a:xfrm>
          <a:prstGeom prst="rect">
            <a:avLst/>
          </a:prstGeom>
          <a:noFill/>
          <a:ln w="9525">
            <a:noFill/>
            <a:miter lim="800000"/>
            <a:headEnd/>
            <a:tailEnd/>
          </a:ln>
          <a:effectLst/>
        </p:spPr>
      </p:pic>
    </p:spTree>
    <p:extLst>
      <p:ext uri="{BB962C8B-B14F-4D97-AF65-F5344CB8AC3E}">
        <p14:creationId xmlns:p14="http://schemas.microsoft.com/office/powerpoint/2010/main" val="1170276540"/>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 for .NET</a:t>
            </a:r>
            <a:endParaRPr lang="en-US" dirty="0"/>
          </a:p>
        </p:txBody>
      </p:sp>
      <p:sp>
        <p:nvSpPr>
          <p:cNvPr id="3" name="Content Placeholder 2"/>
          <p:cNvSpPr>
            <a:spLocks noGrp="1"/>
          </p:cNvSpPr>
          <p:nvPr>
            <p:ph idx="1"/>
          </p:nvPr>
        </p:nvSpPr>
        <p:spPr/>
        <p:txBody>
          <a:bodyPr/>
          <a:lstStyle/>
          <a:p>
            <a:r>
              <a:rPr lang="en-US" dirty="0" smtClean="0"/>
              <a:t>C# with</a:t>
            </a:r>
          </a:p>
          <a:p>
            <a:pPr lvl="1"/>
            <a:r>
              <a:rPr lang="en-US" dirty="0" smtClean="0"/>
              <a:t>Preconditions</a:t>
            </a:r>
          </a:p>
          <a:p>
            <a:pPr lvl="1"/>
            <a:r>
              <a:rPr lang="en-US" dirty="0" err="1" smtClean="0"/>
              <a:t>Postconditions</a:t>
            </a:r>
            <a:endParaRPr lang="en-US" dirty="0" smtClean="0"/>
          </a:p>
          <a:p>
            <a:pPr lvl="1"/>
            <a:r>
              <a:rPr lang="en-US" dirty="0" smtClean="0"/>
              <a:t>Object Invariants</a:t>
            </a:r>
          </a:p>
          <a:p>
            <a:pPr lvl="1"/>
            <a:r>
              <a:rPr lang="en-US" dirty="0" smtClean="0"/>
              <a:t>Verification methodology</a:t>
            </a:r>
          </a:p>
          <a:p>
            <a:pPr lvl="1"/>
            <a:r>
              <a:rPr lang="en-US" dirty="0" smtClean="0"/>
              <a:t>Runtime and static verification</a:t>
            </a:r>
          </a:p>
          <a:p>
            <a:r>
              <a:rPr lang="en-US" dirty="0" smtClean="0"/>
              <a:t>Adoption only academic</a:t>
            </a:r>
            <a:endParaRPr lang="en-US" dirty="0"/>
          </a:p>
        </p:txBody>
      </p:sp>
    </p:spTree>
    <p:extLst>
      <p:ext uri="{BB962C8B-B14F-4D97-AF65-F5344CB8AC3E}">
        <p14:creationId xmlns:p14="http://schemas.microsoft.com/office/powerpoint/2010/main" val="4242573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CodeContracts Project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change existing .NET </a:t>
            </a:r>
            <a:r>
              <a:rPr lang="en-US" dirty="0" err="1" smtClean="0"/>
              <a:t>dev</a:t>
            </a:r>
            <a:r>
              <a:rPr lang="en-US" dirty="0" smtClean="0"/>
              <a:t> environment</a:t>
            </a:r>
          </a:p>
          <a:p>
            <a:pPr lvl="1"/>
            <a:r>
              <a:rPr lang="en-US" dirty="0" smtClean="0"/>
              <a:t>Languages, IDE, compilers, etc.</a:t>
            </a:r>
          </a:p>
          <a:p>
            <a:pPr lvl="1"/>
            <a:r>
              <a:rPr lang="en-US" dirty="0" smtClean="0"/>
              <a:t>Embed Contracts in Code</a:t>
            </a:r>
          </a:p>
          <a:p>
            <a:r>
              <a:rPr lang="en-US" dirty="0" smtClean="0"/>
              <a:t>Specify design decisions </a:t>
            </a:r>
            <a:r>
              <a:rPr lang="en-US" i="1" dirty="0" smtClean="0"/>
              <a:t>once</a:t>
            </a:r>
            <a:r>
              <a:rPr lang="en-US" dirty="0" smtClean="0"/>
              <a:t/>
            </a:r>
            <a:br>
              <a:rPr lang="en-US" dirty="0" smtClean="0"/>
            </a:br>
            <a:r>
              <a:rPr lang="en-US" dirty="0" smtClean="0"/>
              <a:t>Apply </a:t>
            </a:r>
            <a:r>
              <a:rPr lang="en-US" i="1" dirty="0" smtClean="0"/>
              <a:t>many </a:t>
            </a:r>
            <a:r>
              <a:rPr lang="en-US" dirty="0" smtClean="0"/>
              <a:t>times…</a:t>
            </a:r>
          </a:p>
          <a:p>
            <a:pPr lvl="1"/>
            <a:r>
              <a:rPr lang="en-US" dirty="0" smtClean="0"/>
              <a:t>Code documentation (in sync with code)</a:t>
            </a:r>
          </a:p>
          <a:p>
            <a:pPr lvl="1"/>
            <a:r>
              <a:rPr lang="en-US" dirty="0" smtClean="0"/>
              <a:t>Documentation generation</a:t>
            </a:r>
          </a:p>
          <a:p>
            <a:pPr lvl="1"/>
            <a:r>
              <a:rPr lang="en-US" dirty="0" smtClean="0"/>
              <a:t>Runtime checking</a:t>
            </a:r>
          </a:p>
          <a:p>
            <a:pPr lvl="1"/>
            <a:r>
              <a:rPr lang="en-US" dirty="0" smtClean="0"/>
              <a:t>Static verification</a:t>
            </a:r>
          </a:p>
          <a:p>
            <a:r>
              <a:rPr lang="en-US" dirty="0" smtClean="0"/>
              <a:t>Provide a standard specification format</a:t>
            </a:r>
          </a:p>
          <a:p>
            <a:pPr lvl="1"/>
            <a:r>
              <a:rPr lang="en-US" dirty="0" smtClean="0"/>
              <a:t>Enable tool eco-system around contracts</a:t>
            </a:r>
          </a:p>
        </p:txBody>
      </p:sp>
    </p:spTree>
    <p:extLst>
      <p:ext uri="{BB962C8B-B14F-4D97-AF65-F5344CB8AC3E}">
        <p14:creationId xmlns:p14="http://schemas.microsoft.com/office/powerpoint/2010/main" val="456728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Motivation</a:t>
            </a:r>
          </a:p>
          <a:p>
            <a:r>
              <a:rPr lang="en-US" b="1" i="1" dirty="0" smtClean="0"/>
              <a:t>Overview of CodeContracts</a:t>
            </a:r>
          </a:p>
          <a:p>
            <a:pPr lvl="1"/>
            <a:r>
              <a:rPr lang="en-US" dirty="0" smtClean="0"/>
              <a:t>Contract embedding</a:t>
            </a:r>
          </a:p>
          <a:p>
            <a:pPr lvl="1"/>
            <a:r>
              <a:rPr lang="en-US" dirty="0" smtClean="0"/>
              <a:t>Runtime checking</a:t>
            </a:r>
          </a:p>
          <a:p>
            <a:r>
              <a:rPr lang="en-US" dirty="0" smtClean="0"/>
              <a:t>Clousot: A Static </a:t>
            </a:r>
            <a:r>
              <a:rPr lang="en-US" dirty="0"/>
              <a:t>C</a:t>
            </a:r>
            <a:r>
              <a:rPr lang="en-US" dirty="0" smtClean="0"/>
              <a:t>hecker for CodeContracts</a:t>
            </a:r>
          </a:p>
          <a:p>
            <a:pPr lvl="1"/>
            <a:r>
              <a:rPr lang="en-US" dirty="0" smtClean="0"/>
              <a:t>Design</a:t>
            </a:r>
          </a:p>
          <a:p>
            <a:pPr lvl="1"/>
            <a:r>
              <a:rPr lang="en-US" dirty="0" smtClean="0"/>
              <a:t>Dealing with the heap</a:t>
            </a:r>
          </a:p>
          <a:p>
            <a:pPr lvl="1"/>
            <a:r>
              <a:rPr lang="en-US" dirty="0" smtClean="0"/>
              <a:t>Handling of disjunctions</a:t>
            </a:r>
          </a:p>
          <a:p>
            <a:r>
              <a:rPr lang="en-US" dirty="0" smtClean="0"/>
              <a:t>Future Outlook</a:t>
            </a:r>
            <a:endParaRPr lang="en-US" dirty="0"/>
          </a:p>
        </p:txBody>
      </p:sp>
    </p:spTree>
    <p:extLst>
      <p:ext uri="{BB962C8B-B14F-4D97-AF65-F5344CB8AC3E}">
        <p14:creationId xmlns:p14="http://schemas.microsoft.com/office/powerpoint/2010/main" val="4213509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914400" y="2438400"/>
            <a:ext cx="7315200" cy="289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An Embedded Contract Language</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Specifications as Code in existing languages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Compile normally</a:t>
            </a:r>
          </a:p>
          <a:p>
            <a:r>
              <a:rPr lang="en-US" dirty="0" smtClean="0"/>
              <a:t>Extract Contracts from target code</a:t>
            </a:r>
          </a:p>
        </p:txBody>
      </p:sp>
      <p:sp>
        <p:nvSpPr>
          <p:cNvPr id="16" name="Rectangle 15"/>
          <p:cNvSpPr/>
          <p:nvPr/>
        </p:nvSpPr>
        <p:spPr>
          <a:xfrm>
            <a:off x="1069848" y="3363381"/>
            <a:ext cx="7007352" cy="537464"/>
          </a:xfrm>
          <a:prstGeom prst="rect">
            <a:avLst/>
          </a:prstGeom>
          <a:gradFill>
            <a:gsLst>
              <a:gs pos="0">
                <a:schemeClr val="accent6">
                  <a:shade val="51000"/>
                  <a:satMod val="130000"/>
                  <a:lumMod val="58000"/>
                  <a:lumOff val="42000"/>
                </a:schemeClr>
              </a:gs>
              <a:gs pos="80000">
                <a:schemeClr val="accent6">
                  <a:shade val="93000"/>
                  <a:satMod val="130000"/>
                </a:schemeClr>
              </a:gs>
              <a:gs pos="100000">
                <a:schemeClr val="accent6">
                  <a:shade val="94000"/>
                  <a:satMod val="135000"/>
                </a:schemeClr>
              </a:gs>
            </a:gsLst>
          </a:gra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7" name="Rectangle 16"/>
          <p:cNvSpPr/>
          <p:nvPr/>
        </p:nvSpPr>
        <p:spPr>
          <a:xfrm>
            <a:off x="1069848" y="3062645"/>
            <a:ext cx="3273552" cy="304800"/>
          </a:xfrm>
          <a:prstGeom prst="rect">
            <a:avLst/>
          </a:prstGeom>
          <a:gradFill>
            <a:gsLst>
              <a:gs pos="0">
                <a:schemeClr val="accent3">
                  <a:shade val="51000"/>
                  <a:satMod val="130000"/>
                  <a:lumMod val="57000"/>
                  <a:lumOff val="43000"/>
                </a:schemeClr>
              </a:gs>
              <a:gs pos="80000">
                <a:schemeClr val="accent3">
                  <a:shade val="93000"/>
                  <a:satMod val="130000"/>
                </a:schemeClr>
              </a:gs>
              <a:gs pos="100000">
                <a:schemeClr val="accent3">
                  <a:shade val="94000"/>
                  <a:satMod val="135000"/>
                </a:schemeClr>
              </a:gs>
            </a:gsLst>
          </a:gradFill>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8" name="Rectangle 17"/>
          <p:cNvSpPr/>
          <p:nvPr/>
        </p:nvSpPr>
        <p:spPr>
          <a:xfrm>
            <a:off x="2819400" y="3647861"/>
            <a:ext cx="5039810" cy="241233"/>
          </a:xfrm>
          <a:prstGeom prst="rect">
            <a:avLst/>
          </a:prstGeom>
          <a:gradFill>
            <a:gsLst>
              <a:gs pos="71000">
                <a:schemeClr val="accent6">
                  <a:lumMod val="40000"/>
                  <a:lumOff val="60000"/>
                </a:schemeClr>
              </a:gs>
              <a:gs pos="92000">
                <a:schemeClr val="accent6">
                  <a:shade val="93000"/>
                  <a:satMod val="130000"/>
                </a:schemeClr>
              </a:gs>
              <a:gs pos="98000">
                <a:schemeClr val="accent6">
                  <a:shade val="94000"/>
                  <a:satMod val="135000"/>
                </a:schemeClr>
              </a:gs>
            </a:gsLst>
          </a:gra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 name="Rectangle 18"/>
          <p:cNvSpPr/>
          <p:nvPr/>
        </p:nvSpPr>
        <p:spPr>
          <a:xfrm>
            <a:off x="1967696" y="3365281"/>
            <a:ext cx="787080" cy="257595"/>
          </a:xfrm>
          <a:prstGeom prst="rect">
            <a:avLst/>
          </a:prstGeom>
          <a:gradFill rotWithShape="1">
            <a:gsLst>
              <a:gs pos="29000">
                <a:srgbClr val="F79646">
                  <a:shade val="51000"/>
                  <a:satMod val="130000"/>
                  <a:lumMod val="0"/>
                  <a:lumOff val="100000"/>
                </a:srgbClr>
              </a:gs>
              <a:gs pos="94000">
                <a:srgbClr val="F79646">
                  <a:shade val="93000"/>
                  <a:satMod val="130000"/>
                </a:srgbClr>
              </a:gs>
              <a:gs pos="95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Rectangle 19"/>
          <p:cNvSpPr/>
          <p:nvPr/>
        </p:nvSpPr>
        <p:spPr>
          <a:xfrm>
            <a:off x="2896784" y="3069843"/>
            <a:ext cx="1229591" cy="274452"/>
          </a:xfrm>
          <a:prstGeom prst="rect">
            <a:avLst/>
          </a:prstGeom>
          <a:gradFill>
            <a:gsLst>
              <a:gs pos="0">
                <a:schemeClr val="accent3">
                  <a:shade val="51000"/>
                  <a:satMod val="130000"/>
                  <a:lumMod val="0"/>
                  <a:lumOff val="10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Text Box 3"/>
          <p:cNvSpPr txBox="1">
            <a:spLocks noChangeArrowheads="1"/>
          </p:cNvSpPr>
          <p:nvPr/>
        </p:nvSpPr>
        <p:spPr bwMode="auto">
          <a:xfrm>
            <a:off x="914400" y="2471678"/>
            <a:ext cx="8763000" cy="3000821"/>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sz="1800" b="1" dirty="0">
                <a:latin typeface="Consolas" pitchFamily="49" charset="0"/>
                <a:cs typeface="Consolas" pitchFamily="49" charset="0"/>
              </a:rPr>
              <a:t>public</a:t>
            </a:r>
            <a:r>
              <a:rPr lang="en-US" sz="1800" dirty="0">
                <a:latin typeface="Consolas" pitchFamily="49" charset="0"/>
                <a:cs typeface="Consolas" pitchFamily="49" charset="0"/>
              </a:rPr>
              <a:t> </a:t>
            </a:r>
            <a:r>
              <a:rPr lang="en-US" sz="1800" b="1" dirty="0">
                <a:latin typeface="Consolas" pitchFamily="49" charset="0"/>
                <a:cs typeface="Consolas" pitchFamily="49" charset="0"/>
              </a:rPr>
              <a:t>virtual</a:t>
            </a:r>
            <a:r>
              <a:rPr lang="en-US" sz="1800" dirty="0">
                <a:latin typeface="Consolas" pitchFamily="49" charset="0"/>
                <a:cs typeface="Consolas" pitchFamily="49" charset="0"/>
              </a:rPr>
              <a:t> </a:t>
            </a:r>
            <a:r>
              <a:rPr lang="en-US" sz="1800" b="1" dirty="0" err="1">
                <a:latin typeface="Consolas" pitchFamily="49" charset="0"/>
                <a:cs typeface="Consolas" pitchFamily="49" charset="0"/>
              </a:rPr>
              <a:t>int</a:t>
            </a:r>
            <a:r>
              <a:rPr lang="en-US" sz="1800" dirty="0">
                <a:latin typeface="Consolas" pitchFamily="49" charset="0"/>
                <a:cs typeface="Consolas" pitchFamily="49" charset="0"/>
              </a:rPr>
              <a:t> Add(</a:t>
            </a:r>
            <a:r>
              <a:rPr lang="en-US" sz="1800" b="1" dirty="0">
                <a:latin typeface="Consolas" pitchFamily="49" charset="0"/>
                <a:cs typeface="Consolas" pitchFamily="49" charset="0"/>
              </a:rPr>
              <a:t>object</a:t>
            </a:r>
            <a:r>
              <a:rPr lang="en-US" sz="1800" dirty="0">
                <a:latin typeface="Consolas" pitchFamily="49" charset="0"/>
                <a:cs typeface="Consolas" pitchFamily="49" charset="0"/>
              </a:rPr>
              <a:t> value</a:t>
            </a:r>
            <a:r>
              <a:rPr lang="en-US" sz="1800" dirty="0" smtClean="0">
                <a:latin typeface="Consolas" pitchFamily="49" charset="0"/>
                <a:cs typeface="Consolas" pitchFamily="49" charset="0"/>
              </a:rPr>
              <a:t>)</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a:t>
            </a:r>
            <a:r>
              <a:rPr lang="en-US" sz="1800" dirty="0" smtClean="0">
                <a:latin typeface="Corbel" pitchFamily="34" charset="0"/>
                <a:cs typeface="Courier New" pitchFamily="49" charset="0"/>
              </a:rPr>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Contract.</a:t>
            </a:r>
            <a:r>
              <a:rPr lang="en-US" sz="1800" b="1" dirty="0" smtClean="0">
                <a:latin typeface="Corbel" pitchFamily="34" charset="0"/>
                <a:cs typeface="Courier New" pitchFamily="49" charset="0"/>
              </a:rPr>
              <a:t>Requires</a:t>
            </a:r>
            <a:r>
              <a:rPr lang="en-US" sz="1800" dirty="0" smtClean="0">
                <a:latin typeface="Corbel" pitchFamily="34" charset="0"/>
                <a:cs typeface="Courier New" pitchFamily="49" charset="0"/>
              </a:rPr>
              <a:t>( value </a:t>
            </a:r>
            <a:r>
              <a:rPr lang="en-US" sz="1800" dirty="0">
                <a:latin typeface="Corbel" pitchFamily="34" charset="0"/>
                <a:cs typeface="Courier New" pitchFamily="49" charset="0"/>
              </a:rPr>
              <a:t>!= </a:t>
            </a:r>
            <a:r>
              <a:rPr lang="en-US" sz="1800" b="1" dirty="0" smtClean="0">
                <a:latin typeface="Corbel" pitchFamily="34" charset="0"/>
                <a:cs typeface="Courier New" pitchFamily="49" charset="0"/>
              </a:rPr>
              <a:t>null </a:t>
            </a:r>
            <a:r>
              <a:rPr lang="en-US" sz="1800" dirty="0" smtClean="0">
                <a:latin typeface="Corbel" pitchFamily="34" charset="0"/>
                <a:cs typeface="Courier New" pitchFamily="49" charset="0"/>
              </a:rPr>
              <a:t>);</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Contract.</a:t>
            </a:r>
            <a:r>
              <a:rPr lang="en-US" sz="1800" b="1" dirty="0" smtClean="0">
                <a:latin typeface="Corbel" pitchFamily="34" charset="0"/>
                <a:cs typeface="Courier New" pitchFamily="49" charset="0"/>
              </a:rPr>
              <a:t>Ensures</a:t>
            </a:r>
            <a:r>
              <a:rPr lang="en-US" sz="1800" dirty="0" smtClean="0">
                <a:latin typeface="Corbel" pitchFamily="34" charset="0"/>
                <a:cs typeface="Courier New" pitchFamily="49" charset="0"/>
              </a:rPr>
              <a:t>( Count ==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OldValue</a:t>
            </a:r>
            <a:r>
              <a:rPr lang="en-US" sz="1800" dirty="0" smtClean="0">
                <a:latin typeface="Corbel" pitchFamily="34" charset="0"/>
                <a:cs typeface="Courier New" pitchFamily="49" charset="0"/>
              </a:rPr>
              <a:t>(Count</a:t>
            </a:r>
            <a:r>
              <a:rPr lang="en-US" sz="1800" dirty="0">
                <a:latin typeface="Corbel" pitchFamily="34" charset="0"/>
                <a:cs typeface="Courier New" pitchFamily="49" charset="0"/>
              </a:rPr>
              <a:t>) + </a:t>
            </a:r>
            <a:r>
              <a:rPr lang="en-US" sz="1800" dirty="0" smtClean="0">
                <a:latin typeface="Corbel" pitchFamily="34" charset="0"/>
                <a:cs typeface="Courier New" pitchFamily="49" charset="0"/>
              </a:rPr>
              <a:t>1 ); </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a:latin typeface="Corbel" pitchFamily="34" charset="0"/>
                <a:cs typeface="Courier New" pitchFamily="49" charset="0"/>
              </a:rPr>
              <a:t>  </a:t>
            </a:r>
            <a:r>
              <a:rPr lang="en-US" sz="1800" dirty="0" smtClean="0">
                <a:latin typeface="Corbel" pitchFamily="34" charset="0"/>
                <a:cs typeface="Courier New" pitchFamily="49" charset="0"/>
              </a:rPr>
              <a:t>Contract.</a:t>
            </a:r>
            <a:r>
              <a:rPr lang="en-US" sz="1800" b="1" dirty="0" smtClean="0">
                <a:latin typeface="Corbel" pitchFamily="34" charset="0"/>
                <a:cs typeface="Courier New" pitchFamily="49" charset="0"/>
              </a:rPr>
              <a:t>Ensures</a:t>
            </a:r>
            <a:r>
              <a:rPr lang="en-US" sz="1800" dirty="0" smtClean="0">
                <a:latin typeface="Corbel" pitchFamily="34" charset="0"/>
                <a:cs typeface="Courier New" pitchFamily="49" charset="0"/>
              </a:rPr>
              <a:t>(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Result</a:t>
            </a:r>
            <a:r>
              <a:rPr lang="en-US" sz="1800" dirty="0" smtClean="0">
                <a:latin typeface="Corbel" pitchFamily="34" charset="0"/>
                <a:cs typeface="Courier New" pitchFamily="49" charset="0"/>
              </a:rPr>
              <a:t>&lt;</a:t>
            </a:r>
            <a:r>
              <a:rPr lang="en-US" sz="1800" b="1" dirty="0" err="1" smtClean="0">
                <a:latin typeface="Corbel" pitchFamily="34" charset="0"/>
                <a:cs typeface="Courier New" pitchFamily="49" charset="0"/>
              </a:rPr>
              <a:t>int</a:t>
            </a:r>
            <a:r>
              <a:rPr lang="en-US" sz="1800" dirty="0" smtClean="0">
                <a:latin typeface="Corbel" pitchFamily="34" charset="0"/>
                <a:cs typeface="Courier New" pitchFamily="49" charset="0"/>
              </a:rPr>
              <a:t>&gt;() == </a:t>
            </a:r>
            <a:r>
              <a:rPr lang="en-US" sz="1800" dirty="0" err="1" smtClean="0">
                <a:latin typeface="Corbel" pitchFamily="34" charset="0"/>
                <a:cs typeface="Courier New" pitchFamily="49" charset="0"/>
              </a:rPr>
              <a:t>Contract.</a:t>
            </a:r>
            <a:r>
              <a:rPr lang="en-US" sz="1800" b="1" dirty="0" err="1" smtClean="0">
                <a:latin typeface="Corbel" pitchFamily="34" charset="0"/>
                <a:cs typeface="Courier New" pitchFamily="49" charset="0"/>
              </a:rPr>
              <a:t>OldValue</a:t>
            </a:r>
            <a:r>
              <a:rPr lang="en-US" sz="1800" dirty="0" smtClean="0">
                <a:latin typeface="Corbel" pitchFamily="34" charset="0"/>
                <a:cs typeface="Courier New" pitchFamily="49" charset="0"/>
              </a:rPr>
              <a:t>(Count) );</a:t>
            </a:r>
            <a:br>
              <a:rPr lang="en-US" sz="1800" dirty="0" smtClean="0">
                <a:latin typeface="Corbel" pitchFamily="34" charset="0"/>
                <a:cs typeface="Courier New" pitchFamily="49" charset="0"/>
              </a:rPr>
            </a:br>
            <a:r>
              <a:rPr lang="en-US" sz="1800" dirty="0" smtClean="0">
                <a:latin typeface="Corbel" pitchFamily="34" charset="0"/>
                <a:cs typeface="Courier New" pitchFamily="49" charset="0"/>
              </a:rPr>
              <a:t>  </a:t>
            </a:r>
            <a:endParaRPr lang="en-US" dirty="0">
              <a:latin typeface="Corbel" pitchFamily="34" charset="0"/>
              <a:cs typeface="Courier New" pitchFamily="49" charset="0"/>
            </a:endParaRPr>
          </a:p>
          <a:p>
            <a:pPr>
              <a:spcBef>
                <a:spcPct val="50000"/>
              </a:spcBef>
            </a:pPr>
            <a:r>
              <a:rPr lang="en-US" dirty="0">
                <a:latin typeface="Consolas" pitchFamily="49" charset="0"/>
                <a:cs typeface="Consolas" pitchFamily="49" charset="0"/>
              </a:rPr>
              <a:t> </a:t>
            </a:r>
            <a:r>
              <a:rPr lang="en-US" sz="1800" b="1" dirty="0" smtClean="0">
                <a:latin typeface="Consolas" pitchFamily="49" charset="0"/>
                <a:cs typeface="Consolas" pitchFamily="49" charset="0"/>
              </a:rPr>
              <a:t>if</a:t>
            </a:r>
            <a:r>
              <a:rPr lang="en-US" sz="1800" dirty="0" smtClean="0">
                <a:latin typeface="Consolas" pitchFamily="49" charset="0"/>
                <a:cs typeface="Consolas" pitchFamily="49" charset="0"/>
              </a:rPr>
              <a:t> (count == </a:t>
            </a:r>
            <a:r>
              <a:rPr lang="en-US" sz="1800" dirty="0" err="1" smtClean="0">
                <a:latin typeface="Consolas" pitchFamily="49" charset="0"/>
                <a:cs typeface="Consolas" pitchFamily="49" charset="0"/>
              </a:rPr>
              <a:t>items.Length</a:t>
            </a:r>
            <a:r>
              <a:rPr lang="en-US" sz="1800" dirty="0">
                <a:latin typeface="Consolas" pitchFamily="49" charset="0"/>
                <a:cs typeface="Consolas" pitchFamily="49" charset="0"/>
              </a:rPr>
              <a:t>) </a:t>
            </a:r>
            <a:r>
              <a:rPr lang="en-US" sz="1800" dirty="0" err="1" smtClean="0">
                <a:latin typeface="Consolas" pitchFamily="49" charset="0"/>
                <a:cs typeface="Consolas" pitchFamily="49" charset="0"/>
              </a:rPr>
              <a:t>EnsureCapacity</a:t>
            </a:r>
            <a:r>
              <a:rPr lang="en-US" sz="1800" dirty="0" smtClean="0">
                <a:latin typeface="Consolas" pitchFamily="49" charset="0"/>
                <a:cs typeface="Consolas" pitchFamily="49" charset="0"/>
              </a:rPr>
              <a:t>(count </a:t>
            </a:r>
            <a:r>
              <a:rPr lang="en-US" sz="1800" dirty="0">
                <a:latin typeface="Consolas" pitchFamily="49" charset="0"/>
                <a:cs typeface="Consolas" pitchFamily="49" charset="0"/>
              </a:rPr>
              <a:t>+ 1);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dirty="0" smtClean="0">
                <a:latin typeface="Consolas" pitchFamily="49" charset="0"/>
                <a:cs typeface="Consolas" pitchFamily="49" charset="0"/>
              </a:rPr>
              <a:t>items[count] </a:t>
            </a:r>
            <a:r>
              <a:rPr lang="en-US" sz="1800" dirty="0">
                <a:latin typeface="Consolas" pitchFamily="49" charset="0"/>
                <a:cs typeface="Consolas" pitchFamily="49" charset="0"/>
              </a:rPr>
              <a:t>= value;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sz="1800" b="1" dirty="0" smtClean="0">
                <a:latin typeface="Consolas" pitchFamily="49" charset="0"/>
                <a:cs typeface="Consolas" pitchFamily="49" charset="0"/>
              </a:rPr>
              <a:t>return</a:t>
            </a:r>
            <a:r>
              <a:rPr lang="en-US" sz="1800" dirty="0" smtClean="0">
                <a:latin typeface="Consolas" pitchFamily="49" charset="0"/>
                <a:cs typeface="Consolas" pitchFamily="49" charset="0"/>
              </a:rPr>
              <a:t> count++;</a:t>
            </a:r>
            <a:r>
              <a:rPr lang="en-US" sz="1800" dirty="0">
                <a:latin typeface="Corbel" pitchFamily="34" charset="0"/>
                <a:cs typeface="Courier New" pitchFamily="49" charset="0"/>
              </a:rPr>
              <a:t/>
            </a:r>
            <a:br>
              <a:rPr lang="en-US" sz="1800" dirty="0">
                <a:latin typeface="Corbel" pitchFamily="34" charset="0"/>
                <a:cs typeface="Courier New" pitchFamily="49" charset="0"/>
              </a:rPr>
            </a:br>
            <a:r>
              <a:rPr lang="en-US" sz="1800" dirty="0" smtClean="0">
                <a:latin typeface="Consolas" pitchFamily="49" charset="0"/>
                <a:cs typeface="Consolas" pitchFamily="49" charset="0"/>
              </a:rPr>
              <a:t>}</a:t>
            </a:r>
          </a:p>
        </p:txBody>
      </p:sp>
    </p:spTree>
    <p:extLst>
      <p:ext uri="{BB962C8B-B14F-4D97-AF65-F5344CB8AC3E}">
        <p14:creationId xmlns:p14="http://schemas.microsoft.com/office/powerpoint/2010/main" val="110699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2969</TotalTime>
  <Words>4158</Words>
  <Application>Microsoft Office PowerPoint</Application>
  <PresentationFormat>On-screen Show (4:3)</PresentationFormat>
  <Paragraphs>884</Paragraphs>
  <Slides>47</Slides>
  <Notes>13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Static Verification for CodeContracts</vt:lpstr>
      <vt:lpstr>Program Specification and Verification Today</vt:lpstr>
      <vt:lpstr>Microsoft’s .NET Platform</vt:lpstr>
      <vt:lpstr>Informal Contracts Already Exist</vt:lpstr>
      <vt:lpstr>Informal Contracts Already Exist</vt:lpstr>
      <vt:lpstr>Spec# for .NET</vt:lpstr>
      <vt:lpstr>The CodeContracts Project</vt:lpstr>
      <vt:lpstr>Talk Overview</vt:lpstr>
      <vt:lpstr>An Embedded Contract Language</vt:lpstr>
      <vt:lpstr>Rejected Alternatives</vt:lpstr>
      <vt:lpstr>Embedded CL Advantages</vt:lpstr>
      <vt:lpstr>Specifications = API Calls</vt:lpstr>
      <vt:lpstr>Quick DEMO</vt:lpstr>
      <vt:lpstr>Runtime Contract Checking</vt:lpstr>
      <vt:lpstr>CodeContracts Status</vt:lpstr>
      <vt:lpstr>Talk Overview</vt:lpstr>
      <vt:lpstr>Clousot: A Static Checker for CodeContracts</vt:lpstr>
      <vt:lpstr>Proof Obligations</vt:lpstr>
      <vt:lpstr>Clousot Algorithm</vt:lpstr>
      <vt:lpstr>Analysis Steps</vt:lpstr>
      <vt:lpstr>IL versus Source Code Analysis</vt:lpstr>
      <vt:lpstr>IL Extensions for Contracts</vt:lpstr>
      <vt:lpstr>Contract Subroutines</vt:lpstr>
      <vt:lpstr>Subroutines and Inheritance</vt:lpstr>
      <vt:lpstr>Contract Subroutines at Call Sites</vt:lpstr>
      <vt:lpstr>Dealing with the Heap</vt:lpstr>
      <vt:lpstr>Heap Analysis</vt:lpstr>
      <vt:lpstr>Heap Analysis Example (1)</vt:lpstr>
      <vt:lpstr>Heap Analysis Example (2)</vt:lpstr>
      <vt:lpstr>Heap Analysis Example (3)</vt:lpstr>
      <vt:lpstr>Heap Analysis Example (join)</vt:lpstr>
      <vt:lpstr>Heap Analysis Example (join)</vt:lpstr>
      <vt:lpstr>Heap Analysis Example (join)</vt:lpstr>
      <vt:lpstr>Heap Analysis Example (join)</vt:lpstr>
      <vt:lpstr>Resulting Scalar Program</vt:lpstr>
      <vt:lpstr>Scalar Programs</vt:lpstr>
      <vt:lpstr>Clousot Abstract Domains</vt:lpstr>
      <vt:lpstr>Fun with Disjunctions</vt:lpstr>
      <vt:lpstr>Backward Propagation of Proof Obligations</vt:lpstr>
      <vt:lpstr>Backward Propagation of Proof Obligations</vt:lpstr>
      <vt:lpstr>Ongoing Work</vt:lpstr>
      <vt:lpstr>Soundness vs. Usability Tradeoff</vt:lpstr>
      <vt:lpstr>Conclusion</vt:lpstr>
      <vt:lpstr>Backups</vt:lpstr>
      <vt:lpstr>PowerPoint Presentation</vt:lpstr>
      <vt:lpstr>Contract Format: Future Proof</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Verification for CodeContracts</dc:title>
  <dc:creator>maf</dc:creator>
  <cp:lastModifiedBy>maf</cp:lastModifiedBy>
  <cp:revision>90</cp:revision>
  <dcterms:created xsi:type="dcterms:W3CDTF">2010-09-11T18:26:10Z</dcterms:created>
  <dcterms:modified xsi:type="dcterms:W3CDTF">2010-09-14T10:02:48Z</dcterms:modified>
</cp:coreProperties>
</file>