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4" r:id="rId2"/>
    <p:sldId id="277" r:id="rId3"/>
    <p:sldId id="280" r:id="rId4"/>
    <p:sldId id="278" r:id="rId5"/>
    <p:sldId id="281" r:id="rId6"/>
    <p:sldId id="279" r:id="rId7"/>
    <p:sldId id="291" r:id="rId8"/>
    <p:sldId id="292" r:id="rId9"/>
    <p:sldId id="289" r:id="rId10"/>
    <p:sldId id="290" r:id="rId11"/>
    <p:sldId id="282" r:id="rId12"/>
    <p:sldId id="283" r:id="rId13"/>
    <p:sldId id="284" r:id="rId14"/>
    <p:sldId id="285" r:id="rId15"/>
    <p:sldId id="28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2" autoAdjust="0"/>
    <p:restoredTop sz="86396" autoAdjust="0"/>
  </p:normalViewPr>
  <p:slideViewPr>
    <p:cSldViewPr snapToObjects="1">
      <p:cViewPr>
        <p:scale>
          <a:sx n="99" d="100"/>
          <a:sy n="99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4DE508-4533-40B3-97C3-105EE76795DE}" type="doc">
      <dgm:prSet loTypeId="urn:microsoft.com/office/officeart/2008/layout/AlternatingHexagons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28C96B2-D398-450A-96EE-AD5E09AF489C}">
      <dgm:prSet phldrT="[Text]" custT="1"/>
      <dgm:spPr>
        <a:solidFill>
          <a:schemeClr val="accent3">
            <a:lumMod val="50000"/>
          </a:schemeClr>
        </a:solidFill>
      </dgm:spPr>
      <dgm:t>
        <a:bodyPr lIns="0" tIns="0" rIns="0" bIns="0"/>
        <a:lstStyle/>
        <a:p>
          <a:r>
            <a:rPr lang="en-US" sz="1500" b="1" dirty="0" smtClean="0"/>
            <a:t>Contract reference</a:t>
          </a:r>
          <a:br>
            <a:rPr lang="en-US" sz="1500" b="1" dirty="0" smtClean="0"/>
          </a:br>
          <a:r>
            <a:rPr lang="en-US" sz="1500" b="1" dirty="0" smtClean="0"/>
            <a:t>assembly generation</a:t>
          </a:r>
          <a:endParaRPr lang="en-US" sz="1500" b="0" dirty="0"/>
        </a:p>
      </dgm:t>
    </dgm:pt>
    <dgm:pt modelId="{A97768D8-F0EB-4846-99B0-40E66F000F89}" type="parTrans" cxnId="{06FFEA80-FEB0-43A4-91E5-FC40E770C71D}">
      <dgm:prSet/>
      <dgm:spPr/>
      <dgm:t>
        <a:bodyPr/>
        <a:lstStyle/>
        <a:p>
          <a:endParaRPr lang="en-US"/>
        </a:p>
      </dgm:t>
    </dgm:pt>
    <dgm:pt modelId="{953394C3-7BC7-4EB3-ABFE-7C0B50D992D9}" type="sibTrans" cxnId="{06FFEA80-FEB0-43A4-91E5-FC40E770C71D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Contract</a:t>
          </a:r>
          <a:br>
            <a:rPr lang="en-US" dirty="0" smtClean="0"/>
          </a:br>
          <a:r>
            <a:rPr lang="en-US" dirty="0" smtClean="0"/>
            <a:t>Authoring</a:t>
          </a:r>
          <a:endParaRPr lang="en-US" dirty="0"/>
        </a:p>
      </dgm:t>
    </dgm:pt>
    <dgm:pt modelId="{919B26F2-F009-474C-8F01-61B2E6834778}">
      <dgm:prSet phldrT="[Text]"/>
      <dgm:spPr/>
      <dgm:t>
        <a:bodyPr/>
        <a:lstStyle/>
        <a:p>
          <a:pPr algn="ctr"/>
          <a:r>
            <a:rPr lang="en-US" b="0" dirty="0" smtClean="0"/>
            <a:t>dummy</a:t>
          </a:r>
          <a:endParaRPr lang="en-US" b="0" dirty="0"/>
        </a:p>
      </dgm:t>
    </dgm:pt>
    <dgm:pt modelId="{1C923176-F39B-4657-9710-4D463FEA5C5C}" type="parTrans" cxnId="{5B38D689-9FEE-475C-AAD1-162389439317}">
      <dgm:prSet/>
      <dgm:spPr/>
      <dgm:t>
        <a:bodyPr/>
        <a:lstStyle/>
        <a:p>
          <a:endParaRPr lang="en-US"/>
        </a:p>
      </dgm:t>
    </dgm:pt>
    <dgm:pt modelId="{06E4ED15-9ECA-4832-82BF-D06DBF9327F0}" type="sibTrans" cxnId="{5B38D689-9FEE-475C-AAD1-162389439317}">
      <dgm:prSet/>
      <dgm:spPr>
        <a:solidFill>
          <a:schemeClr val="accent1"/>
        </a:solidFill>
      </dgm:spPr>
      <dgm:t>
        <a:bodyPr/>
        <a:lstStyle/>
        <a:p>
          <a:r>
            <a:rPr lang="en-US" b="0" dirty="0" smtClean="0"/>
            <a:t>Rewriter</a:t>
          </a:r>
          <a:br>
            <a:rPr lang="en-US" b="0" dirty="0" smtClean="0"/>
          </a:br>
          <a:r>
            <a:rPr lang="en-US" b="0" dirty="0" smtClean="0"/>
            <a:t>runtime</a:t>
          </a:r>
          <a:br>
            <a:rPr lang="en-US" b="0" dirty="0" smtClean="0"/>
          </a:br>
          <a:r>
            <a:rPr lang="en-US" b="0" dirty="0" smtClean="0"/>
            <a:t>checks</a:t>
          </a:r>
          <a:endParaRPr lang="en-US" b="0" dirty="0"/>
        </a:p>
      </dgm:t>
    </dgm:pt>
    <dgm:pt modelId="{AAB16C44-9152-46EC-BBFF-A071168E9952}">
      <dgm:prSet phldrT="[Text]"/>
      <dgm:spPr/>
      <dgm:t>
        <a:bodyPr/>
        <a:lstStyle/>
        <a:p>
          <a:r>
            <a:rPr lang="en-US" b="1" dirty="0" smtClean="0"/>
            <a:t>dummy</a:t>
          </a:r>
          <a:endParaRPr lang="en-US" b="1" dirty="0"/>
        </a:p>
      </dgm:t>
    </dgm:pt>
    <dgm:pt modelId="{2787F87E-46AD-44AF-B565-CDCE024CC67B}" type="parTrans" cxnId="{E34E4B79-4374-410E-B329-9907664E21F4}">
      <dgm:prSet/>
      <dgm:spPr/>
      <dgm:t>
        <a:bodyPr/>
        <a:lstStyle/>
        <a:p>
          <a:endParaRPr lang="en-US"/>
        </a:p>
      </dgm:t>
    </dgm:pt>
    <dgm:pt modelId="{723201DA-53A2-44B5-B784-CC3C5AFCB631}" type="sibTrans" cxnId="{E34E4B79-4374-410E-B329-9907664E21F4}">
      <dgm:prSet custT="1"/>
      <dgm:spPr>
        <a:solidFill>
          <a:schemeClr val="accent1"/>
        </a:solidFill>
      </dgm:spPr>
      <dgm:t>
        <a:bodyPr/>
        <a:lstStyle/>
        <a:p>
          <a:r>
            <a:rPr lang="en-US" sz="1200" b="1" dirty="0" smtClean="0"/>
            <a:t>Visualization</a:t>
          </a:r>
        </a:p>
        <a:p>
          <a:r>
            <a:rPr lang="en-US" sz="1200" b="1" dirty="0" err="1" smtClean="0"/>
            <a:t>Intellisense</a:t>
          </a:r>
          <a:endParaRPr lang="en-US" sz="1200" b="1" dirty="0" smtClean="0"/>
        </a:p>
        <a:p>
          <a:r>
            <a:rPr lang="en-US" sz="1200" b="1" dirty="0" smtClean="0"/>
            <a:t>F12</a:t>
          </a:r>
          <a:endParaRPr lang="en-US" sz="1200" b="1" dirty="0"/>
        </a:p>
      </dgm:t>
    </dgm:pt>
    <dgm:pt modelId="{090FE362-1C33-45EC-AF1B-14F11A4E933C}" type="pres">
      <dgm:prSet presAssocID="{004DE508-4533-40B3-97C3-105EE76795D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57BD912-A76F-46A2-B9F7-6B3EB12C28C1}" type="pres">
      <dgm:prSet presAssocID="{328C96B2-D398-450A-96EE-AD5E09AF489C}" presName="composite" presStyleCnt="0"/>
      <dgm:spPr/>
    </dgm:pt>
    <dgm:pt modelId="{8A292374-FE81-49CA-8608-DEBC467CD3C8}" type="pres">
      <dgm:prSet presAssocID="{328C96B2-D398-450A-96EE-AD5E09AF489C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C1C79-12AE-453E-AE7D-D3088E166B16}" type="pres">
      <dgm:prSet presAssocID="{328C96B2-D398-450A-96EE-AD5E09AF489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8B2AD6-44C2-46A2-9F71-2FC6EE482517}" type="pres">
      <dgm:prSet presAssocID="{328C96B2-D398-450A-96EE-AD5E09AF489C}" presName="BalanceSpacing" presStyleCnt="0"/>
      <dgm:spPr/>
    </dgm:pt>
    <dgm:pt modelId="{D2F1BC68-A209-4FCA-BC8F-998858DEC65F}" type="pres">
      <dgm:prSet presAssocID="{328C96B2-D398-450A-96EE-AD5E09AF489C}" presName="BalanceSpacing1" presStyleCnt="0"/>
      <dgm:spPr/>
    </dgm:pt>
    <dgm:pt modelId="{095DEB43-93F1-4BED-8675-ACD5ABA299BE}" type="pres">
      <dgm:prSet presAssocID="{953394C3-7BC7-4EB3-ABFE-7C0B50D992D9}" presName="Accent1Text" presStyleLbl="node1" presStyleIdx="1" presStyleCnt="6"/>
      <dgm:spPr/>
      <dgm:t>
        <a:bodyPr/>
        <a:lstStyle/>
        <a:p>
          <a:endParaRPr lang="en-US"/>
        </a:p>
      </dgm:t>
    </dgm:pt>
    <dgm:pt modelId="{1A63709D-0256-4657-8170-796C0ED1F3E5}" type="pres">
      <dgm:prSet presAssocID="{953394C3-7BC7-4EB3-ABFE-7C0B50D992D9}" presName="spaceBetweenRectangles" presStyleCnt="0"/>
      <dgm:spPr/>
    </dgm:pt>
    <dgm:pt modelId="{43C8E46E-3205-4B75-8E37-F5FC8AB92E52}" type="pres">
      <dgm:prSet presAssocID="{919B26F2-F009-474C-8F01-61B2E6834778}" presName="composite" presStyleCnt="0"/>
      <dgm:spPr/>
    </dgm:pt>
    <dgm:pt modelId="{F3C5753D-CEDE-443B-BFBE-30BB6AAC233F}" type="pres">
      <dgm:prSet presAssocID="{919B26F2-F009-474C-8F01-61B2E6834778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E4567-509B-4331-ACDE-80187D63CDFA}" type="pres">
      <dgm:prSet presAssocID="{919B26F2-F009-474C-8F01-61B2E683477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6B9AA-5332-4DC6-A51B-3A03AEAF1D72}" type="pres">
      <dgm:prSet presAssocID="{919B26F2-F009-474C-8F01-61B2E6834778}" presName="BalanceSpacing" presStyleCnt="0"/>
      <dgm:spPr/>
    </dgm:pt>
    <dgm:pt modelId="{304606E5-A72D-44E7-9335-FC41BE0A0FB6}" type="pres">
      <dgm:prSet presAssocID="{919B26F2-F009-474C-8F01-61B2E6834778}" presName="BalanceSpacing1" presStyleCnt="0"/>
      <dgm:spPr/>
    </dgm:pt>
    <dgm:pt modelId="{7823D5E1-F1EA-43A1-B0EF-D9703850F305}" type="pres">
      <dgm:prSet presAssocID="{06E4ED15-9ECA-4832-82BF-D06DBF9327F0}" presName="Accent1Text" presStyleLbl="node1" presStyleIdx="3" presStyleCnt="6"/>
      <dgm:spPr/>
      <dgm:t>
        <a:bodyPr/>
        <a:lstStyle/>
        <a:p>
          <a:endParaRPr lang="en-US"/>
        </a:p>
      </dgm:t>
    </dgm:pt>
    <dgm:pt modelId="{01C01C44-FCD8-4B00-B620-B3B564C93955}" type="pres">
      <dgm:prSet presAssocID="{06E4ED15-9ECA-4832-82BF-D06DBF9327F0}" presName="spaceBetweenRectangles" presStyleCnt="0"/>
      <dgm:spPr/>
    </dgm:pt>
    <dgm:pt modelId="{0D9865D7-F09C-433B-A8FE-60599B716D7B}" type="pres">
      <dgm:prSet presAssocID="{AAB16C44-9152-46EC-BBFF-A071168E9952}" presName="composite" presStyleCnt="0"/>
      <dgm:spPr/>
    </dgm:pt>
    <dgm:pt modelId="{F37245EB-2623-4821-AF95-5809ADD688A6}" type="pres">
      <dgm:prSet presAssocID="{AAB16C44-9152-46EC-BBFF-A071168E9952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6B2F39-D07A-46F2-B362-D047D86FA518}" type="pres">
      <dgm:prSet presAssocID="{AAB16C44-9152-46EC-BBFF-A071168E9952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C41648F-9C28-409F-AA3D-297AF33B2F6C}" type="pres">
      <dgm:prSet presAssocID="{AAB16C44-9152-46EC-BBFF-A071168E9952}" presName="BalanceSpacing" presStyleCnt="0"/>
      <dgm:spPr/>
    </dgm:pt>
    <dgm:pt modelId="{E8A7D1FD-D90E-4BCA-8952-0D66E4D523AA}" type="pres">
      <dgm:prSet presAssocID="{AAB16C44-9152-46EC-BBFF-A071168E9952}" presName="BalanceSpacing1" presStyleCnt="0"/>
      <dgm:spPr/>
    </dgm:pt>
    <dgm:pt modelId="{4FD6A2D8-9CC3-4EF4-A853-D988AFE2A5CC}" type="pres">
      <dgm:prSet presAssocID="{723201DA-53A2-44B5-B784-CC3C5AFCB631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50255EAC-93B2-4BDD-9355-BE9CA8CAADBD}" type="presOf" srcId="{004DE508-4533-40B3-97C3-105EE76795DE}" destId="{090FE362-1C33-45EC-AF1B-14F11A4E933C}" srcOrd="0" destOrd="0" presId="urn:microsoft.com/office/officeart/2008/layout/AlternatingHexagons"/>
    <dgm:cxn modelId="{8F1C0F2A-E801-40AA-9D7A-E2A7200E87B7}" type="presOf" srcId="{919B26F2-F009-474C-8F01-61B2E6834778}" destId="{F3C5753D-CEDE-443B-BFBE-30BB6AAC233F}" srcOrd="0" destOrd="0" presId="urn:microsoft.com/office/officeart/2008/layout/AlternatingHexagons"/>
    <dgm:cxn modelId="{6E828148-7776-46BA-BEA5-A4E6E69BEB92}" type="presOf" srcId="{AAB16C44-9152-46EC-BBFF-A071168E9952}" destId="{F37245EB-2623-4821-AF95-5809ADD688A6}" srcOrd="0" destOrd="0" presId="urn:microsoft.com/office/officeart/2008/layout/AlternatingHexagons"/>
    <dgm:cxn modelId="{57810A54-D1FA-4A08-97BC-CB9826967150}" type="presOf" srcId="{723201DA-53A2-44B5-B784-CC3C5AFCB631}" destId="{4FD6A2D8-9CC3-4EF4-A853-D988AFE2A5CC}" srcOrd="0" destOrd="0" presId="urn:microsoft.com/office/officeart/2008/layout/AlternatingHexagons"/>
    <dgm:cxn modelId="{E34E4B79-4374-410E-B329-9907664E21F4}" srcId="{004DE508-4533-40B3-97C3-105EE76795DE}" destId="{AAB16C44-9152-46EC-BBFF-A071168E9952}" srcOrd="2" destOrd="0" parTransId="{2787F87E-46AD-44AF-B565-CDCE024CC67B}" sibTransId="{723201DA-53A2-44B5-B784-CC3C5AFCB631}"/>
    <dgm:cxn modelId="{B5BA40D1-3FE3-49D7-A7B8-8049264A8D4D}" type="presOf" srcId="{06E4ED15-9ECA-4832-82BF-D06DBF9327F0}" destId="{7823D5E1-F1EA-43A1-B0EF-D9703850F305}" srcOrd="0" destOrd="0" presId="urn:microsoft.com/office/officeart/2008/layout/AlternatingHexagons"/>
    <dgm:cxn modelId="{5B38D689-9FEE-475C-AAD1-162389439317}" srcId="{004DE508-4533-40B3-97C3-105EE76795DE}" destId="{919B26F2-F009-474C-8F01-61B2E6834778}" srcOrd="1" destOrd="0" parTransId="{1C923176-F39B-4657-9710-4D463FEA5C5C}" sibTransId="{06E4ED15-9ECA-4832-82BF-D06DBF9327F0}"/>
    <dgm:cxn modelId="{06FFEA80-FEB0-43A4-91E5-FC40E770C71D}" srcId="{004DE508-4533-40B3-97C3-105EE76795DE}" destId="{328C96B2-D398-450A-96EE-AD5E09AF489C}" srcOrd="0" destOrd="0" parTransId="{A97768D8-F0EB-4846-99B0-40E66F000F89}" sibTransId="{953394C3-7BC7-4EB3-ABFE-7C0B50D992D9}"/>
    <dgm:cxn modelId="{40789B4A-055E-4140-A376-ACEBF3B1ECA1}" type="presOf" srcId="{953394C3-7BC7-4EB3-ABFE-7C0B50D992D9}" destId="{095DEB43-93F1-4BED-8675-ACD5ABA299BE}" srcOrd="0" destOrd="0" presId="urn:microsoft.com/office/officeart/2008/layout/AlternatingHexagons"/>
    <dgm:cxn modelId="{596AFBB8-BC08-4A6D-86A9-8EE0D6F2EBEF}" type="presOf" srcId="{328C96B2-D398-450A-96EE-AD5E09AF489C}" destId="{8A292374-FE81-49CA-8608-DEBC467CD3C8}" srcOrd="0" destOrd="0" presId="urn:microsoft.com/office/officeart/2008/layout/AlternatingHexagons"/>
    <dgm:cxn modelId="{CD9BA944-487A-4F0A-9ADF-FF76499C2B26}" type="presParOf" srcId="{090FE362-1C33-45EC-AF1B-14F11A4E933C}" destId="{C57BD912-A76F-46A2-B9F7-6B3EB12C28C1}" srcOrd="0" destOrd="0" presId="urn:microsoft.com/office/officeart/2008/layout/AlternatingHexagons"/>
    <dgm:cxn modelId="{CD1D6872-78CF-4245-B4EA-64886B5F7E3C}" type="presParOf" srcId="{C57BD912-A76F-46A2-B9F7-6B3EB12C28C1}" destId="{8A292374-FE81-49CA-8608-DEBC467CD3C8}" srcOrd="0" destOrd="0" presId="urn:microsoft.com/office/officeart/2008/layout/AlternatingHexagons"/>
    <dgm:cxn modelId="{D4B230C0-F701-4859-B510-AF6AD3113797}" type="presParOf" srcId="{C57BD912-A76F-46A2-B9F7-6B3EB12C28C1}" destId="{95FC1C79-12AE-453E-AE7D-D3088E166B16}" srcOrd="1" destOrd="0" presId="urn:microsoft.com/office/officeart/2008/layout/AlternatingHexagons"/>
    <dgm:cxn modelId="{9EF80004-6D15-4A34-9835-D4EA5E1B0FCA}" type="presParOf" srcId="{C57BD912-A76F-46A2-B9F7-6B3EB12C28C1}" destId="{CB8B2AD6-44C2-46A2-9F71-2FC6EE482517}" srcOrd="2" destOrd="0" presId="urn:microsoft.com/office/officeart/2008/layout/AlternatingHexagons"/>
    <dgm:cxn modelId="{4EF44144-F40B-41BF-9177-E9607D339DA9}" type="presParOf" srcId="{C57BD912-A76F-46A2-B9F7-6B3EB12C28C1}" destId="{D2F1BC68-A209-4FCA-BC8F-998858DEC65F}" srcOrd="3" destOrd="0" presId="urn:microsoft.com/office/officeart/2008/layout/AlternatingHexagons"/>
    <dgm:cxn modelId="{275DC166-51B3-4866-89D5-A265FB8BA605}" type="presParOf" srcId="{C57BD912-A76F-46A2-B9F7-6B3EB12C28C1}" destId="{095DEB43-93F1-4BED-8675-ACD5ABA299BE}" srcOrd="4" destOrd="0" presId="urn:microsoft.com/office/officeart/2008/layout/AlternatingHexagons"/>
    <dgm:cxn modelId="{A256EDB8-1289-454B-AA53-25D4ED13C76E}" type="presParOf" srcId="{090FE362-1C33-45EC-AF1B-14F11A4E933C}" destId="{1A63709D-0256-4657-8170-796C0ED1F3E5}" srcOrd="1" destOrd="0" presId="urn:microsoft.com/office/officeart/2008/layout/AlternatingHexagons"/>
    <dgm:cxn modelId="{BEB0F72D-9C7B-4EE0-AD36-FAD55C63E289}" type="presParOf" srcId="{090FE362-1C33-45EC-AF1B-14F11A4E933C}" destId="{43C8E46E-3205-4B75-8E37-F5FC8AB92E52}" srcOrd="2" destOrd="0" presId="urn:microsoft.com/office/officeart/2008/layout/AlternatingHexagons"/>
    <dgm:cxn modelId="{406A7198-BEF3-4BFE-80A6-0F4720332C21}" type="presParOf" srcId="{43C8E46E-3205-4B75-8E37-F5FC8AB92E52}" destId="{F3C5753D-CEDE-443B-BFBE-30BB6AAC233F}" srcOrd="0" destOrd="0" presId="urn:microsoft.com/office/officeart/2008/layout/AlternatingHexagons"/>
    <dgm:cxn modelId="{58C3B4E2-C026-47C5-AE6A-AA5911B42301}" type="presParOf" srcId="{43C8E46E-3205-4B75-8E37-F5FC8AB92E52}" destId="{0DCE4567-509B-4331-ACDE-80187D63CDFA}" srcOrd="1" destOrd="0" presId="urn:microsoft.com/office/officeart/2008/layout/AlternatingHexagons"/>
    <dgm:cxn modelId="{0FCDBAE7-D333-4FCE-8856-AC8080AF3EF1}" type="presParOf" srcId="{43C8E46E-3205-4B75-8E37-F5FC8AB92E52}" destId="{DDA6B9AA-5332-4DC6-A51B-3A03AEAF1D72}" srcOrd="2" destOrd="0" presId="urn:microsoft.com/office/officeart/2008/layout/AlternatingHexagons"/>
    <dgm:cxn modelId="{75D41484-E588-4620-A8EF-B825A93D88F9}" type="presParOf" srcId="{43C8E46E-3205-4B75-8E37-F5FC8AB92E52}" destId="{304606E5-A72D-44E7-9335-FC41BE0A0FB6}" srcOrd="3" destOrd="0" presId="urn:microsoft.com/office/officeart/2008/layout/AlternatingHexagons"/>
    <dgm:cxn modelId="{64199E44-1971-4EBD-AF18-1F12B2860802}" type="presParOf" srcId="{43C8E46E-3205-4B75-8E37-F5FC8AB92E52}" destId="{7823D5E1-F1EA-43A1-B0EF-D9703850F305}" srcOrd="4" destOrd="0" presId="urn:microsoft.com/office/officeart/2008/layout/AlternatingHexagons"/>
    <dgm:cxn modelId="{E2837361-1D47-48F8-8B53-E8321080448E}" type="presParOf" srcId="{090FE362-1C33-45EC-AF1B-14F11A4E933C}" destId="{01C01C44-FCD8-4B00-B620-B3B564C93955}" srcOrd="3" destOrd="0" presId="urn:microsoft.com/office/officeart/2008/layout/AlternatingHexagons"/>
    <dgm:cxn modelId="{9452B895-BE2E-4796-ACFF-1190CF773BB8}" type="presParOf" srcId="{090FE362-1C33-45EC-AF1B-14F11A4E933C}" destId="{0D9865D7-F09C-433B-A8FE-60599B716D7B}" srcOrd="4" destOrd="0" presId="urn:microsoft.com/office/officeart/2008/layout/AlternatingHexagons"/>
    <dgm:cxn modelId="{EEA4C2C0-5F65-4ECB-B12F-8A90C5FEEC9A}" type="presParOf" srcId="{0D9865D7-F09C-433B-A8FE-60599B716D7B}" destId="{F37245EB-2623-4821-AF95-5809ADD688A6}" srcOrd="0" destOrd="0" presId="urn:microsoft.com/office/officeart/2008/layout/AlternatingHexagons"/>
    <dgm:cxn modelId="{2DD176E8-B3C2-463B-928F-C4C515F54D2F}" type="presParOf" srcId="{0D9865D7-F09C-433B-A8FE-60599B716D7B}" destId="{F06B2F39-D07A-46F2-B362-D047D86FA518}" srcOrd="1" destOrd="0" presId="urn:microsoft.com/office/officeart/2008/layout/AlternatingHexagons"/>
    <dgm:cxn modelId="{628E3958-F8D0-444B-B2F8-9440F106B210}" type="presParOf" srcId="{0D9865D7-F09C-433B-A8FE-60599B716D7B}" destId="{EC41648F-9C28-409F-AA3D-297AF33B2F6C}" srcOrd="2" destOrd="0" presId="urn:microsoft.com/office/officeart/2008/layout/AlternatingHexagons"/>
    <dgm:cxn modelId="{9E611263-26CF-461D-B935-D5C0C1DE9141}" type="presParOf" srcId="{0D9865D7-F09C-433B-A8FE-60599B716D7B}" destId="{E8A7D1FD-D90E-4BCA-8952-0D66E4D523AA}" srcOrd="3" destOrd="0" presId="urn:microsoft.com/office/officeart/2008/layout/AlternatingHexagons"/>
    <dgm:cxn modelId="{0DFF4C37-0A4E-49CC-BC81-8582588765F0}" type="presParOf" srcId="{0D9865D7-F09C-433B-A8FE-60599B716D7B}" destId="{4FD6A2D8-9CC3-4EF4-A853-D988AFE2A5C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F167E6-C682-42BA-B171-F2226BD6EFFB}" type="doc">
      <dgm:prSet loTypeId="urn:microsoft.com/office/officeart/2008/layout/AlternatingHexagons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BE1263-0485-42A1-AABF-5A60FF569DD9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err="1" smtClean="0"/>
            <a:t>msbuild</a:t>
          </a:r>
          <a:endParaRPr lang="en-US" dirty="0" smtClean="0"/>
        </a:p>
        <a:p>
          <a:r>
            <a:rPr lang="en-US" dirty="0" smtClean="0"/>
            <a:t>scripts</a:t>
          </a:r>
          <a:endParaRPr lang="en-US" dirty="0"/>
        </a:p>
      </dgm:t>
    </dgm:pt>
    <dgm:pt modelId="{DC03E120-ADF9-497D-9A71-2E8DC86C7A31}" type="parTrans" cxnId="{FA4DD706-A464-4545-A050-D6D26791EFBB}">
      <dgm:prSet/>
      <dgm:spPr/>
      <dgm:t>
        <a:bodyPr/>
        <a:lstStyle/>
        <a:p>
          <a:endParaRPr lang="en-US"/>
        </a:p>
      </dgm:t>
    </dgm:pt>
    <dgm:pt modelId="{818F2D5A-855D-48D4-8E3A-51BD8AB6DD00}" type="sibTrans" cxnId="{FA4DD706-A464-4545-A050-D6D26791EFBB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b="0" dirty="0" smtClean="0"/>
            <a:t>VS</a:t>
          </a:r>
        </a:p>
        <a:p>
          <a:r>
            <a:rPr lang="en-US" b="0" dirty="0" smtClean="0"/>
            <a:t>Property</a:t>
          </a:r>
        </a:p>
        <a:p>
          <a:r>
            <a:rPr lang="en-US" b="0" dirty="0" smtClean="0"/>
            <a:t>Pane</a:t>
          </a:r>
          <a:endParaRPr lang="en-US" b="0" dirty="0"/>
        </a:p>
      </dgm:t>
    </dgm:pt>
    <dgm:pt modelId="{BCDF6245-A0BB-4589-87AE-B334B1E1269A}" type="pres">
      <dgm:prSet presAssocID="{E5F167E6-C682-42BA-B171-F2226BD6EFFB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12F6893-0F1C-4CCC-8CAF-E9058A696F4A}" type="pres">
      <dgm:prSet presAssocID="{BEBE1263-0485-42A1-AABF-5A60FF569DD9}" presName="composite" presStyleCnt="0"/>
      <dgm:spPr/>
    </dgm:pt>
    <dgm:pt modelId="{F39FD9B8-3244-4620-8614-13E3C939A390}" type="pres">
      <dgm:prSet presAssocID="{BEBE1263-0485-42A1-AABF-5A60FF569DD9}" presName="Parent1" presStyleLbl="node1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5ACD5-1CA6-402B-A274-9E0DA5F6C5D6}" type="pres">
      <dgm:prSet presAssocID="{BEBE1263-0485-42A1-AABF-5A60FF569DD9}" presName="Childtext1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9D880C-6573-47AC-833A-B1A2D5FD50ED}" type="pres">
      <dgm:prSet presAssocID="{BEBE1263-0485-42A1-AABF-5A60FF569DD9}" presName="BalanceSpacing" presStyleCnt="0"/>
      <dgm:spPr/>
    </dgm:pt>
    <dgm:pt modelId="{A2818DB4-5F50-4836-8656-4795841DC409}" type="pres">
      <dgm:prSet presAssocID="{BEBE1263-0485-42A1-AABF-5A60FF569DD9}" presName="BalanceSpacing1" presStyleCnt="0"/>
      <dgm:spPr/>
    </dgm:pt>
    <dgm:pt modelId="{A0A88EE4-4C70-457A-B36F-C00E16EB262D}" type="pres">
      <dgm:prSet presAssocID="{818F2D5A-855D-48D4-8E3A-51BD8AB6DD00}" presName="Accent1Text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7ADA3D42-B468-49EA-991E-61A555E1C808}" type="presOf" srcId="{E5F167E6-C682-42BA-B171-F2226BD6EFFB}" destId="{BCDF6245-A0BB-4589-87AE-B334B1E1269A}" srcOrd="0" destOrd="0" presId="urn:microsoft.com/office/officeart/2008/layout/AlternatingHexagons"/>
    <dgm:cxn modelId="{52E7BB67-F179-45FD-A3DC-B1828853D945}" type="presOf" srcId="{818F2D5A-855D-48D4-8E3A-51BD8AB6DD00}" destId="{A0A88EE4-4C70-457A-B36F-C00E16EB262D}" srcOrd="0" destOrd="0" presId="urn:microsoft.com/office/officeart/2008/layout/AlternatingHexagons"/>
    <dgm:cxn modelId="{FA4DD706-A464-4545-A050-D6D26791EFBB}" srcId="{E5F167E6-C682-42BA-B171-F2226BD6EFFB}" destId="{BEBE1263-0485-42A1-AABF-5A60FF569DD9}" srcOrd="0" destOrd="0" parTransId="{DC03E120-ADF9-497D-9A71-2E8DC86C7A31}" sibTransId="{818F2D5A-855D-48D4-8E3A-51BD8AB6DD00}"/>
    <dgm:cxn modelId="{B74808A5-115B-47CB-8B5A-41D8896C3D88}" type="presOf" srcId="{BEBE1263-0485-42A1-AABF-5A60FF569DD9}" destId="{F39FD9B8-3244-4620-8614-13E3C939A390}" srcOrd="0" destOrd="0" presId="urn:microsoft.com/office/officeart/2008/layout/AlternatingHexagons"/>
    <dgm:cxn modelId="{9BEC2D78-B32E-47A4-A129-ADB361D27D4B}" type="presParOf" srcId="{BCDF6245-A0BB-4589-87AE-B334B1E1269A}" destId="{412F6893-0F1C-4CCC-8CAF-E9058A696F4A}" srcOrd="0" destOrd="0" presId="urn:microsoft.com/office/officeart/2008/layout/AlternatingHexagons"/>
    <dgm:cxn modelId="{8EDF6DC2-416C-4352-A7E7-1A290F6ED5B6}" type="presParOf" srcId="{412F6893-0F1C-4CCC-8CAF-E9058A696F4A}" destId="{F39FD9B8-3244-4620-8614-13E3C939A390}" srcOrd="0" destOrd="0" presId="urn:microsoft.com/office/officeart/2008/layout/AlternatingHexagons"/>
    <dgm:cxn modelId="{A686D043-C1FC-4409-89B6-A121649AEF18}" type="presParOf" srcId="{412F6893-0F1C-4CCC-8CAF-E9058A696F4A}" destId="{3BA5ACD5-1CA6-402B-A274-9E0DA5F6C5D6}" srcOrd="1" destOrd="0" presId="urn:microsoft.com/office/officeart/2008/layout/AlternatingHexagons"/>
    <dgm:cxn modelId="{4D3825B6-3F0F-4F92-9293-1972395B1074}" type="presParOf" srcId="{412F6893-0F1C-4CCC-8CAF-E9058A696F4A}" destId="{119D880C-6573-47AC-833A-B1A2D5FD50ED}" srcOrd="2" destOrd="0" presId="urn:microsoft.com/office/officeart/2008/layout/AlternatingHexagons"/>
    <dgm:cxn modelId="{E3CD888A-B624-4976-886D-6E91D964C404}" type="presParOf" srcId="{412F6893-0F1C-4CCC-8CAF-E9058A696F4A}" destId="{A2818DB4-5F50-4836-8656-4795841DC409}" srcOrd="3" destOrd="0" presId="urn:microsoft.com/office/officeart/2008/layout/AlternatingHexagons"/>
    <dgm:cxn modelId="{EEB4AB29-B457-485B-B50F-1571E647F09F}" type="presParOf" srcId="{412F6893-0F1C-4CCC-8CAF-E9058A696F4A}" destId="{A0A88EE4-4C70-457A-B36F-C00E16EB262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F167E6-C682-42BA-B171-F2226BD6EFFB}" type="doc">
      <dgm:prSet loTypeId="urn:microsoft.com/office/officeart/2008/layout/AlternatingHexagons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BE1263-0485-42A1-AABF-5A60FF569DD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/>
            <a:t>Static</a:t>
          </a:r>
        </a:p>
        <a:p>
          <a:r>
            <a:rPr lang="en-US" dirty="0" smtClean="0"/>
            <a:t>checker</a:t>
          </a:r>
          <a:endParaRPr lang="en-US" dirty="0"/>
        </a:p>
      </dgm:t>
    </dgm:pt>
    <dgm:pt modelId="{DC03E120-ADF9-497D-9A71-2E8DC86C7A31}" type="parTrans" cxnId="{FA4DD706-A464-4545-A050-D6D26791EFBB}">
      <dgm:prSet/>
      <dgm:spPr/>
      <dgm:t>
        <a:bodyPr/>
        <a:lstStyle/>
        <a:p>
          <a:endParaRPr lang="en-US"/>
        </a:p>
      </dgm:t>
    </dgm:pt>
    <dgm:pt modelId="{818F2D5A-855D-48D4-8E3A-51BD8AB6DD00}" type="sibTrans" cxnId="{FA4DD706-A464-4545-A050-D6D26791EFBB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 smtClean="0"/>
            <a:t>Doc</a:t>
          </a:r>
        </a:p>
        <a:p>
          <a:r>
            <a:rPr lang="en-US" b="1" dirty="0" smtClean="0"/>
            <a:t>Generation</a:t>
          </a:r>
        </a:p>
        <a:p>
          <a:r>
            <a:rPr lang="en-US" b="1" dirty="0" smtClean="0"/>
            <a:t>Sandcastle</a:t>
          </a:r>
          <a:endParaRPr lang="en-US" b="1" dirty="0"/>
        </a:p>
      </dgm:t>
    </dgm:pt>
    <dgm:pt modelId="{BCDF6245-A0BB-4589-87AE-B334B1E1269A}" type="pres">
      <dgm:prSet presAssocID="{E5F167E6-C682-42BA-B171-F2226BD6EFFB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12F6893-0F1C-4CCC-8CAF-E9058A696F4A}" type="pres">
      <dgm:prSet presAssocID="{BEBE1263-0485-42A1-AABF-5A60FF569DD9}" presName="composite" presStyleCnt="0"/>
      <dgm:spPr/>
    </dgm:pt>
    <dgm:pt modelId="{F39FD9B8-3244-4620-8614-13E3C939A390}" type="pres">
      <dgm:prSet presAssocID="{BEBE1263-0485-42A1-AABF-5A60FF569DD9}" presName="Parent1" presStyleLbl="node1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5ACD5-1CA6-402B-A274-9E0DA5F6C5D6}" type="pres">
      <dgm:prSet presAssocID="{BEBE1263-0485-42A1-AABF-5A60FF569DD9}" presName="Childtext1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9D880C-6573-47AC-833A-B1A2D5FD50ED}" type="pres">
      <dgm:prSet presAssocID="{BEBE1263-0485-42A1-AABF-5A60FF569DD9}" presName="BalanceSpacing" presStyleCnt="0"/>
      <dgm:spPr/>
    </dgm:pt>
    <dgm:pt modelId="{A2818DB4-5F50-4836-8656-4795841DC409}" type="pres">
      <dgm:prSet presAssocID="{BEBE1263-0485-42A1-AABF-5A60FF569DD9}" presName="BalanceSpacing1" presStyleCnt="0"/>
      <dgm:spPr/>
    </dgm:pt>
    <dgm:pt modelId="{A0A88EE4-4C70-457A-B36F-C00E16EB262D}" type="pres">
      <dgm:prSet presAssocID="{818F2D5A-855D-48D4-8E3A-51BD8AB6DD00}" presName="Accent1Text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135F9636-D29D-4890-ABF8-11843A56AFA9}" type="presOf" srcId="{818F2D5A-855D-48D4-8E3A-51BD8AB6DD00}" destId="{A0A88EE4-4C70-457A-B36F-C00E16EB262D}" srcOrd="0" destOrd="0" presId="urn:microsoft.com/office/officeart/2008/layout/AlternatingHexagons"/>
    <dgm:cxn modelId="{E588E613-06FA-49BE-96CE-0927CCBAD403}" type="presOf" srcId="{E5F167E6-C682-42BA-B171-F2226BD6EFFB}" destId="{BCDF6245-A0BB-4589-87AE-B334B1E1269A}" srcOrd="0" destOrd="0" presId="urn:microsoft.com/office/officeart/2008/layout/AlternatingHexagons"/>
    <dgm:cxn modelId="{FCBCBEDA-5BB9-47F6-AD9D-EFA05E1FB6F8}" type="presOf" srcId="{BEBE1263-0485-42A1-AABF-5A60FF569DD9}" destId="{F39FD9B8-3244-4620-8614-13E3C939A390}" srcOrd="0" destOrd="0" presId="urn:microsoft.com/office/officeart/2008/layout/AlternatingHexagons"/>
    <dgm:cxn modelId="{FA4DD706-A464-4545-A050-D6D26791EFBB}" srcId="{E5F167E6-C682-42BA-B171-F2226BD6EFFB}" destId="{BEBE1263-0485-42A1-AABF-5A60FF569DD9}" srcOrd="0" destOrd="0" parTransId="{DC03E120-ADF9-497D-9A71-2E8DC86C7A31}" sibTransId="{818F2D5A-855D-48D4-8E3A-51BD8AB6DD00}"/>
    <dgm:cxn modelId="{5DAA2A41-0C35-4E8C-85BC-835DB62FF8FF}" type="presParOf" srcId="{BCDF6245-A0BB-4589-87AE-B334B1E1269A}" destId="{412F6893-0F1C-4CCC-8CAF-E9058A696F4A}" srcOrd="0" destOrd="0" presId="urn:microsoft.com/office/officeart/2008/layout/AlternatingHexagons"/>
    <dgm:cxn modelId="{C0845137-FE7A-4B01-BEC3-EEAB14165F87}" type="presParOf" srcId="{412F6893-0F1C-4CCC-8CAF-E9058A696F4A}" destId="{F39FD9B8-3244-4620-8614-13E3C939A390}" srcOrd="0" destOrd="0" presId="urn:microsoft.com/office/officeart/2008/layout/AlternatingHexagons"/>
    <dgm:cxn modelId="{A83255A0-E38C-42C0-AE1B-26F4CEF7B46D}" type="presParOf" srcId="{412F6893-0F1C-4CCC-8CAF-E9058A696F4A}" destId="{3BA5ACD5-1CA6-402B-A274-9E0DA5F6C5D6}" srcOrd="1" destOrd="0" presId="urn:microsoft.com/office/officeart/2008/layout/AlternatingHexagons"/>
    <dgm:cxn modelId="{F079E482-F108-47B2-B442-ACEE8015D786}" type="presParOf" srcId="{412F6893-0F1C-4CCC-8CAF-E9058A696F4A}" destId="{119D880C-6573-47AC-833A-B1A2D5FD50ED}" srcOrd="2" destOrd="0" presId="urn:microsoft.com/office/officeart/2008/layout/AlternatingHexagons"/>
    <dgm:cxn modelId="{4AADD04C-84FD-43F9-AC1C-BD7530FC6A42}" type="presParOf" srcId="{412F6893-0F1C-4CCC-8CAF-E9058A696F4A}" destId="{A2818DB4-5F50-4836-8656-4795841DC409}" srcOrd="3" destOrd="0" presId="urn:microsoft.com/office/officeart/2008/layout/AlternatingHexagons"/>
    <dgm:cxn modelId="{6C05C66B-A911-46CF-B341-35AEE04878BD}" type="presParOf" srcId="{412F6893-0F1C-4CCC-8CAF-E9058A696F4A}" destId="{A0A88EE4-4C70-457A-B36F-C00E16EB262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92374-FE81-49CA-8608-DEBC467CD3C8}">
      <dsp:nvSpPr>
        <dsp:cNvPr id="0" name=""/>
        <dsp:cNvSpPr/>
      </dsp:nvSpPr>
      <dsp:spPr>
        <a:xfrm rot="5400000">
          <a:off x="263010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Contract reference</a:t>
          </a:r>
          <a:br>
            <a:rPr lang="en-US" sz="1500" b="1" kern="1200" dirty="0" smtClean="0"/>
          </a:br>
          <a:r>
            <a:rPr lang="en-US" sz="1500" b="1" kern="1200" dirty="0" smtClean="0"/>
            <a:t>assembly generation</a:t>
          </a:r>
          <a:endParaRPr lang="en-US" sz="1500" b="0" kern="1200" dirty="0"/>
        </a:p>
      </dsp:txBody>
      <dsp:txXfrm rot="-5400000">
        <a:off x="2932264" y="234830"/>
        <a:ext cx="902150" cy="1036955"/>
      </dsp:txXfrm>
    </dsp:sp>
    <dsp:sp modelId="{95FC1C79-12AE-453E-AE7D-D3088E166B16}">
      <dsp:nvSpPr>
        <dsp:cNvPr id="0" name=""/>
        <dsp:cNvSpPr/>
      </dsp:nvSpPr>
      <dsp:spPr>
        <a:xfrm>
          <a:off x="4078426" y="301365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DEB43-93F1-4BED-8675-ACD5ABA299BE}">
      <dsp:nvSpPr>
        <dsp:cNvPr id="0" name=""/>
        <dsp:cNvSpPr/>
      </dsp:nvSpPr>
      <dsp:spPr>
        <a:xfrm rot="5400000">
          <a:off x="121462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Contract</a:t>
          </a:r>
          <a:br>
            <a:rPr lang="en-US" sz="1700" kern="1200" dirty="0" smtClean="0"/>
          </a:br>
          <a:r>
            <a:rPr lang="en-US" sz="1700" kern="1200" dirty="0" smtClean="0"/>
            <a:t>Authoring</a:t>
          </a:r>
          <a:endParaRPr lang="en-US" sz="1700" kern="1200" dirty="0"/>
        </a:p>
      </dsp:txBody>
      <dsp:txXfrm rot="-5400000">
        <a:off x="1516784" y="234830"/>
        <a:ext cx="902150" cy="1036955"/>
      </dsp:txXfrm>
    </dsp:sp>
    <dsp:sp modelId="{F3C5753D-CEDE-443B-BFBE-30BB6AAC233F}">
      <dsp:nvSpPr>
        <dsp:cNvPr id="0" name=""/>
        <dsp:cNvSpPr/>
      </dsp:nvSpPr>
      <dsp:spPr>
        <a:xfrm rot="5400000">
          <a:off x="1919652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4500106"/>
                <a:satOff val="-6752"/>
                <a:lumOff val="-1098"/>
                <a:alphaOff val="0"/>
                <a:shade val="51000"/>
                <a:satMod val="130000"/>
              </a:schemeClr>
            </a:gs>
            <a:gs pos="80000">
              <a:schemeClr val="accent3">
                <a:hueOff val="4500106"/>
                <a:satOff val="-6752"/>
                <a:lumOff val="-1098"/>
                <a:alphaOff val="0"/>
                <a:shade val="93000"/>
                <a:satMod val="130000"/>
              </a:schemeClr>
            </a:gs>
            <a:gs pos="100000">
              <a:schemeClr val="accent3">
                <a:hueOff val="4500106"/>
                <a:satOff val="-6752"/>
                <a:lumOff val="-109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dummy</a:t>
          </a:r>
          <a:endParaRPr lang="en-US" sz="1800" b="0" kern="1200" dirty="0"/>
        </a:p>
      </dsp:txBody>
      <dsp:txXfrm rot="-5400000">
        <a:off x="2221812" y="1513522"/>
        <a:ext cx="902150" cy="1036955"/>
      </dsp:txXfrm>
    </dsp:sp>
    <dsp:sp modelId="{0DCE4567-509B-4331-ACDE-80187D63CDFA}">
      <dsp:nvSpPr>
        <dsp:cNvPr id="0" name=""/>
        <dsp:cNvSpPr/>
      </dsp:nvSpPr>
      <dsp:spPr>
        <a:xfrm>
          <a:off x="336351" y="1580058"/>
          <a:ext cx="1626989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23D5E1-F1EA-43A1-B0EF-D9703850F305}">
      <dsp:nvSpPr>
        <dsp:cNvPr id="0" name=""/>
        <dsp:cNvSpPr/>
      </dsp:nvSpPr>
      <dsp:spPr>
        <a:xfrm rot="5400000">
          <a:off x="3335133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Rewriter</a:t>
          </a:r>
          <a:br>
            <a:rPr lang="en-US" sz="2000" b="0" kern="1200" dirty="0" smtClean="0"/>
          </a:br>
          <a:r>
            <a:rPr lang="en-US" sz="2000" b="0" kern="1200" dirty="0" smtClean="0"/>
            <a:t>runtime</a:t>
          </a:r>
          <a:br>
            <a:rPr lang="en-US" sz="2000" b="0" kern="1200" dirty="0" smtClean="0"/>
          </a:br>
          <a:r>
            <a:rPr lang="en-US" sz="2000" b="0" kern="1200" dirty="0" smtClean="0"/>
            <a:t>checks</a:t>
          </a:r>
          <a:endParaRPr lang="en-US" sz="2000" b="0" kern="1200" dirty="0"/>
        </a:p>
      </dsp:txBody>
      <dsp:txXfrm rot="-5400000">
        <a:off x="3637293" y="1513522"/>
        <a:ext cx="902150" cy="1036955"/>
      </dsp:txXfrm>
    </dsp:sp>
    <dsp:sp modelId="{F37245EB-2623-4821-AF95-5809ADD688A6}">
      <dsp:nvSpPr>
        <dsp:cNvPr id="0" name=""/>
        <dsp:cNvSpPr/>
      </dsp:nvSpPr>
      <dsp:spPr>
        <a:xfrm rot="5400000">
          <a:off x="263010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9000211"/>
                <a:satOff val="-13504"/>
                <a:lumOff val="-2196"/>
                <a:alphaOff val="0"/>
                <a:shade val="51000"/>
                <a:satMod val="130000"/>
              </a:schemeClr>
            </a:gs>
            <a:gs pos="80000">
              <a:schemeClr val="accent3">
                <a:hueOff val="9000211"/>
                <a:satOff val="-13504"/>
                <a:lumOff val="-2196"/>
                <a:alphaOff val="0"/>
                <a:shade val="93000"/>
                <a:satMod val="130000"/>
              </a:schemeClr>
            </a:gs>
            <a:gs pos="100000">
              <a:schemeClr val="accent3">
                <a:hueOff val="9000211"/>
                <a:satOff val="-13504"/>
                <a:lumOff val="-21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dummy</a:t>
          </a:r>
          <a:endParaRPr lang="en-US" sz="1800" b="1" kern="1200" dirty="0"/>
        </a:p>
      </dsp:txBody>
      <dsp:txXfrm rot="-5400000">
        <a:off x="2932264" y="2792215"/>
        <a:ext cx="902150" cy="1036955"/>
      </dsp:txXfrm>
    </dsp:sp>
    <dsp:sp modelId="{F06B2F39-D07A-46F2-B362-D047D86FA518}">
      <dsp:nvSpPr>
        <dsp:cNvPr id="0" name=""/>
        <dsp:cNvSpPr/>
      </dsp:nvSpPr>
      <dsp:spPr>
        <a:xfrm>
          <a:off x="4078426" y="2858751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6A2D8-9CC3-4EF4-A853-D988AFE2A5CC}">
      <dsp:nvSpPr>
        <dsp:cNvPr id="0" name=""/>
        <dsp:cNvSpPr/>
      </dsp:nvSpPr>
      <dsp:spPr>
        <a:xfrm rot="5400000">
          <a:off x="121462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Visualization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Intellisense</a:t>
          </a:r>
          <a:endParaRPr lang="en-US" sz="1200" b="1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F12</a:t>
          </a:r>
          <a:endParaRPr lang="en-US" sz="1200" b="1" kern="1200" dirty="0"/>
        </a:p>
      </dsp:txBody>
      <dsp:txXfrm rot="-5400000">
        <a:off x="1516784" y="2792215"/>
        <a:ext cx="902150" cy="1036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FD9B8-3244-4620-8614-13E3C939A390}">
      <dsp:nvSpPr>
        <dsp:cNvPr id="0" name=""/>
        <dsp:cNvSpPr/>
      </dsp:nvSpPr>
      <dsp:spPr>
        <a:xfrm rot="5400000">
          <a:off x="2333672" y="1128792"/>
          <a:ext cx="1532689" cy="133343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msbuild</a:t>
          </a: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scripts</a:t>
          </a:r>
          <a:endParaRPr lang="en-US" sz="1800" kern="1200" dirty="0"/>
        </a:p>
      </dsp:txBody>
      <dsp:txXfrm rot="-5400000">
        <a:off x="2641091" y="1268011"/>
        <a:ext cx="917851" cy="1055001"/>
      </dsp:txXfrm>
    </dsp:sp>
    <dsp:sp modelId="{3BA5ACD5-1CA6-402B-A274-9E0DA5F6C5D6}">
      <dsp:nvSpPr>
        <dsp:cNvPr id="0" name=""/>
        <dsp:cNvSpPr/>
      </dsp:nvSpPr>
      <dsp:spPr>
        <a:xfrm>
          <a:off x="3807200" y="1335705"/>
          <a:ext cx="1710481" cy="919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88EE4-4C70-457A-B36F-C00E16EB262D}">
      <dsp:nvSpPr>
        <dsp:cNvPr id="0" name=""/>
        <dsp:cNvSpPr/>
      </dsp:nvSpPr>
      <dsp:spPr>
        <a:xfrm rot="5400000">
          <a:off x="893557" y="1128792"/>
          <a:ext cx="1532689" cy="133343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VS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Property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Pane</a:t>
          </a:r>
          <a:endParaRPr lang="en-US" sz="2000" b="0" kern="1200" dirty="0"/>
        </a:p>
      </dsp:txBody>
      <dsp:txXfrm rot="-5400000">
        <a:off x="1200976" y="1268011"/>
        <a:ext cx="917851" cy="10550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FD9B8-3244-4620-8614-13E3C939A390}">
      <dsp:nvSpPr>
        <dsp:cNvPr id="0" name=""/>
        <dsp:cNvSpPr/>
      </dsp:nvSpPr>
      <dsp:spPr>
        <a:xfrm rot="5400000">
          <a:off x="2333672" y="1128792"/>
          <a:ext cx="1532689" cy="1333439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Static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checker</a:t>
          </a:r>
          <a:endParaRPr lang="en-US" sz="1900" kern="1200" dirty="0"/>
        </a:p>
      </dsp:txBody>
      <dsp:txXfrm rot="-5400000">
        <a:off x="2641091" y="1268011"/>
        <a:ext cx="917851" cy="1055001"/>
      </dsp:txXfrm>
    </dsp:sp>
    <dsp:sp modelId="{3BA5ACD5-1CA6-402B-A274-9E0DA5F6C5D6}">
      <dsp:nvSpPr>
        <dsp:cNvPr id="0" name=""/>
        <dsp:cNvSpPr/>
      </dsp:nvSpPr>
      <dsp:spPr>
        <a:xfrm>
          <a:off x="3807200" y="1335705"/>
          <a:ext cx="1710481" cy="919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88EE4-4C70-457A-B36F-C00E16EB262D}">
      <dsp:nvSpPr>
        <dsp:cNvPr id="0" name=""/>
        <dsp:cNvSpPr/>
      </dsp:nvSpPr>
      <dsp:spPr>
        <a:xfrm rot="5400000">
          <a:off x="893557" y="1128792"/>
          <a:ext cx="1532689" cy="13334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Doc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Generation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Sandcastle</a:t>
          </a:r>
          <a:endParaRPr lang="en-US" sz="1500" b="1" kern="1200" dirty="0"/>
        </a:p>
      </dsp:txBody>
      <dsp:txXfrm rot="-5400000">
        <a:off x="1200976" y="1268011"/>
        <a:ext cx="917851" cy="1055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AA659-EDF8-42A5-BBD0-9C13369725D7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3C006-B5F2-441B-846C-58A5C572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4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Revisit first line</a:t>
            </a:r>
          </a:p>
          <a:p>
            <a:r>
              <a:rPr lang="en-US" dirty="0" smtClean="0"/>
              <a:t>Monetization?</a:t>
            </a:r>
          </a:p>
          <a:p>
            <a:endParaRPr lang="en-US" dirty="0" smtClean="0"/>
          </a:p>
          <a:p>
            <a:r>
              <a:rPr lang="en-US" dirty="0" smtClean="0"/>
              <a:t>Next slides:</a:t>
            </a:r>
            <a:r>
              <a:rPr lang="en-US" baseline="0" dirty="0" smtClean="0"/>
              <a:t>  What we shipped in Dev10</a:t>
            </a:r>
          </a:p>
          <a:p>
            <a:r>
              <a:rPr lang="en-US" baseline="0" dirty="0" smtClean="0"/>
              <a:t>Backup slides for most of the details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71BC7-33CD-43AA-9B7E-63EF17B3562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3C006-B5F2-441B-846C-58A5C572BD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2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3C006-B5F2-441B-846C-58A5C572BD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2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3C006-B5F2-441B-846C-58A5C572BD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2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3C006-B5F2-441B-846C-58A5C572BD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2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3C006-B5F2-441B-846C-58A5C572BD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4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8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8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0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5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4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9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4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4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65B44-E9FE-4CDC-AF60-1F565A842F4A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9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avaworld.com/javaworld/jw-02-2001/jw-0216-cooltools.html" TargetMode="External"/><Relationship Id="rId13" Type="http://schemas.openxmlformats.org/officeDocument/2006/relationships/hyperlink" Target="http://www.jetbrains.com/resharper/" TargetMode="External"/><Relationship Id="rId3" Type="http://schemas.openxmlformats.org/officeDocument/2006/relationships/hyperlink" Target="http://www.eecs.ucf.edu/~leavens/JML/" TargetMode="External"/><Relationship Id="rId7" Type="http://schemas.openxmlformats.org/officeDocument/2006/relationships/hyperlink" Target="http://www.contract4j.org/contract4j" TargetMode="External"/><Relationship Id="rId12" Type="http://schemas.openxmlformats.org/officeDocument/2006/relationships/hyperlink" Target="http://validationaspects.codeplex.com/" TargetMode="External"/><Relationship Id="rId2" Type="http://schemas.openxmlformats.org/officeDocument/2006/relationships/hyperlink" Target="http://bugs.sun.com/top25_rfes.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contractor.sourceforge.net/" TargetMode="External"/><Relationship Id="rId11" Type="http://schemas.openxmlformats.org/officeDocument/2006/relationships/hyperlink" Target="http://wiki.eclipse.org/JDT_Core/Null_Analysis" TargetMode="External"/><Relationship Id="rId5" Type="http://schemas.openxmlformats.org/officeDocument/2006/relationships/hyperlink" Target="http://google-opensource.blogspot.com/2011/02/contracts-for-java.html" TargetMode="External"/><Relationship Id="rId10" Type="http://schemas.openxmlformats.org/officeDocument/2006/relationships/hyperlink" Target="http://findbugs.sourceforge.net/" TargetMode="External"/><Relationship Id="rId4" Type="http://schemas.openxmlformats.org/officeDocument/2006/relationships/hyperlink" Target="http://secure.ucd.ie/products/opensource/ESCJava2/" TargetMode="External"/><Relationship Id="rId9" Type="http://schemas.openxmlformats.org/officeDocument/2006/relationships/hyperlink" Target="http://www.dms.at/kopi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Contracts</a:t>
            </a:r>
            <a:br>
              <a:rPr lang="en-US" dirty="0" smtClean="0"/>
            </a:br>
            <a:r>
              <a:rPr lang="en-US" dirty="0" smtClean="0"/>
              <a:t>Status and Roadmap 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maf</a:t>
            </a:r>
            <a:r>
              <a:rPr lang="en-US" dirty="0" smtClean="0"/>
              <a:t>, </a:t>
            </a:r>
            <a:r>
              <a:rPr lang="en-US" dirty="0" err="1" smtClean="0"/>
              <a:t>logozzo</a:t>
            </a:r>
            <a:r>
              <a:rPr lang="en-US" dirty="0" smtClean="0"/>
              <a:t>, </a:t>
            </a:r>
            <a:r>
              <a:rPr lang="en-US" dirty="0" err="1" smtClean="0"/>
              <a:t>mbarnett</a:t>
            </a:r>
            <a:endParaRPr lang="en-US" dirty="0" smtClean="0"/>
          </a:p>
          <a:p>
            <a:r>
              <a:rPr lang="en-US" dirty="0" smtClean="0"/>
              <a:t>March 30,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1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Dev12 VS Ultimate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Smart filtering </a:t>
            </a:r>
            <a:r>
              <a:rPr lang="en-US" dirty="0" smtClean="0"/>
              <a:t>for static warnings</a:t>
            </a:r>
          </a:p>
          <a:p>
            <a:pPr lvl="1"/>
            <a:r>
              <a:rPr lang="en-US" dirty="0" smtClean="0"/>
              <a:t>Warning level slider</a:t>
            </a:r>
          </a:p>
          <a:p>
            <a:pPr lvl="2"/>
            <a:r>
              <a:rPr lang="en-US" dirty="0" smtClean="0"/>
              <a:t>From “Find Bugs” to “Verification”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changelist</a:t>
            </a:r>
            <a:endParaRPr lang="en-US" dirty="0" smtClean="0"/>
          </a:p>
          <a:p>
            <a:pPr lvl="2"/>
            <a:r>
              <a:rPr lang="en-US" dirty="0" smtClean="0"/>
              <a:t>Focus on changes/new problems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Smart assistant</a:t>
            </a:r>
          </a:p>
          <a:p>
            <a:pPr lvl="1"/>
            <a:r>
              <a:rPr lang="en-US" dirty="0" smtClean="0"/>
              <a:t>Points out problems while typing</a:t>
            </a:r>
          </a:p>
          <a:p>
            <a:pPr lvl="1"/>
            <a:r>
              <a:rPr lang="en-US" dirty="0" smtClean="0"/>
              <a:t>Suggests quick-fix </a:t>
            </a:r>
            <a:r>
              <a:rPr lang="en-US" dirty="0" err="1" smtClean="0"/>
              <a:t>refactorings</a:t>
            </a:r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Smart quality metrics</a:t>
            </a:r>
          </a:p>
          <a:p>
            <a:pPr lvl="1"/>
            <a:r>
              <a:rPr lang="en-US" dirty="0" smtClean="0"/>
              <a:t>Static assertion density and warning density</a:t>
            </a:r>
          </a:p>
          <a:p>
            <a:pPr lvl="1"/>
            <a:r>
              <a:rPr lang="en-US" dirty="0" smtClean="0"/>
              <a:t>Dynamic assertion density and error density</a:t>
            </a:r>
          </a:p>
          <a:p>
            <a:pPr lvl="1"/>
            <a:r>
              <a:rPr lang="en-US" dirty="0" smtClean="0"/>
              <a:t>Historical trends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Take away</a:t>
            </a:r>
            <a:r>
              <a:rPr lang="en-US" dirty="0" smtClean="0">
                <a:solidFill>
                  <a:schemeClr val="bg1"/>
                </a:solidFill>
              </a:rPr>
              <a:t>: single engine useful for many scenarios</a:t>
            </a:r>
          </a:p>
        </p:txBody>
      </p:sp>
    </p:spTree>
    <p:extLst>
      <p:ext uri="{BB962C8B-B14F-4D97-AF65-F5344CB8AC3E}">
        <p14:creationId xmlns:p14="http://schemas.microsoft.com/office/powerpoint/2010/main" val="229137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74995"/>
            <a:ext cx="39837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field;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Set(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.field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86200" y="3005600"/>
            <a:ext cx="381000" cy="16935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641795"/>
            <a:ext cx="3333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87" y="3002041"/>
            <a:ext cx="3198686" cy="1762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6934200" y="3061758"/>
            <a:ext cx="228600" cy="189637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Coding Assistant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5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399" y="1574995"/>
            <a:ext cx="39837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field;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Set(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.field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86199" y="3005600"/>
            <a:ext cx="381000" cy="1083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9" y="2641795"/>
            <a:ext cx="3333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86" y="2981186"/>
            <a:ext cx="3371850" cy="118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7086599" y="3015506"/>
            <a:ext cx="228600" cy="189637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Coding Assistant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14400" y="1569788"/>
            <a:ext cx="44903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field;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Set(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.field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200" y="3533793"/>
            <a:ext cx="381000" cy="13125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69988"/>
            <a:ext cx="3333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87" y="3541463"/>
            <a:ext cx="3662743" cy="1403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eft-Right Arrow 5"/>
          <p:cNvSpPr/>
          <p:nvPr/>
        </p:nvSpPr>
        <p:spPr>
          <a:xfrm>
            <a:off x="7354904" y="3627188"/>
            <a:ext cx="228600" cy="189637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Coding Assistant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9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14400" y="1568356"/>
            <a:ext cx="44903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field;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Set(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.field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200" y="3532361"/>
            <a:ext cx="381000" cy="19221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68556"/>
            <a:ext cx="3333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528971"/>
            <a:ext cx="3126867" cy="1972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eft-Right Arrow 5"/>
          <p:cNvSpPr/>
          <p:nvPr/>
        </p:nvSpPr>
        <p:spPr>
          <a:xfrm>
            <a:off x="6886875" y="3596881"/>
            <a:ext cx="228600" cy="189637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Coding Assistant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400" y="1571325"/>
            <a:ext cx="66342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field;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Set(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    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&gt; 0)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.field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09537" y="4846637"/>
            <a:ext cx="7091463" cy="17065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Similar re-factorings for</a:t>
            </a:r>
          </a:p>
          <a:p>
            <a:pPr lvl="1"/>
            <a:r>
              <a:rPr lang="en-US" dirty="0" smtClean="0"/>
              <a:t> post-conditions and</a:t>
            </a:r>
          </a:p>
          <a:p>
            <a:pPr lvl="1"/>
            <a:r>
              <a:rPr lang="en-US" dirty="0" smtClean="0"/>
              <a:t> invariants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Coding Assistant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8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everyone on the same page</a:t>
            </a:r>
          </a:p>
          <a:p>
            <a:pPr lvl="1"/>
            <a:r>
              <a:rPr lang="en-US" dirty="0" smtClean="0"/>
              <a:t>What’s the status of the project ?</a:t>
            </a:r>
          </a:p>
          <a:p>
            <a:r>
              <a:rPr lang="en-US" dirty="0" smtClean="0"/>
              <a:t>What are the next steps ?</a:t>
            </a:r>
          </a:p>
          <a:p>
            <a:pPr lvl="1"/>
            <a:r>
              <a:rPr lang="en-US" dirty="0" smtClean="0"/>
              <a:t>Possible road maps for </a:t>
            </a:r>
            <a:r>
              <a:rPr lang="en-US" dirty="0" err="1" smtClean="0"/>
              <a:t>devdiv</a:t>
            </a:r>
            <a:endParaRPr lang="en-US" dirty="0" smtClean="0"/>
          </a:p>
          <a:p>
            <a:r>
              <a:rPr lang="en-US" dirty="0" smtClean="0"/>
              <a:t>Questions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6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Code Contracts?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Standardized way to express correct, intended program state</a:t>
            </a:r>
          </a:p>
          <a:p>
            <a:r>
              <a:rPr lang="en-US" dirty="0" smtClean="0"/>
              <a:t>Preconditions for a method’s call state</a:t>
            </a:r>
          </a:p>
          <a:p>
            <a:r>
              <a:rPr lang="en-US" dirty="0" err="1" smtClean="0"/>
              <a:t>Postconditions</a:t>
            </a:r>
            <a:r>
              <a:rPr lang="en-US" dirty="0" smtClean="0"/>
              <a:t> for a method’s return state</a:t>
            </a:r>
          </a:p>
          <a:p>
            <a:r>
              <a:rPr lang="en-US" dirty="0" smtClean="0"/>
              <a:t>Invariants for objects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Specifications live in code</a:t>
            </a:r>
          </a:p>
          <a:p>
            <a:r>
              <a:rPr lang="en-US" dirty="0" smtClean="0"/>
              <a:t>Same programming language, IDE, semantics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Contracts helps in three ways:</a:t>
            </a:r>
          </a:p>
          <a:p>
            <a:r>
              <a:rPr lang="en-US" dirty="0" smtClean="0"/>
              <a:t>Documents </a:t>
            </a:r>
            <a:r>
              <a:rPr lang="en-US" dirty="0"/>
              <a:t>design decisions – D</a:t>
            </a:r>
            <a:r>
              <a:rPr lang="en-US" dirty="0" smtClean="0"/>
              <a:t>iscoverable via </a:t>
            </a:r>
            <a:r>
              <a:rPr lang="en-US" dirty="0" err="1" smtClean="0"/>
              <a:t>intellisense</a:t>
            </a:r>
            <a:endParaRPr lang="en-US" dirty="0" smtClean="0"/>
          </a:p>
          <a:p>
            <a:r>
              <a:rPr lang="en-US" dirty="0" smtClean="0"/>
              <a:t>Runtime checking – Asserts on steroids</a:t>
            </a:r>
          </a:p>
          <a:p>
            <a:r>
              <a:rPr lang="en-US" dirty="0" smtClean="0"/>
              <a:t>Static checking – Finds bugs at build time</a:t>
            </a:r>
          </a:p>
        </p:txBody>
      </p:sp>
    </p:spTree>
    <p:extLst>
      <p:ext uri="{BB962C8B-B14F-4D97-AF65-F5344CB8AC3E}">
        <p14:creationId xmlns:p14="http://schemas.microsoft.com/office/powerpoint/2010/main" val="147188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59362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 smtClean="0"/>
              <a:t>Library-based specification approach for .NET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Tools to take advantage of specifications</a:t>
            </a:r>
          </a:p>
          <a:p>
            <a:pPr lvl="1"/>
            <a:r>
              <a:rPr lang="en-US" sz="2600" dirty="0" smtClean="0"/>
              <a:t>Runtime checking via rewriting</a:t>
            </a:r>
          </a:p>
          <a:p>
            <a:pPr lvl="1"/>
            <a:r>
              <a:rPr lang="en-US" sz="2600" dirty="0" err="1" smtClean="0"/>
              <a:t>Intellisense</a:t>
            </a:r>
            <a:endParaRPr lang="en-US" sz="2600" dirty="0"/>
          </a:p>
          <a:p>
            <a:pPr lvl="1"/>
            <a:r>
              <a:rPr lang="en-US" sz="2600" dirty="0" smtClean="0"/>
              <a:t>Documentation generation</a:t>
            </a:r>
          </a:p>
          <a:p>
            <a:pPr lvl="1"/>
            <a:r>
              <a:rPr lang="en-US" sz="2600" dirty="0" smtClean="0"/>
              <a:t>Static checking</a:t>
            </a:r>
          </a:p>
          <a:p>
            <a:pPr lvl="1"/>
            <a:r>
              <a:rPr lang="en-US" sz="2600" dirty="0" smtClean="0"/>
              <a:t>Coding assistant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1828800"/>
            <a:ext cx="7010400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Join(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i="1" dirty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i="1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i="1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i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i="1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i="1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i="1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i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i="1" dirty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i="1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i="1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i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i="1" dirty="0" err="1">
                <a:solidFill>
                  <a:prstClr val="black"/>
                </a:solidFill>
                <a:latin typeface="Consolas"/>
              </a:rPr>
              <a:t>args.Length</a:t>
            </a:r>
            <a:r>
              <a:rPr lang="en-US" i="1" dirty="0">
                <a:solidFill>
                  <a:prstClr val="black"/>
                </a:solidFill>
                <a:latin typeface="Consolas"/>
              </a:rPr>
              <a:t> &gt; 0</a:t>
            </a:r>
            <a:r>
              <a:rPr lang="en-US" i="1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i="1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i="1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i="1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i="1" dirty="0" err="1" smtClean="0">
                <a:solidFill>
                  <a:prstClr val="black"/>
                </a:solidFill>
                <a:latin typeface="Consolas"/>
              </a:rPr>
              <a:t>.Ensures</a:t>
            </a:r>
            <a:r>
              <a:rPr lang="en-US" i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i="1" dirty="0" err="1" smtClean="0">
                <a:solidFill>
                  <a:prstClr val="black"/>
                </a:solidFill>
                <a:latin typeface="Consolas"/>
              </a:rPr>
              <a:t>Contract.Result</a:t>
            </a:r>
            <a:r>
              <a:rPr lang="en-US" i="1" dirty="0" smtClean="0">
                <a:solidFill>
                  <a:prstClr val="black"/>
                </a:solidFill>
                <a:latin typeface="Consolas"/>
              </a:rPr>
              <a:t>&lt;string&gt;() != null);</a:t>
            </a:r>
          </a:p>
          <a:p>
            <a:endParaRPr lang="en-US" i="1" dirty="0">
              <a:solidFill>
                <a:prstClr val="black"/>
              </a:solidFill>
              <a:latin typeface="Consolas"/>
            </a:endParaRPr>
          </a:p>
          <a:p>
            <a:r>
              <a:rPr lang="en-US" i="1" dirty="0" smtClean="0">
                <a:solidFill>
                  <a:prstClr val="black"/>
                </a:solidFill>
                <a:latin typeface="Consolas"/>
              </a:rPr>
              <a:t>  … code body …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913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 Parts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96346517"/>
              </p:ext>
            </p:extLst>
          </p:nvPr>
        </p:nvGraphicFramePr>
        <p:xfrm>
          <a:off x="1905000" y="1498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81847755"/>
              </p:ext>
            </p:extLst>
          </p:nvPr>
        </p:nvGraphicFramePr>
        <p:xfrm>
          <a:off x="1483093" y="1739500"/>
          <a:ext cx="5517682" cy="3591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739500"/>
            <a:ext cx="1739707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hips in </a:t>
            </a:r>
            <a:r>
              <a:rPr lang="en-US" dirty="0" err="1" smtClean="0"/>
              <a:t>mscorlib</a:t>
            </a:r>
            <a:endParaRPr lang="en-US" dirty="0"/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>
            <a:off x="2349307" y="1924166"/>
            <a:ext cx="851093" cy="285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99335" y="2695074"/>
            <a:ext cx="771683" cy="3722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876518" y="2714324"/>
            <a:ext cx="705107" cy="3441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572000" y="1222408"/>
            <a:ext cx="19251" cy="14919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133600" y="2704699"/>
            <a:ext cx="965735" cy="4860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753232411"/>
              </p:ext>
            </p:extLst>
          </p:nvPr>
        </p:nvGraphicFramePr>
        <p:xfrm>
          <a:off x="3626318" y="3029635"/>
          <a:ext cx="5517682" cy="3591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5690874" y="2319709"/>
            <a:ext cx="962652" cy="457200"/>
          </a:xfrm>
          <a:prstGeom prst="curvedConnector3">
            <a:avLst>
              <a:gd name="adj1" fmla="val 110992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6200000" flipH="1">
            <a:off x="5104966" y="2273334"/>
            <a:ext cx="2451500" cy="1383832"/>
          </a:xfrm>
          <a:prstGeom prst="curvedConnector3">
            <a:avLst>
              <a:gd name="adj1" fmla="val -143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96300" y="2800150"/>
            <a:ext cx="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34200" y="1676400"/>
            <a:ext cx="1397627" cy="92333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Contracts for</a:t>
            </a:r>
          </a:p>
          <a:p>
            <a:r>
              <a:rPr lang="en-US" dirty="0" smtClean="0"/>
              <a:t>referenced</a:t>
            </a:r>
          </a:p>
          <a:p>
            <a:r>
              <a:rPr lang="en-US" dirty="0" smtClean="0"/>
              <a:t>assemblies</a:t>
            </a:r>
            <a:endParaRPr lang="en-US" dirty="0"/>
          </a:p>
        </p:txBody>
      </p:sp>
      <p:sp>
        <p:nvSpPr>
          <p:cNvPr id="39" name="Flowchart: Document 38"/>
          <p:cNvSpPr/>
          <p:nvPr/>
        </p:nvSpPr>
        <p:spPr>
          <a:xfrm>
            <a:off x="4114800" y="5980331"/>
            <a:ext cx="609600" cy="381000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mscorlib</a:t>
            </a:r>
            <a:endParaRPr lang="en-US" sz="900" dirty="0"/>
          </a:p>
        </p:txBody>
      </p:sp>
      <p:sp>
        <p:nvSpPr>
          <p:cNvPr id="40" name="Flowchart: Document 39"/>
          <p:cNvSpPr/>
          <p:nvPr/>
        </p:nvSpPr>
        <p:spPr>
          <a:xfrm>
            <a:off x="4800600" y="5980331"/>
            <a:ext cx="609600" cy="381000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Core</a:t>
            </a:r>
            <a:endParaRPr lang="en-US" sz="900" dirty="0"/>
          </a:p>
        </p:txBody>
      </p:sp>
      <p:sp>
        <p:nvSpPr>
          <p:cNvPr id="41" name="Flowchart: Document 40"/>
          <p:cNvSpPr/>
          <p:nvPr/>
        </p:nvSpPr>
        <p:spPr>
          <a:xfrm>
            <a:off x="5486400" y="5980331"/>
            <a:ext cx="609600" cy="381000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Data</a:t>
            </a:r>
            <a:endParaRPr lang="en-US" sz="900" dirty="0"/>
          </a:p>
        </p:txBody>
      </p:sp>
      <p:sp>
        <p:nvSpPr>
          <p:cNvPr id="42" name="Flowchart: Document 41"/>
          <p:cNvSpPr/>
          <p:nvPr/>
        </p:nvSpPr>
        <p:spPr>
          <a:xfrm>
            <a:off x="6172200" y="5980331"/>
            <a:ext cx="609600" cy="381000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Drawing</a:t>
            </a:r>
            <a:endParaRPr lang="en-US" sz="900" dirty="0"/>
          </a:p>
        </p:txBody>
      </p:sp>
      <p:sp>
        <p:nvSpPr>
          <p:cNvPr id="43" name="Flowchart: Document 42"/>
          <p:cNvSpPr/>
          <p:nvPr/>
        </p:nvSpPr>
        <p:spPr>
          <a:xfrm>
            <a:off x="6857999" y="5980331"/>
            <a:ext cx="628851" cy="381000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Numerics</a:t>
            </a:r>
            <a:endParaRPr lang="en-US" sz="900" dirty="0"/>
          </a:p>
        </p:txBody>
      </p:sp>
      <p:sp>
        <p:nvSpPr>
          <p:cNvPr id="44" name="Flowchart: Document 43"/>
          <p:cNvSpPr/>
          <p:nvPr/>
        </p:nvSpPr>
        <p:spPr>
          <a:xfrm>
            <a:off x="7543800" y="5980331"/>
            <a:ext cx="609600" cy="381000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Web</a:t>
            </a:r>
            <a:endParaRPr lang="en-US" sz="9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8305800" y="6170831"/>
            <a:ext cx="22860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70293" y="5791200"/>
            <a:ext cx="1938479" cy="64633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Contract reference</a:t>
            </a:r>
            <a:br>
              <a:rPr lang="en-US" dirty="0" smtClean="0"/>
            </a:br>
            <a:r>
              <a:rPr lang="en-US" dirty="0" smtClean="0"/>
              <a:t>assemblies</a:t>
            </a:r>
            <a:endParaRPr lang="en-US" dirty="0"/>
          </a:p>
        </p:txBody>
      </p:sp>
      <p:sp>
        <p:nvSpPr>
          <p:cNvPr id="25" name="Flowchart: Document 24"/>
          <p:cNvSpPr/>
          <p:nvPr/>
        </p:nvSpPr>
        <p:spPr>
          <a:xfrm>
            <a:off x="7315200" y="2667000"/>
            <a:ext cx="990600" cy="362634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A.Contracts.dll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80528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Dev10: shipped Contract class for authoring</a:t>
            </a:r>
          </a:p>
          <a:p>
            <a:r>
              <a:rPr lang="en-US" sz="2800" dirty="0" smtClean="0"/>
              <a:t>Tools available via </a:t>
            </a:r>
            <a:r>
              <a:rPr lang="en-US" sz="2800" dirty="0" err="1" smtClean="0"/>
              <a:t>DevLabs</a:t>
            </a:r>
            <a:r>
              <a:rPr lang="en-US" sz="2800" dirty="0" smtClean="0"/>
              <a:t> (2 years)</a:t>
            </a:r>
          </a:p>
          <a:p>
            <a:pPr lvl="1"/>
            <a:r>
              <a:rPr lang="en-US" sz="2400" dirty="0" smtClean="0"/>
              <a:t>More than 35K downloads, active forum</a:t>
            </a:r>
          </a:p>
          <a:p>
            <a:pPr lvl="1"/>
            <a:r>
              <a:rPr lang="en-US" sz="2400" dirty="0" smtClean="0"/>
              <a:t>4 book chapters, numerous blogs</a:t>
            </a:r>
          </a:p>
          <a:p>
            <a:pPr lvl="1"/>
            <a:r>
              <a:rPr lang="en-US" sz="2400" dirty="0" smtClean="0"/>
              <a:t>Used for teaching at some </a:t>
            </a:r>
            <a:r>
              <a:rPr lang="en-US" sz="2400" dirty="0" smtClean="0"/>
              <a:t>Universities</a:t>
            </a:r>
          </a:p>
          <a:p>
            <a:pPr lvl="1"/>
            <a:r>
              <a:rPr lang="en-US" sz="2400" smtClean="0"/>
              <a:t>Some external production </a:t>
            </a:r>
            <a:r>
              <a:rPr lang="en-US" sz="2400" dirty="0" smtClean="0"/>
              <a:t>use</a:t>
            </a:r>
            <a:endParaRPr lang="en-US" sz="2400" dirty="0" smtClean="0"/>
          </a:p>
          <a:p>
            <a:r>
              <a:rPr lang="en-US" sz="2800" dirty="0" smtClean="0"/>
              <a:t>Dev11: no change (a few extra attributes in BCL)</a:t>
            </a:r>
          </a:p>
          <a:p>
            <a:r>
              <a:rPr lang="en-US" sz="2800" dirty="0" smtClean="0"/>
              <a:t>Feedback pain points:</a:t>
            </a:r>
          </a:p>
          <a:p>
            <a:pPr lvl="1"/>
            <a:r>
              <a:rPr lang="en-US" sz="2400" dirty="0" smtClean="0"/>
              <a:t>License: “… for evaluation purposes …”</a:t>
            </a:r>
          </a:p>
          <a:p>
            <a:pPr lvl="1"/>
            <a:r>
              <a:rPr lang="en-US" sz="2400" dirty="0" smtClean="0"/>
              <a:t>Lack of roadmap</a:t>
            </a:r>
          </a:p>
          <a:p>
            <a:pPr lvl="1"/>
            <a:r>
              <a:rPr lang="en-US" sz="2400" dirty="0" smtClean="0"/>
              <a:t>Missing Contracts for Libraries</a:t>
            </a:r>
          </a:p>
        </p:txBody>
      </p:sp>
    </p:spTree>
    <p:extLst>
      <p:ext uri="{BB962C8B-B14F-4D97-AF65-F5344CB8AC3E}">
        <p14:creationId xmlns:p14="http://schemas.microsoft.com/office/powerpoint/2010/main" val="191911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Java</a:t>
            </a:r>
          </a:p>
          <a:p>
            <a:r>
              <a:rPr lang="en-US" dirty="0"/>
              <a:t>Design by Contracts is THE top </a:t>
            </a:r>
            <a:r>
              <a:rPr lang="en-US" dirty="0">
                <a:hlinkClick r:id="rId2"/>
              </a:rPr>
              <a:t>Request for Enhancement</a:t>
            </a:r>
            <a:endParaRPr lang="en-US" dirty="0"/>
          </a:p>
          <a:p>
            <a:r>
              <a:rPr lang="en-US" dirty="0">
                <a:hlinkClick r:id="rId3"/>
              </a:rPr>
              <a:t>Java Modeling Language (JML)</a:t>
            </a:r>
            <a:r>
              <a:rPr lang="en-US" dirty="0"/>
              <a:t> – Design by </a:t>
            </a:r>
            <a:r>
              <a:rPr lang="en-US" dirty="0" smtClean="0"/>
              <a:t>Contracts </a:t>
            </a:r>
            <a:r>
              <a:rPr lang="en-US" dirty="0">
                <a:hlinkClick r:id="rId4"/>
              </a:rPr>
              <a:t>ESC/Java2</a:t>
            </a:r>
            <a:endParaRPr lang="en-US" dirty="0"/>
          </a:p>
          <a:p>
            <a:r>
              <a:rPr lang="en-US" dirty="0" smtClean="0"/>
              <a:t>Google’s </a:t>
            </a:r>
            <a:r>
              <a:rPr lang="en-US" dirty="0" smtClean="0">
                <a:hlinkClick r:id="rId5"/>
              </a:rPr>
              <a:t>contracts for Java</a:t>
            </a:r>
            <a:endParaRPr lang="en-US" dirty="0" smtClean="0"/>
          </a:p>
          <a:p>
            <a:r>
              <a:rPr lang="en-US" dirty="0" err="1" smtClean="0">
                <a:hlinkClick r:id="rId6"/>
              </a:rPr>
              <a:t>jContractor</a:t>
            </a:r>
            <a:r>
              <a:rPr lang="en-US" dirty="0"/>
              <a:t>, </a:t>
            </a:r>
            <a:r>
              <a:rPr lang="en-US" dirty="0" err="1"/>
              <a:t>AspectJ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Contract4J</a:t>
            </a:r>
            <a:r>
              <a:rPr lang="en-US" dirty="0"/>
              <a:t>, </a:t>
            </a:r>
            <a:r>
              <a:rPr lang="en-US" dirty="0" err="1">
                <a:hlinkClick r:id="rId8"/>
              </a:rPr>
              <a:t>iContract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KJC</a:t>
            </a:r>
            <a:r>
              <a:rPr lang="en-US" dirty="0"/>
              <a:t>, </a:t>
            </a:r>
            <a:r>
              <a:rPr lang="en-US" dirty="0" err="1"/>
              <a:t>IntelliJ</a:t>
            </a:r>
            <a:endParaRPr lang="en-US" dirty="0"/>
          </a:p>
          <a:p>
            <a:r>
              <a:rPr lang="en-US" dirty="0">
                <a:hlinkClick r:id="rId10"/>
              </a:rPr>
              <a:t>FindBugs </a:t>
            </a:r>
            <a:r>
              <a:rPr lang="en-US" dirty="0" smtClean="0"/>
              <a:t>tool (similar to </a:t>
            </a:r>
            <a:r>
              <a:rPr lang="en-US" dirty="0" err="1" smtClean="0"/>
              <a:t>FxCop</a:t>
            </a:r>
            <a:r>
              <a:rPr lang="en-US" dirty="0" smtClean="0"/>
              <a:t>  &gt;700K </a:t>
            </a:r>
            <a:r>
              <a:rPr lang="en-US" dirty="0"/>
              <a:t>users)</a:t>
            </a:r>
          </a:p>
          <a:p>
            <a:r>
              <a:rPr lang="en-US" dirty="0" smtClean="0">
                <a:hlinkClick r:id="rId11"/>
              </a:rPr>
              <a:t>Eclipse </a:t>
            </a:r>
            <a:r>
              <a:rPr lang="en-US" dirty="0" smtClean="0"/>
              <a:t>supports @</a:t>
            </a:r>
            <a:r>
              <a:rPr lang="en-US" dirty="0" err="1" smtClean="0"/>
              <a:t>NonNull</a:t>
            </a:r>
            <a:r>
              <a:rPr lang="en-US" dirty="0" smtClean="0"/>
              <a:t> annotations for static warnings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.NET</a:t>
            </a:r>
          </a:p>
          <a:p>
            <a:r>
              <a:rPr lang="en-US" dirty="0" smtClean="0">
                <a:hlinkClick r:id="rId12"/>
              </a:rPr>
              <a:t>Validation </a:t>
            </a:r>
            <a:r>
              <a:rPr lang="en-US" dirty="0">
                <a:hlinkClick r:id="rId12"/>
              </a:rPr>
              <a:t>Aspects </a:t>
            </a:r>
            <a:r>
              <a:rPr lang="en-US" dirty="0"/>
              <a:t>– </a:t>
            </a:r>
            <a:r>
              <a:rPr lang="en-US" dirty="0" smtClean="0"/>
              <a:t>Uses </a:t>
            </a:r>
            <a:r>
              <a:rPr lang="en-US" dirty="0"/>
              <a:t>attributes &amp; </a:t>
            </a:r>
            <a:r>
              <a:rPr lang="en-US" dirty="0" smtClean="0"/>
              <a:t>aspects for runtime checks</a:t>
            </a:r>
          </a:p>
          <a:p>
            <a:r>
              <a:rPr lang="en-US" dirty="0" smtClean="0">
                <a:hlinkClick r:id="rId13"/>
              </a:rPr>
              <a:t>Resharper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Uses attributes for simple static non-null warnings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Our Advantage</a:t>
            </a:r>
          </a:p>
          <a:p>
            <a:r>
              <a:rPr lang="en-US" dirty="0" smtClean="0"/>
              <a:t>Most general approach </a:t>
            </a:r>
            <a:r>
              <a:rPr lang="en-US" dirty="0" smtClean="0"/>
              <a:t>(tool independent, syntax, </a:t>
            </a:r>
            <a:r>
              <a:rPr lang="en-US" dirty="0" smtClean="0"/>
              <a:t>semantics, reuse)</a:t>
            </a:r>
          </a:p>
          <a:p>
            <a:r>
              <a:rPr lang="en-US" dirty="0" smtClean="0"/>
              <a:t>Expertise in static analysis (depth, automation)</a:t>
            </a:r>
          </a:p>
          <a:p>
            <a:r>
              <a:rPr lang="en-US" dirty="0" smtClean="0"/>
              <a:t>Integration (IDE, warnings, testing, metrics)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0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MSR’s </a:t>
            </a:r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on Roslyn </a:t>
            </a:r>
            <a:r>
              <a:rPr lang="en-US" dirty="0" smtClean="0"/>
              <a:t>integration</a:t>
            </a:r>
          </a:p>
          <a:p>
            <a:r>
              <a:rPr lang="en-US" dirty="0" smtClean="0"/>
              <a:t>Cleaning up loose ends</a:t>
            </a:r>
            <a:endParaRPr lang="en-US" dirty="0" smtClean="0"/>
          </a:p>
          <a:p>
            <a:r>
              <a:rPr lang="en-US" dirty="0" smtClean="0"/>
              <a:t>Improve static checker precision</a:t>
            </a:r>
            <a:endParaRPr lang="en-US" dirty="0" smtClean="0"/>
          </a:p>
          <a:p>
            <a:r>
              <a:rPr lang="en-US" dirty="0" smtClean="0"/>
              <a:t>Provide tooling for missing </a:t>
            </a:r>
            <a:r>
              <a:rPr lang="en-US" dirty="0" smtClean="0"/>
              <a:t>contracts </a:t>
            </a:r>
            <a:r>
              <a:rPr lang="en-US" dirty="0" smtClean="0"/>
              <a:t>problem</a:t>
            </a:r>
          </a:p>
          <a:p>
            <a:endParaRPr lang="en-US" dirty="0"/>
          </a:p>
          <a:p>
            <a:r>
              <a:rPr lang="en-US" dirty="0" smtClean="0"/>
              <a:t>Talk to Cameron Skinner</a:t>
            </a:r>
          </a:p>
          <a:p>
            <a:r>
              <a:rPr lang="en-US" dirty="0" smtClean="0"/>
              <a:t>Talk to Scott </a:t>
            </a:r>
            <a:r>
              <a:rPr lang="en-US" dirty="0" err="1" smtClean="0"/>
              <a:t>Wiltamuth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9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Roadmaps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Package as Power Tool</a:t>
            </a:r>
          </a:p>
          <a:p>
            <a:pPr lvl="1"/>
            <a:r>
              <a:rPr lang="en-US" dirty="0" smtClean="0"/>
              <a:t>VS branded with commercial license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 the VS box</a:t>
            </a:r>
          </a:p>
          <a:p>
            <a:pPr lvl="1"/>
            <a:r>
              <a:rPr lang="en-US" dirty="0" smtClean="0"/>
              <a:t>Provide </a:t>
            </a:r>
            <a:r>
              <a:rPr lang="en-US" dirty="0" smtClean="0"/>
              <a:t>a subset of features in VS Pro Dev12</a:t>
            </a:r>
          </a:p>
          <a:p>
            <a:pPr lvl="2"/>
            <a:r>
              <a:rPr lang="en-US" dirty="0" smtClean="0"/>
              <a:t>Runtime checking rewriter</a:t>
            </a:r>
          </a:p>
          <a:p>
            <a:pPr lvl="2"/>
            <a:r>
              <a:rPr lang="en-US" dirty="0" err="1" smtClean="0"/>
              <a:t>Intellisense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Provide “value-add” in VS Ultimate Dev12</a:t>
            </a:r>
          </a:p>
          <a:p>
            <a:pPr lvl="2"/>
            <a:r>
              <a:rPr lang="en-US" dirty="0" smtClean="0"/>
              <a:t>Coding Assistant based on static engine</a:t>
            </a:r>
          </a:p>
          <a:p>
            <a:pPr lvl="2"/>
            <a:r>
              <a:rPr lang="en-US" dirty="0" smtClean="0"/>
              <a:t>Still need the other parts in this </a:t>
            </a:r>
            <a:r>
              <a:rPr lang="en-US" dirty="0" smtClean="0"/>
              <a:t>case</a:t>
            </a:r>
          </a:p>
          <a:p>
            <a:endParaRPr lang="en-US" dirty="0"/>
          </a:p>
          <a:p>
            <a:r>
              <a:rPr lang="en-US" dirty="0" smtClean="0"/>
              <a:t>Open Source the tools on CodePlex.com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114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567</Words>
  <Application>Microsoft Office PowerPoint</Application>
  <PresentationFormat>On-screen Show (4:3)</PresentationFormat>
  <Paragraphs>195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Code Contracts Status and Roadmap Discussion</vt:lpstr>
      <vt:lpstr>Goals for today</vt:lpstr>
      <vt:lpstr>What are Code Contracts?</vt:lpstr>
      <vt:lpstr>Code Contracts in a Nutshell</vt:lpstr>
      <vt:lpstr>Code Contracts Parts</vt:lpstr>
      <vt:lpstr>Project Status</vt:lpstr>
      <vt:lpstr>Competition</vt:lpstr>
      <vt:lpstr>MSR’s next steps</vt:lpstr>
      <vt:lpstr>Possible Roadmaps</vt:lpstr>
      <vt:lpstr>Dev12 VS Ultimate Proposal</vt:lpstr>
      <vt:lpstr>Smart Coding Assistant</vt:lpstr>
      <vt:lpstr>Smart Coding Assistant</vt:lpstr>
      <vt:lpstr>Smart Coding Assistant</vt:lpstr>
      <vt:lpstr>Smart Coding Assistant</vt:lpstr>
      <vt:lpstr>Smart Coding Assistant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logozzo</dc:creator>
  <cp:lastModifiedBy>Manuel Fahndrich</cp:lastModifiedBy>
  <cp:revision>55</cp:revision>
  <dcterms:created xsi:type="dcterms:W3CDTF">2011-03-28T20:30:28Z</dcterms:created>
  <dcterms:modified xsi:type="dcterms:W3CDTF">2011-03-30T17:34:24Z</dcterms:modified>
</cp:coreProperties>
</file>