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4" r:id="rId2"/>
    <p:sldId id="275" r:id="rId3"/>
    <p:sldId id="268" r:id="rId4"/>
    <p:sldId id="260" r:id="rId5"/>
    <p:sldId id="270" r:id="rId6"/>
    <p:sldId id="271" r:id="rId7"/>
    <p:sldId id="273" r:id="rId8"/>
    <p:sldId id="281" r:id="rId9"/>
    <p:sldId id="272" r:id="rId10"/>
    <p:sldId id="278" r:id="rId11"/>
    <p:sldId id="282" r:id="rId12"/>
    <p:sldId id="265" r:id="rId13"/>
    <p:sldId id="269" r:id="rId14"/>
    <p:sldId id="267" r:id="rId15"/>
    <p:sldId id="256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A09C7A-B41B-4300-9991-DEE681C54030}">
          <p14:sldIdLst>
            <p14:sldId id="274"/>
            <p14:sldId id="275"/>
            <p14:sldId id="268"/>
            <p14:sldId id="260"/>
            <p14:sldId id="270"/>
            <p14:sldId id="271"/>
            <p14:sldId id="273"/>
            <p14:sldId id="281"/>
            <p14:sldId id="272"/>
            <p14:sldId id="278"/>
            <p14:sldId id="282"/>
            <p14:sldId id="265"/>
            <p14:sldId id="269"/>
            <p14:sldId id="267"/>
            <p14:sldId id="256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2" autoAdjust="0"/>
    <p:restoredTop sz="86396" autoAdjust="0"/>
  </p:normalViewPr>
  <p:slideViewPr>
    <p:cSldViewPr snapToObjects="1">
      <p:cViewPr>
        <p:scale>
          <a:sx n="99" d="100"/>
          <a:sy n="99" d="100"/>
        </p:scale>
        <p:origin x="-4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Validated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100</c:v>
                </c:pt>
                <c:pt idx="1">
                  <c:v>110</c:v>
                </c:pt>
                <c:pt idx="2">
                  <c:v>130</c:v>
                </c:pt>
                <c:pt idx="3">
                  <c:v>145</c:v>
                </c:pt>
                <c:pt idx="4">
                  <c:v>200</c:v>
                </c:pt>
                <c:pt idx="5">
                  <c:v>200</c:v>
                </c:pt>
                <c:pt idx="6">
                  <c:v>300</c:v>
                </c:pt>
                <c:pt idx="7">
                  <c:v>400</c:v>
                </c:pt>
                <c:pt idx="8">
                  <c:v>510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Masked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30</c:v>
                </c:pt>
                <c:pt idx="2">
                  <c:v>30</c:v>
                </c:pt>
                <c:pt idx="3">
                  <c:v>45</c:v>
                </c:pt>
                <c:pt idx="4">
                  <c:v>55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Warning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40</c:v>
                </c:pt>
                <c:pt idx="1">
                  <c:v>0</c:v>
                </c:pt>
                <c:pt idx="2">
                  <c:v>10</c:v>
                </c:pt>
                <c:pt idx="3">
                  <c:v>2</c:v>
                </c:pt>
                <c:pt idx="4">
                  <c:v>22</c:v>
                </c:pt>
                <c:pt idx="5">
                  <c:v>17</c:v>
                </c:pt>
                <c:pt idx="6">
                  <c:v>7</c:v>
                </c:pt>
                <c:pt idx="7">
                  <c:v>20</c:v>
                </c:pt>
                <c:pt idx="8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 Classified</c:v>
                </c:pt>
              </c:strCache>
            </c:strRef>
          </c:tx>
          <c:spPr>
            <a:noFill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</c:spPr>
          </c:dPt>
          <c:cat>
            <c:strRef>
              <c:f>Sheet1!$A$2:$A$10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230</c:v>
                </c:pt>
                <c:pt idx="1">
                  <c:v>230</c:v>
                </c:pt>
                <c:pt idx="2">
                  <c:v>210</c:v>
                </c:pt>
                <c:pt idx="3">
                  <c:v>190</c:v>
                </c:pt>
                <c:pt idx="4">
                  <c:v>200</c:v>
                </c:pt>
                <c:pt idx="5">
                  <c:v>223</c:v>
                </c:pt>
                <c:pt idx="6">
                  <c:v>113</c:v>
                </c:pt>
                <c:pt idx="7">
                  <c:v>50</c:v>
                </c:pt>
                <c:pt idx="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856256"/>
        <c:axId val="23857792"/>
      </c:barChart>
      <c:catAx>
        <c:axId val="23856256"/>
        <c:scaling>
          <c:orientation val="minMax"/>
        </c:scaling>
        <c:delete val="0"/>
        <c:axPos val="b"/>
        <c:majorTickMark val="out"/>
        <c:minorTickMark val="none"/>
        <c:tickLblPos val="nextTo"/>
        <c:crossAx val="23857792"/>
        <c:crosses val="autoZero"/>
        <c:auto val="1"/>
        <c:lblAlgn val="ctr"/>
        <c:lblOffset val="100"/>
        <c:noMultiLvlLbl val="0"/>
      </c:catAx>
      <c:valAx>
        <c:axId val="2385779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3856256"/>
        <c:crosses val="autoZero"/>
        <c:crossBetween val="between"/>
      </c:valAx>
      <c:spPr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c:spPr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4DE508-4533-40B3-97C3-105EE76795DE}" type="doc">
      <dgm:prSet loTypeId="urn:microsoft.com/office/officeart/2008/layout/AlternatingHexagons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28C96B2-D398-450A-96EE-AD5E09AF489C}">
      <dgm:prSet phldrT="[Text]" custT="1"/>
      <dgm:spPr>
        <a:solidFill>
          <a:schemeClr val="accent3">
            <a:lumMod val="50000"/>
          </a:schemeClr>
        </a:solidFill>
      </dgm:spPr>
      <dgm:t>
        <a:bodyPr lIns="0" tIns="0" rIns="0" bIns="0"/>
        <a:lstStyle/>
        <a:p>
          <a:r>
            <a:rPr lang="en-US" sz="1500" b="1" dirty="0" smtClean="0"/>
            <a:t>Contract reference</a:t>
          </a:r>
          <a:br>
            <a:rPr lang="en-US" sz="1500" b="1" dirty="0" smtClean="0"/>
          </a:br>
          <a:r>
            <a:rPr lang="en-US" sz="1500" b="1" dirty="0" smtClean="0"/>
            <a:t>assembly generation</a:t>
          </a:r>
          <a:endParaRPr lang="en-US" sz="1500" b="0" dirty="0"/>
        </a:p>
      </dgm:t>
    </dgm:pt>
    <dgm:pt modelId="{A97768D8-F0EB-4846-99B0-40E66F000F89}" type="parTrans" cxnId="{06FFEA80-FEB0-43A4-91E5-FC40E770C71D}">
      <dgm:prSet/>
      <dgm:spPr/>
      <dgm:t>
        <a:bodyPr/>
        <a:lstStyle/>
        <a:p>
          <a:endParaRPr lang="en-US"/>
        </a:p>
      </dgm:t>
    </dgm:pt>
    <dgm:pt modelId="{953394C3-7BC7-4EB3-ABFE-7C0B50D992D9}" type="sibTrans" cxnId="{06FFEA80-FEB0-43A4-91E5-FC40E770C71D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Contract</a:t>
          </a:r>
          <a:br>
            <a:rPr lang="en-US" dirty="0" smtClean="0"/>
          </a:br>
          <a:r>
            <a:rPr lang="en-US" dirty="0" smtClean="0"/>
            <a:t>Authoring</a:t>
          </a:r>
          <a:endParaRPr lang="en-US" dirty="0"/>
        </a:p>
      </dgm:t>
    </dgm:pt>
    <dgm:pt modelId="{919B26F2-F009-474C-8F01-61B2E6834778}">
      <dgm:prSet phldrT="[Text]"/>
      <dgm:spPr/>
      <dgm:t>
        <a:bodyPr/>
        <a:lstStyle/>
        <a:p>
          <a:pPr algn="ctr"/>
          <a:r>
            <a:rPr lang="en-US" b="0" dirty="0" smtClean="0"/>
            <a:t>dummy</a:t>
          </a:r>
          <a:endParaRPr lang="en-US" b="0" dirty="0"/>
        </a:p>
      </dgm:t>
    </dgm:pt>
    <dgm:pt modelId="{1C923176-F39B-4657-9710-4D463FEA5C5C}" type="parTrans" cxnId="{5B38D689-9FEE-475C-AAD1-162389439317}">
      <dgm:prSet/>
      <dgm:spPr/>
      <dgm:t>
        <a:bodyPr/>
        <a:lstStyle/>
        <a:p>
          <a:endParaRPr lang="en-US"/>
        </a:p>
      </dgm:t>
    </dgm:pt>
    <dgm:pt modelId="{06E4ED15-9ECA-4832-82BF-D06DBF9327F0}" type="sibTrans" cxnId="{5B38D689-9FEE-475C-AAD1-162389439317}">
      <dgm:prSet/>
      <dgm:spPr>
        <a:solidFill>
          <a:schemeClr val="accent1"/>
        </a:solidFill>
      </dgm:spPr>
      <dgm:t>
        <a:bodyPr/>
        <a:lstStyle/>
        <a:p>
          <a:r>
            <a:rPr lang="en-US" b="0" dirty="0" smtClean="0"/>
            <a:t>Rewriter</a:t>
          </a:r>
          <a:br>
            <a:rPr lang="en-US" b="0" dirty="0" smtClean="0"/>
          </a:br>
          <a:r>
            <a:rPr lang="en-US" b="0" dirty="0" smtClean="0"/>
            <a:t>runtime</a:t>
          </a:r>
          <a:br>
            <a:rPr lang="en-US" b="0" dirty="0" smtClean="0"/>
          </a:br>
          <a:r>
            <a:rPr lang="en-US" b="0" dirty="0" smtClean="0"/>
            <a:t>checks</a:t>
          </a:r>
          <a:endParaRPr lang="en-US" b="0" dirty="0"/>
        </a:p>
      </dgm:t>
    </dgm:pt>
    <dgm:pt modelId="{AAB16C44-9152-46EC-BBFF-A071168E9952}">
      <dgm:prSet phldrT="[Text]"/>
      <dgm:spPr/>
      <dgm:t>
        <a:bodyPr/>
        <a:lstStyle/>
        <a:p>
          <a:r>
            <a:rPr lang="en-US" b="1" dirty="0" smtClean="0"/>
            <a:t>dummy</a:t>
          </a:r>
          <a:endParaRPr lang="en-US" b="1" dirty="0"/>
        </a:p>
      </dgm:t>
    </dgm:pt>
    <dgm:pt modelId="{2787F87E-46AD-44AF-B565-CDCE024CC67B}" type="parTrans" cxnId="{E34E4B79-4374-410E-B329-9907664E21F4}">
      <dgm:prSet/>
      <dgm:spPr/>
      <dgm:t>
        <a:bodyPr/>
        <a:lstStyle/>
        <a:p>
          <a:endParaRPr lang="en-US"/>
        </a:p>
      </dgm:t>
    </dgm:pt>
    <dgm:pt modelId="{723201DA-53A2-44B5-B784-CC3C5AFCB631}" type="sibTrans" cxnId="{E34E4B79-4374-410E-B329-9907664E21F4}">
      <dgm:prSet custT="1"/>
      <dgm:spPr>
        <a:solidFill>
          <a:schemeClr val="accent1"/>
        </a:solidFill>
      </dgm:spPr>
      <dgm:t>
        <a:bodyPr/>
        <a:lstStyle/>
        <a:p>
          <a:r>
            <a:rPr lang="en-US" sz="1200" b="1" dirty="0" smtClean="0"/>
            <a:t>Visualization</a:t>
          </a:r>
        </a:p>
        <a:p>
          <a:r>
            <a:rPr lang="en-US" sz="1200" b="1" dirty="0" err="1" smtClean="0"/>
            <a:t>Intellisense</a:t>
          </a:r>
          <a:endParaRPr lang="en-US" sz="1200" b="1" dirty="0" smtClean="0"/>
        </a:p>
        <a:p>
          <a:r>
            <a:rPr lang="en-US" sz="1200" b="1" dirty="0" smtClean="0"/>
            <a:t>F12</a:t>
          </a:r>
          <a:endParaRPr lang="en-US" sz="1200" b="1" dirty="0"/>
        </a:p>
      </dgm:t>
    </dgm:pt>
    <dgm:pt modelId="{090FE362-1C33-45EC-AF1B-14F11A4E933C}" type="pres">
      <dgm:prSet presAssocID="{004DE508-4533-40B3-97C3-105EE76795D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57BD912-A76F-46A2-B9F7-6B3EB12C28C1}" type="pres">
      <dgm:prSet presAssocID="{328C96B2-D398-450A-96EE-AD5E09AF489C}" presName="composite" presStyleCnt="0"/>
      <dgm:spPr/>
    </dgm:pt>
    <dgm:pt modelId="{8A292374-FE81-49CA-8608-DEBC467CD3C8}" type="pres">
      <dgm:prSet presAssocID="{328C96B2-D398-450A-96EE-AD5E09AF489C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C1C79-12AE-453E-AE7D-D3088E166B16}" type="pres">
      <dgm:prSet presAssocID="{328C96B2-D398-450A-96EE-AD5E09AF489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8B2AD6-44C2-46A2-9F71-2FC6EE482517}" type="pres">
      <dgm:prSet presAssocID="{328C96B2-D398-450A-96EE-AD5E09AF489C}" presName="BalanceSpacing" presStyleCnt="0"/>
      <dgm:spPr/>
    </dgm:pt>
    <dgm:pt modelId="{D2F1BC68-A209-4FCA-BC8F-998858DEC65F}" type="pres">
      <dgm:prSet presAssocID="{328C96B2-D398-450A-96EE-AD5E09AF489C}" presName="BalanceSpacing1" presStyleCnt="0"/>
      <dgm:spPr/>
    </dgm:pt>
    <dgm:pt modelId="{095DEB43-93F1-4BED-8675-ACD5ABA299BE}" type="pres">
      <dgm:prSet presAssocID="{953394C3-7BC7-4EB3-ABFE-7C0B50D992D9}" presName="Accent1Text" presStyleLbl="node1" presStyleIdx="1" presStyleCnt="6"/>
      <dgm:spPr/>
      <dgm:t>
        <a:bodyPr/>
        <a:lstStyle/>
        <a:p>
          <a:endParaRPr lang="en-US"/>
        </a:p>
      </dgm:t>
    </dgm:pt>
    <dgm:pt modelId="{1A63709D-0256-4657-8170-796C0ED1F3E5}" type="pres">
      <dgm:prSet presAssocID="{953394C3-7BC7-4EB3-ABFE-7C0B50D992D9}" presName="spaceBetweenRectangles" presStyleCnt="0"/>
      <dgm:spPr/>
    </dgm:pt>
    <dgm:pt modelId="{43C8E46E-3205-4B75-8E37-F5FC8AB92E52}" type="pres">
      <dgm:prSet presAssocID="{919B26F2-F009-474C-8F01-61B2E6834778}" presName="composite" presStyleCnt="0"/>
      <dgm:spPr/>
    </dgm:pt>
    <dgm:pt modelId="{F3C5753D-CEDE-443B-BFBE-30BB6AAC233F}" type="pres">
      <dgm:prSet presAssocID="{919B26F2-F009-474C-8F01-61B2E6834778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E4567-509B-4331-ACDE-80187D63CDFA}" type="pres">
      <dgm:prSet presAssocID="{919B26F2-F009-474C-8F01-61B2E683477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6B9AA-5332-4DC6-A51B-3A03AEAF1D72}" type="pres">
      <dgm:prSet presAssocID="{919B26F2-F009-474C-8F01-61B2E6834778}" presName="BalanceSpacing" presStyleCnt="0"/>
      <dgm:spPr/>
    </dgm:pt>
    <dgm:pt modelId="{304606E5-A72D-44E7-9335-FC41BE0A0FB6}" type="pres">
      <dgm:prSet presAssocID="{919B26F2-F009-474C-8F01-61B2E6834778}" presName="BalanceSpacing1" presStyleCnt="0"/>
      <dgm:spPr/>
    </dgm:pt>
    <dgm:pt modelId="{7823D5E1-F1EA-43A1-B0EF-D9703850F305}" type="pres">
      <dgm:prSet presAssocID="{06E4ED15-9ECA-4832-82BF-D06DBF9327F0}" presName="Accent1Text" presStyleLbl="node1" presStyleIdx="3" presStyleCnt="6"/>
      <dgm:spPr/>
      <dgm:t>
        <a:bodyPr/>
        <a:lstStyle/>
        <a:p>
          <a:endParaRPr lang="en-US"/>
        </a:p>
      </dgm:t>
    </dgm:pt>
    <dgm:pt modelId="{01C01C44-FCD8-4B00-B620-B3B564C93955}" type="pres">
      <dgm:prSet presAssocID="{06E4ED15-9ECA-4832-82BF-D06DBF9327F0}" presName="spaceBetweenRectangles" presStyleCnt="0"/>
      <dgm:spPr/>
    </dgm:pt>
    <dgm:pt modelId="{0D9865D7-F09C-433B-A8FE-60599B716D7B}" type="pres">
      <dgm:prSet presAssocID="{AAB16C44-9152-46EC-BBFF-A071168E9952}" presName="composite" presStyleCnt="0"/>
      <dgm:spPr/>
    </dgm:pt>
    <dgm:pt modelId="{F37245EB-2623-4821-AF95-5809ADD688A6}" type="pres">
      <dgm:prSet presAssocID="{AAB16C44-9152-46EC-BBFF-A071168E9952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6B2F39-D07A-46F2-B362-D047D86FA518}" type="pres">
      <dgm:prSet presAssocID="{AAB16C44-9152-46EC-BBFF-A071168E9952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C41648F-9C28-409F-AA3D-297AF33B2F6C}" type="pres">
      <dgm:prSet presAssocID="{AAB16C44-9152-46EC-BBFF-A071168E9952}" presName="BalanceSpacing" presStyleCnt="0"/>
      <dgm:spPr/>
    </dgm:pt>
    <dgm:pt modelId="{E8A7D1FD-D90E-4BCA-8952-0D66E4D523AA}" type="pres">
      <dgm:prSet presAssocID="{AAB16C44-9152-46EC-BBFF-A071168E9952}" presName="BalanceSpacing1" presStyleCnt="0"/>
      <dgm:spPr/>
    </dgm:pt>
    <dgm:pt modelId="{4FD6A2D8-9CC3-4EF4-A853-D988AFE2A5CC}" type="pres">
      <dgm:prSet presAssocID="{723201DA-53A2-44B5-B784-CC3C5AFCB631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8F74C9B5-E2A7-4FF1-BF12-D7855742DDD2}" type="presOf" srcId="{723201DA-53A2-44B5-B784-CC3C5AFCB631}" destId="{4FD6A2D8-9CC3-4EF4-A853-D988AFE2A5CC}" srcOrd="0" destOrd="0" presId="urn:microsoft.com/office/officeart/2008/layout/AlternatingHexagons"/>
    <dgm:cxn modelId="{2A6B524C-4333-4995-94FF-09E20FE66681}" type="presOf" srcId="{AAB16C44-9152-46EC-BBFF-A071168E9952}" destId="{F37245EB-2623-4821-AF95-5809ADD688A6}" srcOrd="0" destOrd="0" presId="urn:microsoft.com/office/officeart/2008/layout/AlternatingHexagons"/>
    <dgm:cxn modelId="{E34E4B79-4374-410E-B329-9907664E21F4}" srcId="{004DE508-4533-40B3-97C3-105EE76795DE}" destId="{AAB16C44-9152-46EC-BBFF-A071168E9952}" srcOrd="2" destOrd="0" parTransId="{2787F87E-46AD-44AF-B565-CDCE024CC67B}" sibTransId="{723201DA-53A2-44B5-B784-CC3C5AFCB631}"/>
    <dgm:cxn modelId="{114CE1AA-1F62-4D1A-9465-655D582D09FC}" type="presOf" srcId="{328C96B2-D398-450A-96EE-AD5E09AF489C}" destId="{8A292374-FE81-49CA-8608-DEBC467CD3C8}" srcOrd="0" destOrd="0" presId="urn:microsoft.com/office/officeart/2008/layout/AlternatingHexagons"/>
    <dgm:cxn modelId="{5B38D689-9FEE-475C-AAD1-162389439317}" srcId="{004DE508-4533-40B3-97C3-105EE76795DE}" destId="{919B26F2-F009-474C-8F01-61B2E6834778}" srcOrd="1" destOrd="0" parTransId="{1C923176-F39B-4657-9710-4D463FEA5C5C}" sibTransId="{06E4ED15-9ECA-4832-82BF-D06DBF9327F0}"/>
    <dgm:cxn modelId="{06FFEA80-FEB0-43A4-91E5-FC40E770C71D}" srcId="{004DE508-4533-40B3-97C3-105EE76795DE}" destId="{328C96B2-D398-450A-96EE-AD5E09AF489C}" srcOrd="0" destOrd="0" parTransId="{A97768D8-F0EB-4846-99B0-40E66F000F89}" sibTransId="{953394C3-7BC7-4EB3-ABFE-7C0B50D992D9}"/>
    <dgm:cxn modelId="{EFD5DFFA-5AE9-4CD7-B9F1-0C304A45E588}" type="presOf" srcId="{953394C3-7BC7-4EB3-ABFE-7C0B50D992D9}" destId="{095DEB43-93F1-4BED-8675-ACD5ABA299BE}" srcOrd="0" destOrd="0" presId="urn:microsoft.com/office/officeart/2008/layout/AlternatingHexagons"/>
    <dgm:cxn modelId="{699A3F7E-423E-4211-BFD0-F6DECFD78332}" type="presOf" srcId="{06E4ED15-9ECA-4832-82BF-D06DBF9327F0}" destId="{7823D5E1-F1EA-43A1-B0EF-D9703850F305}" srcOrd="0" destOrd="0" presId="urn:microsoft.com/office/officeart/2008/layout/AlternatingHexagons"/>
    <dgm:cxn modelId="{7CC6FA5A-8665-4425-99FD-FFD7414025E7}" type="presOf" srcId="{004DE508-4533-40B3-97C3-105EE76795DE}" destId="{090FE362-1C33-45EC-AF1B-14F11A4E933C}" srcOrd="0" destOrd="0" presId="urn:microsoft.com/office/officeart/2008/layout/AlternatingHexagons"/>
    <dgm:cxn modelId="{85159B53-FFBC-4075-8FE2-A8FCEA2A0B19}" type="presOf" srcId="{919B26F2-F009-474C-8F01-61B2E6834778}" destId="{F3C5753D-CEDE-443B-BFBE-30BB6AAC233F}" srcOrd="0" destOrd="0" presId="urn:microsoft.com/office/officeart/2008/layout/AlternatingHexagons"/>
    <dgm:cxn modelId="{E980B9C9-20B2-4A8E-91F0-B422AA39ACE2}" type="presParOf" srcId="{090FE362-1C33-45EC-AF1B-14F11A4E933C}" destId="{C57BD912-A76F-46A2-B9F7-6B3EB12C28C1}" srcOrd="0" destOrd="0" presId="urn:microsoft.com/office/officeart/2008/layout/AlternatingHexagons"/>
    <dgm:cxn modelId="{5E8F4E2A-7BC0-4F16-B753-B8C96AE9FA81}" type="presParOf" srcId="{C57BD912-A76F-46A2-B9F7-6B3EB12C28C1}" destId="{8A292374-FE81-49CA-8608-DEBC467CD3C8}" srcOrd="0" destOrd="0" presId="urn:microsoft.com/office/officeart/2008/layout/AlternatingHexagons"/>
    <dgm:cxn modelId="{4618151F-FAEA-4BE0-89EE-0EBAAA219BF5}" type="presParOf" srcId="{C57BD912-A76F-46A2-B9F7-6B3EB12C28C1}" destId="{95FC1C79-12AE-453E-AE7D-D3088E166B16}" srcOrd="1" destOrd="0" presId="urn:microsoft.com/office/officeart/2008/layout/AlternatingHexagons"/>
    <dgm:cxn modelId="{8B907CB1-3639-4A61-8D1B-9627D8ECF4BC}" type="presParOf" srcId="{C57BD912-A76F-46A2-B9F7-6B3EB12C28C1}" destId="{CB8B2AD6-44C2-46A2-9F71-2FC6EE482517}" srcOrd="2" destOrd="0" presId="urn:microsoft.com/office/officeart/2008/layout/AlternatingHexagons"/>
    <dgm:cxn modelId="{DEF64D90-51B5-4D5B-85B2-77824A873C9F}" type="presParOf" srcId="{C57BD912-A76F-46A2-B9F7-6B3EB12C28C1}" destId="{D2F1BC68-A209-4FCA-BC8F-998858DEC65F}" srcOrd="3" destOrd="0" presId="urn:microsoft.com/office/officeart/2008/layout/AlternatingHexagons"/>
    <dgm:cxn modelId="{66B5BD54-3EB1-4825-AF82-842C0296723E}" type="presParOf" srcId="{C57BD912-A76F-46A2-B9F7-6B3EB12C28C1}" destId="{095DEB43-93F1-4BED-8675-ACD5ABA299BE}" srcOrd="4" destOrd="0" presId="urn:microsoft.com/office/officeart/2008/layout/AlternatingHexagons"/>
    <dgm:cxn modelId="{3CA56E65-C5F4-48F5-A01C-646003008E0B}" type="presParOf" srcId="{090FE362-1C33-45EC-AF1B-14F11A4E933C}" destId="{1A63709D-0256-4657-8170-796C0ED1F3E5}" srcOrd="1" destOrd="0" presId="urn:microsoft.com/office/officeart/2008/layout/AlternatingHexagons"/>
    <dgm:cxn modelId="{CCCE79FF-38E6-4C20-B6EF-E4A63D983F75}" type="presParOf" srcId="{090FE362-1C33-45EC-AF1B-14F11A4E933C}" destId="{43C8E46E-3205-4B75-8E37-F5FC8AB92E52}" srcOrd="2" destOrd="0" presId="urn:microsoft.com/office/officeart/2008/layout/AlternatingHexagons"/>
    <dgm:cxn modelId="{E5B20E75-A7EC-414B-B003-F11829BE32C3}" type="presParOf" srcId="{43C8E46E-3205-4B75-8E37-F5FC8AB92E52}" destId="{F3C5753D-CEDE-443B-BFBE-30BB6AAC233F}" srcOrd="0" destOrd="0" presId="urn:microsoft.com/office/officeart/2008/layout/AlternatingHexagons"/>
    <dgm:cxn modelId="{E50BBB8F-1020-409D-B5BF-F4666C6FA387}" type="presParOf" srcId="{43C8E46E-3205-4B75-8E37-F5FC8AB92E52}" destId="{0DCE4567-509B-4331-ACDE-80187D63CDFA}" srcOrd="1" destOrd="0" presId="urn:microsoft.com/office/officeart/2008/layout/AlternatingHexagons"/>
    <dgm:cxn modelId="{F50A8439-56CE-42DE-947B-435144B52D5F}" type="presParOf" srcId="{43C8E46E-3205-4B75-8E37-F5FC8AB92E52}" destId="{DDA6B9AA-5332-4DC6-A51B-3A03AEAF1D72}" srcOrd="2" destOrd="0" presId="urn:microsoft.com/office/officeart/2008/layout/AlternatingHexagons"/>
    <dgm:cxn modelId="{AB80C4EA-8F07-49EE-B78C-D81CFD671680}" type="presParOf" srcId="{43C8E46E-3205-4B75-8E37-F5FC8AB92E52}" destId="{304606E5-A72D-44E7-9335-FC41BE0A0FB6}" srcOrd="3" destOrd="0" presId="urn:microsoft.com/office/officeart/2008/layout/AlternatingHexagons"/>
    <dgm:cxn modelId="{A3CDE54F-E8A6-47C4-880C-CAB6D04A997B}" type="presParOf" srcId="{43C8E46E-3205-4B75-8E37-F5FC8AB92E52}" destId="{7823D5E1-F1EA-43A1-B0EF-D9703850F305}" srcOrd="4" destOrd="0" presId="urn:microsoft.com/office/officeart/2008/layout/AlternatingHexagons"/>
    <dgm:cxn modelId="{AC8CCC36-155F-414E-9DD0-2ED3E7070FD6}" type="presParOf" srcId="{090FE362-1C33-45EC-AF1B-14F11A4E933C}" destId="{01C01C44-FCD8-4B00-B620-B3B564C93955}" srcOrd="3" destOrd="0" presId="urn:microsoft.com/office/officeart/2008/layout/AlternatingHexagons"/>
    <dgm:cxn modelId="{83C45ECC-3171-4724-A24C-8030BA143259}" type="presParOf" srcId="{090FE362-1C33-45EC-AF1B-14F11A4E933C}" destId="{0D9865D7-F09C-433B-A8FE-60599B716D7B}" srcOrd="4" destOrd="0" presId="urn:microsoft.com/office/officeart/2008/layout/AlternatingHexagons"/>
    <dgm:cxn modelId="{2FDD827D-FF6A-4E4A-9D8E-7AE86BF78D30}" type="presParOf" srcId="{0D9865D7-F09C-433B-A8FE-60599B716D7B}" destId="{F37245EB-2623-4821-AF95-5809ADD688A6}" srcOrd="0" destOrd="0" presId="urn:microsoft.com/office/officeart/2008/layout/AlternatingHexagons"/>
    <dgm:cxn modelId="{E0995C4C-AE24-4A65-ACE2-FFB8080523E7}" type="presParOf" srcId="{0D9865D7-F09C-433B-A8FE-60599B716D7B}" destId="{F06B2F39-D07A-46F2-B362-D047D86FA518}" srcOrd="1" destOrd="0" presId="urn:microsoft.com/office/officeart/2008/layout/AlternatingHexagons"/>
    <dgm:cxn modelId="{8674827B-B1B0-492B-B494-27DC529C72AC}" type="presParOf" srcId="{0D9865D7-F09C-433B-A8FE-60599B716D7B}" destId="{EC41648F-9C28-409F-AA3D-297AF33B2F6C}" srcOrd="2" destOrd="0" presId="urn:microsoft.com/office/officeart/2008/layout/AlternatingHexagons"/>
    <dgm:cxn modelId="{513A3F10-C3AF-4A5D-BFFB-625F544BEDD8}" type="presParOf" srcId="{0D9865D7-F09C-433B-A8FE-60599B716D7B}" destId="{E8A7D1FD-D90E-4BCA-8952-0D66E4D523AA}" srcOrd="3" destOrd="0" presId="urn:microsoft.com/office/officeart/2008/layout/AlternatingHexagons"/>
    <dgm:cxn modelId="{A08F74EF-A818-4AA5-A056-57CFF9D8E1CD}" type="presParOf" srcId="{0D9865D7-F09C-433B-A8FE-60599B716D7B}" destId="{4FD6A2D8-9CC3-4EF4-A853-D988AFE2A5C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F167E6-C682-42BA-B171-F2226BD6EFFB}" type="doc">
      <dgm:prSet loTypeId="urn:microsoft.com/office/officeart/2008/layout/AlternatingHexagons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BE1263-0485-42A1-AABF-5A60FF569DD9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err="1" smtClean="0"/>
            <a:t>msbuild</a:t>
          </a:r>
          <a:endParaRPr lang="en-US" dirty="0" smtClean="0"/>
        </a:p>
        <a:p>
          <a:r>
            <a:rPr lang="en-US" dirty="0" smtClean="0"/>
            <a:t>scripts</a:t>
          </a:r>
          <a:endParaRPr lang="en-US" dirty="0"/>
        </a:p>
      </dgm:t>
    </dgm:pt>
    <dgm:pt modelId="{DC03E120-ADF9-497D-9A71-2E8DC86C7A31}" type="parTrans" cxnId="{FA4DD706-A464-4545-A050-D6D26791EFBB}">
      <dgm:prSet/>
      <dgm:spPr/>
      <dgm:t>
        <a:bodyPr/>
        <a:lstStyle/>
        <a:p>
          <a:endParaRPr lang="en-US"/>
        </a:p>
      </dgm:t>
    </dgm:pt>
    <dgm:pt modelId="{818F2D5A-855D-48D4-8E3A-51BD8AB6DD00}" type="sibTrans" cxnId="{FA4DD706-A464-4545-A050-D6D26791EFBB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b="0" dirty="0" smtClean="0"/>
            <a:t>VS</a:t>
          </a:r>
        </a:p>
        <a:p>
          <a:r>
            <a:rPr lang="en-US" b="0" dirty="0" smtClean="0"/>
            <a:t>Property</a:t>
          </a:r>
        </a:p>
        <a:p>
          <a:r>
            <a:rPr lang="en-US" b="0" dirty="0" smtClean="0"/>
            <a:t>Pane</a:t>
          </a:r>
          <a:endParaRPr lang="en-US" b="0" dirty="0"/>
        </a:p>
      </dgm:t>
    </dgm:pt>
    <dgm:pt modelId="{BCDF6245-A0BB-4589-87AE-B334B1E1269A}" type="pres">
      <dgm:prSet presAssocID="{E5F167E6-C682-42BA-B171-F2226BD6EFFB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12F6893-0F1C-4CCC-8CAF-E9058A696F4A}" type="pres">
      <dgm:prSet presAssocID="{BEBE1263-0485-42A1-AABF-5A60FF569DD9}" presName="composite" presStyleCnt="0"/>
      <dgm:spPr/>
    </dgm:pt>
    <dgm:pt modelId="{F39FD9B8-3244-4620-8614-13E3C939A390}" type="pres">
      <dgm:prSet presAssocID="{BEBE1263-0485-42A1-AABF-5A60FF569DD9}" presName="Parent1" presStyleLbl="node1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5ACD5-1CA6-402B-A274-9E0DA5F6C5D6}" type="pres">
      <dgm:prSet presAssocID="{BEBE1263-0485-42A1-AABF-5A60FF569DD9}" presName="Childtext1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9D880C-6573-47AC-833A-B1A2D5FD50ED}" type="pres">
      <dgm:prSet presAssocID="{BEBE1263-0485-42A1-AABF-5A60FF569DD9}" presName="BalanceSpacing" presStyleCnt="0"/>
      <dgm:spPr/>
    </dgm:pt>
    <dgm:pt modelId="{A2818DB4-5F50-4836-8656-4795841DC409}" type="pres">
      <dgm:prSet presAssocID="{BEBE1263-0485-42A1-AABF-5A60FF569DD9}" presName="BalanceSpacing1" presStyleCnt="0"/>
      <dgm:spPr/>
    </dgm:pt>
    <dgm:pt modelId="{A0A88EE4-4C70-457A-B36F-C00E16EB262D}" type="pres">
      <dgm:prSet presAssocID="{818F2D5A-855D-48D4-8E3A-51BD8AB6DD00}" presName="Accent1Text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0D25271E-BC6F-4EAC-807B-0C0920392935}" type="presOf" srcId="{818F2D5A-855D-48D4-8E3A-51BD8AB6DD00}" destId="{A0A88EE4-4C70-457A-B36F-C00E16EB262D}" srcOrd="0" destOrd="0" presId="urn:microsoft.com/office/officeart/2008/layout/AlternatingHexagons"/>
    <dgm:cxn modelId="{8EC99387-2DDC-4C78-BCF7-B70A158EF63A}" type="presOf" srcId="{BEBE1263-0485-42A1-AABF-5A60FF569DD9}" destId="{F39FD9B8-3244-4620-8614-13E3C939A390}" srcOrd="0" destOrd="0" presId="urn:microsoft.com/office/officeart/2008/layout/AlternatingHexagons"/>
    <dgm:cxn modelId="{3FD93A86-C412-4D3C-8D48-5FE20C7F226F}" type="presOf" srcId="{E5F167E6-C682-42BA-B171-F2226BD6EFFB}" destId="{BCDF6245-A0BB-4589-87AE-B334B1E1269A}" srcOrd="0" destOrd="0" presId="urn:microsoft.com/office/officeart/2008/layout/AlternatingHexagons"/>
    <dgm:cxn modelId="{FA4DD706-A464-4545-A050-D6D26791EFBB}" srcId="{E5F167E6-C682-42BA-B171-F2226BD6EFFB}" destId="{BEBE1263-0485-42A1-AABF-5A60FF569DD9}" srcOrd="0" destOrd="0" parTransId="{DC03E120-ADF9-497D-9A71-2E8DC86C7A31}" sibTransId="{818F2D5A-855D-48D4-8E3A-51BD8AB6DD00}"/>
    <dgm:cxn modelId="{AD7F0F96-6ECB-45CB-83D8-EB8296095415}" type="presParOf" srcId="{BCDF6245-A0BB-4589-87AE-B334B1E1269A}" destId="{412F6893-0F1C-4CCC-8CAF-E9058A696F4A}" srcOrd="0" destOrd="0" presId="urn:microsoft.com/office/officeart/2008/layout/AlternatingHexagons"/>
    <dgm:cxn modelId="{C38D199E-8A16-4EC8-A0E8-377E8B34A88C}" type="presParOf" srcId="{412F6893-0F1C-4CCC-8CAF-E9058A696F4A}" destId="{F39FD9B8-3244-4620-8614-13E3C939A390}" srcOrd="0" destOrd="0" presId="urn:microsoft.com/office/officeart/2008/layout/AlternatingHexagons"/>
    <dgm:cxn modelId="{4A5264A7-0DDA-487D-A52E-253D9CA29667}" type="presParOf" srcId="{412F6893-0F1C-4CCC-8CAF-E9058A696F4A}" destId="{3BA5ACD5-1CA6-402B-A274-9E0DA5F6C5D6}" srcOrd="1" destOrd="0" presId="urn:microsoft.com/office/officeart/2008/layout/AlternatingHexagons"/>
    <dgm:cxn modelId="{55535A68-798B-4E3D-B855-2B9282F22C46}" type="presParOf" srcId="{412F6893-0F1C-4CCC-8CAF-E9058A696F4A}" destId="{119D880C-6573-47AC-833A-B1A2D5FD50ED}" srcOrd="2" destOrd="0" presId="urn:microsoft.com/office/officeart/2008/layout/AlternatingHexagons"/>
    <dgm:cxn modelId="{8721455B-C129-483C-A8D9-5DBD913840B0}" type="presParOf" srcId="{412F6893-0F1C-4CCC-8CAF-E9058A696F4A}" destId="{A2818DB4-5F50-4836-8656-4795841DC409}" srcOrd="3" destOrd="0" presId="urn:microsoft.com/office/officeart/2008/layout/AlternatingHexagons"/>
    <dgm:cxn modelId="{D1D1FF88-2F60-4FED-A995-C45C4DE3F0C8}" type="presParOf" srcId="{412F6893-0F1C-4CCC-8CAF-E9058A696F4A}" destId="{A0A88EE4-4C70-457A-B36F-C00E16EB262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F167E6-C682-42BA-B171-F2226BD6EFFB}" type="doc">
      <dgm:prSet loTypeId="urn:microsoft.com/office/officeart/2008/layout/AlternatingHexagons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BE1263-0485-42A1-AABF-5A60FF569DD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/>
            <a:t>Static</a:t>
          </a:r>
        </a:p>
        <a:p>
          <a:r>
            <a:rPr lang="en-US" dirty="0" smtClean="0"/>
            <a:t>checker</a:t>
          </a:r>
          <a:endParaRPr lang="en-US" dirty="0"/>
        </a:p>
      </dgm:t>
    </dgm:pt>
    <dgm:pt modelId="{DC03E120-ADF9-497D-9A71-2E8DC86C7A31}" type="parTrans" cxnId="{FA4DD706-A464-4545-A050-D6D26791EFBB}">
      <dgm:prSet/>
      <dgm:spPr/>
      <dgm:t>
        <a:bodyPr/>
        <a:lstStyle/>
        <a:p>
          <a:endParaRPr lang="en-US"/>
        </a:p>
      </dgm:t>
    </dgm:pt>
    <dgm:pt modelId="{818F2D5A-855D-48D4-8E3A-51BD8AB6DD00}" type="sibTrans" cxnId="{FA4DD706-A464-4545-A050-D6D26791EFBB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 smtClean="0"/>
            <a:t>Doc</a:t>
          </a:r>
        </a:p>
        <a:p>
          <a:r>
            <a:rPr lang="en-US" b="1" dirty="0" smtClean="0"/>
            <a:t>Generation</a:t>
          </a:r>
        </a:p>
        <a:p>
          <a:r>
            <a:rPr lang="en-US" b="1" dirty="0" smtClean="0"/>
            <a:t>Sandcastle</a:t>
          </a:r>
          <a:endParaRPr lang="en-US" b="1" dirty="0"/>
        </a:p>
      </dgm:t>
    </dgm:pt>
    <dgm:pt modelId="{BCDF6245-A0BB-4589-87AE-B334B1E1269A}" type="pres">
      <dgm:prSet presAssocID="{E5F167E6-C682-42BA-B171-F2226BD6EFFB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12F6893-0F1C-4CCC-8CAF-E9058A696F4A}" type="pres">
      <dgm:prSet presAssocID="{BEBE1263-0485-42A1-AABF-5A60FF569DD9}" presName="composite" presStyleCnt="0"/>
      <dgm:spPr/>
    </dgm:pt>
    <dgm:pt modelId="{F39FD9B8-3244-4620-8614-13E3C939A390}" type="pres">
      <dgm:prSet presAssocID="{BEBE1263-0485-42A1-AABF-5A60FF569DD9}" presName="Parent1" presStyleLbl="node1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5ACD5-1CA6-402B-A274-9E0DA5F6C5D6}" type="pres">
      <dgm:prSet presAssocID="{BEBE1263-0485-42A1-AABF-5A60FF569DD9}" presName="Childtext1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9D880C-6573-47AC-833A-B1A2D5FD50ED}" type="pres">
      <dgm:prSet presAssocID="{BEBE1263-0485-42A1-AABF-5A60FF569DD9}" presName="BalanceSpacing" presStyleCnt="0"/>
      <dgm:spPr/>
    </dgm:pt>
    <dgm:pt modelId="{A2818DB4-5F50-4836-8656-4795841DC409}" type="pres">
      <dgm:prSet presAssocID="{BEBE1263-0485-42A1-AABF-5A60FF569DD9}" presName="BalanceSpacing1" presStyleCnt="0"/>
      <dgm:spPr/>
    </dgm:pt>
    <dgm:pt modelId="{A0A88EE4-4C70-457A-B36F-C00E16EB262D}" type="pres">
      <dgm:prSet presAssocID="{818F2D5A-855D-48D4-8E3A-51BD8AB6DD00}" presName="Accent1Text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EFC101F6-A6BB-41EE-9710-1CDDE0AB2560}" type="presOf" srcId="{BEBE1263-0485-42A1-AABF-5A60FF569DD9}" destId="{F39FD9B8-3244-4620-8614-13E3C939A390}" srcOrd="0" destOrd="0" presId="urn:microsoft.com/office/officeart/2008/layout/AlternatingHexagons"/>
    <dgm:cxn modelId="{FA4DD706-A464-4545-A050-D6D26791EFBB}" srcId="{E5F167E6-C682-42BA-B171-F2226BD6EFFB}" destId="{BEBE1263-0485-42A1-AABF-5A60FF569DD9}" srcOrd="0" destOrd="0" parTransId="{DC03E120-ADF9-497D-9A71-2E8DC86C7A31}" sibTransId="{818F2D5A-855D-48D4-8E3A-51BD8AB6DD00}"/>
    <dgm:cxn modelId="{E8EF8180-EC1A-49B6-BC3B-B69406519D81}" type="presOf" srcId="{E5F167E6-C682-42BA-B171-F2226BD6EFFB}" destId="{BCDF6245-A0BB-4589-87AE-B334B1E1269A}" srcOrd="0" destOrd="0" presId="urn:microsoft.com/office/officeart/2008/layout/AlternatingHexagons"/>
    <dgm:cxn modelId="{83049965-1B55-41EB-BFEB-D98D5103BBE4}" type="presOf" srcId="{818F2D5A-855D-48D4-8E3A-51BD8AB6DD00}" destId="{A0A88EE4-4C70-457A-B36F-C00E16EB262D}" srcOrd="0" destOrd="0" presId="urn:microsoft.com/office/officeart/2008/layout/AlternatingHexagons"/>
    <dgm:cxn modelId="{5ABCD7C9-690E-4838-8DD0-540A620C91FD}" type="presParOf" srcId="{BCDF6245-A0BB-4589-87AE-B334B1E1269A}" destId="{412F6893-0F1C-4CCC-8CAF-E9058A696F4A}" srcOrd="0" destOrd="0" presId="urn:microsoft.com/office/officeart/2008/layout/AlternatingHexagons"/>
    <dgm:cxn modelId="{D6B4BDD9-815F-4D40-9B87-D24617CFEC85}" type="presParOf" srcId="{412F6893-0F1C-4CCC-8CAF-E9058A696F4A}" destId="{F39FD9B8-3244-4620-8614-13E3C939A390}" srcOrd="0" destOrd="0" presId="urn:microsoft.com/office/officeart/2008/layout/AlternatingHexagons"/>
    <dgm:cxn modelId="{FD5536C0-621C-4853-95D8-A73373284714}" type="presParOf" srcId="{412F6893-0F1C-4CCC-8CAF-E9058A696F4A}" destId="{3BA5ACD5-1CA6-402B-A274-9E0DA5F6C5D6}" srcOrd="1" destOrd="0" presId="urn:microsoft.com/office/officeart/2008/layout/AlternatingHexagons"/>
    <dgm:cxn modelId="{544AD39C-7F14-4F42-AC8A-B71C328A8547}" type="presParOf" srcId="{412F6893-0F1C-4CCC-8CAF-E9058A696F4A}" destId="{119D880C-6573-47AC-833A-B1A2D5FD50ED}" srcOrd="2" destOrd="0" presId="urn:microsoft.com/office/officeart/2008/layout/AlternatingHexagons"/>
    <dgm:cxn modelId="{B443F1C6-BA97-4B6D-8304-D794FCB5402C}" type="presParOf" srcId="{412F6893-0F1C-4CCC-8CAF-E9058A696F4A}" destId="{A2818DB4-5F50-4836-8656-4795841DC409}" srcOrd="3" destOrd="0" presId="urn:microsoft.com/office/officeart/2008/layout/AlternatingHexagons"/>
    <dgm:cxn modelId="{EE534715-5AEB-4E00-8698-37035D4D866D}" type="presParOf" srcId="{412F6893-0F1C-4CCC-8CAF-E9058A696F4A}" destId="{A0A88EE4-4C70-457A-B36F-C00E16EB262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92374-FE81-49CA-8608-DEBC467CD3C8}">
      <dsp:nvSpPr>
        <dsp:cNvPr id="0" name=""/>
        <dsp:cNvSpPr/>
      </dsp:nvSpPr>
      <dsp:spPr>
        <a:xfrm rot="5400000">
          <a:off x="263010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Contract reference</a:t>
          </a:r>
          <a:br>
            <a:rPr lang="en-US" sz="1500" b="1" kern="1200" dirty="0" smtClean="0"/>
          </a:br>
          <a:r>
            <a:rPr lang="en-US" sz="1500" b="1" kern="1200" dirty="0" smtClean="0"/>
            <a:t>assembly generation</a:t>
          </a:r>
          <a:endParaRPr lang="en-US" sz="1500" b="0" kern="1200" dirty="0"/>
        </a:p>
      </dsp:txBody>
      <dsp:txXfrm rot="-5400000">
        <a:off x="2932264" y="234830"/>
        <a:ext cx="902150" cy="1036955"/>
      </dsp:txXfrm>
    </dsp:sp>
    <dsp:sp modelId="{95FC1C79-12AE-453E-AE7D-D3088E166B16}">
      <dsp:nvSpPr>
        <dsp:cNvPr id="0" name=""/>
        <dsp:cNvSpPr/>
      </dsp:nvSpPr>
      <dsp:spPr>
        <a:xfrm>
          <a:off x="4078426" y="301365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DEB43-93F1-4BED-8675-ACD5ABA299BE}">
      <dsp:nvSpPr>
        <dsp:cNvPr id="0" name=""/>
        <dsp:cNvSpPr/>
      </dsp:nvSpPr>
      <dsp:spPr>
        <a:xfrm rot="5400000">
          <a:off x="121462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Contract</a:t>
          </a:r>
          <a:br>
            <a:rPr lang="en-US" sz="1700" kern="1200" dirty="0" smtClean="0"/>
          </a:br>
          <a:r>
            <a:rPr lang="en-US" sz="1700" kern="1200" dirty="0" smtClean="0"/>
            <a:t>Authoring</a:t>
          </a:r>
          <a:endParaRPr lang="en-US" sz="1700" kern="1200" dirty="0"/>
        </a:p>
      </dsp:txBody>
      <dsp:txXfrm rot="-5400000">
        <a:off x="1516784" y="234830"/>
        <a:ext cx="902150" cy="1036955"/>
      </dsp:txXfrm>
    </dsp:sp>
    <dsp:sp modelId="{F3C5753D-CEDE-443B-BFBE-30BB6AAC233F}">
      <dsp:nvSpPr>
        <dsp:cNvPr id="0" name=""/>
        <dsp:cNvSpPr/>
      </dsp:nvSpPr>
      <dsp:spPr>
        <a:xfrm rot="5400000">
          <a:off x="1919652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4500106"/>
                <a:satOff val="-6752"/>
                <a:lumOff val="-1098"/>
                <a:alphaOff val="0"/>
                <a:shade val="51000"/>
                <a:satMod val="130000"/>
              </a:schemeClr>
            </a:gs>
            <a:gs pos="80000">
              <a:schemeClr val="accent3">
                <a:hueOff val="4500106"/>
                <a:satOff val="-6752"/>
                <a:lumOff val="-1098"/>
                <a:alphaOff val="0"/>
                <a:shade val="93000"/>
                <a:satMod val="130000"/>
              </a:schemeClr>
            </a:gs>
            <a:gs pos="100000">
              <a:schemeClr val="accent3">
                <a:hueOff val="4500106"/>
                <a:satOff val="-6752"/>
                <a:lumOff val="-109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dummy</a:t>
          </a:r>
          <a:endParaRPr lang="en-US" sz="1800" b="0" kern="1200" dirty="0"/>
        </a:p>
      </dsp:txBody>
      <dsp:txXfrm rot="-5400000">
        <a:off x="2221812" y="1513522"/>
        <a:ext cx="902150" cy="1036955"/>
      </dsp:txXfrm>
    </dsp:sp>
    <dsp:sp modelId="{0DCE4567-509B-4331-ACDE-80187D63CDFA}">
      <dsp:nvSpPr>
        <dsp:cNvPr id="0" name=""/>
        <dsp:cNvSpPr/>
      </dsp:nvSpPr>
      <dsp:spPr>
        <a:xfrm>
          <a:off x="336351" y="1580058"/>
          <a:ext cx="1626989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23D5E1-F1EA-43A1-B0EF-D9703850F305}">
      <dsp:nvSpPr>
        <dsp:cNvPr id="0" name=""/>
        <dsp:cNvSpPr/>
      </dsp:nvSpPr>
      <dsp:spPr>
        <a:xfrm rot="5400000">
          <a:off x="3335133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Rewriter</a:t>
          </a:r>
          <a:br>
            <a:rPr lang="en-US" sz="2000" b="0" kern="1200" dirty="0" smtClean="0"/>
          </a:br>
          <a:r>
            <a:rPr lang="en-US" sz="2000" b="0" kern="1200" dirty="0" smtClean="0"/>
            <a:t>runtime</a:t>
          </a:r>
          <a:br>
            <a:rPr lang="en-US" sz="2000" b="0" kern="1200" dirty="0" smtClean="0"/>
          </a:br>
          <a:r>
            <a:rPr lang="en-US" sz="2000" b="0" kern="1200" dirty="0" smtClean="0"/>
            <a:t>checks</a:t>
          </a:r>
          <a:endParaRPr lang="en-US" sz="2000" b="0" kern="1200" dirty="0"/>
        </a:p>
      </dsp:txBody>
      <dsp:txXfrm rot="-5400000">
        <a:off x="3637293" y="1513522"/>
        <a:ext cx="902150" cy="1036955"/>
      </dsp:txXfrm>
    </dsp:sp>
    <dsp:sp modelId="{F37245EB-2623-4821-AF95-5809ADD688A6}">
      <dsp:nvSpPr>
        <dsp:cNvPr id="0" name=""/>
        <dsp:cNvSpPr/>
      </dsp:nvSpPr>
      <dsp:spPr>
        <a:xfrm rot="5400000">
          <a:off x="263010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9000211"/>
                <a:satOff val="-13504"/>
                <a:lumOff val="-2196"/>
                <a:alphaOff val="0"/>
                <a:shade val="51000"/>
                <a:satMod val="130000"/>
              </a:schemeClr>
            </a:gs>
            <a:gs pos="80000">
              <a:schemeClr val="accent3">
                <a:hueOff val="9000211"/>
                <a:satOff val="-13504"/>
                <a:lumOff val="-2196"/>
                <a:alphaOff val="0"/>
                <a:shade val="93000"/>
                <a:satMod val="130000"/>
              </a:schemeClr>
            </a:gs>
            <a:gs pos="100000">
              <a:schemeClr val="accent3">
                <a:hueOff val="9000211"/>
                <a:satOff val="-13504"/>
                <a:lumOff val="-21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dummy</a:t>
          </a:r>
          <a:endParaRPr lang="en-US" sz="1800" b="1" kern="1200" dirty="0"/>
        </a:p>
      </dsp:txBody>
      <dsp:txXfrm rot="-5400000">
        <a:off x="2932264" y="2792215"/>
        <a:ext cx="902150" cy="1036955"/>
      </dsp:txXfrm>
    </dsp:sp>
    <dsp:sp modelId="{F06B2F39-D07A-46F2-B362-D047D86FA518}">
      <dsp:nvSpPr>
        <dsp:cNvPr id="0" name=""/>
        <dsp:cNvSpPr/>
      </dsp:nvSpPr>
      <dsp:spPr>
        <a:xfrm>
          <a:off x="4078426" y="2858751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6A2D8-9CC3-4EF4-A853-D988AFE2A5CC}">
      <dsp:nvSpPr>
        <dsp:cNvPr id="0" name=""/>
        <dsp:cNvSpPr/>
      </dsp:nvSpPr>
      <dsp:spPr>
        <a:xfrm rot="5400000">
          <a:off x="121462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Visualization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Intellisense</a:t>
          </a:r>
          <a:endParaRPr lang="en-US" sz="1200" b="1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F12</a:t>
          </a:r>
          <a:endParaRPr lang="en-US" sz="1200" b="1" kern="1200" dirty="0"/>
        </a:p>
      </dsp:txBody>
      <dsp:txXfrm rot="-5400000">
        <a:off x="1516784" y="2792215"/>
        <a:ext cx="902150" cy="1036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FD9B8-3244-4620-8614-13E3C939A390}">
      <dsp:nvSpPr>
        <dsp:cNvPr id="0" name=""/>
        <dsp:cNvSpPr/>
      </dsp:nvSpPr>
      <dsp:spPr>
        <a:xfrm rot="5400000">
          <a:off x="2333672" y="1128792"/>
          <a:ext cx="1532689" cy="133343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msbuild</a:t>
          </a: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scripts</a:t>
          </a:r>
          <a:endParaRPr lang="en-US" sz="1800" kern="1200" dirty="0"/>
        </a:p>
      </dsp:txBody>
      <dsp:txXfrm rot="-5400000">
        <a:off x="2641091" y="1268011"/>
        <a:ext cx="917851" cy="1055001"/>
      </dsp:txXfrm>
    </dsp:sp>
    <dsp:sp modelId="{3BA5ACD5-1CA6-402B-A274-9E0DA5F6C5D6}">
      <dsp:nvSpPr>
        <dsp:cNvPr id="0" name=""/>
        <dsp:cNvSpPr/>
      </dsp:nvSpPr>
      <dsp:spPr>
        <a:xfrm>
          <a:off x="3807200" y="1335705"/>
          <a:ext cx="1710481" cy="919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88EE4-4C70-457A-B36F-C00E16EB262D}">
      <dsp:nvSpPr>
        <dsp:cNvPr id="0" name=""/>
        <dsp:cNvSpPr/>
      </dsp:nvSpPr>
      <dsp:spPr>
        <a:xfrm rot="5400000">
          <a:off x="893557" y="1128792"/>
          <a:ext cx="1532689" cy="133343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VS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Property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Pane</a:t>
          </a:r>
          <a:endParaRPr lang="en-US" sz="2000" b="0" kern="1200" dirty="0"/>
        </a:p>
      </dsp:txBody>
      <dsp:txXfrm rot="-5400000">
        <a:off x="1200976" y="1268011"/>
        <a:ext cx="917851" cy="10550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FD9B8-3244-4620-8614-13E3C939A390}">
      <dsp:nvSpPr>
        <dsp:cNvPr id="0" name=""/>
        <dsp:cNvSpPr/>
      </dsp:nvSpPr>
      <dsp:spPr>
        <a:xfrm rot="5400000">
          <a:off x="2333672" y="1128792"/>
          <a:ext cx="1532689" cy="1333439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Static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checker</a:t>
          </a:r>
          <a:endParaRPr lang="en-US" sz="1900" kern="1200" dirty="0"/>
        </a:p>
      </dsp:txBody>
      <dsp:txXfrm rot="-5400000">
        <a:off x="2641091" y="1268011"/>
        <a:ext cx="917851" cy="1055001"/>
      </dsp:txXfrm>
    </dsp:sp>
    <dsp:sp modelId="{3BA5ACD5-1CA6-402B-A274-9E0DA5F6C5D6}">
      <dsp:nvSpPr>
        <dsp:cNvPr id="0" name=""/>
        <dsp:cNvSpPr/>
      </dsp:nvSpPr>
      <dsp:spPr>
        <a:xfrm>
          <a:off x="3807200" y="1335705"/>
          <a:ext cx="1710481" cy="919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88EE4-4C70-457A-B36F-C00E16EB262D}">
      <dsp:nvSpPr>
        <dsp:cNvPr id="0" name=""/>
        <dsp:cNvSpPr/>
      </dsp:nvSpPr>
      <dsp:spPr>
        <a:xfrm rot="5400000">
          <a:off x="893557" y="1128792"/>
          <a:ext cx="1532689" cy="133343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Doc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Generation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Sandcastle</a:t>
          </a:r>
          <a:endParaRPr lang="en-US" sz="1500" b="1" kern="1200" dirty="0"/>
        </a:p>
      </dsp:txBody>
      <dsp:txXfrm rot="-5400000">
        <a:off x="1200976" y="1268011"/>
        <a:ext cx="917851" cy="1055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0.1491</cdr:x>
      <cdr:y>0.79103</cdr:y>
    </cdr:from>
    <cdr:to>
      <cdr:x>0.21969</cdr:x>
      <cdr:y>0.82853</cdr:y>
    </cdr:to>
    <cdr:cxnSp macro="">
      <cdr:nvCxnSpPr>
        <cdr:cNvPr id="3" name="Straight Connector 2"/>
        <cdr:cNvCxnSpPr/>
      </cdr:nvCxnSpPr>
      <cdr:spPr>
        <a:xfrm xmlns:a="http://schemas.openxmlformats.org/drawingml/2006/main" flipV="1">
          <a:off x="965735" y="3214739"/>
          <a:ext cx="457200" cy="152400"/>
        </a:xfrm>
        <a:prstGeom xmlns:a="http://schemas.openxmlformats.org/drawingml/2006/main" prst="line">
          <a:avLst/>
        </a:prstGeom>
        <a:ln xmlns:a="http://schemas.openxmlformats.org/drawingml/2006/main"/>
      </cdr:spPr>
      <cdr:style>
        <a:lnRef xmlns:a="http://schemas.openxmlformats.org/drawingml/2006/main" idx="2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0.21969</cdr:x>
      <cdr:y>0.79103</cdr:y>
    </cdr:from>
    <cdr:to>
      <cdr:x>0.29028</cdr:x>
      <cdr:y>0.79103</cdr:y>
    </cdr:to>
    <cdr:cxnSp macro="">
      <cdr:nvCxnSpPr>
        <cdr:cNvPr id="4" name="Straight Connector 3"/>
        <cdr:cNvCxnSpPr/>
      </cdr:nvCxnSpPr>
      <cdr:spPr>
        <a:xfrm xmlns:a="http://schemas.openxmlformats.org/drawingml/2006/main">
          <a:off x="1422935" y="3214739"/>
          <a:ext cx="457200" cy="0"/>
        </a:xfrm>
        <a:prstGeom xmlns:a="http://schemas.openxmlformats.org/drawingml/2006/main" prst="line">
          <a:avLst/>
        </a:prstGeom>
        <a:ln xmlns:a="http://schemas.openxmlformats.org/drawingml/2006/main"/>
      </cdr:spPr>
      <cdr:style>
        <a:lnRef xmlns:a="http://schemas.openxmlformats.org/drawingml/2006/main" idx="2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0.28909</cdr:x>
      <cdr:y>0.77228</cdr:y>
    </cdr:from>
    <cdr:to>
      <cdr:x>0.36087</cdr:x>
      <cdr:y>0.79103</cdr:y>
    </cdr:to>
    <cdr:cxnSp macro="">
      <cdr:nvCxnSpPr>
        <cdr:cNvPr id="6" name="Straight Connector 5"/>
        <cdr:cNvCxnSpPr/>
      </cdr:nvCxnSpPr>
      <cdr:spPr>
        <a:xfrm xmlns:a="http://schemas.openxmlformats.org/drawingml/2006/main" flipV="1">
          <a:off x="1872405" y="3138539"/>
          <a:ext cx="464930" cy="76200"/>
        </a:xfrm>
        <a:prstGeom xmlns:a="http://schemas.openxmlformats.org/drawingml/2006/main" prst="line">
          <a:avLst/>
        </a:prstGeom>
        <a:ln xmlns:a="http://schemas.openxmlformats.org/drawingml/2006/main"/>
      </cdr:spPr>
      <cdr:style>
        <a:lnRef xmlns:a="http://schemas.openxmlformats.org/drawingml/2006/main" idx="2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0.7491</cdr:x>
      <cdr:y>0.69728</cdr:y>
    </cdr:from>
    <cdr:to>
      <cdr:x>0.7844</cdr:x>
      <cdr:y>0.69728</cdr:y>
    </cdr:to>
    <cdr:cxnSp macro="">
      <cdr:nvCxnSpPr>
        <cdr:cNvPr id="8" name="Straight Connector 7"/>
        <cdr:cNvCxnSpPr/>
      </cdr:nvCxnSpPr>
      <cdr:spPr>
        <a:xfrm xmlns:a="http://schemas.openxmlformats.org/drawingml/2006/main">
          <a:off x="4851935" y="2833739"/>
          <a:ext cx="228600" cy="0"/>
        </a:xfrm>
        <a:prstGeom xmlns:a="http://schemas.openxmlformats.org/drawingml/2006/main" prst="line">
          <a:avLst/>
        </a:prstGeom>
        <a:ln xmlns:a="http://schemas.openxmlformats.org/drawingml/2006/main"/>
      </cdr:spPr>
      <cdr:style>
        <a:lnRef xmlns:a="http://schemas.openxmlformats.org/drawingml/2006/main" idx="2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AA659-EDF8-42A5-BBD0-9C13369725D7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3C006-B5F2-441B-846C-58A5C572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4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3C006-B5F2-441B-846C-58A5C572BD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2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3C006-B5F2-441B-846C-58A5C572BD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2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3C006-B5F2-441B-846C-58A5C572BD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2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3C006-B5F2-441B-846C-58A5C572BD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2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3C006-B5F2-441B-846C-58A5C572BD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2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3C006-B5F2-441B-846C-58A5C572BD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4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8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8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0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5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4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9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4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5B44-E9FE-4CDC-AF60-1F565A842F4A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4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65B44-E9FE-4CDC-AF60-1F565A842F4A}" type="datetimeFigureOut">
              <a:rPr lang="en-US" smtClean="0"/>
              <a:t>3/30/2011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61028-6F68-4658-968F-A30115D07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9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Contracts Vision </a:t>
            </a:r>
            <a:br>
              <a:rPr lang="en-US" dirty="0" smtClean="0"/>
            </a:br>
            <a:r>
              <a:rPr lang="en-US" dirty="0" smtClean="0"/>
              <a:t>for Dev12 time frame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maf</a:t>
            </a:r>
            <a:r>
              <a:rPr lang="en-US" dirty="0" smtClean="0"/>
              <a:t>, </a:t>
            </a:r>
            <a:r>
              <a:rPr lang="en-US" dirty="0" err="1" smtClean="0"/>
              <a:t>logozzo</a:t>
            </a:r>
            <a:r>
              <a:rPr lang="en-US" dirty="0" smtClean="0"/>
              <a:t>, </a:t>
            </a:r>
            <a:r>
              <a:rPr lang="en-US" dirty="0" err="1" smtClean="0"/>
              <a:t>mbarnett</a:t>
            </a:r>
            <a:endParaRPr lang="en-US" dirty="0" smtClean="0"/>
          </a:p>
          <a:p>
            <a:r>
              <a:rPr lang="en-US" dirty="0" smtClean="0"/>
              <a:t>March 30,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1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Per solution, project, type, method (like </a:t>
            </a:r>
            <a:r>
              <a:rPr lang="en-US" sz="2400" dirty="0" err="1" smtClean="0"/>
              <a:t>CodeCoverage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Trends over time</a:t>
            </a:r>
          </a:p>
        </p:txBody>
      </p:sp>
      <p:graphicFrame>
        <p:nvGraphicFramePr>
          <p:cNvPr id="4" name="Chart 3" title="FooBar.dll"/>
          <p:cNvGraphicFramePr/>
          <p:nvPr>
            <p:extLst>
              <p:ext uri="{D42A27DB-BD31-4B8C-83A1-F6EECF244321}">
                <p14:modId xmlns:p14="http://schemas.microsoft.com/office/powerpoint/2010/main" val="2173960210"/>
              </p:ext>
            </p:extLst>
          </p:nvPr>
        </p:nvGraphicFramePr>
        <p:xfrm>
          <a:off x="1244065" y="2347861"/>
          <a:ext cx="6477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3600" y="2659445"/>
            <a:ext cx="186948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DataStructures.dll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557407" y="5410200"/>
            <a:ext cx="445679" cy="762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60498" y="5408997"/>
            <a:ext cx="445679" cy="77403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406177" y="5181600"/>
            <a:ext cx="445679" cy="3048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851856" y="5029200"/>
            <a:ext cx="405944" cy="1524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57800" y="5029200"/>
            <a:ext cx="45720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"/>
          <p:cNvSpPr txBox="1"/>
          <p:nvPr/>
        </p:nvSpPr>
        <p:spPr>
          <a:xfrm>
            <a:off x="6237175" y="4995112"/>
            <a:ext cx="1219200" cy="3810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Contract Density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276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 Parts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95371431"/>
              </p:ext>
            </p:extLst>
          </p:nvPr>
        </p:nvGraphicFramePr>
        <p:xfrm>
          <a:off x="1905000" y="1498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1794415"/>
              </p:ext>
            </p:extLst>
          </p:nvPr>
        </p:nvGraphicFramePr>
        <p:xfrm>
          <a:off x="1483093" y="1739500"/>
          <a:ext cx="5517682" cy="3591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739500"/>
            <a:ext cx="1739707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hips in </a:t>
            </a:r>
            <a:r>
              <a:rPr lang="en-US" dirty="0" err="1" smtClean="0"/>
              <a:t>mscorlib</a:t>
            </a:r>
            <a:endParaRPr lang="en-US" dirty="0"/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>
            <a:off x="2349307" y="1924166"/>
            <a:ext cx="851093" cy="285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99335" y="2695074"/>
            <a:ext cx="771683" cy="3722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876518" y="2714324"/>
            <a:ext cx="705107" cy="3441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572000" y="1222408"/>
            <a:ext cx="19251" cy="14919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133600" y="2704699"/>
            <a:ext cx="965735" cy="4860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204479725"/>
              </p:ext>
            </p:extLst>
          </p:nvPr>
        </p:nvGraphicFramePr>
        <p:xfrm>
          <a:off x="3626318" y="3029635"/>
          <a:ext cx="5517682" cy="3591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5690874" y="2319709"/>
            <a:ext cx="962652" cy="457200"/>
          </a:xfrm>
          <a:prstGeom prst="curvedConnector3">
            <a:avLst>
              <a:gd name="adj1" fmla="val 110992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6200000" flipH="1">
            <a:off x="5104966" y="2273334"/>
            <a:ext cx="2451500" cy="1383832"/>
          </a:xfrm>
          <a:prstGeom prst="curvedConnector3">
            <a:avLst>
              <a:gd name="adj1" fmla="val -143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96300" y="2800150"/>
            <a:ext cx="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34200" y="1676400"/>
            <a:ext cx="1397627" cy="92333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Contracts for</a:t>
            </a:r>
          </a:p>
          <a:p>
            <a:r>
              <a:rPr lang="en-US" dirty="0" smtClean="0"/>
              <a:t>referenced</a:t>
            </a:r>
          </a:p>
          <a:p>
            <a:r>
              <a:rPr lang="en-US" dirty="0" smtClean="0"/>
              <a:t>assemblies</a:t>
            </a:r>
            <a:endParaRPr lang="en-US" dirty="0"/>
          </a:p>
        </p:txBody>
      </p:sp>
      <p:sp>
        <p:nvSpPr>
          <p:cNvPr id="39" name="Flowchart: Document 38"/>
          <p:cNvSpPr/>
          <p:nvPr/>
        </p:nvSpPr>
        <p:spPr>
          <a:xfrm>
            <a:off x="4114800" y="5980331"/>
            <a:ext cx="609600" cy="381000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mscorlib</a:t>
            </a:r>
            <a:endParaRPr lang="en-US" sz="900" dirty="0"/>
          </a:p>
        </p:txBody>
      </p:sp>
      <p:sp>
        <p:nvSpPr>
          <p:cNvPr id="40" name="Flowchart: Document 39"/>
          <p:cNvSpPr/>
          <p:nvPr/>
        </p:nvSpPr>
        <p:spPr>
          <a:xfrm>
            <a:off x="4800600" y="5980331"/>
            <a:ext cx="609600" cy="381000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Core</a:t>
            </a:r>
            <a:endParaRPr lang="en-US" sz="900" dirty="0"/>
          </a:p>
        </p:txBody>
      </p:sp>
      <p:sp>
        <p:nvSpPr>
          <p:cNvPr id="41" name="Flowchart: Document 40"/>
          <p:cNvSpPr/>
          <p:nvPr/>
        </p:nvSpPr>
        <p:spPr>
          <a:xfrm>
            <a:off x="5486400" y="5980331"/>
            <a:ext cx="609600" cy="381000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Data</a:t>
            </a:r>
            <a:endParaRPr lang="en-US" sz="900" dirty="0"/>
          </a:p>
        </p:txBody>
      </p:sp>
      <p:sp>
        <p:nvSpPr>
          <p:cNvPr id="42" name="Flowchart: Document 41"/>
          <p:cNvSpPr/>
          <p:nvPr/>
        </p:nvSpPr>
        <p:spPr>
          <a:xfrm>
            <a:off x="6172200" y="5980331"/>
            <a:ext cx="609600" cy="381000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Drawing</a:t>
            </a:r>
            <a:endParaRPr lang="en-US" sz="900" dirty="0"/>
          </a:p>
        </p:txBody>
      </p:sp>
      <p:sp>
        <p:nvSpPr>
          <p:cNvPr id="43" name="Flowchart: Document 42"/>
          <p:cNvSpPr/>
          <p:nvPr/>
        </p:nvSpPr>
        <p:spPr>
          <a:xfrm>
            <a:off x="6857999" y="5980331"/>
            <a:ext cx="628851" cy="381000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Numerics</a:t>
            </a:r>
            <a:endParaRPr lang="en-US" sz="900" dirty="0"/>
          </a:p>
        </p:txBody>
      </p:sp>
      <p:sp>
        <p:nvSpPr>
          <p:cNvPr id="44" name="Flowchart: Document 43"/>
          <p:cNvSpPr/>
          <p:nvPr/>
        </p:nvSpPr>
        <p:spPr>
          <a:xfrm>
            <a:off x="7543800" y="5980331"/>
            <a:ext cx="609600" cy="381000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Web</a:t>
            </a:r>
            <a:endParaRPr lang="en-US" sz="9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8305800" y="6170831"/>
            <a:ext cx="22860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70293" y="5791200"/>
            <a:ext cx="1938479" cy="64633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Contract reference</a:t>
            </a:r>
            <a:br>
              <a:rPr lang="en-US" dirty="0" smtClean="0"/>
            </a:br>
            <a:r>
              <a:rPr lang="en-US" dirty="0" smtClean="0"/>
              <a:t>assemblies</a:t>
            </a:r>
            <a:endParaRPr lang="en-US" dirty="0"/>
          </a:p>
        </p:txBody>
      </p:sp>
      <p:sp>
        <p:nvSpPr>
          <p:cNvPr id="25" name="Flowchart: Document 24"/>
          <p:cNvSpPr/>
          <p:nvPr/>
        </p:nvSpPr>
        <p:spPr>
          <a:xfrm>
            <a:off x="7315200" y="2667000"/>
            <a:ext cx="990600" cy="362634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A.Contracts.dll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8726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3" name="TextBox 2"/>
          <p:cNvSpPr txBox="1">
            <a:spLocks noChangeAspect="1"/>
          </p:cNvSpPr>
          <p:nvPr/>
        </p:nvSpPr>
        <p:spPr>
          <a:xfrm>
            <a:off x="1835356" y="4267200"/>
            <a:ext cx="4490332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Set(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i="1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i="1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i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i="1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i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i="1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i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1524000" y="1981200"/>
            <a:ext cx="4870244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Set(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i="1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i="1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i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i="1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i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i="1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i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i="1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i="1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i="1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i="1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i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i="1" dirty="0" err="1" smtClean="0">
                <a:solidFill>
                  <a:prstClr val="black"/>
                </a:solidFill>
                <a:latin typeface="Consolas"/>
              </a:rPr>
              <a:t>args.Length</a:t>
            </a:r>
            <a:r>
              <a:rPr lang="en-US" i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Consolas"/>
              </a:rPr>
              <a:t>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3" name="TextBox 2"/>
          <p:cNvSpPr txBox="1">
            <a:spLocks noChangeAspect="1"/>
          </p:cNvSpPr>
          <p:nvPr/>
        </p:nvSpPr>
        <p:spPr>
          <a:xfrm>
            <a:off x="1835356" y="3962400"/>
            <a:ext cx="4184444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Set(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i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i="1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…</a:t>
            </a:r>
            <a:endParaRPr lang="en-US" i="1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i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i="1" dirty="0" smtClean="0">
                <a:solidFill>
                  <a:srgbClr val="0000FF"/>
                </a:solidFill>
                <a:latin typeface="Consolas"/>
              </a:rPr>
              <a:t> if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i="1" dirty="0" err="1" smtClean="0">
                <a:solidFill>
                  <a:prstClr val="black"/>
                </a:solidFill>
                <a:latin typeface="Consolas"/>
              </a:rPr>
              <a:t>args.Length</a:t>
            </a:r>
            <a:r>
              <a:rPr lang="en-US" i="1" dirty="0" smtClean="0">
                <a:solidFill>
                  <a:prstClr val="black"/>
                </a:solidFill>
                <a:latin typeface="Consolas"/>
              </a:rPr>
              <a:t> &gt; 0)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i="1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.field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[0];</a:t>
            </a:r>
          </a:p>
          <a:p>
            <a:r>
              <a:rPr lang="en-US" i="1" dirty="0">
                <a:solidFill>
                  <a:prstClr val="black"/>
                </a:solidFill>
                <a:latin typeface="Consolas"/>
              </a:rPr>
              <a:t>  }</a:t>
            </a:r>
            <a:endParaRPr lang="en-US" i="1" dirty="0"/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1524000" y="1981200"/>
            <a:ext cx="4870244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Set(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…</a:t>
            </a:r>
            <a:endParaRPr lang="en-US" i="1" dirty="0">
              <a:solidFill>
                <a:prstClr val="black"/>
              </a:solidFill>
              <a:latin typeface="Consolas"/>
            </a:endParaRPr>
          </a:p>
          <a:p>
            <a:r>
              <a:rPr lang="en-US" i="1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i="1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i="1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i="1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i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i="1" dirty="0" err="1" smtClean="0">
                <a:solidFill>
                  <a:prstClr val="black"/>
                </a:solidFill>
                <a:latin typeface="Consolas"/>
              </a:rPr>
              <a:t>args.Length</a:t>
            </a:r>
            <a:r>
              <a:rPr lang="en-US" i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Consolas"/>
              </a:rPr>
              <a:t>&gt; 0);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5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3" name="TextBox 2"/>
          <p:cNvSpPr txBox="1">
            <a:spLocks noChangeAspect="1"/>
          </p:cNvSpPr>
          <p:nvPr/>
        </p:nvSpPr>
        <p:spPr>
          <a:xfrm>
            <a:off x="1835356" y="4267200"/>
            <a:ext cx="4490332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Set(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i="1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i="1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i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i="1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i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i="1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i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1824127" y="1600200"/>
            <a:ext cx="4271873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Set(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Consolas"/>
              </a:rPr>
              <a:t>  if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i="1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i="1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i="1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i="1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i="1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i="1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.field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[0];</a:t>
            </a:r>
          </a:p>
          <a:p>
            <a:r>
              <a:rPr lang="en-US" i="1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US" i="1" dirty="0"/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8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85800"/>
            <a:ext cx="39837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field;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Set(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.field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14400" y="672296"/>
            <a:ext cx="5194978" cy="2585323"/>
            <a:chOff x="156179" y="1830526"/>
            <a:chExt cx="5194978" cy="2585323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7781" y="3243262"/>
              <a:ext cx="33337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56179" y="1830526"/>
              <a:ext cx="4870244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Consolas"/>
                </a:rPr>
                <a:t>public</a:t>
              </a:r>
              <a:r>
                <a:rPr lang="en-US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nsolas"/>
                </a:rPr>
                <a:t>string</a:t>
              </a:r>
              <a:r>
                <a:rPr lang="en-US" dirty="0">
                  <a:solidFill>
                    <a:prstClr val="black"/>
                  </a:solidFill>
                  <a:latin typeface="Consolas"/>
                </a:rPr>
                <a:t> field;</a:t>
              </a:r>
            </a:p>
            <a:p>
              <a:endParaRPr lang="en-US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dirty="0" smtClean="0">
                  <a:solidFill>
                    <a:srgbClr val="0000FF"/>
                  </a:solidFill>
                  <a:latin typeface="Consolas"/>
                </a:rPr>
                <a:t>public</a:t>
              </a:r>
              <a:r>
                <a:rPr lang="en-US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nsolas"/>
                </a:rPr>
                <a:t>void</a:t>
              </a:r>
              <a:r>
                <a:rPr lang="en-US" dirty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dirty="0" smtClean="0">
                  <a:solidFill>
                    <a:prstClr val="black"/>
                  </a:solidFill>
                  <a:latin typeface="Consolas"/>
                </a:rPr>
                <a:t>Set(</a:t>
              </a:r>
              <a:r>
                <a:rPr lang="en-US" dirty="0" smtClean="0">
                  <a:solidFill>
                    <a:srgbClr val="0000FF"/>
                  </a:solidFill>
                  <a:latin typeface="Consolas"/>
                </a:rPr>
                <a:t>string</a:t>
              </a:r>
              <a:r>
                <a:rPr lang="en-US" dirty="0">
                  <a:solidFill>
                    <a:prstClr val="black"/>
                  </a:solidFill>
                  <a:latin typeface="Consolas"/>
                </a:rPr>
                <a:t>[] </a:t>
              </a:r>
              <a:r>
                <a:rPr lang="en-US" dirty="0" err="1">
                  <a:solidFill>
                    <a:prstClr val="black"/>
                  </a:solidFill>
                  <a:latin typeface="Consolas"/>
                </a:rPr>
                <a:t>args</a:t>
              </a:r>
              <a:r>
                <a:rPr lang="en-US" dirty="0">
                  <a:solidFill>
                    <a:prstClr val="black"/>
                  </a:solidFill>
                  <a:latin typeface="Consolas"/>
                </a:rPr>
                <a:t>)</a:t>
              </a:r>
            </a:p>
            <a:p>
              <a:r>
                <a:rPr lang="en-US" dirty="0" smtClean="0">
                  <a:solidFill>
                    <a:prstClr val="black"/>
                  </a:solidFill>
                  <a:latin typeface="Consolas"/>
                </a:rPr>
                <a:t>{</a:t>
              </a:r>
              <a:endParaRPr lang="en-US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dirty="0" smtClean="0">
                  <a:solidFill>
                    <a:srgbClr val="2B91AF"/>
                  </a:solidFill>
                  <a:latin typeface="Consolas"/>
                </a:rPr>
                <a:t>  </a:t>
              </a:r>
              <a:r>
                <a:rPr lang="en-US" i="1" dirty="0" err="1" smtClean="0">
                  <a:solidFill>
                    <a:srgbClr val="2B91AF"/>
                  </a:solidFill>
                  <a:latin typeface="Consolas"/>
                </a:rPr>
                <a:t>Contract</a:t>
              </a:r>
              <a:r>
                <a:rPr lang="en-US" i="1" dirty="0" err="1" smtClean="0">
                  <a:solidFill>
                    <a:prstClr val="black"/>
                  </a:solidFill>
                  <a:latin typeface="Consolas"/>
                </a:rPr>
                <a:t>.Requires</a:t>
              </a:r>
              <a:r>
                <a:rPr lang="en-US" i="1" dirty="0" smtClean="0">
                  <a:solidFill>
                    <a:prstClr val="black"/>
                  </a:solidFill>
                  <a:latin typeface="Consolas"/>
                </a:rPr>
                <a:t>(</a:t>
              </a:r>
              <a:r>
                <a:rPr lang="en-US" i="1" dirty="0" err="1" smtClean="0">
                  <a:solidFill>
                    <a:prstClr val="black"/>
                  </a:solidFill>
                  <a:latin typeface="Consolas"/>
                </a:rPr>
                <a:t>args</a:t>
              </a:r>
              <a:r>
                <a:rPr lang="en-US" i="1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i="1" dirty="0">
                  <a:solidFill>
                    <a:prstClr val="black"/>
                  </a:solidFill>
                  <a:latin typeface="Consolas"/>
                </a:rPr>
                <a:t>!= </a:t>
              </a:r>
              <a:r>
                <a:rPr lang="en-US" i="1" dirty="0" smtClean="0">
                  <a:solidFill>
                    <a:srgbClr val="0000FF"/>
                  </a:solidFill>
                  <a:latin typeface="Consolas"/>
                </a:rPr>
                <a:t>null</a:t>
              </a:r>
              <a:r>
                <a:rPr lang="en-US" i="1" dirty="0">
                  <a:solidFill>
                    <a:prstClr val="black"/>
                  </a:solidFill>
                  <a:latin typeface="Consolas"/>
                </a:rPr>
                <a:t>);</a:t>
              </a:r>
            </a:p>
            <a:p>
              <a:r>
                <a:rPr lang="en-US" i="1" dirty="0">
                  <a:solidFill>
                    <a:srgbClr val="2B91AF"/>
                  </a:solidFill>
                  <a:latin typeface="Consolas"/>
                </a:rPr>
                <a:t> </a:t>
              </a:r>
              <a:r>
                <a:rPr lang="en-US" i="1" dirty="0" smtClean="0">
                  <a:solidFill>
                    <a:srgbClr val="2B91AF"/>
                  </a:solidFill>
                  <a:latin typeface="Consolas"/>
                </a:rPr>
                <a:t> </a:t>
              </a:r>
              <a:r>
                <a:rPr lang="en-US" i="1" dirty="0" err="1" smtClean="0">
                  <a:solidFill>
                    <a:srgbClr val="2B91AF"/>
                  </a:solidFill>
                  <a:latin typeface="Consolas"/>
                </a:rPr>
                <a:t>Contract</a:t>
              </a:r>
              <a:r>
                <a:rPr lang="en-US" i="1" dirty="0" err="1" smtClean="0">
                  <a:solidFill>
                    <a:prstClr val="black"/>
                  </a:solidFill>
                  <a:latin typeface="Consolas"/>
                </a:rPr>
                <a:t>.Requires</a:t>
              </a:r>
              <a:r>
                <a:rPr lang="en-US" i="1" dirty="0" smtClean="0">
                  <a:solidFill>
                    <a:prstClr val="black"/>
                  </a:solidFill>
                  <a:latin typeface="Consolas"/>
                </a:rPr>
                <a:t>(</a:t>
              </a:r>
              <a:r>
                <a:rPr lang="en-US" i="1" dirty="0" err="1" smtClean="0">
                  <a:solidFill>
                    <a:prstClr val="black"/>
                  </a:solidFill>
                  <a:latin typeface="Consolas"/>
                </a:rPr>
                <a:t>args.Length</a:t>
              </a:r>
              <a:r>
                <a:rPr lang="en-US" i="1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i="1" dirty="0">
                  <a:solidFill>
                    <a:prstClr val="black"/>
                  </a:solidFill>
                  <a:latin typeface="Consolas"/>
                </a:rPr>
                <a:t>&gt; 0);</a:t>
              </a:r>
            </a:p>
            <a:p>
              <a:endParaRPr lang="en-US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dirty="0" smtClean="0">
                  <a:solidFill>
                    <a:srgbClr val="0000FF"/>
                  </a:solidFill>
                  <a:latin typeface="Consolas"/>
                </a:rPr>
                <a:t>  </a:t>
              </a:r>
              <a:r>
                <a:rPr lang="en-US" dirty="0" err="1" smtClean="0">
                  <a:solidFill>
                    <a:srgbClr val="0000FF"/>
                  </a:solidFill>
                  <a:latin typeface="Consolas"/>
                </a:rPr>
                <a:t>this</a:t>
              </a:r>
              <a:r>
                <a:rPr lang="en-US" dirty="0" err="1" smtClean="0">
                  <a:solidFill>
                    <a:prstClr val="black"/>
                  </a:solidFill>
                  <a:latin typeface="Consolas"/>
                </a:rPr>
                <a:t>.field</a:t>
              </a:r>
              <a:r>
                <a:rPr lang="en-US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dirty="0">
                  <a:solidFill>
                    <a:prstClr val="black"/>
                  </a:solidFill>
                  <a:latin typeface="Consolas"/>
                </a:rPr>
                <a:t>= </a:t>
              </a:r>
              <a:r>
                <a:rPr lang="en-US" dirty="0" err="1">
                  <a:solidFill>
                    <a:prstClr val="black"/>
                  </a:solidFill>
                  <a:latin typeface="Consolas"/>
                </a:rPr>
                <a:t>args</a:t>
              </a:r>
              <a:r>
                <a:rPr lang="en-US" dirty="0">
                  <a:solidFill>
                    <a:prstClr val="black"/>
                  </a:solidFill>
                  <a:latin typeface="Consolas"/>
                </a:rPr>
                <a:t>[0];</a:t>
              </a:r>
            </a:p>
            <a:p>
              <a:r>
                <a:rPr lang="en-US" dirty="0" smtClean="0">
                  <a:solidFill>
                    <a:prstClr val="black"/>
                  </a:solidFill>
                  <a:latin typeface="Consolas"/>
                </a:rPr>
                <a:t>}</a:t>
              </a:r>
              <a:endParaRPr lang="en-US" dirty="0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7782" y="2937449"/>
              <a:ext cx="33337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3124200" y="1638627"/>
            <a:ext cx="5036932" cy="4372987"/>
            <a:chOff x="457982" y="5980985"/>
            <a:chExt cx="5036932" cy="4372987"/>
          </a:xfrm>
        </p:grpSpPr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1539" y="5980985"/>
              <a:ext cx="33337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57982" y="7768649"/>
              <a:ext cx="4870244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Consolas"/>
                </a:rPr>
                <a:t>public</a:t>
              </a:r>
              <a:r>
                <a:rPr lang="en-US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nsolas"/>
                </a:rPr>
                <a:t>string</a:t>
              </a:r>
              <a:r>
                <a:rPr lang="en-US" dirty="0">
                  <a:solidFill>
                    <a:prstClr val="black"/>
                  </a:solidFill>
                  <a:latin typeface="Consolas"/>
                </a:rPr>
                <a:t> field;</a:t>
              </a:r>
            </a:p>
            <a:p>
              <a:endParaRPr lang="en-US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dirty="0" smtClean="0">
                  <a:solidFill>
                    <a:srgbClr val="0000FF"/>
                  </a:solidFill>
                  <a:latin typeface="Consolas"/>
                </a:rPr>
                <a:t>public</a:t>
              </a:r>
              <a:r>
                <a:rPr lang="en-US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nsolas"/>
                </a:rPr>
                <a:t>void</a:t>
              </a:r>
              <a:r>
                <a:rPr lang="en-US" dirty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dirty="0" smtClean="0">
                  <a:solidFill>
                    <a:prstClr val="black"/>
                  </a:solidFill>
                  <a:latin typeface="Consolas"/>
                </a:rPr>
                <a:t>Set(</a:t>
              </a:r>
              <a:r>
                <a:rPr lang="en-US" dirty="0" smtClean="0">
                  <a:solidFill>
                    <a:srgbClr val="0000FF"/>
                  </a:solidFill>
                  <a:latin typeface="Consolas"/>
                </a:rPr>
                <a:t>string</a:t>
              </a:r>
              <a:r>
                <a:rPr lang="en-US" dirty="0">
                  <a:solidFill>
                    <a:prstClr val="black"/>
                  </a:solidFill>
                  <a:latin typeface="Consolas"/>
                </a:rPr>
                <a:t>[] </a:t>
              </a:r>
              <a:r>
                <a:rPr lang="en-US" dirty="0" err="1">
                  <a:solidFill>
                    <a:prstClr val="black"/>
                  </a:solidFill>
                  <a:latin typeface="Consolas"/>
                </a:rPr>
                <a:t>args</a:t>
              </a:r>
              <a:r>
                <a:rPr lang="en-US" dirty="0">
                  <a:solidFill>
                    <a:prstClr val="black"/>
                  </a:solidFill>
                  <a:latin typeface="Consolas"/>
                </a:rPr>
                <a:t>)</a:t>
              </a:r>
            </a:p>
            <a:p>
              <a:r>
                <a:rPr lang="en-US" dirty="0" smtClean="0">
                  <a:solidFill>
                    <a:prstClr val="black"/>
                  </a:solidFill>
                  <a:latin typeface="Consolas"/>
                </a:rPr>
                <a:t>{</a:t>
              </a:r>
              <a:endParaRPr lang="en-US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dirty="0" smtClean="0">
                  <a:solidFill>
                    <a:srgbClr val="2B91AF"/>
                  </a:solidFill>
                  <a:latin typeface="Consolas"/>
                </a:rPr>
                <a:t>  </a:t>
              </a:r>
              <a:r>
                <a:rPr lang="en-US" dirty="0" err="1" smtClean="0">
                  <a:solidFill>
                    <a:srgbClr val="2B91AF"/>
                  </a:solidFill>
                  <a:latin typeface="Consolas"/>
                </a:rPr>
                <a:t>Contract</a:t>
              </a:r>
              <a:r>
                <a:rPr lang="en-US" dirty="0" err="1" smtClean="0">
                  <a:solidFill>
                    <a:prstClr val="black"/>
                  </a:solidFill>
                  <a:latin typeface="Consolas"/>
                </a:rPr>
                <a:t>.Requires</a:t>
              </a:r>
              <a:r>
                <a:rPr lang="en-US" dirty="0" smtClean="0">
                  <a:solidFill>
                    <a:prstClr val="black"/>
                  </a:solidFill>
                  <a:latin typeface="Consolas"/>
                </a:rPr>
                <a:t>(</a:t>
              </a:r>
              <a:r>
                <a:rPr lang="en-US" dirty="0" err="1" smtClean="0">
                  <a:solidFill>
                    <a:prstClr val="black"/>
                  </a:solidFill>
                  <a:latin typeface="Consolas"/>
                </a:rPr>
                <a:t>args</a:t>
              </a:r>
              <a:r>
                <a:rPr lang="en-US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dirty="0">
                  <a:solidFill>
                    <a:prstClr val="black"/>
                  </a:solidFill>
                  <a:latin typeface="Consolas"/>
                </a:rPr>
                <a:t>!= </a:t>
              </a:r>
              <a:r>
                <a:rPr lang="en-US" dirty="0" smtClean="0">
                  <a:solidFill>
                    <a:srgbClr val="0000FF"/>
                  </a:solidFill>
                  <a:latin typeface="Consolas"/>
                </a:rPr>
                <a:t>null</a:t>
              </a:r>
              <a:r>
                <a:rPr lang="en-US" dirty="0">
                  <a:solidFill>
                    <a:prstClr val="black"/>
                  </a:solidFill>
                  <a:latin typeface="Consolas"/>
                </a:rPr>
                <a:t>);</a:t>
              </a:r>
            </a:p>
            <a:p>
              <a:r>
                <a:rPr lang="en-US" i="1" dirty="0">
                  <a:solidFill>
                    <a:srgbClr val="2B91AF"/>
                  </a:solidFill>
                  <a:latin typeface="Consolas"/>
                </a:rPr>
                <a:t> </a:t>
              </a:r>
              <a:r>
                <a:rPr lang="en-US" i="1" dirty="0" smtClean="0">
                  <a:solidFill>
                    <a:srgbClr val="2B91AF"/>
                  </a:solidFill>
                  <a:latin typeface="Consolas"/>
                </a:rPr>
                <a:t> </a:t>
              </a:r>
              <a:r>
                <a:rPr lang="en-US" i="1" dirty="0" err="1" smtClean="0">
                  <a:solidFill>
                    <a:srgbClr val="2B91AF"/>
                  </a:solidFill>
                  <a:latin typeface="Consolas"/>
                </a:rPr>
                <a:t>Contract</a:t>
              </a:r>
              <a:r>
                <a:rPr lang="en-US" i="1" dirty="0" err="1" smtClean="0">
                  <a:solidFill>
                    <a:prstClr val="black"/>
                  </a:solidFill>
                  <a:latin typeface="Consolas"/>
                </a:rPr>
                <a:t>.Requires</a:t>
              </a:r>
              <a:r>
                <a:rPr lang="en-US" i="1" dirty="0" smtClean="0">
                  <a:solidFill>
                    <a:prstClr val="black"/>
                  </a:solidFill>
                  <a:latin typeface="Consolas"/>
                </a:rPr>
                <a:t>(</a:t>
              </a:r>
              <a:r>
                <a:rPr lang="en-US" i="1" dirty="0" err="1" smtClean="0">
                  <a:solidFill>
                    <a:prstClr val="black"/>
                  </a:solidFill>
                  <a:latin typeface="Consolas"/>
                </a:rPr>
                <a:t>args.Length</a:t>
              </a:r>
              <a:r>
                <a:rPr lang="en-US" i="1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i="1" dirty="0">
                  <a:solidFill>
                    <a:prstClr val="black"/>
                  </a:solidFill>
                  <a:latin typeface="Consolas"/>
                </a:rPr>
                <a:t>&gt; 0);</a:t>
              </a:r>
            </a:p>
            <a:p>
              <a:endParaRPr lang="en-US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en-US" dirty="0" smtClean="0">
                  <a:solidFill>
                    <a:srgbClr val="0000FF"/>
                  </a:solidFill>
                  <a:latin typeface="Consolas"/>
                </a:rPr>
                <a:t>  </a:t>
              </a:r>
              <a:r>
                <a:rPr lang="en-US" dirty="0" err="1" smtClean="0">
                  <a:solidFill>
                    <a:srgbClr val="0000FF"/>
                  </a:solidFill>
                  <a:latin typeface="Consolas"/>
                </a:rPr>
                <a:t>this</a:t>
              </a:r>
              <a:r>
                <a:rPr lang="en-US" dirty="0" err="1" smtClean="0">
                  <a:solidFill>
                    <a:prstClr val="black"/>
                  </a:solidFill>
                  <a:latin typeface="Consolas"/>
                </a:rPr>
                <a:t>.field</a:t>
              </a:r>
              <a:r>
                <a:rPr lang="en-US" dirty="0" smtClean="0">
                  <a:solidFill>
                    <a:prstClr val="black"/>
                  </a:solidFill>
                  <a:latin typeface="Consolas"/>
                </a:rPr>
                <a:t> </a:t>
              </a:r>
              <a:r>
                <a:rPr lang="en-US" dirty="0">
                  <a:solidFill>
                    <a:prstClr val="black"/>
                  </a:solidFill>
                  <a:latin typeface="Consolas"/>
                </a:rPr>
                <a:t>= </a:t>
              </a:r>
              <a:r>
                <a:rPr lang="en-US" dirty="0" err="1">
                  <a:solidFill>
                    <a:prstClr val="black"/>
                  </a:solidFill>
                  <a:latin typeface="Consolas"/>
                </a:rPr>
                <a:t>args</a:t>
              </a:r>
              <a:r>
                <a:rPr lang="en-US" dirty="0">
                  <a:solidFill>
                    <a:prstClr val="black"/>
                  </a:solidFill>
                  <a:latin typeface="Consolas"/>
                </a:rPr>
                <a:t>[0];</a:t>
              </a:r>
            </a:p>
            <a:p>
              <a:r>
                <a:rPr lang="en-US" dirty="0" smtClean="0">
                  <a:solidFill>
                    <a:prstClr val="black"/>
                  </a:solidFill>
                  <a:latin typeface="Consolas"/>
                </a:rPr>
                <a:t>}</a:t>
              </a:r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914400" y="685800"/>
            <a:ext cx="66342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field;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Set(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    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1)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.field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2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8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 Dev12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Smart filtering </a:t>
            </a:r>
            <a:r>
              <a:rPr lang="en-US" dirty="0" smtClean="0"/>
              <a:t>for static warnings</a:t>
            </a:r>
          </a:p>
          <a:p>
            <a:pPr lvl="1"/>
            <a:r>
              <a:rPr lang="en-US" dirty="0" smtClean="0"/>
              <a:t>Warning level slider</a:t>
            </a:r>
          </a:p>
          <a:p>
            <a:pPr lvl="2"/>
            <a:r>
              <a:rPr lang="en-US" dirty="0" smtClean="0"/>
              <a:t>From “Find Bugs” to “Verification”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changelist</a:t>
            </a:r>
            <a:endParaRPr lang="en-US" dirty="0" smtClean="0"/>
          </a:p>
          <a:p>
            <a:pPr lvl="2"/>
            <a:r>
              <a:rPr lang="en-US" dirty="0" smtClean="0"/>
              <a:t>Focus on changes/new problems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Smart assistant</a:t>
            </a:r>
          </a:p>
          <a:p>
            <a:pPr lvl="1"/>
            <a:r>
              <a:rPr lang="en-US" dirty="0" smtClean="0"/>
              <a:t>Points out problems while typing</a:t>
            </a:r>
          </a:p>
          <a:p>
            <a:pPr lvl="1"/>
            <a:r>
              <a:rPr lang="en-US" dirty="0" smtClean="0"/>
              <a:t>Suggests quick-fix </a:t>
            </a:r>
            <a:r>
              <a:rPr lang="en-US" dirty="0" err="1" smtClean="0"/>
              <a:t>refactorings</a:t>
            </a:r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Smart quality metrics</a:t>
            </a:r>
          </a:p>
          <a:p>
            <a:pPr lvl="1"/>
            <a:r>
              <a:rPr lang="en-US" dirty="0" smtClean="0"/>
              <a:t>Static assertion density and warning density</a:t>
            </a:r>
          </a:p>
          <a:p>
            <a:pPr lvl="1"/>
            <a:r>
              <a:rPr lang="en-US" dirty="0" smtClean="0"/>
              <a:t>Dynamic assertion density and error density</a:t>
            </a:r>
          </a:p>
          <a:p>
            <a:pPr lvl="1"/>
            <a:r>
              <a:rPr lang="en-US" dirty="0" smtClean="0"/>
              <a:t>Historical trends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Take away</a:t>
            </a:r>
            <a:r>
              <a:rPr lang="en-US" dirty="0" smtClean="0"/>
              <a:t>: single engine useful for many scenarios</a:t>
            </a:r>
          </a:p>
        </p:txBody>
      </p:sp>
    </p:spTree>
    <p:extLst>
      <p:ext uri="{BB962C8B-B14F-4D97-AF65-F5344CB8AC3E}">
        <p14:creationId xmlns:p14="http://schemas.microsoft.com/office/powerpoint/2010/main" val="876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74995"/>
            <a:ext cx="39837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field;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Set(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.field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86200" y="3005600"/>
            <a:ext cx="381000" cy="16935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641795"/>
            <a:ext cx="3333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87" y="3002041"/>
            <a:ext cx="3198686" cy="1762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6934200" y="3061758"/>
            <a:ext cx="228600" cy="189637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Coding Assistant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4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399" y="1574995"/>
            <a:ext cx="39837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field;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Set(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.field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86199" y="3005600"/>
            <a:ext cx="381000" cy="1083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9" y="2641795"/>
            <a:ext cx="3333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86" y="2981186"/>
            <a:ext cx="3371850" cy="118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7086599" y="3015506"/>
            <a:ext cx="228600" cy="189637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Coding Assistant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14400" y="1569788"/>
            <a:ext cx="44903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field;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Set(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.field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200" y="3533793"/>
            <a:ext cx="381000" cy="13125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69988"/>
            <a:ext cx="3333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87" y="3541463"/>
            <a:ext cx="3662743" cy="1403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eft-Right Arrow 5"/>
          <p:cNvSpPr/>
          <p:nvPr/>
        </p:nvSpPr>
        <p:spPr>
          <a:xfrm>
            <a:off x="7354904" y="3627188"/>
            <a:ext cx="228600" cy="189637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Coding Assistant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5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14400" y="1568356"/>
            <a:ext cx="44903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field;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Set(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.field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200" y="3532361"/>
            <a:ext cx="381000" cy="19221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68556"/>
            <a:ext cx="3333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528971"/>
            <a:ext cx="3126867" cy="1972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eft-Right Arrow 5"/>
          <p:cNvSpPr/>
          <p:nvPr/>
        </p:nvSpPr>
        <p:spPr>
          <a:xfrm>
            <a:off x="6886875" y="3596881"/>
            <a:ext cx="228600" cy="189637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Coding Assistant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400" y="1571325"/>
            <a:ext cx="66342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field;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Set(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    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&gt; 0)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.field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09537" y="4846637"/>
            <a:ext cx="7091463" cy="17065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Similar re-factorings for</a:t>
            </a:r>
          </a:p>
          <a:p>
            <a:pPr lvl="1"/>
            <a:r>
              <a:rPr lang="en-US" dirty="0" smtClean="0"/>
              <a:t> post-conditions and</a:t>
            </a:r>
          </a:p>
          <a:p>
            <a:pPr lvl="1"/>
            <a:r>
              <a:rPr lang="en-US" dirty="0" smtClean="0"/>
              <a:t> invariants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Coding Assistant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3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</a:t>
            </a:r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spectrum from bug finding to verification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Possibly slider per project/type/method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209800" y="3011269"/>
            <a:ext cx="4571999" cy="762171"/>
            <a:chOff x="2514599" y="3124200"/>
            <a:chExt cx="4571999" cy="762171"/>
          </a:xfrm>
        </p:grpSpPr>
        <p:sp>
          <p:nvSpPr>
            <p:cNvPr id="5" name="Rectangle 4"/>
            <p:cNvSpPr/>
            <p:nvPr/>
          </p:nvSpPr>
          <p:spPr>
            <a:xfrm>
              <a:off x="2514599" y="3124200"/>
              <a:ext cx="4571999" cy="76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839133" y="3267075"/>
              <a:ext cx="3942667" cy="314325"/>
              <a:chOff x="2839133" y="3267075"/>
              <a:chExt cx="3942667" cy="314325"/>
            </a:xfrm>
            <a:solidFill>
              <a:schemeClr val="bg1">
                <a:lumMod val="85000"/>
              </a:schemeClr>
            </a:solidFill>
          </p:grpSpPr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2600" y="3307853"/>
                <a:ext cx="704850" cy="2476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4846" y="3307853"/>
                <a:ext cx="704850" cy="2476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3850" y="3267075"/>
                <a:ext cx="876300" cy="31432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8488" y="3306201"/>
                <a:ext cx="704850" cy="2476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133" y="3307438"/>
                <a:ext cx="704850" cy="2476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076950" y="3305918"/>
                <a:ext cx="704850" cy="2476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2514599" y="3547817"/>
              <a:ext cx="1063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Find bugs</a:t>
              </a:r>
              <a:endParaRPr lang="en-US" sz="16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3547646"/>
              <a:ext cx="690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Verify</a:t>
              </a:r>
              <a:endParaRPr lang="en-US" sz="16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447800" y="3925669"/>
            <a:ext cx="2128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 specifications/</a:t>
            </a:r>
            <a:br>
              <a:rPr lang="en-US" dirty="0" smtClean="0"/>
            </a:br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65171" y="3925669"/>
            <a:ext cx="1949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some pre/post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ome invariants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4971" y="3925669"/>
            <a:ext cx="2013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modifies clauses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</a:t>
            </a:r>
            <a:r>
              <a:rPr lang="en-US" dirty="0" smtClean="0"/>
              <a:t>oop invariants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1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74" y="5486400"/>
            <a:ext cx="6724650" cy="1597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74" y="3355908"/>
            <a:ext cx="6724650" cy="1597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</a:t>
            </a:r>
            <a:r>
              <a:rPr lang="en-US" dirty="0" err="1" smtClean="0"/>
              <a:t>CCCheck</a:t>
            </a:r>
            <a:r>
              <a:rPr lang="en-US" dirty="0" smtClean="0"/>
              <a:t> on all VS assemblies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1430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Assembly:</a:t>
            </a:r>
            <a:r>
              <a:rPr lang="en-US" sz="1600" dirty="0"/>
              <a:t> </a:t>
            </a:r>
            <a:r>
              <a:rPr lang="en-US" sz="1600" dirty="0" err="1"/>
              <a:t>Microsoft.Web.Design.Client</a:t>
            </a:r>
            <a:r>
              <a:rPr lang="en-US" sz="1600" dirty="0"/>
              <a:t>, Version=10.0.0.0</a:t>
            </a:r>
            <a:br>
              <a:rPr lang="en-US" sz="1600" dirty="0"/>
            </a:br>
            <a:r>
              <a:rPr lang="en-US" sz="1600" b="1" dirty="0" smtClean="0"/>
              <a:t>Declaring </a:t>
            </a:r>
            <a:r>
              <a:rPr lang="en-US" sz="1600" b="1" dirty="0"/>
              <a:t>Type:</a:t>
            </a:r>
            <a:r>
              <a:rPr lang="en-US" sz="1600" dirty="0"/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Microsoft.Web.Design.ElementDesigner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600" b="1" dirty="0"/>
              <a:t>Assembly:</a:t>
            </a:r>
            <a:r>
              <a:rPr lang="en-US" sz="1600" dirty="0"/>
              <a:t> </a:t>
            </a:r>
            <a:r>
              <a:rPr lang="en-US" sz="1600" dirty="0" err="1"/>
              <a:t>Microsoft.VisualStudio.Web</a:t>
            </a:r>
            <a:r>
              <a:rPr lang="en-US" sz="1600" dirty="0"/>
              <a:t>, Version=10.0.0.0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600" b="1" dirty="0" smtClean="0"/>
              <a:t>Declaring </a:t>
            </a:r>
            <a:r>
              <a:rPr lang="en-US" sz="1600" b="1" dirty="0"/>
              <a:t>Type:</a:t>
            </a:r>
            <a:r>
              <a:rPr lang="en-US" sz="1600" dirty="0"/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Microsoft.VisualStudio.Web.Snippets.SnippetListManager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600" b="1" dirty="0"/>
              <a:t>Assembly:</a:t>
            </a:r>
            <a:r>
              <a:rPr lang="en-US" sz="1600" dirty="0"/>
              <a:t> </a:t>
            </a:r>
            <a:r>
              <a:rPr lang="en-US" sz="1600" dirty="0" err="1"/>
              <a:t>Microsoft.SqlServer.Management.SqlWizardFramework</a:t>
            </a:r>
            <a:r>
              <a:rPr lang="en-US" sz="1600" dirty="0"/>
              <a:t>, Version=10.0.0.0</a:t>
            </a:r>
            <a:br>
              <a:rPr lang="en-US" sz="1600" dirty="0"/>
            </a:br>
            <a:r>
              <a:rPr lang="en-US" sz="1600" b="1" dirty="0" smtClean="0"/>
              <a:t>Declaring </a:t>
            </a:r>
            <a:r>
              <a:rPr lang="en-US" sz="1600" b="1" dirty="0"/>
              <a:t>Type:</a:t>
            </a:r>
            <a:r>
              <a:rPr lang="en-US" sz="1600" dirty="0"/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Microsoft.SqlServer.Management.SqlWizardFramework.CommandService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74" y="1723725"/>
            <a:ext cx="91154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61999" y="2152850"/>
            <a:ext cx="1134177" cy="14438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315200" y="2451248"/>
            <a:ext cx="1193533" cy="14758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85274" y="3352800"/>
            <a:ext cx="6715125" cy="1444692"/>
            <a:chOff x="485274" y="4117908"/>
            <a:chExt cx="6715125" cy="144469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274" y="4117908"/>
              <a:ext cx="6715125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4543425"/>
              <a:ext cx="6324600" cy="101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609600" y="4401979"/>
              <a:ext cx="2808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…</a:t>
              </a:r>
              <a:endParaRPr lang="en-US" sz="10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0446" y="4063013"/>
            <a:ext cx="1400367" cy="17049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00" y="5486400"/>
            <a:ext cx="40957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038600" y="5762625"/>
            <a:ext cx="1400367" cy="17049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762625"/>
            <a:ext cx="58959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14" y="6286650"/>
            <a:ext cx="1733550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09600" y="5597241"/>
            <a:ext cx="280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785954" y="6096000"/>
            <a:ext cx="280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7997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539</Words>
  <Application>Microsoft Office PowerPoint</Application>
  <PresentationFormat>On-screen Show (4:3)</PresentationFormat>
  <Paragraphs>202</Paragraphs>
  <Slides>16</Slides>
  <Notes>6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Code Contracts Vision  for Dev12 time frame</vt:lpstr>
      <vt:lpstr>Code Contracts Dev12 Vision</vt:lpstr>
      <vt:lpstr>Smart Coding Assistant</vt:lpstr>
      <vt:lpstr>Smart Coding Assistant</vt:lpstr>
      <vt:lpstr>Smart Coding Assistant</vt:lpstr>
      <vt:lpstr>Smart Coding Assistant</vt:lpstr>
      <vt:lpstr>Smart Coding Assistant</vt:lpstr>
      <vt:lpstr>Smart Filtering</vt:lpstr>
      <vt:lpstr>Running CCCheck on all VS assemblies</vt:lpstr>
      <vt:lpstr>Quality Metrics</vt:lpstr>
      <vt:lpstr>Code Contracts Parts</vt:lpstr>
      <vt:lpstr>Original</vt:lpstr>
      <vt:lpstr>Original</vt:lpstr>
      <vt:lpstr>Original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logozzo</dc:creator>
  <cp:lastModifiedBy>Manuel Fahndrich</cp:lastModifiedBy>
  <cp:revision>54</cp:revision>
  <dcterms:created xsi:type="dcterms:W3CDTF">2011-03-28T20:30:28Z</dcterms:created>
  <dcterms:modified xsi:type="dcterms:W3CDTF">2011-03-30T17:35:06Z</dcterms:modified>
</cp:coreProperties>
</file>