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 id="2147483676" r:id="rId3"/>
    <p:sldMasterId id="2147483688" r:id="rId4"/>
    <p:sldMasterId id="2147483700" r:id="rId5"/>
    <p:sldMasterId id="2147483712" r:id="rId6"/>
  </p:sldMasterIdLst>
  <p:notesMasterIdLst>
    <p:notesMasterId r:id="rId254"/>
  </p:notesMasterIdLst>
  <p:sldIdLst>
    <p:sldId id="257" r:id="rId7"/>
    <p:sldId id="258" r:id="rId8"/>
    <p:sldId id="259" r:id="rId9"/>
    <p:sldId id="509" r:id="rId10"/>
    <p:sldId id="260" r:id="rId11"/>
    <p:sldId id="261" r:id="rId12"/>
    <p:sldId id="262" r:id="rId13"/>
    <p:sldId id="263" r:id="rId14"/>
    <p:sldId id="264" r:id="rId15"/>
    <p:sldId id="265" r:id="rId16"/>
    <p:sldId id="266" r:id="rId17"/>
    <p:sldId id="267" r:id="rId18"/>
    <p:sldId id="268" r:id="rId19"/>
    <p:sldId id="269" r:id="rId20"/>
    <p:sldId id="270" r:id="rId21"/>
    <p:sldId id="312" r:id="rId22"/>
    <p:sldId id="271"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9" r:id="rId53"/>
    <p:sldId id="304" r:id="rId54"/>
    <p:sldId id="306" r:id="rId55"/>
    <p:sldId id="307" r:id="rId56"/>
    <p:sldId id="273" r:id="rId57"/>
    <p:sldId id="303" r:id="rId58"/>
    <p:sldId id="308" r:id="rId59"/>
    <p:sldId id="311" r:id="rId60"/>
    <p:sldId id="313" r:id="rId61"/>
    <p:sldId id="310" r:id="rId62"/>
    <p:sldId id="314" r:id="rId63"/>
    <p:sldId id="315" r:id="rId64"/>
    <p:sldId id="317" r:id="rId65"/>
    <p:sldId id="319" r:id="rId66"/>
    <p:sldId id="321" r:id="rId67"/>
    <p:sldId id="322" r:id="rId68"/>
    <p:sldId id="323" r:id="rId69"/>
    <p:sldId id="324" r:id="rId70"/>
    <p:sldId id="320" r:id="rId71"/>
    <p:sldId id="325" r:id="rId72"/>
    <p:sldId id="326" r:id="rId73"/>
    <p:sldId id="327" r:id="rId74"/>
    <p:sldId id="328" r:id="rId75"/>
    <p:sldId id="31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9" r:id="rId116"/>
    <p:sldId id="370"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5" r:id="rId169"/>
    <p:sldId id="423" r:id="rId170"/>
    <p:sldId id="424"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1" r:id="rId196"/>
    <p:sldId id="452" r:id="rId197"/>
    <p:sldId id="453" r:id="rId198"/>
    <p:sldId id="454" r:id="rId199"/>
    <p:sldId id="455" r:id="rId200"/>
    <p:sldId id="456" r:id="rId201"/>
    <p:sldId id="457" r:id="rId202"/>
    <p:sldId id="458" r:id="rId203"/>
    <p:sldId id="459" r:id="rId204"/>
    <p:sldId id="460" r:id="rId205"/>
    <p:sldId id="461" r:id="rId206"/>
    <p:sldId id="462" r:id="rId207"/>
    <p:sldId id="463" r:id="rId208"/>
    <p:sldId id="464" r:id="rId209"/>
    <p:sldId id="465" r:id="rId210"/>
    <p:sldId id="466" r:id="rId211"/>
    <p:sldId id="467" r:id="rId212"/>
    <p:sldId id="468" r:id="rId213"/>
    <p:sldId id="469" r:id="rId214"/>
    <p:sldId id="470" r:id="rId215"/>
    <p:sldId id="471" r:id="rId216"/>
    <p:sldId id="472" r:id="rId217"/>
    <p:sldId id="473" r:id="rId218"/>
    <p:sldId id="474" r:id="rId219"/>
    <p:sldId id="475" r:id="rId220"/>
    <p:sldId id="476" r:id="rId221"/>
    <p:sldId id="477" r:id="rId222"/>
    <p:sldId id="478" r:id="rId223"/>
    <p:sldId id="479" r:id="rId224"/>
    <p:sldId id="480" r:id="rId225"/>
    <p:sldId id="481" r:id="rId226"/>
    <p:sldId id="482" r:id="rId227"/>
    <p:sldId id="483" r:id="rId228"/>
    <p:sldId id="484" r:id="rId229"/>
    <p:sldId id="485" r:id="rId230"/>
    <p:sldId id="486" r:id="rId231"/>
    <p:sldId id="487" r:id="rId232"/>
    <p:sldId id="488" r:id="rId233"/>
    <p:sldId id="489" r:id="rId234"/>
    <p:sldId id="490" r:id="rId235"/>
    <p:sldId id="491" r:id="rId236"/>
    <p:sldId id="492" r:id="rId237"/>
    <p:sldId id="493" r:id="rId238"/>
    <p:sldId id="494" r:id="rId239"/>
    <p:sldId id="495" r:id="rId240"/>
    <p:sldId id="496" r:id="rId241"/>
    <p:sldId id="497" r:id="rId242"/>
    <p:sldId id="498" r:id="rId243"/>
    <p:sldId id="499" r:id="rId244"/>
    <p:sldId id="500" r:id="rId245"/>
    <p:sldId id="501" r:id="rId246"/>
    <p:sldId id="502" r:id="rId247"/>
    <p:sldId id="503" r:id="rId248"/>
    <p:sldId id="504" r:id="rId249"/>
    <p:sldId id="505" r:id="rId250"/>
    <p:sldId id="506" r:id="rId251"/>
    <p:sldId id="507" r:id="rId252"/>
    <p:sldId id="508" r:id="rId2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50" y="-108"/>
      </p:cViewPr>
      <p:guideLst>
        <p:guide orient="horz" pos="2160"/>
        <p:guide pos="2880"/>
      </p:guideLst>
    </p:cSldViewPr>
  </p:slideViewPr>
  <p:notesTextViewPr>
    <p:cViewPr>
      <p:scale>
        <a:sx n="1" d="1"/>
        <a:sy n="1" d="1"/>
      </p:scale>
      <p:origin x="0" y="0"/>
    </p:cViewPr>
  </p:notesTextViewPr>
  <p:sorterViewPr>
    <p:cViewPr>
      <p:scale>
        <a:sx n="100" d="100"/>
        <a:sy n="100" d="100"/>
      </p:scale>
      <p:origin x="0" y="4920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59" Type="http://schemas.openxmlformats.org/officeDocument/2006/relationships/slide" Target="slides/slide153.xml"/><Relationship Id="rId170" Type="http://schemas.openxmlformats.org/officeDocument/2006/relationships/slide" Target="slides/slide164.xml"/><Relationship Id="rId191" Type="http://schemas.openxmlformats.org/officeDocument/2006/relationships/slide" Target="slides/slide185.xml"/><Relationship Id="rId205" Type="http://schemas.openxmlformats.org/officeDocument/2006/relationships/slide" Target="slides/slide199.xml"/><Relationship Id="rId226" Type="http://schemas.openxmlformats.org/officeDocument/2006/relationships/slide" Target="slides/slide220.xml"/><Relationship Id="rId247" Type="http://schemas.openxmlformats.org/officeDocument/2006/relationships/slide" Target="slides/slide241.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openxmlformats.org/officeDocument/2006/relationships/slide" Target="slides/slide143.xml"/><Relationship Id="rId5" Type="http://schemas.openxmlformats.org/officeDocument/2006/relationships/slideMaster" Target="slideMasters/slideMaster5.xml"/><Relationship Id="rId95" Type="http://schemas.openxmlformats.org/officeDocument/2006/relationships/slide" Target="slides/slide89.xml"/><Relationship Id="rId160" Type="http://schemas.openxmlformats.org/officeDocument/2006/relationships/slide" Target="slides/slide154.xml"/><Relationship Id="rId181" Type="http://schemas.openxmlformats.org/officeDocument/2006/relationships/slide" Target="slides/slide175.xml"/><Relationship Id="rId216" Type="http://schemas.openxmlformats.org/officeDocument/2006/relationships/slide" Target="slides/slide210.xml"/><Relationship Id="rId237" Type="http://schemas.openxmlformats.org/officeDocument/2006/relationships/slide" Target="slides/slide231.xml"/><Relationship Id="rId258" Type="http://schemas.openxmlformats.org/officeDocument/2006/relationships/tableStyles" Target="tableStyles.xml"/><Relationship Id="rId22" Type="http://schemas.openxmlformats.org/officeDocument/2006/relationships/slide" Target="slides/slide16.xml"/><Relationship Id="rId43" Type="http://schemas.openxmlformats.org/officeDocument/2006/relationships/slide" Target="slides/slide37.xml"/><Relationship Id="rId64" Type="http://schemas.openxmlformats.org/officeDocument/2006/relationships/slide" Target="slides/slide58.xml"/><Relationship Id="rId118" Type="http://schemas.openxmlformats.org/officeDocument/2006/relationships/slide" Target="slides/slide112.xml"/><Relationship Id="rId139" Type="http://schemas.openxmlformats.org/officeDocument/2006/relationships/slide" Target="slides/slide133.xml"/><Relationship Id="rId85" Type="http://schemas.openxmlformats.org/officeDocument/2006/relationships/slide" Target="slides/slide79.xml"/><Relationship Id="rId150" Type="http://schemas.openxmlformats.org/officeDocument/2006/relationships/slide" Target="slides/slide144.xml"/><Relationship Id="rId171" Type="http://schemas.openxmlformats.org/officeDocument/2006/relationships/slide" Target="slides/slide165.xml"/><Relationship Id="rId192" Type="http://schemas.openxmlformats.org/officeDocument/2006/relationships/slide" Target="slides/slide186.xml"/><Relationship Id="rId206" Type="http://schemas.openxmlformats.org/officeDocument/2006/relationships/slide" Target="slides/slide200.xml"/><Relationship Id="rId227" Type="http://schemas.openxmlformats.org/officeDocument/2006/relationships/slide" Target="slides/slide221.xml"/><Relationship Id="rId248" Type="http://schemas.openxmlformats.org/officeDocument/2006/relationships/slide" Target="slides/slide242.xml"/><Relationship Id="rId12" Type="http://schemas.openxmlformats.org/officeDocument/2006/relationships/slide" Target="slides/slide6.xml"/><Relationship Id="rId33" Type="http://schemas.openxmlformats.org/officeDocument/2006/relationships/slide" Target="slides/slide27.xml"/><Relationship Id="rId108" Type="http://schemas.openxmlformats.org/officeDocument/2006/relationships/slide" Target="slides/slide102.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40" Type="http://schemas.openxmlformats.org/officeDocument/2006/relationships/slide" Target="slides/slide134.xml"/><Relationship Id="rId145" Type="http://schemas.openxmlformats.org/officeDocument/2006/relationships/slide" Target="slides/slide139.xml"/><Relationship Id="rId161" Type="http://schemas.openxmlformats.org/officeDocument/2006/relationships/slide" Target="slides/slide155.xml"/><Relationship Id="rId166" Type="http://schemas.openxmlformats.org/officeDocument/2006/relationships/slide" Target="slides/slide160.xml"/><Relationship Id="rId182" Type="http://schemas.openxmlformats.org/officeDocument/2006/relationships/slide" Target="slides/slide176.xml"/><Relationship Id="rId187" Type="http://schemas.openxmlformats.org/officeDocument/2006/relationships/slide" Target="slides/slide181.xml"/><Relationship Id="rId217" Type="http://schemas.openxmlformats.org/officeDocument/2006/relationships/slide" Target="slides/slide211.xml"/><Relationship Id="rId1" Type="http://schemas.openxmlformats.org/officeDocument/2006/relationships/slideMaster" Target="slideMasters/slideMaster1.xml"/><Relationship Id="rId6" Type="http://schemas.openxmlformats.org/officeDocument/2006/relationships/slideMaster" Target="slideMasters/slideMaster6.xml"/><Relationship Id="rId212" Type="http://schemas.openxmlformats.org/officeDocument/2006/relationships/slide" Target="slides/slide206.xml"/><Relationship Id="rId233" Type="http://schemas.openxmlformats.org/officeDocument/2006/relationships/slide" Target="slides/slide227.xml"/><Relationship Id="rId238" Type="http://schemas.openxmlformats.org/officeDocument/2006/relationships/slide" Target="slides/slide232.xml"/><Relationship Id="rId254" Type="http://schemas.openxmlformats.org/officeDocument/2006/relationships/notesMaster" Target="notesMasters/notesMaster1.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51" Type="http://schemas.openxmlformats.org/officeDocument/2006/relationships/slide" Target="slides/slide145.xml"/><Relationship Id="rId156" Type="http://schemas.openxmlformats.org/officeDocument/2006/relationships/slide" Target="slides/slide150.xml"/><Relationship Id="rId177" Type="http://schemas.openxmlformats.org/officeDocument/2006/relationships/slide" Target="slides/slide171.xml"/><Relationship Id="rId198" Type="http://schemas.openxmlformats.org/officeDocument/2006/relationships/slide" Target="slides/slide192.xml"/><Relationship Id="rId172" Type="http://schemas.openxmlformats.org/officeDocument/2006/relationships/slide" Target="slides/slide166.xml"/><Relationship Id="rId193" Type="http://schemas.openxmlformats.org/officeDocument/2006/relationships/slide" Target="slides/slide187.xml"/><Relationship Id="rId202" Type="http://schemas.openxmlformats.org/officeDocument/2006/relationships/slide" Target="slides/slide196.xml"/><Relationship Id="rId207" Type="http://schemas.openxmlformats.org/officeDocument/2006/relationships/slide" Target="slides/slide201.xml"/><Relationship Id="rId223" Type="http://schemas.openxmlformats.org/officeDocument/2006/relationships/slide" Target="slides/slide217.xml"/><Relationship Id="rId228" Type="http://schemas.openxmlformats.org/officeDocument/2006/relationships/slide" Target="slides/slide222.xml"/><Relationship Id="rId244" Type="http://schemas.openxmlformats.org/officeDocument/2006/relationships/slide" Target="slides/slide238.xml"/><Relationship Id="rId249" Type="http://schemas.openxmlformats.org/officeDocument/2006/relationships/slide" Target="slides/slide24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slide" Target="slides/slide140.xml"/><Relationship Id="rId167" Type="http://schemas.openxmlformats.org/officeDocument/2006/relationships/slide" Target="slides/slide161.xml"/><Relationship Id="rId188" Type="http://schemas.openxmlformats.org/officeDocument/2006/relationships/slide" Target="slides/slide182.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162" Type="http://schemas.openxmlformats.org/officeDocument/2006/relationships/slide" Target="slides/slide156.xml"/><Relationship Id="rId183" Type="http://schemas.openxmlformats.org/officeDocument/2006/relationships/slide" Target="slides/slide177.xml"/><Relationship Id="rId213" Type="http://schemas.openxmlformats.org/officeDocument/2006/relationships/slide" Target="slides/slide207.xml"/><Relationship Id="rId218" Type="http://schemas.openxmlformats.org/officeDocument/2006/relationships/slide" Target="slides/slide212.xml"/><Relationship Id="rId234" Type="http://schemas.openxmlformats.org/officeDocument/2006/relationships/slide" Target="slides/slide228.xml"/><Relationship Id="rId239" Type="http://schemas.openxmlformats.org/officeDocument/2006/relationships/slide" Target="slides/slide233.xml"/><Relationship Id="rId2" Type="http://schemas.openxmlformats.org/officeDocument/2006/relationships/slideMaster" Target="slideMasters/slideMaster2.xml"/><Relationship Id="rId29" Type="http://schemas.openxmlformats.org/officeDocument/2006/relationships/slide" Target="slides/slide23.xml"/><Relationship Id="rId250" Type="http://schemas.openxmlformats.org/officeDocument/2006/relationships/slide" Target="slides/slide244.xml"/><Relationship Id="rId255" Type="http://schemas.openxmlformats.org/officeDocument/2006/relationships/presProps" Target="presProps.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157" Type="http://schemas.openxmlformats.org/officeDocument/2006/relationships/slide" Target="slides/slide151.xml"/><Relationship Id="rId178" Type="http://schemas.openxmlformats.org/officeDocument/2006/relationships/slide" Target="slides/slide172.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slide" Target="slides/slide146.xml"/><Relationship Id="rId173" Type="http://schemas.openxmlformats.org/officeDocument/2006/relationships/slide" Target="slides/slide167.xml"/><Relationship Id="rId194" Type="http://schemas.openxmlformats.org/officeDocument/2006/relationships/slide" Target="slides/slide188.xml"/><Relationship Id="rId199" Type="http://schemas.openxmlformats.org/officeDocument/2006/relationships/slide" Target="slides/slide193.xml"/><Relationship Id="rId203" Type="http://schemas.openxmlformats.org/officeDocument/2006/relationships/slide" Target="slides/slide197.xml"/><Relationship Id="rId208" Type="http://schemas.openxmlformats.org/officeDocument/2006/relationships/slide" Target="slides/slide202.xml"/><Relationship Id="rId229" Type="http://schemas.openxmlformats.org/officeDocument/2006/relationships/slide" Target="slides/slide223.xml"/><Relationship Id="rId19" Type="http://schemas.openxmlformats.org/officeDocument/2006/relationships/slide" Target="slides/slide13.xml"/><Relationship Id="rId224" Type="http://schemas.openxmlformats.org/officeDocument/2006/relationships/slide" Target="slides/slide218.xml"/><Relationship Id="rId240" Type="http://schemas.openxmlformats.org/officeDocument/2006/relationships/slide" Target="slides/slide234.xml"/><Relationship Id="rId245" Type="http://schemas.openxmlformats.org/officeDocument/2006/relationships/slide" Target="slides/slide239.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slide" Target="slides/slide162.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184" Type="http://schemas.openxmlformats.org/officeDocument/2006/relationships/slide" Target="slides/slide178.xml"/><Relationship Id="rId189" Type="http://schemas.openxmlformats.org/officeDocument/2006/relationships/slide" Target="slides/slide183.xml"/><Relationship Id="rId219" Type="http://schemas.openxmlformats.org/officeDocument/2006/relationships/slide" Target="slides/slide213.xml"/><Relationship Id="rId3" Type="http://schemas.openxmlformats.org/officeDocument/2006/relationships/slideMaster" Target="slideMasters/slideMaster3.xml"/><Relationship Id="rId214" Type="http://schemas.openxmlformats.org/officeDocument/2006/relationships/slide" Target="slides/slide208.xml"/><Relationship Id="rId230" Type="http://schemas.openxmlformats.org/officeDocument/2006/relationships/slide" Target="slides/slide224.xml"/><Relationship Id="rId235" Type="http://schemas.openxmlformats.org/officeDocument/2006/relationships/slide" Target="slides/slide229.xml"/><Relationship Id="rId251" Type="http://schemas.openxmlformats.org/officeDocument/2006/relationships/slide" Target="slides/slide245.xml"/><Relationship Id="rId256" Type="http://schemas.openxmlformats.org/officeDocument/2006/relationships/viewProps" Target="viewProps.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74" Type="http://schemas.openxmlformats.org/officeDocument/2006/relationships/slide" Target="slides/slide168.xml"/><Relationship Id="rId179" Type="http://schemas.openxmlformats.org/officeDocument/2006/relationships/slide" Target="slides/slide173.xml"/><Relationship Id="rId195" Type="http://schemas.openxmlformats.org/officeDocument/2006/relationships/slide" Target="slides/slide189.xml"/><Relationship Id="rId209" Type="http://schemas.openxmlformats.org/officeDocument/2006/relationships/slide" Target="slides/slide203.xml"/><Relationship Id="rId190" Type="http://schemas.openxmlformats.org/officeDocument/2006/relationships/slide" Target="slides/slide184.xml"/><Relationship Id="rId204" Type="http://schemas.openxmlformats.org/officeDocument/2006/relationships/slide" Target="slides/slide198.xml"/><Relationship Id="rId220" Type="http://schemas.openxmlformats.org/officeDocument/2006/relationships/slide" Target="slides/slide214.xml"/><Relationship Id="rId225" Type="http://schemas.openxmlformats.org/officeDocument/2006/relationships/slide" Target="slides/slide219.xml"/><Relationship Id="rId241" Type="http://schemas.openxmlformats.org/officeDocument/2006/relationships/slide" Target="slides/slide235.xml"/><Relationship Id="rId246" Type="http://schemas.openxmlformats.org/officeDocument/2006/relationships/slide" Target="slides/slide240.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slide" Target="slides/slide137.xml"/><Relationship Id="rId148" Type="http://schemas.openxmlformats.org/officeDocument/2006/relationships/slide" Target="slides/slide142.xml"/><Relationship Id="rId164" Type="http://schemas.openxmlformats.org/officeDocument/2006/relationships/slide" Target="slides/slide158.xml"/><Relationship Id="rId169" Type="http://schemas.openxmlformats.org/officeDocument/2006/relationships/slide" Target="slides/slide163.xml"/><Relationship Id="rId185" Type="http://schemas.openxmlformats.org/officeDocument/2006/relationships/slide" Target="slides/slide179.xml"/><Relationship Id="rId4" Type="http://schemas.openxmlformats.org/officeDocument/2006/relationships/slideMaster" Target="slideMasters/slideMaster4.xml"/><Relationship Id="rId9" Type="http://schemas.openxmlformats.org/officeDocument/2006/relationships/slide" Target="slides/slide3.xml"/><Relationship Id="rId180" Type="http://schemas.openxmlformats.org/officeDocument/2006/relationships/slide" Target="slides/slide174.xml"/><Relationship Id="rId210" Type="http://schemas.openxmlformats.org/officeDocument/2006/relationships/slide" Target="slides/slide204.xml"/><Relationship Id="rId215" Type="http://schemas.openxmlformats.org/officeDocument/2006/relationships/slide" Target="slides/slide209.xml"/><Relationship Id="rId236" Type="http://schemas.openxmlformats.org/officeDocument/2006/relationships/slide" Target="slides/slide230.xml"/><Relationship Id="rId257" Type="http://schemas.openxmlformats.org/officeDocument/2006/relationships/theme" Target="theme/theme1.xml"/><Relationship Id="rId26" Type="http://schemas.openxmlformats.org/officeDocument/2006/relationships/slide" Target="slides/slide20.xml"/><Relationship Id="rId231" Type="http://schemas.openxmlformats.org/officeDocument/2006/relationships/slide" Target="slides/slide225.xml"/><Relationship Id="rId252" Type="http://schemas.openxmlformats.org/officeDocument/2006/relationships/slide" Target="slides/slide246.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54" Type="http://schemas.openxmlformats.org/officeDocument/2006/relationships/slide" Target="slides/slide148.xml"/><Relationship Id="rId175" Type="http://schemas.openxmlformats.org/officeDocument/2006/relationships/slide" Target="slides/slide169.xml"/><Relationship Id="rId196" Type="http://schemas.openxmlformats.org/officeDocument/2006/relationships/slide" Target="slides/slide190.xml"/><Relationship Id="rId200" Type="http://schemas.openxmlformats.org/officeDocument/2006/relationships/slide" Target="slides/slide194.xml"/><Relationship Id="rId16" Type="http://schemas.openxmlformats.org/officeDocument/2006/relationships/slide" Target="slides/slide10.xml"/><Relationship Id="rId221" Type="http://schemas.openxmlformats.org/officeDocument/2006/relationships/slide" Target="slides/slide215.xml"/><Relationship Id="rId242" Type="http://schemas.openxmlformats.org/officeDocument/2006/relationships/slide" Target="slides/slide236.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slide" Target="slides/slide138.xml"/><Relationship Id="rId90" Type="http://schemas.openxmlformats.org/officeDocument/2006/relationships/slide" Target="slides/slide84.xml"/><Relationship Id="rId165" Type="http://schemas.openxmlformats.org/officeDocument/2006/relationships/slide" Target="slides/slide159.xml"/><Relationship Id="rId186" Type="http://schemas.openxmlformats.org/officeDocument/2006/relationships/slide" Target="slides/slide180.xml"/><Relationship Id="rId211" Type="http://schemas.openxmlformats.org/officeDocument/2006/relationships/slide" Target="slides/slide205.xml"/><Relationship Id="rId232" Type="http://schemas.openxmlformats.org/officeDocument/2006/relationships/slide" Target="slides/slide226.xml"/><Relationship Id="rId253" Type="http://schemas.openxmlformats.org/officeDocument/2006/relationships/slide" Target="slides/slide247.xml"/><Relationship Id="rId27" Type="http://schemas.openxmlformats.org/officeDocument/2006/relationships/slide" Target="slides/slide21.xml"/><Relationship Id="rId48" Type="http://schemas.openxmlformats.org/officeDocument/2006/relationships/slide" Target="slides/slide42.xml"/><Relationship Id="rId69" Type="http://schemas.openxmlformats.org/officeDocument/2006/relationships/slide" Target="slides/slide63.xml"/><Relationship Id="rId113" Type="http://schemas.openxmlformats.org/officeDocument/2006/relationships/slide" Target="slides/slide107.xml"/><Relationship Id="rId134" Type="http://schemas.openxmlformats.org/officeDocument/2006/relationships/slide" Target="slides/slide128.xml"/><Relationship Id="rId80" Type="http://schemas.openxmlformats.org/officeDocument/2006/relationships/slide" Target="slides/slide74.xml"/><Relationship Id="rId155" Type="http://schemas.openxmlformats.org/officeDocument/2006/relationships/slide" Target="slides/slide149.xml"/><Relationship Id="rId176" Type="http://schemas.openxmlformats.org/officeDocument/2006/relationships/slide" Target="slides/slide170.xml"/><Relationship Id="rId197" Type="http://schemas.openxmlformats.org/officeDocument/2006/relationships/slide" Target="slides/slide191.xml"/><Relationship Id="rId201" Type="http://schemas.openxmlformats.org/officeDocument/2006/relationships/slide" Target="slides/slide195.xml"/><Relationship Id="rId222" Type="http://schemas.openxmlformats.org/officeDocument/2006/relationships/slide" Target="slides/slide216.xml"/><Relationship Id="rId243" Type="http://schemas.openxmlformats.org/officeDocument/2006/relationships/slide" Target="slides/slide237.xml"/><Relationship Id="rId17" Type="http://schemas.openxmlformats.org/officeDocument/2006/relationships/slide" Target="slides/slide11.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24" Type="http://schemas.openxmlformats.org/officeDocument/2006/relationships/slide" Target="slides/slide118.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D071C-C0A1-4028-8A76-DC9E25E9F754}" type="doc">
      <dgm:prSet loTypeId="urn:microsoft.com/office/officeart/2005/8/layout/target2" loCatId="relationship" qsTypeId="urn:microsoft.com/office/officeart/2005/8/quickstyle/simple1" qsCatId="simple" csTypeId="urn:microsoft.com/office/officeart/2005/8/colors/accent2_3" csCatId="accent2" phldr="1"/>
      <dgm:spPr/>
      <dgm:t>
        <a:bodyPr/>
        <a:lstStyle/>
        <a:p>
          <a:endParaRPr lang="en-US"/>
        </a:p>
      </dgm:t>
    </dgm:pt>
    <dgm:pt modelId="{30C161F6-0382-4A89-B0F4-94453DF5914B}">
      <dgm:prSet phldrT="[Text]"/>
      <dgm:spPr/>
      <dgm:t>
        <a:bodyPr/>
        <a:lstStyle/>
        <a:p>
          <a:r>
            <a:rPr lang="en-US" dirty="0" smtClean="0"/>
            <a:t>.</a:t>
          </a:r>
          <a:r>
            <a:rPr lang="en-US" dirty="0" err="1" smtClean="0"/>
            <a:t>Dll</a:t>
          </a:r>
          <a:r>
            <a:rPr lang="en-US" dirty="0" smtClean="0"/>
            <a:t> or .Exe</a:t>
          </a:r>
          <a:endParaRPr lang="en-US" dirty="0"/>
        </a:p>
      </dgm:t>
    </dgm:pt>
    <dgm:pt modelId="{BA1CF477-9563-4B1A-9448-F9A7B180B34B}" type="parTrans" cxnId="{01EC46A2-A8C9-4F02-925B-7F49D5FE5859}">
      <dgm:prSet/>
      <dgm:spPr/>
      <dgm:t>
        <a:bodyPr/>
        <a:lstStyle/>
        <a:p>
          <a:endParaRPr lang="en-US"/>
        </a:p>
      </dgm:t>
    </dgm:pt>
    <dgm:pt modelId="{CA8E493C-D394-4542-9AD3-78E49B7B5FFF}" type="sibTrans" cxnId="{01EC46A2-A8C9-4F02-925B-7F49D5FE5859}">
      <dgm:prSet/>
      <dgm:spPr/>
      <dgm:t>
        <a:bodyPr/>
        <a:lstStyle/>
        <a:p>
          <a:endParaRPr lang="en-US"/>
        </a:p>
      </dgm:t>
    </dgm:pt>
    <dgm:pt modelId="{8AB9DC8A-85B9-4ADB-BD8A-E9924640D156}">
      <dgm:prSet phldrT="[Text]"/>
      <dgm:spPr/>
      <dgm:t>
        <a:bodyPr/>
        <a:lstStyle/>
        <a:p>
          <a:r>
            <a:rPr lang="en-US" dirty="0" smtClean="0"/>
            <a:t>Metadata</a:t>
          </a:r>
        </a:p>
        <a:p>
          <a:r>
            <a:rPr lang="en-US" dirty="0" smtClean="0"/>
            <a:t>(attributes?)</a:t>
          </a:r>
          <a:endParaRPr lang="en-US" dirty="0"/>
        </a:p>
      </dgm:t>
    </dgm:pt>
    <dgm:pt modelId="{9F8FC234-1BFE-492C-B343-8CA8A8DF2FAC}" type="parTrans" cxnId="{53E99C56-FBDC-4B4B-A3B4-A25AA0542007}">
      <dgm:prSet/>
      <dgm:spPr/>
      <dgm:t>
        <a:bodyPr/>
        <a:lstStyle/>
        <a:p>
          <a:endParaRPr lang="en-US"/>
        </a:p>
      </dgm:t>
    </dgm:pt>
    <dgm:pt modelId="{0BDD9976-850C-4FC1-94C0-020642980A7F}" type="sibTrans" cxnId="{53E99C56-FBDC-4B4B-A3B4-A25AA0542007}">
      <dgm:prSet/>
      <dgm:spPr/>
      <dgm:t>
        <a:bodyPr/>
        <a:lstStyle/>
        <a:p>
          <a:endParaRPr lang="en-US"/>
        </a:p>
      </dgm:t>
    </dgm:pt>
    <dgm:pt modelId="{F5519A84-1843-4B9F-9016-02E34A6C34B6}">
      <dgm:prSet phldrT="[Text]"/>
      <dgm:spPr/>
      <dgm:t>
        <a:bodyPr/>
        <a:lstStyle/>
        <a:p>
          <a:r>
            <a:rPr lang="en-US" dirty="0" smtClean="0"/>
            <a:t>Metadata</a:t>
          </a:r>
        </a:p>
        <a:p>
          <a:r>
            <a:rPr lang="en-US" dirty="0" smtClean="0"/>
            <a:t>(bitmaps?)</a:t>
          </a:r>
          <a:endParaRPr lang="en-US" dirty="0"/>
        </a:p>
      </dgm:t>
    </dgm:pt>
    <dgm:pt modelId="{8C4134E5-8CB4-46F0-AC53-9D6B541217F7}" type="parTrans" cxnId="{63F4B250-ECF9-4897-9C05-A002EF3FC22E}">
      <dgm:prSet/>
      <dgm:spPr/>
      <dgm:t>
        <a:bodyPr/>
        <a:lstStyle/>
        <a:p>
          <a:endParaRPr lang="en-US"/>
        </a:p>
      </dgm:t>
    </dgm:pt>
    <dgm:pt modelId="{FB8979A5-6D91-4FC3-B773-023969E25301}" type="sibTrans" cxnId="{63F4B250-ECF9-4897-9C05-A002EF3FC22E}">
      <dgm:prSet/>
      <dgm:spPr/>
      <dgm:t>
        <a:bodyPr/>
        <a:lstStyle/>
        <a:p>
          <a:endParaRPr lang="en-US"/>
        </a:p>
      </dgm:t>
    </dgm:pt>
    <dgm:pt modelId="{4C6F75A4-EB1B-496E-8650-08022032673F}">
      <dgm:prSet phldrT="[Text]"/>
      <dgm:spPr/>
      <dgm:t>
        <a:bodyPr/>
        <a:lstStyle/>
        <a:p>
          <a:r>
            <a:rPr lang="en-US" dirty="0" smtClean="0"/>
            <a:t>Code</a:t>
          </a:r>
          <a:endParaRPr lang="en-US" dirty="0"/>
        </a:p>
      </dgm:t>
    </dgm:pt>
    <dgm:pt modelId="{377476E7-0B9A-4A1F-A37D-BC8AD54EDCBE}" type="parTrans" cxnId="{8099F679-AA6C-4418-876B-FEA9D1740DD9}">
      <dgm:prSet/>
      <dgm:spPr/>
      <dgm:t>
        <a:bodyPr/>
        <a:lstStyle/>
        <a:p>
          <a:endParaRPr lang="en-US"/>
        </a:p>
      </dgm:t>
    </dgm:pt>
    <dgm:pt modelId="{FFC00B82-0DC3-4243-ADD9-508849BA4300}" type="sibTrans" cxnId="{8099F679-AA6C-4418-876B-FEA9D1740DD9}">
      <dgm:prSet/>
      <dgm:spPr/>
      <dgm:t>
        <a:bodyPr/>
        <a:lstStyle/>
        <a:p>
          <a:endParaRPr lang="en-US"/>
        </a:p>
      </dgm:t>
    </dgm:pt>
    <dgm:pt modelId="{795DE071-29A2-4D53-94E3-4522E57A7B67}">
      <dgm:prSet phldrT="[Text]"/>
      <dgm:spPr/>
      <dgm:t>
        <a:bodyPr/>
        <a:lstStyle/>
        <a:p>
          <a:r>
            <a:rPr lang="en-US" dirty="0" smtClean="0"/>
            <a:t>Class</a:t>
          </a:r>
          <a:endParaRPr lang="en-US" dirty="0"/>
        </a:p>
      </dgm:t>
    </dgm:pt>
    <dgm:pt modelId="{25F2168A-C781-4366-9904-9B60CB1A9009}" type="parTrans" cxnId="{160F9876-7960-4126-A0E0-2A3CDD41F7F8}">
      <dgm:prSet/>
      <dgm:spPr/>
      <dgm:t>
        <a:bodyPr/>
        <a:lstStyle/>
        <a:p>
          <a:endParaRPr lang="en-US"/>
        </a:p>
      </dgm:t>
    </dgm:pt>
    <dgm:pt modelId="{D3BF2017-CCE8-4A21-8D7B-DEAB9B65E073}" type="sibTrans" cxnId="{160F9876-7960-4126-A0E0-2A3CDD41F7F8}">
      <dgm:prSet/>
      <dgm:spPr/>
      <dgm:t>
        <a:bodyPr/>
        <a:lstStyle/>
        <a:p>
          <a:endParaRPr lang="en-US"/>
        </a:p>
      </dgm:t>
    </dgm:pt>
    <dgm:pt modelId="{4AFED387-C59F-43D2-B7BF-5E75C258F024}">
      <dgm:prSet phldrT="[Text]"/>
      <dgm:spPr/>
      <dgm:t>
        <a:bodyPr/>
        <a:lstStyle/>
        <a:p>
          <a:r>
            <a:rPr lang="en-US" dirty="0" smtClean="0"/>
            <a:t>Method 1 (constructor?)</a:t>
          </a:r>
          <a:endParaRPr lang="en-US" dirty="0"/>
        </a:p>
      </dgm:t>
    </dgm:pt>
    <dgm:pt modelId="{A2E9B49D-FC78-48F8-87C3-623E17C6AF08}" type="parTrans" cxnId="{FB958536-BF27-40B2-B6E3-E826ED6D3F63}">
      <dgm:prSet/>
      <dgm:spPr/>
      <dgm:t>
        <a:bodyPr/>
        <a:lstStyle/>
        <a:p>
          <a:endParaRPr lang="en-US"/>
        </a:p>
      </dgm:t>
    </dgm:pt>
    <dgm:pt modelId="{83AAD8AA-AA51-4394-BEA4-8F5E57FE0F38}" type="sibTrans" cxnId="{FB958536-BF27-40B2-B6E3-E826ED6D3F63}">
      <dgm:prSet/>
      <dgm:spPr/>
      <dgm:t>
        <a:bodyPr/>
        <a:lstStyle/>
        <a:p>
          <a:endParaRPr lang="en-US"/>
        </a:p>
      </dgm:t>
    </dgm:pt>
    <dgm:pt modelId="{045F5EAB-D276-4EE9-A06D-734FB98D87FF}">
      <dgm:prSet phldrT="[Text]"/>
      <dgm:spPr/>
      <dgm:t>
        <a:bodyPr/>
        <a:lstStyle/>
        <a:p>
          <a:r>
            <a:rPr lang="en-US" dirty="0" smtClean="0"/>
            <a:t>Method 2</a:t>
          </a:r>
          <a:endParaRPr lang="en-US" dirty="0"/>
        </a:p>
      </dgm:t>
    </dgm:pt>
    <dgm:pt modelId="{C8A948D0-E039-4037-8243-B075C959BB02}" type="parTrans" cxnId="{CFDC0AAF-38E0-4985-8195-C726B6A826B4}">
      <dgm:prSet/>
      <dgm:spPr/>
      <dgm:t>
        <a:bodyPr/>
        <a:lstStyle/>
        <a:p>
          <a:endParaRPr lang="en-US"/>
        </a:p>
      </dgm:t>
    </dgm:pt>
    <dgm:pt modelId="{E21F3F63-3EC1-4325-BB32-1957D3F6E402}" type="sibTrans" cxnId="{CFDC0AAF-38E0-4985-8195-C726B6A826B4}">
      <dgm:prSet/>
      <dgm:spPr/>
      <dgm:t>
        <a:bodyPr/>
        <a:lstStyle/>
        <a:p>
          <a:endParaRPr lang="en-US"/>
        </a:p>
      </dgm:t>
    </dgm:pt>
    <dgm:pt modelId="{0775A61B-47C9-4B6D-AFBE-45ED77EDFCAA}">
      <dgm:prSet phldrT="[Text]"/>
      <dgm:spPr/>
      <dgm:t>
        <a:bodyPr/>
        <a:lstStyle/>
        <a:p>
          <a:r>
            <a:rPr lang="en-US" dirty="0" smtClean="0"/>
            <a:t>Method 3</a:t>
          </a:r>
          <a:endParaRPr lang="en-US" dirty="0"/>
        </a:p>
      </dgm:t>
    </dgm:pt>
    <dgm:pt modelId="{DCCAAE43-57D2-4676-88C2-98CBE80A31AD}" type="parTrans" cxnId="{4B0E04D2-5010-4114-84F3-B5208FBBD984}">
      <dgm:prSet/>
      <dgm:spPr/>
      <dgm:t>
        <a:bodyPr/>
        <a:lstStyle/>
        <a:p>
          <a:endParaRPr lang="en-US"/>
        </a:p>
      </dgm:t>
    </dgm:pt>
    <dgm:pt modelId="{42D7C219-0D36-4403-A72C-C0A5B460DB38}" type="sibTrans" cxnId="{4B0E04D2-5010-4114-84F3-B5208FBBD984}">
      <dgm:prSet/>
      <dgm:spPr/>
      <dgm:t>
        <a:bodyPr/>
        <a:lstStyle/>
        <a:p>
          <a:endParaRPr lang="en-US"/>
        </a:p>
      </dgm:t>
    </dgm:pt>
    <dgm:pt modelId="{924F0018-BCF5-4633-B7F9-A44D589077BE}" type="pres">
      <dgm:prSet presAssocID="{19DD071C-C0A1-4028-8A76-DC9E25E9F754}" presName="Name0" presStyleCnt="0">
        <dgm:presLayoutVars>
          <dgm:chMax val="3"/>
          <dgm:chPref val="1"/>
          <dgm:dir/>
          <dgm:animLvl val="lvl"/>
          <dgm:resizeHandles/>
        </dgm:presLayoutVars>
      </dgm:prSet>
      <dgm:spPr/>
      <dgm:t>
        <a:bodyPr/>
        <a:lstStyle/>
        <a:p>
          <a:endParaRPr lang="en-US"/>
        </a:p>
      </dgm:t>
    </dgm:pt>
    <dgm:pt modelId="{44923682-39BB-4C2F-9B59-9FE41230FACD}" type="pres">
      <dgm:prSet presAssocID="{19DD071C-C0A1-4028-8A76-DC9E25E9F754}" presName="outerBox" presStyleCnt="0"/>
      <dgm:spPr/>
    </dgm:pt>
    <dgm:pt modelId="{30838010-BB08-4323-8F30-8A845239660D}" type="pres">
      <dgm:prSet presAssocID="{19DD071C-C0A1-4028-8A76-DC9E25E9F754}" presName="outerBoxParent" presStyleLbl="node1" presStyleIdx="0" presStyleCnt="3"/>
      <dgm:spPr/>
      <dgm:t>
        <a:bodyPr/>
        <a:lstStyle/>
        <a:p>
          <a:endParaRPr lang="en-US"/>
        </a:p>
      </dgm:t>
    </dgm:pt>
    <dgm:pt modelId="{DA6BC0E6-2BC1-4B9E-8452-758DB5FE1104}" type="pres">
      <dgm:prSet presAssocID="{19DD071C-C0A1-4028-8A76-DC9E25E9F754}" presName="outerBoxChildren" presStyleCnt="0"/>
      <dgm:spPr/>
    </dgm:pt>
    <dgm:pt modelId="{2C487FAB-8800-4AC0-96AA-E159D692E52C}" type="pres">
      <dgm:prSet presAssocID="{8AB9DC8A-85B9-4ADB-BD8A-E9924640D156}" presName="oChild" presStyleLbl="fgAcc1" presStyleIdx="0" presStyleCnt="5">
        <dgm:presLayoutVars>
          <dgm:bulletEnabled val="1"/>
        </dgm:presLayoutVars>
      </dgm:prSet>
      <dgm:spPr/>
      <dgm:t>
        <a:bodyPr/>
        <a:lstStyle/>
        <a:p>
          <a:endParaRPr lang="en-US"/>
        </a:p>
      </dgm:t>
    </dgm:pt>
    <dgm:pt modelId="{F6192BB0-1080-413B-B63A-BD411B454571}" type="pres">
      <dgm:prSet presAssocID="{0BDD9976-850C-4FC1-94C0-020642980A7F}" presName="outerSibTrans" presStyleCnt="0"/>
      <dgm:spPr/>
    </dgm:pt>
    <dgm:pt modelId="{1E56F3CD-72BE-4907-A035-FEA2AFCAE2C0}" type="pres">
      <dgm:prSet presAssocID="{F5519A84-1843-4B9F-9016-02E34A6C34B6}" presName="oChild" presStyleLbl="fgAcc1" presStyleIdx="1" presStyleCnt="5">
        <dgm:presLayoutVars>
          <dgm:bulletEnabled val="1"/>
        </dgm:presLayoutVars>
      </dgm:prSet>
      <dgm:spPr/>
      <dgm:t>
        <a:bodyPr/>
        <a:lstStyle/>
        <a:p>
          <a:endParaRPr lang="en-US"/>
        </a:p>
      </dgm:t>
    </dgm:pt>
    <dgm:pt modelId="{DBBBB43F-AF3F-4D63-AC4E-B515D466C6C1}" type="pres">
      <dgm:prSet presAssocID="{19DD071C-C0A1-4028-8A76-DC9E25E9F754}" presName="middleBox" presStyleCnt="0"/>
      <dgm:spPr/>
    </dgm:pt>
    <dgm:pt modelId="{CE592B15-4528-49BF-8A6D-AF01FFF89DE9}" type="pres">
      <dgm:prSet presAssocID="{19DD071C-C0A1-4028-8A76-DC9E25E9F754}" presName="middleBoxParent" presStyleLbl="node1" presStyleIdx="1" presStyleCnt="3"/>
      <dgm:spPr/>
      <dgm:t>
        <a:bodyPr/>
        <a:lstStyle/>
        <a:p>
          <a:endParaRPr lang="en-US"/>
        </a:p>
      </dgm:t>
    </dgm:pt>
    <dgm:pt modelId="{5A5D9E57-380B-4D80-9610-D51FB094DE51}" type="pres">
      <dgm:prSet presAssocID="{19DD071C-C0A1-4028-8A76-DC9E25E9F754}" presName="middleBoxChildren" presStyleCnt="0"/>
      <dgm:spPr/>
    </dgm:pt>
    <dgm:pt modelId="{C625EDDF-C37A-4BC5-84A1-902D430BB220}" type="pres">
      <dgm:prSet presAssocID="{19DD071C-C0A1-4028-8A76-DC9E25E9F754}" presName="centerBox" presStyleCnt="0"/>
      <dgm:spPr/>
    </dgm:pt>
    <dgm:pt modelId="{91C60247-FB15-4A69-86C4-503A8CC20CE0}" type="pres">
      <dgm:prSet presAssocID="{19DD071C-C0A1-4028-8A76-DC9E25E9F754}" presName="centerBoxParent" presStyleLbl="node1" presStyleIdx="2" presStyleCnt="3" custLinFactNeighborX="1671" custLinFactNeighborY="-8803"/>
      <dgm:spPr/>
      <dgm:t>
        <a:bodyPr/>
        <a:lstStyle/>
        <a:p>
          <a:endParaRPr lang="en-US"/>
        </a:p>
      </dgm:t>
    </dgm:pt>
    <dgm:pt modelId="{6DD521C1-8827-4E22-B076-CFA0C7D3A7DE}" type="pres">
      <dgm:prSet presAssocID="{19DD071C-C0A1-4028-8A76-DC9E25E9F754}" presName="centerBoxChildren" presStyleCnt="0"/>
      <dgm:spPr/>
    </dgm:pt>
    <dgm:pt modelId="{355F8208-7391-42B5-A75A-D67D4A1CCDC0}" type="pres">
      <dgm:prSet presAssocID="{4AFED387-C59F-43D2-B7BF-5E75C258F024}" presName="cChild" presStyleLbl="fgAcc1" presStyleIdx="2" presStyleCnt="5">
        <dgm:presLayoutVars>
          <dgm:bulletEnabled val="1"/>
        </dgm:presLayoutVars>
      </dgm:prSet>
      <dgm:spPr/>
      <dgm:t>
        <a:bodyPr/>
        <a:lstStyle/>
        <a:p>
          <a:endParaRPr lang="en-US"/>
        </a:p>
      </dgm:t>
    </dgm:pt>
    <dgm:pt modelId="{691888EF-E395-4209-8792-3876C7A61719}" type="pres">
      <dgm:prSet presAssocID="{83AAD8AA-AA51-4394-BEA4-8F5E57FE0F38}" presName="centerSibTrans" presStyleCnt="0"/>
      <dgm:spPr/>
    </dgm:pt>
    <dgm:pt modelId="{76606A15-A839-40E6-9453-AC8DB731BC83}" type="pres">
      <dgm:prSet presAssocID="{045F5EAB-D276-4EE9-A06D-734FB98D87FF}" presName="cChild" presStyleLbl="fgAcc1" presStyleIdx="3" presStyleCnt="5">
        <dgm:presLayoutVars>
          <dgm:bulletEnabled val="1"/>
        </dgm:presLayoutVars>
      </dgm:prSet>
      <dgm:spPr/>
      <dgm:t>
        <a:bodyPr/>
        <a:lstStyle/>
        <a:p>
          <a:endParaRPr lang="en-US"/>
        </a:p>
      </dgm:t>
    </dgm:pt>
    <dgm:pt modelId="{78141504-2E42-4746-B4CE-65B261F7AFBB}" type="pres">
      <dgm:prSet presAssocID="{E21F3F63-3EC1-4325-BB32-1957D3F6E402}" presName="centerSibTrans" presStyleCnt="0"/>
      <dgm:spPr/>
    </dgm:pt>
    <dgm:pt modelId="{B4CFD144-F73D-403F-84A4-EEF78259F9C4}" type="pres">
      <dgm:prSet presAssocID="{0775A61B-47C9-4B6D-AFBE-45ED77EDFCAA}" presName="cChild" presStyleLbl="fgAcc1" presStyleIdx="4" presStyleCnt="5">
        <dgm:presLayoutVars>
          <dgm:bulletEnabled val="1"/>
        </dgm:presLayoutVars>
      </dgm:prSet>
      <dgm:spPr/>
      <dgm:t>
        <a:bodyPr/>
        <a:lstStyle/>
        <a:p>
          <a:endParaRPr lang="en-US"/>
        </a:p>
      </dgm:t>
    </dgm:pt>
  </dgm:ptLst>
  <dgm:cxnLst>
    <dgm:cxn modelId="{E875BD80-B9F5-432B-AF03-42E147EA5984}" type="presOf" srcId="{045F5EAB-D276-4EE9-A06D-734FB98D87FF}" destId="{76606A15-A839-40E6-9453-AC8DB731BC83}" srcOrd="0" destOrd="0" presId="urn:microsoft.com/office/officeart/2005/8/layout/target2"/>
    <dgm:cxn modelId="{4B0E04D2-5010-4114-84F3-B5208FBBD984}" srcId="{795DE071-29A2-4D53-94E3-4522E57A7B67}" destId="{0775A61B-47C9-4B6D-AFBE-45ED77EDFCAA}" srcOrd="2" destOrd="0" parTransId="{DCCAAE43-57D2-4676-88C2-98CBE80A31AD}" sibTransId="{42D7C219-0D36-4403-A72C-C0A5B460DB38}"/>
    <dgm:cxn modelId="{01EC46A2-A8C9-4F02-925B-7F49D5FE5859}" srcId="{19DD071C-C0A1-4028-8A76-DC9E25E9F754}" destId="{30C161F6-0382-4A89-B0F4-94453DF5914B}" srcOrd="0" destOrd="0" parTransId="{BA1CF477-9563-4B1A-9448-F9A7B180B34B}" sibTransId="{CA8E493C-D394-4542-9AD3-78E49B7B5FFF}"/>
    <dgm:cxn modelId="{43F24FE0-A478-4304-8F32-DC6DC928384D}" type="presOf" srcId="{F5519A84-1843-4B9F-9016-02E34A6C34B6}" destId="{1E56F3CD-72BE-4907-A035-FEA2AFCAE2C0}" srcOrd="0" destOrd="0" presId="urn:microsoft.com/office/officeart/2005/8/layout/target2"/>
    <dgm:cxn modelId="{9B0A309D-B20C-4FFF-8AB1-AC91244F7CB6}" type="presOf" srcId="{8AB9DC8A-85B9-4ADB-BD8A-E9924640D156}" destId="{2C487FAB-8800-4AC0-96AA-E159D692E52C}" srcOrd="0" destOrd="0" presId="urn:microsoft.com/office/officeart/2005/8/layout/target2"/>
    <dgm:cxn modelId="{8EF224FA-6663-40B3-89A6-A9EBA6ABC977}" type="presOf" srcId="{4C6F75A4-EB1B-496E-8650-08022032673F}" destId="{CE592B15-4528-49BF-8A6D-AF01FFF89DE9}" srcOrd="0" destOrd="0" presId="urn:microsoft.com/office/officeart/2005/8/layout/target2"/>
    <dgm:cxn modelId="{63F4B250-ECF9-4897-9C05-A002EF3FC22E}" srcId="{30C161F6-0382-4A89-B0F4-94453DF5914B}" destId="{F5519A84-1843-4B9F-9016-02E34A6C34B6}" srcOrd="1" destOrd="0" parTransId="{8C4134E5-8CB4-46F0-AC53-9D6B541217F7}" sibTransId="{FB8979A5-6D91-4FC3-B773-023969E25301}"/>
    <dgm:cxn modelId="{0F12E50B-4CD7-4B54-9748-B455CC965719}" type="presOf" srcId="{795DE071-29A2-4D53-94E3-4522E57A7B67}" destId="{91C60247-FB15-4A69-86C4-503A8CC20CE0}" srcOrd="0" destOrd="0" presId="urn:microsoft.com/office/officeart/2005/8/layout/target2"/>
    <dgm:cxn modelId="{2CDA9DDF-8ADE-492B-B55A-682369C9A928}" type="presOf" srcId="{4AFED387-C59F-43D2-B7BF-5E75C258F024}" destId="{355F8208-7391-42B5-A75A-D67D4A1CCDC0}" srcOrd="0" destOrd="0" presId="urn:microsoft.com/office/officeart/2005/8/layout/target2"/>
    <dgm:cxn modelId="{8637A8DC-2F82-471E-BA9D-592F92E9D8D8}" type="presOf" srcId="{19DD071C-C0A1-4028-8A76-DC9E25E9F754}" destId="{924F0018-BCF5-4633-B7F9-A44D589077BE}" srcOrd="0" destOrd="0" presId="urn:microsoft.com/office/officeart/2005/8/layout/target2"/>
    <dgm:cxn modelId="{53E99C56-FBDC-4B4B-A3B4-A25AA0542007}" srcId="{30C161F6-0382-4A89-B0F4-94453DF5914B}" destId="{8AB9DC8A-85B9-4ADB-BD8A-E9924640D156}" srcOrd="0" destOrd="0" parTransId="{9F8FC234-1BFE-492C-B343-8CA8A8DF2FAC}" sibTransId="{0BDD9976-850C-4FC1-94C0-020642980A7F}"/>
    <dgm:cxn modelId="{CFDC0AAF-38E0-4985-8195-C726B6A826B4}" srcId="{795DE071-29A2-4D53-94E3-4522E57A7B67}" destId="{045F5EAB-D276-4EE9-A06D-734FB98D87FF}" srcOrd="1" destOrd="0" parTransId="{C8A948D0-E039-4037-8243-B075C959BB02}" sibTransId="{E21F3F63-3EC1-4325-BB32-1957D3F6E402}"/>
    <dgm:cxn modelId="{FB958536-BF27-40B2-B6E3-E826ED6D3F63}" srcId="{795DE071-29A2-4D53-94E3-4522E57A7B67}" destId="{4AFED387-C59F-43D2-B7BF-5E75C258F024}" srcOrd="0" destOrd="0" parTransId="{A2E9B49D-FC78-48F8-87C3-623E17C6AF08}" sibTransId="{83AAD8AA-AA51-4394-BEA4-8F5E57FE0F38}"/>
    <dgm:cxn modelId="{8099F679-AA6C-4418-876B-FEA9D1740DD9}" srcId="{19DD071C-C0A1-4028-8A76-DC9E25E9F754}" destId="{4C6F75A4-EB1B-496E-8650-08022032673F}" srcOrd="1" destOrd="0" parTransId="{377476E7-0B9A-4A1F-A37D-BC8AD54EDCBE}" sibTransId="{FFC00B82-0DC3-4243-ADD9-508849BA4300}"/>
    <dgm:cxn modelId="{160F9876-7960-4126-A0E0-2A3CDD41F7F8}" srcId="{19DD071C-C0A1-4028-8A76-DC9E25E9F754}" destId="{795DE071-29A2-4D53-94E3-4522E57A7B67}" srcOrd="2" destOrd="0" parTransId="{25F2168A-C781-4366-9904-9B60CB1A9009}" sibTransId="{D3BF2017-CCE8-4A21-8D7B-DEAB9B65E073}"/>
    <dgm:cxn modelId="{4E18462D-9203-4628-8509-F23F6938002D}" type="presOf" srcId="{0775A61B-47C9-4B6D-AFBE-45ED77EDFCAA}" destId="{B4CFD144-F73D-403F-84A4-EEF78259F9C4}" srcOrd="0" destOrd="0" presId="urn:microsoft.com/office/officeart/2005/8/layout/target2"/>
    <dgm:cxn modelId="{DE6107B5-7397-435D-9406-F06348463592}" type="presOf" srcId="{30C161F6-0382-4A89-B0F4-94453DF5914B}" destId="{30838010-BB08-4323-8F30-8A845239660D}" srcOrd="0" destOrd="0" presId="urn:microsoft.com/office/officeart/2005/8/layout/target2"/>
    <dgm:cxn modelId="{A25CC6AC-7357-4FAA-87AA-297E0784A4CB}" type="presParOf" srcId="{924F0018-BCF5-4633-B7F9-A44D589077BE}" destId="{44923682-39BB-4C2F-9B59-9FE41230FACD}" srcOrd="0" destOrd="0" presId="urn:microsoft.com/office/officeart/2005/8/layout/target2"/>
    <dgm:cxn modelId="{A678C4BF-CB1B-4885-9904-E278A09BB3B8}" type="presParOf" srcId="{44923682-39BB-4C2F-9B59-9FE41230FACD}" destId="{30838010-BB08-4323-8F30-8A845239660D}" srcOrd="0" destOrd="0" presId="urn:microsoft.com/office/officeart/2005/8/layout/target2"/>
    <dgm:cxn modelId="{0A5465BA-591E-458E-8280-1991A5371083}" type="presParOf" srcId="{44923682-39BB-4C2F-9B59-9FE41230FACD}" destId="{DA6BC0E6-2BC1-4B9E-8452-758DB5FE1104}" srcOrd="1" destOrd="0" presId="urn:microsoft.com/office/officeart/2005/8/layout/target2"/>
    <dgm:cxn modelId="{6B14548C-A58C-4E3D-A1DF-02F60983E1FB}" type="presParOf" srcId="{DA6BC0E6-2BC1-4B9E-8452-758DB5FE1104}" destId="{2C487FAB-8800-4AC0-96AA-E159D692E52C}" srcOrd="0" destOrd="0" presId="urn:microsoft.com/office/officeart/2005/8/layout/target2"/>
    <dgm:cxn modelId="{6DB937D9-3B14-4C8D-8C1A-D1D775BE3530}" type="presParOf" srcId="{DA6BC0E6-2BC1-4B9E-8452-758DB5FE1104}" destId="{F6192BB0-1080-413B-B63A-BD411B454571}" srcOrd="1" destOrd="0" presId="urn:microsoft.com/office/officeart/2005/8/layout/target2"/>
    <dgm:cxn modelId="{7AE3ABCF-0411-47F6-AED9-3A250B283047}" type="presParOf" srcId="{DA6BC0E6-2BC1-4B9E-8452-758DB5FE1104}" destId="{1E56F3CD-72BE-4907-A035-FEA2AFCAE2C0}" srcOrd="2" destOrd="0" presId="urn:microsoft.com/office/officeart/2005/8/layout/target2"/>
    <dgm:cxn modelId="{8A977A08-4FC5-4A0E-8712-75F0412F7FBC}" type="presParOf" srcId="{924F0018-BCF5-4633-B7F9-A44D589077BE}" destId="{DBBBB43F-AF3F-4D63-AC4E-B515D466C6C1}" srcOrd="1" destOrd="0" presId="urn:microsoft.com/office/officeart/2005/8/layout/target2"/>
    <dgm:cxn modelId="{129617DC-E15F-4B07-8495-62115C209782}" type="presParOf" srcId="{DBBBB43F-AF3F-4D63-AC4E-B515D466C6C1}" destId="{CE592B15-4528-49BF-8A6D-AF01FFF89DE9}" srcOrd="0" destOrd="0" presId="urn:microsoft.com/office/officeart/2005/8/layout/target2"/>
    <dgm:cxn modelId="{C8B112AD-8C8F-4683-AD1A-EB8520017762}" type="presParOf" srcId="{DBBBB43F-AF3F-4D63-AC4E-B515D466C6C1}" destId="{5A5D9E57-380B-4D80-9610-D51FB094DE51}" srcOrd="1" destOrd="0" presId="urn:microsoft.com/office/officeart/2005/8/layout/target2"/>
    <dgm:cxn modelId="{DE07DED2-8516-4618-9F73-C5F36F8291C3}" type="presParOf" srcId="{924F0018-BCF5-4633-B7F9-A44D589077BE}" destId="{C625EDDF-C37A-4BC5-84A1-902D430BB220}" srcOrd="2" destOrd="0" presId="urn:microsoft.com/office/officeart/2005/8/layout/target2"/>
    <dgm:cxn modelId="{E9813CFD-DF80-4915-BDBD-C1F7080A4CED}" type="presParOf" srcId="{C625EDDF-C37A-4BC5-84A1-902D430BB220}" destId="{91C60247-FB15-4A69-86C4-503A8CC20CE0}" srcOrd="0" destOrd="0" presId="urn:microsoft.com/office/officeart/2005/8/layout/target2"/>
    <dgm:cxn modelId="{0B354907-2C26-49AE-BD51-EC1F53F4A5F8}" type="presParOf" srcId="{C625EDDF-C37A-4BC5-84A1-902D430BB220}" destId="{6DD521C1-8827-4E22-B076-CFA0C7D3A7DE}" srcOrd="1" destOrd="0" presId="urn:microsoft.com/office/officeart/2005/8/layout/target2"/>
    <dgm:cxn modelId="{0CC5F3E4-F710-4A8E-AD19-5D6192070D67}" type="presParOf" srcId="{6DD521C1-8827-4E22-B076-CFA0C7D3A7DE}" destId="{355F8208-7391-42B5-A75A-D67D4A1CCDC0}" srcOrd="0" destOrd="0" presId="urn:microsoft.com/office/officeart/2005/8/layout/target2"/>
    <dgm:cxn modelId="{C770AE7A-A93B-456B-A87D-557A0A5DDCE3}" type="presParOf" srcId="{6DD521C1-8827-4E22-B076-CFA0C7D3A7DE}" destId="{691888EF-E395-4209-8792-3876C7A61719}" srcOrd="1" destOrd="0" presId="urn:microsoft.com/office/officeart/2005/8/layout/target2"/>
    <dgm:cxn modelId="{631F3060-D0BB-4ED3-9C90-51F0979CDCC3}" type="presParOf" srcId="{6DD521C1-8827-4E22-B076-CFA0C7D3A7DE}" destId="{76606A15-A839-40E6-9453-AC8DB731BC83}" srcOrd="2" destOrd="0" presId="urn:microsoft.com/office/officeart/2005/8/layout/target2"/>
    <dgm:cxn modelId="{11B51694-C921-4D37-814B-343935E865C5}" type="presParOf" srcId="{6DD521C1-8827-4E22-B076-CFA0C7D3A7DE}" destId="{78141504-2E42-4746-B4CE-65B261F7AFBB}" srcOrd="3" destOrd="0" presId="urn:microsoft.com/office/officeart/2005/8/layout/target2"/>
    <dgm:cxn modelId="{E7FF54C6-10CB-4497-BC29-1DDCCD6DF5BB}" type="presParOf" srcId="{6DD521C1-8827-4E22-B076-CFA0C7D3A7DE}" destId="{B4CFD144-F73D-403F-84A4-EEF78259F9C4}" srcOrd="4"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9657B4-AC62-4309-8DD4-44FA09D66B77}" type="doc">
      <dgm:prSet loTypeId="urn:microsoft.com/office/officeart/2005/8/layout/vList2" loCatId="list" qsTypeId="urn:microsoft.com/office/officeart/2005/8/quickstyle/3d2" qsCatId="3D" csTypeId="urn:microsoft.com/office/officeart/2005/8/colors/colorful2" csCatId="colorful" phldr="1"/>
      <dgm:spPr/>
    </dgm:pt>
    <dgm:pt modelId="{BCC1530A-99F1-4091-8E88-49F3A3023617}">
      <dgm:prSet phldrT="[Text]"/>
      <dgm:spPr/>
      <dgm:t>
        <a:bodyPr/>
        <a:lstStyle/>
        <a:p>
          <a:r>
            <a:rPr lang="en-US" dirty="0" smtClean="0"/>
            <a:t>Expression analysis</a:t>
          </a:r>
          <a:endParaRPr lang="en-US" dirty="0"/>
        </a:p>
      </dgm:t>
    </dgm:pt>
    <dgm:pt modelId="{898A2E15-109E-4131-B860-60D772B353A6}" type="parTrans" cxnId="{644DC3E4-C7BA-42F9-A3B2-D796936A7CC6}">
      <dgm:prSet/>
      <dgm:spPr/>
      <dgm:t>
        <a:bodyPr/>
        <a:lstStyle/>
        <a:p>
          <a:endParaRPr lang="en-US"/>
        </a:p>
      </dgm:t>
    </dgm:pt>
    <dgm:pt modelId="{0043C7D1-FE69-4EF2-9252-2BCA05C0843B}" type="sibTrans" cxnId="{644DC3E4-C7BA-42F9-A3B2-D796936A7CC6}">
      <dgm:prSet/>
      <dgm:spPr/>
      <dgm:t>
        <a:bodyPr/>
        <a:lstStyle/>
        <a:p>
          <a:endParaRPr lang="en-US"/>
        </a:p>
      </dgm:t>
    </dgm:pt>
    <dgm:pt modelId="{8BAAE7C9-0B05-43A9-8350-6DBCE1261407}">
      <dgm:prSet phldrT="[Text]"/>
      <dgm:spPr/>
      <dgm:t>
        <a:bodyPr/>
        <a:lstStyle/>
        <a:p>
          <a:r>
            <a:rPr lang="en-US" dirty="0" smtClean="0"/>
            <a:t>Heap analysis</a:t>
          </a:r>
          <a:endParaRPr lang="en-US" dirty="0"/>
        </a:p>
      </dgm:t>
    </dgm:pt>
    <dgm:pt modelId="{D2324923-D937-4D09-B390-042CADA07B8F}" type="parTrans" cxnId="{22E259E3-B45D-48B4-AC9D-CC6BE2397491}">
      <dgm:prSet/>
      <dgm:spPr/>
      <dgm:t>
        <a:bodyPr/>
        <a:lstStyle/>
        <a:p>
          <a:endParaRPr lang="en-US"/>
        </a:p>
      </dgm:t>
    </dgm:pt>
    <dgm:pt modelId="{E37C558A-E8D5-4C49-BE7A-A9F9B40A664B}" type="sibTrans" cxnId="{22E259E3-B45D-48B4-AC9D-CC6BE2397491}">
      <dgm:prSet/>
      <dgm:spPr/>
      <dgm:t>
        <a:bodyPr/>
        <a:lstStyle/>
        <a:p>
          <a:endParaRPr lang="en-US"/>
        </a:p>
      </dgm:t>
    </dgm:pt>
    <dgm:pt modelId="{63A50BCB-AC9F-4F4B-B155-ED2E9BF144FB}">
      <dgm:prSet phldrT="[Text]"/>
      <dgm:spPr/>
      <dgm:t>
        <a:bodyPr/>
        <a:lstStyle/>
        <a:p>
          <a:r>
            <a:rPr lang="en-US" dirty="0" smtClean="0"/>
            <a:t>Stack analysis</a:t>
          </a:r>
          <a:endParaRPr lang="en-US" dirty="0"/>
        </a:p>
      </dgm:t>
    </dgm:pt>
    <dgm:pt modelId="{8DC30A6C-F6A1-4CAE-940F-69736CA987B8}" type="parTrans" cxnId="{089602FC-BDB9-4DB1-882F-46FEE7B04839}">
      <dgm:prSet/>
      <dgm:spPr/>
      <dgm:t>
        <a:bodyPr/>
        <a:lstStyle/>
        <a:p>
          <a:endParaRPr lang="en-US"/>
        </a:p>
      </dgm:t>
    </dgm:pt>
    <dgm:pt modelId="{8B391C04-FD0B-4D1A-981C-13DEE3C72B0C}" type="sibTrans" cxnId="{089602FC-BDB9-4DB1-882F-46FEE7B04839}">
      <dgm:prSet/>
      <dgm:spPr/>
      <dgm:t>
        <a:bodyPr/>
        <a:lstStyle/>
        <a:p>
          <a:endParaRPr lang="en-US"/>
        </a:p>
      </dgm:t>
    </dgm:pt>
    <dgm:pt modelId="{1701A178-2745-45F5-BF57-206DB68FF8A0}">
      <dgm:prSet phldrT="[Text]"/>
      <dgm:spPr/>
      <dgm:t>
        <a:bodyPr/>
        <a:lstStyle/>
        <a:p>
          <a:r>
            <a:rPr lang="en-US" dirty="0" smtClean="0"/>
            <a:t>Analyses</a:t>
          </a:r>
        </a:p>
        <a:p>
          <a:r>
            <a:rPr lang="en-US" dirty="0" smtClean="0"/>
            <a:t>Bounds, </a:t>
          </a:r>
          <a:r>
            <a:rPr lang="en-US" dirty="0" err="1" smtClean="0"/>
            <a:t>nonnull</a:t>
          </a:r>
          <a:r>
            <a:rPr lang="en-US" dirty="0" smtClean="0"/>
            <a:t>, arrays…</a:t>
          </a:r>
          <a:endParaRPr lang="en-US" dirty="0"/>
        </a:p>
      </dgm:t>
    </dgm:pt>
    <dgm:pt modelId="{1A76C26F-46AB-49B4-816F-B2A2AFD3B706}" type="parTrans" cxnId="{C4C3246E-FA52-47E3-8E7D-F5C163D956DA}">
      <dgm:prSet/>
      <dgm:spPr/>
      <dgm:t>
        <a:bodyPr/>
        <a:lstStyle/>
        <a:p>
          <a:endParaRPr lang="en-US"/>
        </a:p>
      </dgm:t>
    </dgm:pt>
    <dgm:pt modelId="{3D7CCE3D-75F6-4755-AC75-05AF3624CFEA}" type="sibTrans" cxnId="{C4C3246E-FA52-47E3-8E7D-F5C163D956DA}">
      <dgm:prSet/>
      <dgm:spPr/>
      <dgm:t>
        <a:bodyPr/>
        <a:lstStyle/>
        <a:p>
          <a:endParaRPr lang="en-US"/>
        </a:p>
      </dgm:t>
    </dgm:pt>
    <dgm:pt modelId="{EBDD5A63-4D63-4EA5-AA00-AC2C7AC3CDD6}" type="pres">
      <dgm:prSet presAssocID="{309657B4-AC62-4309-8DD4-44FA09D66B77}" presName="linear" presStyleCnt="0">
        <dgm:presLayoutVars>
          <dgm:animLvl val="lvl"/>
          <dgm:resizeHandles val="exact"/>
        </dgm:presLayoutVars>
      </dgm:prSet>
      <dgm:spPr/>
    </dgm:pt>
    <dgm:pt modelId="{F5918F3C-717B-4097-A643-8DE70404F9E2}" type="pres">
      <dgm:prSet presAssocID="{1701A178-2745-45F5-BF57-206DB68FF8A0}" presName="parentText" presStyleLbl="node1" presStyleIdx="0" presStyleCnt="4">
        <dgm:presLayoutVars>
          <dgm:chMax val="0"/>
          <dgm:bulletEnabled val="1"/>
        </dgm:presLayoutVars>
      </dgm:prSet>
      <dgm:spPr/>
      <dgm:t>
        <a:bodyPr/>
        <a:lstStyle/>
        <a:p>
          <a:endParaRPr lang="en-US"/>
        </a:p>
      </dgm:t>
    </dgm:pt>
    <dgm:pt modelId="{F1D29501-3935-4A94-A41C-AE4C700D1F12}" type="pres">
      <dgm:prSet presAssocID="{3D7CCE3D-75F6-4755-AC75-05AF3624CFEA}" presName="spacer" presStyleCnt="0"/>
      <dgm:spPr/>
    </dgm:pt>
    <dgm:pt modelId="{AEFBD24C-EBC5-45DD-9731-5ECF3C5C3684}" type="pres">
      <dgm:prSet presAssocID="{BCC1530A-99F1-4091-8E88-49F3A3023617}" presName="parentText" presStyleLbl="node1" presStyleIdx="1" presStyleCnt="4">
        <dgm:presLayoutVars>
          <dgm:chMax val="0"/>
          <dgm:bulletEnabled val="1"/>
        </dgm:presLayoutVars>
      </dgm:prSet>
      <dgm:spPr/>
      <dgm:t>
        <a:bodyPr/>
        <a:lstStyle/>
        <a:p>
          <a:endParaRPr lang="en-US"/>
        </a:p>
      </dgm:t>
    </dgm:pt>
    <dgm:pt modelId="{B6D36DF8-5EA1-431E-87D5-88E22F88A0D0}" type="pres">
      <dgm:prSet presAssocID="{0043C7D1-FE69-4EF2-9252-2BCA05C0843B}" presName="spacer" presStyleCnt="0"/>
      <dgm:spPr/>
    </dgm:pt>
    <dgm:pt modelId="{B69C434D-7566-4A15-9D67-822E9A0AD5D1}" type="pres">
      <dgm:prSet presAssocID="{8BAAE7C9-0B05-43A9-8350-6DBCE1261407}" presName="parentText" presStyleLbl="node1" presStyleIdx="2" presStyleCnt="4">
        <dgm:presLayoutVars>
          <dgm:chMax val="0"/>
          <dgm:bulletEnabled val="1"/>
        </dgm:presLayoutVars>
      </dgm:prSet>
      <dgm:spPr/>
      <dgm:t>
        <a:bodyPr/>
        <a:lstStyle/>
        <a:p>
          <a:endParaRPr lang="en-US"/>
        </a:p>
      </dgm:t>
    </dgm:pt>
    <dgm:pt modelId="{094924D7-2D7F-4A2D-AD27-A7C54C3EE1C7}" type="pres">
      <dgm:prSet presAssocID="{E37C558A-E8D5-4C49-BE7A-A9F9B40A664B}" presName="spacer" presStyleCnt="0"/>
      <dgm:spPr/>
    </dgm:pt>
    <dgm:pt modelId="{504CFE63-65B4-48F5-9AA9-B5FF72D299A2}" type="pres">
      <dgm:prSet presAssocID="{63A50BCB-AC9F-4F4B-B155-ED2E9BF144FB}" presName="parentText" presStyleLbl="node1" presStyleIdx="3" presStyleCnt="4">
        <dgm:presLayoutVars>
          <dgm:chMax val="0"/>
          <dgm:bulletEnabled val="1"/>
        </dgm:presLayoutVars>
      </dgm:prSet>
      <dgm:spPr/>
      <dgm:t>
        <a:bodyPr/>
        <a:lstStyle/>
        <a:p>
          <a:endParaRPr lang="en-US"/>
        </a:p>
      </dgm:t>
    </dgm:pt>
  </dgm:ptLst>
  <dgm:cxnLst>
    <dgm:cxn modelId="{CA1A10CF-3505-43EF-8AE3-4033F7BF1BB5}" type="presOf" srcId="{BCC1530A-99F1-4091-8E88-49F3A3023617}" destId="{AEFBD24C-EBC5-45DD-9731-5ECF3C5C3684}" srcOrd="0" destOrd="0" presId="urn:microsoft.com/office/officeart/2005/8/layout/vList2"/>
    <dgm:cxn modelId="{089602FC-BDB9-4DB1-882F-46FEE7B04839}" srcId="{309657B4-AC62-4309-8DD4-44FA09D66B77}" destId="{63A50BCB-AC9F-4F4B-B155-ED2E9BF144FB}" srcOrd="3" destOrd="0" parTransId="{8DC30A6C-F6A1-4CAE-940F-69736CA987B8}" sibTransId="{8B391C04-FD0B-4D1A-981C-13DEE3C72B0C}"/>
    <dgm:cxn modelId="{709E60F5-1774-4A1A-A5C5-5C817BA75308}" type="presOf" srcId="{1701A178-2745-45F5-BF57-206DB68FF8A0}" destId="{F5918F3C-717B-4097-A643-8DE70404F9E2}" srcOrd="0" destOrd="0" presId="urn:microsoft.com/office/officeart/2005/8/layout/vList2"/>
    <dgm:cxn modelId="{02818093-62C5-494A-80B0-C4A03A403F46}" type="presOf" srcId="{63A50BCB-AC9F-4F4B-B155-ED2E9BF144FB}" destId="{504CFE63-65B4-48F5-9AA9-B5FF72D299A2}" srcOrd="0" destOrd="0" presId="urn:microsoft.com/office/officeart/2005/8/layout/vList2"/>
    <dgm:cxn modelId="{84C43E5F-7C66-42D6-9C18-B30D315BE0F2}" type="presOf" srcId="{8BAAE7C9-0B05-43A9-8350-6DBCE1261407}" destId="{B69C434D-7566-4A15-9D67-822E9A0AD5D1}" srcOrd="0" destOrd="0" presId="urn:microsoft.com/office/officeart/2005/8/layout/vList2"/>
    <dgm:cxn modelId="{A6067CF1-F669-401E-A93E-5CB2817597F4}" type="presOf" srcId="{309657B4-AC62-4309-8DD4-44FA09D66B77}" destId="{EBDD5A63-4D63-4EA5-AA00-AC2C7AC3CDD6}" srcOrd="0" destOrd="0" presId="urn:microsoft.com/office/officeart/2005/8/layout/vList2"/>
    <dgm:cxn modelId="{644DC3E4-C7BA-42F9-A3B2-D796936A7CC6}" srcId="{309657B4-AC62-4309-8DD4-44FA09D66B77}" destId="{BCC1530A-99F1-4091-8E88-49F3A3023617}" srcOrd="1" destOrd="0" parTransId="{898A2E15-109E-4131-B860-60D772B353A6}" sibTransId="{0043C7D1-FE69-4EF2-9252-2BCA05C0843B}"/>
    <dgm:cxn modelId="{22E259E3-B45D-48B4-AC9D-CC6BE2397491}" srcId="{309657B4-AC62-4309-8DD4-44FA09D66B77}" destId="{8BAAE7C9-0B05-43A9-8350-6DBCE1261407}" srcOrd="2" destOrd="0" parTransId="{D2324923-D937-4D09-B390-042CADA07B8F}" sibTransId="{E37C558A-E8D5-4C49-BE7A-A9F9B40A664B}"/>
    <dgm:cxn modelId="{C4C3246E-FA52-47E3-8E7D-F5C163D956DA}" srcId="{309657B4-AC62-4309-8DD4-44FA09D66B77}" destId="{1701A178-2745-45F5-BF57-206DB68FF8A0}" srcOrd="0" destOrd="0" parTransId="{1A76C26F-46AB-49B4-816F-B2A2AFD3B706}" sibTransId="{3D7CCE3D-75F6-4755-AC75-05AF3624CFEA}"/>
    <dgm:cxn modelId="{4B312E1D-1F26-40B3-B7AF-5B5F8349F58A}" type="presParOf" srcId="{EBDD5A63-4D63-4EA5-AA00-AC2C7AC3CDD6}" destId="{F5918F3C-717B-4097-A643-8DE70404F9E2}" srcOrd="0" destOrd="0" presId="urn:microsoft.com/office/officeart/2005/8/layout/vList2"/>
    <dgm:cxn modelId="{3EE79DB2-045A-4A82-A8C5-E684F0957CE4}" type="presParOf" srcId="{EBDD5A63-4D63-4EA5-AA00-AC2C7AC3CDD6}" destId="{F1D29501-3935-4A94-A41C-AE4C700D1F12}" srcOrd="1" destOrd="0" presId="urn:microsoft.com/office/officeart/2005/8/layout/vList2"/>
    <dgm:cxn modelId="{597C0E28-DDE2-4484-91F1-098106888F64}" type="presParOf" srcId="{EBDD5A63-4D63-4EA5-AA00-AC2C7AC3CDD6}" destId="{AEFBD24C-EBC5-45DD-9731-5ECF3C5C3684}" srcOrd="2" destOrd="0" presId="urn:microsoft.com/office/officeart/2005/8/layout/vList2"/>
    <dgm:cxn modelId="{C551EC87-4DCF-4006-B2DC-0632B0760D88}" type="presParOf" srcId="{EBDD5A63-4D63-4EA5-AA00-AC2C7AC3CDD6}" destId="{B6D36DF8-5EA1-431E-87D5-88E22F88A0D0}" srcOrd="3" destOrd="0" presId="urn:microsoft.com/office/officeart/2005/8/layout/vList2"/>
    <dgm:cxn modelId="{40EC3812-41DE-4888-972B-69D083D796E0}" type="presParOf" srcId="{EBDD5A63-4D63-4EA5-AA00-AC2C7AC3CDD6}" destId="{B69C434D-7566-4A15-9D67-822E9A0AD5D1}" srcOrd="4" destOrd="0" presId="urn:microsoft.com/office/officeart/2005/8/layout/vList2"/>
    <dgm:cxn modelId="{8CC3FC2A-9676-4AB5-9DB8-04A85BCF66BC}" type="presParOf" srcId="{EBDD5A63-4D63-4EA5-AA00-AC2C7AC3CDD6}" destId="{094924D7-2D7F-4A2D-AD27-A7C54C3EE1C7}" srcOrd="5" destOrd="0" presId="urn:microsoft.com/office/officeart/2005/8/layout/vList2"/>
    <dgm:cxn modelId="{CB106074-24DA-43D2-9DC9-A211E6CAAFF5}" type="presParOf" srcId="{EBDD5A63-4D63-4EA5-AA00-AC2C7AC3CDD6}" destId="{504CFE63-65B4-48F5-9AA9-B5FF72D299A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CDB158-9183-4F7E-AA8B-F35D03E8F65E}" type="doc">
      <dgm:prSet loTypeId="urn:microsoft.com/office/officeart/2005/8/layout/chevron1" loCatId="process" qsTypeId="urn:microsoft.com/office/officeart/2005/8/quickstyle/simple5" qsCatId="simple" csTypeId="urn:microsoft.com/office/officeart/2005/8/colors/accent6_3" csCatId="accent6" phldr="1"/>
      <dgm:spPr/>
      <dgm:t>
        <a:bodyPr/>
        <a:lstStyle/>
        <a:p>
          <a:endParaRPr lang="en-US"/>
        </a:p>
      </dgm:t>
    </dgm:pt>
    <dgm:pt modelId="{32536936-1D40-4309-80BE-820BFC33DF9C}">
      <dgm:prSet phldrT="[Text]"/>
      <dgm:spPr/>
      <dgm:t>
        <a:bodyPr/>
        <a:lstStyle/>
        <a:p>
          <a:r>
            <a:rPr lang="en-US" dirty="0" smtClean="0"/>
            <a:t>Domain D1</a:t>
          </a:r>
          <a:endParaRPr lang="en-US" dirty="0"/>
        </a:p>
      </dgm:t>
    </dgm:pt>
    <dgm:pt modelId="{4E078099-27BF-485C-9B7C-D3F966200BB1}" type="parTrans" cxnId="{48C1694C-6C09-4B3E-9544-3D5548851CE5}">
      <dgm:prSet/>
      <dgm:spPr/>
      <dgm:t>
        <a:bodyPr/>
        <a:lstStyle/>
        <a:p>
          <a:endParaRPr lang="en-US"/>
        </a:p>
      </dgm:t>
    </dgm:pt>
    <dgm:pt modelId="{F4E0D87C-DA78-40FD-8104-916CD7DB40ED}" type="sibTrans" cxnId="{48C1694C-6C09-4B3E-9544-3D5548851CE5}">
      <dgm:prSet/>
      <dgm:spPr/>
      <dgm:t>
        <a:bodyPr/>
        <a:lstStyle/>
        <a:p>
          <a:endParaRPr lang="en-US"/>
        </a:p>
      </dgm:t>
    </dgm:pt>
    <dgm:pt modelId="{89625B92-48F7-440F-949A-E1AF22FBC62F}">
      <dgm:prSet phldrT="[Text]"/>
      <dgm:spPr/>
      <dgm:t>
        <a:bodyPr/>
        <a:lstStyle/>
        <a:p>
          <a:r>
            <a:rPr lang="en-US" dirty="0" smtClean="0"/>
            <a:t>Domain D2</a:t>
          </a:r>
          <a:endParaRPr lang="en-US" dirty="0"/>
        </a:p>
      </dgm:t>
    </dgm:pt>
    <dgm:pt modelId="{E6D16603-611D-44C5-8718-9FEB465B5964}" type="parTrans" cxnId="{1C265F29-115F-46ED-A8E7-AE234EE38A7E}">
      <dgm:prSet/>
      <dgm:spPr/>
      <dgm:t>
        <a:bodyPr/>
        <a:lstStyle/>
        <a:p>
          <a:endParaRPr lang="en-US"/>
        </a:p>
      </dgm:t>
    </dgm:pt>
    <dgm:pt modelId="{38ABE94A-919D-4F6A-8430-1B6F8D7597A7}" type="sibTrans" cxnId="{1C265F29-115F-46ED-A8E7-AE234EE38A7E}">
      <dgm:prSet/>
      <dgm:spPr/>
      <dgm:t>
        <a:bodyPr/>
        <a:lstStyle/>
        <a:p>
          <a:endParaRPr lang="en-US"/>
        </a:p>
      </dgm:t>
    </dgm:pt>
    <dgm:pt modelId="{D1ACE967-BFFE-4C60-A023-4B02EB6DF90D}">
      <dgm:prSet phldrT="[Text]"/>
      <dgm:spPr/>
      <dgm:t>
        <a:bodyPr/>
        <a:lstStyle/>
        <a:p>
          <a:r>
            <a:rPr lang="en-US" dirty="0" smtClean="0"/>
            <a:t>Domain D3</a:t>
          </a:r>
          <a:endParaRPr lang="en-US" dirty="0"/>
        </a:p>
      </dgm:t>
    </dgm:pt>
    <dgm:pt modelId="{28A8D742-50F1-432D-9DE0-7CC8AF57CECF}" type="sibTrans" cxnId="{8883BD3A-EBC7-416D-A673-09B610EB8938}">
      <dgm:prSet/>
      <dgm:spPr/>
      <dgm:t>
        <a:bodyPr/>
        <a:lstStyle/>
        <a:p>
          <a:endParaRPr lang="en-US"/>
        </a:p>
      </dgm:t>
    </dgm:pt>
    <dgm:pt modelId="{5C28FB61-3F1A-46F1-A3FC-E453533FCEAE}" type="parTrans" cxnId="{8883BD3A-EBC7-416D-A673-09B610EB8938}">
      <dgm:prSet/>
      <dgm:spPr/>
      <dgm:t>
        <a:bodyPr/>
        <a:lstStyle/>
        <a:p>
          <a:endParaRPr lang="en-US"/>
        </a:p>
      </dgm:t>
    </dgm:pt>
    <dgm:pt modelId="{EA843238-46EC-4F84-BBA1-C0125D5280AE}" type="pres">
      <dgm:prSet presAssocID="{45CDB158-9183-4F7E-AA8B-F35D03E8F65E}" presName="Name0" presStyleCnt="0">
        <dgm:presLayoutVars>
          <dgm:dir/>
          <dgm:animLvl val="lvl"/>
          <dgm:resizeHandles val="exact"/>
        </dgm:presLayoutVars>
      </dgm:prSet>
      <dgm:spPr/>
      <dgm:t>
        <a:bodyPr/>
        <a:lstStyle/>
        <a:p>
          <a:endParaRPr lang="en-US"/>
        </a:p>
      </dgm:t>
    </dgm:pt>
    <dgm:pt modelId="{04952440-E309-45D0-859F-A89007681871}" type="pres">
      <dgm:prSet presAssocID="{32536936-1D40-4309-80BE-820BFC33DF9C}" presName="parTxOnly" presStyleLbl="node1" presStyleIdx="0" presStyleCnt="3">
        <dgm:presLayoutVars>
          <dgm:chMax val="0"/>
          <dgm:chPref val="0"/>
          <dgm:bulletEnabled val="1"/>
        </dgm:presLayoutVars>
      </dgm:prSet>
      <dgm:spPr/>
      <dgm:t>
        <a:bodyPr/>
        <a:lstStyle/>
        <a:p>
          <a:endParaRPr lang="en-US"/>
        </a:p>
      </dgm:t>
    </dgm:pt>
    <dgm:pt modelId="{CD4C568D-2130-4184-AB3D-4E4AC8B3B6B4}" type="pres">
      <dgm:prSet presAssocID="{F4E0D87C-DA78-40FD-8104-916CD7DB40ED}" presName="parTxOnlySpace" presStyleCnt="0"/>
      <dgm:spPr/>
    </dgm:pt>
    <dgm:pt modelId="{D3206E9F-9034-4A19-8731-54477033F04B}" type="pres">
      <dgm:prSet presAssocID="{89625B92-48F7-440F-949A-E1AF22FBC62F}" presName="parTxOnly" presStyleLbl="node1" presStyleIdx="1" presStyleCnt="3">
        <dgm:presLayoutVars>
          <dgm:chMax val="0"/>
          <dgm:chPref val="0"/>
          <dgm:bulletEnabled val="1"/>
        </dgm:presLayoutVars>
      </dgm:prSet>
      <dgm:spPr/>
      <dgm:t>
        <a:bodyPr/>
        <a:lstStyle/>
        <a:p>
          <a:endParaRPr lang="en-US"/>
        </a:p>
      </dgm:t>
    </dgm:pt>
    <dgm:pt modelId="{53A6862E-933F-45C5-BC22-D2162070DA81}" type="pres">
      <dgm:prSet presAssocID="{38ABE94A-919D-4F6A-8430-1B6F8D7597A7}" presName="parTxOnlySpace" presStyleCnt="0"/>
      <dgm:spPr/>
    </dgm:pt>
    <dgm:pt modelId="{9EDF2B1B-ACE9-4482-A402-2C53B84739CE}" type="pres">
      <dgm:prSet presAssocID="{D1ACE967-BFFE-4C60-A023-4B02EB6DF90D}" presName="parTxOnly" presStyleLbl="node1" presStyleIdx="2" presStyleCnt="3">
        <dgm:presLayoutVars>
          <dgm:chMax val="0"/>
          <dgm:chPref val="0"/>
          <dgm:bulletEnabled val="1"/>
        </dgm:presLayoutVars>
      </dgm:prSet>
      <dgm:spPr/>
      <dgm:t>
        <a:bodyPr/>
        <a:lstStyle/>
        <a:p>
          <a:endParaRPr lang="en-US"/>
        </a:p>
      </dgm:t>
    </dgm:pt>
  </dgm:ptLst>
  <dgm:cxnLst>
    <dgm:cxn modelId="{1C265F29-115F-46ED-A8E7-AE234EE38A7E}" srcId="{45CDB158-9183-4F7E-AA8B-F35D03E8F65E}" destId="{89625B92-48F7-440F-949A-E1AF22FBC62F}" srcOrd="1" destOrd="0" parTransId="{E6D16603-611D-44C5-8718-9FEB465B5964}" sibTransId="{38ABE94A-919D-4F6A-8430-1B6F8D7597A7}"/>
    <dgm:cxn modelId="{CB358FD3-5A40-4D2C-A808-0FAAF95A41C7}" type="presOf" srcId="{45CDB158-9183-4F7E-AA8B-F35D03E8F65E}" destId="{EA843238-46EC-4F84-BBA1-C0125D5280AE}" srcOrd="0" destOrd="0" presId="urn:microsoft.com/office/officeart/2005/8/layout/chevron1"/>
    <dgm:cxn modelId="{8883BD3A-EBC7-416D-A673-09B610EB8938}" srcId="{45CDB158-9183-4F7E-AA8B-F35D03E8F65E}" destId="{D1ACE967-BFFE-4C60-A023-4B02EB6DF90D}" srcOrd="2" destOrd="0" parTransId="{5C28FB61-3F1A-46F1-A3FC-E453533FCEAE}" sibTransId="{28A8D742-50F1-432D-9DE0-7CC8AF57CECF}"/>
    <dgm:cxn modelId="{48C1694C-6C09-4B3E-9544-3D5548851CE5}" srcId="{45CDB158-9183-4F7E-AA8B-F35D03E8F65E}" destId="{32536936-1D40-4309-80BE-820BFC33DF9C}" srcOrd="0" destOrd="0" parTransId="{4E078099-27BF-485C-9B7C-D3F966200BB1}" sibTransId="{F4E0D87C-DA78-40FD-8104-916CD7DB40ED}"/>
    <dgm:cxn modelId="{F86B4538-6C35-4960-BECE-54E9609641F6}" type="presOf" srcId="{89625B92-48F7-440F-949A-E1AF22FBC62F}" destId="{D3206E9F-9034-4A19-8731-54477033F04B}" srcOrd="0" destOrd="0" presId="urn:microsoft.com/office/officeart/2005/8/layout/chevron1"/>
    <dgm:cxn modelId="{8C71998C-3DA0-4E8C-BE80-365ECC2FD106}" type="presOf" srcId="{32536936-1D40-4309-80BE-820BFC33DF9C}" destId="{04952440-E309-45D0-859F-A89007681871}" srcOrd="0" destOrd="0" presId="urn:microsoft.com/office/officeart/2005/8/layout/chevron1"/>
    <dgm:cxn modelId="{68866187-5F22-49C5-A4D0-EF33E7983BD8}" type="presOf" srcId="{D1ACE967-BFFE-4C60-A023-4B02EB6DF90D}" destId="{9EDF2B1B-ACE9-4482-A402-2C53B84739CE}" srcOrd="0" destOrd="0" presId="urn:microsoft.com/office/officeart/2005/8/layout/chevron1"/>
    <dgm:cxn modelId="{0F75A446-486B-4E4D-A9EE-C15197DE812A}" type="presParOf" srcId="{EA843238-46EC-4F84-BBA1-C0125D5280AE}" destId="{04952440-E309-45D0-859F-A89007681871}" srcOrd="0" destOrd="0" presId="urn:microsoft.com/office/officeart/2005/8/layout/chevron1"/>
    <dgm:cxn modelId="{486689D9-86F7-4F29-9F77-220DD2A1F851}" type="presParOf" srcId="{EA843238-46EC-4F84-BBA1-C0125D5280AE}" destId="{CD4C568D-2130-4184-AB3D-4E4AC8B3B6B4}" srcOrd="1" destOrd="0" presId="urn:microsoft.com/office/officeart/2005/8/layout/chevron1"/>
    <dgm:cxn modelId="{F7E68A89-B2CF-45D4-B639-D55186CCE5A1}" type="presParOf" srcId="{EA843238-46EC-4F84-BBA1-C0125D5280AE}" destId="{D3206E9F-9034-4A19-8731-54477033F04B}" srcOrd="2" destOrd="0" presId="urn:microsoft.com/office/officeart/2005/8/layout/chevron1"/>
    <dgm:cxn modelId="{1F9D1858-E034-489E-B697-FBF0B5B98DA3}" type="presParOf" srcId="{EA843238-46EC-4F84-BBA1-C0125D5280AE}" destId="{53A6862E-933F-45C5-BC22-D2162070DA81}" srcOrd="3" destOrd="0" presId="urn:microsoft.com/office/officeart/2005/8/layout/chevron1"/>
    <dgm:cxn modelId="{C7899912-5CCE-412F-B844-F41E83BCDB57}" type="presParOf" srcId="{EA843238-46EC-4F84-BBA1-C0125D5280AE}" destId="{9EDF2B1B-ACE9-4482-A402-2C53B84739CE}"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38010-BB08-4323-8F30-8A845239660D}">
      <dsp:nvSpPr>
        <dsp:cNvPr id="0" name=""/>
        <dsp:cNvSpPr/>
      </dsp:nvSpPr>
      <dsp:spPr>
        <a:xfrm>
          <a:off x="0" y="0"/>
          <a:ext cx="7391400" cy="5410200"/>
        </a:xfrm>
        <a:prstGeom prst="roundRect">
          <a:avLst>
            <a:gd name="adj" fmla="val 8500"/>
          </a:avLst>
        </a:prstGeom>
        <a:solidFill>
          <a:schemeClr val="accent2">
            <a:shade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4198916" numCol="1" spcCol="1270" anchor="t" anchorCtr="0">
          <a:noAutofit/>
        </a:bodyPr>
        <a:lstStyle/>
        <a:p>
          <a:pPr lvl="0" algn="l" defTabSz="1866900">
            <a:lnSpc>
              <a:spcPct val="90000"/>
            </a:lnSpc>
            <a:spcBef>
              <a:spcPct val="0"/>
            </a:spcBef>
            <a:spcAft>
              <a:spcPct val="35000"/>
            </a:spcAft>
          </a:pPr>
          <a:r>
            <a:rPr lang="en-US" sz="4200" kern="1200" dirty="0" smtClean="0"/>
            <a:t>.</a:t>
          </a:r>
          <a:r>
            <a:rPr lang="en-US" sz="4200" kern="1200" dirty="0" err="1" smtClean="0"/>
            <a:t>Dll</a:t>
          </a:r>
          <a:r>
            <a:rPr lang="en-US" sz="4200" kern="1200" dirty="0" smtClean="0"/>
            <a:t> or .Exe</a:t>
          </a:r>
          <a:endParaRPr lang="en-US" sz="4200" kern="1200" dirty="0"/>
        </a:p>
      </dsp:txBody>
      <dsp:txXfrm>
        <a:off x="134690" y="134690"/>
        <a:ext cx="7122020" cy="5140820"/>
      </dsp:txXfrm>
    </dsp:sp>
    <dsp:sp modelId="{2C487FAB-8800-4AC0-96AA-E159D692E52C}">
      <dsp:nvSpPr>
        <dsp:cNvPr id="0" name=""/>
        <dsp:cNvSpPr/>
      </dsp:nvSpPr>
      <dsp:spPr>
        <a:xfrm>
          <a:off x="184785" y="1352550"/>
          <a:ext cx="1108710" cy="1865832"/>
        </a:xfrm>
        <a:prstGeom prst="roundRect">
          <a:avLst>
            <a:gd name="adj" fmla="val 10500"/>
          </a:avLst>
        </a:prstGeom>
        <a:solidFill>
          <a:schemeClr val="lt1">
            <a:alpha val="90000"/>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Metadata</a:t>
          </a:r>
        </a:p>
        <a:p>
          <a:pPr lvl="0" algn="ctr" defTabSz="622300">
            <a:lnSpc>
              <a:spcPct val="90000"/>
            </a:lnSpc>
            <a:spcBef>
              <a:spcPct val="0"/>
            </a:spcBef>
            <a:spcAft>
              <a:spcPct val="35000"/>
            </a:spcAft>
          </a:pPr>
          <a:r>
            <a:rPr lang="en-US" sz="1400" kern="1200" dirty="0" smtClean="0"/>
            <a:t>(attributes?)</a:t>
          </a:r>
          <a:endParaRPr lang="en-US" sz="1400" kern="1200" dirty="0"/>
        </a:p>
      </dsp:txBody>
      <dsp:txXfrm>
        <a:off x="218882" y="1386647"/>
        <a:ext cx="1040516" cy="1797638"/>
      </dsp:txXfrm>
    </dsp:sp>
    <dsp:sp modelId="{1E56F3CD-72BE-4907-A035-FEA2AFCAE2C0}">
      <dsp:nvSpPr>
        <dsp:cNvPr id="0" name=""/>
        <dsp:cNvSpPr/>
      </dsp:nvSpPr>
      <dsp:spPr>
        <a:xfrm>
          <a:off x="184785" y="3273005"/>
          <a:ext cx="1108710" cy="1865832"/>
        </a:xfrm>
        <a:prstGeom prst="roundRect">
          <a:avLst>
            <a:gd name="adj" fmla="val 10500"/>
          </a:avLst>
        </a:prstGeom>
        <a:solidFill>
          <a:schemeClr val="lt1">
            <a:alpha val="90000"/>
            <a:hueOff val="0"/>
            <a:satOff val="0"/>
            <a:lumOff val="0"/>
            <a:alphaOff val="0"/>
          </a:schemeClr>
        </a:solidFill>
        <a:ln w="55000" cap="flat" cmpd="thickThin" algn="ctr">
          <a:solidFill>
            <a:schemeClr val="accent2">
              <a:shade val="80000"/>
              <a:hueOff val="79081"/>
              <a:satOff val="556"/>
              <a:lumOff val="61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Metadata</a:t>
          </a:r>
        </a:p>
        <a:p>
          <a:pPr lvl="0" algn="ctr" defTabSz="622300">
            <a:lnSpc>
              <a:spcPct val="90000"/>
            </a:lnSpc>
            <a:spcBef>
              <a:spcPct val="0"/>
            </a:spcBef>
            <a:spcAft>
              <a:spcPct val="35000"/>
            </a:spcAft>
          </a:pPr>
          <a:r>
            <a:rPr lang="en-US" sz="1400" kern="1200" dirty="0" smtClean="0"/>
            <a:t>(bitmaps?)</a:t>
          </a:r>
          <a:endParaRPr lang="en-US" sz="1400" kern="1200" dirty="0"/>
        </a:p>
      </dsp:txBody>
      <dsp:txXfrm>
        <a:off x="218882" y="3307102"/>
        <a:ext cx="1040516" cy="1797638"/>
      </dsp:txXfrm>
    </dsp:sp>
    <dsp:sp modelId="{CE592B15-4528-49BF-8A6D-AF01FFF89DE9}">
      <dsp:nvSpPr>
        <dsp:cNvPr id="0" name=""/>
        <dsp:cNvSpPr/>
      </dsp:nvSpPr>
      <dsp:spPr>
        <a:xfrm>
          <a:off x="1478280" y="1352550"/>
          <a:ext cx="5728335" cy="3787140"/>
        </a:xfrm>
        <a:prstGeom prst="roundRect">
          <a:avLst>
            <a:gd name="adj" fmla="val 10500"/>
          </a:avLst>
        </a:prstGeom>
        <a:solidFill>
          <a:schemeClr val="accent2">
            <a:shade val="80000"/>
            <a:hueOff val="158161"/>
            <a:satOff val="1112"/>
            <a:lumOff val="12375"/>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2404834" numCol="1" spcCol="1270" anchor="t" anchorCtr="0">
          <a:noAutofit/>
        </a:bodyPr>
        <a:lstStyle/>
        <a:p>
          <a:pPr lvl="0" algn="l" defTabSz="1866900">
            <a:lnSpc>
              <a:spcPct val="90000"/>
            </a:lnSpc>
            <a:spcBef>
              <a:spcPct val="0"/>
            </a:spcBef>
            <a:spcAft>
              <a:spcPct val="35000"/>
            </a:spcAft>
          </a:pPr>
          <a:r>
            <a:rPr lang="en-US" sz="4200" kern="1200" dirty="0" smtClean="0"/>
            <a:t>Code</a:t>
          </a:r>
          <a:endParaRPr lang="en-US" sz="4200" kern="1200" dirty="0"/>
        </a:p>
      </dsp:txBody>
      <dsp:txXfrm>
        <a:off x="1594748" y="1469018"/>
        <a:ext cx="5495399" cy="3554204"/>
      </dsp:txXfrm>
    </dsp:sp>
    <dsp:sp modelId="{91C60247-FB15-4A69-86C4-503A8CC20CE0}">
      <dsp:nvSpPr>
        <dsp:cNvPr id="0" name=""/>
        <dsp:cNvSpPr/>
      </dsp:nvSpPr>
      <dsp:spPr>
        <a:xfrm>
          <a:off x="1752609" y="2514596"/>
          <a:ext cx="5358765" cy="2164080"/>
        </a:xfrm>
        <a:prstGeom prst="roundRect">
          <a:avLst>
            <a:gd name="adj" fmla="val 10500"/>
          </a:avLst>
        </a:prstGeom>
        <a:solidFill>
          <a:schemeClr val="accent2">
            <a:shade val="80000"/>
            <a:hueOff val="316322"/>
            <a:satOff val="2224"/>
            <a:lumOff val="2475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221503" numCol="1" spcCol="1270" anchor="t" anchorCtr="0">
          <a:noAutofit/>
        </a:bodyPr>
        <a:lstStyle/>
        <a:p>
          <a:pPr lvl="0" algn="l" defTabSz="1866900">
            <a:lnSpc>
              <a:spcPct val="90000"/>
            </a:lnSpc>
            <a:spcBef>
              <a:spcPct val="0"/>
            </a:spcBef>
            <a:spcAft>
              <a:spcPct val="35000"/>
            </a:spcAft>
          </a:pPr>
          <a:r>
            <a:rPr lang="en-US" sz="4200" kern="1200" dirty="0" smtClean="0"/>
            <a:t>Class</a:t>
          </a:r>
          <a:endParaRPr lang="en-US" sz="4200" kern="1200" dirty="0"/>
        </a:p>
      </dsp:txBody>
      <dsp:txXfrm>
        <a:off x="1819162" y="2581149"/>
        <a:ext cx="5225659" cy="2030974"/>
      </dsp:txXfrm>
    </dsp:sp>
    <dsp:sp modelId="{355F8208-7391-42B5-A75A-D67D4A1CCDC0}">
      <dsp:nvSpPr>
        <dsp:cNvPr id="0" name=""/>
        <dsp:cNvSpPr/>
      </dsp:nvSpPr>
      <dsp:spPr>
        <a:xfrm>
          <a:off x="1797034" y="3678936"/>
          <a:ext cx="1670427" cy="973836"/>
        </a:xfrm>
        <a:prstGeom prst="roundRect">
          <a:avLst>
            <a:gd name="adj" fmla="val 10500"/>
          </a:avLst>
        </a:prstGeom>
        <a:solidFill>
          <a:schemeClr val="lt1">
            <a:alpha val="90000"/>
            <a:hueOff val="0"/>
            <a:satOff val="0"/>
            <a:lumOff val="0"/>
            <a:alphaOff val="0"/>
          </a:schemeClr>
        </a:solidFill>
        <a:ln w="55000" cap="flat" cmpd="thickThin" algn="ctr">
          <a:solidFill>
            <a:schemeClr val="accent2">
              <a:shade val="80000"/>
              <a:hueOff val="158161"/>
              <a:satOff val="1112"/>
              <a:lumOff val="123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Method 1 (constructor?)</a:t>
          </a:r>
          <a:endParaRPr lang="en-US" sz="1400" kern="1200" dirty="0"/>
        </a:p>
      </dsp:txBody>
      <dsp:txXfrm>
        <a:off x="1826983" y="3708885"/>
        <a:ext cx="1610529" cy="913938"/>
      </dsp:txXfrm>
    </dsp:sp>
    <dsp:sp modelId="{76606A15-A839-40E6-9453-AC8DB731BC83}">
      <dsp:nvSpPr>
        <dsp:cNvPr id="0" name=""/>
        <dsp:cNvSpPr/>
      </dsp:nvSpPr>
      <dsp:spPr>
        <a:xfrm>
          <a:off x="3503841" y="3678936"/>
          <a:ext cx="1670427" cy="973836"/>
        </a:xfrm>
        <a:prstGeom prst="roundRect">
          <a:avLst>
            <a:gd name="adj" fmla="val 10500"/>
          </a:avLst>
        </a:prstGeom>
        <a:solidFill>
          <a:schemeClr val="lt1">
            <a:alpha val="90000"/>
            <a:hueOff val="0"/>
            <a:satOff val="0"/>
            <a:lumOff val="0"/>
            <a:alphaOff val="0"/>
          </a:schemeClr>
        </a:solidFill>
        <a:ln w="55000" cap="flat" cmpd="thickThin" algn="ctr">
          <a:solidFill>
            <a:schemeClr val="accent2">
              <a:shade val="80000"/>
              <a:hueOff val="237242"/>
              <a:satOff val="1668"/>
              <a:lumOff val="185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Method 2</a:t>
          </a:r>
          <a:endParaRPr lang="en-US" sz="1400" kern="1200" dirty="0"/>
        </a:p>
      </dsp:txBody>
      <dsp:txXfrm>
        <a:off x="3533790" y="3708885"/>
        <a:ext cx="1610529" cy="913938"/>
      </dsp:txXfrm>
    </dsp:sp>
    <dsp:sp modelId="{B4CFD144-F73D-403F-84A4-EEF78259F9C4}">
      <dsp:nvSpPr>
        <dsp:cNvPr id="0" name=""/>
        <dsp:cNvSpPr/>
      </dsp:nvSpPr>
      <dsp:spPr>
        <a:xfrm>
          <a:off x="5210648" y="3678936"/>
          <a:ext cx="1670427" cy="973836"/>
        </a:xfrm>
        <a:prstGeom prst="roundRect">
          <a:avLst>
            <a:gd name="adj" fmla="val 10500"/>
          </a:avLst>
        </a:prstGeom>
        <a:solidFill>
          <a:schemeClr val="lt1">
            <a:alpha val="90000"/>
            <a:hueOff val="0"/>
            <a:satOff val="0"/>
            <a:lumOff val="0"/>
            <a:alphaOff val="0"/>
          </a:schemeClr>
        </a:solidFill>
        <a:ln w="55000" cap="flat" cmpd="thickThin" algn="ctr">
          <a:solidFill>
            <a:schemeClr val="accent2">
              <a:shade val="80000"/>
              <a:hueOff val="316322"/>
              <a:satOff val="2224"/>
              <a:lumOff val="247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Method 3</a:t>
          </a:r>
          <a:endParaRPr lang="en-US" sz="1400" kern="1200" dirty="0"/>
        </a:p>
      </dsp:txBody>
      <dsp:txXfrm>
        <a:off x="5240597" y="3708885"/>
        <a:ext cx="1610529" cy="9139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18F3C-717B-4097-A643-8DE70404F9E2}">
      <dsp:nvSpPr>
        <dsp:cNvPr id="0" name=""/>
        <dsp:cNvSpPr/>
      </dsp:nvSpPr>
      <dsp:spPr>
        <a:xfrm>
          <a:off x="0" y="47499"/>
          <a:ext cx="3962400" cy="1006200"/>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Analyses</a:t>
          </a:r>
        </a:p>
        <a:p>
          <a:pPr lvl="0" algn="l" defTabSz="889000">
            <a:lnSpc>
              <a:spcPct val="90000"/>
            </a:lnSpc>
            <a:spcBef>
              <a:spcPct val="0"/>
            </a:spcBef>
            <a:spcAft>
              <a:spcPct val="35000"/>
            </a:spcAft>
          </a:pPr>
          <a:r>
            <a:rPr lang="en-US" sz="2000" kern="1200" dirty="0" smtClean="0"/>
            <a:t>Bounds, </a:t>
          </a:r>
          <a:r>
            <a:rPr lang="en-US" sz="2000" kern="1200" dirty="0" err="1" smtClean="0"/>
            <a:t>nonnull</a:t>
          </a:r>
          <a:r>
            <a:rPr lang="en-US" sz="2000" kern="1200" dirty="0" smtClean="0"/>
            <a:t>, arrays…</a:t>
          </a:r>
          <a:endParaRPr lang="en-US" sz="2000" kern="1200" dirty="0"/>
        </a:p>
      </dsp:txBody>
      <dsp:txXfrm>
        <a:off x="49119" y="96618"/>
        <a:ext cx="3864162" cy="907962"/>
      </dsp:txXfrm>
    </dsp:sp>
    <dsp:sp modelId="{AEFBD24C-EBC5-45DD-9731-5ECF3C5C3684}">
      <dsp:nvSpPr>
        <dsp:cNvPr id="0" name=""/>
        <dsp:cNvSpPr/>
      </dsp:nvSpPr>
      <dsp:spPr>
        <a:xfrm>
          <a:off x="0" y="1111300"/>
          <a:ext cx="3962400" cy="1006200"/>
        </a:xfrm>
        <a:prstGeom prst="roundRect">
          <a:avLst/>
        </a:prstGeom>
        <a:gradFill rotWithShape="0">
          <a:gsLst>
            <a:gs pos="0">
              <a:schemeClr val="accent2">
                <a:hueOff val="-3759162"/>
                <a:satOff val="11240"/>
                <a:lumOff val="849"/>
                <a:alphaOff val="0"/>
                <a:shade val="15000"/>
                <a:satMod val="180000"/>
              </a:schemeClr>
            </a:gs>
            <a:gs pos="50000">
              <a:schemeClr val="accent2">
                <a:hueOff val="-3759162"/>
                <a:satOff val="11240"/>
                <a:lumOff val="849"/>
                <a:alphaOff val="0"/>
                <a:shade val="45000"/>
                <a:satMod val="170000"/>
              </a:schemeClr>
            </a:gs>
            <a:gs pos="70000">
              <a:schemeClr val="accent2">
                <a:hueOff val="-3759162"/>
                <a:satOff val="11240"/>
                <a:lumOff val="849"/>
                <a:alphaOff val="0"/>
                <a:tint val="99000"/>
                <a:shade val="65000"/>
                <a:satMod val="155000"/>
              </a:schemeClr>
            </a:gs>
            <a:gs pos="100000">
              <a:schemeClr val="accent2">
                <a:hueOff val="-3759162"/>
                <a:satOff val="11240"/>
                <a:lumOff val="849"/>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Expression analysis</a:t>
          </a:r>
          <a:endParaRPr lang="en-US" sz="2000" kern="1200" dirty="0"/>
        </a:p>
      </dsp:txBody>
      <dsp:txXfrm>
        <a:off x="49119" y="1160419"/>
        <a:ext cx="3864162" cy="907962"/>
      </dsp:txXfrm>
    </dsp:sp>
    <dsp:sp modelId="{B69C434D-7566-4A15-9D67-822E9A0AD5D1}">
      <dsp:nvSpPr>
        <dsp:cNvPr id="0" name=""/>
        <dsp:cNvSpPr/>
      </dsp:nvSpPr>
      <dsp:spPr>
        <a:xfrm>
          <a:off x="0" y="2175100"/>
          <a:ext cx="3962400" cy="1006200"/>
        </a:xfrm>
        <a:prstGeom prst="roundRect">
          <a:avLst/>
        </a:prstGeom>
        <a:gradFill rotWithShape="0">
          <a:gsLst>
            <a:gs pos="0">
              <a:schemeClr val="accent2">
                <a:hueOff val="-7518323"/>
                <a:satOff val="22479"/>
                <a:lumOff val="1699"/>
                <a:alphaOff val="0"/>
                <a:shade val="15000"/>
                <a:satMod val="180000"/>
              </a:schemeClr>
            </a:gs>
            <a:gs pos="50000">
              <a:schemeClr val="accent2">
                <a:hueOff val="-7518323"/>
                <a:satOff val="22479"/>
                <a:lumOff val="1699"/>
                <a:alphaOff val="0"/>
                <a:shade val="45000"/>
                <a:satMod val="170000"/>
              </a:schemeClr>
            </a:gs>
            <a:gs pos="70000">
              <a:schemeClr val="accent2">
                <a:hueOff val="-7518323"/>
                <a:satOff val="22479"/>
                <a:lumOff val="1699"/>
                <a:alphaOff val="0"/>
                <a:tint val="99000"/>
                <a:shade val="65000"/>
                <a:satMod val="155000"/>
              </a:schemeClr>
            </a:gs>
            <a:gs pos="100000">
              <a:schemeClr val="accent2">
                <a:hueOff val="-7518323"/>
                <a:satOff val="22479"/>
                <a:lumOff val="1699"/>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Heap analysis</a:t>
          </a:r>
          <a:endParaRPr lang="en-US" sz="2000" kern="1200" dirty="0"/>
        </a:p>
      </dsp:txBody>
      <dsp:txXfrm>
        <a:off x="49119" y="2224219"/>
        <a:ext cx="3864162" cy="907962"/>
      </dsp:txXfrm>
    </dsp:sp>
    <dsp:sp modelId="{504CFE63-65B4-48F5-9AA9-B5FF72D299A2}">
      <dsp:nvSpPr>
        <dsp:cNvPr id="0" name=""/>
        <dsp:cNvSpPr/>
      </dsp:nvSpPr>
      <dsp:spPr>
        <a:xfrm>
          <a:off x="0" y="3238900"/>
          <a:ext cx="3962400" cy="1006200"/>
        </a:xfrm>
        <a:prstGeom prst="roundRect">
          <a:avLst/>
        </a:prstGeom>
        <a:gradFill rotWithShape="0">
          <a:gsLst>
            <a:gs pos="0">
              <a:schemeClr val="accent2">
                <a:hueOff val="-11277485"/>
                <a:satOff val="33719"/>
                <a:lumOff val="2548"/>
                <a:alphaOff val="0"/>
                <a:shade val="15000"/>
                <a:satMod val="180000"/>
              </a:schemeClr>
            </a:gs>
            <a:gs pos="50000">
              <a:schemeClr val="accent2">
                <a:hueOff val="-11277485"/>
                <a:satOff val="33719"/>
                <a:lumOff val="2548"/>
                <a:alphaOff val="0"/>
                <a:shade val="45000"/>
                <a:satMod val="170000"/>
              </a:schemeClr>
            </a:gs>
            <a:gs pos="70000">
              <a:schemeClr val="accent2">
                <a:hueOff val="-11277485"/>
                <a:satOff val="33719"/>
                <a:lumOff val="2548"/>
                <a:alphaOff val="0"/>
                <a:tint val="99000"/>
                <a:shade val="65000"/>
                <a:satMod val="155000"/>
              </a:schemeClr>
            </a:gs>
            <a:gs pos="100000">
              <a:schemeClr val="accent2">
                <a:hueOff val="-11277485"/>
                <a:satOff val="33719"/>
                <a:lumOff val="2548"/>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Stack analysis</a:t>
          </a:r>
          <a:endParaRPr lang="en-US" sz="2000" kern="1200" dirty="0"/>
        </a:p>
      </dsp:txBody>
      <dsp:txXfrm>
        <a:off x="49119" y="3288019"/>
        <a:ext cx="3864162" cy="9079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52440-E309-45D0-859F-A89007681871}">
      <dsp:nvSpPr>
        <dsp:cNvPr id="0" name=""/>
        <dsp:cNvSpPr/>
      </dsp:nvSpPr>
      <dsp:spPr>
        <a:xfrm>
          <a:off x="1808" y="359486"/>
          <a:ext cx="2203065" cy="881226"/>
        </a:xfrm>
        <a:prstGeom prst="chevron">
          <a:avLst/>
        </a:prstGeom>
        <a:gradFill rotWithShape="0">
          <a:gsLst>
            <a:gs pos="0">
              <a:schemeClr val="accent6">
                <a:shade val="80000"/>
                <a:hueOff val="0"/>
                <a:satOff val="0"/>
                <a:lumOff val="0"/>
                <a:alphaOff val="0"/>
                <a:shade val="15000"/>
                <a:satMod val="180000"/>
              </a:schemeClr>
            </a:gs>
            <a:gs pos="50000">
              <a:schemeClr val="accent6">
                <a:shade val="80000"/>
                <a:hueOff val="0"/>
                <a:satOff val="0"/>
                <a:lumOff val="0"/>
                <a:alphaOff val="0"/>
                <a:shade val="45000"/>
                <a:satMod val="170000"/>
              </a:schemeClr>
            </a:gs>
            <a:gs pos="70000">
              <a:schemeClr val="accent6">
                <a:shade val="80000"/>
                <a:hueOff val="0"/>
                <a:satOff val="0"/>
                <a:lumOff val="0"/>
                <a:alphaOff val="0"/>
                <a:tint val="99000"/>
                <a:shade val="65000"/>
                <a:satMod val="155000"/>
              </a:schemeClr>
            </a:gs>
            <a:gs pos="100000">
              <a:schemeClr val="accent6">
                <a:shade val="80000"/>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6">
              <a:shade val="80000"/>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4013" tIns="34671" rIns="34671" bIns="34671" numCol="1" spcCol="1270" anchor="ctr" anchorCtr="0">
          <a:noAutofit/>
        </a:bodyPr>
        <a:lstStyle/>
        <a:p>
          <a:pPr lvl="0" algn="ctr" defTabSz="1155700">
            <a:lnSpc>
              <a:spcPct val="90000"/>
            </a:lnSpc>
            <a:spcBef>
              <a:spcPct val="0"/>
            </a:spcBef>
            <a:spcAft>
              <a:spcPct val="35000"/>
            </a:spcAft>
          </a:pPr>
          <a:r>
            <a:rPr lang="en-US" sz="2600" kern="1200" dirty="0" smtClean="0"/>
            <a:t>Domain D1</a:t>
          </a:r>
          <a:endParaRPr lang="en-US" sz="2600" kern="1200" dirty="0"/>
        </a:p>
      </dsp:txBody>
      <dsp:txXfrm>
        <a:off x="442421" y="359486"/>
        <a:ext cx="1321839" cy="881226"/>
      </dsp:txXfrm>
    </dsp:sp>
    <dsp:sp modelId="{D3206E9F-9034-4A19-8731-54477033F04B}">
      <dsp:nvSpPr>
        <dsp:cNvPr id="0" name=""/>
        <dsp:cNvSpPr/>
      </dsp:nvSpPr>
      <dsp:spPr>
        <a:xfrm>
          <a:off x="1984567" y="359486"/>
          <a:ext cx="2203065" cy="881226"/>
        </a:xfrm>
        <a:prstGeom prst="chevron">
          <a:avLst/>
        </a:prstGeom>
        <a:gradFill rotWithShape="0">
          <a:gsLst>
            <a:gs pos="0">
              <a:schemeClr val="accent6">
                <a:shade val="80000"/>
                <a:hueOff val="-166271"/>
                <a:satOff val="-10312"/>
                <a:lumOff val="14886"/>
                <a:alphaOff val="0"/>
                <a:shade val="15000"/>
                <a:satMod val="180000"/>
              </a:schemeClr>
            </a:gs>
            <a:gs pos="50000">
              <a:schemeClr val="accent6">
                <a:shade val="80000"/>
                <a:hueOff val="-166271"/>
                <a:satOff val="-10312"/>
                <a:lumOff val="14886"/>
                <a:alphaOff val="0"/>
                <a:shade val="45000"/>
                <a:satMod val="170000"/>
              </a:schemeClr>
            </a:gs>
            <a:gs pos="70000">
              <a:schemeClr val="accent6">
                <a:shade val="80000"/>
                <a:hueOff val="-166271"/>
                <a:satOff val="-10312"/>
                <a:lumOff val="14886"/>
                <a:alphaOff val="0"/>
                <a:tint val="99000"/>
                <a:shade val="65000"/>
                <a:satMod val="155000"/>
              </a:schemeClr>
            </a:gs>
            <a:gs pos="100000">
              <a:schemeClr val="accent6">
                <a:shade val="80000"/>
                <a:hueOff val="-166271"/>
                <a:satOff val="-10312"/>
                <a:lumOff val="1488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6">
              <a:shade val="80000"/>
              <a:hueOff val="-166271"/>
              <a:satOff val="-10312"/>
              <a:lumOff val="1488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4013" tIns="34671" rIns="34671" bIns="34671" numCol="1" spcCol="1270" anchor="ctr" anchorCtr="0">
          <a:noAutofit/>
        </a:bodyPr>
        <a:lstStyle/>
        <a:p>
          <a:pPr lvl="0" algn="ctr" defTabSz="1155700">
            <a:lnSpc>
              <a:spcPct val="90000"/>
            </a:lnSpc>
            <a:spcBef>
              <a:spcPct val="0"/>
            </a:spcBef>
            <a:spcAft>
              <a:spcPct val="35000"/>
            </a:spcAft>
          </a:pPr>
          <a:r>
            <a:rPr lang="en-US" sz="2600" kern="1200" dirty="0" smtClean="0"/>
            <a:t>Domain D2</a:t>
          </a:r>
          <a:endParaRPr lang="en-US" sz="2600" kern="1200" dirty="0"/>
        </a:p>
      </dsp:txBody>
      <dsp:txXfrm>
        <a:off x="2425180" y="359486"/>
        <a:ext cx="1321839" cy="881226"/>
      </dsp:txXfrm>
    </dsp:sp>
    <dsp:sp modelId="{9EDF2B1B-ACE9-4482-A402-2C53B84739CE}">
      <dsp:nvSpPr>
        <dsp:cNvPr id="0" name=""/>
        <dsp:cNvSpPr/>
      </dsp:nvSpPr>
      <dsp:spPr>
        <a:xfrm>
          <a:off x="3967326" y="359486"/>
          <a:ext cx="2203065" cy="881226"/>
        </a:xfrm>
        <a:prstGeom prst="chevron">
          <a:avLst/>
        </a:prstGeom>
        <a:gradFill rotWithShape="0">
          <a:gsLst>
            <a:gs pos="0">
              <a:schemeClr val="accent6">
                <a:shade val="80000"/>
                <a:hueOff val="-332542"/>
                <a:satOff val="-20625"/>
                <a:lumOff val="29772"/>
                <a:alphaOff val="0"/>
                <a:shade val="15000"/>
                <a:satMod val="180000"/>
              </a:schemeClr>
            </a:gs>
            <a:gs pos="50000">
              <a:schemeClr val="accent6">
                <a:shade val="80000"/>
                <a:hueOff val="-332542"/>
                <a:satOff val="-20625"/>
                <a:lumOff val="29772"/>
                <a:alphaOff val="0"/>
                <a:shade val="45000"/>
                <a:satMod val="170000"/>
              </a:schemeClr>
            </a:gs>
            <a:gs pos="70000">
              <a:schemeClr val="accent6">
                <a:shade val="80000"/>
                <a:hueOff val="-332542"/>
                <a:satOff val="-20625"/>
                <a:lumOff val="29772"/>
                <a:alphaOff val="0"/>
                <a:tint val="99000"/>
                <a:shade val="65000"/>
                <a:satMod val="155000"/>
              </a:schemeClr>
            </a:gs>
            <a:gs pos="100000">
              <a:schemeClr val="accent6">
                <a:shade val="80000"/>
                <a:hueOff val="-332542"/>
                <a:satOff val="-20625"/>
                <a:lumOff val="29772"/>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6">
              <a:shade val="80000"/>
              <a:hueOff val="-332542"/>
              <a:satOff val="-20625"/>
              <a:lumOff val="29772"/>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4013" tIns="34671" rIns="34671" bIns="34671" numCol="1" spcCol="1270" anchor="ctr" anchorCtr="0">
          <a:noAutofit/>
        </a:bodyPr>
        <a:lstStyle/>
        <a:p>
          <a:pPr lvl="0" algn="ctr" defTabSz="1155700">
            <a:lnSpc>
              <a:spcPct val="90000"/>
            </a:lnSpc>
            <a:spcBef>
              <a:spcPct val="0"/>
            </a:spcBef>
            <a:spcAft>
              <a:spcPct val="35000"/>
            </a:spcAft>
          </a:pPr>
          <a:r>
            <a:rPr lang="en-US" sz="2600" kern="1200" dirty="0" smtClean="0"/>
            <a:t>Domain D3</a:t>
          </a:r>
          <a:endParaRPr lang="en-US" sz="2600" kern="1200" dirty="0"/>
        </a:p>
      </dsp:txBody>
      <dsp:txXfrm>
        <a:off x="4407939" y="359486"/>
        <a:ext cx="1321839" cy="881226"/>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 Id="rId5" Type="http://schemas.openxmlformats.org/officeDocument/2006/relationships/image" Target="../media/image50.emf"/><Relationship Id="rId4"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emf"/><Relationship Id="rId1" Type="http://schemas.openxmlformats.org/officeDocument/2006/relationships/image" Target="../media/image5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C1C548-9C78-49F5-B4DB-B947B1863F9F}" type="datetimeFigureOut">
              <a:rPr lang="en-US" smtClean="0"/>
              <a:t>7/27/2011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3858E-501D-4E5A-90DF-9A3B0AD14D33}" type="slidenum">
              <a:rPr lang="en-US" smtClean="0"/>
              <a:t>‹#›</a:t>
            </a:fld>
            <a:endParaRPr lang="en-US"/>
          </a:p>
        </p:txBody>
      </p:sp>
    </p:spTree>
    <p:extLst>
      <p:ext uri="{BB962C8B-B14F-4D97-AF65-F5344CB8AC3E}">
        <p14:creationId xmlns:p14="http://schemas.microsoft.com/office/powerpoint/2010/main" val="1982685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14A9D4-E30F-49E2-86FF-01EAC20CDE3A}" type="slidenum">
              <a:rPr lang="en-US" smtClean="0"/>
              <a:t>97</a:t>
            </a:fld>
            <a:endParaRPr lang="en-US"/>
          </a:p>
        </p:txBody>
      </p:sp>
    </p:spTree>
    <p:extLst>
      <p:ext uri="{BB962C8B-B14F-4D97-AF65-F5344CB8AC3E}">
        <p14:creationId xmlns:p14="http://schemas.microsoft.com/office/powerpoint/2010/main" val="77062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EE4F9E-2C0D-4C55-B75E-A0C7B017E484}" type="slidenum">
              <a:rPr lang="en-US" smtClean="0"/>
              <a:t>204</a:t>
            </a:fld>
            <a:endParaRPr lang="en-US"/>
          </a:p>
        </p:txBody>
      </p:sp>
    </p:spTree>
    <p:extLst>
      <p:ext uri="{BB962C8B-B14F-4D97-AF65-F5344CB8AC3E}">
        <p14:creationId xmlns:p14="http://schemas.microsoft.com/office/powerpoint/2010/main" val="2394214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69E990-07A9-4CCC-97CB-4C5A387256C9}" type="slidenum">
              <a:rPr lang="en-US" smtClean="0"/>
              <a:t>239</a:t>
            </a:fld>
            <a:endParaRPr lang="en-US"/>
          </a:p>
        </p:txBody>
      </p:sp>
    </p:spTree>
    <p:extLst>
      <p:ext uri="{BB962C8B-B14F-4D97-AF65-F5344CB8AC3E}">
        <p14:creationId xmlns:p14="http://schemas.microsoft.com/office/powerpoint/2010/main" val="891569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bwMode="auto">
          <a:xfrm>
            <a:off x="0" y="762000"/>
            <a:ext cx="9144000" cy="5638800"/>
          </a:xfrm>
          <a:prstGeom prst="rect">
            <a:avLst/>
          </a:prstGeom>
          <a:gradFill>
            <a:gsLst>
              <a:gs pos="0">
                <a:srgbClr val="CCCCFF">
                  <a:alpha val="0"/>
                </a:srgbClr>
              </a:gs>
              <a:gs pos="17999">
                <a:schemeClr val="tx1">
                  <a:alpha val="78000"/>
                </a:schemeClr>
              </a:gs>
              <a:gs pos="36000">
                <a:schemeClr val="tx1"/>
              </a:gs>
              <a:gs pos="61000">
                <a:schemeClr val="tx1"/>
              </a:gs>
              <a:gs pos="82001">
                <a:schemeClr val="tx1">
                  <a:alpha val="84000"/>
                </a:schemeClr>
              </a:gs>
              <a:gs pos="100000">
                <a:srgbClr val="CCCCFF">
                  <a:alpha val="0"/>
                </a:srgbClr>
              </a:gs>
            </a:gsLst>
            <a:lin ang="16200000" scaled="0"/>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2" name="Title 1"/>
          <p:cNvSpPr>
            <a:spLocks noGrp="1"/>
          </p:cNvSpPr>
          <p:nvPr>
            <p:ph type="ctrTitle"/>
          </p:nvPr>
        </p:nvSpPr>
        <p:spPr>
          <a:xfrm>
            <a:off x="730250" y="1905000"/>
            <a:ext cx="7681913" cy="1523495"/>
          </a:xfrm>
        </p:spPr>
        <p:txBody>
          <a:bodyPr>
            <a:noAutofit/>
          </a:bodyPr>
          <a:lstStyle>
            <a:lvl1pPr>
              <a:lnSpc>
                <a:spcPct val="90000"/>
              </a:lnSpc>
              <a:defRPr sz="5400">
                <a:solidFill>
                  <a:schemeClr val="bg2"/>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bg2"/>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descr="MS--and-Research-logo-treat.png"/>
          <p:cNvPicPr>
            <a:picLocks noChangeAspect="1"/>
          </p:cNvPicPr>
          <p:nvPr/>
        </p:nvPicPr>
        <p:blipFill>
          <a:blip r:embed="rId3"/>
          <a:srcRect l="75000" b="88889"/>
          <a:stretch>
            <a:fillRect/>
          </a:stretch>
        </p:blipFill>
        <p:spPr>
          <a:xfrm>
            <a:off x="6858000" y="0"/>
            <a:ext cx="2286000" cy="762000"/>
          </a:xfrm>
          <a:prstGeom prst="rect">
            <a:avLst/>
          </a:prstGeom>
        </p:spPr>
      </p:pic>
      <p:pic>
        <p:nvPicPr>
          <p:cNvPr id="5" name="Picture 4" descr="MS--and-Research-logo-treat.png"/>
          <p:cNvPicPr>
            <a:picLocks noChangeAspect="1"/>
          </p:cNvPicPr>
          <p:nvPr/>
        </p:nvPicPr>
        <p:blipFill>
          <a:blip r:embed="rId3"/>
          <a:srcRect l="80833" t="88889"/>
          <a:stretch>
            <a:fillRect/>
          </a:stretch>
        </p:blipFill>
        <p:spPr>
          <a:xfrm>
            <a:off x="7391400" y="6096000"/>
            <a:ext cx="1752600" cy="762000"/>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gradFill>
                  <a:gsLst>
                    <a:gs pos="70000">
                      <a:schemeClr val="tx1"/>
                    </a:gs>
                    <a:gs pos="100000">
                      <a:schemeClr val="tx1"/>
                    </a:gs>
                  </a:gsLst>
                  <a:lin ang="16200000" scaled="0"/>
                </a:gradFill>
              </a:defRPr>
            </a:lvl1pPr>
            <a:lvl2pPr>
              <a:buClr>
                <a:schemeClr val="tx1"/>
              </a:buClr>
              <a:buSzPct val="70000"/>
              <a:buFont typeface="Wingdings" pitchFamily="2" charset="2"/>
              <a:buChar char="l"/>
              <a:defRPr>
                <a:gradFill>
                  <a:gsLst>
                    <a:gs pos="70000">
                      <a:schemeClr val="tx1"/>
                    </a:gs>
                    <a:gs pos="100000">
                      <a:schemeClr val="tx1"/>
                    </a:gs>
                  </a:gsLst>
                  <a:lin ang="16200000" scaled="0"/>
                </a:gradFill>
              </a:defRPr>
            </a:lvl2pPr>
            <a:lvl3pPr>
              <a:buClr>
                <a:schemeClr val="tx1"/>
              </a:buClr>
              <a:buSzPct val="70000"/>
              <a:buFont typeface="Wingdings" pitchFamily="2" charset="2"/>
              <a:buChar char="l"/>
              <a:defRPr>
                <a:gradFill>
                  <a:gsLst>
                    <a:gs pos="70000">
                      <a:schemeClr val="tx1"/>
                    </a:gs>
                    <a:gs pos="100000">
                      <a:schemeClr val="tx1"/>
                    </a:gs>
                  </a:gsLst>
                  <a:lin ang="16200000" scaled="0"/>
                </a:gradFill>
              </a:defRPr>
            </a:lvl3pPr>
            <a:lvl4pPr>
              <a:buClr>
                <a:schemeClr val="tx1"/>
              </a:buClr>
              <a:buSzPct val="70000"/>
              <a:buFont typeface="Wingdings" pitchFamily="2" charset="2"/>
              <a:buChar char="l"/>
              <a:defRPr>
                <a:gradFill>
                  <a:gsLst>
                    <a:gs pos="70000">
                      <a:schemeClr val="tx1"/>
                    </a:gs>
                    <a:gs pos="100000">
                      <a:schemeClr val="tx1"/>
                    </a:gs>
                  </a:gsLst>
                  <a:lin ang="16200000" scaled="0"/>
                </a:gradFill>
              </a:defRPr>
            </a:lvl4pPr>
            <a:lvl5pPr>
              <a:buClr>
                <a:schemeClr val="tx1"/>
              </a:buClr>
              <a:buSzPct val="70000"/>
              <a:buFont typeface="Wingdings" pitchFamily="2" charset="2"/>
              <a:buChar char="l"/>
              <a:defRPr>
                <a:gradFill>
                  <a:gsLst>
                    <a:gs pos="70000">
                      <a:schemeClr val="tx1"/>
                    </a:gs>
                    <a:gs pos="100000">
                      <a:schemeClr val="tx1"/>
                    </a:gs>
                  </a:gsLst>
                  <a:lin ang="162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gradFill>
                  <a:gsLst>
                    <a:gs pos="70000">
                      <a:schemeClr val="tx1"/>
                    </a:gs>
                    <a:gs pos="100000">
                      <a:schemeClr val="tx1"/>
                    </a:gs>
                  </a:gsLst>
                  <a:lin ang="16200000" scaled="0"/>
                </a:gradFill>
              </a:defRPr>
            </a:lvl1pPr>
            <a:lvl2pPr>
              <a:buClr>
                <a:schemeClr val="tx1"/>
              </a:buClr>
              <a:buSzPct val="70000"/>
              <a:buFont typeface="Wingdings" pitchFamily="2" charset="2"/>
              <a:buChar char="l"/>
              <a:defRPr>
                <a:gradFill>
                  <a:gsLst>
                    <a:gs pos="70000">
                      <a:schemeClr val="tx1"/>
                    </a:gs>
                    <a:gs pos="100000">
                      <a:schemeClr val="tx1"/>
                    </a:gs>
                  </a:gsLst>
                  <a:lin ang="16200000" scaled="0"/>
                </a:gradFill>
              </a:defRPr>
            </a:lvl2pPr>
            <a:lvl3pPr>
              <a:buClr>
                <a:schemeClr val="tx1"/>
              </a:buClr>
              <a:buSzPct val="70000"/>
              <a:buFont typeface="Wingdings" pitchFamily="2" charset="2"/>
              <a:buChar char="l"/>
              <a:defRPr>
                <a:gradFill>
                  <a:gsLst>
                    <a:gs pos="70000">
                      <a:schemeClr val="tx1"/>
                    </a:gs>
                    <a:gs pos="100000">
                      <a:schemeClr val="tx1"/>
                    </a:gs>
                  </a:gsLst>
                  <a:lin ang="16200000" scaled="0"/>
                </a:gradFill>
              </a:defRPr>
            </a:lvl3pPr>
            <a:lvl4pPr>
              <a:buClr>
                <a:schemeClr val="tx1"/>
              </a:buClr>
              <a:buSzPct val="70000"/>
              <a:buFont typeface="Wingdings" pitchFamily="2" charset="2"/>
              <a:buChar char="l"/>
              <a:defRPr>
                <a:gradFill>
                  <a:gsLst>
                    <a:gs pos="70000">
                      <a:schemeClr val="tx1"/>
                    </a:gs>
                    <a:gs pos="100000">
                      <a:schemeClr val="tx1"/>
                    </a:gs>
                  </a:gsLst>
                  <a:lin ang="16200000" scaled="0"/>
                </a:gradFill>
              </a:defRPr>
            </a:lvl4pPr>
            <a:lvl5pPr>
              <a:buClr>
                <a:schemeClr val="tx1"/>
              </a:buClr>
              <a:buSzPct val="70000"/>
              <a:buFont typeface="Wingdings" pitchFamily="2" charset="2"/>
              <a:buChar char="l"/>
              <a:defRPr>
                <a:gradFill>
                  <a:gsLst>
                    <a:gs pos="70000">
                      <a:schemeClr val="tx1"/>
                    </a:gs>
                    <a:gs pos="100000">
                      <a:schemeClr val="tx1"/>
                    </a:gs>
                  </a:gsLst>
                  <a:lin ang="162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04672"/>
            <a:ext cx="8031163" cy="1523494"/>
          </a:xfrm>
        </p:spPr>
        <p:txBody>
          <a:bodyPr anchor="ctr" anchorCtr="0">
            <a:noAutofit/>
          </a:bodyPr>
          <a:lstStyle>
            <a:lvl1pPr algn="l" defTabSz="914363" rtl="0" eaLnBrk="1" latinLnBrk="0" hangingPunct="1">
              <a:lnSpc>
                <a:spcPct val="90000"/>
              </a:lnSpc>
              <a:spcBef>
                <a:spcPct val="0"/>
              </a:spcBef>
              <a:buNone/>
              <a:defRPr lang="en-US" sz="5400" b="0" kern="1200" cap="none" spc="-150" dirty="0">
                <a:ln w="3175">
                  <a:noFill/>
                </a:ln>
                <a:gradFill>
                  <a:gsLst>
                    <a:gs pos="50000">
                      <a:schemeClr val="tx1"/>
                    </a:gs>
                    <a:gs pos="100000">
                      <a:schemeClr val="tx1"/>
                    </a:gs>
                  </a:gsLst>
                  <a:lin ang="5400000" scaled="0"/>
                </a:gradFill>
                <a:effectLst>
                  <a:outerShdw blurRad="38100" dist="38100" dir="2700000" algn="tl">
                    <a:srgbClr val="000000">
                      <a:alpha val="43137"/>
                    </a:srgb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344988"/>
            <a:ext cx="8031163" cy="461665"/>
          </a:xfrm>
        </p:spPr>
        <p:txBody>
          <a:bodyPr>
            <a:noAutofit/>
          </a:bodyPr>
          <a:lstStyle>
            <a:lvl1pPr marL="0" indent="0" algn="l" defTabSz="914363" rtl="0" eaLnBrk="1" latinLnBrk="0" hangingPunct="1">
              <a:lnSpc>
                <a:spcPct val="90000"/>
              </a:lnSpc>
              <a:spcBef>
                <a:spcPts val="0"/>
              </a:spcBef>
              <a:buFontTx/>
              <a:buNone/>
              <a:defRPr lang="en-US" sz="3200" kern="1200" dirty="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chemeClr val="accent2">
                        <a:lumMod val="75000"/>
                      </a:schemeClr>
                    </a:gs>
                    <a:gs pos="28000">
                      <a:schemeClr val="accent5"/>
                    </a:gs>
                    <a:gs pos="62000">
                      <a:schemeClr val="accent2"/>
                    </a:gs>
                    <a:gs pos="88000">
                      <a:schemeClr val="bg2"/>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marL="0" lvl="0" indent="0" algn="l" defTabSz="914363" rtl="0" eaLnBrk="1" latinLnBrk="0" hangingPunct="1">
              <a:lnSpc>
                <a:spcPct val="90000"/>
              </a:lnSpc>
              <a:spcBef>
                <a:spcPct val="20000"/>
              </a:spcBef>
              <a:buFont typeface="Arial" pitchFamily="34" charset="0"/>
              <a:buNone/>
            </a:pPr>
            <a:r>
              <a:rPr lang="en-US" dirty="0" smtClean="0"/>
              <a:t>click to…</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1"/>
          </p:nvPr>
        </p:nvSpPr>
        <p:spPr>
          <a:xfrm>
            <a:off x="2819400" y="6627813"/>
            <a:ext cx="3505200" cy="184666"/>
          </a:xfrm>
          <a:prstGeom prst="rect">
            <a:avLst/>
          </a:prstGeom>
        </p:spPr>
        <p:txBody>
          <a:bodyPr/>
          <a:lstStyle/>
          <a:p>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a:xfrm>
            <a:off x="2819400" y="6627813"/>
            <a:ext cx="3505200" cy="184666"/>
          </a:xfrm>
          <a:prstGeom prst="rect">
            <a:avLst/>
          </a:prstGeom>
        </p:spPr>
        <p:txBody>
          <a:bodyPr/>
          <a:lstStyle/>
          <a:p>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a:xfrm>
            <a:off x="2819400" y="6627813"/>
            <a:ext cx="3505200" cy="184666"/>
          </a:xfrm>
          <a:prstGeom prst="rect">
            <a:avLst/>
          </a:prstGeom>
        </p:spPr>
        <p:txBody>
          <a:bodyPr/>
          <a:lstStyle/>
          <a:p>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3" descr="C:\Documents and Settings\sarahb\Desktop\DVD_ART34\Artwork_Imagery\Shapes\Lines\line drop shadow.png"/>
          <p:cNvPicPr>
            <a:picLocks noChangeAspect="1" noChangeArrowheads="1"/>
          </p:cNvPicPr>
          <p:nvPr/>
        </p:nvPicPr>
        <p:blipFill>
          <a:blip r:embed="rId3">
            <a:lum bright="100000"/>
          </a:blip>
          <a:srcRect l="12500" b="-12538"/>
          <a:stretch>
            <a:fillRect/>
          </a:stretch>
        </p:blipFill>
        <p:spPr bwMode="auto">
          <a:xfrm>
            <a:off x="0" y="3398264"/>
            <a:ext cx="8001000" cy="259336"/>
          </a:xfrm>
          <a:prstGeom prst="rect">
            <a:avLst/>
          </a:prstGeom>
          <a:noFill/>
        </p:spPr>
      </p:pic>
      <p:sp>
        <p:nvSpPr>
          <p:cNvPr id="2" name="Title 1"/>
          <p:cNvSpPr>
            <a:spLocks noGrp="1"/>
          </p:cNvSpPr>
          <p:nvPr>
            <p:ph type="ctrTitle"/>
          </p:nvPr>
        </p:nvSpPr>
        <p:spPr>
          <a:xfrm>
            <a:off x="381000" y="804672"/>
            <a:ext cx="8031163" cy="1523494"/>
          </a:xfrm>
        </p:spPr>
        <p:txBody>
          <a:bodyPr anchor="ctr" anchorCtr="0">
            <a:noAutofit/>
          </a:bodyPr>
          <a:lstStyle>
            <a:lvl1pPr algn="l" defTabSz="914363" rtl="0" eaLnBrk="1" latinLnBrk="0" hangingPunct="1">
              <a:lnSpc>
                <a:spcPct val="90000"/>
              </a:lnSpc>
              <a:spcBef>
                <a:spcPct val="0"/>
              </a:spcBef>
              <a:buNone/>
              <a:defRPr lang="en-US" sz="5400" b="0" kern="1200" cap="none" spc="-150" dirty="0">
                <a:ln w="3175">
                  <a:noFill/>
                </a:ln>
                <a:gradFill>
                  <a:gsLst>
                    <a:gs pos="50000">
                      <a:schemeClr val="tx1"/>
                    </a:gs>
                    <a:gs pos="100000">
                      <a:schemeClr val="tx1"/>
                    </a:gs>
                  </a:gsLst>
                  <a:lin ang="5400000" scaled="0"/>
                </a:gradFill>
                <a:effectLst>
                  <a:outerShdw blurRad="38100" dist="38100" dir="2700000" algn="tl">
                    <a:srgbClr val="000000">
                      <a:alpha val="43137"/>
                    </a:srgb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344988"/>
            <a:ext cx="8031163" cy="461665"/>
          </a:xfrm>
        </p:spPr>
        <p:txBody>
          <a:bodyPr>
            <a:noAutofit/>
          </a:bodyPr>
          <a:lstStyle>
            <a:lvl1pPr marL="0" indent="0" algn="l" defTabSz="914363" rtl="0" eaLnBrk="1" latinLnBrk="0" hangingPunct="1">
              <a:lnSpc>
                <a:spcPct val="90000"/>
              </a:lnSpc>
              <a:spcBef>
                <a:spcPts val="0"/>
              </a:spcBef>
              <a:buFontTx/>
              <a:buNone/>
              <a:defRPr lang="en-US" sz="3200" kern="1200" dirty="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chemeClr val="accent2">
                        <a:lumMod val="75000"/>
                      </a:schemeClr>
                    </a:gs>
                    <a:gs pos="28000">
                      <a:schemeClr val="accent5"/>
                    </a:gs>
                    <a:gs pos="62000">
                      <a:schemeClr val="accent2"/>
                    </a:gs>
                    <a:gs pos="88000">
                      <a:schemeClr val="bg2"/>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marL="0" lvl="0" indent="0" algn="l" defTabSz="914363" rtl="0" eaLnBrk="1" latinLnBrk="0" hangingPunct="1">
              <a:lnSpc>
                <a:spcPct val="90000"/>
              </a:lnSpc>
              <a:spcBef>
                <a:spcPct val="20000"/>
              </a:spcBef>
              <a:buFont typeface="Arial" pitchFamily="34" charset="0"/>
              <a:buNone/>
            </a:pPr>
            <a:r>
              <a:rPr lang="en-US" dirty="0" smtClean="0"/>
              <a:t>click to…</a:t>
            </a:r>
          </a:p>
        </p:txBody>
      </p:sp>
      <p:pic>
        <p:nvPicPr>
          <p:cNvPr id="5" name="Picture 4" descr="MS-Research-logo.png"/>
          <p:cNvPicPr>
            <a:picLocks noChangeAspect="1"/>
          </p:cNvPicPr>
          <p:nvPr/>
        </p:nvPicPr>
        <p:blipFill>
          <a:blip r:embed="rId4">
            <a:lum bright="100000"/>
          </a:blip>
          <a:stretch>
            <a:fillRect/>
          </a:stretch>
        </p:blipFill>
        <p:spPr>
          <a:xfrm>
            <a:off x="7519239" y="6282881"/>
            <a:ext cx="1243761" cy="346520"/>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8" name="Picture 3" descr="C:\Documents and Settings\sarahb\Desktop\DVD_ART34\Artwork_Imagery\Shapes\Lines\line drop shadow.png"/>
          <p:cNvPicPr>
            <a:picLocks noChangeAspect="1" noChangeArrowheads="1"/>
          </p:cNvPicPr>
          <p:nvPr/>
        </p:nvPicPr>
        <p:blipFill>
          <a:blip r:embed="rId3">
            <a:duotone>
              <a:schemeClr val="accent2">
                <a:shade val="45000"/>
                <a:satMod val="135000"/>
              </a:schemeClr>
              <a:prstClr val="white"/>
            </a:duotone>
            <a:lum/>
          </a:blip>
          <a:srcRect l="12500" b="-12538"/>
          <a:stretch>
            <a:fillRect/>
          </a:stretch>
        </p:blipFill>
        <p:spPr bwMode="auto">
          <a:xfrm>
            <a:off x="0" y="3398264"/>
            <a:ext cx="8001000" cy="259336"/>
          </a:xfrm>
          <a:prstGeom prst="rect">
            <a:avLst/>
          </a:prstGeom>
          <a:noFill/>
        </p:spPr>
      </p:pic>
      <p:sp>
        <p:nvSpPr>
          <p:cNvPr id="2" name="Title 1"/>
          <p:cNvSpPr>
            <a:spLocks noGrp="1"/>
          </p:cNvSpPr>
          <p:nvPr>
            <p:ph type="ctrTitle"/>
          </p:nvPr>
        </p:nvSpPr>
        <p:spPr>
          <a:xfrm>
            <a:off x="381000" y="807848"/>
            <a:ext cx="8031427" cy="1523494"/>
          </a:xfrm>
        </p:spPr>
        <p:txBody>
          <a:bodyPr anchor="ctr" anchorCtr="0">
            <a:noAutofit/>
          </a:bodyPr>
          <a:lstStyle>
            <a:lvl1pPr>
              <a:lnSpc>
                <a:spcPct val="90000"/>
              </a:lnSpc>
              <a:defRPr sz="5400">
                <a:solidFill>
                  <a:schemeClr val="bg2"/>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344988"/>
            <a:ext cx="8031163" cy="461665"/>
          </a:xfrm>
        </p:spPr>
        <p:txBody>
          <a:bodyPr>
            <a:noAutofit/>
          </a:bodyPr>
          <a:lstStyle>
            <a:lvl1pPr marL="0" indent="0" algn="l">
              <a:lnSpc>
                <a:spcPct val="90000"/>
              </a:lnSpc>
              <a:spcBef>
                <a:spcPts val="0"/>
              </a:spcBef>
              <a:buNone/>
              <a:defRPr>
                <a:solidFill>
                  <a:schemeClr val="bg2"/>
                </a:solidFill>
                <a:effectLs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chemeClr val="accent2">
                        <a:lumMod val="75000"/>
                      </a:schemeClr>
                    </a:gs>
                    <a:gs pos="28000">
                      <a:schemeClr val="accent5"/>
                    </a:gs>
                    <a:gs pos="62000">
                      <a:schemeClr val="accent2"/>
                    </a:gs>
                    <a:gs pos="88000">
                      <a:schemeClr val="bg2"/>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pic>
        <p:nvPicPr>
          <p:cNvPr id="6" name="Picture 5" descr="MS-Research-logo.png"/>
          <p:cNvPicPr>
            <a:picLocks noChangeAspect="1"/>
          </p:cNvPicPr>
          <p:nvPr/>
        </p:nvPicPr>
        <p:blipFill>
          <a:blip r:embed="rId4">
            <a:lum bright="100000"/>
          </a:blip>
          <a:stretch>
            <a:fillRect/>
          </a:stretch>
        </p:blipFill>
        <p:spPr>
          <a:xfrm>
            <a:off x="7519239" y="6282881"/>
            <a:ext cx="1243761" cy="346520"/>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04672"/>
            <a:ext cx="8031163" cy="1523494"/>
          </a:xfrm>
        </p:spPr>
        <p:txBody>
          <a:bodyPr anchor="ctr" anchorCtr="0">
            <a:noAutofit/>
          </a:bodyPr>
          <a:lstStyle>
            <a:lvl1pPr algn="l" defTabSz="914363" rtl="0" eaLnBrk="1" latinLnBrk="0" hangingPunct="1">
              <a:lnSpc>
                <a:spcPct val="90000"/>
              </a:lnSpc>
              <a:spcBef>
                <a:spcPct val="0"/>
              </a:spcBef>
              <a:buNone/>
              <a:defRPr lang="en-US" sz="5400" b="0" kern="1200" cap="none" spc="-150" dirty="0">
                <a:ln w="3175">
                  <a:noFill/>
                </a:ln>
                <a:gradFill>
                  <a:gsLst>
                    <a:gs pos="50000">
                      <a:schemeClr val="tx1"/>
                    </a:gs>
                    <a:gs pos="100000">
                      <a:schemeClr val="tx1"/>
                    </a:gs>
                  </a:gsLst>
                  <a:lin ang="5400000" scaled="0"/>
                </a:gradFill>
                <a:effectLst>
                  <a:outerShdw blurRad="38100" dist="38100" dir="2700000" algn="tl">
                    <a:srgbClr val="000000">
                      <a:alpha val="43137"/>
                    </a:srgb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344988"/>
            <a:ext cx="8031163" cy="461665"/>
          </a:xfrm>
        </p:spPr>
        <p:txBody>
          <a:bodyPr>
            <a:noAutofit/>
          </a:bodyPr>
          <a:lstStyle>
            <a:lvl1pPr marL="0" indent="0" algn="l" defTabSz="914363" rtl="0" eaLnBrk="1" latinLnBrk="0" hangingPunct="1">
              <a:lnSpc>
                <a:spcPct val="90000"/>
              </a:lnSpc>
              <a:spcBef>
                <a:spcPts val="0"/>
              </a:spcBef>
              <a:buFontTx/>
              <a:buNone/>
              <a:defRPr lang="en-US" sz="3200" kern="1200" dirty="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chemeClr val="accent2">
                        <a:lumMod val="75000"/>
                      </a:schemeClr>
                    </a:gs>
                    <a:gs pos="28000">
                      <a:schemeClr val="accent5"/>
                    </a:gs>
                    <a:gs pos="62000">
                      <a:schemeClr val="accent2"/>
                    </a:gs>
                    <a:gs pos="88000">
                      <a:schemeClr val="bg2"/>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marL="0" lvl="0" indent="0" algn="l" defTabSz="914363" rtl="0" eaLnBrk="1" latinLnBrk="0" hangingPunct="1">
              <a:lnSpc>
                <a:spcPct val="90000"/>
              </a:lnSpc>
              <a:spcBef>
                <a:spcPct val="20000"/>
              </a:spcBef>
              <a:buFont typeface="Arial" pitchFamily="34" charset="0"/>
              <a:buNone/>
            </a:pPr>
            <a:r>
              <a:rPr lang="en-US" dirty="0" smtClean="0"/>
              <a:t>click to…</a:t>
            </a: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1"/>
          </p:nvPr>
        </p:nvSpPr>
        <p:spPr>
          <a:xfrm>
            <a:off x="2819400" y="6627813"/>
            <a:ext cx="3505200" cy="184666"/>
          </a:xfrm>
          <a:prstGeom prst="rect">
            <a:avLst/>
          </a:prstGeom>
        </p:spPr>
        <p:txBody>
          <a:bodyPr/>
          <a:lstStyle/>
          <a:p>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a:xfrm>
            <a:off x="2819400" y="6627813"/>
            <a:ext cx="3505200" cy="184666"/>
          </a:xfrm>
          <a:prstGeom prst="rect">
            <a:avLst/>
          </a:prstGeom>
        </p:spPr>
        <p:txBody>
          <a:bodyPr/>
          <a:lstStyle/>
          <a:p>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a:xfrm>
            <a:off x="2819400" y="6627813"/>
            <a:ext cx="3505200" cy="184666"/>
          </a:xfrm>
          <a:prstGeom prst="rect">
            <a:avLst/>
          </a:prstGeom>
        </p:spPr>
        <p:txBody>
          <a:bodyPr/>
          <a:lstStyle/>
          <a:p>
            <a:endParaRPr lang="en-US"/>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bwMode="auto">
          <a:xfrm>
            <a:off x="0" y="762000"/>
            <a:ext cx="9144000" cy="5638800"/>
          </a:xfrm>
          <a:prstGeom prst="rect">
            <a:avLst/>
          </a:prstGeom>
          <a:gradFill>
            <a:gsLst>
              <a:gs pos="0">
                <a:srgbClr val="CCCCFF">
                  <a:alpha val="0"/>
                </a:srgbClr>
              </a:gs>
              <a:gs pos="17999">
                <a:schemeClr val="tx1">
                  <a:alpha val="78000"/>
                </a:schemeClr>
              </a:gs>
              <a:gs pos="36000">
                <a:schemeClr val="tx1"/>
              </a:gs>
              <a:gs pos="61000">
                <a:schemeClr val="tx1"/>
              </a:gs>
              <a:gs pos="82001">
                <a:schemeClr val="tx1">
                  <a:alpha val="84000"/>
                </a:schemeClr>
              </a:gs>
              <a:gs pos="100000">
                <a:srgbClr val="CCCCFF">
                  <a:alpha val="0"/>
                </a:srgbClr>
              </a:gs>
            </a:gsLst>
            <a:lin ang="16200000" scaled="0"/>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sp>
        <p:nvSpPr>
          <p:cNvPr id="2" name="Title 1"/>
          <p:cNvSpPr>
            <a:spLocks noGrp="1"/>
          </p:cNvSpPr>
          <p:nvPr>
            <p:ph type="ctrTitle"/>
          </p:nvPr>
        </p:nvSpPr>
        <p:spPr>
          <a:xfrm>
            <a:off x="730250" y="1905000"/>
            <a:ext cx="7681913" cy="1523495"/>
          </a:xfrm>
        </p:spPr>
        <p:txBody>
          <a:bodyPr>
            <a:noAutofit/>
          </a:bodyPr>
          <a:lstStyle>
            <a:lvl1pPr>
              <a:lnSpc>
                <a:spcPct val="90000"/>
              </a:lnSpc>
              <a:defRPr sz="5400">
                <a:solidFill>
                  <a:schemeClr val="bg2"/>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bg2"/>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descr="MS--and-Research-logo-treat.png"/>
          <p:cNvPicPr>
            <a:picLocks noChangeAspect="1"/>
          </p:cNvPicPr>
          <p:nvPr/>
        </p:nvPicPr>
        <p:blipFill>
          <a:blip r:embed="rId3"/>
          <a:srcRect l="75000" b="88889"/>
          <a:stretch>
            <a:fillRect/>
          </a:stretch>
        </p:blipFill>
        <p:spPr>
          <a:xfrm>
            <a:off x="6858000" y="0"/>
            <a:ext cx="2286000" cy="762000"/>
          </a:xfrm>
          <a:prstGeom prst="rect">
            <a:avLst/>
          </a:prstGeom>
        </p:spPr>
      </p:pic>
      <p:pic>
        <p:nvPicPr>
          <p:cNvPr id="5" name="Picture 4" descr="MS--and-Research-logo-treat.png"/>
          <p:cNvPicPr>
            <a:picLocks noChangeAspect="1"/>
          </p:cNvPicPr>
          <p:nvPr/>
        </p:nvPicPr>
        <p:blipFill>
          <a:blip r:embed="rId3"/>
          <a:srcRect l="80833" t="88889"/>
          <a:stretch>
            <a:fillRect/>
          </a:stretch>
        </p:blipFill>
        <p:spPr>
          <a:xfrm>
            <a:off x="7391400" y="6096000"/>
            <a:ext cx="1752600" cy="762000"/>
          </a:xfrm>
          <a:prstGeom prst="rect">
            <a:avLst/>
          </a:prstGeom>
        </p:spPr>
      </p:pic>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8" name="Picture 3" descr="C:\Documents and Settings\sarahb\Desktop\DVD_ART34\Artwork_Imagery\Shapes\Lines\line drop shadow.png"/>
          <p:cNvPicPr>
            <a:picLocks noChangeAspect="1" noChangeArrowheads="1"/>
          </p:cNvPicPr>
          <p:nvPr/>
        </p:nvPicPr>
        <p:blipFill>
          <a:blip r:embed="rId3">
            <a:duotone>
              <a:schemeClr val="accent2">
                <a:shade val="45000"/>
                <a:satMod val="135000"/>
              </a:schemeClr>
              <a:prstClr val="white"/>
            </a:duotone>
            <a:lum/>
          </a:blip>
          <a:srcRect l="12500" b="-12538"/>
          <a:stretch>
            <a:fillRect/>
          </a:stretch>
        </p:blipFill>
        <p:spPr bwMode="auto">
          <a:xfrm>
            <a:off x="0" y="3398264"/>
            <a:ext cx="8001000" cy="259336"/>
          </a:xfrm>
          <a:prstGeom prst="rect">
            <a:avLst/>
          </a:prstGeom>
          <a:noFill/>
        </p:spPr>
      </p:pic>
      <p:sp>
        <p:nvSpPr>
          <p:cNvPr id="2" name="Title 1"/>
          <p:cNvSpPr>
            <a:spLocks noGrp="1"/>
          </p:cNvSpPr>
          <p:nvPr>
            <p:ph type="ctrTitle"/>
          </p:nvPr>
        </p:nvSpPr>
        <p:spPr>
          <a:xfrm>
            <a:off x="381000" y="807848"/>
            <a:ext cx="8031427" cy="1523494"/>
          </a:xfrm>
        </p:spPr>
        <p:txBody>
          <a:bodyPr anchor="ctr" anchorCtr="0">
            <a:noAutofit/>
          </a:bodyPr>
          <a:lstStyle>
            <a:lvl1pPr>
              <a:lnSpc>
                <a:spcPct val="90000"/>
              </a:lnSpc>
              <a:defRPr sz="5400">
                <a:solidFill>
                  <a:schemeClr val="bg2"/>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344988"/>
            <a:ext cx="8031163" cy="461665"/>
          </a:xfrm>
        </p:spPr>
        <p:txBody>
          <a:bodyPr>
            <a:noAutofit/>
          </a:bodyPr>
          <a:lstStyle>
            <a:lvl1pPr marL="0" indent="0" algn="l">
              <a:lnSpc>
                <a:spcPct val="90000"/>
              </a:lnSpc>
              <a:spcBef>
                <a:spcPts val="0"/>
              </a:spcBef>
              <a:buNone/>
              <a:defRPr>
                <a:solidFill>
                  <a:schemeClr val="bg2"/>
                </a:solidFill>
                <a:effectLs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chemeClr val="accent2">
                        <a:lumMod val="75000"/>
                      </a:schemeClr>
                    </a:gs>
                    <a:gs pos="28000">
                      <a:schemeClr val="accent5"/>
                    </a:gs>
                    <a:gs pos="62000">
                      <a:schemeClr val="accent2"/>
                    </a:gs>
                    <a:gs pos="88000">
                      <a:schemeClr val="bg2"/>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pic>
        <p:nvPicPr>
          <p:cNvPr id="6" name="Picture 5" descr="MS-Research-logo.png"/>
          <p:cNvPicPr>
            <a:picLocks noChangeAspect="1"/>
          </p:cNvPicPr>
          <p:nvPr/>
        </p:nvPicPr>
        <p:blipFill>
          <a:blip r:embed="rId4">
            <a:lum bright="100000"/>
          </a:blip>
          <a:stretch>
            <a:fillRect/>
          </a:stretch>
        </p:blipFill>
        <p:spPr>
          <a:xfrm>
            <a:off x="7519239" y="6282881"/>
            <a:ext cx="1243761" cy="346520"/>
          </a:xfrm>
          <a:prstGeom prst="rect">
            <a:avLst/>
          </a:prstGeom>
        </p:spPr>
      </p:pic>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p>
            <a:r>
              <a:rPr lang="en-US" smtClean="0"/>
              <a:t>Placeholder footer:  Please edit in Master</a:t>
            </a:r>
            <a:endParaRPr lang="en-US"/>
          </a:p>
        </p:txBody>
      </p:sp>
    </p:spTree>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t>Placeholder footer:  Please edit in Master</a:t>
            </a:r>
            <a:endParaRPr lang="en-US"/>
          </a:p>
        </p:txBody>
      </p:sp>
    </p:spTree>
  </p:cSld>
  <p:clrMapOvr>
    <a:masterClrMapping/>
  </p:clrMapOvr>
  <p:transition>
    <p:fade/>
  </p:transition>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Placeholder footer:  Please edit in Master</a:t>
            </a:r>
            <a:endParaRPr lang="en-US"/>
          </a:p>
        </p:txBody>
      </p:sp>
    </p:spTree>
  </p:cSld>
  <p:clrMapOvr>
    <a:masterClrMapping/>
  </p:clrMapOvr>
  <p:transition>
    <p:fade/>
  </p:transition>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auto">
          <a:xfrm>
            <a:off x="0" y="762000"/>
            <a:ext cx="9144000" cy="5638800"/>
          </a:xfrm>
          <a:prstGeom prst="rect">
            <a:avLst/>
          </a:prstGeom>
          <a:gradFill>
            <a:gsLst>
              <a:gs pos="0">
                <a:srgbClr val="CCCCFF">
                  <a:alpha val="0"/>
                </a:srgbClr>
              </a:gs>
              <a:gs pos="17999">
                <a:schemeClr val="tx1">
                  <a:alpha val="78000"/>
                </a:schemeClr>
              </a:gs>
              <a:gs pos="36000">
                <a:schemeClr val="tx1"/>
              </a:gs>
              <a:gs pos="61000">
                <a:schemeClr val="tx1"/>
              </a:gs>
              <a:gs pos="82001">
                <a:schemeClr val="tx1">
                  <a:alpha val="84000"/>
                </a:schemeClr>
              </a:gs>
              <a:gs pos="100000">
                <a:srgbClr val="CCCCFF">
                  <a:alpha val="0"/>
                </a:srgbClr>
              </a:gs>
            </a:gsLst>
            <a:lin ang="16200000" scaled="0"/>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pic>
        <p:nvPicPr>
          <p:cNvPr id="2" name="Picture 1" descr="MS--and-Research-logo-treat.png"/>
          <p:cNvPicPr>
            <a:picLocks noChangeAspect="1"/>
          </p:cNvPicPr>
          <p:nvPr/>
        </p:nvPicPr>
        <p:blipFill>
          <a:blip r:embed="rId3"/>
          <a:srcRect l="75000" b="88889"/>
          <a:stretch>
            <a:fillRect/>
          </a:stretch>
        </p:blipFill>
        <p:spPr>
          <a:xfrm>
            <a:off x="6858000" y="0"/>
            <a:ext cx="2286000" cy="762000"/>
          </a:xfrm>
          <a:prstGeom prst="rect">
            <a:avLst/>
          </a:prstGeom>
        </p:spPr>
      </p:pic>
      <p:pic>
        <p:nvPicPr>
          <p:cNvPr id="3" name="Picture 2" descr="MS--and-Research-logo-treat.png"/>
          <p:cNvPicPr>
            <a:picLocks noChangeAspect="1"/>
          </p:cNvPicPr>
          <p:nvPr/>
        </p:nvPicPr>
        <p:blipFill>
          <a:blip r:embed="rId3"/>
          <a:srcRect l="80833" t="88889"/>
          <a:stretch>
            <a:fillRect/>
          </a:stretch>
        </p:blipFill>
        <p:spPr>
          <a:xfrm>
            <a:off x="7391400" y="6096000"/>
            <a:ext cx="1752600" cy="762000"/>
          </a:xfrm>
          <a:prstGeom prst="rect">
            <a:avLst/>
          </a:prstGeom>
        </p:spPr>
      </p:pic>
    </p:spTree>
  </p:cSld>
  <p:clrMapOvr>
    <a:masterClrMapping/>
  </p:clrMapOvr>
  <p:transition>
    <p:fade/>
  </p:transition>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gradFill>
                  <a:gsLst>
                    <a:gs pos="70000">
                      <a:schemeClr val="tx1"/>
                    </a:gs>
                    <a:gs pos="100000">
                      <a:schemeClr val="tx1"/>
                    </a:gs>
                  </a:gsLst>
                  <a:lin ang="16200000" scaled="0"/>
                </a:gradFill>
              </a:defRPr>
            </a:lvl1pPr>
            <a:lvl2pPr>
              <a:buClr>
                <a:schemeClr val="tx1"/>
              </a:buClr>
              <a:buSzPct val="70000"/>
              <a:buFont typeface="Wingdings" pitchFamily="2" charset="2"/>
              <a:buChar char="l"/>
              <a:defRPr>
                <a:gradFill>
                  <a:gsLst>
                    <a:gs pos="70000">
                      <a:schemeClr val="tx1"/>
                    </a:gs>
                    <a:gs pos="100000">
                      <a:schemeClr val="tx1"/>
                    </a:gs>
                  </a:gsLst>
                  <a:lin ang="16200000" scaled="0"/>
                </a:gradFill>
              </a:defRPr>
            </a:lvl2pPr>
            <a:lvl3pPr>
              <a:buClr>
                <a:schemeClr val="tx1"/>
              </a:buClr>
              <a:buSzPct val="70000"/>
              <a:buFont typeface="Wingdings" pitchFamily="2" charset="2"/>
              <a:buChar char="l"/>
              <a:defRPr>
                <a:gradFill>
                  <a:gsLst>
                    <a:gs pos="70000">
                      <a:schemeClr val="tx1"/>
                    </a:gs>
                    <a:gs pos="100000">
                      <a:schemeClr val="tx1"/>
                    </a:gs>
                  </a:gsLst>
                  <a:lin ang="16200000" scaled="0"/>
                </a:gradFill>
              </a:defRPr>
            </a:lvl3pPr>
            <a:lvl4pPr>
              <a:buClr>
                <a:schemeClr val="tx1"/>
              </a:buClr>
              <a:buSzPct val="70000"/>
              <a:buFont typeface="Wingdings" pitchFamily="2" charset="2"/>
              <a:buChar char="l"/>
              <a:defRPr>
                <a:gradFill>
                  <a:gsLst>
                    <a:gs pos="70000">
                      <a:schemeClr val="tx1"/>
                    </a:gs>
                    <a:gs pos="100000">
                      <a:schemeClr val="tx1"/>
                    </a:gs>
                  </a:gsLst>
                  <a:lin ang="16200000" scaled="0"/>
                </a:gradFill>
              </a:defRPr>
            </a:lvl4pPr>
            <a:lvl5pPr>
              <a:buClr>
                <a:schemeClr val="tx1"/>
              </a:buClr>
              <a:buSzPct val="70000"/>
              <a:buFont typeface="Wingdings" pitchFamily="2" charset="2"/>
              <a:buChar char="l"/>
              <a:defRPr>
                <a:gradFill>
                  <a:gsLst>
                    <a:gs pos="70000">
                      <a:schemeClr val="tx1"/>
                    </a:gs>
                    <a:gs pos="100000">
                      <a:schemeClr val="tx1"/>
                    </a:gs>
                  </a:gsLst>
                  <a:lin ang="162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gradFill>
                  <a:gsLst>
                    <a:gs pos="70000">
                      <a:schemeClr val="tx1"/>
                    </a:gs>
                    <a:gs pos="100000">
                      <a:schemeClr val="tx1"/>
                    </a:gs>
                  </a:gsLst>
                  <a:lin ang="16200000" scaled="0"/>
                </a:gradFill>
              </a:defRPr>
            </a:lvl1pPr>
            <a:lvl2pPr>
              <a:buClr>
                <a:schemeClr val="tx1"/>
              </a:buClr>
              <a:buSzPct val="70000"/>
              <a:buFont typeface="Wingdings" pitchFamily="2" charset="2"/>
              <a:buChar char="l"/>
              <a:defRPr>
                <a:gradFill>
                  <a:gsLst>
                    <a:gs pos="70000">
                      <a:schemeClr val="tx1"/>
                    </a:gs>
                    <a:gs pos="100000">
                      <a:schemeClr val="tx1"/>
                    </a:gs>
                  </a:gsLst>
                  <a:lin ang="16200000" scaled="0"/>
                </a:gradFill>
              </a:defRPr>
            </a:lvl2pPr>
            <a:lvl3pPr>
              <a:buClr>
                <a:schemeClr val="tx1"/>
              </a:buClr>
              <a:buSzPct val="70000"/>
              <a:buFont typeface="Wingdings" pitchFamily="2" charset="2"/>
              <a:buChar char="l"/>
              <a:defRPr>
                <a:gradFill>
                  <a:gsLst>
                    <a:gs pos="70000">
                      <a:schemeClr val="tx1"/>
                    </a:gs>
                    <a:gs pos="100000">
                      <a:schemeClr val="tx1"/>
                    </a:gs>
                  </a:gsLst>
                  <a:lin ang="16200000" scaled="0"/>
                </a:gradFill>
              </a:defRPr>
            </a:lvl3pPr>
            <a:lvl4pPr>
              <a:buClr>
                <a:schemeClr val="tx1"/>
              </a:buClr>
              <a:buSzPct val="70000"/>
              <a:buFont typeface="Wingdings" pitchFamily="2" charset="2"/>
              <a:buChar char="l"/>
              <a:defRPr>
                <a:gradFill>
                  <a:gsLst>
                    <a:gs pos="70000">
                      <a:schemeClr val="tx1"/>
                    </a:gs>
                    <a:gs pos="100000">
                      <a:schemeClr val="tx1"/>
                    </a:gs>
                  </a:gsLst>
                  <a:lin ang="16200000" scaled="0"/>
                </a:gradFill>
              </a:defRPr>
            </a:lvl4pPr>
            <a:lvl5pPr>
              <a:buClr>
                <a:schemeClr val="tx1"/>
              </a:buClr>
              <a:buSzPct val="70000"/>
              <a:buFont typeface="Wingdings" pitchFamily="2" charset="2"/>
              <a:buChar char="l"/>
              <a:defRPr>
                <a:gradFill>
                  <a:gsLst>
                    <a:gs pos="70000">
                      <a:schemeClr val="tx1"/>
                    </a:gs>
                    <a:gs pos="100000">
                      <a:schemeClr val="tx1"/>
                    </a:gs>
                  </a:gsLst>
                  <a:lin ang="162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auto">
          <a:xfrm>
            <a:off x="0" y="762000"/>
            <a:ext cx="9144000" cy="5638800"/>
          </a:xfrm>
          <a:prstGeom prst="rect">
            <a:avLst/>
          </a:prstGeom>
          <a:gradFill>
            <a:gsLst>
              <a:gs pos="0">
                <a:srgbClr val="CCCCFF">
                  <a:alpha val="0"/>
                </a:srgbClr>
              </a:gs>
              <a:gs pos="17999">
                <a:schemeClr val="tx1">
                  <a:alpha val="78000"/>
                </a:schemeClr>
              </a:gs>
              <a:gs pos="36000">
                <a:schemeClr val="tx1"/>
              </a:gs>
              <a:gs pos="61000">
                <a:schemeClr val="tx1"/>
              </a:gs>
              <a:gs pos="82001">
                <a:schemeClr val="tx1">
                  <a:alpha val="84000"/>
                </a:schemeClr>
              </a:gs>
              <a:gs pos="100000">
                <a:srgbClr val="CCCCFF">
                  <a:alpha val="0"/>
                </a:srgbClr>
              </a:gs>
            </a:gsLst>
            <a:lin ang="16200000" scaled="0"/>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endParaRPr>
          </a:p>
        </p:txBody>
      </p:sp>
      <p:pic>
        <p:nvPicPr>
          <p:cNvPr id="2" name="Picture 1" descr="MS--and-Research-logo-treat.png"/>
          <p:cNvPicPr>
            <a:picLocks noChangeAspect="1"/>
          </p:cNvPicPr>
          <p:nvPr/>
        </p:nvPicPr>
        <p:blipFill>
          <a:blip r:embed="rId3"/>
          <a:srcRect l="75000" b="88889"/>
          <a:stretch>
            <a:fillRect/>
          </a:stretch>
        </p:blipFill>
        <p:spPr>
          <a:xfrm>
            <a:off x="6858000" y="0"/>
            <a:ext cx="2286000" cy="762000"/>
          </a:xfrm>
          <a:prstGeom prst="rect">
            <a:avLst/>
          </a:prstGeom>
        </p:spPr>
      </p:pic>
      <p:pic>
        <p:nvPicPr>
          <p:cNvPr id="3" name="Picture 2" descr="MS--and-Research-logo-treat.png"/>
          <p:cNvPicPr>
            <a:picLocks noChangeAspect="1"/>
          </p:cNvPicPr>
          <p:nvPr/>
        </p:nvPicPr>
        <p:blipFill>
          <a:blip r:embed="rId3"/>
          <a:srcRect l="80833" t="88889"/>
          <a:stretch>
            <a:fillRect/>
          </a:stretch>
        </p:blipFill>
        <p:spPr>
          <a:xfrm>
            <a:off x="7391400" y="6096000"/>
            <a:ext cx="1752600" cy="762000"/>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9.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slideLayout" Target="../slideLayouts/slideLayout31.xml"/><Relationship Id="rId7" Type="http://schemas.openxmlformats.org/officeDocument/2006/relationships/theme" Target="../theme/theme4.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9"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5.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6.xml"/><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2971800" y="6579834"/>
            <a:ext cx="3200400" cy="365125"/>
          </a:xfrm>
          <a:prstGeom prst="rect">
            <a:avLst/>
          </a:prstGeom>
        </p:spPr>
        <p:txBody>
          <a:bodyPr vert="horz" lIns="91440" tIns="45720" rIns="91440" bIns="45720" rtlCol="0" anchor="ctr"/>
          <a:lstStyle>
            <a:lvl1pPr algn="ctr">
              <a:defRPr sz="1200">
                <a:gradFill>
                  <a:gsLst>
                    <a:gs pos="36000">
                      <a:schemeClr val="tx1"/>
                    </a:gs>
                    <a:gs pos="86000">
                      <a:schemeClr val="tx1"/>
                    </a:gs>
                  </a:gsLst>
                  <a:lin ang="5400000" scaled="0"/>
                </a:gradFill>
                <a:effectLst>
                  <a:outerShdw blurRad="50800" dist="38100" dir="2700000" algn="tl" rotWithShape="0">
                    <a:schemeClr val="bg2">
                      <a:alpha val="40000"/>
                    </a:schemeClr>
                  </a:outerShdw>
                </a:effectLst>
              </a:defRPr>
            </a:lvl1pPr>
          </a:lstStyle>
          <a:p>
            <a:endParaRPr lang="en-US"/>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460375" indent="-460375" algn="l" defTabSz="914363" rtl="0" eaLnBrk="1" latinLnBrk="0" hangingPunct="1">
        <a:lnSpc>
          <a:spcPct val="90000"/>
        </a:lnSpc>
        <a:spcBef>
          <a:spcPct val="20000"/>
        </a:spcBef>
        <a:buFontTx/>
        <a:buBlip>
          <a:blip r:embed="rId14"/>
        </a:buBlip>
        <a:defRPr sz="3200" kern="1200">
          <a:solidFill>
            <a:schemeClr val="bg2"/>
          </a:solidFill>
          <a:effectLst/>
          <a:latin typeface="+mn-lt"/>
          <a:ea typeface="+mn-ea"/>
          <a:cs typeface="+mn-cs"/>
        </a:defRPr>
      </a:lvl1pPr>
      <a:lvl2pPr marL="855663" indent="-395288" algn="l" defTabSz="914363" rtl="0" eaLnBrk="1" latinLnBrk="0" hangingPunct="1">
        <a:lnSpc>
          <a:spcPct val="90000"/>
        </a:lnSpc>
        <a:spcBef>
          <a:spcPct val="20000"/>
        </a:spcBef>
        <a:buFontTx/>
        <a:buBlip>
          <a:blip r:embed="rId14"/>
        </a:buBlip>
        <a:defRPr sz="2800" kern="1200">
          <a:solidFill>
            <a:schemeClr val="bg2"/>
          </a:solidFill>
          <a:effectLst/>
          <a:latin typeface="+mn-lt"/>
          <a:ea typeface="+mn-ea"/>
          <a:cs typeface="+mn-cs"/>
        </a:defRPr>
      </a:lvl2pPr>
      <a:lvl3pPr marL="1258888" indent="-403225" algn="l" defTabSz="914363" rtl="0" eaLnBrk="1" latinLnBrk="0" hangingPunct="1">
        <a:lnSpc>
          <a:spcPct val="90000"/>
        </a:lnSpc>
        <a:spcBef>
          <a:spcPct val="20000"/>
        </a:spcBef>
        <a:buFontTx/>
        <a:buBlip>
          <a:blip r:embed="rId14"/>
        </a:buBlip>
        <a:defRPr sz="2400" kern="1200">
          <a:solidFill>
            <a:schemeClr val="bg2"/>
          </a:solidFill>
          <a:effectLst/>
          <a:latin typeface="+mn-lt"/>
          <a:ea typeface="+mn-ea"/>
          <a:cs typeface="+mn-cs"/>
        </a:defRPr>
      </a:lvl3pPr>
      <a:lvl4pPr marL="1604963" indent="-346075" algn="l" defTabSz="914363" rtl="0" eaLnBrk="1" latinLnBrk="0" hangingPunct="1">
        <a:lnSpc>
          <a:spcPct val="90000"/>
        </a:lnSpc>
        <a:spcBef>
          <a:spcPct val="20000"/>
        </a:spcBef>
        <a:buFontTx/>
        <a:buBlip>
          <a:blip r:embed="rId14"/>
        </a:buBlip>
        <a:defRPr sz="2400" kern="1200">
          <a:solidFill>
            <a:schemeClr val="bg2"/>
          </a:solidFill>
          <a:effectLst/>
          <a:latin typeface="+mn-lt"/>
          <a:ea typeface="+mn-ea"/>
          <a:cs typeface="+mn-cs"/>
        </a:defRPr>
      </a:lvl4pPr>
      <a:lvl5pPr marL="1941513" indent="-336550" algn="l" defTabSz="914363" rtl="0" eaLnBrk="1" latinLnBrk="0" hangingPunct="1">
        <a:lnSpc>
          <a:spcPct val="90000"/>
        </a:lnSpc>
        <a:spcBef>
          <a:spcPct val="20000"/>
        </a:spcBef>
        <a:buFontTx/>
        <a:buBlip>
          <a:blip r:embed="rId14"/>
        </a:buBlip>
        <a:defRPr sz="2400" kern="1200">
          <a:solidFill>
            <a:schemeClr val="bg2"/>
          </a:solidFill>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9"/>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690" r:id="rId2"/>
    <p:sldLayoutId id="2147483691" r:id="rId3"/>
    <p:sldLayoutId id="2147483692" r:id="rId4"/>
    <p:sldLayoutId id="2147483693" r:id="rId5"/>
    <p:sldLayoutId id="2147483694" r:id="rId6"/>
  </p:sldLayoutIdLst>
  <p:transition>
    <p:fade/>
  </p:transition>
  <p:hf sldNum="0"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2819400" y="6627813"/>
            <a:ext cx="3505200" cy="184666"/>
          </a:xfrm>
          <a:prstGeom prst="rect">
            <a:avLst/>
          </a:prstGeom>
        </p:spPr>
        <p:txBody>
          <a:bodyPr vert="horz" lIns="0" tIns="0" rIns="0" bIns="0" rtlCol="0" anchor="ctr">
            <a:spAutoFit/>
          </a:bodyPr>
          <a:lstStyle>
            <a:lvl1pPr marL="0" algn="ctr" defTabSz="914363" rtl="0" eaLnBrk="1" latinLnBrk="0" hangingPunct="1">
              <a:defRPr lang="en-US" sz="1200" kern="1200" smtClean="0">
                <a:gradFill>
                  <a:gsLst>
                    <a:gs pos="36000">
                      <a:schemeClr val="tx1"/>
                    </a:gs>
                    <a:gs pos="86000">
                      <a:schemeClr val="tx1"/>
                    </a:gs>
                  </a:gsLst>
                  <a:lin ang="5400000" scaled="0"/>
                </a:gradFill>
                <a:effectLst>
                  <a:outerShdw blurRad="50800" dist="38100" dir="2700000" algn="tl" rotWithShape="0">
                    <a:schemeClr val="bg2">
                      <a:alpha val="40000"/>
                    </a:schemeClr>
                  </a:outerShdw>
                </a:effectLst>
                <a:latin typeface="+mn-lt"/>
                <a:ea typeface="+mn-ea"/>
                <a:cs typeface="+mn-cs"/>
              </a:defRPr>
            </a:lvl1pPr>
          </a:lstStyle>
          <a:p>
            <a:endParaRPr lang="en-US"/>
          </a:p>
        </p:txBody>
      </p:sp>
    </p:spTree>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460375" indent="-460375" algn="l" defTabSz="914363" rtl="0" eaLnBrk="1" latinLnBrk="0" hangingPunct="1">
        <a:lnSpc>
          <a:spcPct val="90000"/>
        </a:lnSpc>
        <a:spcBef>
          <a:spcPct val="20000"/>
        </a:spcBef>
        <a:buFontTx/>
        <a:buBlip>
          <a:blip r:embed="rId14"/>
        </a:buBlip>
        <a:defRPr sz="32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FontTx/>
        <a:buBlip>
          <a:blip r:embed="rId14"/>
        </a:buBlip>
        <a:defRPr sz="28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2pPr>
      <a:lvl3pPr marL="1258888" indent="-403225" algn="l" defTabSz="914363" rtl="0" eaLnBrk="1" latinLnBrk="0" hangingPunct="1">
        <a:lnSpc>
          <a:spcPct val="90000"/>
        </a:lnSpc>
        <a:spcBef>
          <a:spcPct val="20000"/>
        </a:spcBef>
        <a:buFontTx/>
        <a:buBlip>
          <a:blip r:embed="rId14"/>
        </a:buBlip>
        <a:defRPr sz="24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3pPr>
      <a:lvl4pPr marL="1604963" indent="-346075" algn="l" defTabSz="914363" rtl="0" eaLnBrk="1" latinLnBrk="0" hangingPunct="1">
        <a:lnSpc>
          <a:spcPct val="90000"/>
        </a:lnSpc>
        <a:spcBef>
          <a:spcPct val="20000"/>
        </a:spcBef>
        <a:buFontTx/>
        <a:buBlip>
          <a:blip r:embed="rId14"/>
        </a:buBlip>
        <a:defRPr sz="20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4pPr>
      <a:lvl5pPr marL="1941513" indent="-336550" algn="l" defTabSz="914363" rtl="0" eaLnBrk="1" latinLnBrk="0" hangingPunct="1">
        <a:lnSpc>
          <a:spcPct val="90000"/>
        </a:lnSpc>
        <a:spcBef>
          <a:spcPct val="20000"/>
        </a:spcBef>
        <a:buFontTx/>
        <a:buBlip>
          <a:blip r:embed="rId14"/>
        </a:buBlip>
        <a:defRPr sz="20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9"/>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9" r:id="rId1"/>
    <p:sldLayoutId id="2147483695" r:id="rId2"/>
    <p:sldLayoutId id="2147483696" r:id="rId3"/>
    <p:sldLayoutId id="2147483697" r:id="rId4"/>
    <p:sldLayoutId id="2147483698" r:id="rId5"/>
    <p:sldLayoutId id="2147483699" r:id="rId6"/>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2971800" y="6579834"/>
            <a:ext cx="3200400" cy="365125"/>
          </a:xfrm>
          <a:prstGeom prst="rect">
            <a:avLst/>
          </a:prstGeom>
        </p:spPr>
        <p:txBody>
          <a:bodyPr vert="horz" lIns="91440" tIns="45720" rIns="91440" bIns="45720" rtlCol="0" anchor="ctr"/>
          <a:lstStyle>
            <a:lvl1pPr algn="ctr">
              <a:defRPr sz="1200">
                <a:gradFill>
                  <a:gsLst>
                    <a:gs pos="36000">
                      <a:schemeClr val="tx1"/>
                    </a:gs>
                    <a:gs pos="86000">
                      <a:schemeClr val="tx1"/>
                    </a:gs>
                  </a:gsLst>
                  <a:lin ang="5400000" scaled="0"/>
                </a:gradFill>
                <a:effectLst>
                  <a:outerShdw blurRad="50800" dist="38100" dir="2700000" algn="tl" rotWithShape="0">
                    <a:schemeClr val="bg2">
                      <a:alpha val="40000"/>
                    </a:schemeClr>
                  </a:outerShdw>
                </a:effectLst>
              </a:defRPr>
            </a:lvl1pPr>
          </a:lstStyle>
          <a:p>
            <a:endParaRPr lang="en-US"/>
          </a:p>
        </p:txBody>
      </p:sp>
    </p:spTree>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460375" indent="-460375" algn="l" defTabSz="914363" rtl="0" eaLnBrk="1" latinLnBrk="0" hangingPunct="1">
        <a:lnSpc>
          <a:spcPct val="90000"/>
        </a:lnSpc>
        <a:spcBef>
          <a:spcPct val="20000"/>
        </a:spcBef>
        <a:buFontTx/>
        <a:buBlip>
          <a:blip r:embed="rId14"/>
        </a:buBlip>
        <a:defRPr sz="3200" kern="1200">
          <a:solidFill>
            <a:schemeClr val="bg2"/>
          </a:solidFill>
          <a:effectLst/>
          <a:latin typeface="+mn-lt"/>
          <a:ea typeface="+mn-ea"/>
          <a:cs typeface="+mn-cs"/>
        </a:defRPr>
      </a:lvl1pPr>
      <a:lvl2pPr marL="855663" indent="-395288" algn="l" defTabSz="914363" rtl="0" eaLnBrk="1" latinLnBrk="0" hangingPunct="1">
        <a:lnSpc>
          <a:spcPct val="90000"/>
        </a:lnSpc>
        <a:spcBef>
          <a:spcPct val="20000"/>
        </a:spcBef>
        <a:buFontTx/>
        <a:buBlip>
          <a:blip r:embed="rId14"/>
        </a:buBlip>
        <a:defRPr sz="2800" kern="1200">
          <a:solidFill>
            <a:schemeClr val="bg2"/>
          </a:solidFill>
          <a:effectLst/>
          <a:latin typeface="+mn-lt"/>
          <a:ea typeface="+mn-ea"/>
          <a:cs typeface="+mn-cs"/>
        </a:defRPr>
      </a:lvl2pPr>
      <a:lvl3pPr marL="1258888" indent="-403225" algn="l" defTabSz="914363" rtl="0" eaLnBrk="1" latinLnBrk="0" hangingPunct="1">
        <a:lnSpc>
          <a:spcPct val="90000"/>
        </a:lnSpc>
        <a:spcBef>
          <a:spcPct val="20000"/>
        </a:spcBef>
        <a:buFontTx/>
        <a:buBlip>
          <a:blip r:embed="rId14"/>
        </a:buBlip>
        <a:defRPr sz="2400" kern="1200">
          <a:solidFill>
            <a:schemeClr val="bg2"/>
          </a:solidFill>
          <a:effectLst/>
          <a:latin typeface="+mn-lt"/>
          <a:ea typeface="+mn-ea"/>
          <a:cs typeface="+mn-cs"/>
        </a:defRPr>
      </a:lvl3pPr>
      <a:lvl4pPr marL="1604963" indent="-346075" algn="l" defTabSz="914363" rtl="0" eaLnBrk="1" latinLnBrk="0" hangingPunct="1">
        <a:lnSpc>
          <a:spcPct val="90000"/>
        </a:lnSpc>
        <a:spcBef>
          <a:spcPct val="20000"/>
        </a:spcBef>
        <a:buFontTx/>
        <a:buBlip>
          <a:blip r:embed="rId14"/>
        </a:buBlip>
        <a:defRPr sz="2400" kern="1200">
          <a:solidFill>
            <a:schemeClr val="bg2"/>
          </a:solidFill>
          <a:effectLst/>
          <a:latin typeface="+mn-lt"/>
          <a:ea typeface="+mn-ea"/>
          <a:cs typeface="+mn-cs"/>
        </a:defRPr>
      </a:lvl4pPr>
      <a:lvl5pPr marL="1941513" indent="-336550" algn="l" defTabSz="914363" rtl="0" eaLnBrk="1" latinLnBrk="0" hangingPunct="1">
        <a:lnSpc>
          <a:spcPct val="90000"/>
        </a:lnSpc>
        <a:spcBef>
          <a:spcPct val="20000"/>
        </a:spcBef>
        <a:buFontTx/>
        <a:buBlip>
          <a:blip r:embed="rId14"/>
        </a:buBlip>
        <a:defRPr sz="2400" kern="1200">
          <a:solidFill>
            <a:schemeClr val="bg2"/>
          </a:solidFill>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13" r:id="rId1"/>
  </p:sldLayoutIdLst>
  <p:transition>
    <p:fade/>
  </p:transition>
  <p:hf sldNum="0"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3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Layout" Target="../diagrams/layout2.xml"/><Relationship Id="rId7" Type="http://schemas.openxmlformats.org/officeDocument/2006/relationships/image" Target="../media/image35.png"/><Relationship Id="rId2" Type="http://schemas.openxmlformats.org/officeDocument/2006/relationships/diagramData" Target="../diagrams/data2.xml"/><Relationship Id="rId1" Type="http://schemas.openxmlformats.org/officeDocument/2006/relationships/slideLayout" Target="../slideLayouts/slideLayout3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37.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5.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3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7.xml"/></Relationships>
</file>

<file path=ppt/slides/_rels/slide118.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png"/><Relationship Id="rId1" Type="http://schemas.openxmlformats.org/officeDocument/2006/relationships/slideLayout" Target="../slideLayouts/slideLayout37.xml"/></Relationships>
</file>

<file path=ppt/slides/_rels/slide119.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image" Target="../media/image41.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2.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35.xml"/></Relationships>
</file>

<file path=ppt/slides/_rels/slide1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4.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3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2.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0.emf"/><Relationship Id="rId2" Type="http://schemas.openxmlformats.org/officeDocument/2006/relationships/slideLayout" Target="../slideLayouts/slideLayout37.xml"/><Relationship Id="rId1" Type="http://schemas.openxmlformats.org/officeDocument/2006/relationships/vmlDrawing" Target="../drawings/vmlDrawing1.vml"/><Relationship Id="rId6" Type="http://schemas.openxmlformats.org/officeDocument/2006/relationships/image" Target="../media/image47.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9.emf"/><Relationship Id="rId4" Type="http://schemas.openxmlformats.org/officeDocument/2006/relationships/image" Target="../media/image46.emf"/><Relationship Id="rId9" Type="http://schemas.openxmlformats.org/officeDocument/2006/relationships/oleObject" Target="../embeddings/oleObject4.bin"/></Relationships>
</file>

<file path=ppt/slides/_rels/slide143.xml.rels><?xml version="1.0" encoding="UTF-8" standalone="yes"?>
<Relationships xmlns="http://schemas.openxmlformats.org/package/2006/relationships"><Relationship Id="rId8" Type="http://schemas.openxmlformats.org/officeDocument/2006/relationships/image" Target="../media/image54.jpg"/><Relationship Id="rId3" Type="http://schemas.openxmlformats.org/officeDocument/2006/relationships/oleObject" Target="../embeddings/oleObject6.bin"/><Relationship Id="rId7" Type="http://schemas.openxmlformats.org/officeDocument/2006/relationships/image" Target="../media/image53.jpeg"/><Relationship Id="rId2" Type="http://schemas.openxmlformats.org/officeDocument/2006/relationships/slideLayout" Target="../slideLayouts/slideLayout38.xml"/><Relationship Id="rId1" Type="http://schemas.openxmlformats.org/officeDocument/2006/relationships/vmlDrawing" Target="../drawings/vmlDrawing2.vml"/><Relationship Id="rId6" Type="http://schemas.openxmlformats.org/officeDocument/2006/relationships/image" Target="../media/image52.emf"/><Relationship Id="rId5" Type="http://schemas.openxmlformats.org/officeDocument/2006/relationships/oleObject" Target="../embeddings/oleObject7.bin"/><Relationship Id="rId4" Type="http://schemas.openxmlformats.org/officeDocument/2006/relationships/image" Target="../media/image51.w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5.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38.xml"/><Relationship Id="rId1" Type="http://schemas.openxmlformats.org/officeDocument/2006/relationships/vmlDrawing" Target="../drawings/vmlDrawing3.vml"/><Relationship Id="rId6" Type="http://schemas.openxmlformats.org/officeDocument/2006/relationships/image" Target="../media/image56.emf"/><Relationship Id="rId5" Type="http://schemas.openxmlformats.org/officeDocument/2006/relationships/oleObject" Target="../embeddings/oleObject9.bin"/><Relationship Id="rId4" Type="http://schemas.openxmlformats.org/officeDocument/2006/relationships/image" Target="../media/image55.wmf"/><Relationship Id="rId9" Type="http://schemas.openxmlformats.org/officeDocument/2006/relationships/image" Target="../media/image58.jpg"/></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8.xml"/><Relationship Id="rId1" Type="http://schemas.openxmlformats.org/officeDocument/2006/relationships/vmlDrawing" Target="../drawings/vmlDrawing4.vml"/><Relationship Id="rId4" Type="http://schemas.openxmlformats.org/officeDocument/2006/relationships/image" Target="../media/image59.wmf"/></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8.xml.rels><?xml version="1.0" encoding="UTF-8" standalone="yes"?>
<Relationships xmlns="http://schemas.openxmlformats.org/package/2006/relationships"><Relationship Id="rId8" Type="http://schemas.openxmlformats.org/officeDocument/2006/relationships/image" Target="../media/image62.JPG"/><Relationship Id="rId3" Type="http://schemas.openxmlformats.org/officeDocument/2006/relationships/oleObject" Target="../embeddings/oleObject12.bin"/><Relationship Id="rId7" Type="http://schemas.openxmlformats.org/officeDocument/2006/relationships/image" Target="../media/image15.jpeg"/><Relationship Id="rId2" Type="http://schemas.openxmlformats.org/officeDocument/2006/relationships/slideLayout" Target="../slideLayouts/slideLayout38.xml"/><Relationship Id="rId1" Type="http://schemas.openxmlformats.org/officeDocument/2006/relationships/vmlDrawing" Target="../drawings/vmlDrawing5.vml"/><Relationship Id="rId6" Type="http://schemas.openxmlformats.org/officeDocument/2006/relationships/image" Target="../media/image61.wmf"/><Relationship Id="rId5" Type="http://schemas.openxmlformats.org/officeDocument/2006/relationships/oleObject" Target="../embeddings/oleObject13.bin"/><Relationship Id="rId4" Type="http://schemas.openxmlformats.org/officeDocument/2006/relationships/image" Target="../media/image60.emf"/></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8.xml"/><Relationship Id="rId1" Type="http://schemas.openxmlformats.org/officeDocument/2006/relationships/vmlDrawing" Target="../drawings/vmlDrawing6.vml"/><Relationship Id="rId5" Type="http://schemas.openxmlformats.org/officeDocument/2006/relationships/image" Target="../media/image64.gif"/><Relationship Id="rId4" Type="http://schemas.openxmlformats.org/officeDocument/2006/relationships/image" Target="../media/image63.wmf"/></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4.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3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2.JPG"/><Relationship Id="rId1" Type="http://schemas.openxmlformats.org/officeDocument/2006/relationships/slideLayout" Target="../slideLayouts/slideLayout3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3.x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slideLayout" Target="../slideLayouts/slideLayout3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7.x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slideLayout" Target="../slideLayouts/slideLayout3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7.xml"/></Relationships>
</file>

<file path=ppt/slides/_rels/slide200.x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slideLayout" Target="../slideLayouts/slideLayout35.xml"/></Relationships>
</file>

<file path=ppt/slides/_rels/slide20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37.xml"/></Relationships>
</file>

<file path=ppt/slides/_rels/slide20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6.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35.xml"/></Relationships>
</file>

<file path=ppt/slides/_rels/slide20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21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7.xml"/></Relationships>
</file>

<file path=ppt/slides/_rels/slide214.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35.xml"/></Relationships>
</file>

<file path=ppt/slides/_rels/slide215.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3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8.x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slideLayout" Target="../slideLayouts/slideLayout3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7.xml"/></Relationships>
</file>

<file path=ppt/slides/_rels/slide220.x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slideLayout" Target="../slideLayouts/slideLayout3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6.x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slideLayout" Target="../slideLayouts/slideLayout35.xml"/></Relationships>
</file>

<file path=ppt/slides/_rels/slide227.x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slideLayout" Target="../slideLayouts/slideLayout3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1.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3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7.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37.xml"/></Relationships>
</file>

<file path=ppt/slides/_rels/slide238.x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slideLayout" Target="../slideLayouts/slideLayout35.xml"/></Relationships>
</file>

<file path=ppt/slides/_rels/slide23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7.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0.x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slideLayout" Target="../slideLayouts/slideLayout37.xml"/></Relationships>
</file>

<file path=ppt/slides/_rels/slide24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slideLayout" Target="../slideLayouts/slideLayout37.xml"/><Relationship Id="rId1" Type="http://schemas.openxmlformats.org/officeDocument/2006/relationships/tags" Target="../tags/tag2.xml"/><Relationship Id="rId5" Type="http://schemas.openxmlformats.org/officeDocument/2006/relationships/image" Target="../media/image87.jpeg"/><Relationship Id="rId4" Type="http://schemas.openxmlformats.org/officeDocument/2006/relationships/image" Target="../media/image86.jpeg"/></Relationships>
</file>

<file path=ppt/slides/_rels/slide242.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3.xml"/></Relationships>
</file>

<file path=ppt/slides/_rels/slide243.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4.xml"/></Relationships>
</file>

<file path=ppt/slides/_rels/slide244.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5.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hyperlink" Target="http://msdn.microsoft.com/en-us/devlabs/dd491992.aspx" TargetMode="External"/><Relationship Id="rId2" Type="http://schemas.openxmlformats.org/officeDocument/2006/relationships/hyperlink" Target="http://www.rise4fun.com/" TargetMode="Externa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2.jpeg"/><Relationship Id="rId2" Type="http://schemas.openxmlformats.org/officeDocument/2006/relationships/hyperlink" Target="http://www.amazon.com/Depth-What-you-need-master/dp/1933988363/ref=sr_1_1?ie=UTF8&amp;s=books&amp;qid=1275579004&amp;sr=8-1" TargetMode="External"/><Relationship Id="rId1" Type="http://schemas.openxmlformats.org/officeDocument/2006/relationships/slideLayout" Target="../slideLayouts/slideLayout38.xml"/><Relationship Id="rId6" Type="http://schemas.openxmlformats.org/officeDocument/2006/relationships/hyperlink" Target="http://www.amazon.com/C-4-0-Nutshell-Definitive-Reference/dp/0596800959/ref=sr_1_3?ie=UTF8&amp;s=books&amp;qid=1275579121&amp;sr=1-3" TargetMode="External"/><Relationship Id="rId5" Type="http://schemas.openxmlformats.org/officeDocument/2006/relationships/image" Target="../media/image11.jpeg"/><Relationship Id="rId4" Type="http://schemas.openxmlformats.org/officeDocument/2006/relationships/hyperlink" Target="http://www.amazon.com/CLR-via-Dev-Pro-Jeffrey-Richter/dp/0735627045/ref=sr_1_1?ie=UTF8&amp;s=books&amp;qid=1275579092&amp;sr=1-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e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0.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4.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9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7.xml"/></Relationships>
</file>

<file path=ppt/slides/_rels/slide9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CodeContracts: </a:t>
            </a:r>
            <a:br>
              <a:rPr lang="en-US" dirty="0" smtClean="0"/>
            </a:br>
            <a:r>
              <a:rPr lang="en-US" dirty="0" smtClean="0"/>
              <a:t>Specification &amp; Verification </a:t>
            </a:r>
            <a:br>
              <a:rPr lang="en-US" dirty="0" smtClean="0"/>
            </a:br>
            <a:r>
              <a:rPr lang="en-US" dirty="0" smtClean="0"/>
              <a:t/>
            </a:r>
            <a:br>
              <a:rPr lang="en-US" dirty="0" smtClean="0"/>
            </a:br>
            <a:endParaRPr lang="en-US" i="1" dirty="0"/>
          </a:p>
        </p:txBody>
      </p:sp>
      <p:sp>
        <p:nvSpPr>
          <p:cNvPr id="3" name="Subtitle 2"/>
          <p:cNvSpPr>
            <a:spLocks noGrp="1"/>
          </p:cNvSpPr>
          <p:nvPr>
            <p:ph type="subTitle" idx="1"/>
          </p:nvPr>
        </p:nvSpPr>
        <p:spPr/>
        <p:txBody>
          <a:bodyPr>
            <a:noAutofit/>
          </a:bodyPr>
          <a:lstStyle/>
          <a:p>
            <a:r>
              <a:rPr lang="en-US" dirty="0" smtClean="0"/>
              <a:t>Francesco Logozzo</a:t>
            </a:r>
          </a:p>
          <a:p>
            <a:r>
              <a:rPr lang="en-US" dirty="0" smtClean="0"/>
              <a:t>joint work with </a:t>
            </a:r>
          </a:p>
          <a:p>
            <a:r>
              <a:rPr lang="en-US" dirty="0"/>
              <a:t>M. Barnett </a:t>
            </a:r>
            <a:r>
              <a:rPr lang="en-US" dirty="0" smtClean="0"/>
              <a:t>and M. </a:t>
            </a:r>
            <a:r>
              <a:rPr lang="en-US" smtClean="0"/>
              <a:t>Fahndrich</a:t>
            </a:r>
            <a:endParaRPr lang="en-US" dirty="0"/>
          </a:p>
        </p:txBody>
      </p:sp>
    </p:spTree>
    <p:extLst>
      <p:ext uri="{BB962C8B-B14F-4D97-AF65-F5344CB8AC3E}">
        <p14:creationId xmlns:p14="http://schemas.microsoft.com/office/powerpoint/2010/main" val="59170427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SAL</a:t>
            </a:r>
            <a:endParaRPr lang="en-US" dirty="0"/>
          </a:p>
        </p:txBody>
      </p:sp>
      <p:sp>
        <p:nvSpPr>
          <p:cNvPr id="3" name="Text Placeholder 2"/>
          <p:cNvSpPr>
            <a:spLocks noGrp="1"/>
          </p:cNvSpPr>
          <p:nvPr>
            <p:ph type="body" sz="quarter" idx="10"/>
          </p:nvPr>
        </p:nvSpPr>
        <p:spPr>
          <a:xfrm>
            <a:off x="381000" y="1411552"/>
            <a:ext cx="8382000" cy="2474524"/>
          </a:xfrm>
        </p:spPr>
        <p:txBody>
          <a:bodyPr/>
          <a:lstStyle/>
          <a:p>
            <a:r>
              <a:rPr lang="en-US" dirty="0" smtClean="0"/>
              <a:t>SAL = Simple Annotation Language</a:t>
            </a:r>
          </a:p>
          <a:p>
            <a:r>
              <a:rPr lang="en-US" dirty="0" smtClean="0"/>
              <a:t>Windows API annotation</a:t>
            </a:r>
          </a:p>
          <a:p>
            <a:pPr lvl="1"/>
            <a:r>
              <a:rPr lang="en-US" dirty="0" smtClean="0"/>
              <a:t>Easy to understand (for a C programmer)</a:t>
            </a:r>
          </a:p>
          <a:p>
            <a:pPr lvl="1"/>
            <a:r>
              <a:rPr lang="en-US" dirty="0" smtClean="0"/>
              <a:t>Mainly buffer annotations</a:t>
            </a:r>
          </a:p>
          <a:p>
            <a:pPr marL="0" indent="0">
              <a:buNone/>
            </a:pPr>
            <a:endParaRPr lang="en-US" dirty="0" smtClean="0"/>
          </a:p>
        </p:txBody>
      </p:sp>
      <p:sp>
        <p:nvSpPr>
          <p:cNvPr id="4" name="TextBox 3"/>
          <p:cNvSpPr txBox="1"/>
          <p:nvPr/>
        </p:nvSpPr>
        <p:spPr>
          <a:xfrm>
            <a:off x="1447800" y="3657600"/>
            <a:ext cx="5715000" cy="258532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solidFill>
                  <a:srgbClr val="0000FF"/>
                </a:solidFill>
                <a:latin typeface="Consolas"/>
              </a:rPr>
              <a:t>void</a:t>
            </a:r>
            <a:r>
              <a:rPr lang="en-US" dirty="0">
                <a:solidFill>
                  <a:prstClr val="black"/>
                </a:solidFill>
                <a:latin typeface="Consolas"/>
              </a:rPr>
              <a:t> </a:t>
            </a:r>
            <a:r>
              <a:rPr lang="en-US" dirty="0" err="1">
                <a:solidFill>
                  <a:prstClr val="black"/>
                </a:solidFill>
                <a:latin typeface="Consolas"/>
              </a:rPr>
              <a:t>fill_string</a:t>
            </a:r>
            <a:r>
              <a:rPr lang="en-US" dirty="0">
                <a:solidFill>
                  <a:prstClr val="black"/>
                </a:solidFill>
                <a:latin typeface="Consolas"/>
              </a:rPr>
              <a:t>(</a:t>
            </a:r>
          </a:p>
          <a:p>
            <a:r>
              <a:rPr lang="en-US" dirty="0">
                <a:solidFill>
                  <a:prstClr val="black"/>
                </a:solidFill>
                <a:latin typeface="Consolas"/>
              </a:rPr>
              <a:t>      </a:t>
            </a:r>
            <a:r>
              <a:rPr lang="en-US" b="1" dirty="0">
                <a:solidFill>
                  <a:prstClr val="black"/>
                </a:solidFill>
                <a:latin typeface="Consolas"/>
              </a:rPr>
              <a:t>__</a:t>
            </a:r>
            <a:r>
              <a:rPr lang="en-US" b="1" dirty="0" err="1">
                <a:solidFill>
                  <a:prstClr val="black"/>
                </a:solidFill>
                <a:latin typeface="Consolas"/>
              </a:rPr>
              <a:t>out_ecount</a:t>
            </a:r>
            <a:r>
              <a:rPr lang="en-US" b="1" dirty="0">
                <a:solidFill>
                  <a:prstClr val="black"/>
                </a:solidFill>
                <a:latin typeface="Consolas"/>
              </a:rPr>
              <a:t>(</a:t>
            </a:r>
            <a:r>
              <a:rPr lang="en-US" b="1" dirty="0" err="1">
                <a:solidFill>
                  <a:prstClr val="black"/>
                </a:solidFill>
                <a:latin typeface="Consolas"/>
              </a:rPr>
              <a:t>cchBuf</a:t>
            </a:r>
            <a:r>
              <a:rPr lang="en-US" b="1" dirty="0">
                <a:solidFill>
                  <a:prstClr val="black"/>
                </a:solidFill>
                <a:latin typeface="Consolas"/>
              </a:rPr>
              <a:t>) </a:t>
            </a:r>
            <a:r>
              <a:rPr lang="en-US" dirty="0">
                <a:solidFill>
                  <a:prstClr val="black"/>
                </a:solidFill>
                <a:latin typeface="Consolas"/>
              </a:rPr>
              <a:t>TCHAR* </a:t>
            </a:r>
            <a:r>
              <a:rPr lang="en-US" dirty="0" err="1">
                <a:solidFill>
                  <a:prstClr val="black"/>
                </a:solidFill>
                <a:latin typeface="Consolas"/>
              </a:rPr>
              <a:t>buf</a:t>
            </a:r>
            <a:r>
              <a:rPr lang="en-US" dirty="0">
                <a:solidFill>
                  <a:prstClr val="black"/>
                </a:solidFill>
                <a:latin typeface="Consolas"/>
              </a:rPr>
              <a:t>,   </a:t>
            </a:r>
          </a:p>
          <a:p>
            <a:r>
              <a:rPr lang="en-US" dirty="0">
                <a:solidFill>
                  <a:prstClr val="black"/>
                </a:solidFill>
                <a:latin typeface="Consolas"/>
              </a:rPr>
              <a:t>      </a:t>
            </a:r>
            <a:r>
              <a:rPr lang="en-US" dirty="0" err="1">
                <a:solidFill>
                  <a:prstClr val="black"/>
                </a:solidFill>
                <a:latin typeface="Consolas"/>
              </a:rPr>
              <a:t>size_t</a:t>
            </a:r>
            <a:r>
              <a:rPr lang="en-US" dirty="0">
                <a:solidFill>
                  <a:prstClr val="black"/>
                </a:solidFill>
                <a:latin typeface="Consolas"/>
              </a:rPr>
              <a:t> </a:t>
            </a:r>
            <a:r>
              <a:rPr lang="en-US" dirty="0" err="1">
                <a:solidFill>
                  <a:prstClr val="black"/>
                </a:solidFill>
                <a:latin typeface="Consolas"/>
              </a:rPr>
              <a:t>cchBuf</a:t>
            </a:r>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char</a:t>
            </a:r>
            <a:r>
              <a:rPr lang="en-US" dirty="0">
                <a:solidFill>
                  <a:prstClr val="black"/>
                </a:solidFill>
                <a:latin typeface="Consolas"/>
              </a:rPr>
              <a:t> </a:t>
            </a:r>
            <a:r>
              <a:rPr lang="en-US" dirty="0" err="1">
                <a:solidFill>
                  <a:prstClr val="black"/>
                </a:solidFill>
                <a:latin typeface="Consolas"/>
              </a:rPr>
              <a:t>ch</a:t>
            </a:r>
            <a:r>
              <a:rPr lang="en-US" dirty="0">
                <a:solidFill>
                  <a:prstClr val="black"/>
                </a:solidFill>
                <a:latin typeface="Consolas"/>
              </a:rPr>
              <a:t>) {  </a:t>
            </a:r>
          </a:p>
          <a:p>
            <a:endParaRPr lang="en-US" dirty="0">
              <a:solidFill>
                <a:prstClr val="black"/>
              </a:solidFill>
              <a:latin typeface="Consolas"/>
            </a:endParaRPr>
          </a:p>
          <a:p>
            <a:r>
              <a:rPr lang="nn-NO" dirty="0">
                <a:solidFill>
                  <a:prstClr val="black"/>
                </a:solidFill>
                <a:latin typeface="Consolas"/>
              </a:rPr>
              <a:t>  </a:t>
            </a:r>
            <a:r>
              <a:rPr lang="nn-NO" dirty="0">
                <a:solidFill>
                  <a:srgbClr val="0000FF"/>
                </a:solidFill>
                <a:latin typeface="Consolas"/>
              </a:rPr>
              <a:t>for</a:t>
            </a:r>
            <a:r>
              <a:rPr lang="nn-NO" dirty="0">
                <a:solidFill>
                  <a:prstClr val="black"/>
                </a:solidFill>
                <a:latin typeface="Consolas"/>
              </a:rPr>
              <a:t> (size_t i = 0; i &lt; cchBuf; i++)   {     </a:t>
            </a:r>
          </a:p>
          <a:p>
            <a:r>
              <a:rPr lang="en-US" dirty="0">
                <a:solidFill>
                  <a:prstClr val="black"/>
                </a:solidFill>
                <a:latin typeface="Consolas"/>
              </a:rPr>
              <a:t>    </a:t>
            </a:r>
            <a:r>
              <a:rPr lang="en-US" dirty="0" err="1">
                <a:solidFill>
                  <a:prstClr val="black"/>
                </a:solidFill>
                <a:latin typeface="Consolas"/>
              </a:rPr>
              <a:t>buf</a:t>
            </a:r>
            <a:r>
              <a:rPr lang="en-US" dirty="0">
                <a:solidFill>
                  <a:prstClr val="black"/>
                </a:solidFill>
                <a:latin typeface="Consolas"/>
              </a:rPr>
              <a:t>[i] = </a:t>
            </a:r>
            <a:r>
              <a:rPr lang="en-US" dirty="0" err="1">
                <a:solidFill>
                  <a:prstClr val="black"/>
                </a:solidFill>
                <a:latin typeface="Consolas"/>
              </a:rPr>
              <a:t>ch</a:t>
            </a:r>
            <a:r>
              <a:rPr lang="en-US" dirty="0">
                <a:solidFill>
                  <a:prstClr val="black"/>
                </a:solidFill>
                <a:latin typeface="Consolas"/>
              </a:rPr>
              <a:t>;   </a:t>
            </a:r>
          </a:p>
          <a:p>
            <a:r>
              <a:rPr lang="en-US" dirty="0">
                <a:solidFill>
                  <a:prstClr val="black"/>
                </a:solidFill>
                <a:latin typeface="Consolas"/>
              </a:rPr>
              <a:t>  } </a:t>
            </a:r>
          </a:p>
          <a:p>
            <a:r>
              <a:rPr lang="en-US" dirty="0">
                <a:solidFill>
                  <a:prstClr val="black"/>
                </a:solidFill>
                <a:latin typeface="Consolas"/>
              </a:rPr>
              <a:t>} </a:t>
            </a:r>
          </a:p>
        </p:txBody>
      </p:sp>
    </p:spTree>
    <p:extLst>
      <p:ext uri="{BB962C8B-B14F-4D97-AF65-F5344CB8AC3E}">
        <p14:creationId xmlns:p14="http://schemas.microsoft.com/office/powerpoint/2010/main" val="4112856715"/>
      </p:ext>
    </p:extLst>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we analyze it?</a:t>
            </a:r>
            <a:endParaRPr lang="en-US" dirty="0"/>
          </a:p>
        </p:txBody>
      </p:sp>
      <p:sp>
        <p:nvSpPr>
          <p:cNvPr id="3" name="Text Placeholder 2"/>
          <p:cNvSpPr>
            <a:spLocks noGrp="1"/>
          </p:cNvSpPr>
          <p:nvPr>
            <p:ph type="body" sz="quarter" idx="10"/>
          </p:nvPr>
        </p:nvSpPr>
        <p:spPr>
          <a:xfrm>
            <a:off x="381000" y="1411552"/>
            <a:ext cx="8382000" cy="3964162"/>
          </a:xfrm>
        </p:spPr>
        <p:txBody>
          <a:bodyPr/>
          <a:lstStyle/>
          <a:p>
            <a:r>
              <a:rPr lang="en-US" dirty="0" smtClean="0"/>
              <a:t>It’s common</a:t>
            </a:r>
          </a:p>
          <a:p>
            <a:pPr lvl="1"/>
            <a:r>
              <a:rPr lang="en-US" dirty="0" smtClean="0"/>
              <a:t>Output of C#, F#, VB … compilers</a:t>
            </a:r>
          </a:p>
          <a:p>
            <a:pPr lvl="1"/>
            <a:r>
              <a:rPr lang="en-US" dirty="0" smtClean="0"/>
              <a:t>i.e. millions of programmers…</a:t>
            </a:r>
          </a:p>
          <a:p>
            <a:r>
              <a:rPr lang="en-US" dirty="0" smtClean="0"/>
              <a:t>Languages change, bytecode not</a:t>
            </a:r>
          </a:p>
          <a:p>
            <a:pPr lvl="1"/>
            <a:r>
              <a:rPr lang="en-US" dirty="0" smtClean="0"/>
              <a:t>C# 2.0 </a:t>
            </a:r>
            <a:r>
              <a:rPr lang="en-US" dirty="0">
                <a:effectLst/>
              </a:rPr>
              <a:t>→</a:t>
            </a:r>
            <a:r>
              <a:rPr lang="en-US" dirty="0" smtClean="0"/>
              <a:t> C# 3.0 </a:t>
            </a:r>
            <a:r>
              <a:rPr lang="en-US" dirty="0">
                <a:effectLst/>
              </a:rPr>
              <a:t>→</a:t>
            </a:r>
            <a:r>
              <a:rPr lang="en-US" dirty="0" smtClean="0"/>
              <a:t> C# 4.0</a:t>
            </a:r>
          </a:p>
          <a:p>
            <a:r>
              <a:rPr lang="en-US" dirty="0" smtClean="0"/>
              <a:t>Semantics of bytecode is fix</a:t>
            </a:r>
          </a:p>
          <a:p>
            <a:pPr lvl="1"/>
            <a:r>
              <a:rPr lang="en-US" dirty="0" smtClean="0"/>
              <a:t>Closest thing we have to a formal specification</a:t>
            </a:r>
          </a:p>
          <a:p>
            <a:r>
              <a:rPr lang="en-US" dirty="0" smtClean="0"/>
              <a:t>Do not need the source code to analyze</a:t>
            </a:r>
            <a:endParaRPr lang="en-US" dirty="0"/>
          </a:p>
        </p:txBody>
      </p:sp>
    </p:spTree>
    <p:extLst>
      <p:ext uri="{BB962C8B-B14F-4D97-AF65-F5344CB8AC3E}">
        <p14:creationId xmlns:p14="http://schemas.microsoft.com/office/powerpoint/2010/main" val="3415368119"/>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De-stack</a:t>
            </a:r>
            <a:endParaRPr lang="en-US" dirty="0"/>
          </a:p>
        </p:txBody>
      </p:sp>
      <p:sp>
        <p:nvSpPr>
          <p:cNvPr id="3" name="Text Placeholder 2"/>
          <p:cNvSpPr>
            <a:spLocks noGrp="1"/>
          </p:cNvSpPr>
          <p:nvPr>
            <p:ph type="body" sz="quarter" idx="10"/>
          </p:nvPr>
        </p:nvSpPr>
        <p:spPr>
          <a:xfrm>
            <a:off x="381000" y="1411552"/>
            <a:ext cx="8382000" cy="443198"/>
          </a:xfrm>
        </p:spPr>
        <p:txBody>
          <a:bodyPr/>
          <a:lstStyle/>
          <a:p>
            <a:r>
              <a:rPr lang="en-US" dirty="0" smtClean="0"/>
              <a:t>Make the stack locations explicit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50292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59143" y="3886200"/>
            <a:ext cx="7149714" cy="2585323"/>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DeStack</a:t>
            </a:r>
            <a:r>
              <a:rPr lang="en-US" dirty="0">
                <a:solidFill>
                  <a:prstClr val="black"/>
                </a:solidFill>
                <a:latin typeface="Consolas"/>
              </a:rPr>
              <a:t>(</a:t>
            </a:r>
            <a:r>
              <a:rPr lang="en-US" dirty="0">
                <a:solidFill>
                  <a:srgbClr val="0000FF"/>
                </a:solidFill>
                <a:latin typeface="Consolas"/>
              </a:rPr>
              <a:t>int</a:t>
            </a:r>
            <a:r>
              <a:rPr lang="en-US" dirty="0">
                <a:solidFill>
                  <a:prstClr val="black"/>
                </a:solidFill>
                <a:latin typeface="Consolas"/>
              </a:rPr>
              <a:t> x, </a:t>
            </a:r>
            <a:r>
              <a:rPr lang="en-US" dirty="0">
                <a:solidFill>
                  <a:srgbClr val="0000FF"/>
                </a:solidFill>
                <a:latin typeface="Consolas"/>
              </a:rPr>
              <a:t>int</a:t>
            </a:r>
            <a:r>
              <a:rPr lang="en-US" dirty="0">
                <a:solidFill>
                  <a:prstClr val="black"/>
                </a:solidFill>
                <a:latin typeface="Consolas"/>
              </a:rPr>
              <a:t> y, </a:t>
            </a:r>
            <a:r>
              <a:rPr lang="en-US" dirty="0">
                <a:solidFill>
                  <a:srgbClr val="0000FF"/>
                </a:solidFill>
                <a:latin typeface="Consolas"/>
              </a:rPr>
              <a:t>int</a:t>
            </a:r>
            <a:r>
              <a:rPr lang="en-US" dirty="0">
                <a:solidFill>
                  <a:prstClr val="black"/>
                </a:solidFill>
                <a:latin typeface="Consolas"/>
              </a:rPr>
              <a:t> z)</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int</a:t>
            </a:r>
            <a:r>
              <a:rPr lang="en-US" dirty="0">
                <a:solidFill>
                  <a:prstClr val="black"/>
                </a:solidFill>
                <a:latin typeface="Consolas"/>
              </a:rPr>
              <a:t> stack;     </a:t>
            </a:r>
            <a:r>
              <a:rPr lang="en-US" dirty="0">
                <a:solidFill>
                  <a:srgbClr val="008000"/>
                </a:solidFill>
                <a:latin typeface="Consolas"/>
              </a:rPr>
              <a:t>// Stack</a:t>
            </a:r>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int</a:t>
            </a:r>
            <a:r>
              <a:rPr lang="en-US" dirty="0">
                <a:solidFill>
                  <a:prstClr val="black"/>
                </a:solidFill>
                <a:latin typeface="Consolas"/>
              </a:rPr>
              <a:t> CS_1_0000; </a:t>
            </a:r>
            <a:r>
              <a:rPr lang="en-US" dirty="0">
                <a:solidFill>
                  <a:srgbClr val="008000"/>
                </a:solidFill>
                <a:latin typeface="Consolas"/>
              </a:rPr>
              <a:t>// CS$1$0000 is an invalid C# name</a:t>
            </a:r>
            <a:endParaRPr lang="en-US" dirty="0">
              <a:solidFill>
                <a:prstClr val="black"/>
              </a:solidFill>
              <a:latin typeface="Consolas"/>
            </a:endParaRPr>
          </a:p>
          <a:p>
            <a:r>
              <a:rPr lang="en-US" dirty="0">
                <a:solidFill>
                  <a:prstClr val="black"/>
                </a:solidFill>
                <a:latin typeface="Consolas"/>
              </a:rPr>
              <a:t>      stack = x + y; </a:t>
            </a:r>
          </a:p>
          <a:p>
            <a:r>
              <a:rPr lang="en-US" dirty="0">
                <a:solidFill>
                  <a:prstClr val="black"/>
                </a:solidFill>
                <a:latin typeface="Consolas"/>
              </a:rPr>
              <a:t>      stack = stack + z;</a:t>
            </a:r>
          </a:p>
          <a:p>
            <a:r>
              <a:rPr lang="en-US" dirty="0">
                <a:solidFill>
                  <a:prstClr val="black"/>
                </a:solidFill>
                <a:latin typeface="Consolas"/>
              </a:rPr>
              <a:t>      CS_1_0000 = stack;</a:t>
            </a:r>
          </a:p>
          <a:p>
            <a:r>
              <a:rPr lang="en-US" dirty="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CS_1_0000;</a:t>
            </a:r>
          </a:p>
          <a:p>
            <a:r>
              <a:rPr lang="en-US" dirty="0">
                <a:solidFill>
                  <a:prstClr val="black"/>
                </a:solidFill>
                <a:latin typeface="Consolas"/>
              </a:rPr>
              <a:t>    }</a:t>
            </a:r>
            <a:endParaRPr lang="en-US"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18245317"/>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De-stack</a:t>
            </a:r>
            <a:endParaRPr lang="en-US" dirty="0"/>
          </a:p>
        </p:txBody>
      </p:sp>
      <p:sp>
        <p:nvSpPr>
          <p:cNvPr id="3" name="Text Placeholder 2"/>
          <p:cNvSpPr>
            <a:spLocks noGrp="1"/>
          </p:cNvSpPr>
          <p:nvPr>
            <p:ph type="body" sz="quarter" idx="10"/>
          </p:nvPr>
        </p:nvSpPr>
        <p:spPr>
          <a:xfrm>
            <a:off x="381000" y="1411552"/>
            <a:ext cx="8382000" cy="5521512"/>
          </a:xfrm>
        </p:spPr>
        <p:txBody>
          <a:bodyPr/>
          <a:lstStyle/>
          <a:p>
            <a:r>
              <a:rPr lang="en-US" dirty="0" smtClean="0"/>
              <a:t>Syntactic transformation</a:t>
            </a:r>
          </a:p>
          <a:p>
            <a:r>
              <a:rPr lang="en-US" dirty="0" smtClean="0"/>
              <a:t>Input</a:t>
            </a:r>
          </a:p>
          <a:p>
            <a:pPr lvl="1"/>
            <a:r>
              <a:rPr lang="en-US" dirty="0" smtClean="0"/>
              <a:t>Stream of instructions for a method</a:t>
            </a:r>
          </a:p>
          <a:p>
            <a:r>
              <a:rPr lang="en-US" dirty="0" smtClean="0"/>
              <a:t>Output </a:t>
            </a:r>
          </a:p>
          <a:p>
            <a:pPr lvl="1"/>
            <a:r>
              <a:rPr lang="en-US" dirty="0" smtClean="0"/>
              <a:t>Stream of instructions in one of the forms </a:t>
            </a:r>
          </a:p>
          <a:p>
            <a:pPr lvl="2"/>
            <a:r>
              <a:rPr lang="en-US" dirty="0" smtClean="0"/>
              <a:t>R = R1 </a:t>
            </a:r>
            <a:r>
              <a:rPr lang="en-US" i="1" dirty="0" err="1" smtClean="0"/>
              <a:t>binop</a:t>
            </a:r>
            <a:r>
              <a:rPr lang="en-US" dirty="0" smtClean="0"/>
              <a:t> R2 </a:t>
            </a:r>
          </a:p>
          <a:p>
            <a:pPr lvl="3"/>
            <a:r>
              <a:rPr lang="en-US" dirty="0" smtClean="0"/>
              <a:t>where </a:t>
            </a:r>
            <a:r>
              <a:rPr lang="en-US" i="1" dirty="0" err="1" smtClean="0"/>
              <a:t>binop</a:t>
            </a:r>
            <a:r>
              <a:rPr lang="en-US" dirty="0" smtClean="0"/>
              <a:t> </a:t>
            </a:r>
            <a:r>
              <a:rPr lang="en-US" dirty="0" smtClean="0">
                <a:effectLst/>
              </a:rPr>
              <a:t>∈ { +, -, *, /, %, ≥, ≤ &gt; , … }</a:t>
            </a:r>
          </a:p>
          <a:p>
            <a:pPr lvl="2"/>
            <a:r>
              <a:rPr lang="en-US" dirty="0" smtClean="0">
                <a:effectLst/>
              </a:rPr>
              <a:t>R = </a:t>
            </a:r>
            <a:r>
              <a:rPr lang="en-US" i="1" dirty="0" err="1" smtClean="0">
                <a:effectLst/>
              </a:rPr>
              <a:t>unop</a:t>
            </a:r>
            <a:r>
              <a:rPr lang="en-US" i="1" dirty="0" smtClean="0">
                <a:effectLst/>
              </a:rPr>
              <a:t> R1</a:t>
            </a:r>
          </a:p>
          <a:p>
            <a:pPr lvl="3"/>
            <a:r>
              <a:rPr lang="en-US" dirty="0" smtClean="0">
                <a:effectLst/>
              </a:rPr>
              <a:t>Where  </a:t>
            </a:r>
            <a:r>
              <a:rPr lang="en-US" i="1" dirty="0" err="1" smtClean="0">
                <a:effectLst/>
              </a:rPr>
              <a:t>unop</a:t>
            </a:r>
            <a:r>
              <a:rPr lang="en-US" i="1" dirty="0" smtClean="0">
                <a:effectLst/>
              </a:rPr>
              <a:t> </a:t>
            </a:r>
            <a:r>
              <a:rPr lang="en-US" dirty="0">
                <a:effectLst/>
              </a:rPr>
              <a:t>∈ </a:t>
            </a:r>
            <a:r>
              <a:rPr lang="en-US" dirty="0" smtClean="0">
                <a:effectLst/>
              </a:rPr>
              <a:t>{ -, (int32), (int64) …}</a:t>
            </a:r>
          </a:p>
          <a:p>
            <a:pPr lvl="2"/>
            <a:r>
              <a:rPr lang="en-US" i="1" dirty="0" smtClean="0"/>
              <a:t>Jump </a:t>
            </a:r>
            <a:r>
              <a:rPr lang="en-US" dirty="0" smtClean="0"/>
              <a:t>label, ret </a:t>
            </a:r>
            <a:r>
              <a:rPr lang="en-US" i="1" dirty="0" smtClean="0"/>
              <a:t>value</a:t>
            </a:r>
          </a:p>
          <a:p>
            <a:pPr lvl="3"/>
            <a:r>
              <a:rPr lang="en-US" dirty="0" smtClean="0"/>
              <a:t>Where </a:t>
            </a:r>
            <a:r>
              <a:rPr lang="en-US" i="1" dirty="0" smtClean="0"/>
              <a:t>jump </a:t>
            </a:r>
            <a:r>
              <a:rPr lang="en-US" dirty="0" smtClean="0"/>
              <a:t>is { jz, jnz, … }</a:t>
            </a:r>
          </a:p>
          <a:p>
            <a:pPr lvl="2"/>
            <a:r>
              <a:rPr lang="en-US" dirty="0" smtClean="0"/>
              <a:t>Call </a:t>
            </a:r>
            <a:r>
              <a:rPr lang="en-US" i="1" dirty="0" smtClean="0"/>
              <a:t>method</a:t>
            </a:r>
            <a:endParaRPr lang="en-US" dirty="0" smtClean="0"/>
          </a:p>
          <a:p>
            <a:pPr lvl="2"/>
            <a:endParaRPr lang="en-US" dirty="0" smtClean="0"/>
          </a:p>
        </p:txBody>
      </p:sp>
    </p:spTree>
    <p:extLst>
      <p:ext uri="{BB962C8B-B14F-4D97-AF65-F5344CB8AC3E}">
        <p14:creationId xmlns:p14="http://schemas.microsoft.com/office/powerpoint/2010/main" val="3532657519"/>
      </p:ext>
    </p:extLst>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graph construction</a:t>
            </a:r>
            <a:endParaRPr lang="en-US" dirty="0"/>
          </a:p>
        </p:txBody>
      </p:sp>
      <p:sp>
        <p:nvSpPr>
          <p:cNvPr id="3" name="Text Placeholder 2"/>
          <p:cNvSpPr>
            <a:spLocks noGrp="1"/>
          </p:cNvSpPr>
          <p:nvPr>
            <p:ph type="body" sz="quarter" idx="10"/>
          </p:nvPr>
        </p:nvSpPr>
        <p:spPr>
          <a:xfrm>
            <a:off x="381000" y="1411552"/>
            <a:ext cx="8382000" cy="443198"/>
          </a:xfrm>
        </p:spPr>
        <p:txBody>
          <a:bodyPr/>
          <a:lstStyle/>
          <a:p>
            <a:r>
              <a:rPr lang="en-US" dirty="0" smtClean="0"/>
              <a:t>Method entry</a:t>
            </a:r>
            <a:endParaRPr lang="en-US" dirty="0"/>
          </a:p>
        </p:txBody>
      </p:sp>
      <p:sp>
        <p:nvSpPr>
          <p:cNvPr id="4" name="TextBox 3"/>
          <p:cNvSpPr txBox="1"/>
          <p:nvPr/>
        </p:nvSpPr>
        <p:spPr>
          <a:xfrm>
            <a:off x="1219200" y="3183493"/>
            <a:ext cx="817853"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entry</a:t>
            </a:r>
          </a:p>
        </p:txBody>
      </p:sp>
      <p:cxnSp>
        <p:nvCxnSpPr>
          <p:cNvPr id="6" name="Straight Arrow Connector 5"/>
          <p:cNvCxnSpPr>
            <a:endCxn id="4" idx="0"/>
          </p:cNvCxnSpPr>
          <p:nvPr/>
        </p:nvCxnSpPr>
        <p:spPr>
          <a:xfrm>
            <a:off x="1628126" y="2573893"/>
            <a:ext cx="1"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28126" y="3552825"/>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91200" y="3183493"/>
            <a:ext cx="817853"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entry</a:t>
            </a:r>
          </a:p>
        </p:txBody>
      </p:sp>
      <p:cxnSp>
        <p:nvCxnSpPr>
          <p:cNvPr id="10" name="Straight Arrow Connector 9"/>
          <p:cNvCxnSpPr>
            <a:stCxn id="12" idx="2"/>
            <a:endCxn id="9" idx="0"/>
          </p:cNvCxnSpPr>
          <p:nvPr/>
        </p:nvCxnSpPr>
        <p:spPr>
          <a:xfrm>
            <a:off x="6200126" y="2573893"/>
            <a:ext cx="1"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p:cNvCxnSpPr>
          <p:nvPr/>
        </p:nvCxnSpPr>
        <p:spPr>
          <a:xfrm flipH="1">
            <a:off x="6200126" y="3552825"/>
            <a:ext cx="1"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84651" y="2204561"/>
            <a:ext cx="1830950"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assume</a:t>
            </a:r>
            <a:r>
              <a:rPr lang="en-US" dirty="0" smtClean="0">
                <a:effectLst>
                  <a:outerShdw blurRad="38100" dist="38100" dir="2700000" algn="tl">
                    <a:srgbClr val="000000">
                      <a:alpha val="43137"/>
                    </a:srgbClr>
                  </a:outerShdw>
                </a:effectLst>
                <a:latin typeface="Consolas" pitchFamily="49" charset="0"/>
                <a:cs typeface="Consolas" pitchFamily="49" charset="0"/>
              </a:rPr>
              <a:t> Pre(f)</a:t>
            </a:r>
          </a:p>
        </p:txBody>
      </p:sp>
      <p:sp>
        <p:nvSpPr>
          <p:cNvPr id="13" name="Right Arrow 12"/>
          <p:cNvSpPr/>
          <p:nvPr/>
        </p:nvSpPr>
        <p:spPr bwMode="auto">
          <a:xfrm>
            <a:off x="3200400" y="2882384"/>
            <a:ext cx="1371600" cy="67044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3519484397"/>
      </p:ext>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graph construction</a:t>
            </a:r>
            <a:endParaRPr lang="en-US" dirty="0"/>
          </a:p>
        </p:txBody>
      </p:sp>
      <p:sp>
        <p:nvSpPr>
          <p:cNvPr id="3" name="Text Placeholder 2"/>
          <p:cNvSpPr>
            <a:spLocks noGrp="1"/>
          </p:cNvSpPr>
          <p:nvPr>
            <p:ph type="body" sz="quarter" idx="10"/>
          </p:nvPr>
        </p:nvSpPr>
        <p:spPr>
          <a:xfrm>
            <a:off x="381000" y="1411552"/>
            <a:ext cx="8382000" cy="443198"/>
          </a:xfrm>
        </p:spPr>
        <p:txBody>
          <a:bodyPr/>
          <a:lstStyle/>
          <a:p>
            <a:r>
              <a:rPr lang="en-US" dirty="0" smtClean="0"/>
              <a:t>Method exit</a:t>
            </a:r>
            <a:endParaRPr lang="en-US" dirty="0"/>
          </a:p>
        </p:txBody>
      </p:sp>
      <p:sp>
        <p:nvSpPr>
          <p:cNvPr id="4" name="TextBox 3"/>
          <p:cNvSpPr txBox="1"/>
          <p:nvPr/>
        </p:nvSpPr>
        <p:spPr>
          <a:xfrm>
            <a:off x="1219200" y="3183493"/>
            <a:ext cx="817853"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a:effectLst>
                  <a:outerShdw blurRad="38100" dist="38100" dir="2700000" algn="tl">
                    <a:srgbClr val="000000">
                      <a:alpha val="43137"/>
                    </a:srgbClr>
                  </a:outerShdw>
                </a:effectLst>
                <a:latin typeface="Consolas" pitchFamily="49" charset="0"/>
                <a:cs typeface="Consolas" pitchFamily="49" charset="0"/>
              </a:rPr>
              <a:t>r</a:t>
            </a:r>
            <a:r>
              <a:rPr lang="en-US" dirty="0" smtClean="0">
                <a:effectLst>
                  <a:outerShdw blurRad="38100" dist="38100" dir="2700000" algn="tl">
                    <a:srgbClr val="000000">
                      <a:alpha val="43137"/>
                    </a:srgbClr>
                  </a:outerShdw>
                </a:effectLst>
                <a:latin typeface="Consolas" pitchFamily="49" charset="0"/>
                <a:cs typeface="Consolas" pitchFamily="49" charset="0"/>
              </a:rPr>
              <a:t>et </a:t>
            </a:r>
            <a:r>
              <a:rPr lang="en-US" i="1" dirty="0" smtClean="0">
                <a:effectLst>
                  <a:outerShdw blurRad="38100" dist="38100" dir="2700000" algn="tl">
                    <a:srgbClr val="000000">
                      <a:alpha val="43137"/>
                    </a:srgbClr>
                  </a:outerShdw>
                </a:effectLst>
                <a:latin typeface="Consolas" pitchFamily="49" charset="0"/>
                <a:cs typeface="Consolas" pitchFamily="49" charset="0"/>
              </a:rPr>
              <a:t>v</a:t>
            </a:r>
            <a:endParaRPr lang="en-US" dirty="0" smtClean="0">
              <a:effectLst>
                <a:outerShdw blurRad="38100" dist="38100" dir="2700000" algn="tl">
                  <a:srgbClr val="000000">
                    <a:alpha val="43137"/>
                  </a:srgbClr>
                </a:outerShdw>
              </a:effectLst>
              <a:latin typeface="Consolas" pitchFamily="49" charset="0"/>
              <a:cs typeface="Consolas" pitchFamily="49" charset="0"/>
            </a:endParaRPr>
          </a:p>
        </p:txBody>
      </p:sp>
      <p:cxnSp>
        <p:nvCxnSpPr>
          <p:cNvPr id="6" name="Straight Arrow Connector 5"/>
          <p:cNvCxnSpPr>
            <a:endCxn id="4" idx="0"/>
          </p:cNvCxnSpPr>
          <p:nvPr/>
        </p:nvCxnSpPr>
        <p:spPr>
          <a:xfrm flipH="1">
            <a:off x="1628127" y="2573893"/>
            <a:ext cx="3"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28126" y="3552825"/>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91200" y="3183493"/>
            <a:ext cx="817853"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a:effectLst>
                  <a:outerShdw blurRad="38100" dist="38100" dir="2700000" algn="tl">
                    <a:srgbClr val="000000">
                      <a:alpha val="43137"/>
                    </a:srgbClr>
                  </a:outerShdw>
                </a:effectLst>
                <a:latin typeface="Consolas" pitchFamily="49" charset="0"/>
                <a:cs typeface="Consolas" pitchFamily="49" charset="0"/>
              </a:rPr>
              <a:t>ret </a:t>
            </a:r>
            <a:r>
              <a:rPr lang="en-US" i="1" dirty="0">
                <a:effectLst>
                  <a:outerShdw blurRad="38100" dist="38100" dir="2700000" algn="tl">
                    <a:srgbClr val="000000">
                      <a:alpha val="43137"/>
                    </a:srgbClr>
                  </a:outerShdw>
                </a:effectLst>
                <a:latin typeface="Consolas" pitchFamily="49" charset="0"/>
                <a:cs typeface="Consolas" pitchFamily="49" charset="0"/>
              </a:rPr>
              <a:t>v</a:t>
            </a:r>
            <a:endParaRPr lang="en-US" dirty="0">
              <a:effectLst>
                <a:outerShdw blurRad="38100" dist="38100" dir="2700000" algn="tl">
                  <a:srgbClr val="000000">
                    <a:alpha val="43137"/>
                  </a:srgbClr>
                </a:outerShdw>
              </a:effectLst>
              <a:latin typeface="Consolas" pitchFamily="49" charset="0"/>
              <a:cs typeface="Consolas" pitchFamily="49" charset="0"/>
            </a:endParaRPr>
          </a:p>
        </p:txBody>
      </p:sp>
      <p:cxnSp>
        <p:nvCxnSpPr>
          <p:cNvPr id="10" name="Straight Arrow Connector 9"/>
          <p:cNvCxnSpPr>
            <a:stCxn id="12" idx="2"/>
            <a:endCxn id="9" idx="0"/>
          </p:cNvCxnSpPr>
          <p:nvPr/>
        </p:nvCxnSpPr>
        <p:spPr>
          <a:xfrm>
            <a:off x="6200126" y="2573893"/>
            <a:ext cx="1"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p:cNvCxnSpPr>
          <p:nvPr/>
        </p:nvCxnSpPr>
        <p:spPr>
          <a:xfrm flipH="1">
            <a:off x="6200126" y="3552825"/>
            <a:ext cx="1"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21332" y="2204561"/>
            <a:ext cx="1957587"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assert</a:t>
            </a:r>
            <a:r>
              <a:rPr lang="en-US" dirty="0" smtClean="0">
                <a:effectLst>
                  <a:outerShdw blurRad="38100" dist="38100" dir="2700000" algn="tl">
                    <a:srgbClr val="000000">
                      <a:alpha val="43137"/>
                    </a:srgbClr>
                  </a:outerShdw>
                </a:effectLst>
                <a:latin typeface="Consolas" pitchFamily="49" charset="0"/>
                <a:cs typeface="Consolas" pitchFamily="49" charset="0"/>
              </a:rPr>
              <a:t> Post(f)</a:t>
            </a:r>
          </a:p>
        </p:txBody>
      </p:sp>
      <p:sp>
        <p:nvSpPr>
          <p:cNvPr id="24" name="Right Arrow 23"/>
          <p:cNvSpPr/>
          <p:nvPr/>
        </p:nvSpPr>
        <p:spPr bwMode="auto">
          <a:xfrm>
            <a:off x="3200400" y="2882384"/>
            <a:ext cx="1371600" cy="67044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1237371456"/>
      </p:ext>
    </p:extLst>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graph construction</a:t>
            </a:r>
            <a:endParaRPr lang="en-US" dirty="0"/>
          </a:p>
        </p:txBody>
      </p:sp>
      <p:sp>
        <p:nvSpPr>
          <p:cNvPr id="3" name="Text Placeholder 2"/>
          <p:cNvSpPr>
            <a:spLocks noGrp="1"/>
          </p:cNvSpPr>
          <p:nvPr>
            <p:ph type="body" sz="quarter" idx="10"/>
          </p:nvPr>
        </p:nvSpPr>
        <p:spPr>
          <a:xfrm>
            <a:off x="381000" y="1411552"/>
            <a:ext cx="8382000" cy="443198"/>
          </a:xfrm>
        </p:spPr>
        <p:txBody>
          <a:bodyPr/>
          <a:lstStyle/>
          <a:p>
            <a:r>
              <a:rPr lang="en-US" dirty="0" smtClean="0"/>
              <a:t>Method call</a:t>
            </a:r>
            <a:endParaRPr lang="en-US" dirty="0"/>
          </a:p>
        </p:txBody>
      </p:sp>
      <p:sp>
        <p:nvSpPr>
          <p:cNvPr id="4" name="TextBox 3"/>
          <p:cNvSpPr txBox="1"/>
          <p:nvPr/>
        </p:nvSpPr>
        <p:spPr>
          <a:xfrm>
            <a:off x="1219200" y="3183493"/>
            <a:ext cx="1197764"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Call f()</a:t>
            </a:r>
          </a:p>
        </p:txBody>
      </p:sp>
      <p:cxnSp>
        <p:nvCxnSpPr>
          <p:cNvPr id="6" name="Straight Arrow Connector 5"/>
          <p:cNvCxnSpPr>
            <a:endCxn id="4" idx="0"/>
          </p:cNvCxnSpPr>
          <p:nvPr/>
        </p:nvCxnSpPr>
        <p:spPr>
          <a:xfrm>
            <a:off x="1818082" y="2573893"/>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797839" y="3552825"/>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91200" y="3183493"/>
            <a:ext cx="1197764"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Call f()</a:t>
            </a:r>
          </a:p>
        </p:txBody>
      </p:sp>
      <p:cxnSp>
        <p:nvCxnSpPr>
          <p:cNvPr id="10" name="Straight Arrow Connector 9"/>
          <p:cNvCxnSpPr>
            <a:stCxn id="12" idx="2"/>
            <a:endCxn id="9" idx="0"/>
          </p:cNvCxnSpPr>
          <p:nvPr/>
        </p:nvCxnSpPr>
        <p:spPr>
          <a:xfrm>
            <a:off x="6390082" y="2573893"/>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13" idx="0"/>
          </p:cNvCxnSpPr>
          <p:nvPr/>
        </p:nvCxnSpPr>
        <p:spPr>
          <a:xfrm>
            <a:off x="6390082" y="3552825"/>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74607" y="2204561"/>
            <a:ext cx="1830950"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a:solidFill>
                  <a:schemeClr val="bg2">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a</a:t>
            </a:r>
            <a:r>
              <a:rPr lang="en-US"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ssert</a:t>
            </a:r>
            <a:r>
              <a:rPr lang="en-US" dirty="0" smtClean="0">
                <a:effectLst>
                  <a:outerShdw blurRad="38100" dist="38100" dir="2700000" algn="tl">
                    <a:srgbClr val="000000">
                      <a:alpha val="43137"/>
                    </a:srgbClr>
                  </a:outerShdw>
                </a:effectLst>
                <a:latin typeface="Consolas" pitchFamily="49" charset="0"/>
                <a:cs typeface="Consolas" pitchFamily="49" charset="0"/>
              </a:rPr>
              <a:t> Pre(f)</a:t>
            </a:r>
          </a:p>
        </p:txBody>
      </p:sp>
      <p:sp>
        <p:nvSpPr>
          <p:cNvPr id="13" name="TextBox 12"/>
          <p:cNvSpPr txBox="1"/>
          <p:nvPr/>
        </p:nvSpPr>
        <p:spPr>
          <a:xfrm>
            <a:off x="5411288" y="4162425"/>
            <a:ext cx="1957587"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a:solidFill>
                  <a:schemeClr val="bg2">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a</a:t>
            </a:r>
            <a:r>
              <a:rPr lang="en-US"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ssume </a:t>
            </a:r>
            <a:r>
              <a:rPr lang="en-US" dirty="0" smtClean="0">
                <a:effectLst>
                  <a:outerShdw blurRad="38100" dist="38100" dir="2700000" algn="tl">
                    <a:srgbClr val="000000">
                      <a:alpha val="43137"/>
                    </a:srgbClr>
                  </a:outerShdw>
                </a:effectLst>
                <a:latin typeface="Consolas" pitchFamily="49" charset="0"/>
                <a:cs typeface="Consolas" pitchFamily="49" charset="0"/>
              </a:rPr>
              <a:t>Post(f)</a:t>
            </a:r>
            <a:endParaRPr lang="en-US" dirty="0">
              <a:effectLst>
                <a:outerShdw blurRad="38100" dist="38100" dir="2700000" algn="tl">
                  <a:srgbClr val="000000">
                    <a:alpha val="43137"/>
                  </a:srgbClr>
                </a:outerShdw>
              </a:effectLst>
              <a:latin typeface="Consolas" pitchFamily="49" charset="0"/>
              <a:cs typeface="Consolas" pitchFamily="49" charset="0"/>
            </a:endParaRPr>
          </a:p>
        </p:txBody>
      </p:sp>
      <p:sp>
        <p:nvSpPr>
          <p:cNvPr id="14" name="Right Arrow 13"/>
          <p:cNvSpPr/>
          <p:nvPr/>
        </p:nvSpPr>
        <p:spPr bwMode="auto">
          <a:xfrm>
            <a:off x="3200400" y="2882384"/>
            <a:ext cx="1371600" cy="67044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3797057941"/>
      </p:ext>
    </p:extLst>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graph construction</a:t>
            </a:r>
          </a:p>
        </p:txBody>
      </p:sp>
      <p:sp>
        <p:nvSpPr>
          <p:cNvPr id="3" name="Text Placeholder 2"/>
          <p:cNvSpPr>
            <a:spLocks noGrp="1"/>
          </p:cNvSpPr>
          <p:nvPr>
            <p:ph type="body" sz="quarter" idx="10"/>
          </p:nvPr>
        </p:nvSpPr>
        <p:spPr>
          <a:xfrm>
            <a:off x="419289" y="5715000"/>
            <a:ext cx="8382000" cy="886397"/>
          </a:xfrm>
        </p:spPr>
        <p:txBody>
          <a:bodyPr/>
          <a:lstStyle/>
          <a:p>
            <a:r>
              <a:rPr lang="en-US" dirty="0" smtClean="0"/>
              <a:t>A sequence of non-jump instructions is a block</a:t>
            </a:r>
          </a:p>
        </p:txBody>
      </p:sp>
      <p:grpSp>
        <p:nvGrpSpPr>
          <p:cNvPr id="35" name="Group 34"/>
          <p:cNvGrpSpPr/>
          <p:nvPr/>
        </p:nvGrpSpPr>
        <p:grpSpPr>
          <a:xfrm>
            <a:off x="650938" y="1364187"/>
            <a:ext cx="7775638" cy="4108016"/>
            <a:chOff x="689038" y="834509"/>
            <a:chExt cx="7775638" cy="4108016"/>
          </a:xfrm>
        </p:grpSpPr>
        <p:sp>
          <p:nvSpPr>
            <p:cNvPr id="4" name="TextBox 3"/>
            <p:cNvSpPr txBox="1"/>
            <p:nvPr/>
          </p:nvSpPr>
          <p:spPr>
            <a:xfrm>
              <a:off x="689038" y="1596509"/>
              <a:ext cx="1451038" cy="286232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  jump l</a:t>
              </a:r>
            </a:p>
            <a:p>
              <a:r>
                <a:rPr lang="en-US" dirty="0" smtClean="0">
                  <a:effectLst>
                    <a:outerShdw blurRad="38100" dist="38100" dir="2700000" algn="tl">
                      <a:srgbClr val="000000">
                        <a:alpha val="43137"/>
                      </a:srgbClr>
                    </a:outerShdw>
                  </a:effectLst>
                  <a:latin typeface="Consolas" pitchFamily="49" charset="0"/>
                  <a:cs typeface="Consolas" pitchFamily="49" charset="0"/>
                </a:rPr>
                <a:t>  </a:t>
              </a:r>
              <a:r>
                <a:rPr lang="en-US" dirty="0" err="1" smtClean="0">
                  <a:effectLst>
                    <a:outerShdw blurRad="38100" dist="38100" dir="2700000" algn="tl">
                      <a:srgbClr val="000000">
                        <a:alpha val="43137"/>
                      </a:srgbClr>
                    </a:outerShdw>
                  </a:effectLst>
                  <a:latin typeface="Consolas" pitchFamily="49" charset="0"/>
                  <a:cs typeface="Consolas" pitchFamily="49" charset="0"/>
                </a:rPr>
                <a:t>istr</a:t>
              </a:r>
              <a:r>
                <a:rPr lang="en-US" dirty="0" smtClean="0">
                  <a:effectLst>
                    <a:outerShdw blurRad="38100" dist="38100" dir="2700000" algn="tl">
                      <a:srgbClr val="000000">
                        <a:alpha val="43137"/>
                      </a:srgbClr>
                    </a:outerShdw>
                  </a:effectLst>
                  <a:latin typeface="Consolas" pitchFamily="49" charset="0"/>
                  <a:cs typeface="Consolas" pitchFamily="49" charset="0"/>
                </a:rPr>
                <a:t> 1</a:t>
              </a:r>
            </a:p>
            <a:p>
              <a:pPr algn="ctr"/>
              <a:r>
                <a:rPr lang="en-US" dirty="0" smtClean="0">
                  <a:effectLst>
                    <a:outerShdw blurRad="38100" dist="38100" dir="2700000" algn="tl">
                      <a:srgbClr val="000000">
                        <a:alpha val="43137"/>
                      </a:srgbClr>
                    </a:outerShdw>
                  </a:effectLst>
                  <a:latin typeface="Consolas" pitchFamily="49" charset="0"/>
                  <a:cs typeface="Consolas" pitchFamily="49" charset="0"/>
                </a:rPr>
                <a:t>…</a:t>
              </a:r>
            </a:p>
            <a:p>
              <a:r>
                <a:rPr lang="en-US" dirty="0">
                  <a:effectLst>
                    <a:outerShdw blurRad="38100" dist="38100" dir="2700000" algn="tl">
                      <a:srgbClr val="000000">
                        <a:alpha val="43137"/>
                      </a:srgbClr>
                    </a:outerShdw>
                  </a:effectLst>
                  <a:latin typeface="Consolas" pitchFamily="49" charset="0"/>
                  <a:cs typeface="Consolas" pitchFamily="49" charset="0"/>
                </a:rPr>
                <a:t> </a:t>
              </a:r>
              <a:r>
                <a:rPr lang="en-US" dirty="0" smtClean="0">
                  <a:effectLst>
                    <a:outerShdw blurRad="38100" dist="38100" dir="2700000" algn="tl">
                      <a:srgbClr val="000000">
                        <a:alpha val="43137"/>
                      </a:srgbClr>
                    </a:outerShdw>
                  </a:effectLst>
                  <a:latin typeface="Consolas" pitchFamily="49" charset="0"/>
                  <a:cs typeface="Consolas" pitchFamily="49" charset="0"/>
                </a:rPr>
                <a:t> </a:t>
              </a:r>
              <a:r>
                <a:rPr lang="en-US" dirty="0" err="1" smtClean="0">
                  <a:effectLst>
                    <a:outerShdw blurRad="38100" dist="38100" dir="2700000" algn="tl">
                      <a:srgbClr val="000000">
                        <a:alpha val="43137"/>
                      </a:srgbClr>
                    </a:outerShdw>
                  </a:effectLst>
                  <a:latin typeface="Consolas" pitchFamily="49" charset="0"/>
                  <a:cs typeface="Consolas" pitchFamily="49" charset="0"/>
                </a:rPr>
                <a:t>istr</a:t>
              </a:r>
              <a:r>
                <a:rPr lang="en-US" dirty="0" smtClean="0">
                  <a:effectLst>
                    <a:outerShdw blurRad="38100" dist="38100" dir="2700000" algn="tl">
                      <a:srgbClr val="000000">
                        <a:alpha val="43137"/>
                      </a:srgbClr>
                    </a:outerShdw>
                  </a:effectLst>
                  <a:latin typeface="Consolas" pitchFamily="49" charset="0"/>
                  <a:cs typeface="Consolas" pitchFamily="49" charset="0"/>
                </a:rPr>
                <a:t> n</a:t>
              </a:r>
            </a:p>
            <a:p>
              <a:r>
                <a:rPr lang="en-US" dirty="0" smtClean="0">
                  <a:effectLst>
                    <a:outerShdw blurRad="38100" dist="38100" dir="2700000" algn="tl">
                      <a:srgbClr val="000000">
                        <a:alpha val="43137"/>
                      </a:srgbClr>
                    </a:outerShdw>
                  </a:effectLst>
                  <a:latin typeface="Consolas" pitchFamily="49" charset="0"/>
                  <a:cs typeface="Consolas" pitchFamily="49" charset="0"/>
                </a:rPr>
                <a:t>  jump j</a:t>
              </a:r>
            </a:p>
            <a:p>
              <a:r>
                <a:rPr lang="en-US" dirty="0" smtClean="0">
                  <a:effectLst>
                    <a:outerShdw blurRad="38100" dist="38100" dir="2700000" algn="tl">
                      <a:srgbClr val="000000">
                        <a:alpha val="43137"/>
                      </a:srgbClr>
                    </a:outerShdw>
                  </a:effectLst>
                  <a:latin typeface="Consolas" pitchFamily="49" charset="0"/>
                  <a:cs typeface="Consolas" pitchFamily="49" charset="0"/>
                </a:rPr>
                <a:t>l: </a:t>
              </a:r>
            </a:p>
            <a:p>
              <a:r>
                <a:rPr lang="en-US" dirty="0">
                  <a:effectLst>
                    <a:outerShdw blurRad="38100" dist="38100" dir="2700000" algn="tl">
                      <a:srgbClr val="000000">
                        <a:alpha val="43137"/>
                      </a:srgbClr>
                    </a:outerShdw>
                  </a:effectLst>
                  <a:latin typeface="Consolas" pitchFamily="49" charset="0"/>
                  <a:cs typeface="Consolas" pitchFamily="49" charset="0"/>
                </a:rPr>
                <a:t> </a:t>
              </a:r>
              <a:r>
                <a:rPr lang="en-US" dirty="0" smtClean="0">
                  <a:effectLst>
                    <a:outerShdw blurRad="38100" dist="38100" dir="2700000" algn="tl">
                      <a:srgbClr val="000000">
                        <a:alpha val="43137"/>
                      </a:srgbClr>
                    </a:outerShdw>
                  </a:effectLst>
                  <a:latin typeface="Consolas" pitchFamily="49" charset="0"/>
                  <a:cs typeface="Consolas" pitchFamily="49" charset="0"/>
                </a:rPr>
                <a:t> </a:t>
              </a:r>
              <a:r>
                <a:rPr lang="en-US" dirty="0" err="1" smtClean="0">
                  <a:effectLst>
                    <a:outerShdw blurRad="38100" dist="38100" dir="2700000" algn="tl">
                      <a:srgbClr val="000000">
                        <a:alpha val="43137"/>
                      </a:srgbClr>
                    </a:outerShdw>
                  </a:effectLst>
                  <a:latin typeface="Consolas" pitchFamily="49" charset="0"/>
                  <a:cs typeface="Consolas" pitchFamily="49" charset="0"/>
                </a:rPr>
                <a:t>istr</a:t>
              </a:r>
              <a:r>
                <a:rPr lang="en-US" dirty="0" smtClean="0">
                  <a:effectLst>
                    <a:outerShdw blurRad="38100" dist="38100" dir="2700000" algn="tl">
                      <a:srgbClr val="000000">
                        <a:alpha val="43137"/>
                      </a:srgbClr>
                    </a:outerShdw>
                  </a:effectLst>
                  <a:latin typeface="Consolas" pitchFamily="49" charset="0"/>
                  <a:cs typeface="Consolas" pitchFamily="49" charset="0"/>
                </a:rPr>
                <a:t> n+1</a:t>
              </a:r>
            </a:p>
            <a:p>
              <a:pPr algn="ctr"/>
              <a:r>
                <a:rPr lang="en-US" dirty="0" smtClean="0">
                  <a:effectLst>
                    <a:outerShdw blurRad="38100" dist="38100" dir="2700000" algn="tl">
                      <a:srgbClr val="000000">
                        <a:alpha val="43137"/>
                      </a:srgbClr>
                    </a:outerShdw>
                  </a:effectLst>
                  <a:latin typeface="Consolas" pitchFamily="49" charset="0"/>
                  <a:cs typeface="Consolas" pitchFamily="49" charset="0"/>
                </a:rPr>
                <a:t>…</a:t>
              </a:r>
            </a:p>
            <a:p>
              <a:pPr algn="ctr"/>
              <a:r>
                <a:rPr lang="en-US" dirty="0" err="1" smtClean="0">
                  <a:effectLst>
                    <a:outerShdw blurRad="38100" dist="38100" dir="2700000" algn="tl">
                      <a:srgbClr val="000000">
                        <a:alpha val="43137"/>
                      </a:srgbClr>
                    </a:outerShdw>
                  </a:effectLst>
                  <a:latin typeface="Consolas" pitchFamily="49" charset="0"/>
                  <a:cs typeface="Consolas" pitchFamily="49" charset="0"/>
                </a:rPr>
                <a:t>istr</a:t>
              </a:r>
              <a:r>
                <a:rPr lang="en-US" dirty="0" smtClean="0">
                  <a:effectLst>
                    <a:outerShdw blurRad="38100" dist="38100" dir="2700000" algn="tl">
                      <a:srgbClr val="000000">
                        <a:alpha val="43137"/>
                      </a:srgbClr>
                    </a:outerShdw>
                  </a:effectLst>
                  <a:latin typeface="Consolas" pitchFamily="49" charset="0"/>
                  <a:cs typeface="Consolas" pitchFamily="49" charset="0"/>
                </a:rPr>
                <a:t> k</a:t>
              </a:r>
              <a:endParaRPr lang="en-US" dirty="0">
                <a:effectLst>
                  <a:outerShdw blurRad="38100" dist="38100" dir="2700000" algn="tl">
                    <a:srgbClr val="000000">
                      <a:alpha val="43137"/>
                    </a:srgbClr>
                  </a:outerShdw>
                </a:effectLst>
                <a:latin typeface="Consolas" pitchFamily="49" charset="0"/>
                <a:cs typeface="Consolas" pitchFamily="49" charset="0"/>
              </a:endParaRPr>
            </a:p>
            <a:p>
              <a:r>
                <a:rPr lang="en-US" dirty="0" smtClean="0">
                  <a:effectLst>
                    <a:outerShdw blurRad="38100" dist="38100" dir="2700000" algn="tl">
                      <a:srgbClr val="000000">
                        <a:alpha val="43137"/>
                      </a:srgbClr>
                    </a:outerShdw>
                  </a:effectLst>
                  <a:latin typeface="Consolas" pitchFamily="49" charset="0"/>
                  <a:cs typeface="Consolas" pitchFamily="49" charset="0"/>
                </a:rPr>
                <a:t>j:</a:t>
              </a:r>
            </a:p>
          </p:txBody>
        </p:sp>
        <p:cxnSp>
          <p:nvCxnSpPr>
            <p:cNvPr id="5" name="Straight Arrow Connector 4"/>
            <p:cNvCxnSpPr>
              <a:endCxn id="4" idx="0"/>
            </p:cNvCxnSpPr>
            <p:nvPr/>
          </p:nvCxnSpPr>
          <p:spPr>
            <a:xfrm>
              <a:off x="1414557" y="986909"/>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4" idx="2"/>
            </p:cNvCxnSpPr>
            <p:nvPr/>
          </p:nvCxnSpPr>
          <p:spPr>
            <a:xfrm>
              <a:off x="1414557" y="4458831"/>
              <a:ext cx="0" cy="483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ight Arrow 6"/>
            <p:cNvSpPr/>
            <p:nvPr/>
          </p:nvSpPr>
          <p:spPr bwMode="auto">
            <a:xfrm>
              <a:off x="2581275" y="2692449"/>
              <a:ext cx="1371600" cy="67044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2" name="TextBox 11"/>
            <p:cNvSpPr txBox="1"/>
            <p:nvPr/>
          </p:nvSpPr>
          <p:spPr>
            <a:xfrm>
              <a:off x="4651438" y="1596509"/>
              <a:ext cx="1197764" cy="92333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  </a:t>
              </a:r>
              <a:r>
                <a:rPr lang="en-US" dirty="0" err="1" smtClean="0">
                  <a:effectLst>
                    <a:outerShdw blurRad="38100" dist="38100" dir="2700000" algn="tl">
                      <a:srgbClr val="000000">
                        <a:alpha val="43137"/>
                      </a:srgbClr>
                    </a:outerShdw>
                  </a:effectLst>
                  <a:latin typeface="Consolas" pitchFamily="49" charset="0"/>
                  <a:cs typeface="Consolas" pitchFamily="49" charset="0"/>
                </a:rPr>
                <a:t>istr</a:t>
              </a:r>
              <a:r>
                <a:rPr lang="en-US" dirty="0" smtClean="0">
                  <a:effectLst>
                    <a:outerShdw blurRad="38100" dist="38100" dir="2700000" algn="tl">
                      <a:srgbClr val="000000">
                        <a:alpha val="43137"/>
                      </a:srgbClr>
                    </a:outerShdw>
                  </a:effectLst>
                  <a:latin typeface="Consolas" pitchFamily="49" charset="0"/>
                  <a:cs typeface="Consolas" pitchFamily="49" charset="0"/>
                </a:rPr>
                <a:t> 1</a:t>
              </a:r>
            </a:p>
            <a:p>
              <a:pPr algn="ctr"/>
              <a:r>
                <a:rPr lang="en-US" dirty="0" smtClean="0">
                  <a:effectLst>
                    <a:outerShdw blurRad="38100" dist="38100" dir="2700000" algn="tl">
                      <a:srgbClr val="000000">
                        <a:alpha val="43137"/>
                      </a:srgbClr>
                    </a:outerShdw>
                  </a:effectLst>
                  <a:latin typeface="Consolas" pitchFamily="49" charset="0"/>
                  <a:cs typeface="Consolas" pitchFamily="49" charset="0"/>
                </a:rPr>
                <a:t>…</a:t>
              </a:r>
            </a:p>
            <a:p>
              <a:r>
                <a:rPr lang="en-US" dirty="0">
                  <a:effectLst>
                    <a:outerShdw blurRad="38100" dist="38100" dir="2700000" algn="tl">
                      <a:srgbClr val="000000">
                        <a:alpha val="43137"/>
                      </a:srgbClr>
                    </a:outerShdw>
                  </a:effectLst>
                  <a:latin typeface="Consolas" pitchFamily="49" charset="0"/>
                  <a:cs typeface="Consolas" pitchFamily="49" charset="0"/>
                </a:rPr>
                <a:t> </a:t>
              </a:r>
              <a:r>
                <a:rPr lang="en-US" dirty="0" smtClean="0">
                  <a:effectLst>
                    <a:outerShdw blurRad="38100" dist="38100" dir="2700000" algn="tl">
                      <a:srgbClr val="000000">
                        <a:alpha val="43137"/>
                      </a:srgbClr>
                    </a:outerShdw>
                  </a:effectLst>
                  <a:latin typeface="Consolas" pitchFamily="49" charset="0"/>
                  <a:cs typeface="Consolas" pitchFamily="49" charset="0"/>
                </a:rPr>
                <a:t> </a:t>
              </a:r>
              <a:r>
                <a:rPr lang="en-US" dirty="0" err="1" smtClean="0">
                  <a:effectLst>
                    <a:outerShdw blurRad="38100" dist="38100" dir="2700000" algn="tl">
                      <a:srgbClr val="000000">
                        <a:alpha val="43137"/>
                      </a:srgbClr>
                    </a:outerShdw>
                  </a:effectLst>
                  <a:latin typeface="Consolas" pitchFamily="49" charset="0"/>
                  <a:cs typeface="Consolas" pitchFamily="49" charset="0"/>
                </a:rPr>
                <a:t>istr</a:t>
              </a:r>
              <a:r>
                <a:rPr lang="en-US" dirty="0" smtClean="0">
                  <a:effectLst>
                    <a:outerShdw blurRad="38100" dist="38100" dir="2700000" algn="tl">
                      <a:srgbClr val="000000">
                        <a:alpha val="43137"/>
                      </a:srgbClr>
                    </a:outerShdw>
                  </a:effectLst>
                  <a:latin typeface="Consolas" pitchFamily="49" charset="0"/>
                  <a:cs typeface="Consolas" pitchFamily="49" charset="0"/>
                </a:rPr>
                <a:t> n</a:t>
              </a:r>
            </a:p>
          </p:txBody>
        </p:sp>
        <p:sp>
          <p:nvSpPr>
            <p:cNvPr id="13" name="TextBox 12"/>
            <p:cNvSpPr txBox="1"/>
            <p:nvPr/>
          </p:nvSpPr>
          <p:spPr>
            <a:xfrm>
              <a:off x="7013638" y="1596509"/>
              <a:ext cx="1451038" cy="1200329"/>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l: </a:t>
              </a:r>
            </a:p>
            <a:p>
              <a:r>
                <a:rPr lang="en-US" dirty="0">
                  <a:effectLst>
                    <a:outerShdw blurRad="38100" dist="38100" dir="2700000" algn="tl">
                      <a:srgbClr val="000000">
                        <a:alpha val="43137"/>
                      </a:srgbClr>
                    </a:outerShdw>
                  </a:effectLst>
                  <a:latin typeface="Consolas" pitchFamily="49" charset="0"/>
                  <a:cs typeface="Consolas" pitchFamily="49" charset="0"/>
                </a:rPr>
                <a:t> </a:t>
              </a:r>
              <a:r>
                <a:rPr lang="en-US" dirty="0" smtClean="0">
                  <a:effectLst>
                    <a:outerShdw blurRad="38100" dist="38100" dir="2700000" algn="tl">
                      <a:srgbClr val="000000">
                        <a:alpha val="43137"/>
                      </a:srgbClr>
                    </a:outerShdw>
                  </a:effectLst>
                  <a:latin typeface="Consolas" pitchFamily="49" charset="0"/>
                  <a:cs typeface="Consolas" pitchFamily="49" charset="0"/>
                </a:rPr>
                <a:t> </a:t>
              </a:r>
              <a:r>
                <a:rPr lang="en-US" dirty="0" err="1" smtClean="0">
                  <a:effectLst>
                    <a:outerShdw blurRad="38100" dist="38100" dir="2700000" algn="tl">
                      <a:srgbClr val="000000">
                        <a:alpha val="43137"/>
                      </a:srgbClr>
                    </a:outerShdw>
                  </a:effectLst>
                  <a:latin typeface="Consolas" pitchFamily="49" charset="0"/>
                  <a:cs typeface="Consolas" pitchFamily="49" charset="0"/>
                </a:rPr>
                <a:t>istr</a:t>
              </a:r>
              <a:r>
                <a:rPr lang="en-US" dirty="0" smtClean="0">
                  <a:effectLst>
                    <a:outerShdw blurRad="38100" dist="38100" dir="2700000" algn="tl">
                      <a:srgbClr val="000000">
                        <a:alpha val="43137"/>
                      </a:srgbClr>
                    </a:outerShdw>
                  </a:effectLst>
                  <a:latin typeface="Consolas" pitchFamily="49" charset="0"/>
                  <a:cs typeface="Consolas" pitchFamily="49" charset="0"/>
                </a:rPr>
                <a:t> n+1</a:t>
              </a:r>
            </a:p>
            <a:p>
              <a:pPr algn="ctr"/>
              <a:r>
                <a:rPr lang="en-US" dirty="0" smtClean="0">
                  <a:effectLst>
                    <a:outerShdw blurRad="38100" dist="38100" dir="2700000" algn="tl">
                      <a:srgbClr val="000000">
                        <a:alpha val="43137"/>
                      </a:srgbClr>
                    </a:outerShdw>
                  </a:effectLst>
                  <a:latin typeface="Consolas" pitchFamily="49" charset="0"/>
                  <a:cs typeface="Consolas" pitchFamily="49" charset="0"/>
                </a:rPr>
                <a:t>…</a:t>
              </a:r>
            </a:p>
            <a:p>
              <a:pPr algn="ctr"/>
              <a:r>
                <a:rPr lang="en-US" dirty="0" err="1" smtClean="0">
                  <a:effectLst>
                    <a:outerShdw blurRad="38100" dist="38100" dir="2700000" algn="tl">
                      <a:srgbClr val="000000">
                        <a:alpha val="43137"/>
                      </a:srgbClr>
                    </a:outerShdw>
                  </a:effectLst>
                  <a:latin typeface="Consolas" pitchFamily="49" charset="0"/>
                  <a:cs typeface="Consolas" pitchFamily="49" charset="0"/>
                </a:rPr>
                <a:t>istr</a:t>
              </a:r>
              <a:r>
                <a:rPr lang="en-US" dirty="0" smtClean="0">
                  <a:effectLst>
                    <a:outerShdw blurRad="38100" dist="38100" dir="2700000" algn="tl">
                      <a:srgbClr val="000000">
                        <a:alpha val="43137"/>
                      </a:srgbClr>
                    </a:outerShdw>
                  </a:effectLst>
                  <a:latin typeface="Consolas" pitchFamily="49" charset="0"/>
                  <a:cs typeface="Consolas" pitchFamily="49" charset="0"/>
                </a:rPr>
                <a:t> k</a:t>
              </a:r>
              <a:endParaRPr lang="en-US" dirty="0">
                <a:effectLst>
                  <a:outerShdw blurRad="38100" dist="38100" dir="2700000" algn="tl">
                    <a:srgbClr val="000000">
                      <a:alpha val="43137"/>
                    </a:srgbClr>
                  </a:outerShdw>
                </a:effectLst>
                <a:latin typeface="Consolas" pitchFamily="49" charset="0"/>
                <a:cs typeface="Consolas" pitchFamily="49" charset="0"/>
              </a:endParaRPr>
            </a:p>
          </p:txBody>
        </p:sp>
        <p:cxnSp>
          <p:nvCxnSpPr>
            <p:cNvPr id="14" name="Straight Arrow Connector 13"/>
            <p:cNvCxnSpPr>
              <a:endCxn id="12" idx="0"/>
            </p:cNvCxnSpPr>
            <p:nvPr/>
          </p:nvCxnSpPr>
          <p:spPr>
            <a:xfrm flipH="1">
              <a:off x="5250320" y="834509"/>
              <a:ext cx="138231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3" idx="0"/>
            </p:cNvCxnSpPr>
            <p:nvPr/>
          </p:nvCxnSpPr>
          <p:spPr>
            <a:xfrm>
              <a:off x="6632638" y="834509"/>
              <a:ext cx="1106519"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2"/>
              <a:endCxn id="26" idx="0"/>
            </p:cNvCxnSpPr>
            <p:nvPr/>
          </p:nvCxnSpPr>
          <p:spPr>
            <a:xfrm>
              <a:off x="5250320" y="2519839"/>
              <a:ext cx="1191818" cy="1569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2"/>
              <a:endCxn id="26" idx="0"/>
            </p:cNvCxnSpPr>
            <p:nvPr/>
          </p:nvCxnSpPr>
          <p:spPr>
            <a:xfrm flipH="1">
              <a:off x="6442138" y="2796838"/>
              <a:ext cx="1297019" cy="1292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530" y="4089499"/>
              <a:ext cx="691215"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a:effectLst>
                    <a:outerShdw blurRad="38100" dist="38100" dir="2700000" algn="tl">
                      <a:srgbClr val="000000">
                        <a:alpha val="43137"/>
                      </a:srgbClr>
                    </a:outerShdw>
                  </a:effectLst>
                  <a:latin typeface="Consolas" pitchFamily="49" charset="0"/>
                  <a:cs typeface="Consolas" pitchFamily="49" charset="0"/>
                </a:rPr>
                <a:t>j</a:t>
              </a:r>
              <a:r>
                <a:rPr lang="en-US" dirty="0" smtClean="0">
                  <a:effectLst>
                    <a:outerShdw blurRad="38100" dist="38100" dir="2700000" algn="tl">
                      <a:srgbClr val="000000">
                        <a:alpha val="43137"/>
                      </a:srgbClr>
                    </a:outerShdw>
                  </a:effectLst>
                  <a:latin typeface="Consolas" pitchFamily="49" charset="0"/>
                  <a:cs typeface="Consolas" pitchFamily="49" charset="0"/>
                </a:rPr>
                <a:t>: …</a:t>
              </a:r>
            </a:p>
          </p:txBody>
        </p:sp>
      </p:grpSp>
      <p:sp>
        <p:nvSpPr>
          <p:cNvPr id="36" name="Text Placeholder 2"/>
          <p:cNvSpPr txBox="1">
            <a:spLocks/>
          </p:cNvSpPr>
          <p:nvPr/>
        </p:nvSpPr>
        <p:spPr>
          <a:xfrm>
            <a:off x="381189" y="943627"/>
            <a:ext cx="8382000" cy="917174"/>
          </a:xfrm>
          <a:prstGeom prst="rect">
            <a:avLst/>
          </a:prstGeom>
        </p:spPr>
        <p:txBody>
          <a:bodyPr vert="horz" lIns="0" tIns="0" rIns="0" bIns="0" rtlCol="0">
            <a:spAutoFit/>
          </a:bodyPr>
          <a:lstStyle>
            <a:lvl1pPr marL="460375" indent="-460375" algn="l" defTabSz="914363" rtl="0" eaLnBrk="1" latinLnBrk="0" hangingPunct="1">
              <a:lnSpc>
                <a:spcPct val="90000"/>
              </a:lnSpc>
              <a:spcBef>
                <a:spcPct val="20000"/>
              </a:spcBef>
              <a:buFontTx/>
              <a:buBlip>
                <a:blip r:embed="rId2"/>
              </a:buBlip>
              <a:defRPr sz="32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FontTx/>
              <a:buBlip>
                <a:blip r:embed="rId2"/>
              </a:buBlip>
              <a:defRPr sz="28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2pPr>
            <a:lvl3pPr marL="1258888" indent="-403225" algn="l" defTabSz="914363" rtl="0" eaLnBrk="1" latinLnBrk="0" hangingPunct="1">
              <a:lnSpc>
                <a:spcPct val="90000"/>
              </a:lnSpc>
              <a:spcBef>
                <a:spcPct val="20000"/>
              </a:spcBef>
              <a:buFontTx/>
              <a:buBlip>
                <a:blip r:embed="rId2"/>
              </a:buBlip>
              <a:defRPr sz="24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3pPr>
            <a:lvl4pPr marL="1604963" indent="-346075" algn="l" defTabSz="914363" rtl="0" eaLnBrk="1" latinLnBrk="0" hangingPunct="1">
              <a:lnSpc>
                <a:spcPct val="90000"/>
              </a:lnSpc>
              <a:spcBef>
                <a:spcPct val="20000"/>
              </a:spcBef>
              <a:buFontTx/>
              <a:buBlip>
                <a:blip r:embed="rId2"/>
              </a:buBlip>
              <a:defRPr sz="20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4pPr>
            <a:lvl5pPr marL="1941513" indent="-336550" algn="l" defTabSz="914363" rtl="0" eaLnBrk="1" latinLnBrk="0" hangingPunct="1">
              <a:lnSpc>
                <a:spcPct val="90000"/>
              </a:lnSpc>
              <a:spcBef>
                <a:spcPct val="20000"/>
              </a:spcBef>
              <a:buFontTx/>
              <a:buBlip>
                <a:blip r:embed="rId2"/>
              </a:buBlip>
              <a:defRPr sz="2000" kern="1200">
                <a:gradFill>
                  <a:gsLst>
                    <a:gs pos="50000">
                      <a:schemeClr val="tx1"/>
                    </a:gs>
                    <a:gs pos="100000">
                      <a:schemeClr val="tx1"/>
                    </a:gs>
                  </a:gsLst>
                  <a:lin ang="5400000" scaled="0"/>
                </a:gradFill>
                <a:effectLst>
                  <a:outerShdw blurRad="38100" dist="38100" dir="2700000" algn="tl">
                    <a:srgbClr val="000000">
                      <a:alpha val="43137"/>
                    </a:srgbClr>
                  </a:outerShdw>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Jumps</a:t>
            </a:r>
          </a:p>
          <a:p>
            <a:pPr lvl="1"/>
            <a:endParaRPr lang="en-US" dirty="0"/>
          </a:p>
        </p:txBody>
      </p:sp>
    </p:spTree>
    <p:extLst>
      <p:ext uri="{BB962C8B-B14F-4D97-AF65-F5344CB8AC3E}">
        <p14:creationId xmlns:p14="http://schemas.microsoft.com/office/powerpoint/2010/main" val="1886205925"/>
      </p:ext>
    </p:extLst>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De-heap</a:t>
            </a:r>
            <a:endParaRPr lang="en-US" dirty="0"/>
          </a:p>
        </p:txBody>
      </p:sp>
      <p:sp>
        <p:nvSpPr>
          <p:cNvPr id="3" name="Text Placeholder 2"/>
          <p:cNvSpPr>
            <a:spLocks noGrp="1"/>
          </p:cNvSpPr>
          <p:nvPr>
            <p:ph type="body" sz="quarter" idx="10"/>
          </p:nvPr>
        </p:nvSpPr>
        <p:spPr>
          <a:xfrm>
            <a:off x="381000" y="1411552"/>
            <a:ext cx="8382000" cy="443198"/>
          </a:xfrm>
        </p:spPr>
        <p:txBody>
          <a:bodyPr/>
          <a:lstStyle/>
          <a:p>
            <a:r>
              <a:rPr lang="en-US" dirty="0" smtClean="0"/>
              <a:t>Variables can alias</a:t>
            </a:r>
            <a:endParaRPr lang="en-US" dirty="0"/>
          </a:p>
        </p:txBody>
      </p:sp>
      <p:sp>
        <p:nvSpPr>
          <p:cNvPr id="4" name="TextBox 3"/>
          <p:cNvSpPr txBox="1"/>
          <p:nvPr/>
        </p:nvSpPr>
        <p:spPr>
          <a:xfrm>
            <a:off x="609600" y="1981200"/>
            <a:ext cx="3762568" cy="418576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class</a:t>
            </a:r>
            <a:r>
              <a:rPr lang="en-US" sz="1400" dirty="0">
                <a:solidFill>
                  <a:prstClr val="black"/>
                </a:solidFill>
                <a:latin typeface="Consolas"/>
              </a:rPr>
              <a:t> </a:t>
            </a:r>
            <a:r>
              <a:rPr lang="en-US" sz="1400" dirty="0">
                <a:solidFill>
                  <a:srgbClr val="2B91AF"/>
                </a:solidFill>
                <a:latin typeface="Consolas"/>
              </a:rPr>
              <a:t>Alias</a:t>
            </a:r>
            <a:endParaRPr lang="en-US" sz="1400" dirty="0">
              <a:solidFill>
                <a:prstClr val="black"/>
              </a:solidFill>
              <a:latin typeface="Consolas"/>
            </a:endParaRPr>
          </a:p>
          <a:p>
            <a:r>
              <a:rPr lang="en-US" sz="1400" dirty="0">
                <a:solidFill>
                  <a:prstClr val="black"/>
                </a:solidFill>
                <a:latin typeface="Consolas"/>
              </a:rPr>
              <a:t>  {</a:t>
            </a:r>
          </a:p>
          <a:p>
            <a:r>
              <a:rPr lang="en-US" sz="1400" dirty="0">
                <a:solidFill>
                  <a:prstClr val="black"/>
                </a:solidFill>
                <a:latin typeface="Consolas"/>
              </a:rPr>
              <a:t>    </a:t>
            </a:r>
            <a:r>
              <a:rPr lang="en-US" sz="1400" dirty="0">
                <a:solidFill>
                  <a:srgbClr val="0000FF"/>
                </a:solidFill>
                <a:latin typeface="Consolas"/>
              </a:rPr>
              <a:t>int</a:t>
            </a:r>
            <a:r>
              <a:rPr lang="en-US" sz="1400" dirty="0">
                <a:solidFill>
                  <a:prstClr val="black"/>
                </a:solidFill>
                <a:latin typeface="Consolas"/>
              </a:rPr>
              <a:t> x;</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void</a:t>
            </a:r>
            <a:r>
              <a:rPr lang="en-US" sz="1400" dirty="0">
                <a:solidFill>
                  <a:prstClr val="black"/>
                </a:solidFill>
                <a:latin typeface="Consolas"/>
              </a:rPr>
              <a:t> Foo(</a:t>
            </a:r>
            <a:r>
              <a:rPr lang="en-US" sz="1400" dirty="0" err="1">
                <a:solidFill>
                  <a:srgbClr val="0000FF"/>
                </a:solidFill>
                <a:latin typeface="Consolas"/>
              </a:rPr>
              <a:t>bool</a:t>
            </a:r>
            <a:r>
              <a:rPr lang="en-US" sz="1400" dirty="0">
                <a:solidFill>
                  <a:prstClr val="black"/>
                </a:solidFill>
                <a:latin typeface="Consolas"/>
              </a:rPr>
              <a:t> b)</a:t>
            </a:r>
          </a:p>
          <a:p>
            <a:r>
              <a:rPr lang="en-US" sz="1400" dirty="0">
                <a:solidFill>
                  <a:prstClr val="black"/>
                </a:solidFill>
                <a:latin typeface="Consolas"/>
              </a:rPr>
              <a:t>    {</a:t>
            </a:r>
          </a:p>
          <a:p>
            <a:r>
              <a:rPr lang="en-US" sz="1400" dirty="0">
                <a:solidFill>
                  <a:prstClr val="black"/>
                </a:solidFill>
                <a:latin typeface="Consolas"/>
              </a:rPr>
              <a:t>      </a:t>
            </a:r>
            <a:r>
              <a:rPr lang="en-US" sz="1400" dirty="0">
                <a:solidFill>
                  <a:srgbClr val="2B91AF"/>
                </a:solidFill>
                <a:latin typeface="Consolas"/>
              </a:rPr>
              <a:t>Alias</a:t>
            </a:r>
            <a:r>
              <a:rPr lang="en-US" sz="1400" dirty="0">
                <a:solidFill>
                  <a:prstClr val="black"/>
                </a:solidFill>
                <a:latin typeface="Consolas"/>
              </a:rPr>
              <a:t> </a:t>
            </a:r>
            <a:r>
              <a:rPr lang="en-US" sz="1400" dirty="0" err="1">
                <a:solidFill>
                  <a:prstClr val="black"/>
                </a:solidFill>
                <a:latin typeface="Consolas"/>
              </a:rPr>
              <a:t>tmp</a:t>
            </a:r>
            <a:r>
              <a:rPr lang="en-US" sz="1400" dirty="0">
                <a:solidFill>
                  <a:prstClr val="black"/>
                </a:solidFill>
                <a:latin typeface="Consolas"/>
              </a:rPr>
              <a:t> = </a:t>
            </a:r>
            <a:r>
              <a:rPr lang="en-US" sz="1400" dirty="0">
                <a:solidFill>
                  <a:srgbClr val="0000FF"/>
                </a:solidFill>
                <a:latin typeface="Consolas"/>
              </a:rPr>
              <a:t>new</a:t>
            </a:r>
            <a:r>
              <a:rPr lang="en-US" sz="1400" dirty="0">
                <a:solidFill>
                  <a:prstClr val="black"/>
                </a:solidFill>
                <a:latin typeface="Consolas"/>
              </a:rPr>
              <a:t> </a:t>
            </a:r>
            <a:r>
              <a:rPr lang="en-US" sz="1400" dirty="0">
                <a:solidFill>
                  <a:srgbClr val="2B91AF"/>
                </a:solidFill>
                <a:latin typeface="Consolas"/>
              </a:rPr>
              <a:t>Alias</a:t>
            </a:r>
            <a:r>
              <a:rPr lang="en-US" sz="1400" dirty="0" smtClean="0">
                <a:solidFill>
                  <a:prstClr val="black"/>
                </a:solidFill>
                <a:latin typeface="Consolas"/>
              </a:rPr>
              <a:t>();</a:t>
            </a:r>
            <a:endParaRPr lang="en-US" sz="1400" dirty="0">
              <a:solidFill>
                <a:prstClr val="black"/>
              </a:solidFill>
              <a:latin typeface="Consolas"/>
            </a:endParaRPr>
          </a:p>
          <a:p>
            <a:r>
              <a:rPr lang="en-US" sz="1400" dirty="0">
                <a:solidFill>
                  <a:prstClr val="black"/>
                </a:solidFill>
                <a:latin typeface="Consolas"/>
              </a:rPr>
              <a:t>      </a:t>
            </a:r>
            <a:r>
              <a:rPr lang="en-US" sz="1400" dirty="0" err="1">
                <a:solidFill>
                  <a:prstClr val="black"/>
                </a:solidFill>
                <a:latin typeface="Consolas"/>
              </a:rPr>
              <a:t>tmp.x</a:t>
            </a:r>
            <a:r>
              <a:rPr lang="en-US" sz="1400" dirty="0">
                <a:solidFill>
                  <a:prstClr val="black"/>
                </a:solidFill>
                <a:latin typeface="Consolas"/>
              </a:rPr>
              <a:t> = -11;</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2B91AF"/>
                </a:solidFill>
                <a:latin typeface="Consolas"/>
              </a:rPr>
              <a:t>Alias</a:t>
            </a:r>
            <a:r>
              <a:rPr lang="en-US" sz="1400" dirty="0">
                <a:solidFill>
                  <a:prstClr val="black"/>
                </a:solidFill>
                <a:latin typeface="Consolas"/>
              </a:rPr>
              <a:t> </a:t>
            </a:r>
            <a:r>
              <a:rPr lang="en-US" sz="1400" dirty="0" err="1">
                <a:solidFill>
                  <a:prstClr val="black"/>
                </a:solidFill>
                <a:latin typeface="Consolas"/>
              </a:rPr>
              <a:t>alias</a:t>
            </a:r>
            <a:r>
              <a:rPr lang="en-US" sz="1400" dirty="0">
                <a:solidFill>
                  <a:prstClr val="black"/>
                </a:solidFill>
                <a:latin typeface="Consolas"/>
              </a:rPr>
              <a:t> = </a:t>
            </a:r>
            <a:r>
              <a:rPr lang="en-US" sz="1400" dirty="0" err="1">
                <a:solidFill>
                  <a:prstClr val="black"/>
                </a:solidFill>
                <a:latin typeface="Consolas"/>
              </a:rPr>
              <a:t>tmp</a:t>
            </a:r>
            <a:r>
              <a:rPr lang="en-US" sz="1400" dirty="0">
                <a:solidFill>
                  <a:prstClr val="black"/>
                </a:solidFill>
                <a:latin typeface="Consolas"/>
              </a:rPr>
              <a:t>;</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if</a:t>
            </a:r>
            <a:r>
              <a:rPr lang="en-US" sz="1400" dirty="0">
                <a:solidFill>
                  <a:prstClr val="black"/>
                </a:solidFill>
                <a:latin typeface="Consolas"/>
              </a:rPr>
              <a:t>(b)</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prstClr val="black"/>
                </a:solidFill>
                <a:latin typeface="Consolas"/>
              </a:rPr>
              <a:t>alias.x</a:t>
            </a:r>
            <a:r>
              <a:rPr lang="en-US" sz="1400" dirty="0">
                <a:solidFill>
                  <a:prstClr val="black"/>
                </a:solidFill>
                <a:latin typeface="Consolas"/>
              </a:rPr>
              <a:t> = 10;</a:t>
            </a:r>
          </a:p>
          <a:p>
            <a:r>
              <a:rPr lang="en-US" sz="1400" dirty="0">
                <a:solidFill>
                  <a:prstClr val="black"/>
                </a:solidFill>
                <a:latin typeface="Consolas"/>
              </a:rPr>
              <a:t>      }</a:t>
            </a:r>
          </a:p>
          <a:p>
            <a:endParaRPr lang="en-US" sz="1400" dirty="0">
              <a:solidFill>
                <a:prstClr val="black"/>
              </a:solidFill>
              <a:latin typeface="Consolas"/>
            </a:endParaRP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.Assert</a:t>
            </a:r>
            <a:r>
              <a:rPr lang="en-US" sz="1400" dirty="0">
                <a:solidFill>
                  <a:prstClr val="black"/>
                </a:solidFill>
                <a:latin typeface="Consolas"/>
              </a:rPr>
              <a:t>(</a:t>
            </a:r>
            <a:r>
              <a:rPr lang="en-US" sz="1400" dirty="0" err="1">
                <a:solidFill>
                  <a:prstClr val="black"/>
                </a:solidFill>
                <a:latin typeface="Consolas"/>
              </a:rPr>
              <a:t>tmp.x</a:t>
            </a:r>
            <a:r>
              <a:rPr lang="en-US" sz="1400" dirty="0">
                <a:solidFill>
                  <a:prstClr val="black"/>
                </a:solidFill>
                <a:latin typeface="Consolas"/>
              </a:rPr>
              <a:t> == -11);</a:t>
            </a:r>
          </a:p>
          <a:p>
            <a:r>
              <a:rPr lang="en-US" sz="1400" dirty="0">
                <a:solidFill>
                  <a:prstClr val="black"/>
                </a:solidFill>
                <a:latin typeface="Consolas"/>
              </a:rPr>
              <a:t>    }</a:t>
            </a:r>
          </a:p>
          <a:p>
            <a:r>
              <a:rPr lang="en-US" sz="1400" dirty="0">
                <a:solidFill>
                  <a:prstClr val="black"/>
                </a:solidFill>
                <a:latin typeface="Consolas"/>
              </a:rPr>
              <a:t>  }</a:t>
            </a:r>
            <a:endParaRPr lang="en-US" sz="1400" dirty="0" smtClean="0">
              <a:effectLst>
                <a:outerShdw blurRad="38100" dist="38100" dir="2700000" algn="tl">
                  <a:srgbClr val="000000">
                    <a:alpha val="43137"/>
                  </a:srgbClr>
                </a:outerShdw>
              </a:effectLst>
            </a:endParaRPr>
          </a:p>
        </p:txBody>
      </p:sp>
      <p:cxnSp>
        <p:nvCxnSpPr>
          <p:cNvPr id="6" name="Straight Arrow Connector 5"/>
          <p:cNvCxnSpPr>
            <a:stCxn id="7" idx="1"/>
          </p:cNvCxnSpPr>
          <p:nvPr/>
        </p:nvCxnSpPr>
        <p:spPr>
          <a:xfrm flipH="1">
            <a:off x="4267200" y="4229100"/>
            <a:ext cx="2362200" cy="12573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7" name="TextBox 6"/>
          <p:cNvSpPr txBox="1"/>
          <p:nvPr/>
        </p:nvSpPr>
        <p:spPr>
          <a:xfrm>
            <a:off x="6629400" y="4044434"/>
            <a:ext cx="1133644"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Is it true?</a:t>
            </a:r>
          </a:p>
        </p:txBody>
      </p:sp>
      <p:cxnSp>
        <p:nvCxnSpPr>
          <p:cNvPr id="9" name="Straight Arrow Connector 8"/>
          <p:cNvCxnSpPr>
            <a:stCxn id="10" idx="1"/>
          </p:cNvCxnSpPr>
          <p:nvPr/>
        </p:nvCxnSpPr>
        <p:spPr>
          <a:xfrm flipH="1">
            <a:off x="3100303" y="2803564"/>
            <a:ext cx="2362200" cy="1257300"/>
          </a:xfrm>
          <a:prstGeom prst="straightConnector1">
            <a:avLst/>
          </a:prstGeom>
          <a:ln>
            <a:tailEnd type="arrow"/>
          </a:ln>
        </p:spPr>
        <p:style>
          <a:lnRef idx="1">
            <a:schemeClr val="accent4"/>
          </a:lnRef>
          <a:fillRef idx="3">
            <a:schemeClr val="accent4"/>
          </a:fillRef>
          <a:effectRef idx="2">
            <a:schemeClr val="accent4"/>
          </a:effectRef>
          <a:fontRef idx="minor">
            <a:schemeClr val="lt1"/>
          </a:fontRef>
        </p:style>
      </p:cxnSp>
      <p:sp>
        <p:nvSpPr>
          <p:cNvPr id="10" name="TextBox 9"/>
          <p:cNvSpPr txBox="1"/>
          <p:nvPr/>
        </p:nvSpPr>
        <p:spPr>
          <a:xfrm>
            <a:off x="5462503" y="2618898"/>
            <a:ext cx="2438488"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a:effectLst>
                  <a:outerShdw blurRad="38100" dist="38100" dir="2700000" algn="tl">
                    <a:srgbClr val="000000">
                      <a:alpha val="43137"/>
                    </a:srgbClr>
                  </a:outerShdw>
                </a:effectLst>
                <a:latin typeface="Consolas" pitchFamily="49" charset="0"/>
                <a:cs typeface="Consolas" pitchFamily="49" charset="0"/>
              </a:rPr>
              <a:t>a</a:t>
            </a:r>
            <a:r>
              <a:rPr lang="en-US" dirty="0" smtClean="0">
                <a:effectLst>
                  <a:outerShdw blurRad="38100" dist="38100" dir="2700000" algn="tl">
                    <a:srgbClr val="000000">
                      <a:alpha val="43137"/>
                    </a:srgbClr>
                  </a:outerShdw>
                </a:effectLst>
                <a:latin typeface="Consolas" pitchFamily="49" charset="0"/>
                <a:cs typeface="Consolas" pitchFamily="49" charset="0"/>
              </a:rPr>
              <a:t>lias </a:t>
            </a:r>
            <a:r>
              <a:rPr lang="en-US" dirty="0" smtClean="0">
                <a:effectLst>
                  <a:outerShdw blurRad="38100" dist="38100" dir="2700000" algn="tl">
                    <a:srgbClr val="000000">
                      <a:alpha val="43137"/>
                    </a:srgbClr>
                  </a:outerShdw>
                </a:effectLst>
                <a:latin typeface="+mj-lt"/>
                <a:cs typeface="Consolas" pitchFamily="49" charset="0"/>
              </a:rPr>
              <a:t>and </a:t>
            </a:r>
            <a:r>
              <a:rPr lang="en-US" dirty="0" err="1" smtClean="0">
                <a:effectLst>
                  <a:outerShdw blurRad="38100" dist="38100" dir="2700000" algn="tl">
                    <a:srgbClr val="000000">
                      <a:alpha val="43137"/>
                    </a:srgbClr>
                  </a:outerShdw>
                </a:effectLst>
                <a:latin typeface="Consolas" pitchFamily="49" charset="0"/>
                <a:cs typeface="Consolas" pitchFamily="49" charset="0"/>
              </a:rPr>
              <a:t>tmp</a:t>
            </a:r>
            <a:r>
              <a:rPr lang="en-US" dirty="0" smtClean="0">
                <a:effectLst>
                  <a:outerShdw blurRad="38100" dist="38100" dir="2700000" algn="tl">
                    <a:srgbClr val="000000">
                      <a:alpha val="43137"/>
                    </a:srgbClr>
                  </a:outerShdw>
                </a:effectLst>
                <a:latin typeface="Consolas" pitchFamily="49" charset="0"/>
                <a:cs typeface="Consolas" pitchFamily="49" charset="0"/>
              </a:rPr>
              <a:t> </a:t>
            </a:r>
            <a:r>
              <a:rPr lang="en-US" dirty="0" smtClean="0">
                <a:effectLst>
                  <a:outerShdw blurRad="38100" dist="38100" dir="2700000" algn="tl">
                    <a:srgbClr val="000000">
                      <a:alpha val="43137"/>
                    </a:srgbClr>
                  </a:outerShdw>
                </a:effectLst>
                <a:latin typeface="+mj-lt"/>
                <a:cs typeface="Consolas" pitchFamily="49" charset="0"/>
              </a:rPr>
              <a:t>alias!</a:t>
            </a:r>
            <a:endParaRPr lang="en-US"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423357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De-heap</a:t>
            </a:r>
            <a:endParaRPr lang="en-US" dirty="0"/>
          </a:p>
        </p:txBody>
      </p:sp>
      <p:sp>
        <p:nvSpPr>
          <p:cNvPr id="3" name="Text Placeholder 2"/>
          <p:cNvSpPr>
            <a:spLocks noGrp="1"/>
          </p:cNvSpPr>
          <p:nvPr>
            <p:ph type="body" sz="quarter" idx="10"/>
          </p:nvPr>
        </p:nvSpPr>
        <p:spPr>
          <a:xfrm>
            <a:off x="381000" y="1411552"/>
            <a:ext cx="8382000" cy="5047536"/>
          </a:xfrm>
        </p:spPr>
        <p:txBody>
          <a:bodyPr/>
          <a:lstStyle/>
          <a:p>
            <a:r>
              <a:rPr lang="en-US" dirty="0" smtClean="0"/>
              <a:t>Goal:</a:t>
            </a:r>
          </a:p>
          <a:p>
            <a:pPr lvl="1"/>
            <a:r>
              <a:rPr lang="en-US" dirty="0" smtClean="0"/>
              <a:t>Remove the heap</a:t>
            </a:r>
          </a:p>
          <a:p>
            <a:pPr lvl="1"/>
            <a:r>
              <a:rPr lang="en-US" dirty="0" smtClean="0"/>
              <a:t>Assign a name to each heap location</a:t>
            </a:r>
          </a:p>
          <a:p>
            <a:r>
              <a:rPr lang="en-US" dirty="0" smtClean="0"/>
              <a:t>Input:</a:t>
            </a:r>
          </a:p>
          <a:p>
            <a:pPr lvl="1"/>
            <a:r>
              <a:rPr lang="en-US" dirty="0" smtClean="0"/>
              <a:t>A program in 3 addresses form</a:t>
            </a:r>
          </a:p>
          <a:p>
            <a:r>
              <a:rPr lang="en-US" dirty="0" smtClean="0"/>
              <a:t>Output:</a:t>
            </a:r>
          </a:p>
          <a:p>
            <a:pPr lvl="1"/>
            <a:r>
              <a:rPr lang="en-US" dirty="0" smtClean="0"/>
              <a:t>A program without explicit heap locations</a:t>
            </a:r>
          </a:p>
          <a:p>
            <a:pPr lvl="1"/>
            <a:r>
              <a:rPr lang="en-US" dirty="0" smtClean="0"/>
              <a:t>All variables are assigned at least once (SSA)</a:t>
            </a:r>
          </a:p>
          <a:p>
            <a:r>
              <a:rPr lang="en-US" dirty="0" smtClean="0"/>
              <a:t>Idea:</a:t>
            </a:r>
          </a:p>
          <a:p>
            <a:pPr lvl="1"/>
            <a:r>
              <a:rPr lang="en-US" dirty="0" smtClean="0"/>
              <a:t>Track equalities</a:t>
            </a:r>
            <a:endParaRPr lang="en-US" dirty="0"/>
          </a:p>
        </p:txBody>
      </p:sp>
    </p:spTree>
    <p:extLst>
      <p:ext uri="{BB962C8B-B14F-4D97-AF65-F5344CB8AC3E}">
        <p14:creationId xmlns:p14="http://schemas.microsoft.com/office/powerpoint/2010/main" val="825160922"/>
      </p:ext>
    </p:extLst>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24" name="Text Placeholder 2"/>
          <p:cNvSpPr>
            <a:spLocks noGrp="1"/>
          </p:cNvSpPr>
          <p:nvPr>
            <p:ph type="body" sz="quarter" idx="10"/>
          </p:nvPr>
        </p:nvSpPr>
        <p:spPr>
          <a:xfrm>
            <a:off x="381000" y="5791200"/>
            <a:ext cx="8382000" cy="917174"/>
          </a:xfrm>
        </p:spPr>
        <p:txBody>
          <a:bodyPr/>
          <a:lstStyle/>
          <a:p>
            <a:r>
              <a:rPr lang="en-US" dirty="0" smtClean="0"/>
              <a:t>Use e-graph</a:t>
            </a:r>
          </a:p>
          <a:p>
            <a:pPr lvl="1"/>
            <a:r>
              <a:rPr lang="en-US" dirty="0" smtClean="0"/>
              <a:t>At the blackboard</a:t>
            </a:r>
          </a:p>
        </p:txBody>
      </p:sp>
      <p:sp>
        <p:nvSpPr>
          <p:cNvPr id="4" name="TextBox 3"/>
          <p:cNvSpPr txBox="1"/>
          <p:nvPr/>
        </p:nvSpPr>
        <p:spPr>
          <a:xfrm>
            <a:off x="152400" y="1325819"/>
            <a:ext cx="3762568" cy="418576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class</a:t>
            </a:r>
            <a:r>
              <a:rPr lang="en-US" sz="1400" dirty="0">
                <a:solidFill>
                  <a:prstClr val="black"/>
                </a:solidFill>
                <a:latin typeface="Consolas"/>
              </a:rPr>
              <a:t> </a:t>
            </a:r>
            <a:r>
              <a:rPr lang="en-US" sz="1400" dirty="0">
                <a:solidFill>
                  <a:srgbClr val="2B91AF"/>
                </a:solidFill>
                <a:latin typeface="Consolas"/>
              </a:rPr>
              <a:t>Alias</a:t>
            </a:r>
            <a:endParaRPr lang="en-US" sz="1400" dirty="0">
              <a:solidFill>
                <a:prstClr val="black"/>
              </a:solidFill>
              <a:latin typeface="Consolas"/>
            </a:endParaRPr>
          </a:p>
          <a:p>
            <a:r>
              <a:rPr lang="en-US" sz="1400" dirty="0">
                <a:solidFill>
                  <a:prstClr val="black"/>
                </a:solidFill>
                <a:latin typeface="Consolas"/>
              </a:rPr>
              <a:t>  {</a:t>
            </a:r>
          </a:p>
          <a:p>
            <a:r>
              <a:rPr lang="en-US" sz="1400" dirty="0">
                <a:solidFill>
                  <a:prstClr val="black"/>
                </a:solidFill>
                <a:latin typeface="Consolas"/>
              </a:rPr>
              <a:t>    </a:t>
            </a:r>
            <a:r>
              <a:rPr lang="en-US" sz="1400" dirty="0">
                <a:solidFill>
                  <a:srgbClr val="0000FF"/>
                </a:solidFill>
                <a:latin typeface="Consolas"/>
              </a:rPr>
              <a:t>int</a:t>
            </a:r>
            <a:r>
              <a:rPr lang="en-US" sz="1400" dirty="0">
                <a:solidFill>
                  <a:prstClr val="black"/>
                </a:solidFill>
                <a:latin typeface="Consolas"/>
              </a:rPr>
              <a:t> x;</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void</a:t>
            </a:r>
            <a:r>
              <a:rPr lang="en-US" sz="1400" dirty="0">
                <a:solidFill>
                  <a:prstClr val="black"/>
                </a:solidFill>
                <a:latin typeface="Consolas"/>
              </a:rPr>
              <a:t> Foo(</a:t>
            </a:r>
            <a:r>
              <a:rPr lang="en-US" sz="1400" dirty="0" err="1">
                <a:solidFill>
                  <a:srgbClr val="0000FF"/>
                </a:solidFill>
                <a:latin typeface="Consolas"/>
              </a:rPr>
              <a:t>bool</a:t>
            </a:r>
            <a:r>
              <a:rPr lang="en-US" sz="1400" dirty="0">
                <a:solidFill>
                  <a:prstClr val="black"/>
                </a:solidFill>
                <a:latin typeface="Consolas"/>
              </a:rPr>
              <a:t> b)</a:t>
            </a:r>
          </a:p>
          <a:p>
            <a:r>
              <a:rPr lang="en-US" sz="1400" dirty="0">
                <a:solidFill>
                  <a:prstClr val="black"/>
                </a:solidFill>
                <a:latin typeface="Consolas"/>
              </a:rPr>
              <a:t>    {</a:t>
            </a:r>
          </a:p>
          <a:p>
            <a:r>
              <a:rPr lang="en-US" sz="1400" dirty="0">
                <a:solidFill>
                  <a:prstClr val="black"/>
                </a:solidFill>
                <a:latin typeface="Consolas"/>
              </a:rPr>
              <a:t>      </a:t>
            </a:r>
            <a:r>
              <a:rPr lang="en-US" sz="1400" dirty="0">
                <a:solidFill>
                  <a:srgbClr val="2B91AF"/>
                </a:solidFill>
                <a:latin typeface="Consolas"/>
              </a:rPr>
              <a:t>Alias</a:t>
            </a:r>
            <a:r>
              <a:rPr lang="en-US" sz="1400" dirty="0">
                <a:solidFill>
                  <a:prstClr val="black"/>
                </a:solidFill>
                <a:latin typeface="Consolas"/>
              </a:rPr>
              <a:t> </a:t>
            </a:r>
            <a:r>
              <a:rPr lang="en-US" sz="1400" dirty="0" err="1">
                <a:solidFill>
                  <a:prstClr val="black"/>
                </a:solidFill>
                <a:latin typeface="Consolas"/>
              </a:rPr>
              <a:t>tmp</a:t>
            </a:r>
            <a:r>
              <a:rPr lang="en-US" sz="1400" dirty="0">
                <a:solidFill>
                  <a:prstClr val="black"/>
                </a:solidFill>
                <a:latin typeface="Consolas"/>
              </a:rPr>
              <a:t> = </a:t>
            </a:r>
            <a:r>
              <a:rPr lang="en-US" sz="1400" dirty="0">
                <a:solidFill>
                  <a:srgbClr val="0000FF"/>
                </a:solidFill>
                <a:latin typeface="Consolas"/>
              </a:rPr>
              <a:t>new</a:t>
            </a:r>
            <a:r>
              <a:rPr lang="en-US" sz="1400" dirty="0">
                <a:solidFill>
                  <a:prstClr val="black"/>
                </a:solidFill>
                <a:latin typeface="Consolas"/>
              </a:rPr>
              <a:t> </a:t>
            </a:r>
            <a:r>
              <a:rPr lang="en-US" sz="1400" dirty="0">
                <a:solidFill>
                  <a:srgbClr val="2B91AF"/>
                </a:solidFill>
                <a:latin typeface="Consolas"/>
              </a:rPr>
              <a:t>Alias</a:t>
            </a:r>
            <a:r>
              <a:rPr lang="en-US" sz="1400" dirty="0" smtClean="0">
                <a:solidFill>
                  <a:prstClr val="black"/>
                </a:solidFill>
                <a:latin typeface="Consolas"/>
              </a:rPr>
              <a:t>();</a:t>
            </a:r>
            <a:endParaRPr lang="en-US" sz="1400" dirty="0">
              <a:solidFill>
                <a:prstClr val="black"/>
              </a:solidFill>
              <a:latin typeface="Consolas"/>
            </a:endParaRPr>
          </a:p>
          <a:p>
            <a:r>
              <a:rPr lang="en-US" sz="1400" dirty="0">
                <a:solidFill>
                  <a:prstClr val="black"/>
                </a:solidFill>
                <a:latin typeface="Consolas"/>
              </a:rPr>
              <a:t>      </a:t>
            </a:r>
            <a:r>
              <a:rPr lang="en-US" sz="1400" dirty="0" err="1">
                <a:solidFill>
                  <a:prstClr val="black"/>
                </a:solidFill>
                <a:latin typeface="Consolas"/>
              </a:rPr>
              <a:t>tmp.x</a:t>
            </a:r>
            <a:r>
              <a:rPr lang="en-US" sz="1400" dirty="0">
                <a:solidFill>
                  <a:prstClr val="black"/>
                </a:solidFill>
                <a:latin typeface="Consolas"/>
              </a:rPr>
              <a:t> = -11;</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2B91AF"/>
                </a:solidFill>
                <a:latin typeface="Consolas"/>
              </a:rPr>
              <a:t>Alias</a:t>
            </a:r>
            <a:r>
              <a:rPr lang="en-US" sz="1400" dirty="0">
                <a:solidFill>
                  <a:prstClr val="black"/>
                </a:solidFill>
                <a:latin typeface="Consolas"/>
              </a:rPr>
              <a:t> </a:t>
            </a:r>
            <a:r>
              <a:rPr lang="en-US" sz="1400" dirty="0" err="1">
                <a:solidFill>
                  <a:prstClr val="black"/>
                </a:solidFill>
                <a:latin typeface="Consolas"/>
              </a:rPr>
              <a:t>alias</a:t>
            </a:r>
            <a:r>
              <a:rPr lang="en-US" sz="1400" dirty="0">
                <a:solidFill>
                  <a:prstClr val="black"/>
                </a:solidFill>
                <a:latin typeface="Consolas"/>
              </a:rPr>
              <a:t> = </a:t>
            </a:r>
            <a:r>
              <a:rPr lang="en-US" sz="1400" dirty="0" err="1">
                <a:solidFill>
                  <a:prstClr val="black"/>
                </a:solidFill>
                <a:latin typeface="Consolas"/>
              </a:rPr>
              <a:t>tmp</a:t>
            </a:r>
            <a:r>
              <a:rPr lang="en-US" sz="1400" dirty="0">
                <a:solidFill>
                  <a:prstClr val="black"/>
                </a:solidFill>
                <a:latin typeface="Consolas"/>
              </a:rPr>
              <a:t>;</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if</a:t>
            </a:r>
            <a:r>
              <a:rPr lang="en-US" sz="1400" dirty="0">
                <a:solidFill>
                  <a:prstClr val="black"/>
                </a:solidFill>
                <a:latin typeface="Consolas"/>
              </a:rPr>
              <a:t>(b)</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prstClr val="black"/>
                </a:solidFill>
                <a:latin typeface="Consolas"/>
              </a:rPr>
              <a:t>alias.x</a:t>
            </a:r>
            <a:r>
              <a:rPr lang="en-US" sz="1400" dirty="0">
                <a:solidFill>
                  <a:prstClr val="black"/>
                </a:solidFill>
                <a:latin typeface="Consolas"/>
              </a:rPr>
              <a:t> = 10;</a:t>
            </a:r>
          </a:p>
          <a:p>
            <a:r>
              <a:rPr lang="en-US" sz="1400" dirty="0">
                <a:solidFill>
                  <a:prstClr val="black"/>
                </a:solidFill>
                <a:latin typeface="Consolas"/>
              </a:rPr>
              <a:t>      }</a:t>
            </a:r>
          </a:p>
          <a:p>
            <a:endParaRPr lang="en-US" sz="1400" dirty="0">
              <a:solidFill>
                <a:prstClr val="black"/>
              </a:solidFill>
              <a:latin typeface="Consolas"/>
            </a:endParaRP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.Assert</a:t>
            </a:r>
            <a:r>
              <a:rPr lang="en-US" sz="1400" dirty="0">
                <a:solidFill>
                  <a:prstClr val="black"/>
                </a:solidFill>
                <a:latin typeface="Consolas"/>
              </a:rPr>
              <a:t>(</a:t>
            </a:r>
            <a:r>
              <a:rPr lang="en-US" sz="1400" dirty="0" err="1">
                <a:solidFill>
                  <a:prstClr val="black"/>
                </a:solidFill>
                <a:latin typeface="Consolas"/>
              </a:rPr>
              <a:t>tmp.x</a:t>
            </a:r>
            <a:r>
              <a:rPr lang="en-US" sz="1400" dirty="0">
                <a:solidFill>
                  <a:prstClr val="black"/>
                </a:solidFill>
                <a:latin typeface="Consolas"/>
              </a:rPr>
              <a:t> == -11);</a:t>
            </a:r>
          </a:p>
          <a:p>
            <a:r>
              <a:rPr lang="en-US" sz="1400" dirty="0">
                <a:solidFill>
                  <a:prstClr val="black"/>
                </a:solidFill>
                <a:latin typeface="Consolas"/>
              </a:rPr>
              <a:t>    }</a:t>
            </a:r>
          </a:p>
          <a:p>
            <a:r>
              <a:rPr lang="en-US" sz="1400" dirty="0">
                <a:solidFill>
                  <a:prstClr val="black"/>
                </a:solidFill>
                <a:latin typeface="Consolas"/>
              </a:rPr>
              <a:t>  }</a:t>
            </a:r>
            <a:endParaRPr lang="en-US" sz="1400" dirty="0" smtClean="0">
              <a:effectLst>
                <a:outerShdw blurRad="38100" dist="38100" dir="2700000" algn="tl">
                  <a:srgbClr val="000000">
                    <a:alpha val="43137"/>
                  </a:srgbClr>
                </a:outerShdw>
              </a:effectLst>
            </a:endParaRPr>
          </a:p>
        </p:txBody>
      </p:sp>
      <p:sp>
        <p:nvSpPr>
          <p:cNvPr id="21" name="Rectangle 20"/>
          <p:cNvSpPr/>
          <p:nvPr/>
        </p:nvSpPr>
        <p:spPr>
          <a:xfrm>
            <a:off x="5105400" y="1698605"/>
            <a:ext cx="3733800" cy="267765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class</a:t>
            </a:r>
            <a:r>
              <a:rPr lang="en-US" sz="1400" dirty="0">
                <a:solidFill>
                  <a:prstClr val="black"/>
                </a:solidFill>
                <a:latin typeface="Consolas"/>
              </a:rPr>
              <a:t> </a:t>
            </a:r>
            <a:r>
              <a:rPr lang="en-US" sz="1400" dirty="0" err="1">
                <a:solidFill>
                  <a:srgbClr val="2B91AF"/>
                </a:solidFill>
                <a:latin typeface="Consolas"/>
              </a:rPr>
              <a:t>AliasScalar</a:t>
            </a:r>
            <a:endParaRPr lang="en-US" sz="1400" dirty="0">
              <a:solidFill>
                <a:prstClr val="black"/>
              </a:solidFill>
              <a:latin typeface="Consolas"/>
            </a:endParaRPr>
          </a:p>
          <a:p>
            <a:r>
              <a:rPr lang="en-US" sz="1400" dirty="0">
                <a:solidFill>
                  <a:prstClr val="black"/>
                </a:solidFill>
                <a:latin typeface="Consolas"/>
              </a:rPr>
              <a:t>  {    </a:t>
            </a:r>
          </a:p>
          <a:p>
            <a:r>
              <a:rPr lang="en-US" sz="1400" dirty="0">
                <a:solidFill>
                  <a:prstClr val="black"/>
                </a:solidFill>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void</a:t>
            </a:r>
            <a:r>
              <a:rPr lang="en-US" sz="1400" dirty="0">
                <a:solidFill>
                  <a:prstClr val="black"/>
                </a:solidFill>
                <a:latin typeface="Consolas"/>
              </a:rPr>
              <a:t> Foo(</a:t>
            </a:r>
            <a:r>
              <a:rPr lang="en-US" sz="1400" dirty="0" err="1">
                <a:solidFill>
                  <a:srgbClr val="0000FF"/>
                </a:solidFill>
                <a:latin typeface="Consolas"/>
              </a:rPr>
              <a:t>bool</a:t>
            </a:r>
            <a:r>
              <a:rPr lang="en-US" sz="1400" dirty="0">
                <a:solidFill>
                  <a:prstClr val="black"/>
                </a:solidFill>
                <a:latin typeface="Consolas"/>
              </a:rPr>
              <a:t> b)</a:t>
            </a:r>
          </a:p>
          <a:p>
            <a:r>
              <a:rPr lang="en-US" sz="1400" dirty="0">
                <a:solidFill>
                  <a:prstClr val="black"/>
                </a:solidFill>
                <a:latin typeface="Consolas"/>
              </a:rPr>
              <a:t>    {</a:t>
            </a:r>
          </a:p>
          <a:p>
            <a:r>
              <a:rPr lang="en-US" sz="1400" dirty="0">
                <a:solidFill>
                  <a:prstClr val="black"/>
                </a:solidFill>
                <a:latin typeface="Consolas"/>
              </a:rPr>
              <a:t>      </a:t>
            </a:r>
            <a:r>
              <a:rPr lang="en-US" sz="1400" dirty="0">
                <a:solidFill>
                  <a:srgbClr val="0000FF"/>
                </a:solidFill>
                <a:latin typeface="Consolas"/>
              </a:rPr>
              <a:t>int</a:t>
            </a:r>
            <a:r>
              <a:rPr lang="en-US" sz="1400" dirty="0">
                <a:solidFill>
                  <a:prstClr val="black"/>
                </a:solidFill>
                <a:latin typeface="Consolas"/>
              </a:rPr>
              <a:t> </a:t>
            </a:r>
            <a:r>
              <a:rPr lang="en-US" sz="1400" dirty="0" err="1">
                <a:solidFill>
                  <a:prstClr val="black"/>
                </a:solidFill>
                <a:latin typeface="Consolas"/>
              </a:rPr>
              <a:t>svX</a:t>
            </a:r>
            <a:r>
              <a:rPr lang="en-US" sz="1400" dirty="0">
                <a:solidFill>
                  <a:prstClr val="black"/>
                </a:solidFill>
                <a:latin typeface="Consolas"/>
              </a:rPr>
              <a:t> = -11;</a:t>
            </a:r>
          </a:p>
          <a:p>
            <a:r>
              <a:rPr lang="en-US" sz="1400" dirty="0">
                <a:solidFill>
                  <a:prstClr val="black"/>
                </a:solidFill>
                <a:latin typeface="Consolas"/>
              </a:rPr>
              <a:t>      </a:t>
            </a:r>
            <a:r>
              <a:rPr lang="en-US" sz="1400" dirty="0">
                <a:solidFill>
                  <a:srgbClr val="0000FF"/>
                </a:solidFill>
                <a:latin typeface="Consolas"/>
              </a:rPr>
              <a:t>if</a:t>
            </a:r>
            <a:r>
              <a:rPr lang="en-US" sz="1400" dirty="0">
                <a:solidFill>
                  <a:prstClr val="black"/>
                </a:solidFill>
                <a:latin typeface="Consolas"/>
              </a:rPr>
              <a:t> (b)</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prstClr val="black"/>
                </a:solidFill>
                <a:latin typeface="Consolas"/>
              </a:rPr>
              <a:t>svX</a:t>
            </a:r>
            <a:r>
              <a:rPr lang="en-US" sz="1400" dirty="0">
                <a:solidFill>
                  <a:prstClr val="black"/>
                </a:solidFill>
                <a:latin typeface="Consolas"/>
              </a:rPr>
              <a:t> = 10;</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.Assert</a:t>
            </a:r>
            <a:r>
              <a:rPr lang="en-US" sz="1400" dirty="0">
                <a:solidFill>
                  <a:prstClr val="black"/>
                </a:solidFill>
                <a:latin typeface="Consolas"/>
              </a:rPr>
              <a:t>(</a:t>
            </a:r>
            <a:r>
              <a:rPr lang="en-US" sz="1400" dirty="0" err="1">
                <a:solidFill>
                  <a:prstClr val="black"/>
                </a:solidFill>
                <a:latin typeface="Consolas"/>
              </a:rPr>
              <a:t>svX</a:t>
            </a:r>
            <a:r>
              <a:rPr lang="en-US" sz="1400" dirty="0">
                <a:solidFill>
                  <a:prstClr val="black"/>
                </a:solidFill>
                <a:latin typeface="Consolas"/>
              </a:rPr>
              <a:t> == -11);</a:t>
            </a:r>
          </a:p>
          <a:p>
            <a:r>
              <a:rPr lang="en-US" sz="1400" dirty="0">
                <a:solidFill>
                  <a:prstClr val="black"/>
                </a:solidFill>
                <a:latin typeface="Consolas"/>
              </a:rPr>
              <a:t>    }</a:t>
            </a:r>
          </a:p>
          <a:p>
            <a:r>
              <a:rPr lang="en-US" sz="1400" dirty="0">
                <a:solidFill>
                  <a:prstClr val="black"/>
                </a:solidFill>
                <a:latin typeface="Consolas"/>
              </a:rPr>
              <a:t>  }</a:t>
            </a:r>
            <a:endParaRPr lang="en-US" sz="1400" dirty="0"/>
          </a:p>
        </p:txBody>
      </p:sp>
      <p:sp>
        <p:nvSpPr>
          <p:cNvPr id="23" name="Right Arrow 22"/>
          <p:cNvSpPr/>
          <p:nvPr/>
        </p:nvSpPr>
        <p:spPr bwMode="auto">
          <a:xfrm>
            <a:off x="4191000" y="2748259"/>
            <a:ext cx="762000" cy="67044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292879489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t>
            </a:r>
            <a:endParaRPr lang="en-US" dirty="0"/>
          </a:p>
        </p:txBody>
      </p:sp>
      <p:sp>
        <p:nvSpPr>
          <p:cNvPr id="3" name="Text Placeholder 2"/>
          <p:cNvSpPr>
            <a:spLocks noGrp="1"/>
          </p:cNvSpPr>
          <p:nvPr>
            <p:ph type="body" sz="quarter" idx="10"/>
          </p:nvPr>
        </p:nvSpPr>
        <p:spPr>
          <a:xfrm>
            <a:off x="381000" y="1411552"/>
            <a:ext cx="8382000" cy="5141648"/>
          </a:xfrm>
        </p:spPr>
        <p:txBody>
          <a:bodyPr/>
          <a:lstStyle/>
          <a:p>
            <a:r>
              <a:rPr lang="en-US" dirty="0" smtClean="0"/>
              <a:t>Compilation time analysis</a:t>
            </a:r>
          </a:p>
          <a:p>
            <a:pPr lvl="1"/>
            <a:r>
              <a:rPr lang="en-US" dirty="0" smtClean="0"/>
              <a:t>Visual C++ /analyze switch</a:t>
            </a:r>
            <a:r>
              <a:rPr lang="en-US" dirty="0"/>
              <a:t>	</a:t>
            </a:r>
            <a:endParaRPr lang="en-US" dirty="0" smtClean="0"/>
          </a:p>
          <a:p>
            <a:r>
              <a:rPr lang="en-US" dirty="0" smtClean="0"/>
              <a:t>Early bug detection</a:t>
            </a:r>
          </a:p>
          <a:p>
            <a:r>
              <a:rPr lang="en-US" dirty="0" smtClean="0"/>
              <a:t>Better code documentation</a:t>
            </a:r>
          </a:p>
          <a:p>
            <a:pPr lvl="1"/>
            <a:r>
              <a:rPr lang="en-US" dirty="0" smtClean="0"/>
              <a:t>MSDN (Microsoft Developer network)</a:t>
            </a:r>
          </a:p>
          <a:p>
            <a:r>
              <a:rPr lang="en-US" dirty="0" smtClean="0"/>
              <a:t>Programmers willing to add them </a:t>
            </a:r>
            <a:r>
              <a:rPr lang="en-US" dirty="0" smtClean="0">
                <a:sym typeface="Wingdings" pitchFamily="2" charset="2"/>
              </a:rPr>
              <a:t></a:t>
            </a:r>
          </a:p>
          <a:p>
            <a:r>
              <a:rPr lang="en-US" dirty="0" smtClean="0">
                <a:sym typeface="Wingdings" pitchFamily="2" charset="2"/>
              </a:rPr>
              <a:t>Why?</a:t>
            </a:r>
          </a:p>
          <a:p>
            <a:pPr lvl="1"/>
            <a:r>
              <a:rPr lang="en-US" dirty="0" smtClean="0">
                <a:sym typeface="Wingdings" pitchFamily="2" charset="2"/>
              </a:rPr>
              <a:t>Because they have great bang for bucks</a:t>
            </a:r>
          </a:p>
          <a:p>
            <a:r>
              <a:rPr lang="en-US" dirty="0" smtClean="0">
                <a:sym typeface="Wingdings" pitchFamily="2" charset="2"/>
              </a:rPr>
              <a:t>Drawbacks?</a:t>
            </a:r>
          </a:p>
          <a:p>
            <a:pPr lvl="1"/>
            <a:r>
              <a:rPr lang="en-US" dirty="0" smtClean="0">
                <a:sym typeface="Wingdings" pitchFamily="2" charset="2"/>
              </a:rPr>
              <a:t>Limited extensibility (expressivity)</a:t>
            </a:r>
            <a:endParaRPr lang="en-US" dirty="0" smtClean="0"/>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152400"/>
            <a:ext cx="990600" cy="990600"/>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6541" y="152400"/>
            <a:ext cx="1082584"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3990156"/>
      </p:ext>
    </p:extLst>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Let’s recap</a:t>
            </a:r>
            <a:endParaRPr lang="en-US" dirty="0"/>
          </a:p>
        </p:txBody>
      </p:sp>
      <p:sp>
        <p:nvSpPr>
          <p:cNvPr id="6" name="Text Placeholder 5"/>
          <p:cNvSpPr>
            <a:spLocks noGrp="1"/>
          </p:cNvSpPr>
          <p:nvPr>
            <p:ph type="body" sz="quarter" idx="10"/>
          </p:nvPr>
        </p:nvSpPr>
        <p:spPr>
          <a:xfrm>
            <a:off x="381000" y="1411552"/>
            <a:ext cx="8382000" cy="5182957"/>
          </a:xfrm>
        </p:spPr>
        <p:txBody>
          <a:bodyPr/>
          <a:lstStyle/>
          <a:p>
            <a:r>
              <a:rPr lang="en-US" dirty="0" smtClean="0"/>
              <a:t>We’ve seen:</a:t>
            </a:r>
          </a:p>
          <a:p>
            <a:pPr lvl="1"/>
            <a:r>
              <a:rPr lang="en-US" dirty="0" smtClean="0"/>
              <a:t>Contracts</a:t>
            </a:r>
          </a:p>
          <a:p>
            <a:pPr lvl="2"/>
            <a:r>
              <a:rPr lang="en-US" dirty="0" smtClean="0"/>
              <a:t>Documentation</a:t>
            </a:r>
          </a:p>
          <a:p>
            <a:pPr lvl="2"/>
            <a:r>
              <a:rPr lang="en-US" dirty="0" smtClean="0"/>
              <a:t>Better debugging</a:t>
            </a:r>
          </a:p>
          <a:p>
            <a:pPr lvl="2"/>
            <a:r>
              <a:rPr lang="en-US" dirty="0" smtClean="0"/>
              <a:t>Assume/guarantee reasoning on the code</a:t>
            </a:r>
          </a:p>
          <a:p>
            <a:pPr lvl="1"/>
            <a:r>
              <a:rPr lang="en-US" dirty="0" smtClean="0"/>
              <a:t>Clousot</a:t>
            </a:r>
          </a:p>
          <a:p>
            <a:pPr lvl="2"/>
            <a:r>
              <a:rPr lang="en-US" dirty="0" smtClean="0"/>
              <a:t>Collect proof obligations</a:t>
            </a:r>
          </a:p>
          <a:p>
            <a:pPr lvl="3"/>
            <a:r>
              <a:rPr lang="en-US" dirty="0" smtClean="0"/>
              <a:t>Implicit/explicit</a:t>
            </a:r>
          </a:p>
          <a:p>
            <a:pPr lvl="2"/>
            <a:r>
              <a:rPr lang="en-US" dirty="0" smtClean="0"/>
              <a:t>Bytecode analysis</a:t>
            </a:r>
          </a:p>
          <a:p>
            <a:pPr lvl="3"/>
            <a:r>
              <a:rPr lang="en-US" dirty="0" smtClean="0"/>
              <a:t>De-Stack</a:t>
            </a:r>
          </a:p>
          <a:p>
            <a:pPr lvl="3"/>
            <a:r>
              <a:rPr lang="en-US" dirty="0" smtClean="0"/>
              <a:t>CFG construction</a:t>
            </a:r>
          </a:p>
          <a:p>
            <a:pPr lvl="3"/>
            <a:r>
              <a:rPr lang="en-US" dirty="0" smtClean="0"/>
              <a:t>De-Heap</a:t>
            </a:r>
          </a:p>
          <a:p>
            <a:pPr lvl="2"/>
            <a:endParaRPr lang="en-US" dirty="0"/>
          </a:p>
        </p:txBody>
      </p:sp>
    </p:spTree>
    <p:extLst>
      <p:ext uri="{BB962C8B-B14F-4D97-AF65-F5344CB8AC3E}">
        <p14:creationId xmlns:p14="http://schemas.microsoft.com/office/powerpoint/2010/main" val="2922659154"/>
      </p:ext>
    </p:extLst>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a:t>
            </a:r>
            <a:endParaRPr lang="en-US" dirty="0"/>
          </a:p>
        </p:txBody>
      </p:sp>
      <p:sp>
        <p:nvSpPr>
          <p:cNvPr id="3" name="Text Placeholder 2"/>
          <p:cNvSpPr>
            <a:spLocks noGrp="1"/>
          </p:cNvSpPr>
          <p:nvPr>
            <p:ph type="body" sz="quarter" idx="10"/>
          </p:nvPr>
        </p:nvSpPr>
        <p:spPr>
          <a:xfrm>
            <a:off x="381000" y="1411552"/>
            <a:ext cx="8382000" cy="4912114"/>
          </a:xfrm>
        </p:spPr>
        <p:txBody>
          <a:bodyPr/>
          <a:lstStyle/>
          <a:p>
            <a:r>
              <a:rPr lang="en-US" dirty="0" smtClean="0"/>
              <a:t>Expression recovery</a:t>
            </a:r>
          </a:p>
          <a:p>
            <a:r>
              <a:rPr lang="en-US" dirty="0" smtClean="0"/>
              <a:t>Numerical abstract domains in Clousot</a:t>
            </a:r>
          </a:p>
          <a:p>
            <a:pPr lvl="1"/>
            <a:r>
              <a:rPr lang="en-US" dirty="0" smtClean="0"/>
              <a:t>Pentagons</a:t>
            </a:r>
          </a:p>
          <a:p>
            <a:pPr lvl="1"/>
            <a:r>
              <a:rPr lang="en-US" dirty="0" smtClean="0"/>
              <a:t>Combination of domains</a:t>
            </a:r>
          </a:p>
          <a:p>
            <a:pPr lvl="1"/>
            <a:r>
              <a:rPr lang="en-US" dirty="0" smtClean="0"/>
              <a:t>Subpolyhedra</a:t>
            </a:r>
          </a:p>
          <a:p>
            <a:pPr lvl="2"/>
            <a:r>
              <a:rPr lang="en-US" dirty="0" smtClean="0"/>
              <a:t>Hints</a:t>
            </a:r>
          </a:p>
          <a:p>
            <a:pPr lvl="1"/>
            <a:r>
              <a:rPr lang="en-US" dirty="0" smtClean="0"/>
              <a:t>Floating points</a:t>
            </a:r>
          </a:p>
          <a:p>
            <a:r>
              <a:rPr lang="en-US" dirty="0" smtClean="0"/>
              <a:t>Backward analysis</a:t>
            </a:r>
          </a:p>
          <a:p>
            <a:r>
              <a:rPr lang="en-US" dirty="0" smtClean="0"/>
              <a:t>Inter-method inference</a:t>
            </a:r>
          </a:p>
          <a:p>
            <a:r>
              <a:rPr lang="en-US" dirty="0" smtClean="0"/>
              <a:t>Message prioritization and filtering</a:t>
            </a:r>
            <a:endParaRPr lang="en-US" dirty="0"/>
          </a:p>
        </p:txBody>
      </p:sp>
    </p:spTree>
    <p:extLst>
      <p:ext uri="{BB962C8B-B14F-4D97-AF65-F5344CB8AC3E}">
        <p14:creationId xmlns:p14="http://schemas.microsoft.com/office/powerpoint/2010/main" val="3915360932"/>
      </p:ext>
    </p:extLst>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Clousot: Analysis structure</a:t>
            </a:r>
            <a:endParaRPr lang="en-US" dirty="0"/>
          </a:p>
        </p:txBody>
      </p:sp>
      <p:graphicFrame>
        <p:nvGraphicFramePr>
          <p:cNvPr id="5" name="Diagram 4"/>
          <p:cNvGraphicFramePr/>
          <p:nvPr>
            <p:extLst>
              <p:ext uri="{D42A27DB-BD31-4B8C-83A1-F6EECF244321}">
                <p14:modId xmlns:p14="http://schemas.microsoft.com/office/powerpoint/2010/main" val="1079756987"/>
              </p:ext>
            </p:extLst>
          </p:nvPr>
        </p:nvGraphicFramePr>
        <p:xfrm>
          <a:off x="457200" y="2133600"/>
          <a:ext cx="39624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5943600"/>
            <a:ext cx="14859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953000"/>
            <a:ext cx="1622425" cy="6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4038600"/>
            <a:ext cx="3108325"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257800" y="2286000"/>
            <a:ext cx="2879314" cy="523220"/>
          </a:xfrm>
          <a:prstGeom prst="rect">
            <a:avLst/>
          </a:prstGeom>
          <a:noFill/>
        </p:spPr>
        <p:txBody>
          <a:bodyPr wrap="none" rtlCol="0">
            <a:spAutoFit/>
          </a:bodyPr>
          <a:lstStyle/>
          <a:p>
            <a:r>
              <a:rPr lang="en-US" sz="2800" dirty="0" smtClean="0">
                <a:latin typeface="Segoe" pitchFamily="34" charset="0"/>
              </a:rPr>
              <a:t>Source: z = x + y</a:t>
            </a:r>
            <a:endParaRPr lang="en-US" sz="2800" dirty="0" smtClean="0">
              <a:solidFill>
                <a:schemeClr val="tx1"/>
              </a:solidFill>
              <a:latin typeface="Segoe" pitchFamily="34" charset="0"/>
            </a:endParaRPr>
          </a:p>
        </p:txBody>
      </p:sp>
      <p:sp>
        <p:nvSpPr>
          <p:cNvPr id="3" name="Right Arrow 2"/>
          <p:cNvSpPr/>
          <p:nvPr/>
        </p:nvSpPr>
        <p:spPr bwMode="auto">
          <a:xfrm flipH="1">
            <a:off x="4648200" y="3133725"/>
            <a:ext cx="2362200" cy="83820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From here</a:t>
            </a:r>
          </a:p>
        </p:txBody>
      </p:sp>
    </p:spTree>
    <p:extLst>
      <p:ext uri="{BB962C8B-B14F-4D97-AF65-F5344CB8AC3E}">
        <p14:creationId xmlns:p14="http://schemas.microsoft.com/office/powerpoint/2010/main" val="4268596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a:t>
            </a:r>
            <a:endParaRPr lang="en-US" dirty="0"/>
          </a:p>
        </p:txBody>
      </p:sp>
      <p:sp>
        <p:nvSpPr>
          <p:cNvPr id="3" name="Text Placeholder 2"/>
          <p:cNvSpPr>
            <a:spLocks noGrp="1"/>
          </p:cNvSpPr>
          <p:nvPr>
            <p:ph type="body" sz="quarter" idx="10"/>
          </p:nvPr>
        </p:nvSpPr>
        <p:spPr>
          <a:xfrm>
            <a:off x="381000" y="1411552"/>
            <a:ext cx="8382000" cy="4099584"/>
          </a:xfrm>
        </p:spPr>
        <p:txBody>
          <a:bodyPr/>
          <a:lstStyle/>
          <a:p>
            <a:r>
              <a:rPr lang="en-US" dirty="0"/>
              <a:t>In general loses information</a:t>
            </a:r>
          </a:p>
          <a:p>
            <a:pPr lvl="1"/>
            <a:r>
              <a:rPr lang="en-US" dirty="0"/>
              <a:t>The program is decomposed in smaller chunks</a:t>
            </a:r>
          </a:p>
          <a:p>
            <a:pPr lvl="1"/>
            <a:r>
              <a:rPr lang="en-US" dirty="0"/>
              <a:t>The static analysis should recover it</a:t>
            </a:r>
          </a:p>
          <a:p>
            <a:r>
              <a:rPr lang="en-US" dirty="0" smtClean="0"/>
              <a:t>Loops are no more explicit</a:t>
            </a:r>
          </a:p>
          <a:p>
            <a:r>
              <a:rPr lang="en-US" dirty="0" smtClean="0"/>
              <a:t>No if statements</a:t>
            </a:r>
          </a:p>
          <a:p>
            <a:r>
              <a:rPr lang="en-US" dirty="0" smtClean="0"/>
              <a:t>No explicit guards</a:t>
            </a:r>
          </a:p>
          <a:p>
            <a:r>
              <a:rPr lang="en-US" dirty="0" smtClean="0"/>
              <a:t>No Boolean connectives</a:t>
            </a:r>
          </a:p>
          <a:p>
            <a:r>
              <a:rPr lang="en-US" dirty="0" smtClean="0"/>
              <a:t>…</a:t>
            </a:r>
            <a:endParaRPr lang="en-US" dirty="0"/>
          </a:p>
        </p:txBody>
      </p:sp>
    </p:spTree>
    <p:extLst>
      <p:ext uri="{BB962C8B-B14F-4D97-AF65-F5344CB8AC3E}">
        <p14:creationId xmlns:p14="http://schemas.microsoft.com/office/powerpoint/2010/main" val="2296971378"/>
      </p:ext>
    </p:extLst>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Wanted:(Relative) completeness</a:t>
            </a:r>
            <a:endParaRPr lang="en-US" dirty="0"/>
          </a:p>
        </p:txBody>
      </p:sp>
      <p:sp>
        <p:nvSpPr>
          <p:cNvPr id="3" name="Content Placeholder 2"/>
          <p:cNvSpPr>
            <a:spLocks noGrp="1"/>
          </p:cNvSpPr>
          <p:nvPr>
            <p:ph idx="1"/>
          </p:nvPr>
        </p:nvSpPr>
        <p:spPr>
          <a:xfrm>
            <a:off x="457200" y="2971800"/>
            <a:ext cx="8382000" cy="3484031"/>
          </a:xfrm>
        </p:spPr>
        <p:txBody>
          <a:bodyPr/>
          <a:lstStyle/>
          <a:p>
            <a:r>
              <a:rPr lang="en-US" dirty="0" smtClean="0"/>
              <a:t>Consequences:</a:t>
            </a:r>
          </a:p>
          <a:p>
            <a:pPr lvl="1"/>
            <a:r>
              <a:rPr lang="en-US" dirty="0" smtClean="0"/>
              <a:t>No imprecision introduced by the compilation</a:t>
            </a:r>
          </a:p>
          <a:p>
            <a:pPr lvl="1"/>
            <a:r>
              <a:rPr lang="en-US" dirty="0" smtClean="0"/>
              <a:t>Bytecode analysis as precise as the source one</a:t>
            </a:r>
          </a:p>
          <a:p>
            <a:pPr lvl="2"/>
            <a:r>
              <a:rPr lang="en-US" dirty="0" smtClean="0"/>
              <a:t>It can be more precise</a:t>
            </a:r>
          </a:p>
          <a:p>
            <a:pPr lvl="1"/>
            <a:r>
              <a:rPr lang="en-US" dirty="0" smtClean="0"/>
              <a:t>It relates </a:t>
            </a:r>
            <a:r>
              <a:rPr lang="en-US" dirty="0" smtClean="0">
                <a:solidFill>
                  <a:srgbClr val="FF0000"/>
                </a:solidFill>
                <a:effectLst>
                  <a:outerShdw blurRad="38100" dist="38100" dir="2700000" algn="tl">
                    <a:srgbClr val="000000">
                      <a:alpha val="43137"/>
                    </a:srgbClr>
                  </a:outerShdw>
                </a:effectLst>
              </a:rPr>
              <a:t>abstract</a:t>
            </a:r>
            <a:r>
              <a:rPr lang="en-US" dirty="0" smtClean="0"/>
              <a:t> semantics</a:t>
            </a:r>
          </a:p>
          <a:p>
            <a:pPr lvl="2"/>
            <a:r>
              <a:rPr lang="en-US" dirty="0" smtClean="0"/>
              <a:t>The abstract semantics for the source can be incomplete w.r.t. concrete</a:t>
            </a:r>
          </a:p>
          <a:p>
            <a:pPr lvl="1"/>
            <a:r>
              <a:rPr lang="en-US" dirty="0" smtClean="0"/>
              <a:t>Is it always the case??</a:t>
            </a:r>
          </a:p>
        </p:txBody>
      </p:sp>
      <p:grpSp>
        <p:nvGrpSpPr>
          <p:cNvPr id="4" name="Group 3"/>
          <p:cNvGrpSpPr/>
          <p:nvPr/>
        </p:nvGrpSpPr>
        <p:grpSpPr>
          <a:xfrm>
            <a:off x="2793692" y="965817"/>
            <a:ext cx="3466245" cy="1756235"/>
            <a:chOff x="4267200" y="4038597"/>
            <a:chExt cx="3805896" cy="1920569"/>
          </a:xfrm>
        </p:grpSpPr>
        <p:sp>
          <p:nvSpPr>
            <p:cNvPr id="5" name="TextBox 4"/>
            <p:cNvSpPr txBox="1"/>
            <p:nvPr/>
          </p:nvSpPr>
          <p:spPr>
            <a:xfrm>
              <a:off x="4475590" y="4060196"/>
              <a:ext cx="392849" cy="504864"/>
            </a:xfrm>
            <a:prstGeom prst="rect">
              <a:avLst/>
            </a:prstGeom>
            <a:noFill/>
          </p:spPr>
          <p:txBody>
            <a:bodyPr wrap="none" rtlCol="0">
              <a:spAutoFit/>
            </a:bodyPr>
            <a:lstStyle/>
            <a:p>
              <a:r>
                <a:rPr lang="en-US" sz="2400" dirty="0" smtClean="0">
                  <a:solidFill>
                    <a:srgbClr val="002060"/>
                  </a:solidFill>
                </a:rPr>
                <a:t>P</a:t>
              </a:r>
              <a:endParaRPr lang="en-US" sz="2400" dirty="0">
                <a:solidFill>
                  <a:srgbClr val="002060"/>
                </a:solidFill>
              </a:endParaRPr>
            </a:p>
          </p:txBody>
        </p:sp>
        <p:sp>
          <p:nvSpPr>
            <p:cNvPr id="6" name="TextBox 5"/>
            <p:cNvSpPr txBox="1"/>
            <p:nvPr/>
          </p:nvSpPr>
          <p:spPr>
            <a:xfrm>
              <a:off x="4267200" y="5454302"/>
              <a:ext cx="806468" cy="504864"/>
            </a:xfrm>
            <a:prstGeom prst="rect">
              <a:avLst/>
            </a:prstGeom>
            <a:noFill/>
          </p:spPr>
          <p:txBody>
            <a:bodyPr wrap="none" rtlCol="0">
              <a:spAutoFit/>
            </a:bodyPr>
            <a:lstStyle/>
            <a:p>
              <a:r>
                <a:rPr lang="en-US" sz="2400" dirty="0" smtClean="0">
                  <a:solidFill>
                    <a:srgbClr val="002060"/>
                  </a:solidFill>
                </a:rPr>
                <a:t>C(P)</a:t>
              </a:r>
              <a:endParaRPr lang="en-US" sz="2400" dirty="0">
                <a:solidFill>
                  <a:srgbClr val="002060"/>
                </a:solidFill>
              </a:endParaRPr>
            </a:p>
          </p:txBody>
        </p:sp>
        <p:sp>
          <p:nvSpPr>
            <p:cNvPr id="7" name="TextBox 6"/>
            <p:cNvSpPr txBox="1"/>
            <p:nvPr/>
          </p:nvSpPr>
          <p:spPr>
            <a:xfrm>
              <a:off x="7173344" y="4038597"/>
              <a:ext cx="688543" cy="504864"/>
            </a:xfrm>
            <a:prstGeom prst="rect">
              <a:avLst/>
            </a:prstGeom>
            <a:noFill/>
          </p:spPr>
          <p:txBody>
            <a:bodyPr wrap="none" rtlCol="0">
              <a:spAutoFit/>
            </a:bodyPr>
            <a:lstStyle/>
            <a:p>
              <a:r>
                <a:rPr lang="en-US" sz="2400" dirty="0" smtClean="0">
                  <a:solidFill>
                    <a:srgbClr val="002060"/>
                  </a:solidFill>
                </a:rPr>
                <a:t>⟦P⟧</a:t>
              </a:r>
              <a:endParaRPr lang="en-US" sz="2400" dirty="0">
                <a:solidFill>
                  <a:srgbClr val="002060"/>
                </a:solidFill>
              </a:endParaRPr>
            </a:p>
          </p:txBody>
        </p:sp>
        <p:sp>
          <p:nvSpPr>
            <p:cNvPr id="8" name="TextBox 7"/>
            <p:cNvSpPr txBox="1"/>
            <p:nvPr/>
          </p:nvSpPr>
          <p:spPr>
            <a:xfrm>
              <a:off x="6944534" y="5432703"/>
              <a:ext cx="1128562" cy="504864"/>
            </a:xfrm>
            <a:prstGeom prst="rect">
              <a:avLst/>
            </a:prstGeom>
            <a:noFill/>
          </p:spPr>
          <p:txBody>
            <a:bodyPr wrap="none" rtlCol="0">
              <a:spAutoFit/>
            </a:bodyPr>
            <a:lstStyle/>
            <a:p>
              <a:r>
                <a:rPr lang="en-US" sz="2400" dirty="0" smtClean="0">
                  <a:solidFill>
                    <a:srgbClr val="002060"/>
                  </a:solidFill>
                </a:rPr>
                <a:t>⟦C(P)⟧</a:t>
              </a:r>
              <a:endParaRPr lang="en-US" sz="2400" dirty="0">
                <a:solidFill>
                  <a:srgbClr val="002060"/>
                </a:solidFill>
              </a:endParaRPr>
            </a:p>
          </p:txBody>
        </p:sp>
        <p:cxnSp>
          <p:nvCxnSpPr>
            <p:cNvPr id="9" name="Straight Arrow Connector 8"/>
            <p:cNvCxnSpPr>
              <a:stCxn id="5" idx="3"/>
              <a:endCxn id="7" idx="1"/>
            </p:cNvCxnSpPr>
            <p:nvPr/>
          </p:nvCxnSpPr>
          <p:spPr>
            <a:xfrm flipV="1">
              <a:off x="4868440" y="4291029"/>
              <a:ext cx="2304904" cy="21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6" idx="0"/>
            </p:cNvCxnSpPr>
            <p:nvPr/>
          </p:nvCxnSpPr>
          <p:spPr>
            <a:xfrm flipH="1">
              <a:off x="4670434" y="4565060"/>
              <a:ext cx="1581" cy="889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8" idx="1"/>
            </p:cNvCxnSpPr>
            <p:nvPr/>
          </p:nvCxnSpPr>
          <p:spPr>
            <a:xfrm flipV="1">
              <a:off x="5073668" y="5685136"/>
              <a:ext cx="1870866" cy="21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0"/>
              <a:endCxn id="7" idx="2"/>
            </p:cNvCxnSpPr>
            <p:nvPr/>
          </p:nvCxnSpPr>
          <p:spPr>
            <a:xfrm flipV="1">
              <a:off x="7508816" y="4543461"/>
              <a:ext cx="8800" cy="889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97536" y="4705242"/>
              <a:ext cx="357791" cy="369332"/>
            </a:xfrm>
            <a:prstGeom prst="rect">
              <a:avLst/>
            </a:prstGeom>
            <a:noFill/>
          </p:spPr>
          <p:txBody>
            <a:bodyPr wrap="none" rtlCol="0">
              <a:spAutoFit/>
            </a:bodyPr>
            <a:lstStyle/>
            <a:p>
              <a:r>
                <a:rPr lang="en-US" dirty="0" smtClean="0">
                  <a:solidFill>
                    <a:srgbClr val="FF0000"/>
                  </a:solidFill>
                  <a:effectLst>
                    <a:outerShdw blurRad="38100" dist="38100" dir="2700000" algn="tl">
                      <a:srgbClr val="000000">
                        <a:alpha val="43137"/>
                      </a:srgbClr>
                    </a:outerShdw>
                  </a:effectLst>
                </a:rPr>
                <a:t>⊑</a:t>
              </a:r>
              <a:endParaRPr lang="en-US" dirty="0">
                <a:solidFill>
                  <a:srgbClr val="FF000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945387665"/>
      </p:ext>
    </p:extLst>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5" name="TextBox 4"/>
          <p:cNvSpPr txBox="1"/>
          <p:nvPr/>
        </p:nvSpPr>
        <p:spPr>
          <a:xfrm>
            <a:off x="3048000" y="1186934"/>
            <a:ext cx="2060179"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Suppose x </a:t>
            </a:r>
            <a:r>
              <a:rPr lang="en-US" dirty="0" smtClean="0"/>
              <a:t>∈ [0,1]</a:t>
            </a:r>
            <a:r>
              <a:rPr lang="en-US" dirty="0" smtClean="0">
                <a:effectLst>
                  <a:outerShdw blurRad="38100" dist="38100" dir="2700000" algn="tl">
                    <a:srgbClr val="000000">
                      <a:alpha val="43137"/>
                    </a:srgbClr>
                  </a:outerShdw>
                </a:effectLst>
              </a:rPr>
              <a:t> </a:t>
            </a:r>
          </a:p>
        </p:txBody>
      </p:sp>
      <p:sp>
        <p:nvSpPr>
          <p:cNvPr id="6" name="TextBox 5"/>
          <p:cNvSpPr txBox="1"/>
          <p:nvPr/>
        </p:nvSpPr>
        <p:spPr>
          <a:xfrm>
            <a:off x="609600" y="2438400"/>
            <a:ext cx="2967479" cy="954107"/>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a:t>
            </a:r>
            <a:r>
              <a:rPr lang="en-US" sz="1400" dirty="0" err="1">
                <a:solidFill>
                  <a:prstClr val="black"/>
                </a:solidFill>
                <a:latin typeface="Consolas"/>
              </a:rPr>
              <a:t>Div</a:t>
            </a:r>
            <a:r>
              <a:rPr lang="en-US" sz="1400" dirty="0">
                <a:solidFill>
                  <a:prstClr val="black"/>
                </a:solidFill>
                <a:latin typeface="Consolas"/>
              </a:rPr>
              <a:t>(</a:t>
            </a:r>
            <a:r>
              <a:rPr lang="en-US" sz="1400" dirty="0">
                <a:solidFill>
                  <a:srgbClr val="0000FF"/>
                </a:solidFill>
                <a:latin typeface="Consolas"/>
              </a:rPr>
              <a:t>double</a:t>
            </a:r>
            <a:r>
              <a:rPr lang="en-US" sz="1400" dirty="0">
                <a:solidFill>
                  <a:prstClr val="black"/>
                </a:solidFill>
                <a:latin typeface="Consolas"/>
              </a:rPr>
              <a:t> x)</a:t>
            </a:r>
          </a:p>
          <a:p>
            <a:r>
              <a:rPr lang="en-US" sz="1400" dirty="0">
                <a:solidFill>
                  <a:prstClr val="black"/>
                </a:solidFill>
                <a:latin typeface="Consolas"/>
              </a:rPr>
              <a:t>    {</a:t>
            </a: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x / (1 + x);</a:t>
            </a:r>
          </a:p>
          <a:p>
            <a:r>
              <a:rPr lang="en-US" sz="1400" dirty="0">
                <a:solidFill>
                  <a:prstClr val="black"/>
                </a:solidFill>
                <a:latin typeface="Consolas"/>
              </a:rPr>
              <a:t>    </a:t>
            </a:r>
            <a:r>
              <a:rPr lang="en-US" sz="1400" dirty="0" smtClean="0">
                <a:solidFill>
                  <a:prstClr val="black"/>
                </a:solidFill>
                <a:latin typeface="Consolas"/>
              </a:rPr>
              <a:t>}</a:t>
            </a:r>
            <a:endParaRPr lang="en-US" sz="1400" dirty="0">
              <a:solidFill>
                <a:prstClr val="black"/>
              </a:solidFill>
              <a:latin typeface="Consolas"/>
            </a:endParaRPr>
          </a:p>
        </p:txBody>
      </p:sp>
      <p:sp>
        <p:nvSpPr>
          <p:cNvPr id="9" name="Rectangle 8"/>
          <p:cNvSpPr/>
          <p:nvPr/>
        </p:nvSpPr>
        <p:spPr>
          <a:xfrm>
            <a:off x="4568835" y="2236112"/>
            <a:ext cx="4075311" cy="1600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a:t>
            </a:r>
            <a:r>
              <a:rPr lang="en-US" sz="1400" dirty="0" err="1">
                <a:solidFill>
                  <a:prstClr val="black"/>
                </a:solidFill>
                <a:latin typeface="Consolas"/>
              </a:rPr>
              <a:t>DivCompiled</a:t>
            </a:r>
            <a:r>
              <a:rPr lang="en-US" sz="1400" dirty="0">
                <a:solidFill>
                  <a:prstClr val="black"/>
                </a:solidFill>
                <a:latin typeface="Consolas"/>
              </a:rPr>
              <a:t>(</a:t>
            </a:r>
            <a:r>
              <a:rPr lang="en-US" sz="1400" dirty="0">
                <a:solidFill>
                  <a:srgbClr val="0000FF"/>
                </a:solidFill>
                <a:latin typeface="Consolas"/>
              </a:rPr>
              <a:t>double</a:t>
            </a:r>
            <a:r>
              <a:rPr lang="en-US" sz="1400" dirty="0">
                <a:solidFill>
                  <a:prstClr val="black"/>
                </a:solidFill>
                <a:latin typeface="Consolas"/>
              </a:rPr>
              <a:t> x)</a:t>
            </a:r>
          </a:p>
          <a:p>
            <a:r>
              <a:rPr lang="en-US" sz="1400" dirty="0">
                <a:solidFill>
                  <a:prstClr val="black"/>
                </a:solidFill>
                <a:latin typeface="Consolas"/>
              </a:rPr>
              <a:t>    {</a:t>
            </a:r>
          </a:p>
          <a:p>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t1 = 1 + x;</a:t>
            </a:r>
          </a:p>
          <a:p>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t2 = x / t1;</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t2;</a:t>
            </a:r>
          </a:p>
          <a:p>
            <a:r>
              <a:rPr lang="en-US" sz="1400" dirty="0">
                <a:solidFill>
                  <a:prstClr val="black"/>
                </a:solidFill>
                <a:latin typeface="Consolas"/>
              </a:rPr>
              <a:t>    }</a:t>
            </a:r>
          </a:p>
        </p:txBody>
      </p:sp>
      <p:sp>
        <p:nvSpPr>
          <p:cNvPr id="10" name="TextBox 9"/>
          <p:cNvSpPr txBox="1"/>
          <p:nvPr/>
        </p:nvSpPr>
        <p:spPr>
          <a:xfrm>
            <a:off x="2093339" y="4724400"/>
            <a:ext cx="6699270"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Which is the interval for the value returned by the two methods?</a:t>
            </a:r>
          </a:p>
        </p:txBody>
      </p:sp>
      <p:pic>
        <p:nvPicPr>
          <p:cNvPr id="1027" name="Picture 3" descr="C:\Users\logozzo\AppData\Local\Microsoft\Windows\Temporary Internet Files\Content.IE5\09P5FC2H\MC90038355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092" y="4083943"/>
            <a:ext cx="1132108" cy="2487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666242"/>
      </p:ext>
    </p:extLst>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the problem?</a:t>
            </a:r>
            <a:endParaRPr lang="en-US" dirty="0"/>
          </a:p>
        </p:txBody>
      </p:sp>
      <p:sp>
        <p:nvSpPr>
          <p:cNvPr id="3" name="Text Placeholder 2"/>
          <p:cNvSpPr>
            <a:spLocks noGrp="1"/>
          </p:cNvSpPr>
          <p:nvPr>
            <p:ph type="body" sz="quarter" idx="10"/>
          </p:nvPr>
        </p:nvSpPr>
        <p:spPr>
          <a:xfrm>
            <a:off x="381000" y="1411552"/>
            <a:ext cx="8382000" cy="4573560"/>
          </a:xfrm>
        </p:spPr>
        <p:txBody>
          <a:bodyPr/>
          <a:lstStyle/>
          <a:p>
            <a:r>
              <a:rPr lang="en-US" dirty="0" smtClean="0"/>
              <a:t>Lost the relation between the two </a:t>
            </a:r>
            <a:r>
              <a:rPr lang="en-US" dirty="0" smtClean="0">
                <a:latin typeface="Consolas" pitchFamily="49" charset="0"/>
                <a:cs typeface="Consolas" pitchFamily="49" charset="0"/>
              </a:rPr>
              <a:t>x</a:t>
            </a:r>
          </a:p>
          <a:p>
            <a:pPr lvl="1"/>
            <a:r>
              <a:rPr lang="en-US" dirty="0" smtClean="0">
                <a:cs typeface="Consolas" pitchFamily="49" charset="0"/>
              </a:rPr>
              <a:t>But they are the same variable!</a:t>
            </a:r>
          </a:p>
          <a:p>
            <a:r>
              <a:rPr lang="en-US" dirty="0" smtClean="0">
                <a:cs typeface="Consolas" pitchFamily="49" charset="0"/>
              </a:rPr>
              <a:t>Compilation put the program in normal form</a:t>
            </a:r>
          </a:p>
          <a:p>
            <a:r>
              <a:rPr lang="en-US" dirty="0" smtClean="0">
                <a:cs typeface="Consolas" pitchFamily="49" charset="0"/>
              </a:rPr>
              <a:t>Advantages:</a:t>
            </a:r>
          </a:p>
          <a:p>
            <a:pPr lvl="1"/>
            <a:r>
              <a:rPr lang="en-US" dirty="0" smtClean="0">
                <a:cs typeface="Consolas" pitchFamily="49" charset="0"/>
              </a:rPr>
              <a:t>Type checking, name resolution, fewer cases</a:t>
            </a:r>
          </a:p>
          <a:p>
            <a:r>
              <a:rPr lang="en-US" dirty="0" smtClean="0">
                <a:cs typeface="Consolas" pitchFamily="49" charset="0"/>
              </a:rPr>
              <a:t>Disadvantages:</a:t>
            </a:r>
          </a:p>
          <a:p>
            <a:pPr lvl="1"/>
            <a:r>
              <a:rPr lang="en-US" dirty="0" smtClean="0">
                <a:cs typeface="Consolas" pitchFamily="49" charset="0"/>
              </a:rPr>
              <a:t>Smaller window on the program</a:t>
            </a:r>
          </a:p>
          <a:p>
            <a:r>
              <a:rPr lang="en-US" dirty="0" smtClean="0">
                <a:cs typeface="Consolas" pitchFamily="49" charset="0"/>
              </a:rPr>
              <a:t>Solution?</a:t>
            </a:r>
          </a:p>
          <a:p>
            <a:pPr lvl="1"/>
            <a:r>
              <a:rPr lang="en-US" dirty="0" smtClean="0">
                <a:cs typeface="Consolas" pitchFamily="49" charset="0"/>
              </a:rPr>
              <a:t>Rebuild the expressions</a:t>
            </a:r>
            <a:endParaRPr lang="en-US" dirty="0">
              <a:cs typeface="Consolas" pitchFamily="49" charset="0"/>
            </a:endParaRPr>
          </a:p>
        </p:txBody>
      </p:sp>
    </p:spTree>
    <p:extLst>
      <p:ext uri="{BB962C8B-B14F-4D97-AF65-F5344CB8AC3E}">
        <p14:creationId xmlns:p14="http://schemas.microsoft.com/office/powerpoint/2010/main" val="4198029877"/>
      </p:ext>
    </p:extLst>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Example</a:t>
            </a:r>
            <a:endParaRPr lang="en-US" dirty="0"/>
          </a:p>
        </p:txBody>
      </p:sp>
      <p:sp>
        <p:nvSpPr>
          <p:cNvPr id="3" name="Text Placeholder 2"/>
          <p:cNvSpPr>
            <a:spLocks noGrp="1"/>
          </p:cNvSpPr>
          <p:nvPr>
            <p:ph type="body" sz="quarter" idx="10"/>
          </p:nvPr>
        </p:nvSpPr>
        <p:spPr>
          <a:xfrm>
            <a:off x="381000" y="1411553"/>
            <a:ext cx="8382000" cy="1712648"/>
          </a:xfrm>
        </p:spPr>
        <p:txBody>
          <a:bodyPr/>
          <a:lstStyle/>
          <a:p>
            <a:r>
              <a:rPr lang="en-US" dirty="0" smtClean="0"/>
              <a:t>At high level: x + y ≤ 4</a:t>
            </a:r>
          </a:p>
          <a:p>
            <a:r>
              <a:rPr lang="en-US" dirty="0" smtClean="0"/>
              <a:t>Compiled:</a:t>
            </a:r>
          </a:p>
          <a:p>
            <a:pPr lvl="1"/>
            <a:r>
              <a:rPr lang="en-US" dirty="0" smtClean="0"/>
              <a:t>(and de-stack, de-heap, …)</a:t>
            </a:r>
          </a:p>
          <a:p>
            <a:pPr marL="460375" lvl="1" indent="0">
              <a:buNone/>
            </a:pPr>
            <a:endParaRPr lang="en-US" dirty="0" smtClean="0"/>
          </a:p>
          <a:p>
            <a:endParaRPr lang="en-US" dirty="0" smtClean="0"/>
          </a:p>
          <a:p>
            <a:endParaRPr lang="en-US"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352800"/>
            <a:ext cx="5480063"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857741"/>
      </p:ext>
    </p:extLst>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534400" cy="664797"/>
          </a:xfrm>
        </p:spPr>
        <p:txBody>
          <a:bodyPr/>
          <a:lstStyle/>
          <a:p>
            <a:r>
              <a:rPr lang="en-US" dirty="0" smtClean="0"/>
              <a:t>Brainstorm: How to recover info?</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57400"/>
            <a:ext cx="5480063"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logozzo\AppData\Local\Microsoft\Windows\Temporary Internet Files\Content.IE5\88G2ZAHI\MC90035654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838200"/>
            <a:ext cx="1754187" cy="189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260803"/>
      </p:ext>
    </p:extLst>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686800" cy="1329595"/>
          </a:xfrm>
        </p:spPr>
        <p:txBody>
          <a:bodyPr/>
          <a:lstStyle/>
          <a:p>
            <a:r>
              <a:rPr lang="en-US" dirty="0" smtClean="0"/>
              <a:t>Eager expression reconstruction?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838200"/>
            <a:ext cx="3564063" cy="580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8600" y="2057400"/>
            <a:ext cx="4495800" cy="83099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2400" dirty="0" err="1" smtClean="0">
                <a:effectLst>
                  <a:outerShdw blurRad="38100" dist="38100" dir="2700000" algn="tl">
                    <a:srgbClr val="000000">
                      <a:alpha val="43137"/>
                    </a:srgbClr>
                  </a:outerShdw>
                </a:effectLst>
                <a:latin typeface="Consolas" pitchFamily="49" charset="0"/>
                <a:cs typeface="Consolas" pitchFamily="49" charset="0"/>
              </a:rPr>
              <a:t>MDTransform</a:t>
            </a:r>
            <a:endParaRPr lang="en-US" sz="2400" dirty="0" smtClean="0">
              <a:effectLst>
                <a:outerShdw blurRad="38100" dist="38100" dir="2700000" algn="tl">
                  <a:srgbClr val="000000">
                    <a:alpha val="43137"/>
                  </a:srgbClr>
                </a:outerShdw>
              </a:effectLst>
              <a:latin typeface="Consolas" pitchFamily="49" charset="0"/>
              <a:cs typeface="Consolas" pitchFamily="49" charset="0"/>
            </a:endParaRPr>
          </a:p>
          <a:p>
            <a:r>
              <a:rPr lang="en-US" sz="2400" dirty="0" smtClean="0">
                <a:effectLst>
                  <a:outerShdw blurRad="38100" dist="38100" dir="2700000" algn="tl">
                    <a:srgbClr val="000000">
                      <a:alpha val="43137"/>
                    </a:srgbClr>
                  </a:outerShdw>
                </a:effectLst>
              </a:rPr>
              <a:t>9000 straight line instructions</a:t>
            </a:r>
          </a:p>
        </p:txBody>
      </p:sp>
      <p:pic>
        <p:nvPicPr>
          <p:cNvPr id="2052" name="Picture 4" descr="C:\Users\logozzo\AppData\Local\Microsoft\Windows\Temporary Internet Files\Content.IE5\T1EC2VAI\MM900282753[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200400"/>
            <a:ext cx="2336800" cy="233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79693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Potato</a:t>
            </a:r>
            <a:endParaRPr lang="en-US" dirty="0"/>
          </a:p>
        </p:txBody>
      </p:sp>
      <p:sp>
        <p:nvSpPr>
          <p:cNvPr id="4" name="Oval 3"/>
          <p:cNvSpPr/>
          <p:nvPr/>
        </p:nvSpPr>
        <p:spPr bwMode="auto">
          <a:xfrm>
            <a:off x="647700" y="1981200"/>
            <a:ext cx="3124200" cy="42672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Specification</a:t>
            </a: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Oval 4"/>
          <p:cNvSpPr/>
          <p:nvPr/>
        </p:nvSpPr>
        <p:spPr bwMode="auto">
          <a:xfrm>
            <a:off x="1219200" y="3352800"/>
            <a:ext cx="1981200" cy="1676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Program</a:t>
            </a:r>
          </a:p>
        </p:txBody>
      </p:sp>
      <p:sp>
        <p:nvSpPr>
          <p:cNvPr id="11" name="Rectangle 10"/>
          <p:cNvSpPr/>
          <p:nvPr/>
        </p:nvSpPr>
        <p:spPr>
          <a:xfrm>
            <a:off x="4267200" y="2971800"/>
            <a:ext cx="4572000" cy="1477328"/>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r>
              <a:rPr lang="en-US" dirty="0"/>
              <a:t>The program behavior is included in the behaviors admissible from the specification:</a:t>
            </a:r>
          </a:p>
          <a:p>
            <a:endParaRPr lang="en-US" dirty="0"/>
          </a:p>
          <a:p>
            <a:r>
              <a:rPr lang="en-US" dirty="0"/>
              <a:t>Program is correct </a:t>
            </a:r>
            <a:r>
              <a:rPr lang="en-US" dirty="0">
                <a:sym typeface="Wingdings" pitchFamily="2" charset="2"/>
              </a:rPr>
              <a:t></a:t>
            </a:r>
            <a:endParaRPr lang="en-US" dirty="0"/>
          </a:p>
        </p:txBody>
      </p:sp>
    </p:spTree>
    <p:extLst>
      <p:ext uri="{BB962C8B-B14F-4D97-AF65-F5344CB8AC3E}">
        <p14:creationId xmlns:p14="http://schemas.microsoft.com/office/powerpoint/2010/main" val="12622669"/>
      </p:ext>
    </p:extLst>
  </p:cSld>
  <p:clrMapOvr>
    <a:masterClrMapping/>
  </p:clrMapOvr>
  <p:transition>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a:t>
            </a:r>
            <a:r>
              <a:rPr lang="en-US" dirty="0"/>
              <a:t>e</a:t>
            </a:r>
            <a:r>
              <a:rPr lang="en-US" dirty="0" smtClean="0"/>
              <a:t>xpression recovery</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34306"/>
            <a:ext cx="6994525" cy="444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Elbow Connector 7"/>
          <p:cNvCxnSpPr/>
          <p:nvPr/>
        </p:nvCxnSpPr>
        <p:spPr bwMode="auto">
          <a:xfrm rot="10800000">
            <a:off x="3047999" y="5257800"/>
            <a:ext cx="266700" cy="76200"/>
          </a:xfrm>
          <a:prstGeom prst="bentConnector3">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12700" cap="flat" cmpd="sng" algn="ctr">
            <a:solidFill>
              <a:schemeClr val="tx1"/>
            </a:solidFill>
            <a:prstDash val="solid"/>
            <a:round/>
            <a:headEnd type="none" w="med" len="med"/>
            <a:tailEnd type="arrow"/>
          </a:ln>
          <a:effectLst/>
        </p:spPr>
      </p:cxnSp>
      <p:cxnSp>
        <p:nvCxnSpPr>
          <p:cNvPr id="10" name="Elbow Connector 9"/>
          <p:cNvCxnSpPr/>
          <p:nvPr/>
        </p:nvCxnSpPr>
        <p:spPr bwMode="auto">
          <a:xfrm rot="10800000">
            <a:off x="3429000" y="4419600"/>
            <a:ext cx="990600" cy="457200"/>
          </a:xfrm>
          <a:prstGeom prst="bentConnector3">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1270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flipH="1" flipV="1">
            <a:off x="2495549" y="4613564"/>
            <a:ext cx="685799" cy="419100"/>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57150" cap="flat" cmpd="sng" algn="ctr">
            <a:solidFill>
              <a:srgbClr val="FF0000"/>
            </a:solidFill>
            <a:prstDash val="solid"/>
            <a:round/>
            <a:headEnd type="none" w="med" len="med"/>
            <a:tailEnd type="arrow"/>
          </a:ln>
          <a:effectLst/>
        </p:spPr>
      </p:cxnSp>
      <p:cxnSp>
        <p:nvCxnSpPr>
          <p:cNvPr id="21" name="Straight Arrow Connector 20"/>
          <p:cNvCxnSpPr/>
          <p:nvPr/>
        </p:nvCxnSpPr>
        <p:spPr bwMode="auto">
          <a:xfrm flipH="1" flipV="1">
            <a:off x="2971800" y="2971800"/>
            <a:ext cx="1142999" cy="1219201"/>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57150" cap="flat" cmpd="sng" algn="ctr">
            <a:solidFill>
              <a:srgbClr val="FF0000"/>
            </a:solidFill>
            <a:prstDash val="solid"/>
            <a:round/>
            <a:headEnd type="none" w="med" len="med"/>
            <a:tailEnd type="arrow"/>
          </a:ln>
          <a:effectLst/>
        </p:spPr>
      </p:cxnSp>
      <p:cxnSp>
        <p:nvCxnSpPr>
          <p:cNvPr id="23" name="Straight Arrow Connector 22"/>
          <p:cNvCxnSpPr/>
          <p:nvPr/>
        </p:nvCxnSpPr>
        <p:spPr bwMode="auto">
          <a:xfrm flipH="1" flipV="1">
            <a:off x="3065316" y="3771901"/>
            <a:ext cx="3048000" cy="419100"/>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57150" cap="flat" cmpd="sng" algn="ctr">
            <a:solidFill>
              <a:srgbClr val="FF0000"/>
            </a:solidFill>
            <a:prstDash val="solid"/>
            <a:round/>
            <a:headEnd type="none" w="med" len="med"/>
            <a:tailEnd type="arrow"/>
          </a:ln>
          <a:effectLst/>
        </p:spPr>
      </p:cxnSp>
      <p:cxnSp>
        <p:nvCxnSpPr>
          <p:cNvPr id="25" name="Straight Arrow Connector 24"/>
          <p:cNvCxnSpPr/>
          <p:nvPr/>
        </p:nvCxnSpPr>
        <p:spPr bwMode="auto">
          <a:xfrm flipH="1" flipV="1">
            <a:off x="3181348" y="1708438"/>
            <a:ext cx="819151" cy="952500"/>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57150" cap="flat" cmpd="sng" algn="ctr">
            <a:solidFill>
              <a:srgbClr val="FF0000"/>
            </a:solidFill>
            <a:prstDash val="solid"/>
            <a:round/>
            <a:headEnd type="none" w="med" len="med"/>
            <a:tailEnd type="arrow"/>
          </a:ln>
          <a:effectLst/>
        </p:spPr>
      </p:cxnSp>
      <p:cxnSp>
        <p:nvCxnSpPr>
          <p:cNvPr id="27" name="Straight Arrow Connector 26"/>
          <p:cNvCxnSpPr/>
          <p:nvPr/>
        </p:nvCxnSpPr>
        <p:spPr bwMode="auto">
          <a:xfrm flipH="1" flipV="1">
            <a:off x="3072243" y="2215861"/>
            <a:ext cx="3695700" cy="445077"/>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571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8519651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Essentially a domain refinement</a:t>
            </a:r>
          </a:p>
        </p:txBody>
      </p:sp>
      <p:sp>
        <p:nvSpPr>
          <p:cNvPr id="3" name="Text Placeholder 2"/>
          <p:cNvSpPr>
            <a:spLocks noGrp="1"/>
          </p:cNvSpPr>
          <p:nvPr>
            <p:ph type="body" sz="quarter" idx="10"/>
          </p:nvPr>
        </p:nvSpPr>
        <p:spPr>
          <a:xfrm>
            <a:off x="381000" y="1411552"/>
            <a:ext cx="8382000" cy="3964162"/>
          </a:xfrm>
        </p:spPr>
        <p:txBody>
          <a:bodyPr/>
          <a:lstStyle/>
          <a:p>
            <a:r>
              <a:rPr lang="en-US" dirty="0" smtClean="0"/>
              <a:t>Given</a:t>
            </a:r>
            <a:endParaRPr lang="en-US" dirty="0"/>
          </a:p>
          <a:p>
            <a:pPr lvl="1"/>
            <a:r>
              <a:rPr lang="en-US" dirty="0" smtClean="0"/>
              <a:t>Abstract </a:t>
            </a:r>
            <a:r>
              <a:rPr lang="en-US" dirty="0"/>
              <a:t>domains 〈 D+, ⊑+ 〉  ←</a:t>
            </a:r>
            <a:r>
              <a:rPr lang="el-GR" dirty="0"/>
              <a:t>γ ←  〈 </a:t>
            </a:r>
            <a:r>
              <a:rPr lang="en-US" dirty="0"/>
              <a:t>D, ⊑ 〉 </a:t>
            </a:r>
          </a:p>
          <a:p>
            <a:pPr lvl="1"/>
            <a:r>
              <a:rPr lang="en-US" dirty="0"/>
              <a:t>Abstract semantics </a:t>
            </a:r>
            <a:endParaRPr lang="en-US" dirty="0" smtClean="0"/>
          </a:p>
          <a:p>
            <a:pPr marL="460375" lvl="1" indent="0">
              <a:buNone/>
            </a:pPr>
            <a:r>
              <a:rPr lang="en-US" dirty="0"/>
              <a:t>	</a:t>
            </a:r>
            <a:r>
              <a:rPr lang="en-US" dirty="0" smtClean="0"/>
              <a:t>ℍ</a:t>
            </a:r>
            <a:r>
              <a:rPr lang="en-US" dirty="0"/>
              <a:t>⟦⋅⟧ ∈ D → D , 𝕃⟦⋅⟧ ∈ D+ → D</a:t>
            </a:r>
            <a:r>
              <a:rPr lang="en-US" dirty="0" smtClean="0"/>
              <a:t>+</a:t>
            </a:r>
          </a:p>
          <a:p>
            <a:pPr lvl="1"/>
            <a:r>
              <a:rPr lang="en-US" dirty="0" smtClean="0"/>
              <a:t>(… some more hypotheses …)</a:t>
            </a:r>
            <a:endParaRPr lang="en-US" dirty="0"/>
          </a:p>
          <a:p>
            <a:r>
              <a:rPr lang="en-US" dirty="0"/>
              <a:t>∀ d ∈ D:</a:t>
            </a:r>
          </a:p>
          <a:p>
            <a:endParaRPr lang="en-US" dirty="0" smtClean="0"/>
          </a:p>
          <a:p>
            <a:endParaRPr lang="en-US" dirty="0" smtClean="0"/>
          </a:p>
        </p:txBody>
      </p:sp>
      <p:grpSp>
        <p:nvGrpSpPr>
          <p:cNvPr id="7" name="Group 6"/>
          <p:cNvGrpSpPr/>
          <p:nvPr/>
        </p:nvGrpSpPr>
        <p:grpSpPr>
          <a:xfrm>
            <a:off x="2819400" y="4133510"/>
            <a:ext cx="4710388" cy="1852895"/>
            <a:chOff x="4267200" y="3957728"/>
            <a:chExt cx="5510973" cy="1966505"/>
          </a:xfrm>
        </p:grpSpPr>
        <p:sp>
          <p:nvSpPr>
            <p:cNvPr id="8" name="TextBox 7"/>
            <p:cNvSpPr txBox="1"/>
            <p:nvPr/>
          </p:nvSpPr>
          <p:spPr>
            <a:xfrm>
              <a:off x="4475590" y="3971881"/>
              <a:ext cx="418601" cy="489972"/>
            </a:xfrm>
            <a:prstGeom prst="rect">
              <a:avLst/>
            </a:prstGeom>
            <a:noFill/>
          </p:spPr>
          <p:txBody>
            <a:bodyPr wrap="none" rtlCol="0">
              <a:spAutoFit/>
            </a:bodyPr>
            <a:lstStyle/>
            <a:p>
              <a:r>
                <a:rPr lang="en-US" sz="2400" dirty="0" smtClean="0">
                  <a:solidFill>
                    <a:srgbClr val="002060"/>
                  </a:solidFill>
                </a:rPr>
                <a:t>P</a:t>
              </a:r>
              <a:endParaRPr lang="en-US" sz="2400" dirty="0">
                <a:solidFill>
                  <a:srgbClr val="002060"/>
                </a:solidFill>
              </a:endParaRPr>
            </a:p>
          </p:txBody>
        </p:sp>
        <p:sp>
          <p:nvSpPr>
            <p:cNvPr id="9" name="TextBox 8"/>
            <p:cNvSpPr txBox="1"/>
            <p:nvPr/>
          </p:nvSpPr>
          <p:spPr>
            <a:xfrm>
              <a:off x="4267200" y="5434261"/>
              <a:ext cx="859332" cy="489972"/>
            </a:xfrm>
            <a:prstGeom prst="rect">
              <a:avLst/>
            </a:prstGeom>
            <a:noFill/>
          </p:spPr>
          <p:txBody>
            <a:bodyPr wrap="none" rtlCol="0">
              <a:spAutoFit/>
            </a:bodyPr>
            <a:lstStyle/>
            <a:p>
              <a:r>
                <a:rPr lang="en-US" sz="2400" dirty="0" smtClean="0">
                  <a:solidFill>
                    <a:srgbClr val="002060"/>
                  </a:solidFill>
                </a:rPr>
                <a:t>C(P)</a:t>
              </a:r>
              <a:endParaRPr lang="en-US" sz="2400" dirty="0">
                <a:solidFill>
                  <a:srgbClr val="002060"/>
                </a:solidFill>
              </a:endParaRPr>
            </a:p>
          </p:txBody>
        </p:sp>
        <p:sp>
          <p:nvSpPr>
            <p:cNvPr id="10" name="TextBox 9"/>
            <p:cNvSpPr txBox="1"/>
            <p:nvPr/>
          </p:nvSpPr>
          <p:spPr>
            <a:xfrm>
              <a:off x="7383783" y="3957728"/>
              <a:ext cx="1956472" cy="489972"/>
            </a:xfrm>
            <a:prstGeom prst="rect">
              <a:avLst/>
            </a:prstGeom>
            <a:noFill/>
          </p:spPr>
          <p:txBody>
            <a:bodyPr wrap="none" rtlCol="0">
              <a:spAutoFit/>
            </a:bodyPr>
            <a:lstStyle/>
            <a:p>
              <a:r>
                <a:rPr lang="el-GR" sz="2400" dirty="0" smtClean="0">
                  <a:solidFill>
                    <a:srgbClr val="002060"/>
                  </a:solidFill>
                </a:rPr>
                <a:t>γ</a:t>
              </a:r>
              <a:r>
                <a:rPr lang="en-US" sz="2400" dirty="0" smtClean="0">
                  <a:solidFill>
                    <a:srgbClr val="002060"/>
                  </a:solidFill>
                </a:rPr>
                <a:t>(ℍ ⟦P⟧(d))</a:t>
              </a:r>
              <a:endParaRPr lang="en-US" sz="2400" dirty="0">
                <a:solidFill>
                  <a:srgbClr val="002060"/>
                </a:solidFill>
              </a:endParaRPr>
            </a:p>
          </p:txBody>
        </p:sp>
        <p:sp>
          <p:nvSpPr>
            <p:cNvPr id="11" name="TextBox 10"/>
            <p:cNvSpPr txBox="1"/>
            <p:nvPr/>
          </p:nvSpPr>
          <p:spPr>
            <a:xfrm>
              <a:off x="6917734" y="5420108"/>
              <a:ext cx="2860439" cy="489972"/>
            </a:xfrm>
            <a:prstGeom prst="rect">
              <a:avLst/>
            </a:prstGeom>
            <a:noFill/>
          </p:spPr>
          <p:txBody>
            <a:bodyPr wrap="none" rtlCol="0">
              <a:spAutoFit/>
            </a:bodyPr>
            <a:lstStyle/>
            <a:p>
              <a:r>
                <a:rPr lang="el-GR" sz="2400" dirty="0" smtClean="0">
                  <a:solidFill>
                    <a:srgbClr val="002060"/>
                  </a:solidFill>
                </a:rPr>
                <a:t>π</a:t>
              </a:r>
              <a:r>
                <a:rPr lang="en-US" sz="2400" dirty="0" smtClean="0">
                  <a:solidFill>
                    <a:srgbClr val="002060"/>
                  </a:solidFill>
                </a:rPr>
                <a:t> (𝕃 ⟦C(P)⟧(</a:t>
              </a:r>
              <a:r>
                <a:rPr lang="el-GR" sz="2400" dirty="0" smtClean="0">
                  <a:solidFill>
                    <a:srgbClr val="002060"/>
                  </a:solidFill>
                </a:rPr>
                <a:t>γ</a:t>
              </a:r>
              <a:r>
                <a:rPr lang="en-US" sz="2400" dirty="0" smtClean="0">
                  <a:solidFill>
                    <a:srgbClr val="002060"/>
                  </a:solidFill>
                </a:rPr>
                <a:t>(d)))</a:t>
              </a:r>
              <a:endParaRPr lang="en-US" sz="2400" dirty="0">
                <a:solidFill>
                  <a:srgbClr val="002060"/>
                </a:solidFill>
              </a:endParaRPr>
            </a:p>
          </p:txBody>
        </p:sp>
        <p:cxnSp>
          <p:nvCxnSpPr>
            <p:cNvPr id="12" name="Straight Arrow Connector 11"/>
            <p:cNvCxnSpPr>
              <a:stCxn id="8" idx="3"/>
              <a:endCxn id="10" idx="1"/>
            </p:cNvCxnSpPr>
            <p:nvPr/>
          </p:nvCxnSpPr>
          <p:spPr>
            <a:xfrm flipV="1">
              <a:off x="4894191" y="4202714"/>
              <a:ext cx="2489593" cy="141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9" idx="0"/>
            </p:cNvCxnSpPr>
            <p:nvPr/>
          </p:nvCxnSpPr>
          <p:spPr>
            <a:xfrm>
              <a:off x="4684890" y="4461853"/>
              <a:ext cx="11976" cy="972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3"/>
              <a:endCxn id="11" idx="1"/>
            </p:cNvCxnSpPr>
            <p:nvPr/>
          </p:nvCxnSpPr>
          <p:spPr>
            <a:xfrm flipV="1">
              <a:off x="5126532" y="5665095"/>
              <a:ext cx="1791202" cy="141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0"/>
              <a:endCxn id="10" idx="2"/>
            </p:cNvCxnSpPr>
            <p:nvPr/>
          </p:nvCxnSpPr>
          <p:spPr>
            <a:xfrm flipV="1">
              <a:off x="8347953" y="4447700"/>
              <a:ext cx="14066" cy="972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546451" y="4685578"/>
              <a:ext cx="357791" cy="369332"/>
            </a:xfrm>
            <a:prstGeom prst="rect">
              <a:avLst/>
            </a:prstGeom>
            <a:noFill/>
          </p:spPr>
          <p:txBody>
            <a:bodyPr wrap="none" rtlCol="0">
              <a:spAutoFit/>
            </a:bodyPr>
            <a:lstStyle/>
            <a:p>
              <a:r>
                <a:rPr lang="en-US" dirty="0" smtClean="0">
                  <a:solidFill>
                    <a:srgbClr val="FF0000"/>
                  </a:solidFill>
                  <a:effectLst>
                    <a:outerShdw blurRad="38100" dist="38100" dir="2700000" algn="tl">
                      <a:srgbClr val="000000">
                        <a:alpha val="43137"/>
                      </a:srgbClr>
                    </a:outerShdw>
                  </a:effectLst>
                </a:rPr>
                <a:t>⊑</a:t>
              </a:r>
              <a:endParaRPr lang="en-US" dirty="0">
                <a:solidFill>
                  <a:srgbClr val="FF000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385348295"/>
      </p:ext>
    </p:extLst>
  </p:cSld>
  <p:clrMapOvr>
    <a:masterClrMapping/>
  </p:clrMapOvr>
  <p:transition>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Non-Null analysis</a:t>
            </a:r>
            <a:endParaRPr lang="en-US" dirty="0"/>
          </a:p>
        </p:txBody>
      </p:sp>
      <p:pic>
        <p:nvPicPr>
          <p:cNvPr id="4099" name="Picture 3" descr="C:\Users\logozzo\AppData\Local\Microsoft\Windows\Temporary Internet Files\Content.IE5\88G2ZAHI\MC90036610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1818" y="3225800"/>
            <a:ext cx="3736208"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977223"/>
      </p:ext>
    </p:extLst>
  </p:cSld>
  <p:clrMapOvr>
    <a:masterClrMapping/>
  </p:clrMapOvr>
  <p:transition>
    <p:fad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0188"/>
            <a:ext cx="8382000" cy="1329595"/>
          </a:xfrm>
        </p:spPr>
        <p:txBody>
          <a:bodyPr/>
          <a:lstStyle/>
          <a:p>
            <a:r>
              <a:rPr lang="en-US" dirty="0" smtClean="0"/>
              <a:t>“Null references: </a:t>
            </a:r>
            <a:br>
              <a:rPr lang="en-US" dirty="0" smtClean="0"/>
            </a:br>
            <a:r>
              <a:rPr lang="en-US" dirty="0" smtClean="0"/>
              <a:t>The billion dollar mistake”</a:t>
            </a:r>
            <a:endParaRPr lang="en-US" dirty="0"/>
          </a:p>
        </p:txBody>
      </p:sp>
      <p:sp>
        <p:nvSpPr>
          <p:cNvPr id="7" name="TextBox 6"/>
          <p:cNvSpPr txBox="1"/>
          <p:nvPr/>
        </p:nvSpPr>
        <p:spPr>
          <a:xfrm>
            <a:off x="457200" y="1752600"/>
            <a:ext cx="8458200" cy="3139321"/>
          </a:xfrm>
          <a:prstGeom prst="rect">
            <a:avLst/>
          </a:prstGeom>
          <a:noFill/>
        </p:spPr>
        <p:txBody>
          <a:bodyPr wrap="square" rtlCol="0">
            <a:spAutoFit/>
          </a:bodyPr>
          <a:lstStyle/>
          <a:p>
            <a:r>
              <a:rPr lang="en-US" dirty="0" smtClean="0">
                <a:solidFill>
                  <a:srgbClr val="002060"/>
                </a:solidFill>
                <a:effectLst>
                  <a:outerShdw blurRad="38100" dist="38100" dir="2700000" algn="tl">
                    <a:srgbClr val="000000">
                      <a:alpha val="43137"/>
                    </a:srgbClr>
                  </a:outerShdw>
                </a:effectLst>
                <a:latin typeface="Consolas" pitchFamily="49" charset="0"/>
                <a:cs typeface="Consolas" pitchFamily="49" charset="0"/>
              </a:rPr>
              <a:t>“</a:t>
            </a:r>
            <a:r>
              <a:rPr lang="en-US" b="1" dirty="0" smtClean="0">
                <a:solidFill>
                  <a:srgbClr val="002060"/>
                </a:solidFill>
                <a:effectLst>
                  <a:outerShdw blurRad="38100" dist="38100" dir="2700000" algn="tl">
                    <a:srgbClr val="000000">
                      <a:alpha val="43137"/>
                    </a:srgbClr>
                  </a:outerShdw>
                </a:effectLst>
                <a:latin typeface="Consolas" pitchFamily="49" charset="0"/>
                <a:cs typeface="Consolas" pitchFamily="49" charset="0"/>
              </a:rPr>
              <a:t>I </a:t>
            </a:r>
            <a:r>
              <a:rPr lang="en-US" b="1" dirty="0">
                <a:solidFill>
                  <a:srgbClr val="002060"/>
                </a:solidFill>
                <a:effectLst>
                  <a:outerShdw blurRad="38100" dist="38100" dir="2700000" algn="tl">
                    <a:srgbClr val="000000">
                      <a:alpha val="43137"/>
                    </a:srgbClr>
                  </a:outerShdw>
                </a:effectLst>
                <a:latin typeface="Consolas" pitchFamily="49" charset="0"/>
                <a:cs typeface="Consolas" pitchFamily="49" charset="0"/>
              </a:rPr>
              <a:t>call it my billion-dollar mistake. </a:t>
            </a:r>
            <a:endParaRPr lang="en-US" b="1" dirty="0" smtClean="0">
              <a:solidFill>
                <a:srgbClr val="002060"/>
              </a:solidFill>
              <a:effectLst>
                <a:outerShdw blurRad="38100" dist="38100" dir="2700000" algn="tl">
                  <a:srgbClr val="000000">
                    <a:alpha val="43137"/>
                  </a:srgbClr>
                </a:outerShdw>
              </a:effectLst>
              <a:latin typeface="Consolas" pitchFamily="49" charset="0"/>
              <a:cs typeface="Consolas" pitchFamily="49" charset="0"/>
            </a:endParaRPr>
          </a:p>
          <a:p>
            <a:r>
              <a:rPr lang="en-US" b="1" dirty="0" smtClean="0">
                <a:solidFill>
                  <a:srgbClr val="002060"/>
                </a:solidFill>
                <a:effectLst>
                  <a:outerShdw blurRad="38100" dist="38100" dir="2700000" algn="tl">
                    <a:srgbClr val="000000">
                      <a:alpha val="43137"/>
                    </a:srgbClr>
                  </a:outerShdw>
                </a:effectLst>
                <a:latin typeface="Consolas" pitchFamily="49" charset="0"/>
                <a:cs typeface="Consolas" pitchFamily="49" charset="0"/>
              </a:rPr>
              <a:t>It </a:t>
            </a:r>
            <a:r>
              <a:rPr lang="en-US" b="1" dirty="0">
                <a:solidFill>
                  <a:srgbClr val="002060"/>
                </a:solidFill>
                <a:effectLst>
                  <a:outerShdw blurRad="38100" dist="38100" dir="2700000" algn="tl">
                    <a:srgbClr val="000000">
                      <a:alpha val="43137"/>
                    </a:srgbClr>
                  </a:outerShdw>
                </a:effectLst>
                <a:latin typeface="Consolas" pitchFamily="49" charset="0"/>
                <a:cs typeface="Consolas" pitchFamily="49" charset="0"/>
              </a:rPr>
              <a:t>was the invention of the null reference in 1965. </a:t>
            </a:r>
            <a:endParaRPr lang="en-US" b="1" dirty="0" smtClean="0">
              <a:solidFill>
                <a:srgbClr val="002060"/>
              </a:solidFill>
              <a:effectLst>
                <a:outerShdw blurRad="38100" dist="38100" dir="2700000" algn="tl">
                  <a:srgbClr val="000000">
                    <a:alpha val="43137"/>
                  </a:srgbClr>
                </a:outerShdw>
              </a:effectLst>
              <a:latin typeface="Consolas" pitchFamily="49" charset="0"/>
              <a:cs typeface="Consolas" pitchFamily="49" charset="0"/>
            </a:endParaRPr>
          </a:p>
          <a:p>
            <a:r>
              <a:rPr lang="en-US" dirty="0" smtClean="0">
                <a:solidFill>
                  <a:srgbClr val="002060"/>
                </a:solidFill>
                <a:effectLst>
                  <a:outerShdw blurRad="38100" dist="38100" dir="2700000" algn="tl">
                    <a:srgbClr val="000000">
                      <a:alpha val="43137"/>
                    </a:srgbClr>
                  </a:outerShdw>
                </a:effectLst>
                <a:latin typeface="Consolas" pitchFamily="49" charset="0"/>
                <a:cs typeface="Consolas" pitchFamily="49" charset="0"/>
              </a:rPr>
              <a:t>At </a:t>
            </a:r>
            <a:r>
              <a:rPr lang="en-US" dirty="0">
                <a:solidFill>
                  <a:srgbClr val="002060"/>
                </a:solidFill>
                <a:effectLst>
                  <a:outerShdw blurRad="38100" dist="38100" dir="2700000" algn="tl">
                    <a:srgbClr val="000000">
                      <a:alpha val="43137"/>
                    </a:srgbClr>
                  </a:outerShdw>
                </a:effectLst>
                <a:latin typeface="Consolas" pitchFamily="49" charset="0"/>
                <a:cs typeface="Consolas" pitchFamily="49" charset="0"/>
              </a:rPr>
              <a:t>that time, I was designing the first comprehensive type system for references in an object oriented language (ALGOL W). My goal was to ensure that all use of references should be absolutely safe, with checking performed automatically by the compiler</a:t>
            </a:r>
            <a:r>
              <a:rPr lang="en-US" dirty="0" smtClean="0">
                <a:solidFill>
                  <a:srgbClr val="002060"/>
                </a:solidFill>
                <a:effectLst>
                  <a:outerShdw blurRad="38100" dist="38100" dir="2700000" algn="tl">
                    <a:srgbClr val="000000">
                      <a:alpha val="43137"/>
                    </a:srgbClr>
                  </a:outerShdw>
                </a:effectLst>
                <a:latin typeface="Consolas" pitchFamily="49" charset="0"/>
                <a:cs typeface="Consolas" pitchFamily="49" charset="0"/>
              </a:rPr>
              <a:t>.</a:t>
            </a:r>
          </a:p>
          <a:p>
            <a:r>
              <a:rPr lang="en-US" dirty="0" smtClean="0">
                <a:solidFill>
                  <a:srgbClr val="002060"/>
                </a:solidFill>
                <a:effectLst>
                  <a:outerShdw blurRad="38100" dist="38100" dir="2700000" algn="tl">
                    <a:srgbClr val="000000">
                      <a:alpha val="43137"/>
                    </a:srgbClr>
                  </a:outerShdw>
                </a:effectLst>
                <a:latin typeface="Consolas" pitchFamily="49" charset="0"/>
                <a:cs typeface="Consolas" pitchFamily="49" charset="0"/>
              </a:rPr>
              <a:t>But </a:t>
            </a:r>
            <a:r>
              <a:rPr lang="en-US" dirty="0">
                <a:solidFill>
                  <a:srgbClr val="002060"/>
                </a:solidFill>
                <a:effectLst>
                  <a:outerShdw blurRad="38100" dist="38100" dir="2700000" algn="tl">
                    <a:srgbClr val="000000">
                      <a:alpha val="43137"/>
                    </a:srgbClr>
                  </a:outerShdw>
                </a:effectLst>
                <a:latin typeface="Consolas" pitchFamily="49" charset="0"/>
                <a:cs typeface="Consolas" pitchFamily="49" charset="0"/>
              </a:rPr>
              <a:t>I couldn't resist the temptation to put in a null reference, simply because it was so easy to implement. </a:t>
            </a:r>
            <a:r>
              <a:rPr lang="en-US" b="1" dirty="0">
                <a:solidFill>
                  <a:srgbClr val="002060"/>
                </a:solidFill>
                <a:effectLst>
                  <a:outerShdw blurRad="38100" dist="38100" dir="2700000" algn="tl">
                    <a:srgbClr val="000000">
                      <a:alpha val="43137"/>
                    </a:srgbClr>
                  </a:outerShdw>
                </a:effectLst>
                <a:latin typeface="Consolas" pitchFamily="49" charset="0"/>
                <a:cs typeface="Consolas" pitchFamily="49" charset="0"/>
              </a:rPr>
              <a:t>This has led to innumerable errors, vulnerabilities, and system crashes</a:t>
            </a:r>
            <a:r>
              <a:rPr lang="en-US" dirty="0">
                <a:solidFill>
                  <a:srgbClr val="002060"/>
                </a:solidFill>
                <a:effectLst>
                  <a:outerShdw blurRad="38100" dist="38100" dir="2700000" algn="tl">
                    <a:srgbClr val="000000">
                      <a:alpha val="43137"/>
                    </a:srgbClr>
                  </a:outerShdw>
                </a:effectLst>
                <a:latin typeface="Consolas" pitchFamily="49" charset="0"/>
                <a:cs typeface="Consolas" pitchFamily="49" charset="0"/>
              </a:rPr>
              <a:t>, which have probably caused a billion dollars of pain and damage in the last forty years</a:t>
            </a:r>
            <a:r>
              <a:rPr lang="en-US" dirty="0" smtClean="0">
                <a:solidFill>
                  <a:srgbClr val="002060"/>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4877799"/>
            <a:ext cx="1676400" cy="1532709"/>
          </a:xfrm>
          <a:prstGeom prst="rect">
            <a:avLst/>
          </a:prstGeom>
        </p:spPr>
      </p:pic>
    </p:spTree>
    <p:extLst>
      <p:ext uri="{BB962C8B-B14F-4D97-AF65-F5344CB8AC3E}">
        <p14:creationId xmlns:p14="http://schemas.microsoft.com/office/powerpoint/2010/main" val="2205982144"/>
      </p:ext>
    </p:extLst>
  </p:cSld>
  <p:clrMapOvr>
    <a:masterClrMapping/>
  </p:clrMapOvr>
  <p:transition>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304800" y="1371600"/>
            <a:ext cx="5795176" cy="440120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600" dirty="0">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TrimSuffix</a:t>
            </a:r>
            <a:r>
              <a:rPr lang="en-US" sz="1600" dirty="0">
                <a:solidFill>
                  <a:prstClr val="black"/>
                </a:solidFill>
                <a:latin typeface="Consolas"/>
              </a:rPr>
              <a:t>(</a:t>
            </a:r>
            <a:r>
              <a:rPr lang="en-US" sz="1600" dirty="0">
                <a:solidFill>
                  <a:srgbClr val="0000FF"/>
                </a:solidFill>
                <a:latin typeface="Consolas"/>
              </a:rPr>
              <a:t>string</a:t>
            </a:r>
            <a:r>
              <a:rPr lang="en-US" sz="1600" dirty="0">
                <a:solidFill>
                  <a:prstClr val="black"/>
                </a:solidFill>
                <a:latin typeface="Consolas"/>
              </a:rPr>
              <a:t> s, </a:t>
            </a:r>
            <a:r>
              <a:rPr lang="en-US" sz="1600" dirty="0">
                <a:solidFill>
                  <a:srgbClr val="0000FF"/>
                </a:solidFill>
                <a:latin typeface="Consolas"/>
              </a:rPr>
              <a:t>string</a:t>
            </a:r>
            <a:r>
              <a:rPr lang="en-US" sz="1600" dirty="0">
                <a:solidFill>
                  <a:prstClr val="black"/>
                </a:solidFill>
                <a:latin typeface="Consolas"/>
              </a:rPr>
              <a:t> suffix)</a:t>
            </a:r>
          </a:p>
          <a:p>
            <a:r>
              <a:rPr lang="en-US" sz="1600" dirty="0">
                <a:solidFill>
                  <a:prstClr val="black"/>
                </a:solidFill>
                <a:latin typeface="Consolas"/>
              </a:rPr>
              <a:t>    {</a:t>
            </a: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.Requires</a:t>
            </a:r>
            <a:r>
              <a:rPr lang="en-US" sz="1600" dirty="0">
                <a:solidFill>
                  <a:prstClr val="black"/>
                </a:solidFill>
                <a:latin typeface="Consolas"/>
              </a:rPr>
              <a:t>(s != </a:t>
            </a:r>
            <a:r>
              <a:rPr lang="en-US" sz="1600" dirty="0">
                <a:solidFill>
                  <a:srgbClr val="0000FF"/>
                </a:solidFill>
                <a:latin typeface="Consolas"/>
              </a:rPr>
              <a:t>null</a:t>
            </a:r>
            <a:r>
              <a:rPr lang="en-US" sz="1600" dirty="0">
                <a:solidFill>
                  <a:prstClr val="black"/>
                </a:solidFill>
                <a:latin typeface="Consolas"/>
              </a:rPr>
              <a:t>);</a:t>
            </a: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.Requires</a:t>
            </a:r>
            <a:r>
              <a:rPr lang="en-US" sz="1600" dirty="0">
                <a:solidFill>
                  <a:prstClr val="black"/>
                </a:solidFill>
                <a:latin typeface="Consolas"/>
              </a:rPr>
              <a:t>(suffix != </a:t>
            </a:r>
            <a:r>
              <a:rPr lang="en-US" sz="1600" dirty="0">
                <a:solidFill>
                  <a:srgbClr val="0000FF"/>
                </a:solidFill>
                <a:latin typeface="Consolas"/>
              </a:rPr>
              <a:t>null</a:t>
            </a:r>
            <a:r>
              <a:rPr lang="en-US" sz="1600" dirty="0">
                <a:solidFill>
                  <a:prstClr val="black"/>
                </a:solidFill>
                <a:latin typeface="Consolas"/>
              </a:rPr>
              <a:t>);</a:t>
            </a:r>
          </a:p>
          <a:p>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string</a:t>
            </a:r>
            <a:r>
              <a:rPr lang="en-US" sz="1600" dirty="0">
                <a:solidFill>
                  <a:prstClr val="black"/>
                </a:solidFill>
                <a:latin typeface="Consolas"/>
              </a:rPr>
              <a:t> res = s;</a:t>
            </a:r>
          </a:p>
          <a:p>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while</a:t>
            </a:r>
            <a:r>
              <a:rPr lang="en-US" sz="1600" dirty="0">
                <a:solidFill>
                  <a:prstClr val="black"/>
                </a:solidFill>
                <a:latin typeface="Consolas"/>
              </a:rPr>
              <a:t> (</a:t>
            </a:r>
            <a:r>
              <a:rPr lang="en-US" sz="1600" dirty="0" err="1">
                <a:solidFill>
                  <a:prstClr val="black"/>
                </a:solidFill>
                <a:latin typeface="Consolas"/>
              </a:rPr>
              <a:t>res.EndsWith</a:t>
            </a:r>
            <a:r>
              <a:rPr lang="en-US" sz="1600" dirty="0">
                <a:solidFill>
                  <a:prstClr val="black"/>
                </a:solidFill>
                <a:latin typeface="Consolas"/>
              </a:rPr>
              <a:t>(suffix))</a:t>
            </a:r>
          </a:p>
          <a:p>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a:t>
            </a:r>
            <a:r>
              <a:rPr lang="en-US" sz="1600" dirty="0" err="1">
                <a:solidFill>
                  <a:prstClr val="black"/>
                </a:solidFill>
                <a:latin typeface="Consolas"/>
              </a:rPr>
              <a:t>len</a:t>
            </a:r>
            <a:r>
              <a:rPr lang="en-US" sz="1600" dirty="0">
                <a:solidFill>
                  <a:prstClr val="black"/>
                </a:solidFill>
                <a:latin typeface="Consolas"/>
              </a:rPr>
              <a:t> = </a:t>
            </a:r>
            <a:r>
              <a:rPr lang="en-US" sz="1600" dirty="0" err="1">
                <a:solidFill>
                  <a:prstClr val="black"/>
                </a:solidFill>
                <a:latin typeface="Consolas"/>
              </a:rPr>
              <a:t>res.Length</a:t>
            </a:r>
            <a:r>
              <a:rPr lang="en-US" sz="1600" dirty="0">
                <a:solidFill>
                  <a:prstClr val="black"/>
                </a:solidFill>
                <a:latin typeface="Consolas"/>
              </a:rPr>
              <a:t> - </a:t>
            </a:r>
            <a:r>
              <a:rPr lang="en-US" sz="1600" dirty="0" err="1">
                <a:solidFill>
                  <a:prstClr val="black"/>
                </a:solidFill>
                <a:latin typeface="Consolas"/>
              </a:rPr>
              <a:t>suffix.Length</a:t>
            </a:r>
            <a:r>
              <a:rPr lang="en-US" sz="1600" dirty="0">
                <a:solidFill>
                  <a:prstClr val="black"/>
                </a:solidFill>
                <a:latin typeface="Consolas"/>
              </a:rPr>
              <a:t>;</a:t>
            </a:r>
          </a:p>
          <a:p>
            <a:r>
              <a:rPr lang="en-US" sz="1600" dirty="0">
                <a:solidFill>
                  <a:prstClr val="black"/>
                </a:solidFill>
                <a:latin typeface="Consolas"/>
              </a:rPr>
              <a:t>        res = </a:t>
            </a:r>
            <a:r>
              <a:rPr lang="en-US" sz="1600" dirty="0" err="1">
                <a:solidFill>
                  <a:prstClr val="black"/>
                </a:solidFill>
                <a:latin typeface="Consolas"/>
              </a:rPr>
              <a:t>res.Substring</a:t>
            </a:r>
            <a:r>
              <a:rPr lang="en-US" sz="1600" dirty="0">
                <a:solidFill>
                  <a:prstClr val="black"/>
                </a:solidFill>
                <a:latin typeface="Consolas"/>
              </a:rPr>
              <a:t>(0, </a:t>
            </a:r>
            <a:r>
              <a:rPr lang="en-US" sz="1600" dirty="0" err="1">
                <a:solidFill>
                  <a:prstClr val="black"/>
                </a:solidFill>
                <a:latin typeface="Consolas"/>
              </a:rPr>
              <a:t>len</a:t>
            </a:r>
            <a:r>
              <a:rPr lang="en-US" sz="1600" dirty="0">
                <a:solidFill>
                  <a:prstClr val="black"/>
                </a:solidFill>
                <a:latin typeface="Consolas"/>
              </a:rPr>
              <a:t>);</a:t>
            </a:r>
          </a:p>
          <a:p>
            <a:r>
              <a:rPr lang="en-US" sz="1600" dirty="0">
                <a:solidFill>
                  <a:prstClr val="black"/>
                </a:solidFill>
                <a:latin typeface="Consolas"/>
              </a:rPr>
              <a:t>      }</a:t>
            </a:r>
          </a:p>
          <a:p>
            <a:endParaRPr lang="en-US" sz="1600" dirty="0">
              <a:solidFill>
                <a:prstClr val="black"/>
              </a:solidFill>
              <a:latin typeface="Consolas"/>
            </a:endParaRP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.Assert</a:t>
            </a:r>
            <a:r>
              <a:rPr lang="en-US" sz="1600" dirty="0">
                <a:solidFill>
                  <a:prstClr val="black"/>
                </a:solidFill>
                <a:latin typeface="Consolas"/>
              </a:rPr>
              <a:t>(res != </a:t>
            </a:r>
            <a:r>
              <a:rPr lang="en-US" sz="1600" dirty="0">
                <a:solidFill>
                  <a:srgbClr val="0000FF"/>
                </a:solidFill>
                <a:latin typeface="Consolas"/>
              </a:rPr>
              <a:t>null</a:t>
            </a:r>
            <a:r>
              <a:rPr lang="en-US" sz="1600" dirty="0">
                <a:solidFill>
                  <a:prstClr val="black"/>
                </a:solidFill>
                <a:latin typeface="Consolas"/>
              </a:rPr>
              <a:t>);</a:t>
            </a:r>
          </a:p>
          <a:p>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return</a:t>
            </a:r>
            <a:r>
              <a:rPr lang="en-US" sz="1600" dirty="0">
                <a:solidFill>
                  <a:prstClr val="black"/>
                </a:solidFill>
                <a:latin typeface="Consolas"/>
              </a:rPr>
              <a:t> res;</a:t>
            </a:r>
          </a:p>
          <a:p>
            <a:r>
              <a:rPr lang="en-US" sz="1600" dirty="0">
                <a:solidFill>
                  <a:prstClr val="black"/>
                </a:solidFill>
                <a:latin typeface="Consolas"/>
              </a:rPr>
              <a:t>    }</a:t>
            </a:r>
            <a:endParaRPr lang="en-US" sz="16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54233585"/>
      </p:ext>
    </p:extLst>
  </p:cSld>
  <p:clrMapOvr>
    <a:masterClrMapping/>
  </p:clrMapOvr>
  <p:transition>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steps (recall)</a:t>
            </a:r>
            <a:endParaRPr lang="en-US" dirty="0"/>
          </a:p>
        </p:txBody>
      </p:sp>
      <p:sp>
        <p:nvSpPr>
          <p:cNvPr id="3" name="Text Placeholder 2"/>
          <p:cNvSpPr>
            <a:spLocks noGrp="1"/>
          </p:cNvSpPr>
          <p:nvPr>
            <p:ph type="body" sz="quarter" idx="10"/>
          </p:nvPr>
        </p:nvSpPr>
        <p:spPr>
          <a:xfrm>
            <a:off x="381000" y="1411552"/>
            <a:ext cx="8382000" cy="5047536"/>
          </a:xfrm>
        </p:spPr>
        <p:txBody>
          <a:bodyPr/>
          <a:lstStyle/>
          <a:p>
            <a:pPr marL="514350" indent="-514350">
              <a:buFont typeface="+mj-lt"/>
              <a:buAutoNum type="arabicPeriod"/>
            </a:pPr>
            <a:r>
              <a:rPr lang="en-US" dirty="0" smtClean="0"/>
              <a:t>Read the bytecode</a:t>
            </a:r>
          </a:p>
          <a:p>
            <a:pPr marL="514350" indent="-514350">
              <a:buFont typeface="+mj-lt"/>
              <a:buAutoNum type="arabicPeriod"/>
            </a:pPr>
            <a:r>
              <a:rPr lang="en-US" dirty="0" smtClean="0"/>
              <a:t>Program transformations</a:t>
            </a:r>
          </a:p>
          <a:p>
            <a:pPr marL="909638" lvl="1" indent="-514350">
              <a:buFont typeface="+mj-lt"/>
              <a:buAutoNum type="arabicPeriod"/>
            </a:pPr>
            <a:r>
              <a:rPr lang="en-US" dirty="0" smtClean="0"/>
              <a:t>De-Stack</a:t>
            </a:r>
          </a:p>
          <a:p>
            <a:pPr marL="909638" lvl="1" indent="-514350">
              <a:buFont typeface="+mj-lt"/>
              <a:buAutoNum type="arabicPeriod"/>
            </a:pPr>
            <a:r>
              <a:rPr lang="en-US" dirty="0" smtClean="0"/>
              <a:t>CFG Construction</a:t>
            </a:r>
          </a:p>
          <a:p>
            <a:pPr marL="909638" lvl="1" indent="-514350">
              <a:buFont typeface="+mj-lt"/>
              <a:buAutoNum type="arabicPeriod"/>
            </a:pPr>
            <a:r>
              <a:rPr lang="en-US" dirty="0" smtClean="0"/>
              <a:t>De-heap</a:t>
            </a:r>
          </a:p>
          <a:p>
            <a:pPr marL="909638" lvl="1" indent="-514350">
              <a:buFont typeface="+mj-lt"/>
              <a:buAutoNum type="arabicPeriod"/>
            </a:pPr>
            <a:r>
              <a:rPr lang="en-US" dirty="0" smtClean="0"/>
              <a:t>Expression recovery</a:t>
            </a:r>
            <a:endParaRPr lang="en-US" dirty="0"/>
          </a:p>
          <a:p>
            <a:pPr marL="514350" indent="-514350">
              <a:buFont typeface="+mj-lt"/>
              <a:buAutoNum type="arabicPeriod"/>
            </a:pPr>
            <a:r>
              <a:rPr lang="en-US" dirty="0" smtClean="0"/>
              <a:t>Collect proof obligations</a:t>
            </a:r>
          </a:p>
          <a:p>
            <a:pPr marL="514350" indent="-514350">
              <a:buFont typeface="+mj-lt"/>
              <a:buAutoNum type="arabicPeriod"/>
            </a:pPr>
            <a:r>
              <a:rPr lang="en-US" dirty="0" smtClean="0"/>
              <a:t>Analysis</a:t>
            </a:r>
          </a:p>
          <a:p>
            <a:pPr marL="514350" indent="-514350">
              <a:buFont typeface="+mj-lt"/>
              <a:buAutoNum type="arabicPeriod"/>
            </a:pPr>
            <a:r>
              <a:rPr lang="en-US" dirty="0" smtClean="0"/>
              <a:t>Check</a:t>
            </a:r>
          </a:p>
          <a:p>
            <a:pPr marL="514350" indent="-514350">
              <a:buFont typeface="+mj-lt"/>
              <a:buAutoNum type="arabicPeriod"/>
            </a:pPr>
            <a:r>
              <a:rPr lang="en-US" dirty="0" smtClean="0"/>
              <a:t>…</a:t>
            </a:r>
          </a:p>
        </p:txBody>
      </p:sp>
      <p:sp>
        <p:nvSpPr>
          <p:cNvPr id="4" name="Right Arrow 3"/>
          <p:cNvSpPr/>
          <p:nvPr/>
        </p:nvSpPr>
        <p:spPr bwMode="auto">
          <a:xfrm rot="10800000">
            <a:off x="5410200" y="4114800"/>
            <a:ext cx="1219200" cy="99060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169980846"/>
      </p:ext>
    </p:extLst>
  </p:cSld>
  <p:clrMapOvr>
    <a:masterClrMapping/>
  </p:clrMapOvr>
  <p:transition>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proof obligations explicit</a:t>
            </a:r>
            <a:endParaRPr lang="en-US" dirty="0"/>
          </a:p>
        </p:txBody>
      </p:sp>
      <p:sp>
        <p:nvSpPr>
          <p:cNvPr id="4" name="TextBox 3"/>
          <p:cNvSpPr txBox="1"/>
          <p:nvPr/>
        </p:nvSpPr>
        <p:spPr>
          <a:xfrm>
            <a:off x="1066799" y="1295400"/>
            <a:ext cx="6445995" cy="483209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TrimSuffixWPO</a:t>
            </a:r>
            <a:r>
              <a:rPr lang="en-US" sz="1400" dirty="0">
                <a:solidFill>
                  <a:prstClr val="black"/>
                </a:solidFill>
                <a:latin typeface="Consolas"/>
              </a:rPr>
              <a:t>(</a:t>
            </a:r>
            <a:r>
              <a:rPr lang="en-US" sz="1400" dirty="0">
                <a:solidFill>
                  <a:srgbClr val="0000FF"/>
                </a:solidFill>
                <a:latin typeface="Consolas"/>
              </a:rPr>
              <a:t>string</a:t>
            </a:r>
            <a:r>
              <a:rPr lang="en-US" sz="1400" dirty="0">
                <a:solidFill>
                  <a:prstClr val="black"/>
                </a:solidFill>
                <a:latin typeface="Consolas"/>
              </a:rPr>
              <a:t> s, </a:t>
            </a:r>
            <a:r>
              <a:rPr lang="en-US" sz="1400" dirty="0">
                <a:solidFill>
                  <a:srgbClr val="0000FF"/>
                </a:solidFill>
                <a:latin typeface="Consolas"/>
              </a:rPr>
              <a:t>string</a:t>
            </a:r>
            <a:r>
              <a:rPr lang="en-US" sz="1400" dirty="0">
                <a:solidFill>
                  <a:prstClr val="black"/>
                </a:solidFill>
                <a:latin typeface="Consolas"/>
              </a:rPr>
              <a:t> suffix)</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.Requires</a:t>
            </a:r>
            <a:r>
              <a:rPr lang="en-US" sz="1400" dirty="0">
                <a:solidFill>
                  <a:prstClr val="black"/>
                </a:solidFill>
                <a:latin typeface="Consolas"/>
              </a:rPr>
              <a:t>(s !=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.Requires</a:t>
            </a:r>
            <a:r>
              <a:rPr lang="en-US" sz="1400" dirty="0">
                <a:solidFill>
                  <a:prstClr val="black"/>
                </a:solidFill>
                <a:latin typeface="Consolas"/>
              </a:rPr>
              <a:t>(suffix != </a:t>
            </a:r>
            <a:r>
              <a:rPr lang="en-US" sz="1400" dirty="0">
                <a:solidFill>
                  <a:srgbClr val="0000FF"/>
                </a:solidFill>
                <a:latin typeface="Consolas"/>
              </a:rPr>
              <a:t>null</a:t>
            </a:r>
            <a:r>
              <a:rPr lang="en-US" sz="1400" dirty="0">
                <a:solidFill>
                  <a:prstClr val="black"/>
                </a:solidFill>
                <a:latin typeface="Consolas"/>
              </a:rPr>
              <a:t>);</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res = s;</a:t>
            </a:r>
          </a:p>
          <a:p>
            <a:endParaRPr lang="en-US" sz="1400" dirty="0">
              <a:solidFill>
                <a:prstClr val="black"/>
              </a:solidFill>
              <a:latin typeface="Consolas"/>
            </a:endParaRP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.Assert</a:t>
            </a:r>
            <a:r>
              <a:rPr lang="en-US" sz="1400" dirty="0">
                <a:solidFill>
                  <a:prstClr val="black"/>
                </a:solidFill>
                <a:latin typeface="Consolas"/>
              </a:rPr>
              <a:t>(res !=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a:solidFill>
                  <a:srgbClr val="0000FF"/>
                </a:solidFill>
                <a:latin typeface="Consolas"/>
              </a:rPr>
              <a:t>while</a:t>
            </a:r>
            <a:r>
              <a:rPr lang="en-US" sz="1400" dirty="0">
                <a:solidFill>
                  <a:prstClr val="black"/>
                </a:solidFill>
                <a:latin typeface="Consolas"/>
              </a:rPr>
              <a:t> (</a:t>
            </a:r>
            <a:r>
              <a:rPr lang="en-US" sz="1400" dirty="0" err="1">
                <a:solidFill>
                  <a:prstClr val="black"/>
                </a:solidFill>
                <a:latin typeface="Consolas"/>
              </a:rPr>
              <a:t>res.EndsWith</a:t>
            </a:r>
            <a:r>
              <a:rPr lang="en-US" sz="1400" dirty="0">
                <a:solidFill>
                  <a:prstClr val="black"/>
                </a:solidFill>
                <a:latin typeface="Consolas"/>
              </a:rPr>
              <a:t>(suffix))</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.Assert</a:t>
            </a:r>
            <a:r>
              <a:rPr lang="en-US" sz="1400" dirty="0">
                <a:solidFill>
                  <a:prstClr val="black"/>
                </a:solidFill>
                <a:latin typeface="Consolas"/>
              </a:rPr>
              <a:t>(res !=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.Assert</a:t>
            </a:r>
            <a:r>
              <a:rPr lang="en-US" sz="1400" dirty="0" smtClean="0">
                <a:solidFill>
                  <a:prstClr val="black"/>
                </a:solidFill>
                <a:latin typeface="Consolas"/>
              </a:rPr>
              <a:t>(suffix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a:solidFill>
                  <a:srgbClr val="0000FF"/>
                </a:solidFill>
                <a:latin typeface="Consolas"/>
              </a:rPr>
              <a:t>int</a:t>
            </a:r>
            <a:r>
              <a:rPr lang="en-US" sz="1400" dirty="0">
                <a:solidFill>
                  <a:prstClr val="black"/>
                </a:solidFill>
                <a:latin typeface="Consolas"/>
              </a:rPr>
              <a:t> </a:t>
            </a:r>
            <a:r>
              <a:rPr lang="en-US" sz="1400" dirty="0" err="1">
                <a:solidFill>
                  <a:prstClr val="black"/>
                </a:solidFill>
                <a:latin typeface="Consolas"/>
              </a:rPr>
              <a:t>len</a:t>
            </a:r>
            <a:r>
              <a:rPr lang="en-US" sz="1400" dirty="0">
                <a:solidFill>
                  <a:prstClr val="black"/>
                </a:solidFill>
                <a:latin typeface="Consolas"/>
              </a:rPr>
              <a:t> = </a:t>
            </a:r>
            <a:r>
              <a:rPr lang="en-US" sz="1400" dirty="0" err="1">
                <a:solidFill>
                  <a:prstClr val="black"/>
                </a:solidFill>
                <a:latin typeface="Consolas"/>
              </a:rPr>
              <a:t>res.Length</a:t>
            </a:r>
            <a:r>
              <a:rPr lang="en-US" sz="1400" dirty="0">
                <a:solidFill>
                  <a:prstClr val="black"/>
                </a:solidFill>
                <a:latin typeface="Consolas"/>
              </a:rPr>
              <a:t> - </a:t>
            </a:r>
            <a:r>
              <a:rPr lang="en-US" sz="1400" dirty="0" err="1">
                <a:solidFill>
                  <a:prstClr val="black"/>
                </a:solidFill>
                <a:latin typeface="Consolas"/>
              </a:rPr>
              <a:t>suffix.Length</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.Assert</a:t>
            </a:r>
            <a:r>
              <a:rPr lang="en-US" sz="1400" dirty="0">
                <a:solidFill>
                  <a:prstClr val="black"/>
                </a:solidFill>
                <a:latin typeface="Consolas"/>
              </a:rPr>
              <a:t>(res !=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res = </a:t>
            </a:r>
            <a:r>
              <a:rPr lang="en-US" sz="1400" dirty="0" err="1">
                <a:solidFill>
                  <a:prstClr val="black"/>
                </a:solidFill>
                <a:latin typeface="Consolas"/>
              </a:rPr>
              <a:t>res.Substring</a:t>
            </a:r>
            <a:r>
              <a:rPr lang="en-US" sz="1400" dirty="0">
                <a:solidFill>
                  <a:prstClr val="black"/>
                </a:solidFill>
                <a:latin typeface="Consolas"/>
              </a:rPr>
              <a:t>(0, </a:t>
            </a:r>
            <a:r>
              <a:rPr lang="en-US" sz="1400" dirty="0" err="1">
                <a:solidFill>
                  <a:prstClr val="black"/>
                </a:solidFill>
                <a:latin typeface="Consolas"/>
              </a:rPr>
              <a:t>len</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.Assume</a:t>
            </a:r>
            <a:r>
              <a:rPr lang="en-US" sz="1400" dirty="0">
                <a:solidFill>
                  <a:prstClr val="black"/>
                </a:solidFill>
                <a:latin typeface="Consolas"/>
              </a:rPr>
              <a:t>(res != </a:t>
            </a:r>
            <a:r>
              <a:rPr lang="en-US" sz="1400" dirty="0">
                <a:solidFill>
                  <a:srgbClr val="0000FF"/>
                </a:solidFill>
                <a:latin typeface="Consolas"/>
              </a:rPr>
              <a:t>null</a:t>
            </a:r>
            <a:r>
              <a:rPr lang="en-US" sz="1400" dirty="0">
                <a:solidFill>
                  <a:prstClr val="black"/>
                </a:solidFill>
                <a:latin typeface="Consolas"/>
              </a:rPr>
              <a:t>);   </a:t>
            </a:r>
            <a:r>
              <a:rPr lang="en-US" sz="1400" dirty="0">
                <a:solidFill>
                  <a:srgbClr val="008000"/>
                </a:solidFill>
                <a:latin typeface="Consolas"/>
              </a:rPr>
              <a:t>// Postcondition of res</a:t>
            </a:r>
            <a:endParaRPr lang="en-US" sz="1400" dirty="0">
              <a:solidFill>
                <a:prstClr val="black"/>
              </a:solidFill>
              <a:latin typeface="Consolas"/>
            </a:endParaRPr>
          </a:p>
          <a:p>
            <a:r>
              <a:rPr lang="en-US" sz="1400" dirty="0">
                <a:solidFill>
                  <a:prstClr val="black"/>
                </a:solidFill>
                <a:latin typeface="Consolas"/>
              </a:rPr>
              <a:t>      }</a:t>
            </a:r>
          </a:p>
          <a:p>
            <a:endParaRPr lang="en-US" sz="1400" dirty="0">
              <a:solidFill>
                <a:prstClr val="black"/>
              </a:solidFill>
              <a:latin typeface="Consolas"/>
            </a:endParaRP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.Assert</a:t>
            </a:r>
            <a:r>
              <a:rPr lang="en-US" sz="1400" dirty="0">
                <a:solidFill>
                  <a:prstClr val="black"/>
                </a:solidFill>
                <a:latin typeface="Consolas"/>
              </a:rPr>
              <a:t>(res != </a:t>
            </a:r>
            <a:r>
              <a:rPr lang="en-US" sz="1400" dirty="0">
                <a:solidFill>
                  <a:srgbClr val="0000FF"/>
                </a:solidFill>
                <a:latin typeface="Consolas"/>
              </a:rPr>
              <a:t>null</a:t>
            </a:r>
            <a:r>
              <a:rPr lang="en-US" sz="1400" dirty="0">
                <a:solidFill>
                  <a:prstClr val="black"/>
                </a:solidFill>
                <a:latin typeface="Consolas"/>
              </a:rPr>
              <a:t>);</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res;</a:t>
            </a:r>
          </a:p>
          <a:p>
            <a:r>
              <a:rPr lang="en-US" sz="1400" dirty="0">
                <a:solidFill>
                  <a:prstClr val="black"/>
                </a:solidFill>
                <a:latin typeface="Consolas"/>
              </a:rPr>
              <a:t>    }</a:t>
            </a:r>
            <a:endParaRPr lang="en-US" sz="14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5437602"/>
      </p:ext>
    </p:extLst>
  </p:cSld>
  <p:clrMapOvr>
    <a:masterClrMapping/>
  </p:clrMapOvr>
  <p:transition>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steps (recall)</a:t>
            </a:r>
            <a:endParaRPr lang="en-US" dirty="0"/>
          </a:p>
        </p:txBody>
      </p:sp>
      <p:sp>
        <p:nvSpPr>
          <p:cNvPr id="3" name="Text Placeholder 2"/>
          <p:cNvSpPr>
            <a:spLocks noGrp="1"/>
          </p:cNvSpPr>
          <p:nvPr>
            <p:ph type="body" sz="quarter" idx="10"/>
          </p:nvPr>
        </p:nvSpPr>
        <p:spPr>
          <a:xfrm>
            <a:off x="381000" y="1411552"/>
            <a:ext cx="8382000" cy="5047536"/>
          </a:xfrm>
        </p:spPr>
        <p:txBody>
          <a:bodyPr/>
          <a:lstStyle/>
          <a:p>
            <a:pPr marL="514350" indent="-514350">
              <a:buFont typeface="+mj-lt"/>
              <a:buAutoNum type="arabicPeriod"/>
            </a:pPr>
            <a:r>
              <a:rPr lang="en-US" dirty="0" smtClean="0"/>
              <a:t>Read the bytecode</a:t>
            </a:r>
          </a:p>
          <a:p>
            <a:pPr marL="514350" indent="-514350">
              <a:buFont typeface="+mj-lt"/>
              <a:buAutoNum type="arabicPeriod"/>
            </a:pPr>
            <a:r>
              <a:rPr lang="en-US" dirty="0" smtClean="0"/>
              <a:t>Program transformations</a:t>
            </a:r>
          </a:p>
          <a:p>
            <a:pPr marL="909638" lvl="1" indent="-514350">
              <a:buFont typeface="+mj-lt"/>
              <a:buAutoNum type="arabicPeriod"/>
            </a:pPr>
            <a:r>
              <a:rPr lang="en-US" dirty="0" smtClean="0"/>
              <a:t>De-Stack</a:t>
            </a:r>
          </a:p>
          <a:p>
            <a:pPr marL="909638" lvl="1" indent="-514350">
              <a:buFont typeface="+mj-lt"/>
              <a:buAutoNum type="arabicPeriod"/>
            </a:pPr>
            <a:r>
              <a:rPr lang="en-US" dirty="0" smtClean="0"/>
              <a:t>CFG Construction</a:t>
            </a:r>
          </a:p>
          <a:p>
            <a:pPr marL="909638" lvl="1" indent="-514350">
              <a:buFont typeface="+mj-lt"/>
              <a:buAutoNum type="arabicPeriod"/>
            </a:pPr>
            <a:r>
              <a:rPr lang="en-US" dirty="0" smtClean="0"/>
              <a:t>De-heap</a:t>
            </a:r>
          </a:p>
          <a:p>
            <a:pPr marL="909638" lvl="1" indent="-514350">
              <a:buFont typeface="+mj-lt"/>
              <a:buAutoNum type="arabicPeriod"/>
            </a:pPr>
            <a:r>
              <a:rPr lang="en-US" dirty="0" smtClean="0"/>
              <a:t>Expression recovery</a:t>
            </a:r>
            <a:endParaRPr lang="en-US" dirty="0"/>
          </a:p>
          <a:p>
            <a:pPr marL="514350" indent="-514350">
              <a:buFont typeface="+mj-lt"/>
              <a:buAutoNum type="arabicPeriod"/>
            </a:pPr>
            <a:r>
              <a:rPr lang="en-US" dirty="0" smtClean="0"/>
              <a:t>Collect proof obligations</a:t>
            </a:r>
          </a:p>
          <a:p>
            <a:pPr marL="514350" indent="-514350">
              <a:buFont typeface="+mj-lt"/>
              <a:buAutoNum type="arabicPeriod"/>
            </a:pPr>
            <a:r>
              <a:rPr lang="en-US" dirty="0" smtClean="0"/>
              <a:t>Analysis</a:t>
            </a:r>
          </a:p>
          <a:p>
            <a:pPr marL="514350" indent="-514350">
              <a:buFont typeface="+mj-lt"/>
              <a:buAutoNum type="arabicPeriod"/>
            </a:pPr>
            <a:r>
              <a:rPr lang="en-US" dirty="0" smtClean="0"/>
              <a:t>Check</a:t>
            </a:r>
          </a:p>
          <a:p>
            <a:pPr marL="514350" indent="-514350">
              <a:buFont typeface="+mj-lt"/>
              <a:buAutoNum type="arabicPeriod"/>
            </a:pPr>
            <a:r>
              <a:rPr lang="en-US" dirty="0" smtClean="0"/>
              <a:t>…</a:t>
            </a:r>
          </a:p>
        </p:txBody>
      </p:sp>
      <p:sp>
        <p:nvSpPr>
          <p:cNvPr id="4" name="Right Arrow 3"/>
          <p:cNvSpPr/>
          <p:nvPr/>
        </p:nvSpPr>
        <p:spPr bwMode="auto">
          <a:xfrm rot="10800000">
            <a:off x="5418438" y="4620397"/>
            <a:ext cx="1219200" cy="99060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1354944146"/>
      </p:ext>
    </p:extLst>
  </p:cSld>
  <p:clrMapOvr>
    <a:masterClrMapping/>
  </p:clrMapOvr>
  <p:transition>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domain for the analysis</a:t>
            </a:r>
            <a:endParaRPr lang="en-US" dirty="0"/>
          </a:p>
        </p:txBody>
      </p:sp>
      <p:sp>
        <p:nvSpPr>
          <p:cNvPr id="22" name="Text Placeholder 2"/>
          <p:cNvSpPr>
            <a:spLocks noGrp="1"/>
          </p:cNvSpPr>
          <p:nvPr>
            <p:ph type="body" sz="quarter" idx="10"/>
          </p:nvPr>
        </p:nvSpPr>
        <p:spPr>
          <a:xfrm>
            <a:off x="321620" y="4191000"/>
            <a:ext cx="8382000" cy="2000548"/>
          </a:xfrm>
        </p:spPr>
        <p:txBody>
          <a:bodyPr/>
          <a:lstStyle/>
          <a:p>
            <a:r>
              <a:rPr lang="en-US" dirty="0" smtClean="0">
                <a:cs typeface="Consolas" pitchFamily="49" charset="0"/>
              </a:rPr>
              <a:t>Point-wise extension for environments</a:t>
            </a:r>
          </a:p>
          <a:p>
            <a:pPr lvl="1"/>
            <a:r>
              <a:rPr lang="en-US" dirty="0" smtClean="0">
                <a:cs typeface="Consolas" pitchFamily="49" charset="0"/>
              </a:rPr>
              <a:t>Point-wise?</a:t>
            </a:r>
          </a:p>
          <a:p>
            <a:r>
              <a:rPr lang="en-US" dirty="0" smtClean="0">
                <a:cs typeface="Consolas" pitchFamily="49" charset="0"/>
              </a:rPr>
              <a:t>Simple and finite domain</a:t>
            </a:r>
          </a:p>
          <a:p>
            <a:pPr lvl="1"/>
            <a:r>
              <a:rPr lang="en-US" dirty="0" smtClean="0">
                <a:cs typeface="Consolas" pitchFamily="49" charset="0"/>
              </a:rPr>
              <a:t>Fast convergence</a:t>
            </a:r>
            <a:endParaRPr lang="en-US" dirty="0">
              <a:cs typeface="Consolas" pitchFamily="49" charset="0"/>
            </a:endParaRPr>
          </a:p>
        </p:txBody>
      </p:sp>
      <p:sp>
        <p:nvSpPr>
          <p:cNvPr id="4" name="TextBox 3"/>
          <p:cNvSpPr txBox="1"/>
          <p:nvPr/>
        </p:nvSpPr>
        <p:spPr>
          <a:xfrm>
            <a:off x="4267200" y="3276600"/>
            <a:ext cx="490840" cy="646331"/>
          </a:xfrm>
          <a:prstGeom prst="rect">
            <a:avLst/>
          </a:prstGeom>
          <a:noFill/>
        </p:spPr>
        <p:txBody>
          <a:bodyPr wrap="none" rtlCol="0">
            <a:spAutoFit/>
          </a:bodyPr>
          <a:lstStyle/>
          <a:p>
            <a:r>
              <a:rPr lang="en-US" sz="3600" dirty="0">
                <a:solidFill>
                  <a:srgbClr val="002060"/>
                </a:solidFill>
              </a:rPr>
              <a:t>⊥</a:t>
            </a:r>
            <a:endParaRPr lang="en-US" sz="3600" dirty="0" smtClean="0">
              <a:solidFill>
                <a:srgbClr val="002060"/>
              </a:solidFill>
              <a:effectLst>
                <a:outerShdw blurRad="38100" dist="38100" dir="2700000" algn="tl">
                  <a:srgbClr val="000000">
                    <a:alpha val="43137"/>
                  </a:srgbClr>
                </a:outerShdw>
              </a:effectLst>
            </a:endParaRPr>
          </a:p>
        </p:txBody>
      </p:sp>
      <p:sp>
        <p:nvSpPr>
          <p:cNvPr id="5" name="TextBox 4"/>
          <p:cNvSpPr txBox="1"/>
          <p:nvPr/>
        </p:nvSpPr>
        <p:spPr>
          <a:xfrm>
            <a:off x="2362200" y="2207741"/>
            <a:ext cx="1015021" cy="646331"/>
          </a:xfrm>
          <a:prstGeom prst="rect">
            <a:avLst/>
          </a:prstGeom>
          <a:noFill/>
        </p:spPr>
        <p:txBody>
          <a:bodyPr wrap="none" rtlCol="0">
            <a:spAutoFit/>
          </a:bodyPr>
          <a:lstStyle/>
          <a:p>
            <a:r>
              <a:rPr lang="en-US" sz="3600" dirty="0" smtClean="0">
                <a:solidFill>
                  <a:srgbClr val="002060"/>
                </a:solidFill>
              </a:rPr>
              <a:t>Null</a:t>
            </a:r>
            <a:endParaRPr lang="en-US" sz="3600" dirty="0" smtClean="0">
              <a:solidFill>
                <a:srgbClr val="002060"/>
              </a:solidFill>
              <a:effectLst>
                <a:outerShdw blurRad="38100" dist="38100" dir="2700000" algn="tl">
                  <a:srgbClr val="000000">
                    <a:alpha val="43137"/>
                  </a:srgbClr>
                </a:outerShdw>
              </a:effectLst>
            </a:endParaRPr>
          </a:p>
        </p:txBody>
      </p:sp>
      <p:sp>
        <p:nvSpPr>
          <p:cNvPr id="6" name="TextBox 5"/>
          <p:cNvSpPr txBox="1"/>
          <p:nvPr/>
        </p:nvSpPr>
        <p:spPr>
          <a:xfrm>
            <a:off x="5334000" y="2209800"/>
            <a:ext cx="1784463" cy="646331"/>
          </a:xfrm>
          <a:prstGeom prst="rect">
            <a:avLst/>
          </a:prstGeom>
          <a:noFill/>
        </p:spPr>
        <p:txBody>
          <a:bodyPr wrap="none" rtlCol="0">
            <a:spAutoFit/>
          </a:bodyPr>
          <a:lstStyle/>
          <a:p>
            <a:r>
              <a:rPr lang="en-US" sz="3600" dirty="0" smtClean="0">
                <a:solidFill>
                  <a:srgbClr val="002060"/>
                </a:solidFill>
              </a:rPr>
              <a:t>NotNull</a:t>
            </a:r>
            <a:endParaRPr lang="en-US" sz="3600" dirty="0" smtClean="0">
              <a:solidFill>
                <a:srgbClr val="002060"/>
              </a:solidFill>
              <a:effectLst>
                <a:outerShdw blurRad="38100" dist="38100" dir="2700000" algn="tl">
                  <a:srgbClr val="000000">
                    <a:alpha val="43137"/>
                  </a:srgbClr>
                </a:outerShdw>
              </a:effectLst>
            </a:endParaRPr>
          </a:p>
        </p:txBody>
      </p:sp>
      <p:sp>
        <p:nvSpPr>
          <p:cNvPr id="7" name="TextBox 6"/>
          <p:cNvSpPr txBox="1"/>
          <p:nvPr/>
        </p:nvSpPr>
        <p:spPr>
          <a:xfrm rot="10800000" flipV="1">
            <a:off x="4283276" y="1295400"/>
            <a:ext cx="474764" cy="646331"/>
          </a:xfrm>
          <a:prstGeom prst="rect">
            <a:avLst/>
          </a:prstGeom>
          <a:noFill/>
        </p:spPr>
        <p:txBody>
          <a:bodyPr wrap="square" rtlCol="0">
            <a:spAutoFit/>
          </a:bodyPr>
          <a:lstStyle/>
          <a:p>
            <a:r>
              <a:rPr lang="en-US" sz="3600" dirty="0" smtClean="0">
                <a:solidFill>
                  <a:srgbClr val="002060"/>
                </a:solidFill>
              </a:rPr>
              <a:t>⊤</a:t>
            </a:r>
            <a:endParaRPr lang="en-US" sz="3600" dirty="0" smtClean="0">
              <a:solidFill>
                <a:srgbClr val="002060"/>
              </a:solidFill>
              <a:effectLst>
                <a:outerShdw blurRad="38100" dist="38100" dir="2700000" algn="tl">
                  <a:srgbClr val="000000">
                    <a:alpha val="43137"/>
                  </a:srgbClr>
                </a:outerShdw>
              </a:effectLst>
            </a:endParaRPr>
          </a:p>
        </p:txBody>
      </p:sp>
      <p:cxnSp>
        <p:nvCxnSpPr>
          <p:cNvPr id="9" name="Straight Arrow Connector 8"/>
          <p:cNvCxnSpPr>
            <a:stCxn id="4" idx="1"/>
            <a:endCxn id="5" idx="2"/>
          </p:cNvCxnSpPr>
          <p:nvPr/>
        </p:nvCxnSpPr>
        <p:spPr>
          <a:xfrm flipH="1" flipV="1">
            <a:off x="2869711" y="2854072"/>
            <a:ext cx="1397489" cy="745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a:endCxn id="6" idx="2"/>
          </p:cNvCxnSpPr>
          <p:nvPr/>
        </p:nvCxnSpPr>
        <p:spPr>
          <a:xfrm flipV="1">
            <a:off x="4758040" y="2856131"/>
            <a:ext cx="1468192" cy="743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1"/>
          </p:cNvCxnSpPr>
          <p:nvPr/>
        </p:nvCxnSpPr>
        <p:spPr>
          <a:xfrm flipH="1" flipV="1">
            <a:off x="4758040" y="1618566"/>
            <a:ext cx="1489032" cy="628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0"/>
            <a:endCxn id="7" idx="3"/>
          </p:cNvCxnSpPr>
          <p:nvPr/>
        </p:nvCxnSpPr>
        <p:spPr>
          <a:xfrm flipV="1">
            <a:off x="2869711" y="1618566"/>
            <a:ext cx="1413565" cy="589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855589"/>
      </p:ext>
    </p:extLst>
  </p:cSld>
  <p:clrMapOvr>
    <a:masterClrMapping/>
  </p:clrMapOvr>
  <p:transition>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Assume &amp; Assert</a:t>
            </a:r>
            <a:endParaRPr lang="en-US" dirty="0"/>
          </a:p>
        </p:txBody>
      </p:sp>
      <p:sp>
        <p:nvSpPr>
          <p:cNvPr id="3" name="Text Placeholder 2"/>
          <p:cNvSpPr>
            <a:spLocks noGrp="1"/>
          </p:cNvSpPr>
          <p:nvPr>
            <p:ph type="body" sz="quarter" idx="10"/>
          </p:nvPr>
        </p:nvSpPr>
        <p:spPr>
          <a:xfrm>
            <a:off x="381000" y="1411552"/>
            <a:ext cx="8382000" cy="3711785"/>
          </a:xfrm>
        </p:spPr>
        <p:txBody>
          <a:bodyPr/>
          <a:lstStyle/>
          <a:p>
            <a:r>
              <a:rPr lang="en-US" dirty="0" smtClean="0"/>
              <a:t>During the analysis assert are turned into assume</a:t>
            </a:r>
          </a:p>
          <a:p>
            <a:r>
              <a:rPr lang="en-US" dirty="0" smtClean="0"/>
              <a:t>Why?</a:t>
            </a:r>
          </a:p>
          <a:p>
            <a:pPr lvl="1"/>
            <a:r>
              <a:rPr lang="en-US" dirty="0" smtClean="0"/>
              <a:t>If an assert does not hold, the program crashes</a:t>
            </a:r>
          </a:p>
          <a:p>
            <a:pPr lvl="1"/>
            <a:r>
              <a:rPr lang="en-US" dirty="0" smtClean="0"/>
              <a:t>If we reach the point after the assert, then it holds</a:t>
            </a:r>
          </a:p>
          <a:p>
            <a:pPr lvl="1"/>
            <a:r>
              <a:rPr lang="en-US" dirty="0" smtClean="0"/>
              <a:t>So we can trust it holds</a:t>
            </a:r>
          </a:p>
          <a:p>
            <a:pPr lvl="2"/>
            <a:r>
              <a:rPr lang="en-US" dirty="0" smtClean="0"/>
              <a:t>(we delay the check to the next phase)</a:t>
            </a:r>
          </a:p>
        </p:txBody>
      </p:sp>
    </p:spTree>
    <p:extLst>
      <p:ext uri="{BB962C8B-B14F-4D97-AF65-F5344CB8AC3E}">
        <p14:creationId xmlns:p14="http://schemas.microsoft.com/office/powerpoint/2010/main" val="283653586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Potato</a:t>
            </a:r>
            <a:endParaRPr lang="en-US" dirty="0"/>
          </a:p>
        </p:txBody>
      </p:sp>
      <p:sp>
        <p:nvSpPr>
          <p:cNvPr id="4" name="Oval 3"/>
          <p:cNvSpPr/>
          <p:nvPr/>
        </p:nvSpPr>
        <p:spPr bwMode="auto">
          <a:xfrm>
            <a:off x="647700" y="1981200"/>
            <a:ext cx="3124200" cy="42672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Specification</a:t>
            </a: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Oval 4"/>
          <p:cNvSpPr/>
          <p:nvPr/>
        </p:nvSpPr>
        <p:spPr bwMode="auto">
          <a:xfrm>
            <a:off x="152400" y="3352800"/>
            <a:ext cx="3048000" cy="1676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Program</a:t>
            </a:r>
          </a:p>
        </p:txBody>
      </p:sp>
      <p:sp>
        <p:nvSpPr>
          <p:cNvPr id="11" name="Rectangle 10"/>
          <p:cNvSpPr/>
          <p:nvPr/>
        </p:nvSpPr>
        <p:spPr>
          <a:xfrm>
            <a:off x="3886200" y="2971800"/>
            <a:ext cx="5105400" cy="147732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dirty="0"/>
              <a:t>The program behavior is </a:t>
            </a:r>
            <a:r>
              <a:rPr lang="en-US" b="1" dirty="0" smtClean="0"/>
              <a:t>not</a:t>
            </a:r>
            <a:r>
              <a:rPr lang="en-US" dirty="0" smtClean="0"/>
              <a:t> included </a:t>
            </a:r>
            <a:r>
              <a:rPr lang="en-US" dirty="0"/>
              <a:t>in the behaviors admissible from the specification:</a:t>
            </a:r>
          </a:p>
          <a:p>
            <a:endParaRPr lang="en-US" dirty="0"/>
          </a:p>
          <a:p>
            <a:r>
              <a:rPr lang="en-US" dirty="0"/>
              <a:t>Program is </a:t>
            </a:r>
            <a:r>
              <a:rPr lang="en-US" dirty="0" smtClean="0"/>
              <a:t>incorrect </a:t>
            </a:r>
            <a:r>
              <a:rPr lang="en-US" dirty="0" smtClean="0">
                <a:sym typeface="Wingdings" pitchFamily="2" charset="2"/>
              </a:rPr>
              <a:t></a:t>
            </a:r>
          </a:p>
          <a:p>
            <a:r>
              <a:rPr lang="en-US" dirty="0" smtClean="0">
                <a:sym typeface="Wingdings" pitchFamily="2" charset="2"/>
              </a:rPr>
              <a:t>(Some behavior may not meet the specification)</a:t>
            </a:r>
            <a:endParaRPr lang="en-US" dirty="0"/>
          </a:p>
        </p:txBody>
      </p:sp>
    </p:spTree>
    <p:extLst>
      <p:ext uri="{BB962C8B-B14F-4D97-AF65-F5344CB8AC3E}">
        <p14:creationId xmlns:p14="http://schemas.microsoft.com/office/powerpoint/2010/main" val="254532470"/>
      </p:ext>
    </p:extLst>
  </p:cSld>
  <p:clrMapOvr>
    <a:masterClrMapping/>
  </p:clrMapOvr>
  <p:transition>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13" name="TextBox 12"/>
          <p:cNvSpPr txBox="1"/>
          <p:nvPr/>
        </p:nvSpPr>
        <p:spPr>
          <a:xfrm>
            <a:off x="457200" y="1237504"/>
            <a:ext cx="6445995" cy="483209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TrimSuffixWPO</a:t>
            </a:r>
            <a:r>
              <a:rPr lang="en-US" sz="1400" dirty="0">
                <a:solidFill>
                  <a:prstClr val="black"/>
                </a:solidFill>
                <a:latin typeface="Consolas"/>
              </a:rPr>
              <a:t>(</a:t>
            </a:r>
            <a:r>
              <a:rPr lang="en-US" sz="1400" dirty="0">
                <a:solidFill>
                  <a:srgbClr val="0000FF"/>
                </a:solidFill>
                <a:latin typeface="Consolas"/>
              </a:rPr>
              <a:t>string</a:t>
            </a:r>
            <a:r>
              <a:rPr lang="en-US" sz="1400" dirty="0">
                <a:solidFill>
                  <a:prstClr val="black"/>
                </a:solidFill>
                <a:latin typeface="Consolas"/>
              </a:rPr>
              <a:t> s, </a:t>
            </a:r>
            <a:r>
              <a:rPr lang="en-US" sz="1400" dirty="0">
                <a:solidFill>
                  <a:srgbClr val="0000FF"/>
                </a:solidFill>
                <a:latin typeface="Consolas"/>
              </a:rPr>
              <a:t>string</a:t>
            </a:r>
            <a:r>
              <a:rPr lang="en-US" sz="1400" dirty="0">
                <a:solidFill>
                  <a:prstClr val="black"/>
                </a:solidFill>
                <a:latin typeface="Consolas"/>
              </a:rPr>
              <a:t> suffix)</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.Requires</a:t>
            </a:r>
            <a:r>
              <a:rPr lang="en-US" sz="1400" dirty="0">
                <a:solidFill>
                  <a:prstClr val="black"/>
                </a:solidFill>
                <a:latin typeface="Consolas"/>
              </a:rPr>
              <a:t>(s !=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.Requires</a:t>
            </a:r>
            <a:r>
              <a:rPr lang="en-US" sz="1400" dirty="0">
                <a:solidFill>
                  <a:prstClr val="black"/>
                </a:solidFill>
                <a:latin typeface="Consolas"/>
              </a:rPr>
              <a:t>(suffix != </a:t>
            </a:r>
            <a:r>
              <a:rPr lang="en-US" sz="1400" dirty="0">
                <a:solidFill>
                  <a:srgbClr val="0000FF"/>
                </a:solidFill>
                <a:latin typeface="Consolas"/>
              </a:rPr>
              <a:t>null</a:t>
            </a:r>
            <a:r>
              <a:rPr lang="en-US" sz="1400" dirty="0">
                <a:solidFill>
                  <a:prstClr val="black"/>
                </a:solidFill>
                <a:latin typeface="Consolas"/>
              </a:rPr>
              <a:t>);</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res = s;</a:t>
            </a:r>
          </a:p>
          <a:p>
            <a:endParaRPr lang="en-US" sz="1400" dirty="0">
              <a:solidFill>
                <a:prstClr val="black"/>
              </a:solidFill>
              <a:latin typeface="Consolas"/>
            </a:endParaRP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.Assume</a:t>
            </a:r>
            <a:r>
              <a:rPr lang="en-US" sz="1400" dirty="0" smtClean="0">
                <a:solidFill>
                  <a:prstClr val="black"/>
                </a:solidFill>
                <a:latin typeface="Consolas"/>
              </a:rPr>
              <a:t>(res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a:solidFill>
                  <a:srgbClr val="0000FF"/>
                </a:solidFill>
                <a:latin typeface="Consolas"/>
              </a:rPr>
              <a:t>while</a:t>
            </a:r>
            <a:r>
              <a:rPr lang="en-US" sz="1400" dirty="0">
                <a:solidFill>
                  <a:prstClr val="black"/>
                </a:solidFill>
                <a:latin typeface="Consolas"/>
              </a:rPr>
              <a:t> (</a:t>
            </a:r>
            <a:r>
              <a:rPr lang="en-US" sz="1400" dirty="0" err="1">
                <a:solidFill>
                  <a:prstClr val="black"/>
                </a:solidFill>
                <a:latin typeface="Consolas"/>
              </a:rPr>
              <a:t>res.EndsWith</a:t>
            </a:r>
            <a:r>
              <a:rPr lang="en-US" sz="1400" dirty="0">
                <a:solidFill>
                  <a:prstClr val="black"/>
                </a:solidFill>
                <a:latin typeface="Consolas"/>
              </a:rPr>
              <a:t>(suffix))</a:t>
            </a:r>
          </a:p>
          <a:p>
            <a:r>
              <a:rPr lang="en-US" sz="1400" dirty="0">
                <a:solidFill>
                  <a:prstClr val="black"/>
                </a:solidFill>
                <a:latin typeface="Consolas"/>
              </a:rPr>
              <a:t>      {</a:t>
            </a: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.Assume</a:t>
            </a:r>
            <a:r>
              <a:rPr lang="en-US" sz="1400" dirty="0" smtClean="0">
                <a:solidFill>
                  <a:prstClr val="black"/>
                </a:solidFill>
                <a:latin typeface="Consolas"/>
              </a:rPr>
              <a:t>(res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.Assume</a:t>
            </a:r>
            <a:r>
              <a:rPr lang="en-US" sz="1400" dirty="0" smtClean="0">
                <a:solidFill>
                  <a:prstClr val="black"/>
                </a:solidFill>
                <a:latin typeface="Consolas"/>
              </a:rPr>
              <a:t>(suffix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a:solidFill>
                  <a:srgbClr val="0000FF"/>
                </a:solidFill>
                <a:latin typeface="Consolas"/>
              </a:rPr>
              <a:t>int</a:t>
            </a:r>
            <a:r>
              <a:rPr lang="en-US" sz="1400" dirty="0">
                <a:solidFill>
                  <a:prstClr val="black"/>
                </a:solidFill>
                <a:latin typeface="Consolas"/>
              </a:rPr>
              <a:t> </a:t>
            </a:r>
            <a:r>
              <a:rPr lang="en-US" sz="1400" dirty="0" err="1">
                <a:solidFill>
                  <a:prstClr val="black"/>
                </a:solidFill>
                <a:latin typeface="Consolas"/>
              </a:rPr>
              <a:t>len</a:t>
            </a:r>
            <a:r>
              <a:rPr lang="en-US" sz="1400" dirty="0">
                <a:solidFill>
                  <a:prstClr val="black"/>
                </a:solidFill>
                <a:latin typeface="Consolas"/>
              </a:rPr>
              <a:t> = </a:t>
            </a:r>
            <a:r>
              <a:rPr lang="en-US" sz="1400" dirty="0" err="1">
                <a:solidFill>
                  <a:prstClr val="black"/>
                </a:solidFill>
                <a:latin typeface="Consolas"/>
              </a:rPr>
              <a:t>res.Length</a:t>
            </a:r>
            <a:r>
              <a:rPr lang="en-US" sz="1400" dirty="0">
                <a:solidFill>
                  <a:prstClr val="black"/>
                </a:solidFill>
                <a:latin typeface="Consolas"/>
              </a:rPr>
              <a:t> - </a:t>
            </a:r>
            <a:r>
              <a:rPr lang="en-US" sz="1400" dirty="0" err="1">
                <a:solidFill>
                  <a:prstClr val="black"/>
                </a:solidFill>
                <a:latin typeface="Consolas"/>
              </a:rPr>
              <a:t>suffix.Length</a:t>
            </a:r>
            <a:r>
              <a:rPr lang="en-US" sz="1400" dirty="0">
                <a:solidFill>
                  <a:prstClr val="black"/>
                </a:solidFill>
                <a:latin typeface="Consolas"/>
              </a:rPr>
              <a:t>;</a:t>
            </a: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.Assume</a:t>
            </a:r>
            <a:r>
              <a:rPr lang="en-US" sz="1400" dirty="0" smtClean="0">
                <a:solidFill>
                  <a:prstClr val="black"/>
                </a:solidFill>
                <a:latin typeface="Consolas"/>
              </a:rPr>
              <a:t>(res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res = </a:t>
            </a:r>
            <a:r>
              <a:rPr lang="en-US" sz="1400" dirty="0" err="1">
                <a:solidFill>
                  <a:prstClr val="black"/>
                </a:solidFill>
                <a:latin typeface="Consolas"/>
              </a:rPr>
              <a:t>res.Substring</a:t>
            </a:r>
            <a:r>
              <a:rPr lang="en-US" sz="1400" dirty="0">
                <a:solidFill>
                  <a:prstClr val="black"/>
                </a:solidFill>
                <a:latin typeface="Consolas"/>
              </a:rPr>
              <a:t>(0, </a:t>
            </a:r>
            <a:r>
              <a:rPr lang="en-US" sz="1400" dirty="0" err="1">
                <a:solidFill>
                  <a:prstClr val="black"/>
                </a:solidFill>
                <a:latin typeface="Consolas"/>
              </a:rPr>
              <a:t>len</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.Assume</a:t>
            </a:r>
            <a:r>
              <a:rPr lang="en-US" sz="1400" dirty="0">
                <a:solidFill>
                  <a:prstClr val="black"/>
                </a:solidFill>
                <a:latin typeface="Consolas"/>
              </a:rPr>
              <a:t>(res != </a:t>
            </a:r>
            <a:r>
              <a:rPr lang="en-US" sz="1400" dirty="0">
                <a:solidFill>
                  <a:srgbClr val="0000FF"/>
                </a:solidFill>
                <a:latin typeface="Consolas"/>
              </a:rPr>
              <a:t>null</a:t>
            </a:r>
            <a:r>
              <a:rPr lang="en-US" sz="1400" dirty="0">
                <a:solidFill>
                  <a:prstClr val="black"/>
                </a:solidFill>
                <a:latin typeface="Consolas"/>
              </a:rPr>
              <a:t>);   </a:t>
            </a:r>
            <a:r>
              <a:rPr lang="en-US" sz="1400" dirty="0">
                <a:solidFill>
                  <a:srgbClr val="008000"/>
                </a:solidFill>
                <a:latin typeface="Consolas"/>
              </a:rPr>
              <a:t>// Postcondition of res</a:t>
            </a:r>
            <a:endParaRPr lang="en-US" sz="1400" dirty="0">
              <a:solidFill>
                <a:prstClr val="black"/>
              </a:solidFill>
              <a:latin typeface="Consolas"/>
            </a:endParaRPr>
          </a:p>
          <a:p>
            <a:r>
              <a:rPr lang="en-US" sz="1400" dirty="0">
                <a:solidFill>
                  <a:prstClr val="black"/>
                </a:solidFill>
                <a:latin typeface="Consolas"/>
              </a:rPr>
              <a:t>      }</a:t>
            </a:r>
          </a:p>
          <a:p>
            <a:endParaRPr lang="en-US" sz="1400" dirty="0">
              <a:solidFill>
                <a:prstClr val="black"/>
              </a:solidFill>
              <a:latin typeface="Consolas"/>
            </a:endParaRP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.Assume</a:t>
            </a:r>
            <a:r>
              <a:rPr lang="en-US" sz="1400" dirty="0" smtClean="0">
                <a:solidFill>
                  <a:prstClr val="black"/>
                </a:solidFill>
                <a:latin typeface="Consolas"/>
              </a:rPr>
              <a:t>(res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res;</a:t>
            </a:r>
          </a:p>
          <a:p>
            <a:r>
              <a:rPr lang="en-US" sz="1400" dirty="0">
                <a:solidFill>
                  <a:prstClr val="black"/>
                </a:solidFill>
                <a:latin typeface="Consolas"/>
              </a:rPr>
              <a:t>    }</a:t>
            </a:r>
            <a:endParaRPr lang="en-US" sz="1400" dirty="0" smtClean="0">
              <a:effectLst>
                <a:outerShdw blurRad="38100" dist="38100" dir="2700000" algn="tl">
                  <a:srgbClr val="000000">
                    <a:alpha val="43137"/>
                  </a:srgbClr>
                </a:outerShdw>
              </a:effectLst>
            </a:endParaRPr>
          </a:p>
        </p:txBody>
      </p:sp>
      <p:sp>
        <p:nvSpPr>
          <p:cNvPr id="17" name="TextBox 16"/>
          <p:cNvSpPr txBox="1"/>
          <p:nvPr/>
        </p:nvSpPr>
        <p:spPr>
          <a:xfrm>
            <a:off x="4648200" y="2598352"/>
            <a:ext cx="2765501"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res: NotNull</a:t>
            </a:r>
          </a:p>
        </p:txBody>
      </p:sp>
      <p:sp>
        <p:nvSpPr>
          <p:cNvPr id="19" name="TextBox 18"/>
          <p:cNvSpPr txBox="1"/>
          <p:nvPr/>
        </p:nvSpPr>
        <p:spPr>
          <a:xfrm>
            <a:off x="4646372" y="3096858"/>
            <a:ext cx="2765501"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res: NotNull</a:t>
            </a:r>
          </a:p>
        </p:txBody>
      </p:sp>
      <p:sp>
        <p:nvSpPr>
          <p:cNvPr id="20" name="TextBox 19"/>
          <p:cNvSpPr txBox="1"/>
          <p:nvPr/>
        </p:nvSpPr>
        <p:spPr>
          <a:xfrm>
            <a:off x="4648200" y="4724400"/>
            <a:ext cx="2765501"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res: NotNull</a:t>
            </a:r>
          </a:p>
        </p:txBody>
      </p:sp>
      <p:sp>
        <p:nvSpPr>
          <p:cNvPr id="21" name="TextBox 20"/>
          <p:cNvSpPr txBox="1"/>
          <p:nvPr/>
        </p:nvSpPr>
        <p:spPr>
          <a:xfrm>
            <a:off x="4646371" y="4267200"/>
            <a:ext cx="3296095"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 NotNull, res: </a:t>
            </a:r>
            <a:r>
              <a:rPr lang="en-US" sz="1600" dirty="0"/>
              <a:t>⊤ </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031213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a:t>
            </a:r>
            <a:endParaRPr lang="en-US" dirty="0"/>
          </a:p>
        </p:txBody>
      </p:sp>
      <p:sp>
        <p:nvSpPr>
          <p:cNvPr id="4" name="TextBox 3"/>
          <p:cNvSpPr txBox="1"/>
          <p:nvPr/>
        </p:nvSpPr>
        <p:spPr>
          <a:xfrm>
            <a:off x="457200" y="1237504"/>
            <a:ext cx="6445995" cy="483209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TrimSuffixWPO</a:t>
            </a:r>
            <a:r>
              <a:rPr lang="en-US" sz="1400" dirty="0">
                <a:solidFill>
                  <a:prstClr val="black"/>
                </a:solidFill>
                <a:latin typeface="Consolas"/>
              </a:rPr>
              <a:t>(</a:t>
            </a:r>
            <a:r>
              <a:rPr lang="en-US" sz="1400" dirty="0">
                <a:solidFill>
                  <a:srgbClr val="0000FF"/>
                </a:solidFill>
                <a:latin typeface="Consolas"/>
              </a:rPr>
              <a:t>string</a:t>
            </a:r>
            <a:r>
              <a:rPr lang="en-US" sz="1400" dirty="0">
                <a:solidFill>
                  <a:prstClr val="black"/>
                </a:solidFill>
                <a:latin typeface="Consolas"/>
              </a:rPr>
              <a:t> s, </a:t>
            </a:r>
            <a:r>
              <a:rPr lang="en-US" sz="1400" dirty="0">
                <a:solidFill>
                  <a:srgbClr val="0000FF"/>
                </a:solidFill>
                <a:latin typeface="Consolas"/>
              </a:rPr>
              <a:t>string</a:t>
            </a:r>
            <a:r>
              <a:rPr lang="en-US" sz="1400" dirty="0">
                <a:solidFill>
                  <a:prstClr val="black"/>
                </a:solidFill>
                <a:latin typeface="Consolas"/>
              </a:rPr>
              <a:t> suffix)</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.Requires</a:t>
            </a:r>
            <a:r>
              <a:rPr lang="en-US" sz="1400" dirty="0">
                <a:solidFill>
                  <a:prstClr val="black"/>
                </a:solidFill>
                <a:latin typeface="Consolas"/>
              </a:rPr>
              <a:t>(s !=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.Requires</a:t>
            </a:r>
            <a:r>
              <a:rPr lang="en-US" sz="1400" dirty="0">
                <a:solidFill>
                  <a:prstClr val="black"/>
                </a:solidFill>
                <a:latin typeface="Consolas"/>
              </a:rPr>
              <a:t>(suffix != </a:t>
            </a:r>
            <a:r>
              <a:rPr lang="en-US" sz="1400" dirty="0">
                <a:solidFill>
                  <a:srgbClr val="0000FF"/>
                </a:solidFill>
                <a:latin typeface="Consolas"/>
              </a:rPr>
              <a:t>null</a:t>
            </a:r>
            <a:r>
              <a:rPr lang="en-US" sz="1400" dirty="0">
                <a:solidFill>
                  <a:prstClr val="black"/>
                </a:solidFill>
                <a:latin typeface="Consolas"/>
              </a:rPr>
              <a:t>);</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res = s;</a:t>
            </a:r>
          </a:p>
          <a:p>
            <a:endParaRPr lang="en-US" sz="1400" dirty="0">
              <a:solidFill>
                <a:prstClr val="black"/>
              </a:solidFill>
              <a:latin typeface="Consolas"/>
            </a:endParaRP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.Assert</a:t>
            </a:r>
            <a:r>
              <a:rPr lang="en-US" sz="1400" dirty="0" smtClean="0">
                <a:solidFill>
                  <a:prstClr val="black"/>
                </a:solidFill>
                <a:latin typeface="Consolas"/>
              </a:rPr>
              <a:t>(res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a:solidFill>
                  <a:srgbClr val="0000FF"/>
                </a:solidFill>
                <a:latin typeface="Consolas"/>
              </a:rPr>
              <a:t>while</a:t>
            </a:r>
            <a:r>
              <a:rPr lang="en-US" sz="1400" dirty="0">
                <a:solidFill>
                  <a:prstClr val="black"/>
                </a:solidFill>
                <a:latin typeface="Consolas"/>
              </a:rPr>
              <a:t> (</a:t>
            </a:r>
            <a:r>
              <a:rPr lang="en-US" sz="1400" dirty="0" err="1">
                <a:solidFill>
                  <a:prstClr val="black"/>
                </a:solidFill>
                <a:latin typeface="Consolas"/>
              </a:rPr>
              <a:t>res.EndsWith</a:t>
            </a:r>
            <a:r>
              <a:rPr lang="en-US" sz="1400" dirty="0">
                <a:solidFill>
                  <a:prstClr val="black"/>
                </a:solidFill>
                <a:latin typeface="Consolas"/>
              </a:rPr>
              <a:t>(suffix))</a:t>
            </a:r>
          </a:p>
          <a:p>
            <a:r>
              <a:rPr lang="en-US" sz="1400" dirty="0">
                <a:solidFill>
                  <a:prstClr val="black"/>
                </a:solidFill>
                <a:latin typeface="Consolas"/>
              </a:rPr>
              <a:t>      {</a:t>
            </a: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.Assert</a:t>
            </a:r>
            <a:r>
              <a:rPr lang="en-US" sz="1400" dirty="0" smtClean="0">
                <a:solidFill>
                  <a:prstClr val="black"/>
                </a:solidFill>
                <a:latin typeface="Consolas"/>
              </a:rPr>
              <a:t>(res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.Asert</a:t>
            </a:r>
            <a:r>
              <a:rPr lang="en-US" sz="1400" dirty="0" smtClean="0">
                <a:solidFill>
                  <a:prstClr val="black"/>
                </a:solidFill>
                <a:latin typeface="Consolas"/>
              </a:rPr>
              <a:t>(suffix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a:solidFill>
                  <a:srgbClr val="0000FF"/>
                </a:solidFill>
                <a:latin typeface="Consolas"/>
              </a:rPr>
              <a:t>int</a:t>
            </a:r>
            <a:r>
              <a:rPr lang="en-US" sz="1400" dirty="0">
                <a:solidFill>
                  <a:prstClr val="black"/>
                </a:solidFill>
                <a:latin typeface="Consolas"/>
              </a:rPr>
              <a:t> </a:t>
            </a:r>
            <a:r>
              <a:rPr lang="en-US" sz="1400" dirty="0" err="1">
                <a:solidFill>
                  <a:prstClr val="black"/>
                </a:solidFill>
                <a:latin typeface="Consolas"/>
              </a:rPr>
              <a:t>len</a:t>
            </a:r>
            <a:r>
              <a:rPr lang="en-US" sz="1400" dirty="0">
                <a:solidFill>
                  <a:prstClr val="black"/>
                </a:solidFill>
                <a:latin typeface="Consolas"/>
              </a:rPr>
              <a:t> = </a:t>
            </a:r>
            <a:r>
              <a:rPr lang="en-US" sz="1400" dirty="0" err="1">
                <a:solidFill>
                  <a:prstClr val="black"/>
                </a:solidFill>
                <a:latin typeface="Consolas"/>
              </a:rPr>
              <a:t>res.Length</a:t>
            </a:r>
            <a:r>
              <a:rPr lang="en-US" sz="1400" dirty="0">
                <a:solidFill>
                  <a:prstClr val="black"/>
                </a:solidFill>
                <a:latin typeface="Consolas"/>
              </a:rPr>
              <a:t> - </a:t>
            </a:r>
            <a:r>
              <a:rPr lang="en-US" sz="1400" dirty="0" err="1">
                <a:solidFill>
                  <a:prstClr val="black"/>
                </a:solidFill>
                <a:latin typeface="Consolas"/>
              </a:rPr>
              <a:t>suffix.Length</a:t>
            </a:r>
            <a:r>
              <a:rPr lang="en-US" sz="1400" dirty="0">
                <a:solidFill>
                  <a:prstClr val="black"/>
                </a:solidFill>
                <a:latin typeface="Consolas"/>
              </a:rPr>
              <a:t>;</a:t>
            </a: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.Assert</a:t>
            </a:r>
            <a:r>
              <a:rPr lang="en-US" sz="1400" dirty="0" smtClean="0">
                <a:solidFill>
                  <a:prstClr val="black"/>
                </a:solidFill>
                <a:latin typeface="Consolas"/>
              </a:rPr>
              <a:t>(res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res = </a:t>
            </a:r>
            <a:r>
              <a:rPr lang="en-US" sz="1400" dirty="0" err="1">
                <a:solidFill>
                  <a:prstClr val="black"/>
                </a:solidFill>
                <a:latin typeface="Consolas"/>
              </a:rPr>
              <a:t>res.Substring</a:t>
            </a:r>
            <a:r>
              <a:rPr lang="en-US" sz="1400" dirty="0">
                <a:solidFill>
                  <a:prstClr val="black"/>
                </a:solidFill>
                <a:latin typeface="Consolas"/>
              </a:rPr>
              <a:t>(0, </a:t>
            </a:r>
            <a:r>
              <a:rPr lang="en-US" sz="1400" dirty="0" err="1">
                <a:solidFill>
                  <a:prstClr val="black"/>
                </a:solidFill>
                <a:latin typeface="Consolas"/>
              </a:rPr>
              <a:t>len</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.Assume</a:t>
            </a:r>
            <a:r>
              <a:rPr lang="en-US" sz="1400" dirty="0">
                <a:solidFill>
                  <a:prstClr val="black"/>
                </a:solidFill>
                <a:latin typeface="Consolas"/>
              </a:rPr>
              <a:t>(res != </a:t>
            </a:r>
            <a:r>
              <a:rPr lang="en-US" sz="1400" dirty="0">
                <a:solidFill>
                  <a:srgbClr val="0000FF"/>
                </a:solidFill>
                <a:latin typeface="Consolas"/>
              </a:rPr>
              <a:t>null</a:t>
            </a:r>
            <a:r>
              <a:rPr lang="en-US" sz="1400" dirty="0">
                <a:solidFill>
                  <a:prstClr val="black"/>
                </a:solidFill>
                <a:latin typeface="Consolas"/>
              </a:rPr>
              <a:t>);   </a:t>
            </a:r>
            <a:r>
              <a:rPr lang="en-US" sz="1400" dirty="0">
                <a:solidFill>
                  <a:srgbClr val="008000"/>
                </a:solidFill>
                <a:latin typeface="Consolas"/>
              </a:rPr>
              <a:t>// Postcondition of res</a:t>
            </a:r>
            <a:endParaRPr lang="en-US" sz="1400" dirty="0">
              <a:solidFill>
                <a:prstClr val="black"/>
              </a:solidFill>
              <a:latin typeface="Consolas"/>
            </a:endParaRPr>
          </a:p>
          <a:p>
            <a:r>
              <a:rPr lang="en-US" sz="1400" dirty="0">
                <a:solidFill>
                  <a:prstClr val="black"/>
                </a:solidFill>
                <a:latin typeface="Consolas"/>
              </a:rPr>
              <a:t>      }</a:t>
            </a:r>
          </a:p>
          <a:p>
            <a:endParaRPr lang="en-US" sz="1400" dirty="0">
              <a:solidFill>
                <a:prstClr val="black"/>
              </a:solidFill>
              <a:latin typeface="Consolas"/>
            </a:endParaRPr>
          </a:p>
          <a:p>
            <a:r>
              <a:rPr lang="en-US" sz="1400" dirty="0">
                <a:solidFill>
                  <a:prstClr val="black"/>
                </a:solidFill>
                <a:latin typeface="Consolas"/>
              </a:rPr>
              <a:t>      </a:t>
            </a:r>
            <a:r>
              <a:rPr lang="en-US" sz="1400" dirty="0" err="1" smtClean="0">
                <a:solidFill>
                  <a:srgbClr val="2B91AF"/>
                </a:solidFill>
                <a:latin typeface="Consolas"/>
              </a:rPr>
              <a:t>Contract</a:t>
            </a:r>
            <a:r>
              <a:rPr lang="en-US" sz="1400" dirty="0" err="1" smtClean="0">
                <a:solidFill>
                  <a:prstClr val="black"/>
                </a:solidFill>
                <a:latin typeface="Consolas"/>
              </a:rPr>
              <a:t>.Assert</a:t>
            </a:r>
            <a:r>
              <a:rPr lang="en-US" sz="1400" dirty="0" smtClean="0">
                <a:solidFill>
                  <a:prstClr val="black"/>
                </a:solidFill>
                <a:latin typeface="Consolas"/>
              </a:rPr>
              <a:t>(res </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res;</a:t>
            </a:r>
          </a:p>
          <a:p>
            <a:r>
              <a:rPr lang="en-US" sz="1400" dirty="0">
                <a:solidFill>
                  <a:prstClr val="black"/>
                </a:solidFill>
                <a:latin typeface="Consolas"/>
              </a:rPr>
              <a:t>    }</a:t>
            </a:r>
            <a:endParaRPr lang="en-US" sz="1400" dirty="0" smtClean="0">
              <a:effectLst>
                <a:outerShdw blurRad="38100" dist="38100" dir="2700000" algn="tl">
                  <a:srgbClr val="000000">
                    <a:alpha val="43137"/>
                  </a:srgbClr>
                </a:outerShdw>
              </a:effectLst>
            </a:endParaRPr>
          </a:p>
        </p:txBody>
      </p:sp>
      <p:sp>
        <p:nvSpPr>
          <p:cNvPr id="5" name="TextBox 4"/>
          <p:cNvSpPr txBox="1"/>
          <p:nvPr/>
        </p:nvSpPr>
        <p:spPr>
          <a:xfrm>
            <a:off x="4648200" y="2076620"/>
            <a:ext cx="3550972"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NotNull, res : </a:t>
            </a:r>
            <a:r>
              <a:rPr lang="en-US" sz="1600" dirty="0" smtClean="0">
                <a:latin typeface="Consolas" pitchFamily="49" charset="0"/>
                <a:cs typeface="Consolas" pitchFamily="49" charset="0"/>
              </a:rPr>
              <a:t>Null</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sp>
        <p:nvSpPr>
          <p:cNvPr id="6" name="TextBox 5"/>
          <p:cNvSpPr txBox="1"/>
          <p:nvPr/>
        </p:nvSpPr>
        <p:spPr>
          <a:xfrm>
            <a:off x="4648200" y="2598352"/>
            <a:ext cx="2765501"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res: NotNull</a:t>
            </a:r>
          </a:p>
        </p:txBody>
      </p:sp>
      <p:sp>
        <p:nvSpPr>
          <p:cNvPr id="7" name="TextBox 6"/>
          <p:cNvSpPr txBox="1"/>
          <p:nvPr/>
        </p:nvSpPr>
        <p:spPr>
          <a:xfrm>
            <a:off x="4646372" y="3096858"/>
            <a:ext cx="2765501"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res: NotNull</a:t>
            </a:r>
          </a:p>
        </p:txBody>
      </p:sp>
      <p:sp>
        <p:nvSpPr>
          <p:cNvPr id="8" name="TextBox 7"/>
          <p:cNvSpPr txBox="1"/>
          <p:nvPr/>
        </p:nvSpPr>
        <p:spPr>
          <a:xfrm>
            <a:off x="4648200" y="4724400"/>
            <a:ext cx="2765501"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res: NotNull</a:t>
            </a:r>
          </a:p>
        </p:txBody>
      </p:sp>
      <p:sp>
        <p:nvSpPr>
          <p:cNvPr id="9" name="TextBox 8"/>
          <p:cNvSpPr txBox="1"/>
          <p:nvPr/>
        </p:nvSpPr>
        <p:spPr>
          <a:xfrm>
            <a:off x="4646371" y="4267200"/>
            <a:ext cx="3296095"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s</a:t>
            </a:r>
            <a:r>
              <a:rPr lang="en-US" sz="1600" dirty="0" smtClean="0">
                <a:effectLst>
                  <a:outerShdw blurRad="38100" dist="38100" dir="2700000" algn="tl">
                    <a:srgbClr val="000000">
                      <a:alpha val="43137"/>
                    </a:srgbClr>
                  </a:outerShdw>
                </a:effectLst>
                <a:latin typeface="Consolas" pitchFamily="49" charset="0"/>
                <a:cs typeface="Consolas" pitchFamily="49" charset="0"/>
              </a:rPr>
              <a:t>, suffix : NotNull, res: </a:t>
            </a:r>
            <a:r>
              <a:rPr lang="en-US" sz="1600" dirty="0"/>
              <a:t>⊤ </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cxnSp>
        <p:nvCxnSpPr>
          <p:cNvPr id="11" name="Straight Arrow Connector 10"/>
          <p:cNvCxnSpPr>
            <a:stCxn id="6" idx="1"/>
          </p:cNvCxnSpPr>
          <p:nvPr/>
        </p:nvCxnSpPr>
        <p:spPr>
          <a:xfrm flipH="1">
            <a:off x="3680197" y="2767629"/>
            <a:ext cx="968003"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2" name="Straight Arrow Connector 11"/>
          <p:cNvCxnSpPr/>
          <p:nvPr/>
        </p:nvCxnSpPr>
        <p:spPr>
          <a:xfrm flipH="1">
            <a:off x="4239484" y="3266135"/>
            <a:ext cx="406888" cy="38741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a:stCxn id="7" idx="1"/>
          </p:cNvCxnSpPr>
          <p:nvPr/>
        </p:nvCxnSpPr>
        <p:spPr>
          <a:xfrm flipH="1">
            <a:off x="4164198" y="3266135"/>
            <a:ext cx="482174" cy="92486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a:stCxn id="8" idx="1"/>
          </p:cNvCxnSpPr>
          <p:nvPr/>
        </p:nvCxnSpPr>
        <p:spPr>
          <a:xfrm flipH="1">
            <a:off x="3962400" y="4893677"/>
            <a:ext cx="685800" cy="28792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1" name="Explosion 1 20"/>
          <p:cNvSpPr/>
          <p:nvPr/>
        </p:nvSpPr>
        <p:spPr bwMode="auto">
          <a:xfrm>
            <a:off x="5867400" y="5435098"/>
            <a:ext cx="1648048" cy="1268996"/>
          </a:xfrm>
          <a:prstGeom prst="irregularSeal1">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Ok!</a:t>
            </a:r>
          </a:p>
        </p:txBody>
      </p:sp>
    </p:spTree>
    <p:extLst>
      <p:ext uri="{BB962C8B-B14F-4D97-AF65-F5344CB8AC3E}">
        <p14:creationId xmlns:p14="http://schemas.microsoft.com/office/powerpoint/2010/main" val="388360843"/>
      </p:ext>
    </p:extLst>
  </p:cSld>
  <p:clrMapOvr>
    <a:masterClrMapping/>
  </p:clrMapOvr>
  <p:transition>
    <p:fade/>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did?</a:t>
            </a:r>
            <a:endParaRPr lang="en-US" dirty="0"/>
          </a:p>
        </p:txBody>
      </p:sp>
      <p:sp>
        <p:nvSpPr>
          <p:cNvPr id="3" name="Text Placeholder 2"/>
          <p:cNvSpPr>
            <a:spLocks noGrp="1"/>
          </p:cNvSpPr>
          <p:nvPr>
            <p:ph type="body" sz="quarter" idx="10"/>
          </p:nvPr>
        </p:nvSpPr>
        <p:spPr>
          <a:xfrm>
            <a:off x="381000" y="1411552"/>
            <a:ext cx="8382000" cy="984885"/>
          </a:xfrm>
        </p:spPr>
        <p:txBody>
          <a:bodyPr/>
          <a:lstStyle/>
          <a:p>
            <a:r>
              <a:rPr lang="en-US" dirty="0" smtClean="0"/>
              <a:t>We over-approximated the semantics</a:t>
            </a:r>
          </a:p>
          <a:p>
            <a:r>
              <a:rPr lang="en-US" dirty="0" smtClean="0"/>
              <a:t>We kept the concrete specification</a:t>
            </a:r>
            <a:endParaRPr lang="en-US" dirty="0"/>
          </a:p>
        </p:txBody>
      </p:sp>
      <p:sp>
        <p:nvSpPr>
          <p:cNvPr id="4" name="Oval 3"/>
          <p:cNvSpPr/>
          <p:nvPr/>
        </p:nvSpPr>
        <p:spPr bwMode="auto">
          <a:xfrm>
            <a:off x="2819400" y="2286000"/>
            <a:ext cx="3124200" cy="42672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Specification</a:t>
            </a: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3162300" y="3429000"/>
            <a:ext cx="2438400" cy="2438400"/>
          </a:xfrm>
          <a:prstGeom prst="ellipse">
            <a:avLst/>
          </a:prstGeom>
          <a:solidFill>
            <a:schemeClr val="accent6">
              <a:lumMod val="60000"/>
              <a:lumOff val="4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3390900" y="3657600"/>
            <a:ext cx="1981200" cy="1676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Program</a:t>
            </a:r>
          </a:p>
        </p:txBody>
      </p:sp>
    </p:spTree>
    <p:extLst>
      <p:ext uri="{BB962C8B-B14F-4D97-AF65-F5344CB8AC3E}">
        <p14:creationId xmlns:p14="http://schemas.microsoft.com/office/powerpoint/2010/main" val="424981322"/>
      </p:ext>
    </p:extLst>
  </p:cSld>
  <p:clrMapOvr>
    <a:masterClrMapping/>
  </p:clrMapOvr>
  <p:transition>
    <p:fade/>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a:t>
            </a:r>
            <a:endParaRPr lang="en-US" dirty="0"/>
          </a:p>
        </p:txBody>
      </p:sp>
      <p:sp>
        <p:nvSpPr>
          <p:cNvPr id="3" name="Text Placeholder 2"/>
          <p:cNvSpPr>
            <a:spLocks noGrp="1"/>
          </p:cNvSpPr>
          <p:nvPr>
            <p:ph type="body" sz="quarter" idx="10"/>
          </p:nvPr>
        </p:nvSpPr>
        <p:spPr>
          <a:xfrm>
            <a:off x="381000" y="1411552"/>
            <a:ext cx="8686800" cy="2474524"/>
          </a:xfrm>
        </p:spPr>
        <p:txBody>
          <a:bodyPr/>
          <a:lstStyle/>
          <a:p>
            <a:r>
              <a:rPr lang="en-US" dirty="0" smtClean="0"/>
              <a:t>No relations</a:t>
            </a:r>
          </a:p>
          <a:p>
            <a:pPr lvl="1"/>
            <a:r>
              <a:rPr lang="en-US" dirty="0" smtClean="0"/>
              <a:t>Can say </a:t>
            </a:r>
          </a:p>
          <a:p>
            <a:pPr marL="0" indent="0">
              <a:buNone/>
            </a:pPr>
            <a:r>
              <a:rPr lang="en-US" dirty="0" smtClean="0"/>
              <a:t>	“</a:t>
            </a:r>
            <a:r>
              <a:rPr lang="en-US" i="1" dirty="0" smtClean="0"/>
              <a:t>a variable is null/is not null</a:t>
            </a:r>
            <a:r>
              <a:rPr lang="en-US" dirty="0" smtClean="0"/>
              <a:t>”</a:t>
            </a:r>
          </a:p>
          <a:p>
            <a:pPr lvl="1"/>
            <a:r>
              <a:rPr lang="en-US" dirty="0" smtClean="0"/>
              <a:t>Cannot say </a:t>
            </a:r>
          </a:p>
          <a:p>
            <a:pPr marL="0" indent="0">
              <a:buNone/>
            </a:pPr>
            <a:r>
              <a:rPr lang="en-US" dirty="0"/>
              <a:t>	</a:t>
            </a:r>
            <a:r>
              <a:rPr lang="en-US" dirty="0" smtClean="0"/>
              <a:t>“</a:t>
            </a:r>
            <a:r>
              <a:rPr lang="en-US" i="1" dirty="0" smtClean="0"/>
              <a:t>a variable is null if another </a:t>
            </a:r>
            <a:r>
              <a:rPr lang="en-US" i="1" dirty="0" err="1" smtClean="0"/>
              <a:t>var</a:t>
            </a:r>
            <a:r>
              <a:rPr lang="en-US" i="1" dirty="0" smtClean="0"/>
              <a:t> is not null”</a:t>
            </a:r>
            <a:endParaRPr lang="en-US" dirty="0" smtClean="0"/>
          </a:p>
        </p:txBody>
      </p:sp>
    </p:spTree>
    <p:extLst>
      <p:ext uri="{BB962C8B-B14F-4D97-AF65-F5344CB8AC3E}">
        <p14:creationId xmlns:p14="http://schemas.microsoft.com/office/powerpoint/2010/main" val="2440904718"/>
      </p:ext>
    </p:extLst>
  </p:cSld>
  <p:clrMapOvr>
    <a:masterClrMapping/>
  </p:clrMapOvr>
  <p:transition>
    <p:fade/>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Numerical Analysis</a:t>
            </a:r>
            <a:endParaRPr lang="en-US" dirty="0"/>
          </a:p>
        </p:txBody>
      </p:sp>
      <p:pic>
        <p:nvPicPr>
          <p:cNvPr id="5122" name="Picture 2" descr="C:\Users\logozzo\AppData\Local\Microsoft\Windows\Temporary Internet Files\Content.IE5\88G2ZAHI\MC90035336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3124200"/>
            <a:ext cx="2984500" cy="2994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584034"/>
      </p:ext>
    </p:extLst>
  </p:cSld>
  <p:clrMapOvr>
    <a:masterClrMapping/>
  </p:clrMapOvr>
  <p:transition>
    <p:fad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GCD</a:t>
            </a:r>
            <a:endParaRPr lang="en-US" dirty="0"/>
          </a:p>
        </p:txBody>
      </p:sp>
      <p:sp>
        <p:nvSpPr>
          <p:cNvPr id="7" name="TextBox 6"/>
          <p:cNvSpPr txBox="1"/>
          <p:nvPr/>
        </p:nvSpPr>
        <p:spPr>
          <a:xfrm>
            <a:off x="533400" y="838200"/>
            <a:ext cx="5907386" cy="5786199"/>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600" dirty="0">
                <a:latin typeface="Consolas"/>
              </a:rPr>
              <a:t> </a:t>
            </a:r>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GCD(</a:t>
            </a:r>
            <a:r>
              <a:rPr lang="en-US" sz="1600" dirty="0">
                <a:solidFill>
                  <a:srgbClr val="0000FF"/>
                </a:solidFill>
                <a:latin typeface="Consolas"/>
              </a:rPr>
              <a:t>int</a:t>
            </a:r>
            <a:r>
              <a:rPr lang="en-US" sz="1600" dirty="0">
                <a:solidFill>
                  <a:prstClr val="black"/>
                </a:solidFill>
                <a:latin typeface="Consolas"/>
              </a:rPr>
              <a:t> x, </a:t>
            </a:r>
            <a:r>
              <a:rPr lang="en-US" sz="1600" dirty="0">
                <a:solidFill>
                  <a:srgbClr val="0000FF"/>
                </a:solidFill>
                <a:latin typeface="Consolas"/>
              </a:rPr>
              <a:t>int</a:t>
            </a:r>
            <a:r>
              <a:rPr lang="en-US" sz="1600" dirty="0">
                <a:solidFill>
                  <a:prstClr val="black"/>
                </a:solidFill>
                <a:latin typeface="Consolas"/>
              </a:rPr>
              <a:t> y)</a:t>
            </a:r>
          </a:p>
          <a:p>
            <a:r>
              <a:rPr lang="en-US" sz="1600" dirty="0">
                <a:solidFill>
                  <a:prstClr val="black"/>
                </a:solidFill>
                <a:latin typeface="Consolas"/>
              </a:rPr>
              <a:t>    {</a:t>
            </a: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.Requires</a:t>
            </a:r>
            <a:r>
              <a:rPr lang="en-US" sz="1600" dirty="0">
                <a:solidFill>
                  <a:prstClr val="black"/>
                </a:solidFill>
                <a:latin typeface="Consolas"/>
              </a:rPr>
              <a:t>(x &gt; 0);</a:t>
            </a: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.Requires</a:t>
            </a:r>
            <a:r>
              <a:rPr lang="en-US" sz="1600" dirty="0">
                <a:solidFill>
                  <a:prstClr val="black"/>
                </a:solidFill>
                <a:latin typeface="Consolas"/>
              </a:rPr>
              <a:t>(y &gt; 0);</a:t>
            </a:r>
          </a:p>
          <a:p>
            <a:endParaRPr lang="en-US" sz="1600" dirty="0">
              <a:solidFill>
                <a:prstClr val="black"/>
              </a:solidFill>
              <a:latin typeface="Consolas"/>
            </a:endParaRP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.Ensures</a:t>
            </a:r>
            <a:r>
              <a:rPr lang="en-US" sz="1600" dirty="0">
                <a:solidFill>
                  <a:prstClr val="black"/>
                </a:solidFill>
                <a:latin typeface="Consolas"/>
              </a:rPr>
              <a:t>(</a:t>
            </a:r>
            <a:r>
              <a:rPr lang="en-US" sz="1600" dirty="0" err="1">
                <a:solidFill>
                  <a:srgbClr val="2B91AF"/>
                </a:solidFill>
                <a:latin typeface="Consolas"/>
              </a:rPr>
              <a:t>Contract</a:t>
            </a:r>
            <a:r>
              <a:rPr lang="en-US" sz="1600" dirty="0" err="1">
                <a:solidFill>
                  <a:prstClr val="black"/>
                </a:solidFill>
                <a:latin typeface="Consolas"/>
              </a:rPr>
              <a:t>.Result</a:t>
            </a:r>
            <a:r>
              <a:rPr lang="en-US" sz="1600" dirty="0">
                <a:solidFill>
                  <a:prstClr val="black"/>
                </a:solidFill>
                <a:latin typeface="Consolas"/>
              </a:rPr>
              <a:t>&lt;</a:t>
            </a:r>
            <a:r>
              <a:rPr lang="en-US" sz="1600" dirty="0">
                <a:solidFill>
                  <a:srgbClr val="0000FF"/>
                </a:solidFill>
                <a:latin typeface="Consolas"/>
              </a:rPr>
              <a:t>int</a:t>
            </a:r>
            <a:r>
              <a:rPr lang="en-US" sz="1600" dirty="0">
                <a:solidFill>
                  <a:prstClr val="black"/>
                </a:solidFill>
                <a:latin typeface="Consolas"/>
              </a:rPr>
              <a:t>&gt;() &gt; 0);</a:t>
            </a:r>
          </a:p>
          <a:p>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while</a:t>
            </a:r>
            <a:r>
              <a:rPr lang="en-US" sz="1600" dirty="0">
                <a:solidFill>
                  <a:prstClr val="black"/>
                </a:solidFill>
                <a:latin typeface="Consolas"/>
              </a:rPr>
              <a:t> (</a:t>
            </a:r>
            <a:r>
              <a:rPr lang="en-US" sz="1600" dirty="0">
                <a:solidFill>
                  <a:srgbClr val="0000FF"/>
                </a:solidFill>
                <a:latin typeface="Consolas"/>
              </a:rPr>
              <a:t>true</a:t>
            </a:r>
            <a:r>
              <a:rPr lang="en-US" sz="1600" dirty="0">
                <a:solidFill>
                  <a:prstClr val="black"/>
                </a:solidFill>
                <a:latin typeface="Consolas"/>
              </a:rPr>
              <a:t>)</a:t>
            </a:r>
          </a:p>
          <a:p>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if</a:t>
            </a:r>
            <a:r>
              <a:rPr lang="en-US" sz="1600" dirty="0">
                <a:solidFill>
                  <a:prstClr val="black"/>
                </a:solidFill>
                <a:latin typeface="Consolas"/>
              </a:rPr>
              <a:t> (x &lt; y)</a:t>
            </a:r>
          </a:p>
          <a:p>
            <a:r>
              <a:rPr lang="en-US" sz="1600" dirty="0">
                <a:solidFill>
                  <a:prstClr val="black"/>
                </a:solidFill>
                <a:latin typeface="Consolas"/>
              </a:rPr>
              <a:t>        {</a:t>
            </a:r>
          </a:p>
          <a:p>
            <a:r>
              <a:rPr lang="en-US" sz="1600" dirty="0">
                <a:solidFill>
                  <a:prstClr val="black"/>
                </a:solidFill>
                <a:latin typeface="Consolas"/>
              </a:rPr>
              <a:t>          y %= x;</a:t>
            </a:r>
          </a:p>
          <a:p>
            <a:r>
              <a:rPr lang="en-US" sz="1600" dirty="0">
                <a:solidFill>
                  <a:prstClr val="black"/>
                </a:solidFill>
                <a:latin typeface="Consolas"/>
              </a:rPr>
              <a:t>          </a:t>
            </a:r>
            <a:r>
              <a:rPr lang="en-US" sz="1600" dirty="0">
                <a:solidFill>
                  <a:srgbClr val="0000FF"/>
                </a:solidFill>
                <a:latin typeface="Consolas"/>
              </a:rPr>
              <a:t>if</a:t>
            </a:r>
            <a:r>
              <a:rPr lang="en-US" sz="1600" dirty="0">
                <a:solidFill>
                  <a:prstClr val="black"/>
                </a:solidFill>
                <a:latin typeface="Consolas"/>
              </a:rPr>
              <a:t> (y == 0)</a:t>
            </a:r>
          </a:p>
          <a:p>
            <a:r>
              <a:rPr lang="en-US" sz="1600" dirty="0">
                <a:solidFill>
                  <a:prstClr val="black"/>
                </a:solidFill>
                <a:latin typeface="Consolas"/>
              </a:rPr>
              <a:t>            </a:t>
            </a:r>
            <a:r>
              <a:rPr lang="en-US" sz="1600" dirty="0">
                <a:solidFill>
                  <a:srgbClr val="0000FF"/>
                </a:solidFill>
                <a:latin typeface="Consolas"/>
              </a:rPr>
              <a:t>return</a:t>
            </a:r>
            <a:r>
              <a:rPr lang="en-US" sz="1600" dirty="0">
                <a:solidFill>
                  <a:prstClr val="black"/>
                </a:solidFill>
                <a:latin typeface="Consolas"/>
              </a:rPr>
              <a:t> x;</a:t>
            </a:r>
          </a:p>
          <a:p>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else</a:t>
            </a:r>
            <a:endParaRPr lang="en-US" sz="1600" dirty="0">
              <a:solidFill>
                <a:prstClr val="black"/>
              </a:solidFill>
              <a:latin typeface="Consolas"/>
            </a:endParaRPr>
          </a:p>
          <a:p>
            <a:r>
              <a:rPr lang="en-US" sz="1600" dirty="0">
                <a:solidFill>
                  <a:prstClr val="black"/>
                </a:solidFill>
                <a:latin typeface="Consolas"/>
              </a:rPr>
              <a:t>        {</a:t>
            </a:r>
          </a:p>
          <a:p>
            <a:r>
              <a:rPr lang="en-US" sz="1600" dirty="0">
                <a:solidFill>
                  <a:prstClr val="black"/>
                </a:solidFill>
                <a:latin typeface="Consolas"/>
              </a:rPr>
              <a:t>          x %= y;</a:t>
            </a:r>
          </a:p>
          <a:p>
            <a:r>
              <a:rPr lang="en-US" sz="1600" dirty="0">
                <a:solidFill>
                  <a:prstClr val="black"/>
                </a:solidFill>
                <a:latin typeface="Consolas"/>
              </a:rPr>
              <a:t>          </a:t>
            </a:r>
            <a:r>
              <a:rPr lang="en-US" sz="1600" dirty="0">
                <a:solidFill>
                  <a:srgbClr val="0000FF"/>
                </a:solidFill>
                <a:latin typeface="Consolas"/>
              </a:rPr>
              <a:t>if</a:t>
            </a:r>
            <a:r>
              <a:rPr lang="en-US" sz="1600" dirty="0">
                <a:solidFill>
                  <a:prstClr val="black"/>
                </a:solidFill>
                <a:latin typeface="Consolas"/>
              </a:rPr>
              <a:t> (x == 0)</a:t>
            </a:r>
          </a:p>
          <a:p>
            <a:r>
              <a:rPr lang="en-US" sz="1600" dirty="0">
                <a:solidFill>
                  <a:prstClr val="black"/>
                </a:solidFill>
                <a:latin typeface="Consolas"/>
              </a:rPr>
              <a:t>            </a:t>
            </a:r>
            <a:r>
              <a:rPr lang="en-US" sz="1600" dirty="0">
                <a:solidFill>
                  <a:srgbClr val="0000FF"/>
                </a:solidFill>
                <a:latin typeface="Consolas"/>
              </a:rPr>
              <a:t>return</a:t>
            </a:r>
            <a:r>
              <a:rPr lang="en-US" sz="1600" dirty="0">
                <a:solidFill>
                  <a:prstClr val="black"/>
                </a:solidFill>
                <a:latin typeface="Consolas"/>
              </a:rPr>
              <a:t> y;</a:t>
            </a:r>
          </a:p>
          <a:p>
            <a:r>
              <a:rPr lang="en-US" sz="1600" dirty="0">
                <a:solidFill>
                  <a:prstClr val="black"/>
                </a:solidFill>
                <a:latin typeface="Consolas"/>
              </a:rPr>
              <a:t>        }</a:t>
            </a:r>
          </a:p>
          <a:p>
            <a:r>
              <a:rPr lang="en-US" sz="1600" dirty="0">
                <a:solidFill>
                  <a:prstClr val="black"/>
                </a:solidFill>
                <a:latin typeface="Consolas"/>
              </a:rPr>
              <a:t>      }</a:t>
            </a:r>
          </a:p>
          <a:p>
            <a:r>
              <a:rPr lang="en-US" sz="1600" dirty="0">
                <a:solidFill>
                  <a:prstClr val="black"/>
                </a:solidFill>
                <a:latin typeface="Consolas"/>
              </a:rPr>
              <a:t>    }</a:t>
            </a:r>
            <a:endParaRPr lang="en-US" sz="1600" dirty="0" smtClean="0">
              <a:effectLst>
                <a:outerShdw blurRad="38100" dist="38100" dir="2700000" algn="tl">
                  <a:srgbClr val="000000">
                    <a:alpha val="43137"/>
                  </a:srgbClr>
                </a:outerShdw>
              </a:effectLst>
            </a:endParaRPr>
          </a:p>
        </p:txBody>
      </p:sp>
      <p:sp>
        <p:nvSpPr>
          <p:cNvPr id="8" name="TextBox 7"/>
          <p:cNvSpPr txBox="1"/>
          <p:nvPr/>
        </p:nvSpPr>
        <p:spPr>
          <a:xfrm>
            <a:off x="5410200" y="3505200"/>
            <a:ext cx="3245440"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We need numerical reasoning</a:t>
            </a:r>
          </a:p>
        </p:txBody>
      </p:sp>
      <p:cxnSp>
        <p:nvCxnSpPr>
          <p:cNvPr id="10" name="Straight Arrow Connector 9"/>
          <p:cNvCxnSpPr>
            <a:stCxn id="8" idx="0"/>
          </p:cNvCxnSpPr>
          <p:nvPr/>
        </p:nvCxnSpPr>
        <p:spPr>
          <a:xfrm flipH="1" flipV="1">
            <a:off x="4800600" y="2362200"/>
            <a:ext cx="2232320" cy="11430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991435238"/>
      </p:ext>
    </p:extLst>
  </p:cSld>
  <p:clrMapOvr>
    <a:masterClrMapping/>
  </p:clrMapOvr>
  <p:transition>
    <p:fad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Intervals (recall)</a:t>
            </a:r>
            <a:endParaRPr lang="en-US" dirty="0"/>
          </a:p>
        </p:txBody>
      </p:sp>
      <p:sp>
        <p:nvSpPr>
          <p:cNvPr id="3" name="Text Placeholder 2"/>
          <p:cNvSpPr>
            <a:spLocks noGrp="1"/>
          </p:cNvSpPr>
          <p:nvPr>
            <p:ph type="body" sz="quarter" idx="10"/>
          </p:nvPr>
        </p:nvSpPr>
        <p:spPr>
          <a:xfrm>
            <a:off x="381000" y="1411552"/>
            <a:ext cx="8382000" cy="5521512"/>
          </a:xfrm>
        </p:spPr>
        <p:txBody>
          <a:bodyPr/>
          <a:lstStyle/>
          <a:p>
            <a:r>
              <a:rPr lang="en-US" dirty="0" smtClean="0"/>
              <a:t>Approximate each variable with a range</a:t>
            </a:r>
          </a:p>
          <a:p>
            <a:pPr marL="0" indent="0" algn="ctr">
              <a:buNone/>
            </a:pPr>
            <a:r>
              <a:rPr lang="en-US" dirty="0" smtClean="0">
                <a:effectLst/>
              </a:rPr>
              <a:t>[a</a:t>
            </a:r>
            <a:r>
              <a:rPr lang="en-US" dirty="0">
                <a:effectLst/>
              </a:rPr>
              <a:t>, b] where a, b ∈ Z ∪ { +∞, -∞ </a:t>
            </a:r>
            <a:r>
              <a:rPr lang="en-US" dirty="0" smtClean="0">
                <a:effectLst/>
              </a:rPr>
              <a:t>}</a:t>
            </a:r>
            <a:endParaRPr lang="en-US" dirty="0"/>
          </a:p>
          <a:p>
            <a:pPr lvl="1"/>
            <a:r>
              <a:rPr lang="en-US" dirty="0" smtClean="0"/>
              <a:t>More complex in reality because of </a:t>
            </a:r>
          </a:p>
          <a:p>
            <a:pPr lvl="2"/>
            <a:r>
              <a:rPr lang="en-US" dirty="0" smtClean="0"/>
              <a:t>Overflows</a:t>
            </a:r>
          </a:p>
          <a:p>
            <a:pPr lvl="2"/>
            <a:r>
              <a:rPr lang="en-US" dirty="0" smtClean="0"/>
              <a:t>Different Int types (16, 32, 64 bits, signed/unsigned)</a:t>
            </a:r>
          </a:p>
          <a:p>
            <a:r>
              <a:rPr lang="en-US" dirty="0" smtClean="0"/>
              <a:t>Order: interval inclusion</a:t>
            </a:r>
          </a:p>
          <a:p>
            <a:r>
              <a:rPr lang="en-US" dirty="0" smtClean="0"/>
              <a:t>Join: interval union</a:t>
            </a:r>
          </a:p>
          <a:p>
            <a:r>
              <a:rPr lang="en-US" dirty="0" smtClean="0"/>
              <a:t>Meet: interval intersection</a:t>
            </a:r>
          </a:p>
          <a:p>
            <a:r>
              <a:rPr lang="en-US" dirty="0" smtClean="0"/>
              <a:t>Widening: drops unstable bounds</a:t>
            </a:r>
          </a:p>
          <a:p>
            <a:pPr marL="0" indent="0">
              <a:buNone/>
            </a:pPr>
            <a:r>
              <a:rPr lang="en-US" dirty="0"/>
              <a:t>	</a:t>
            </a:r>
            <a:endParaRPr lang="en-US" dirty="0" smtClean="0">
              <a:effectLst/>
            </a:endParaRPr>
          </a:p>
          <a:p>
            <a:pPr marL="0" indent="0">
              <a:buNone/>
            </a:pPr>
            <a:r>
              <a:rPr lang="en-US" dirty="0" smtClean="0"/>
              <a:t> </a:t>
            </a:r>
            <a:endParaRPr lang="en-US" dirty="0"/>
          </a:p>
        </p:txBody>
      </p:sp>
    </p:spTree>
    <p:extLst>
      <p:ext uri="{BB962C8B-B14F-4D97-AF65-F5344CB8AC3E}">
        <p14:creationId xmlns:p14="http://schemas.microsoft.com/office/powerpoint/2010/main" val="951929869"/>
      </p:ext>
    </p:extLst>
  </p:cSld>
  <p:clrMapOvr>
    <a:masterClrMapping/>
  </p:clrMapOvr>
  <p:transition>
    <p:fade/>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533400" y="838200"/>
            <a:ext cx="5907386" cy="5786199"/>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600" dirty="0">
                <a:latin typeface="Consolas"/>
              </a:rPr>
              <a:t> </a:t>
            </a:r>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public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GCD(</a:t>
            </a:r>
            <a:r>
              <a:rPr lang="en-US" sz="1600" dirty="0">
                <a:solidFill>
                  <a:srgbClr val="0000FF"/>
                </a:solidFill>
                <a:latin typeface="Consolas"/>
              </a:rPr>
              <a:t>int</a:t>
            </a:r>
            <a:r>
              <a:rPr lang="en-US" sz="1600" dirty="0">
                <a:solidFill>
                  <a:prstClr val="black"/>
                </a:solidFill>
                <a:latin typeface="Consolas"/>
              </a:rPr>
              <a:t> x, </a:t>
            </a:r>
            <a:r>
              <a:rPr lang="en-US" sz="1600" dirty="0">
                <a:solidFill>
                  <a:srgbClr val="0000FF"/>
                </a:solidFill>
                <a:latin typeface="Consolas"/>
              </a:rPr>
              <a:t>int</a:t>
            </a:r>
            <a:r>
              <a:rPr lang="en-US" sz="1600" dirty="0">
                <a:solidFill>
                  <a:prstClr val="black"/>
                </a:solidFill>
                <a:latin typeface="Consolas"/>
              </a:rPr>
              <a:t> y)</a:t>
            </a:r>
          </a:p>
          <a:p>
            <a:r>
              <a:rPr lang="en-US" sz="1600" dirty="0">
                <a:solidFill>
                  <a:prstClr val="black"/>
                </a:solidFill>
                <a:latin typeface="Consolas"/>
              </a:rPr>
              <a:t>    {</a:t>
            </a: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.Requires</a:t>
            </a:r>
            <a:r>
              <a:rPr lang="en-US" sz="1600" dirty="0">
                <a:solidFill>
                  <a:prstClr val="black"/>
                </a:solidFill>
                <a:latin typeface="Consolas"/>
              </a:rPr>
              <a:t>(x &gt; 0);</a:t>
            </a: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.Requires</a:t>
            </a:r>
            <a:r>
              <a:rPr lang="en-US" sz="1600" dirty="0">
                <a:solidFill>
                  <a:prstClr val="black"/>
                </a:solidFill>
                <a:latin typeface="Consolas"/>
              </a:rPr>
              <a:t>(y &gt; 0);</a:t>
            </a:r>
          </a:p>
          <a:p>
            <a:endParaRPr lang="en-US" sz="1600" dirty="0">
              <a:solidFill>
                <a:prstClr val="black"/>
              </a:solidFill>
              <a:latin typeface="Consolas"/>
            </a:endParaRPr>
          </a:p>
          <a:p>
            <a:r>
              <a:rPr lang="en-US" sz="1600" dirty="0">
                <a:solidFill>
                  <a:prstClr val="black"/>
                </a:solidFill>
                <a:latin typeface="Consolas"/>
              </a:rPr>
              <a:t>      </a:t>
            </a:r>
            <a:r>
              <a:rPr lang="en-US" sz="1600" dirty="0" err="1">
                <a:solidFill>
                  <a:srgbClr val="2B91AF"/>
                </a:solidFill>
                <a:latin typeface="Consolas"/>
              </a:rPr>
              <a:t>Contract</a:t>
            </a:r>
            <a:r>
              <a:rPr lang="en-US" sz="1600" dirty="0" err="1">
                <a:solidFill>
                  <a:prstClr val="black"/>
                </a:solidFill>
                <a:latin typeface="Consolas"/>
              </a:rPr>
              <a:t>.Ensures</a:t>
            </a:r>
            <a:r>
              <a:rPr lang="en-US" sz="1600" dirty="0">
                <a:solidFill>
                  <a:prstClr val="black"/>
                </a:solidFill>
                <a:latin typeface="Consolas"/>
              </a:rPr>
              <a:t>(</a:t>
            </a:r>
            <a:r>
              <a:rPr lang="en-US" sz="1600" dirty="0" err="1">
                <a:solidFill>
                  <a:srgbClr val="2B91AF"/>
                </a:solidFill>
                <a:latin typeface="Consolas"/>
              </a:rPr>
              <a:t>Contract</a:t>
            </a:r>
            <a:r>
              <a:rPr lang="en-US" sz="1600" dirty="0" err="1">
                <a:solidFill>
                  <a:prstClr val="black"/>
                </a:solidFill>
                <a:latin typeface="Consolas"/>
              </a:rPr>
              <a:t>.Result</a:t>
            </a:r>
            <a:r>
              <a:rPr lang="en-US" sz="1600" dirty="0">
                <a:solidFill>
                  <a:prstClr val="black"/>
                </a:solidFill>
                <a:latin typeface="Consolas"/>
              </a:rPr>
              <a:t>&lt;</a:t>
            </a:r>
            <a:r>
              <a:rPr lang="en-US" sz="1600" dirty="0">
                <a:solidFill>
                  <a:srgbClr val="0000FF"/>
                </a:solidFill>
                <a:latin typeface="Consolas"/>
              </a:rPr>
              <a:t>int</a:t>
            </a:r>
            <a:r>
              <a:rPr lang="en-US" sz="1600" dirty="0">
                <a:solidFill>
                  <a:prstClr val="black"/>
                </a:solidFill>
                <a:latin typeface="Consolas"/>
              </a:rPr>
              <a:t>&gt;() &gt; 0);</a:t>
            </a:r>
          </a:p>
          <a:p>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while</a:t>
            </a:r>
            <a:r>
              <a:rPr lang="en-US" sz="1600" dirty="0">
                <a:solidFill>
                  <a:prstClr val="black"/>
                </a:solidFill>
                <a:latin typeface="Consolas"/>
              </a:rPr>
              <a:t> (</a:t>
            </a:r>
            <a:r>
              <a:rPr lang="en-US" sz="1600" dirty="0">
                <a:solidFill>
                  <a:srgbClr val="0000FF"/>
                </a:solidFill>
                <a:latin typeface="Consolas"/>
              </a:rPr>
              <a:t>true</a:t>
            </a:r>
            <a:r>
              <a:rPr lang="en-US" sz="1600" dirty="0">
                <a:solidFill>
                  <a:prstClr val="black"/>
                </a:solidFill>
                <a:latin typeface="Consolas"/>
              </a:rPr>
              <a:t>)</a:t>
            </a:r>
          </a:p>
          <a:p>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if</a:t>
            </a:r>
            <a:r>
              <a:rPr lang="en-US" sz="1600" dirty="0">
                <a:solidFill>
                  <a:prstClr val="black"/>
                </a:solidFill>
                <a:latin typeface="Consolas"/>
              </a:rPr>
              <a:t> (x &lt; y)</a:t>
            </a:r>
          </a:p>
          <a:p>
            <a:r>
              <a:rPr lang="en-US" sz="1600" dirty="0">
                <a:solidFill>
                  <a:prstClr val="black"/>
                </a:solidFill>
                <a:latin typeface="Consolas"/>
              </a:rPr>
              <a:t>        {</a:t>
            </a:r>
          </a:p>
          <a:p>
            <a:r>
              <a:rPr lang="en-US" sz="1600" dirty="0">
                <a:solidFill>
                  <a:prstClr val="black"/>
                </a:solidFill>
                <a:latin typeface="Consolas"/>
              </a:rPr>
              <a:t>          y %= x;</a:t>
            </a:r>
          </a:p>
          <a:p>
            <a:r>
              <a:rPr lang="en-US" sz="1600" dirty="0">
                <a:solidFill>
                  <a:prstClr val="black"/>
                </a:solidFill>
                <a:latin typeface="Consolas"/>
              </a:rPr>
              <a:t>          </a:t>
            </a:r>
            <a:r>
              <a:rPr lang="en-US" sz="1600" dirty="0">
                <a:solidFill>
                  <a:srgbClr val="0000FF"/>
                </a:solidFill>
                <a:latin typeface="Consolas"/>
              </a:rPr>
              <a:t>if</a:t>
            </a:r>
            <a:r>
              <a:rPr lang="en-US" sz="1600" dirty="0">
                <a:solidFill>
                  <a:prstClr val="black"/>
                </a:solidFill>
                <a:latin typeface="Consolas"/>
              </a:rPr>
              <a:t> (y == 0)</a:t>
            </a:r>
          </a:p>
          <a:p>
            <a:r>
              <a:rPr lang="en-US" sz="1600" dirty="0">
                <a:solidFill>
                  <a:prstClr val="black"/>
                </a:solidFill>
                <a:latin typeface="Consolas"/>
              </a:rPr>
              <a:t>            </a:t>
            </a:r>
            <a:r>
              <a:rPr lang="en-US" sz="1600" dirty="0">
                <a:solidFill>
                  <a:srgbClr val="0000FF"/>
                </a:solidFill>
                <a:latin typeface="Consolas"/>
              </a:rPr>
              <a:t>return</a:t>
            </a:r>
            <a:r>
              <a:rPr lang="en-US" sz="1600" dirty="0">
                <a:solidFill>
                  <a:prstClr val="black"/>
                </a:solidFill>
                <a:latin typeface="Consolas"/>
              </a:rPr>
              <a:t> x;</a:t>
            </a:r>
          </a:p>
          <a:p>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else</a:t>
            </a:r>
            <a:endParaRPr lang="en-US" sz="1600" dirty="0">
              <a:solidFill>
                <a:prstClr val="black"/>
              </a:solidFill>
              <a:latin typeface="Consolas"/>
            </a:endParaRPr>
          </a:p>
          <a:p>
            <a:r>
              <a:rPr lang="en-US" sz="1600" dirty="0">
                <a:solidFill>
                  <a:prstClr val="black"/>
                </a:solidFill>
                <a:latin typeface="Consolas"/>
              </a:rPr>
              <a:t>        {</a:t>
            </a:r>
          </a:p>
          <a:p>
            <a:r>
              <a:rPr lang="en-US" sz="1600" dirty="0">
                <a:solidFill>
                  <a:prstClr val="black"/>
                </a:solidFill>
                <a:latin typeface="Consolas"/>
              </a:rPr>
              <a:t>          x %= y;</a:t>
            </a:r>
          </a:p>
          <a:p>
            <a:r>
              <a:rPr lang="en-US" sz="1600" dirty="0">
                <a:solidFill>
                  <a:prstClr val="black"/>
                </a:solidFill>
                <a:latin typeface="Consolas"/>
              </a:rPr>
              <a:t>          </a:t>
            </a:r>
            <a:r>
              <a:rPr lang="en-US" sz="1600" dirty="0">
                <a:solidFill>
                  <a:srgbClr val="0000FF"/>
                </a:solidFill>
                <a:latin typeface="Consolas"/>
              </a:rPr>
              <a:t>if</a:t>
            </a:r>
            <a:r>
              <a:rPr lang="en-US" sz="1600" dirty="0">
                <a:solidFill>
                  <a:prstClr val="black"/>
                </a:solidFill>
                <a:latin typeface="Consolas"/>
              </a:rPr>
              <a:t> (x == 0)</a:t>
            </a:r>
          </a:p>
          <a:p>
            <a:r>
              <a:rPr lang="en-US" sz="1600" dirty="0">
                <a:solidFill>
                  <a:prstClr val="black"/>
                </a:solidFill>
                <a:latin typeface="Consolas"/>
              </a:rPr>
              <a:t>            </a:t>
            </a:r>
            <a:r>
              <a:rPr lang="en-US" sz="1600" dirty="0">
                <a:solidFill>
                  <a:srgbClr val="0000FF"/>
                </a:solidFill>
                <a:latin typeface="Consolas"/>
              </a:rPr>
              <a:t>return</a:t>
            </a:r>
            <a:r>
              <a:rPr lang="en-US" sz="1600" dirty="0">
                <a:solidFill>
                  <a:prstClr val="black"/>
                </a:solidFill>
                <a:latin typeface="Consolas"/>
              </a:rPr>
              <a:t> y;</a:t>
            </a:r>
          </a:p>
          <a:p>
            <a:r>
              <a:rPr lang="en-US" sz="1600" dirty="0">
                <a:solidFill>
                  <a:prstClr val="black"/>
                </a:solidFill>
                <a:latin typeface="Consolas"/>
              </a:rPr>
              <a:t>        }</a:t>
            </a:r>
          </a:p>
          <a:p>
            <a:r>
              <a:rPr lang="en-US" sz="1600" dirty="0">
                <a:solidFill>
                  <a:prstClr val="black"/>
                </a:solidFill>
                <a:latin typeface="Consolas"/>
              </a:rPr>
              <a:t>      }</a:t>
            </a:r>
          </a:p>
          <a:p>
            <a:r>
              <a:rPr lang="en-US" sz="1600" dirty="0">
                <a:solidFill>
                  <a:prstClr val="black"/>
                </a:solidFill>
                <a:latin typeface="Consolas"/>
              </a:rPr>
              <a:t>    }</a:t>
            </a:r>
            <a:endParaRPr lang="en-US" sz="1600" dirty="0" smtClean="0">
              <a:effectLst>
                <a:outerShdw blurRad="38100" dist="38100" dir="2700000" algn="tl">
                  <a:srgbClr val="000000">
                    <a:alpha val="43137"/>
                  </a:srgbClr>
                </a:outerShdw>
              </a:effectLst>
            </a:endParaRPr>
          </a:p>
        </p:txBody>
      </p:sp>
      <p:sp>
        <p:nvSpPr>
          <p:cNvPr id="7" name="TextBox 6"/>
          <p:cNvSpPr txBox="1"/>
          <p:nvPr/>
        </p:nvSpPr>
        <p:spPr>
          <a:xfrm>
            <a:off x="4419600" y="1676400"/>
            <a:ext cx="2383986"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smtClean="0">
                <a:effectLst>
                  <a:outerShdw blurRad="38100" dist="38100" dir="2700000" algn="tl">
                    <a:srgbClr val="000000">
                      <a:alpha val="43137"/>
                    </a:srgbClr>
                  </a:outerShdw>
                </a:effectLst>
                <a:latin typeface="Consolas" pitchFamily="49" charset="0"/>
                <a:cs typeface="Consolas" pitchFamily="49" charset="0"/>
              </a:rPr>
              <a:t>x </a:t>
            </a:r>
            <a:r>
              <a:rPr lang="en-US" sz="1600" dirty="0">
                <a:effectLst>
                  <a:outerShdw blurRad="38100" dist="38100" dir="2700000" algn="tl">
                    <a:srgbClr val="000000">
                      <a:alpha val="43137"/>
                    </a:srgbClr>
                  </a:outerShdw>
                </a:effectLst>
                <a:latin typeface="Consolas" pitchFamily="49" charset="0"/>
                <a:cs typeface="Consolas" pitchFamily="49" charset="0"/>
              </a:rPr>
              <a:t>:[1,+</a:t>
            </a:r>
            <a:r>
              <a:rPr lang="en-US" sz="1600" dirty="0"/>
              <a:t>∞</a:t>
            </a:r>
            <a:r>
              <a:rPr lang="en-US" sz="1600" dirty="0">
                <a:effectLst>
                  <a:outerShdw blurRad="38100" dist="38100" dir="2700000" algn="tl">
                    <a:srgbClr val="000000">
                      <a:alpha val="43137"/>
                    </a:srgbClr>
                  </a:outerShdw>
                </a:effectLst>
                <a:latin typeface="Consolas" pitchFamily="49" charset="0"/>
                <a:cs typeface="Consolas" pitchFamily="49" charset="0"/>
              </a:rPr>
              <a:t>] </a:t>
            </a:r>
            <a:r>
              <a:rPr lang="en-US" sz="1600" dirty="0" smtClean="0">
                <a:effectLst>
                  <a:outerShdw blurRad="38100" dist="38100" dir="2700000" algn="tl">
                    <a:srgbClr val="000000">
                      <a:alpha val="43137"/>
                    </a:srgbClr>
                  </a:outerShdw>
                </a:effectLst>
                <a:latin typeface="Consolas" pitchFamily="49" charset="0"/>
                <a:cs typeface="Consolas" pitchFamily="49" charset="0"/>
              </a:rPr>
              <a:t>y :[1,+</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a:t>
            </a:r>
          </a:p>
        </p:txBody>
      </p:sp>
      <p:sp>
        <p:nvSpPr>
          <p:cNvPr id="9" name="TextBox 8"/>
          <p:cNvSpPr txBox="1"/>
          <p:nvPr/>
        </p:nvSpPr>
        <p:spPr>
          <a:xfrm>
            <a:off x="4419600" y="3276600"/>
            <a:ext cx="2441694"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x</a:t>
            </a:r>
            <a:r>
              <a:rPr lang="en-US" sz="1600" dirty="0" smtClean="0">
                <a:effectLst>
                  <a:outerShdw blurRad="38100" dist="38100" dir="2700000" algn="tl">
                    <a:srgbClr val="000000">
                      <a:alpha val="43137"/>
                    </a:srgbClr>
                  </a:outerShdw>
                </a:effectLst>
                <a:latin typeface="Consolas" pitchFamily="49" charset="0"/>
                <a:cs typeface="Consolas" pitchFamily="49" charset="0"/>
              </a:rPr>
              <a:t> :[1,+</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 y:[2, </a:t>
            </a:r>
            <a:r>
              <a:rPr lang="en-US" sz="1600" dirty="0">
                <a:effectLst>
                  <a:outerShdw blurRad="38100" dist="38100" dir="2700000" algn="tl">
                    <a:srgbClr val="000000">
                      <a:alpha val="43137"/>
                    </a:srgbClr>
                  </a:outerShdw>
                </a:effectLst>
                <a:latin typeface="Consolas" pitchFamily="49" charset="0"/>
                <a:cs typeface="Consolas" pitchFamily="49" charset="0"/>
              </a:rPr>
              <a:t>+</a:t>
            </a:r>
            <a:r>
              <a:rPr lang="en-US" sz="1600" dirty="0" smtClean="0"/>
              <a:t>∞]</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sp>
        <p:nvSpPr>
          <p:cNvPr id="11" name="TextBox 10"/>
          <p:cNvSpPr txBox="1"/>
          <p:nvPr/>
        </p:nvSpPr>
        <p:spPr>
          <a:xfrm>
            <a:off x="4419600" y="3729641"/>
            <a:ext cx="2441694"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smtClean="0">
                <a:effectLst>
                  <a:outerShdw blurRad="38100" dist="38100" dir="2700000" algn="tl">
                    <a:srgbClr val="000000">
                      <a:alpha val="43137"/>
                    </a:srgbClr>
                  </a:outerShdw>
                </a:effectLst>
                <a:latin typeface="Consolas" pitchFamily="49" charset="0"/>
                <a:cs typeface="Consolas" pitchFamily="49" charset="0"/>
              </a:rPr>
              <a:t>x :[1,+</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 y:[0, </a:t>
            </a:r>
            <a:r>
              <a:rPr lang="en-US" sz="1600" dirty="0">
                <a:effectLst>
                  <a:outerShdw blurRad="38100" dist="38100" dir="2700000" algn="tl">
                    <a:srgbClr val="000000">
                      <a:alpha val="43137"/>
                    </a:srgbClr>
                  </a:outerShdw>
                </a:effectLst>
                <a:latin typeface="Consolas" pitchFamily="49" charset="0"/>
                <a:cs typeface="Consolas" pitchFamily="49" charset="0"/>
              </a:rPr>
              <a:t>+</a:t>
            </a:r>
            <a:r>
              <a:rPr lang="en-US" sz="1600" dirty="0" smtClean="0"/>
              <a:t>∞]</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sp>
        <p:nvSpPr>
          <p:cNvPr id="12" name="TextBox 11"/>
          <p:cNvSpPr txBox="1"/>
          <p:nvPr/>
        </p:nvSpPr>
        <p:spPr>
          <a:xfrm>
            <a:off x="4419600" y="4800600"/>
            <a:ext cx="2441694"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x</a:t>
            </a:r>
            <a:r>
              <a:rPr lang="en-US" sz="1600" dirty="0" smtClean="0">
                <a:effectLst>
                  <a:outerShdw blurRad="38100" dist="38100" dir="2700000" algn="tl">
                    <a:srgbClr val="000000">
                      <a:alpha val="43137"/>
                    </a:srgbClr>
                  </a:outerShdw>
                </a:effectLst>
                <a:latin typeface="Consolas" pitchFamily="49" charset="0"/>
                <a:cs typeface="Consolas" pitchFamily="49" charset="0"/>
              </a:rPr>
              <a:t> :[1,+</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 y:[1, </a:t>
            </a:r>
            <a:r>
              <a:rPr lang="en-US" sz="1600" dirty="0">
                <a:effectLst>
                  <a:outerShdw blurRad="38100" dist="38100" dir="2700000" algn="tl">
                    <a:srgbClr val="000000">
                      <a:alpha val="43137"/>
                    </a:srgbClr>
                  </a:outerShdw>
                </a:effectLst>
                <a:latin typeface="Consolas" pitchFamily="49" charset="0"/>
                <a:cs typeface="Consolas" pitchFamily="49" charset="0"/>
              </a:rPr>
              <a:t>+</a:t>
            </a:r>
            <a:r>
              <a:rPr lang="en-US" sz="1600" dirty="0" smtClean="0"/>
              <a:t>∞]</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sp>
        <p:nvSpPr>
          <p:cNvPr id="13" name="TextBox 12"/>
          <p:cNvSpPr txBox="1"/>
          <p:nvPr/>
        </p:nvSpPr>
        <p:spPr>
          <a:xfrm>
            <a:off x="4419600" y="5253641"/>
            <a:ext cx="2441694"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smtClean="0">
                <a:effectLst>
                  <a:outerShdw blurRad="38100" dist="38100" dir="2700000" algn="tl">
                    <a:srgbClr val="000000">
                      <a:alpha val="43137"/>
                    </a:srgbClr>
                  </a:outerShdw>
                </a:effectLst>
                <a:latin typeface="Consolas" pitchFamily="49" charset="0"/>
                <a:cs typeface="Consolas" pitchFamily="49" charset="0"/>
              </a:rPr>
              <a:t>x :[0,+</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 y:[1, </a:t>
            </a:r>
            <a:r>
              <a:rPr lang="en-US" sz="1600" dirty="0">
                <a:effectLst>
                  <a:outerShdw blurRad="38100" dist="38100" dir="2700000" algn="tl">
                    <a:srgbClr val="000000">
                      <a:alpha val="43137"/>
                    </a:srgbClr>
                  </a:outerShdw>
                </a:effectLst>
                <a:latin typeface="Consolas" pitchFamily="49" charset="0"/>
                <a:cs typeface="Consolas" pitchFamily="49" charset="0"/>
              </a:rPr>
              <a:t>+</a:t>
            </a:r>
            <a:r>
              <a:rPr lang="en-US" sz="1600" dirty="0" smtClean="0"/>
              <a:t>∞]</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sp>
        <p:nvSpPr>
          <p:cNvPr id="14" name="TextBox 13"/>
          <p:cNvSpPr txBox="1"/>
          <p:nvPr/>
        </p:nvSpPr>
        <p:spPr>
          <a:xfrm>
            <a:off x="4419600" y="5750733"/>
            <a:ext cx="2441694"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x</a:t>
            </a:r>
            <a:r>
              <a:rPr lang="en-US" sz="1600" dirty="0" smtClean="0">
                <a:effectLst>
                  <a:outerShdw blurRad="38100" dist="38100" dir="2700000" algn="tl">
                    <a:srgbClr val="000000">
                      <a:alpha val="43137"/>
                    </a:srgbClr>
                  </a:outerShdw>
                </a:effectLst>
                <a:latin typeface="Consolas" pitchFamily="49" charset="0"/>
                <a:cs typeface="Consolas" pitchFamily="49" charset="0"/>
              </a:rPr>
              <a:t> :[1,+</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 y:[1, </a:t>
            </a:r>
            <a:r>
              <a:rPr lang="en-US" sz="1600" dirty="0">
                <a:effectLst>
                  <a:outerShdw blurRad="38100" dist="38100" dir="2700000" algn="tl">
                    <a:srgbClr val="000000">
                      <a:alpha val="43137"/>
                    </a:srgbClr>
                  </a:outerShdw>
                </a:effectLst>
                <a:latin typeface="Consolas" pitchFamily="49" charset="0"/>
                <a:cs typeface="Consolas" pitchFamily="49" charset="0"/>
              </a:rPr>
              <a:t>+</a:t>
            </a:r>
            <a:r>
              <a:rPr lang="en-US" sz="1600" dirty="0" smtClean="0"/>
              <a:t>∞]</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sp>
        <p:nvSpPr>
          <p:cNvPr id="15" name="TextBox 14"/>
          <p:cNvSpPr txBox="1"/>
          <p:nvPr/>
        </p:nvSpPr>
        <p:spPr>
          <a:xfrm>
            <a:off x="4419600" y="4191000"/>
            <a:ext cx="2441694"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x</a:t>
            </a:r>
            <a:r>
              <a:rPr lang="en-US" sz="1600" dirty="0" smtClean="0">
                <a:effectLst>
                  <a:outerShdw blurRad="38100" dist="38100" dir="2700000" algn="tl">
                    <a:srgbClr val="000000">
                      <a:alpha val="43137"/>
                    </a:srgbClr>
                  </a:outerShdw>
                </a:effectLst>
                <a:latin typeface="Consolas" pitchFamily="49" charset="0"/>
                <a:cs typeface="Consolas" pitchFamily="49" charset="0"/>
              </a:rPr>
              <a:t> :[1,+</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 y:[1, </a:t>
            </a:r>
            <a:r>
              <a:rPr lang="en-US" sz="1600" dirty="0">
                <a:effectLst>
                  <a:outerShdw blurRad="38100" dist="38100" dir="2700000" algn="tl">
                    <a:srgbClr val="000000">
                      <a:alpha val="43137"/>
                    </a:srgbClr>
                  </a:outerShdw>
                </a:effectLst>
                <a:latin typeface="Consolas" pitchFamily="49" charset="0"/>
                <a:cs typeface="Consolas" pitchFamily="49" charset="0"/>
              </a:rPr>
              <a:t>+</a:t>
            </a:r>
            <a:r>
              <a:rPr lang="en-US" sz="1600" dirty="0" smtClean="0"/>
              <a:t>∞]</a:t>
            </a:r>
            <a:endParaRPr lang="en-US" sz="1600" dirty="0" smtClean="0">
              <a:effectLst>
                <a:outerShdw blurRad="38100" dist="38100" dir="2700000" algn="tl">
                  <a:srgbClr val="000000">
                    <a:alpha val="43137"/>
                  </a:srgbClr>
                </a:outerShdw>
              </a:effectLst>
              <a:latin typeface="Consolas" pitchFamily="49" charset="0"/>
              <a:cs typeface="Consolas" pitchFamily="49" charset="0"/>
            </a:endParaRPr>
          </a:p>
        </p:txBody>
      </p:sp>
      <p:sp>
        <p:nvSpPr>
          <p:cNvPr id="16" name="TextBox 15"/>
          <p:cNvSpPr txBox="1"/>
          <p:nvPr/>
        </p:nvSpPr>
        <p:spPr>
          <a:xfrm>
            <a:off x="4419600" y="2362200"/>
            <a:ext cx="2383986"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smtClean="0">
                <a:effectLst>
                  <a:outerShdw blurRad="38100" dist="38100" dir="2700000" algn="tl">
                    <a:srgbClr val="000000">
                      <a:alpha val="43137"/>
                    </a:srgbClr>
                  </a:outerShdw>
                </a:effectLst>
                <a:latin typeface="Consolas" pitchFamily="49" charset="0"/>
                <a:cs typeface="Consolas" pitchFamily="49" charset="0"/>
              </a:rPr>
              <a:t>x </a:t>
            </a:r>
            <a:r>
              <a:rPr lang="en-US" sz="1600" dirty="0">
                <a:effectLst>
                  <a:outerShdw blurRad="38100" dist="38100" dir="2700000" algn="tl">
                    <a:srgbClr val="000000">
                      <a:alpha val="43137"/>
                    </a:srgbClr>
                  </a:outerShdw>
                </a:effectLst>
                <a:latin typeface="Consolas" pitchFamily="49" charset="0"/>
                <a:cs typeface="Consolas" pitchFamily="49" charset="0"/>
              </a:rPr>
              <a:t>:[1,+</a:t>
            </a:r>
            <a:r>
              <a:rPr lang="en-US" sz="1600" dirty="0"/>
              <a:t>∞</a:t>
            </a:r>
            <a:r>
              <a:rPr lang="en-US" sz="1600" dirty="0">
                <a:effectLst>
                  <a:outerShdw blurRad="38100" dist="38100" dir="2700000" algn="tl">
                    <a:srgbClr val="000000">
                      <a:alpha val="43137"/>
                    </a:srgbClr>
                  </a:outerShdw>
                </a:effectLst>
                <a:latin typeface="Consolas" pitchFamily="49" charset="0"/>
                <a:cs typeface="Consolas" pitchFamily="49" charset="0"/>
              </a:rPr>
              <a:t>] </a:t>
            </a:r>
            <a:r>
              <a:rPr lang="en-US" sz="1600" dirty="0" smtClean="0">
                <a:effectLst>
                  <a:outerShdw blurRad="38100" dist="38100" dir="2700000" algn="tl">
                    <a:srgbClr val="000000">
                      <a:alpha val="43137"/>
                    </a:srgbClr>
                  </a:outerShdw>
                </a:effectLst>
                <a:latin typeface="Consolas" pitchFamily="49" charset="0"/>
                <a:cs typeface="Consolas" pitchFamily="49" charset="0"/>
              </a:rPr>
              <a:t>y :[1,+</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a:t>
            </a:r>
          </a:p>
        </p:txBody>
      </p:sp>
      <p:sp>
        <p:nvSpPr>
          <p:cNvPr id="17" name="TextBox 16"/>
          <p:cNvSpPr txBox="1"/>
          <p:nvPr/>
        </p:nvSpPr>
        <p:spPr>
          <a:xfrm>
            <a:off x="7010400" y="2362200"/>
            <a:ext cx="1529586" cy="338554"/>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600" dirty="0" smtClean="0">
                <a:effectLst>
                  <a:outerShdw blurRad="38100" dist="38100" dir="2700000" algn="tl">
                    <a:srgbClr val="000000">
                      <a:alpha val="43137"/>
                    </a:srgbClr>
                  </a:outerShdw>
                </a:effectLst>
                <a:latin typeface="+mj-lt"/>
                <a:cs typeface="Consolas" pitchFamily="49" charset="0"/>
              </a:rPr>
              <a:t>Loop invariant!</a:t>
            </a:r>
          </a:p>
        </p:txBody>
      </p:sp>
      <p:sp>
        <p:nvSpPr>
          <p:cNvPr id="18" name="Explosion 1 17"/>
          <p:cNvSpPr/>
          <p:nvPr/>
        </p:nvSpPr>
        <p:spPr bwMode="auto">
          <a:xfrm>
            <a:off x="7162800" y="4894672"/>
            <a:ext cx="1648048" cy="1268996"/>
          </a:xfrm>
          <a:prstGeom prst="irregularSeal1">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Ok!</a:t>
            </a:r>
          </a:p>
        </p:txBody>
      </p:sp>
    </p:spTree>
    <p:extLst>
      <p:ext uri="{BB962C8B-B14F-4D97-AF65-F5344CB8AC3E}">
        <p14:creationId xmlns:p14="http://schemas.microsoft.com/office/powerpoint/2010/main" val="35256317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(home?)</a:t>
            </a:r>
            <a:endParaRPr lang="en-US" dirty="0"/>
          </a:p>
        </p:txBody>
      </p:sp>
      <p:sp>
        <p:nvSpPr>
          <p:cNvPr id="3" name="Text Placeholder 2"/>
          <p:cNvSpPr>
            <a:spLocks noGrp="1"/>
          </p:cNvSpPr>
          <p:nvPr>
            <p:ph type="body" sz="quarter" idx="10"/>
          </p:nvPr>
        </p:nvSpPr>
        <p:spPr>
          <a:xfrm>
            <a:off x="381000" y="1411552"/>
            <a:ext cx="8382000" cy="1526572"/>
          </a:xfrm>
        </p:spPr>
        <p:txBody>
          <a:bodyPr/>
          <a:lstStyle/>
          <a:p>
            <a:r>
              <a:rPr lang="en-US" dirty="0" smtClean="0"/>
              <a:t>Does the GCD terminate?</a:t>
            </a:r>
          </a:p>
          <a:p>
            <a:r>
              <a:rPr lang="en-US" dirty="0" smtClean="0"/>
              <a:t>How can we leverage intervals to prove it?</a:t>
            </a:r>
          </a:p>
          <a:p>
            <a:endParaRPr lang="en-US" dirty="0"/>
          </a:p>
        </p:txBody>
      </p:sp>
    </p:spTree>
    <p:extLst>
      <p:ext uri="{BB962C8B-B14F-4D97-AF65-F5344CB8AC3E}">
        <p14:creationId xmlns:p14="http://schemas.microsoft.com/office/powerpoint/2010/main" val="2045012380"/>
      </p:ext>
    </p:extLst>
  </p:cSld>
  <p:clrMapOvr>
    <a:masterClrMapping/>
  </p:clrMapOvr>
  <p:transition>
    <p:fade/>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Bounds checking example</a:t>
            </a:r>
            <a:endParaRPr lang="en-US" dirty="0"/>
          </a:p>
        </p:txBody>
      </p:sp>
      <p:sp>
        <p:nvSpPr>
          <p:cNvPr id="5" name="Rectangle 4"/>
          <p:cNvSpPr/>
          <p:nvPr/>
        </p:nvSpPr>
        <p:spPr>
          <a:xfrm>
            <a:off x="838200" y="2274838"/>
            <a:ext cx="6400800"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a:t>
            </a:r>
            <a:r>
              <a:rPr lang="en-US" dirty="0" err="1">
                <a:solidFill>
                  <a:prstClr val="black"/>
                </a:solidFill>
                <a:latin typeface="Consolas"/>
              </a:rPr>
              <a:t>AllToZero</a:t>
            </a:r>
            <a:r>
              <a:rPr lang="en-US" dirty="0">
                <a:solidFill>
                  <a:prstClr val="black"/>
                </a:solidFill>
                <a:latin typeface="Consolas"/>
              </a:rPr>
              <a:t>(</a:t>
            </a:r>
            <a:r>
              <a:rPr lang="en-US" dirty="0" err="1">
                <a:solidFill>
                  <a:srgbClr val="0000FF"/>
                </a:solidFill>
                <a:latin typeface="Consolas"/>
              </a:rPr>
              <a:t>int</a:t>
            </a:r>
            <a:r>
              <a:rPr lang="en-US" dirty="0">
                <a:solidFill>
                  <a:prstClr val="black"/>
                </a:solidFill>
                <a:latin typeface="Consolas"/>
              </a:rPr>
              <a:t>[] a)</a:t>
            </a:r>
          </a:p>
          <a:p>
            <a:r>
              <a:rPr lang="en-US" dirty="0" smtClean="0">
                <a:solidFill>
                  <a:prstClr val="black"/>
                </a:solidFill>
                <a:latin typeface="Consolas"/>
              </a:rPr>
              <a:t>    {</a:t>
            </a:r>
          </a:p>
          <a:p>
            <a:r>
              <a:rPr lang="nn-NO" dirty="0" smtClean="0">
                <a:solidFill>
                  <a:prstClr val="black"/>
                </a:solidFill>
                <a:latin typeface="Consolas"/>
              </a:rPr>
              <a:t>      </a:t>
            </a:r>
            <a:r>
              <a:rPr lang="nn-NO" dirty="0">
                <a:solidFill>
                  <a:srgbClr val="0000FF"/>
                </a:solidFill>
                <a:latin typeface="Consolas"/>
              </a:rPr>
              <a:t>for</a:t>
            </a:r>
            <a:r>
              <a:rPr lang="nn-NO" dirty="0">
                <a:solidFill>
                  <a:prstClr val="black"/>
                </a:solidFill>
                <a:latin typeface="Consolas"/>
              </a:rPr>
              <a:t> (</a:t>
            </a:r>
            <a:r>
              <a:rPr lang="nn-NO" dirty="0">
                <a:solidFill>
                  <a:srgbClr val="0000FF"/>
                </a:solidFill>
                <a:latin typeface="Consolas"/>
              </a:rPr>
              <a:t>int</a:t>
            </a:r>
            <a:r>
              <a:rPr lang="nn-NO" dirty="0">
                <a:solidFill>
                  <a:prstClr val="black"/>
                </a:solidFill>
                <a:latin typeface="Consolas"/>
              </a:rPr>
              <a:t> i = 0; i &lt; a.Length; i++)</a:t>
            </a:r>
          </a:p>
          <a:p>
            <a:r>
              <a:rPr lang="en-US" dirty="0">
                <a:solidFill>
                  <a:prstClr val="black"/>
                </a:solidFill>
                <a:latin typeface="Consolas"/>
              </a:rPr>
              <a:t>      </a:t>
            </a:r>
            <a:r>
              <a:rPr lang="en-US" dirty="0" smtClean="0">
                <a:solidFill>
                  <a:prstClr val="black"/>
                </a:solidFill>
                <a:latin typeface="Consolas"/>
              </a:rPr>
              <a:t>{</a:t>
            </a:r>
          </a:p>
          <a:p>
            <a:r>
              <a:rPr lang="en-US" dirty="0" smtClean="0">
                <a:solidFill>
                  <a:srgbClr val="2B91AF"/>
                </a:solidFill>
                <a:latin typeface="Consolas"/>
              </a:rPr>
              <a:t>	 </a:t>
            </a:r>
            <a:r>
              <a:rPr lang="en-US" dirty="0" err="1" smtClean="0">
                <a:solidFill>
                  <a:srgbClr val="2B91AF"/>
                </a:solidFill>
                <a:latin typeface="Consolas"/>
              </a:rPr>
              <a:t>Contract</a:t>
            </a:r>
            <a:r>
              <a:rPr lang="en-US" dirty="0" err="1" smtClean="0">
                <a:solidFill>
                  <a:prstClr val="black"/>
                </a:solidFill>
                <a:latin typeface="Consolas"/>
              </a:rPr>
              <a:t>.Assert</a:t>
            </a:r>
            <a:r>
              <a:rPr lang="en-US" dirty="0" smtClean="0">
                <a:solidFill>
                  <a:prstClr val="black"/>
                </a:solidFill>
                <a:latin typeface="Consolas"/>
              </a:rPr>
              <a:t>(i </a:t>
            </a:r>
            <a:r>
              <a:rPr lang="en-US" dirty="0">
                <a:solidFill>
                  <a:prstClr val="black"/>
                </a:solidFill>
                <a:latin typeface="Consolas"/>
              </a:rPr>
              <a:t>&gt;= 0);</a:t>
            </a: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.Assert</a:t>
            </a:r>
            <a:r>
              <a:rPr lang="en-US" dirty="0">
                <a:solidFill>
                  <a:prstClr val="black"/>
                </a:solidFill>
                <a:latin typeface="Consolas"/>
              </a:rPr>
              <a:t>(i &lt; </a:t>
            </a:r>
            <a:r>
              <a:rPr lang="en-US" dirty="0" err="1">
                <a:solidFill>
                  <a:prstClr val="black"/>
                </a:solidFill>
                <a:latin typeface="Consolas"/>
              </a:rPr>
              <a:t>a.Length</a:t>
            </a:r>
            <a:r>
              <a:rPr lang="en-US" dirty="0">
                <a:solidFill>
                  <a:prstClr val="black"/>
                </a:solidFill>
                <a:latin typeface="Consolas"/>
              </a:rPr>
              <a:t>);</a:t>
            </a:r>
          </a:p>
          <a:p>
            <a:endParaRPr lang="en-US" dirty="0" smtClean="0">
              <a:solidFill>
                <a:prstClr val="black"/>
              </a:solidFill>
              <a:latin typeface="Consolas"/>
            </a:endParaRPr>
          </a:p>
          <a:p>
            <a:r>
              <a:rPr lang="en-US" dirty="0" smtClean="0">
                <a:solidFill>
                  <a:prstClr val="black"/>
                </a:solidFill>
                <a:latin typeface="Consolas"/>
              </a:rPr>
              <a:t>        </a:t>
            </a:r>
            <a:r>
              <a:rPr lang="en-US" dirty="0">
                <a:solidFill>
                  <a:prstClr val="black"/>
                </a:solidFill>
                <a:latin typeface="Consolas"/>
              </a:rPr>
              <a:t>a[i] = 0;</a:t>
            </a:r>
          </a:p>
          <a:p>
            <a:r>
              <a:rPr lang="en-US" dirty="0">
                <a:solidFill>
                  <a:prstClr val="black"/>
                </a:solidFill>
                <a:latin typeface="Consolas"/>
              </a:rPr>
              <a:t>      }</a:t>
            </a:r>
          </a:p>
          <a:p>
            <a:r>
              <a:rPr lang="en-US" dirty="0">
                <a:solidFill>
                  <a:prstClr val="black"/>
                </a:solidFill>
                <a:latin typeface="Consolas"/>
              </a:rPr>
              <a:t>    }</a:t>
            </a:r>
            <a:endParaRPr lang="en-US" dirty="0"/>
          </a:p>
        </p:txBody>
      </p:sp>
      <p:sp>
        <p:nvSpPr>
          <p:cNvPr id="6" name="TextBox 5"/>
          <p:cNvSpPr txBox="1"/>
          <p:nvPr/>
        </p:nvSpPr>
        <p:spPr>
          <a:xfrm>
            <a:off x="5598166" y="3200400"/>
            <a:ext cx="3281668" cy="338554"/>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600" dirty="0" err="1" smtClean="0">
                <a:effectLst>
                  <a:outerShdw blurRad="38100" dist="38100" dir="2700000" algn="tl">
                    <a:srgbClr val="000000">
                      <a:alpha val="43137"/>
                    </a:srgbClr>
                  </a:outerShdw>
                </a:effectLst>
                <a:latin typeface="Consolas" pitchFamily="49" charset="0"/>
                <a:cs typeface="Consolas" pitchFamily="49" charset="0"/>
              </a:rPr>
              <a:t>a.Length</a:t>
            </a:r>
            <a:r>
              <a:rPr lang="en-US" sz="1600" dirty="0" smtClean="0">
                <a:effectLst>
                  <a:outerShdw blurRad="38100" dist="38100" dir="2700000" algn="tl">
                    <a:srgbClr val="000000">
                      <a:alpha val="43137"/>
                    </a:srgbClr>
                  </a:outerShdw>
                </a:effectLst>
                <a:latin typeface="Consolas" pitchFamily="49" charset="0"/>
                <a:cs typeface="Consolas" pitchFamily="49" charset="0"/>
              </a:rPr>
              <a:t> :[0. +</a:t>
            </a:r>
            <a:r>
              <a:rPr lang="en-US" sz="1600" dirty="0"/>
              <a:t>∞</a:t>
            </a:r>
            <a:r>
              <a:rPr lang="en-US" sz="1600" dirty="0">
                <a:effectLst>
                  <a:outerShdw blurRad="38100" dist="38100" dir="2700000" algn="tl">
                    <a:srgbClr val="000000">
                      <a:alpha val="43137"/>
                    </a:srgbClr>
                  </a:outerShdw>
                </a:effectLst>
                <a:latin typeface="Consolas" pitchFamily="49" charset="0"/>
                <a:cs typeface="Consolas" pitchFamily="49" charset="0"/>
              </a:rPr>
              <a:t>] </a:t>
            </a:r>
            <a:r>
              <a:rPr lang="en-US" sz="1600" dirty="0" smtClean="0">
                <a:effectLst>
                  <a:outerShdw blurRad="38100" dist="38100" dir="2700000" algn="tl">
                    <a:srgbClr val="000000">
                      <a:alpha val="43137"/>
                    </a:srgbClr>
                  </a:outerShdw>
                </a:effectLst>
                <a:latin typeface="Consolas" pitchFamily="49" charset="0"/>
                <a:cs typeface="Consolas" pitchFamily="49" charset="0"/>
              </a:rPr>
              <a:t>i :[0,+</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a:t>
            </a:r>
          </a:p>
        </p:txBody>
      </p:sp>
      <p:sp>
        <p:nvSpPr>
          <p:cNvPr id="7" name="Explosion 1 6"/>
          <p:cNvSpPr/>
          <p:nvPr/>
        </p:nvSpPr>
        <p:spPr bwMode="auto">
          <a:xfrm>
            <a:off x="6248400" y="4419600"/>
            <a:ext cx="2362200" cy="2284494"/>
          </a:xfrm>
          <a:prstGeom prst="irregularSeal1">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Not Ok!</a:t>
            </a:r>
          </a:p>
        </p:txBody>
      </p:sp>
    </p:spTree>
    <p:extLst>
      <p:ext uri="{BB962C8B-B14F-4D97-AF65-F5344CB8AC3E}">
        <p14:creationId xmlns:p14="http://schemas.microsoft.com/office/powerpoint/2010/main" val="232742453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do we check potato?	</a:t>
            </a:r>
            <a:endParaRPr lang="en-US" dirty="0"/>
          </a:p>
        </p:txBody>
      </p:sp>
      <p:sp>
        <p:nvSpPr>
          <p:cNvPr id="8" name="Text Placeholder 7"/>
          <p:cNvSpPr>
            <a:spLocks noGrp="1"/>
          </p:cNvSpPr>
          <p:nvPr>
            <p:ph type="body" sz="quarter" idx="10"/>
          </p:nvPr>
        </p:nvSpPr>
        <p:spPr>
          <a:xfrm>
            <a:off x="381000" y="1411552"/>
            <a:ext cx="8382000" cy="4505849"/>
          </a:xfrm>
        </p:spPr>
        <p:txBody>
          <a:bodyPr>
            <a:normAutofit/>
          </a:bodyPr>
          <a:lstStyle/>
          <a:p>
            <a:r>
              <a:rPr lang="en-US" dirty="0" smtClean="0"/>
              <a:t>The problem is </a:t>
            </a:r>
            <a:r>
              <a:rPr lang="en-US" dirty="0" err="1" smtClean="0"/>
              <a:t>undecidable</a:t>
            </a:r>
            <a:endParaRPr lang="en-US" dirty="0" smtClean="0"/>
          </a:p>
          <a:p>
            <a:r>
              <a:rPr lang="en-US" dirty="0" smtClean="0"/>
              <a:t>Need to perform abstraction</a:t>
            </a:r>
            <a:endParaRPr lang="en-US" dirty="0"/>
          </a:p>
          <a:p>
            <a:r>
              <a:rPr lang="en-US" dirty="0" smtClean="0"/>
              <a:t>In the concrete:</a:t>
            </a:r>
          </a:p>
          <a:p>
            <a:pPr lvl="1"/>
            <a:r>
              <a:rPr lang="en-US" dirty="0" smtClean="0"/>
              <a:t>Is the program correct? Yes/No</a:t>
            </a:r>
          </a:p>
          <a:p>
            <a:r>
              <a:rPr lang="en-US" dirty="0" smtClean="0"/>
              <a:t>In the abstract:</a:t>
            </a:r>
          </a:p>
          <a:p>
            <a:pPr lvl="1"/>
            <a:r>
              <a:rPr lang="en-US" dirty="0" smtClean="0"/>
              <a:t>Is the program correct? Yes/No/I do not know</a:t>
            </a:r>
            <a:endParaRPr lang="en-US" dirty="0"/>
          </a:p>
          <a:p>
            <a:r>
              <a:rPr lang="en-US" dirty="0" smtClean="0"/>
              <a:t>Which abstraction?</a:t>
            </a:r>
          </a:p>
          <a:p>
            <a:pPr lvl="1"/>
            <a:r>
              <a:rPr lang="en-US" dirty="0" smtClean="0"/>
              <a:t>Upper-approximate the program semantics</a:t>
            </a:r>
          </a:p>
          <a:p>
            <a:pPr lvl="1"/>
            <a:r>
              <a:rPr lang="en-US" dirty="0" smtClean="0"/>
              <a:t>Under-approximate the specification semantics</a:t>
            </a:r>
          </a:p>
        </p:txBody>
      </p:sp>
    </p:spTree>
    <p:extLst>
      <p:ext uri="{BB962C8B-B14F-4D97-AF65-F5344CB8AC3E}">
        <p14:creationId xmlns:p14="http://schemas.microsoft.com/office/powerpoint/2010/main" val="3036015675"/>
      </p:ext>
    </p:extLst>
  </p:cSld>
  <p:clrMapOvr>
    <a:masterClrMapping/>
  </p:clrMapOvr>
  <p:transition>
    <p:fade/>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missing?</a:t>
            </a:r>
            <a:endParaRPr lang="en-US" dirty="0"/>
          </a:p>
        </p:txBody>
      </p:sp>
      <p:sp>
        <p:nvSpPr>
          <p:cNvPr id="3" name="Text Placeholder 2"/>
          <p:cNvSpPr>
            <a:spLocks noGrp="1"/>
          </p:cNvSpPr>
          <p:nvPr>
            <p:ph type="body" sz="quarter" idx="10"/>
          </p:nvPr>
        </p:nvSpPr>
        <p:spPr>
          <a:xfrm>
            <a:off x="381000" y="1411552"/>
            <a:ext cx="8382000" cy="3527119"/>
          </a:xfrm>
        </p:spPr>
        <p:txBody>
          <a:bodyPr/>
          <a:lstStyle/>
          <a:p>
            <a:r>
              <a:rPr lang="en-US" dirty="0" smtClean="0"/>
              <a:t>Intervals keep only numerical information</a:t>
            </a:r>
          </a:p>
          <a:p>
            <a:r>
              <a:rPr lang="en-US" dirty="0" smtClean="0"/>
              <a:t>No symbolic information</a:t>
            </a:r>
          </a:p>
          <a:p>
            <a:pPr lvl="1"/>
            <a:r>
              <a:rPr lang="en-US" dirty="0" smtClean="0"/>
              <a:t>Ex. </a:t>
            </a:r>
            <a:r>
              <a:rPr lang="en-US" dirty="0" smtClean="0">
                <a:latin typeface="Consolas" pitchFamily="49" charset="0"/>
                <a:cs typeface="Consolas" pitchFamily="49" charset="0"/>
              </a:rPr>
              <a:t>i &lt; </a:t>
            </a:r>
            <a:r>
              <a:rPr lang="en-US" dirty="0" err="1" smtClean="0">
                <a:latin typeface="Consolas" pitchFamily="49" charset="0"/>
                <a:cs typeface="Consolas" pitchFamily="49" charset="0"/>
              </a:rPr>
              <a:t>a.Length</a:t>
            </a:r>
            <a:endParaRPr lang="en-US" dirty="0" smtClean="0">
              <a:latin typeface="Consolas" pitchFamily="49" charset="0"/>
              <a:cs typeface="Consolas" pitchFamily="49" charset="0"/>
            </a:endParaRPr>
          </a:p>
          <a:p>
            <a:r>
              <a:rPr lang="en-US" dirty="0" smtClean="0"/>
              <a:t>No relations</a:t>
            </a:r>
          </a:p>
          <a:p>
            <a:r>
              <a:rPr lang="en-US" dirty="0" smtClean="0"/>
              <a:t>Intervals are an example of a non-relational domain</a:t>
            </a:r>
          </a:p>
          <a:p>
            <a:pPr lvl="1"/>
            <a:r>
              <a:rPr lang="en-US" dirty="0" smtClean="0"/>
              <a:t>Non-null is non-relational too</a:t>
            </a:r>
            <a:endParaRPr lang="en-US" dirty="0"/>
          </a:p>
        </p:txBody>
      </p:sp>
    </p:spTree>
    <p:extLst>
      <p:ext uri="{BB962C8B-B14F-4D97-AF65-F5344CB8AC3E}">
        <p14:creationId xmlns:p14="http://schemas.microsoft.com/office/powerpoint/2010/main" val="2912866400"/>
      </p:ext>
    </p:extLst>
  </p:cSld>
  <p:clrMapOvr>
    <a:masterClrMapping/>
  </p:clrMapOvr>
  <p:transition>
    <p:fad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Relational numerical abstract domains</a:t>
            </a:r>
            <a:endParaRPr lang="en-US" dirty="0"/>
          </a:p>
        </p:txBody>
      </p:sp>
    </p:spTree>
    <p:extLst>
      <p:ext uri="{BB962C8B-B14F-4D97-AF65-F5344CB8AC3E}">
        <p14:creationId xmlns:p14="http://schemas.microsoft.com/office/powerpoint/2010/main" val="4271805637"/>
      </p:ext>
    </p:extLst>
  </p:cSld>
  <p:clrMapOvr>
    <a:masterClrMapping/>
  </p:clrMapOvr>
  <p:transition>
    <p:fade/>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Abstract domains</a:t>
            </a:r>
            <a:endParaRPr lang="en-US" dirty="0"/>
          </a:p>
        </p:txBody>
      </p:sp>
      <p:sp>
        <p:nvSpPr>
          <p:cNvPr id="96" name="Text Placeholder 2"/>
          <p:cNvSpPr>
            <a:spLocks noGrp="1"/>
          </p:cNvSpPr>
          <p:nvPr>
            <p:ph type="body" sz="quarter" idx="10"/>
          </p:nvPr>
        </p:nvSpPr>
        <p:spPr/>
        <p:txBody>
          <a:bodyPr/>
          <a:lstStyle/>
          <a:p>
            <a:r>
              <a:rPr lang="en-US" dirty="0" smtClean="0"/>
              <a:t>0 ≤ index &lt; </a:t>
            </a:r>
            <a:r>
              <a:rPr lang="en-US" dirty="0" err="1" smtClean="0"/>
              <a:t>array.Length</a:t>
            </a:r>
            <a:r>
              <a:rPr lang="en-US" dirty="0" smtClean="0"/>
              <a:t>?</a:t>
            </a:r>
            <a:endParaRPr lang="en-US" dirty="0"/>
          </a:p>
        </p:txBody>
      </p:sp>
      <p:grpSp>
        <p:nvGrpSpPr>
          <p:cNvPr id="75" name="Group 17"/>
          <p:cNvGrpSpPr/>
          <p:nvPr/>
        </p:nvGrpSpPr>
        <p:grpSpPr>
          <a:xfrm>
            <a:off x="533400" y="3429000"/>
            <a:ext cx="1904999" cy="3162479"/>
            <a:chOff x="609601" y="3219450"/>
            <a:chExt cx="1904999" cy="3162479"/>
          </a:xfrm>
          <a:noFill/>
        </p:grpSpPr>
        <p:graphicFrame>
          <p:nvGraphicFramePr>
            <p:cNvPr id="76" name="Object 4"/>
            <p:cNvGraphicFramePr>
              <a:graphicFrameLocks noChangeAspect="1"/>
            </p:cNvGraphicFramePr>
            <p:nvPr/>
          </p:nvGraphicFramePr>
          <p:xfrm>
            <a:off x="609601" y="3219450"/>
            <a:ext cx="1904999" cy="1598613"/>
          </p:xfrm>
          <a:graphic>
            <a:graphicData uri="http://schemas.openxmlformats.org/presentationml/2006/ole">
              <mc:AlternateContent xmlns:mc="http://schemas.openxmlformats.org/markup-compatibility/2006">
                <mc:Choice xmlns:v="urn:schemas-microsoft-com:vml" Requires="v">
                  <p:oleObj spid="_x0000_s2135" name="Visio" r:id="rId3" imgW="4006367" imgH="3202747" progId="Visio.Drawing.11">
                    <p:embed/>
                  </p:oleObj>
                </mc:Choice>
                <mc:Fallback>
                  <p:oleObj name="Visio" r:id="rId3" imgW="4006367" imgH="320274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1" y="3219450"/>
                          <a:ext cx="1904999" cy="1598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 name="TextBox 76"/>
            <p:cNvSpPr txBox="1"/>
            <p:nvPr/>
          </p:nvSpPr>
          <p:spPr>
            <a:xfrm>
              <a:off x="1119616" y="5181600"/>
              <a:ext cx="1039067" cy="1200329"/>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gn="ctr"/>
              <a:r>
                <a:rPr lang="en-US" dirty="0" smtClean="0"/>
                <a:t>Intervals</a:t>
              </a:r>
            </a:p>
            <a:p>
              <a:pPr algn="ctr"/>
              <a:r>
                <a:rPr lang="en-US" dirty="0" smtClean="0"/>
                <a:t>O(n)</a:t>
              </a:r>
            </a:p>
            <a:p>
              <a:pPr algn="ctr"/>
              <a:r>
                <a:rPr lang="en-US" dirty="0" smtClean="0"/>
                <a:t>a ≤ x ≤ b</a:t>
              </a:r>
            </a:p>
            <a:p>
              <a:pPr algn="ctr"/>
              <a:r>
                <a:rPr lang="en-US" dirty="0" smtClean="0"/>
                <a:t>No </a:t>
              </a:r>
              <a:r>
                <a:rPr lang="en-US" dirty="0" smtClean="0">
                  <a:sym typeface="Wingdings" pitchFamily="2" charset="2"/>
                </a:rPr>
                <a:t></a:t>
              </a:r>
              <a:endParaRPr lang="en-US" dirty="0"/>
            </a:p>
          </p:txBody>
        </p:sp>
      </p:grpSp>
      <p:grpSp>
        <p:nvGrpSpPr>
          <p:cNvPr id="79" name="Group 18"/>
          <p:cNvGrpSpPr/>
          <p:nvPr/>
        </p:nvGrpSpPr>
        <p:grpSpPr>
          <a:xfrm>
            <a:off x="2565399" y="3448050"/>
            <a:ext cx="1854201" cy="3143428"/>
            <a:chOff x="2641600" y="3238500"/>
            <a:chExt cx="1854201" cy="3143428"/>
          </a:xfrm>
        </p:grpSpPr>
        <p:graphicFrame>
          <p:nvGraphicFramePr>
            <p:cNvPr id="80" name="Object 5"/>
            <p:cNvGraphicFramePr>
              <a:graphicFrameLocks noChangeAspect="1"/>
            </p:cNvGraphicFramePr>
            <p:nvPr/>
          </p:nvGraphicFramePr>
          <p:xfrm>
            <a:off x="2641600" y="3238500"/>
            <a:ext cx="1854201" cy="1600200"/>
          </p:xfrm>
          <a:graphic>
            <a:graphicData uri="http://schemas.openxmlformats.org/presentationml/2006/ole">
              <mc:AlternateContent xmlns:mc="http://schemas.openxmlformats.org/markup-compatibility/2006">
                <mc:Choice xmlns:v="urn:schemas-microsoft-com:vml" Requires="v">
                  <p:oleObj spid="_x0000_s2136" name="Visio" r:id="rId5" imgW="4006367" imgH="3202747" progId="Visio.Drawing.11">
                    <p:embed/>
                  </p:oleObj>
                </mc:Choice>
                <mc:Fallback>
                  <p:oleObj name="Visio" r:id="rId5" imgW="4006367" imgH="3202747"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1600" y="3238500"/>
                          <a:ext cx="1854201" cy="1600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 name="TextBox 80"/>
            <p:cNvSpPr txBox="1"/>
            <p:nvPr/>
          </p:nvSpPr>
          <p:spPr>
            <a:xfrm>
              <a:off x="2667001" y="5181599"/>
              <a:ext cx="1752599" cy="1200329"/>
            </a:xfrm>
            <a:prstGeom prst="rect">
              <a:avLst/>
            </a:prstGeom>
            <a:ln/>
          </p:spPr>
          <p:style>
            <a:lnRef idx="0">
              <a:schemeClr val="accent2"/>
            </a:lnRef>
            <a:fillRef idx="3">
              <a:schemeClr val="accent2"/>
            </a:fillRef>
            <a:effectRef idx="3">
              <a:schemeClr val="accent2"/>
            </a:effectRef>
            <a:fontRef idx="minor">
              <a:schemeClr val="lt1"/>
            </a:fontRef>
          </p:style>
          <p:txBody>
            <a:bodyPr wrap="none" rtlCol="0">
              <a:noAutofit/>
            </a:bodyPr>
            <a:lstStyle/>
            <a:p>
              <a:pPr algn="ctr"/>
              <a:r>
                <a:rPr lang="en-US" dirty="0" smtClean="0">
                  <a:solidFill>
                    <a:schemeClr val="tx1"/>
                  </a:solidFill>
                </a:rPr>
                <a:t>Pentagons</a:t>
              </a:r>
            </a:p>
            <a:p>
              <a:pPr algn="ctr"/>
              <a:r>
                <a:rPr lang="en-US" dirty="0">
                  <a:solidFill>
                    <a:schemeClr val="tx1"/>
                  </a:solidFill>
                </a:rPr>
                <a:t>O</a:t>
              </a:r>
              <a:r>
                <a:rPr lang="en-US" dirty="0" smtClean="0">
                  <a:solidFill>
                    <a:schemeClr val="tx1"/>
                  </a:solidFill>
                </a:rPr>
                <a:t>(n)</a:t>
              </a:r>
            </a:p>
            <a:p>
              <a:pPr algn="ctr"/>
              <a:r>
                <a:rPr lang="en-US" dirty="0" smtClean="0">
                  <a:solidFill>
                    <a:schemeClr val="tx1"/>
                  </a:solidFill>
                </a:rPr>
                <a:t>a≤ x ≤ b &amp; x &lt;y</a:t>
              </a:r>
            </a:p>
            <a:p>
              <a:pPr algn="ctr"/>
              <a:r>
                <a:rPr lang="en-US" dirty="0" smtClean="0">
                  <a:solidFill>
                    <a:schemeClr val="tx1"/>
                  </a:solidFill>
                </a:rPr>
                <a:t>Yes </a:t>
              </a:r>
              <a:r>
                <a:rPr lang="en-US" dirty="0" smtClean="0">
                  <a:solidFill>
                    <a:schemeClr val="tx1"/>
                  </a:solidFill>
                  <a:sym typeface="Wingdings" pitchFamily="2" charset="2"/>
                </a:rPr>
                <a:t></a:t>
              </a:r>
              <a:endParaRPr lang="en-US" dirty="0">
                <a:solidFill>
                  <a:schemeClr val="tx1"/>
                </a:solidFill>
              </a:endParaRPr>
            </a:p>
          </p:txBody>
        </p:sp>
      </p:grpSp>
      <p:grpSp>
        <p:nvGrpSpPr>
          <p:cNvPr id="88" name="Group 19"/>
          <p:cNvGrpSpPr/>
          <p:nvPr/>
        </p:nvGrpSpPr>
        <p:grpSpPr>
          <a:xfrm>
            <a:off x="4597399" y="3468688"/>
            <a:ext cx="1879601" cy="3122791"/>
            <a:chOff x="4673600" y="3259138"/>
            <a:chExt cx="1879601" cy="3122791"/>
          </a:xfrm>
        </p:grpSpPr>
        <p:graphicFrame>
          <p:nvGraphicFramePr>
            <p:cNvPr id="89" name="Object 7"/>
            <p:cNvGraphicFramePr>
              <a:graphicFrameLocks noChangeAspect="1"/>
            </p:cNvGraphicFramePr>
            <p:nvPr/>
          </p:nvGraphicFramePr>
          <p:xfrm>
            <a:off x="4673600" y="3259138"/>
            <a:ext cx="1879601" cy="1558925"/>
          </p:xfrm>
          <a:graphic>
            <a:graphicData uri="http://schemas.openxmlformats.org/presentationml/2006/ole">
              <mc:AlternateContent xmlns:mc="http://schemas.openxmlformats.org/markup-compatibility/2006">
                <mc:Choice xmlns:v="urn:schemas-microsoft-com:vml" Requires="v">
                  <p:oleObj spid="_x0000_s2137" name="Visio" r:id="rId7" imgW="4006260" imgH="3118719" progId="Visio.Drawing.11">
                    <p:embed/>
                  </p:oleObj>
                </mc:Choice>
                <mc:Fallback>
                  <p:oleObj name="Visio" r:id="rId7" imgW="4006260" imgH="3118719"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3600" y="3259138"/>
                          <a:ext cx="1879601" cy="15589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 name="TextBox 89"/>
            <p:cNvSpPr txBox="1"/>
            <p:nvPr/>
          </p:nvSpPr>
          <p:spPr>
            <a:xfrm>
              <a:off x="5136070" y="5181600"/>
              <a:ext cx="1223413" cy="1200329"/>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gn="ctr"/>
              <a:r>
                <a:rPr lang="en-US" dirty="0" smtClean="0"/>
                <a:t>Octagons</a:t>
              </a:r>
            </a:p>
            <a:p>
              <a:pPr algn="ctr"/>
              <a:r>
                <a:rPr lang="en-US" dirty="0" smtClean="0"/>
                <a:t>O(n</a:t>
              </a:r>
              <a:r>
                <a:rPr lang="en-US" baseline="30000" dirty="0" smtClean="0"/>
                <a:t>3</a:t>
              </a:r>
              <a:r>
                <a:rPr lang="en-US" dirty="0" smtClean="0"/>
                <a:t>)</a:t>
              </a:r>
            </a:p>
            <a:p>
              <a:pPr algn="ctr"/>
              <a:r>
                <a:rPr lang="en-US" dirty="0" smtClean="0"/>
                <a:t>± x ± y ≤ a</a:t>
              </a:r>
            </a:p>
            <a:p>
              <a:pPr algn="ctr"/>
              <a:r>
                <a:rPr lang="en-US" dirty="0" smtClean="0"/>
                <a:t>Yes </a:t>
              </a:r>
              <a:r>
                <a:rPr lang="en-US" dirty="0" smtClean="0">
                  <a:sym typeface="Wingdings" pitchFamily="2" charset="2"/>
                </a:rPr>
                <a:t> </a:t>
              </a:r>
              <a:endParaRPr lang="en-US" dirty="0"/>
            </a:p>
          </p:txBody>
        </p:sp>
      </p:grpSp>
      <p:grpSp>
        <p:nvGrpSpPr>
          <p:cNvPr id="91" name="Group 20"/>
          <p:cNvGrpSpPr/>
          <p:nvPr/>
        </p:nvGrpSpPr>
        <p:grpSpPr>
          <a:xfrm>
            <a:off x="6629399" y="3445934"/>
            <a:ext cx="1905001" cy="3145545"/>
            <a:chOff x="6705600" y="3236384"/>
            <a:chExt cx="1905001" cy="3145545"/>
          </a:xfrm>
        </p:grpSpPr>
        <p:graphicFrame>
          <p:nvGraphicFramePr>
            <p:cNvPr id="92" name="Object 6"/>
            <p:cNvGraphicFramePr>
              <a:graphicFrameLocks noChangeAspect="1"/>
            </p:cNvGraphicFramePr>
            <p:nvPr/>
          </p:nvGraphicFramePr>
          <p:xfrm>
            <a:off x="6705600" y="3236384"/>
            <a:ext cx="1905001" cy="1565275"/>
          </p:xfrm>
          <a:graphic>
            <a:graphicData uri="http://schemas.openxmlformats.org/presentationml/2006/ole">
              <mc:AlternateContent xmlns:mc="http://schemas.openxmlformats.org/markup-compatibility/2006">
                <mc:Choice xmlns:v="urn:schemas-microsoft-com:vml" Requires="v">
                  <p:oleObj spid="_x0000_s2138" name="Visio" r:id="rId9" imgW="4006260" imgH="3130850" progId="Visio.Drawing.11">
                    <p:embed/>
                  </p:oleObj>
                </mc:Choice>
                <mc:Fallback>
                  <p:oleObj name="Visio" r:id="rId9" imgW="4006260" imgH="3130850"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3236384"/>
                          <a:ext cx="1905001" cy="15652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 name="TextBox 92"/>
            <p:cNvSpPr txBox="1"/>
            <p:nvPr/>
          </p:nvSpPr>
          <p:spPr>
            <a:xfrm>
              <a:off x="7154124" y="5181600"/>
              <a:ext cx="1104790" cy="1200329"/>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gn="ctr"/>
              <a:r>
                <a:rPr lang="en-US" dirty="0" smtClean="0"/>
                <a:t>Polyhedra</a:t>
              </a:r>
            </a:p>
            <a:p>
              <a:pPr algn="ctr"/>
              <a:r>
                <a:rPr lang="en-US" dirty="0" smtClean="0"/>
                <a:t>O(2</a:t>
              </a:r>
              <a:r>
                <a:rPr lang="en-US" baseline="30000" dirty="0" smtClean="0"/>
                <a:t>n</a:t>
              </a:r>
              <a:r>
                <a:rPr lang="en-US" dirty="0" smtClean="0"/>
                <a:t>)</a:t>
              </a:r>
            </a:p>
            <a:p>
              <a:pPr algn="ctr"/>
              <a:r>
                <a:rPr lang="el-GR" dirty="0" smtClean="0"/>
                <a:t>Σ</a:t>
              </a:r>
              <a:r>
                <a:rPr lang="en-US" dirty="0" smtClean="0"/>
                <a:t> </a:t>
              </a:r>
              <a:r>
                <a:rPr lang="en-US" dirty="0" err="1" smtClean="0"/>
                <a:t>a</a:t>
              </a:r>
              <a:r>
                <a:rPr lang="en-US" baseline="-25000" dirty="0" err="1" smtClean="0"/>
                <a:t>i</a:t>
              </a:r>
              <a:r>
                <a:rPr lang="en-US" dirty="0" err="1" smtClean="0"/>
                <a:t>x</a:t>
              </a:r>
              <a:r>
                <a:rPr lang="en-US" baseline="-25000" dirty="0" err="1" smtClean="0"/>
                <a:t>i</a:t>
              </a:r>
              <a:r>
                <a:rPr lang="en-US" dirty="0" smtClean="0"/>
                <a:t> ≤ b</a:t>
              </a:r>
            </a:p>
            <a:p>
              <a:pPr algn="ctr"/>
              <a:r>
                <a:rPr lang="en-US" dirty="0" smtClean="0"/>
                <a:t>Yes </a:t>
              </a:r>
              <a:r>
                <a:rPr lang="en-US" dirty="0" smtClean="0">
                  <a:sym typeface="Wingdings" pitchFamily="2" charset="2"/>
                </a:rPr>
                <a:t> </a:t>
              </a:r>
              <a:endParaRPr lang="en-US" dirty="0"/>
            </a:p>
          </p:txBody>
        </p:sp>
      </p:grpSp>
      <p:graphicFrame>
        <p:nvGraphicFramePr>
          <p:cNvPr id="4126" name="Object 30"/>
          <p:cNvGraphicFramePr>
            <a:graphicFrameLocks noChangeAspect="1"/>
          </p:cNvGraphicFramePr>
          <p:nvPr/>
        </p:nvGraphicFramePr>
        <p:xfrm>
          <a:off x="5943600" y="1752600"/>
          <a:ext cx="2011363" cy="1500188"/>
        </p:xfrm>
        <a:graphic>
          <a:graphicData uri="http://schemas.openxmlformats.org/presentationml/2006/ole">
            <mc:AlternateContent xmlns:mc="http://schemas.openxmlformats.org/markup-compatibility/2006">
              <mc:Choice xmlns:v="urn:schemas-microsoft-com:vml" Requires="v">
                <p:oleObj spid="_x0000_s2139" name="Visio" r:id="rId11" imgW="4006260" imgH="2989053" progId="Visio.Drawing.11">
                  <p:embed/>
                </p:oleObj>
              </mc:Choice>
              <mc:Fallback>
                <p:oleObj name="Visio" r:id="rId11" imgW="4006260" imgH="2989053" progId="Visio.Drawing.11">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3600" y="1752600"/>
                        <a:ext cx="2011363" cy="150018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75852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Polyhedra</a:t>
            </a:r>
            <a:endParaRPr lang="en-US" dirty="0"/>
          </a:p>
        </p:txBody>
      </p:sp>
      <p:sp>
        <p:nvSpPr>
          <p:cNvPr id="4" name="Content Placeholder 3"/>
          <p:cNvSpPr>
            <a:spLocks noGrp="1"/>
          </p:cNvSpPr>
          <p:nvPr>
            <p:ph idx="1"/>
          </p:nvPr>
        </p:nvSpPr>
        <p:spPr>
          <a:xfrm>
            <a:off x="457200" y="1219200"/>
            <a:ext cx="8458200" cy="4881336"/>
          </a:xfrm>
        </p:spPr>
        <p:txBody>
          <a:bodyPr/>
          <a:lstStyle/>
          <a:p>
            <a:r>
              <a:rPr lang="en-US" dirty="0" smtClean="0"/>
              <a:t>Discover invariants in the form of</a:t>
            </a:r>
          </a:p>
          <a:p>
            <a:endParaRPr lang="en-US" dirty="0" smtClean="0"/>
          </a:p>
          <a:p>
            <a:pPr lvl="1"/>
            <a:r>
              <a:rPr lang="en-US" i="1" dirty="0" smtClean="0">
                <a:latin typeface="Times New Roman" pitchFamily="18" charset="0"/>
                <a:cs typeface="Times New Roman" pitchFamily="18" charset="0"/>
              </a:rPr>
              <a:t>x </a:t>
            </a:r>
            <a:r>
              <a:rPr lang="en-US" dirty="0" smtClean="0">
                <a:cs typeface="Times New Roman" pitchFamily="18" charset="0"/>
              </a:rPr>
              <a:t>variables,</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a, b </a:t>
            </a:r>
            <a:r>
              <a:rPr lang="en-US" dirty="0" smtClean="0">
                <a:cs typeface="Times New Roman" pitchFamily="18" charset="0"/>
              </a:rPr>
              <a:t>constants</a:t>
            </a:r>
            <a:endParaRPr lang="en-US" dirty="0" smtClean="0"/>
          </a:p>
          <a:p>
            <a:r>
              <a:rPr lang="en-US" dirty="0" smtClean="0"/>
              <a:t>Dual representation for elements</a:t>
            </a:r>
          </a:p>
          <a:p>
            <a:pPr marL="788670" lvl="1" indent="-514350">
              <a:buFont typeface="+mj-lt"/>
              <a:buAutoNum type="arabicPeriod"/>
            </a:pPr>
            <a:r>
              <a:rPr lang="en-US" dirty="0" smtClean="0"/>
              <a:t>Set of inequalities</a:t>
            </a:r>
          </a:p>
          <a:p>
            <a:pPr marL="788670" lvl="1" indent="-514350">
              <a:buFont typeface="+mj-lt"/>
              <a:buAutoNum type="arabicPeriod"/>
            </a:pPr>
            <a:r>
              <a:rPr lang="en-US" dirty="0" smtClean="0"/>
              <a:t>Set of points and generators</a:t>
            </a:r>
          </a:p>
          <a:p>
            <a:r>
              <a:rPr lang="en-US" dirty="0" smtClean="0"/>
              <a:t>Some operations better in one some in the other</a:t>
            </a:r>
          </a:p>
          <a:p>
            <a:pPr lvl="1"/>
            <a:r>
              <a:rPr lang="en-US" dirty="0" smtClean="0"/>
              <a:t>Meet: Intersection of equations</a:t>
            </a:r>
          </a:p>
          <a:p>
            <a:pPr lvl="1"/>
            <a:r>
              <a:rPr lang="en-US" dirty="0" smtClean="0"/>
              <a:t>Join: Convex hull of points</a:t>
            </a:r>
          </a:p>
        </p:txBody>
      </p:sp>
      <p:graphicFrame>
        <p:nvGraphicFramePr>
          <p:cNvPr id="2050" name="Object 2"/>
          <p:cNvGraphicFramePr>
            <a:graphicFrameLocks noChangeAspect="1"/>
          </p:cNvGraphicFramePr>
          <p:nvPr>
            <p:extLst>
              <p:ext uri="{D42A27DB-BD31-4B8C-83A1-F6EECF244321}">
                <p14:modId xmlns:p14="http://schemas.microsoft.com/office/powerpoint/2010/main" val="3505850074"/>
              </p:ext>
            </p:extLst>
          </p:nvPr>
        </p:nvGraphicFramePr>
        <p:xfrm>
          <a:off x="2590800" y="1752600"/>
          <a:ext cx="2362200" cy="457200"/>
        </p:xfrm>
        <a:graphic>
          <a:graphicData uri="http://schemas.openxmlformats.org/presentationml/2006/ole">
            <mc:AlternateContent xmlns:mc="http://schemas.openxmlformats.org/markup-compatibility/2006">
              <mc:Choice xmlns:v="urn:schemas-microsoft-com:vml" Requires="v">
                <p:oleObj spid="_x0000_s3108" name="Equation" r:id="rId3" imgW="1180800" imgH="228600" progId="Equation.3">
                  <p:embed/>
                </p:oleObj>
              </mc:Choice>
              <mc:Fallback>
                <p:oleObj name="Equation" r:id="rId3" imgW="1180800" imgH="228600" progId="Equation.3">
                  <p:embed/>
                  <p:pic>
                    <p:nvPicPr>
                      <p:cNvPr id="0" name=""/>
                      <p:cNvPicPr>
                        <a:picLocks noChangeAspect="1" noChangeArrowheads="1"/>
                      </p:cNvPicPr>
                      <p:nvPr/>
                    </p:nvPicPr>
                    <p:blipFill>
                      <a:blip r:embed="rId4"/>
                      <a:srcRect/>
                      <a:stretch>
                        <a:fillRect/>
                      </a:stretch>
                    </p:blipFill>
                    <p:spPr bwMode="auto">
                      <a:xfrm>
                        <a:off x="2590800" y="1752600"/>
                        <a:ext cx="2362200" cy="457200"/>
                      </a:xfrm>
                      <a:prstGeom prst="rect">
                        <a:avLst/>
                      </a:prstGeom>
                      <a:solidFill>
                        <a:schemeClr val="tx1"/>
                      </a:solidFill>
                      <a:ln>
                        <a:noFill/>
                      </a:ln>
                      <a:extLst/>
                    </p:spPr>
                  </p:pic>
                </p:oleObj>
              </mc:Fallback>
            </mc:AlternateContent>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val="3897513420"/>
              </p:ext>
            </p:extLst>
          </p:nvPr>
        </p:nvGraphicFramePr>
        <p:xfrm>
          <a:off x="6400800" y="1600200"/>
          <a:ext cx="3210356" cy="2508250"/>
        </p:xfrm>
        <a:graphic>
          <a:graphicData uri="http://schemas.openxmlformats.org/presentationml/2006/ole">
            <mc:AlternateContent xmlns:mc="http://schemas.openxmlformats.org/markup-compatibility/2006">
              <mc:Choice xmlns:v="urn:schemas-microsoft-com:vml" Requires="v">
                <p:oleObj spid="_x0000_s3109" name="Visio" r:id="rId5" imgW="4006260" imgH="3130850" progId="Visio.Drawing.11">
                  <p:embed/>
                </p:oleObj>
              </mc:Choice>
              <mc:Fallback>
                <p:oleObj name="Visio" r:id="rId5" imgW="4006260" imgH="313085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1600200"/>
                        <a:ext cx="3210356"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 name="Picture 4"/>
          <p:cNvPicPr>
            <a:picLocks noChangeAspect="1"/>
          </p:cNvPicPr>
          <p:nvPr/>
        </p:nvPicPr>
        <p:blipFill rotWithShape="1">
          <a:blip r:embed="rId7" cstate="print">
            <a:extLst>
              <a:ext uri="{28A0092B-C50C-407E-A947-70E740481C1C}">
                <a14:useLocalDpi xmlns:a14="http://schemas.microsoft.com/office/drawing/2010/main" val="0"/>
              </a:ext>
            </a:extLst>
          </a:blip>
          <a:srcRect l="30953" t="27937" r="10476" b="11905"/>
          <a:stretch/>
        </p:blipFill>
        <p:spPr>
          <a:xfrm>
            <a:off x="4946968" y="152400"/>
            <a:ext cx="963975" cy="990098"/>
          </a:xfrm>
          <a:prstGeom prst="rect">
            <a:avLst/>
          </a:prstGeom>
        </p:spPr>
      </p:pic>
      <p:pic>
        <p:nvPicPr>
          <p:cNvPr id="6" name="Picture 5"/>
          <p:cNvPicPr>
            <a:picLocks noChangeAspect="1"/>
          </p:cNvPicPr>
          <p:nvPr/>
        </p:nvPicPr>
        <p:blipFill rotWithShape="1">
          <a:blip r:embed="rId8" cstate="print">
            <a:extLst>
              <a:ext uri="{28A0092B-C50C-407E-A947-70E740481C1C}">
                <a14:useLocalDpi xmlns:a14="http://schemas.microsoft.com/office/drawing/2010/main" val="0"/>
              </a:ext>
            </a:extLst>
          </a:blip>
          <a:srcRect l="13947" t="4934" b="23193"/>
          <a:stretch/>
        </p:blipFill>
        <p:spPr>
          <a:xfrm>
            <a:off x="6172200" y="38926"/>
            <a:ext cx="1090612" cy="1217045"/>
          </a:xfrm>
          <a:prstGeom prst="rect">
            <a:avLst/>
          </a:prstGeom>
        </p:spPr>
      </p:pic>
    </p:spTree>
    <p:extLst>
      <p:ext uri="{BB962C8B-B14F-4D97-AF65-F5344CB8AC3E}">
        <p14:creationId xmlns:p14="http://schemas.microsoft.com/office/powerpoint/2010/main" val="4156518785"/>
      </p:ext>
    </p:extLst>
  </p:cSld>
  <p:clrMapOvr>
    <a:masterClrMapping/>
  </p:clrMapOvr>
  <p:transition>
    <p:fade/>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Everything done in the 70s?</a:t>
            </a:r>
            <a:endParaRPr lang="en-US" dirty="0"/>
          </a:p>
        </p:txBody>
      </p:sp>
      <p:sp>
        <p:nvSpPr>
          <p:cNvPr id="4" name="Content Placeholder 3"/>
          <p:cNvSpPr>
            <a:spLocks noGrp="1"/>
          </p:cNvSpPr>
          <p:nvPr>
            <p:ph idx="1"/>
          </p:nvPr>
        </p:nvSpPr>
        <p:spPr>
          <a:xfrm>
            <a:off x="381000" y="1412874"/>
            <a:ext cx="8382000" cy="4835525"/>
          </a:xfrm>
        </p:spPr>
        <p:txBody>
          <a:bodyPr>
            <a:noAutofit/>
          </a:bodyPr>
          <a:lstStyle/>
          <a:p>
            <a:r>
              <a:rPr lang="en-US" dirty="0" smtClean="0"/>
              <a:t>Conversion is expensive </a:t>
            </a:r>
            <a:r>
              <a:rPr lang="en-US" dirty="0" smtClean="0">
                <a:sym typeface="Wingdings" pitchFamily="2" charset="2"/>
              </a:rPr>
              <a:t></a:t>
            </a:r>
            <a:endParaRPr lang="en-US" dirty="0" smtClean="0"/>
          </a:p>
          <a:p>
            <a:pPr lvl="1"/>
            <a:r>
              <a:rPr lang="en-US" dirty="0" smtClean="0"/>
              <a:t>Constraints → Generators is </a:t>
            </a:r>
            <a:r>
              <a:rPr lang="en-US" dirty="0" smtClean="0">
                <a:solidFill>
                  <a:srgbClr val="FF0000"/>
                </a:solidFill>
                <a:effectLst>
                  <a:outerShdw blurRad="38100" dist="38100" dir="2700000" algn="tl">
                    <a:srgbClr val="000000">
                      <a:alpha val="43137"/>
                    </a:srgbClr>
                  </a:outerShdw>
                </a:effectLst>
              </a:rPr>
              <a:t>exponential</a:t>
            </a:r>
            <a:r>
              <a:rPr lang="en-US" dirty="0" smtClean="0">
                <a:effectLst>
                  <a:outerShdw blurRad="38100" dist="38100" dir="2700000" algn="tl">
                    <a:srgbClr val="000000">
                      <a:alpha val="43137"/>
                    </a:srgbClr>
                  </a:outerShdw>
                </a:effectLst>
              </a:rPr>
              <a:t> </a:t>
            </a:r>
            <a:r>
              <a:rPr lang="en-US" dirty="0" smtClean="0"/>
              <a:t>(worst case)</a:t>
            </a:r>
          </a:p>
          <a:p>
            <a:r>
              <a:rPr lang="en-US" dirty="0" smtClean="0"/>
              <a:t>It cannot be done better:</a:t>
            </a:r>
          </a:p>
          <a:p>
            <a:pPr>
              <a:buNone/>
            </a:pPr>
            <a:r>
              <a:rPr lang="en-US" dirty="0" smtClean="0"/>
              <a:t>	</a:t>
            </a:r>
            <a:r>
              <a:rPr lang="en-US" sz="2400" dirty="0" err="1" smtClean="0"/>
              <a:t>Khachiyan</a:t>
            </a:r>
            <a:r>
              <a:rPr lang="en-US" sz="2400" dirty="0" smtClean="0"/>
              <a:t>, </a:t>
            </a:r>
            <a:r>
              <a:rPr lang="en-US" sz="2400" dirty="0" err="1" smtClean="0"/>
              <a:t>Boros</a:t>
            </a:r>
            <a:r>
              <a:rPr lang="en-US" sz="2400" dirty="0" smtClean="0"/>
              <a:t>, </a:t>
            </a:r>
            <a:r>
              <a:rPr lang="en-US" sz="2400" dirty="0" err="1" smtClean="0"/>
              <a:t>Borys</a:t>
            </a:r>
            <a:r>
              <a:rPr lang="en-US" sz="2400" dirty="0" smtClean="0"/>
              <a:t>, </a:t>
            </a:r>
            <a:r>
              <a:rPr lang="en-US" sz="2400" dirty="0" err="1" smtClean="0"/>
              <a:t>Elbassioni</a:t>
            </a:r>
            <a:r>
              <a:rPr lang="en-US" sz="2400" dirty="0" smtClean="0"/>
              <a:t>, </a:t>
            </a:r>
            <a:r>
              <a:rPr lang="en-US" sz="2400" dirty="0" err="1" smtClean="0"/>
              <a:t>Gurvich</a:t>
            </a:r>
            <a:r>
              <a:rPr lang="en-US" sz="2400" dirty="0" smtClean="0"/>
              <a:t> (2006): </a:t>
            </a:r>
            <a:r>
              <a:rPr lang="en-US" sz="2400" i="1" dirty="0" smtClean="0"/>
              <a:t>Generating all vertices of a polyhedron is hard</a:t>
            </a:r>
            <a:endParaRPr lang="en-US" i="1" dirty="0" smtClean="0"/>
          </a:p>
          <a:p>
            <a:r>
              <a:rPr lang="en-US" dirty="0" smtClean="0"/>
              <a:t>In practice scales to few variables:</a:t>
            </a:r>
          </a:p>
          <a:p>
            <a:pPr lvl="1"/>
            <a:r>
              <a:rPr lang="en-US" dirty="0" smtClean="0">
                <a:solidFill>
                  <a:srgbClr val="FF0000"/>
                </a:solidFill>
                <a:effectLst>
                  <a:outerShdw blurRad="38100" dist="38100" dir="2700000" algn="tl">
                    <a:srgbClr val="000000">
                      <a:alpha val="43137"/>
                    </a:srgbClr>
                  </a:outerShdw>
                </a:effectLst>
              </a:rPr>
              <a:t>~30</a:t>
            </a:r>
            <a:r>
              <a:rPr lang="en-US" dirty="0" smtClean="0">
                <a:effectLst>
                  <a:outerShdw blurRad="38100" dist="38100" dir="2700000" algn="tl">
                    <a:srgbClr val="000000">
                      <a:alpha val="43137"/>
                    </a:srgbClr>
                  </a:outerShdw>
                </a:effectLst>
              </a:rPr>
              <a:t> </a:t>
            </a:r>
            <a:r>
              <a:rPr lang="en-US" dirty="0" smtClean="0"/>
              <a:t>variables for the Parma Polyhedra Library</a:t>
            </a:r>
          </a:p>
          <a:p>
            <a:pPr lvl="2"/>
            <a:r>
              <a:rPr lang="en-US" dirty="0" smtClean="0"/>
              <a:t>Very optimized C++ implementation</a:t>
            </a:r>
          </a:p>
          <a:p>
            <a:pPr lvl="2"/>
            <a:r>
              <a:rPr lang="en-US" dirty="0" smtClean="0"/>
              <a:t>Up to date algorithms</a:t>
            </a:r>
          </a:p>
        </p:txBody>
      </p:sp>
    </p:spTree>
    <p:extLst>
      <p:ext uri="{BB962C8B-B14F-4D97-AF65-F5344CB8AC3E}">
        <p14:creationId xmlns:p14="http://schemas.microsoft.com/office/powerpoint/2010/main" val="593170489"/>
      </p:ext>
    </p:extLst>
  </p:cSld>
  <p:clrMapOvr>
    <a:masterClrMapping/>
  </p:clrMapOvr>
  <p:transition>
    <p:fade/>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Octagons</a:t>
            </a:r>
            <a:endParaRPr lang="en-US" dirty="0"/>
          </a:p>
        </p:txBody>
      </p:sp>
      <p:sp>
        <p:nvSpPr>
          <p:cNvPr id="4" name="Content Placeholder 3"/>
          <p:cNvSpPr>
            <a:spLocks noGrp="1"/>
          </p:cNvSpPr>
          <p:nvPr>
            <p:ph idx="1"/>
          </p:nvPr>
        </p:nvSpPr>
        <p:spPr>
          <a:xfrm>
            <a:off x="457200" y="1219200"/>
            <a:ext cx="8229600" cy="5558445"/>
          </a:xfrm>
        </p:spPr>
        <p:txBody>
          <a:bodyPr/>
          <a:lstStyle/>
          <a:p>
            <a:r>
              <a:rPr lang="en-US" dirty="0" smtClean="0"/>
              <a:t>Discover invariants in the form of</a:t>
            </a:r>
          </a:p>
          <a:p>
            <a:endParaRPr lang="en-US" dirty="0" smtClean="0"/>
          </a:p>
          <a:p>
            <a:pPr lvl="1"/>
            <a:r>
              <a:rPr lang="en-US" i="1" dirty="0" smtClean="0">
                <a:latin typeface="Times New Roman" pitchFamily="18" charset="0"/>
                <a:cs typeface="Times New Roman" pitchFamily="18" charset="0"/>
              </a:rPr>
              <a:t>x, y </a:t>
            </a:r>
            <a:r>
              <a:rPr lang="en-US" dirty="0" smtClean="0">
                <a:cs typeface="Times New Roman" pitchFamily="18" charset="0"/>
              </a:rPr>
              <a:t>are variables</a:t>
            </a:r>
          </a:p>
          <a:p>
            <a:pPr lvl="1"/>
            <a:r>
              <a:rPr lang="en-US" i="1" dirty="0" smtClean="0">
                <a:latin typeface="Times New Roman" pitchFamily="18" charset="0"/>
                <a:cs typeface="Times New Roman" pitchFamily="18" charset="0"/>
              </a:rPr>
              <a:t>a </a:t>
            </a:r>
            <a:r>
              <a:rPr lang="en-US" dirty="0" smtClean="0">
                <a:cs typeface="Times New Roman" pitchFamily="18" charset="0"/>
              </a:rPr>
              <a:t>∈ {+1, -1, 0} </a:t>
            </a:r>
          </a:p>
          <a:p>
            <a:pPr lvl="1"/>
            <a:r>
              <a:rPr lang="en-US" i="1" dirty="0" smtClean="0">
                <a:latin typeface="Times New Roman" pitchFamily="18" charset="0"/>
                <a:cs typeface="Times New Roman" pitchFamily="18" charset="0"/>
              </a:rPr>
              <a:t>b </a:t>
            </a:r>
            <a:r>
              <a:rPr lang="en-US" dirty="0" smtClean="0">
                <a:cs typeface="Times New Roman" pitchFamily="18" charset="0"/>
              </a:rPr>
              <a:t>is a constant</a:t>
            </a:r>
          </a:p>
          <a:p>
            <a:r>
              <a:rPr lang="en-US" dirty="0" smtClean="0"/>
              <a:t>Elements are represented by a </a:t>
            </a:r>
          </a:p>
          <a:p>
            <a:pPr>
              <a:buNone/>
            </a:pPr>
            <a:r>
              <a:rPr lang="en-US" dirty="0" smtClean="0"/>
              <a:t>	direct graph: </a:t>
            </a:r>
            <a:r>
              <a:rPr lang="en-US" i="1" dirty="0" smtClean="0">
                <a:latin typeface="Times New Roman" pitchFamily="18" charset="0"/>
                <a:cs typeface="Times New Roman" pitchFamily="18" charset="0"/>
              </a:rPr>
              <a:t>x – y ≤ b </a:t>
            </a:r>
            <a:r>
              <a:rPr lang="en-US" dirty="0" smtClean="0">
                <a:cs typeface="Times New Roman" pitchFamily="18" charset="0"/>
              </a:rPr>
              <a:t>is</a:t>
            </a:r>
          </a:p>
          <a:p>
            <a:r>
              <a:rPr lang="en-US" dirty="0" smtClean="0">
                <a:cs typeface="Times New Roman" pitchFamily="18" charset="0"/>
              </a:rPr>
              <a:t>Efficient representation with sparse matrixes</a:t>
            </a:r>
          </a:p>
          <a:p>
            <a:r>
              <a:rPr lang="en-US" dirty="0" smtClean="0">
                <a:cs typeface="Times New Roman" pitchFamily="18" charset="0"/>
              </a:rPr>
              <a:t>Order, join, meet, … are defined point-wise</a:t>
            </a:r>
          </a:p>
          <a:p>
            <a:endParaRPr lang="en-US" i="1" dirty="0"/>
          </a:p>
        </p:txBody>
      </p:sp>
      <p:sp>
        <p:nvSpPr>
          <p:cNvPr id="3" name="Slide Number Placeholder 2"/>
          <p:cNvSpPr>
            <a:spLocks noGrp="1"/>
          </p:cNvSpPr>
          <p:nvPr>
            <p:ph type="sldNum" sz="quarter" idx="4294967295"/>
          </p:nvPr>
        </p:nvSpPr>
        <p:spPr>
          <a:xfrm>
            <a:off x="0" y="6356350"/>
            <a:ext cx="1981200" cy="365125"/>
          </a:xfrm>
          <a:prstGeom prst="rect">
            <a:avLst/>
          </a:prstGeom>
        </p:spPr>
        <p:txBody>
          <a:bodyPr/>
          <a:lstStyle/>
          <a:p>
            <a:fld id="{2BDAB83F-87A5-4482-800E-BAE5137FF6BD}" type="slidenum">
              <a:rPr lang="en-US" smtClean="0"/>
              <a:pPr/>
              <a:t>145</a:t>
            </a:fld>
            <a:endParaRPr lang="en-US"/>
          </a:p>
        </p:txBody>
      </p:sp>
      <p:graphicFrame>
        <p:nvGraphicFramePr>
          <p:cNvPr id="3074" name="Object 2"/>
          <p:cNvGraphicFramePr>
            <a:graphicFrameLocks noChangeAspect="1"/>
          </p:cNvGraphicFramePr>
          <p:nvPr>
            <p:extLst>
              <p:ext uri="{D42A27DB-BD31-4B8C-83A1-F6EECF244321}">
                <p14:modId xmlns:p14="http://schemas.microsoft.com/office/powerpoint/2010/main" val="3778227762"/>
              </p:ext>
            </p:extLst>
          </p:nvPr>
        </p:nvGraphicFramePr>
        <p:xfrm>
          <a:off x="3352800" y="1752600"/>
          <a:ext cx="1625600" cy="457200"/>
        </p:xfrm>
        <a:graphic>
          <a:graphicData uri="http://schemas.openxmlformats.org/presentationml/2006/ole">
            <mc:AlternateContent xmlns:mc="http://schemas.openxmlformats.org/markup-compatibility/2006">
              <mc:Choice xmlns:v="urn:schemas-microsoft-com:vml" Requires="v">
                <p:oleObj spid="_x0000_s4149" name="Equation" r:id="rId3" imgW="812520" imgH="228600" progId="Equation.3">
                  <p:embed/>
                </p:oleObj>
              </mc:Choice>
              <mc:Fallback>
                <p:oleObj name="Equation" r:id="rId3" imgW="8125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752600"/>
                        <a:ext cx="1625600" cy="457200"/>
                      </a:xfrm>
                      <a:prstGeom prst="rect">
                        <a:avLst/>
                      </a:prstGeom>
                      <a:solidFill>
                        <a:schemeClr val="tx1"/>
                      </a:solidFill>
                      <a:extLst/>
                    </p:spPr>
                  </p:pic>
                </p:oleObj>
              </mc:Fallback>
            </mc:AlternateContent>
          </a:graphicData>
        </a:graphic>
      </p:graphicFrame>
      <p:graphicFrame>
        <p:nvGraphicFramePr>
          <p:cNvPr id="3075" name="Object 3"/>
          <p:cNvGraphicFramePr>
            <a:graphicFrameLocks noChangeAspect="1"/>
          </p:cNvGraphicFramePr>
          <p:nvPr/>
        </p:nvGraphicFramePr>
        <p:xfrm>
          <a:off x="5562600" y="1600200"/>
          <a:ext cx="3209925" cy="2508250"/>
        </p:xfrm>
        <a:graphic>
          <a:graphicData uri="http://schemas.openxmlformats.org/presentationml/2006/ole">
            <mc:AlternateContent xmlns:mc="http://schemas.openxmlformats.org/markup-compatibility/2006">
              <mc:Choice xmlns:v="urn:schemas-microsoft-com:vml" Requires="v">
                <p:oleObj spid="_x0000_s4150" name="Visio" r:id="rId5" imgW="4006260" imgH="3130850" progId="Visio.Drawing.11">
                  <p:embed/>
                </p:oleObj>
              </mc:Choice>
              <mc:Fallback>
                <p:oleObj name="Visio" r:id="rId5" imgW="4006260" imgH="313085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1600200"/>
                        <a:ext cx="3209925"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5"/>
          <p:cNvGraphicFramePr>
            <a:graphicFrameLocks noChangeAspect="1"/>
          </p:cNvGraphicFramePr>
          <p:nvPr>
            <p:extLst>
              <p:ext uri="{D42A27DB-BD31-4B8C-83A1-F6EECF244321}">
                <p14:modId xmlns:p14="http://schemas.microsoft.com/office/powerpoint/2010/main" val="3028001665"/>
              </p:ext>
            </p:extLst>
          </p:nvPr>
        </p:nvGraphicFramePr>
        <p:xfrm>
          <a:off x="5562600" y="4267200"/>
          <a:ext cx="1219200" cy="457200"/>
        </p:xfrm>
        <a:graphic>
          <a:graphicData uri="http://schemas.openxmlformats.org/presentationml/2006/ole">
            <mc:AlternateContent xmlns:mc="http://schemas.openxmlformats.org/markup-compatibility/2006">
              <mc:Choice xmlns:v="urn:schemas-microsoft-com:vml" Requires="v">
                <p:oleObj spid="_x0000_s4151" name="Equation" r:id="rId7" imgW="609480" imgH="228600" progId="Equation.3">
                  <p:embed/>
                </p:oleObj>
              </mc:Choice>
              <mc:Fallback>
                <p:oleObj name="Equation" r:id="rId7" imgW="6094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4267200"/>
                        <a:ext cx="1219200" cy="457200"/>
                      </a:xfrm>
                      <a:prstGeom prst="rect">
                        <a:avLst/>
                      </a:prstGeom>
                      <a:solidFill>
                        <a:schemeClr val="tx1"/>
                      </a:solidFill>
                      <a:extLst/>
                    </p:spPr>
                  </p:pic>
                </p:oleObj>
              </mc:Fallback>
            </mc:AlternateContent>
          </a:graphicData>
        </a:graphic>
      </p:graphicFrame>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72400" y="228600"/>
            <a:ext cx="1114425" cy="1628218"/>
          </a:xfrm>
          <a:prstGeom prst="rect">
            <a:avLst/>
          </a:prstGeom>
        </p:spPr>
      </p:pic>
    </p:spTree>
    <p:extLst>
      <p:ext uri="{BB962C8B-B14F-4D97-AF65-F5344CB8AC3E}">
        <p14:creationId xmlns:p14="http://schemas.microsoft.com/office/powerpoint/2010/main" val="2244023801"/>
      </p:ext>
    </p:extLst>
  </p:cSld>
  <p:clrMapOvr>
    <a:masterClrMapping/>
  </p:clrMapOvr>
  <p:transition>
    <p:fade/>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a:t>
            </a:r>
            <a:endParaRPr lang="en-US" dirty="0"/>
          </a:p>
        </p:txBody>
      </p:sp>
      <p:sp>
        <p:nvSpPr>
          <p:cNvPr id="4" name="Content Placeholder 3"/>
          <p:cNvSpPr>
            <a:spLocks noGrp="1"/>
          </p:cNvSpPr>
          <p:nvPr>
            <p:ph idx="1"/>
          </p:nvPr>
        </p:nvSpPr>
        <p:spPr>
          <a:xfrm>
            <a:off x="381000" y="1412875"/>
            <a:ext cx="8382000" cy="4708981"/>
          </a:xfrm>
        </p:spPr>
        <p:txBody>
          <a:bodyPr/>
          <a:lstStyle/>
          <a:p>
            <a:r>
              <a:rPr lang="en-US" dirty="0" smtClean="0">
                <a:cs typeface="Times New Roman" pitchFamily="18" charset="0"/>
              </a:rPr>
              <a:t>Inference rule</a:t>
            </a:r>
          </a:p>
          <a:p>
            <a:pPr marL="0" indent="0">
              <a:buNone/>
            </a:pPr>
            <a:endParaRPr lang="en-US" dirty="0" smtClean="0">
              <a:cs typeface="Times New Roman" pitchFamily="18" charset="0"/>
            </a:endParaRPr>
          </a:p>
          <a:p>
            <a:r>
              <a:rPr lang="en-US" dirty="0" smtClean="0">
                <a:cs typeface="Times New Roman" pitchFamily="18" charset="0"/>
              </a:rPr>
              <a:t>Propagated by Floyd-Marshall algorithm</a:t>
            </a:r>
          </a:p>
          <a:p>
            <a:pPr lvl="1"/>
            <a:r>
              <a:rPr lang="en-US" dirty="0" smtClean="0">
                <a:cs typeface="Times New Roman" pitchFamily="18" charset="0"/>
              </a:rPr>
              <a:t>Used everywhere</a:t>
            </a:r>
            <a:endParaRPr lang="en-US" dirty="0" smtClean="0"/>
          </a:p>
          <a:p>
            <a:r>
              <a:rPr lang="en-US" dirty="0" smtClean="0"/>
              <a:t>Constraint propagation is expensive </a:t>
            </a:r>
            <a:r>
              <a:rPr lang="en-US" dirty="0" smtClean="0">
                <a:sym typeface="Wingdings" pitchFamily="2" charset="2"/>
              </a:rPr>
              <a:t></a:t>
            </a:r>
            <a:endParaRPr lang="en-US" dirty="0" smtClean="0"/>
          </a:p>
          <a:p>
            <a:pPr marL="852488" lvl="1" indent="-457200">
              <a:buFont typeface="+mj-lt"/>
              <a:buAutoNum type="arabicPeriod"/>
            </a:pPr>
            <a:r>
              <a:rPr lang="en-US" dirty="0" smtClean="0"/>
              <a:t>“</a:t>
            </a:r>
            <a:r>
              <a:rPr lang="en-US" dirty="0" smtClean="0">
                <a:solidFill>
                  <a:srgbClr val="FF0000"/>
                </a:solidFill>
                <a:effectLst>
                  <a:outerShdw blurRad="38100" dist="38100" dir="2700000" algn="tl">
                    <a:srgbClr val="000000">
                      <a:alpha val="43137"/>
                    </a:srgbClr>
                  </a:outerShdw>
                </a:effectLst>
              </a:rPr>
              <a:t>Bad</a:t>
            </a:r>
            <a:r>
              <a:rPr lang="en-US" dirty="0" smtClean="0"/>
              <a:t>” cubic algorithm</a:t>
            </a:r>
          </a:p>
          <a:p>
            <a:pPr marL="1134745" lvl="2" indent="-457200"/>
            <a:r>
              <a:rPr lang="en-US" dirty="0" smtClean="0"/>
              <a:t>The multiplicative constant is </a:t>
            </a:r>
            <a:r>
              <a:rPr lang="en-US" dirty="0" smtClean="0">
                <a:solidFill>
                  <a:srgbClr val="FF0000"/>
                </a:solidFill>
                <a:effectLst>
                  <a:outerShdw blurRad="38100" dist="38100" dir="2700000" algn="tl">
                    <a:srgbClr val="000000">
                      <a:alpha val="43137"/>
                    </a:srgbClr>
                  </a:outerShdw>
                </a:effectLst>
              </a:rPr>
              <a:t>30</a:t>
            </a:r>
          </a:p>
          <a:p>
            <a:pPr marL="852488" lvl="1" indent="-457200">
              <a:buFont typeface="+mj-lt"/>
              <a:buAutoNum type="arabicPeriod"/>
            </a:pPr>
            <a:r>
              <a:rPr lang="en-US" dirty="0" smtClean="0"/>
              <a:t>Constants are quickly propagated</a:t>
            </a:r>
          </a:p>
          <a:p>
            <a:pPr marL="1134745" lvl="2" indent="-457200"/>
            <a:r>
              <a:rPr lang="en-US" dirty="0" smtClean="0"/>
              <a:t>Matrixes tends to be saturated</a:t>
            </a:r>
          </a:p>
          <a:p>
            <a:pPr marL="1134745" lvl="2" indent="-457200"/>
            <a:r>
              <a:rPr lang="en-US" dirty="0" smtClean="0"/>
              <a:t>Many relations between unrelated variables</a:t>
            </a:r>
          </a:p>
        </p:txBody>
      </p:sp>
      <p:graphicFrame>
        <p:nvGraphicFramePr>
          <p:cNvPr id="4100" name="Object 4"/>
          <p:cNvGraphicFramePr>
            <a:graphicFrameLocks noChangeAspect="1"/>
          </p:cNvGraphicFramePr>
          <p:nvPr>
            <p:extLst>
              <p:ext uri="{D42A27DB-BD31-4B8C-83A1-F6EECF244321}">
                <p14:modId xmlns:p14="http://schemas.microsoft.com/office/powerpoint/2010/main" val="3909386692"/>
              </p:ext>
            </p:extLst>
          </p:nvPr>
        </p:nvGraphicFramePr>
        <p:xfrm>
          <a:off x="5105400" y="1447800"/>
          <a:ext cx="2514600" cy="838200"/>
        </p:xfrm>
        <a:graphic>
          <a:graphicData uri="http://schemas.openxmlformats.org/presentationml/2006/ole">
            <mc:AlternateContent xmlns:mc="http://schemas.openxmlformats.org/markup-compatibility/2006">
              <mc:Choice xmlns:v="urn:schemas-microsoft-com:vml" Requires="v">
                <p:oleObj spid="_x0000_s5139" name="Equation" r:id="rId3" imgW="1257120" imgH="419040" progId="Equation.3">
                  <p:embed/>
                </p:oleObj>
              </mc:Choice>
              <mc:Fallback>
                <p:oleObj name="Equation" r:id="rId3" imgW="125712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447800"/>
                        <a:ext cx="2514600" cy="838200"/>
                      </a:xfrm>
                      <a:prstGeom prst="rect">
                        <a:avLst/>
                      </a:prstGeom>
                      <a:solidFill>
                        <a:schemeClr val="tx1"/>
                      </a:solidFill>
                      <a:extLst/>
                    </p:spPr>
                  </p:pic>
                </p:oleObj>
              </mc:Fallback>
            </mc:AlternateContent>
          </a:graphicData>
        </a:graphic>
      </p:graphicFrame>
    </p:spTree>
    <p:extLst>
      <p:ext uri="{BB962C8B-B14F-4D97-AF65-F5344CB8AC3E}">
        <p14:creationId xmlns:p14="http://schemas.microsoft.com/office/powerpoint/2010/main" val="1077830102"/>
      </p:ext>
    </p:extLst>
  </p:cSld>
  <p:clrMapOvr>
    <a:masterClrMapping/>
  </p:clrMapOvr>
  <p:transition>
    <p:fade/>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Pentagons: Main ideas</a:t>
            </a:r>
            <a:endParaRPr lang="en-US" dirty="0"/>
          </a:p>
        </p:txBody>
      </p:sp>
      <p:sp>
        <p:nvSpPr>
          <p:cNvPr id="4" name="Content Placeholder 3"/>
          <p:cNvSpPr>
            <a:spLocks noGrp="1"/>
          </p:cNvSpPr>
          <p:nvPr>
            <p:ph idx="1"/>
          </p:nvPr>
        </p:nvSpPr>
        <p:spPr>
          <a:xfrm>
            <a:off x="381000" y="1412875"/>
            <a:ext cx="8382000" cy="3834896"/>
          </a:xfrm>
        </p:spPr>
        <p:txBody>
          <a:bodyPr/>
          <a:lstStyle/>
          <a:p>
            <a:r>
              <a:rPr lang="en-US" dirty="0" smtClean="0"/>
              <a:t>Intervals are efficient </a:t>
            </a:r>
            <a:r>
              <a:rPr lang="en-US" dirty="0" smtClean="0">
                <a:sym typeface="Wingdings" pitchFamily="2" charset="2"/>
              </a:rPr>
              <a:t></a:t>
            </a:r>
          </a:p>
          <a:p>
            <a:pPr lvl="1"/>
            <a:r>
              <a:rPr lang="en-US" dirty="0" smtClean="0">
                <a:sym typeface="Wingdings" pitchFamily="2" charset="2"/>
              </a:rPr>
              <a:t>Compact representation of elements</a:t>
            </a:r>
          </a:p>
          <a:p>
            <a:pPr lvl="1"/>
            <a:r>
              <a:rPr lang="en-US" dirty="0" smtClean="0">
                <a:sym typeface="Wingdings" pitchFamily="2" charset="2"/>
              </a:rPr>
              <a:t>Linear time operations</a:t>
            </a:r>
          </a:p>
          <a:p>
            <a:r>
              <a:rPr lang="en-US" dirty="0" smtClean="0">
                <a:sym typeface="Wingdings" pitchFamily="2" charset="2"/>
              </a:rPr>
              <a:t>Intervals are good for numerical computations </a:t>
            </a:r>
          </a:p>
          <a:p>
            <a:r>
              <a:rPr lang="en-US" dirty="0" smtClean="0">
                <a:solidFill>
                  <a:srgbClr val="FF0000"/>
                </a:solidFill>
                <a:effectLst>
                  <a:outerShdw blurRad="38100" dist="38100" dir="2700000" algn="tl">
                    <a:srgbClr val="000000">
                      <a:alpha val="43137"/>
                    </a:srgbClr>
                  </a:outerShdw>
                </a:effectLst>
                <a:sym typeface="Wingdings" pitchFamily="2" charset="2"/>
              </a:rPr>
              <a:t>Pentagons: Refine Intervals with symbolic reasoning</a:t>
            </a:r>
          </a:p>
          <a:p>
            <a:pPr lvl="1"/>
            <a:r>
              <a:rPr lang="en-US" dirty="0" smtClean="0">
                <a:sym typeface="Wingdings" pitchFamily="2" charset="2"/>
              </a:rPr>
              <a:t>In particular: strict upper bounds</a:t>
            </a:r>
          </a:p>
        </p:txBody>
      </p:sp>
    </p:spTree>
    <p:extLst>
      <p:ext uri="{BB962C8B-B14F-4D97-AF65-F5344CB8AC3E}">
        <p14:creationId xmlns:p14="http://schemas.microsoft.com/office/powerpoint/2010/main" val="4095055074"/>
      </p:ext>
    </p:extLst>
  </p:cSld>
  <p:clrMapOvr>
    <a:masterClrMapping/>
  </p:clrMapOvr>
  <p:transition>
    <p:fade/>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Pentagons</a:t>
            </a:r>
            <a:endParaRPr lang="en-US" dirty="0"/>
          </a:p>
        </p:txBody>
      </p:sp>
      <p:sp>
        <p:nvSpPr>
          <p:cNvPr id="4" name="Content Placeholder 3"/>
          <p:cNvSpPr>
            <a:spLocks noGrp="1"/>
          </p:cNvSpPr>
          <p:nvPr>
            <p:ph idx="1"/>
          </p:nvPr>
        </p:nvSpPr>
        <p:spPr>
          <a:xfrm>
            <a:off x="381000" y="1412875"/>
            <a:ext cx="8382000" cy="4573560"/>
          </a:xfrm>
        </p:spPr>
        <p:txBody>
          <a:bodyPr/>
          <a:lstStyle/>
          <a:p>
            <a:r>
              <a:rPr lang="en-US" dirty="0" smtClean="0"/>
              <a:t>Capture properties in the form of</a:t>
            </a:r>
          </a:p>
          <a:p>
            <a:endParaRPr lang="en-US" dirty="0" smtClean="0"/>
          </a:p>
          <a:p>
            <a:pPr lvl="1"/>
            <a:r>
              <a:rPr lang="en-US" i="1" dirty="0" smtClean="0">
                <a:latin typeface="Times New Roman" pitchFamily="18" charset="0"/>
                <a:cs typeface="Times New Roman" pitchFamily="18" charset="0"/>
              </a:rPr>
              <a:t>x, y </a:t>
            </a:r>
            <a:r>
              <a:rPr lang="en-US" dirty="0" smtClean="0">
                <a:cs typeface="Times New Roman" pitchFamily="18" charset="0"/>
              </a:rPr>
              <a:t>variables</a:t>
            </a:r>
            <a:r>
              <a:rPr lang="en-US" dirty="0" smtClean="0"/>
              <a:t> </a:t>
            </a:r>
          </a:p>
          <a:p>
            <a:pPr lvl="1"/>
            <a:r>
              <a:rPr lang="en-US" i="1" dirty="0" smtClean="0">
                <a:latin typeface="Times New Roman" pitchFamily="18" charset="0"/>
                <a:cs typeface="Times New Roman" pitchFamily="18" charset="0"/>
              </a:rPr>
              <a:t>a, b </a:t>
            </a:r>
            <a:r>
              <a:rPr lang="en-US" dirty="0" smtClean="0">
                <a:cs typeface="Times New Roman" pitchFamily="18" charset="0"/>
              </a:rPr>
              <a:t>constants</a:t>
            </a:r>
          </a:p>
          <a:p>
            <a:r>
              <a:rPr lang="en-US" dirty="0" smtClean="0">
                <a:cs typeface="Times New Roman" pitchFamily="18" charset="0"/>
              </a:rPr>
              <a:t>Elements are pairs of maps</a:t>
            </a:r>
          </a:p>
          <a:p>
            <a:pPr>
              <a:buNone/>
            </a:pPr>
            <a:r>
              <a:rPr lang="en-US" dirty="0" smtClean="0">
                <a:cs typeface="Times New Roman" pitchFamily="18" charset="0"/>
              </a:rPr>
              <a:t>	(</a:t>
            </a:r>
            <a:r>
              <a:rPr lang="en-US" dirty="0" err="1" smtClean="0">
                <a:cs typeface="Times New Roman" pitchFamily="18" charset="0"/>
              </a:rPr>
              <a:t>Var</a:t>
            </a:r>
            <a:r>
              <a:rPr lang="en-US" dirty="0" smtClean="0">
                <a:cs typeface="Times New Roman" pitchFamily="18" charset="0"/>
              </a:rPr>
              <a:t> → </a:t>
            </a:r>
            <a:r>
              <a:rPr lang="en-US" dirty="0" err="1" smtClean="0">
                <a:cs typeface="Times New Roman" pitchFamily="18" charset="0"/>
              </a:rPr>
              <a:t>Intv</a:t>
            </a:r>
            <a:r>
              <a:rPr lang="en-US" dirty="0" smtClean="0">
                <a:cs typeface="Times New Roman" pitchFamily="18" charset="0"/>
              </a:rPr>
              <a:t>) x (</a:t>
            </a:r>
            <a:r>
              <a:rPr lang="en-US" dirty="0" err="1" smtClean="0">
                <a:cs typeface="Times New Roman" pitchFamily="18" charset="0"/>
              </a:rPr>
              <a:t>Var</a:t>
            </a:r>
            <a:r>
              <a:rPr lang="en-US" dirty="0" smtClean="0">
                <a:cs typeface="Times New Roman" pitchFamily="18" charset="0"/>
              </a:rPr>
              <a:t> → ℘(</a:t>
            </a:r>
            <a:r>
              <a:rPr lang="en-US" dirty="0" err="1" smtClean="0">
                <a:cs typeface="Times New Roman" pitchFamily="18" charset="0"/>
              </a:rPr>
              <a:t>Var</a:t>
            </a:r>
            <a:r>
              <a:rPr lang="en-US" dirty="0" smtClean="0">
                <a:cs typeface="Times New Roman" pitchFamily="18" charset="0"/>
              </a:rPr>
              <a:t>))</a:t>
            </a:r>
          </a:p>
          <a:p>
            <a:r>
              <a:rPr lang="en-US" dirty="0" smtClean="0">
                <a:cs typeface="Times New Roman" pitchFamily="18" charset="0"/>
              </a:rPr>
              <a:t>Information is propagated </a:t>
            </a:r>
          </a:p>
          <a:p>
            <a:pPr lvl="1"/>
            <a:r>
              <a:rPr lang="en-US" dirty="0" smtClean="0">
                <a:cs typeface="Times New Roman" pitchFamily="18" charset="0"/>
              </a:rPr>
              <a:t>“reduction”</a:t>
            </a:r>
          </a:p>
          <a:p>
            <a:endParaRPr lang="en-US" dirty="0"/>
          </a:p>
        </p:txBody>
      </p:sp>
      <p:graphicFrame>
        <p:nvGraphicFramePr>
          <p:cNvPr id="21506" name="Object 2"/>
          <p:cNvGraphicFramePr>
            <a:graphicFrameLocks noChangeAspect="1"/>
          </p:cNvGraphicFramePr>
          <p:nvPr>
            <p:extLst>
              <p:ext uri="{D42A27DB-BD31-4B8C-83A1-F6EECF244321}">
                <p14:modId xmlns:p14="http://schemas.microsoft.com/office/powerpoint/2010/main" val="427677389"/>
              </p:ext>
            </p:extLst>
          </p:nvPr>
        </p:nvGraphicFramePr>
        <p:xfrm>
          <a:off x="5867400" y="1981200"/>
          <a:ext cx="3505200" cy="3203575"/>
        </p:xfrm>
        <a:graphic>
          <a:graphicData uri="http://schemas.openxmlformats.org/presentationml/2006/ole">
            <mc:AlternateContent xmlns:mc="http://schemas.openxmlformats.org/markup-compatibility/2006">
              <mc:Choice xmlns:v="urn:schemas-microsoft-com:vml" Requires="v">
                <p:oleObj spid="_x0000_s6180" name="Visio" r:id="rId3" imgW="4006445" imgH="3202832" progId="Visio.Drawing.11">
                  <p:embed/>
                </p:oleObj>
              </mc:Choice>
              <mc:Fallback>
                <p:oleObj name="Visio" r:id="rId3" imgW="4006445" imgH="320283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981200"/>
                        <a:ext cx="3505200" cy="3203575"/>
                      </a:xfrm>
                      <a:prstGeom prst="rect">
                        <a:avLst/>
                      </a:prstGeom>
                      <a:noFill/>
                      <a:ln>
                        <a:noFill/>
                      </a:ln>
                      <a:effectLst/>
                      <a:extLst/>
                    </p:spPr>
                  </p:pic>
                </p:oleObj>
              </mc:Fallback>
            </mc:AlternateContent>
          </a:graphicData>
        </a:graphic>
      </p:graphicFrame>
      <p:graphicFrame>
        <p:nvGraphicFramePr>
          <p:cNvPr id="21508" name="Object 4"/>
          <p:cNvGraphicFramePr>
            <a:graphicFrameLocks noChangeAspect="1"/>
          </p:cNvGraphicFramePr>
          <p:nvPr>
            <p:extLst>
              <p:ext uri="{D42A27DB-BD31-4B8C-83A1-F6EECF244321}">
                <p14:modId xmlns:p14="http://schemas.microsoft.com/office/powerpoint/2010/main" val="1860266031"/>
              </p:ext>
            </p:extLst>
          </p:nvPr>
        </p:nvGraphicFramePr>
        <p:xfrm>
          <a:off x="2819400" y="1981200"/>
          <a:ext cx="2057400" cy="406400"/>
        </p:xfrm>
        <a:graphic>
          <a:graphicData uri="http://schemas.openxmlformats.org/presentationml/2006/ole">
            <mc:AlternateContent xmlns:mc="http://schemas.openxmlformats.org/markup-compatibility/2006">
              <mc:Choice xmlns:v="urn:schemas-microsoft-com:vml" Requires="v">
                <p:oleObj spid="_x0000_s6181" name="Equation" r:id="rId5" imgW="1028520" imgH="203040" progId="Equation.3">
                  <p:embed/>
                </p:oleObj>
              </mc:Choice>
              <mc:Fallback>
                <p:oleObj name="Equation" r:id="rId5" imgW="102852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1981200"/>
                        <a:ext cx="2057400" cy="406400"/>
                      </a:xfrm>
                      <a:prstGeom prst="rect">
                        <a:avLst/>
                      </a:prstGeom>
                      <a:solidFill>
                        <a:schemeClr val="tx1"/>
                      </a:solidFill>
                      <a:extLst/>
                    </p:spPr>
                  </p:pic>
                </p:oleObj>
              </mc:Fallback>
            </mc:AlternateContent>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34200" y="228600"/>
            <a:ext cx="990600" cy="9906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8800" y="228600"/>
            <a:ext cx="917040" cy="990600"/>
          </a:xfrm>
          <a:prstGeom prst="rect">
            <a:avLst/>
          </a:prstGeom>
        </p:spPr>
      </p:pic>
    </p:spTree>
    <p:extLst>
      <p:ext uri="{BB962C8B-B14F-4D97-AF65-F5344CB8AC3E}">
        <p14:creationId xmlns:p14="http://schemas.microsoft.com/office/powerpoint/2010/main" val="2391019762"/>
      </p:ext>
    </p:extLst>
  </p:cSld>
  <p:clrMapOvr>
    <a:masterClrMapping/>
  </p:clrMapOvr>
  <p:transition>
    <p:fade/>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LessThan</a:t>
            </a:r>
            <a:r>
              <a:rPr lang="en-US" dirty="0" smtClean="0"/>
              <a:t> domain</a:t>
            </a:r>
            <a:endParaRPr lang="en-US" dirty="0"/>
          </a:p>
        </p:txBody>
      </p:sp>
      <p:sp>
        <p:nvSpPr>
          <p:cNvPr id="4" name="Content Placeholder 3"/>
          <p:cNvSpPr>
            <a:spLocks noGrp="1"/>
          </p:cNvSpPr>
          <p:nvPr>
            <p:ph idx="1"/>
          </p:nvPr>
        </p:nvSpPr>
        <p:spPr>
          <a:xfrm>
            <a:off x="457200" y="1219200"/>
            <a:ext cx="8229600" cy="5318379"/>
          </a:xfrm>
        </p:spPr>
        <p:txBody>
          <a:bodyPr/>
          <a:lstStyle/>
          <a:p>
            <a:r>
              <a:rPr lang="en-US" dirty="0" smtClean="0"/>
              <a:t>Elements:</a:t>
            </a:r>
          </a:p>
          <a:p>
            <a:pPr lvl="1"/>
            <a:r>
              <a:rPr lang="en-US" dirty="0" err="1" smtClean="0"/>
              <a:t>Var</a:t>
            </a:r>
            <a:r>
              <a:rPr lang="en-US" dirty="0" smtClean="0"/>
              <a:t> → ℘ (</a:t>
            </a:r>
            <a:r>
              <a:rPr lang="en-US" dirty="0" err="1" smtClean="0"/>
              <a:t>Var</a:t>
            </a:r>
            <a:r>
              <a:rPr lang="en-US" dirty="0" smtClean="0"/>
              <a:t>)</a:t>
            </a:r>
          </a:p>
          <a:p>
            <a:pPr lvl="2"/>
            <a:r>
              <a:rPr lang="en-US" dirty="0" smtClean="0"/>
              <a:t>Efficient representation with hash tables</a:t>
            </a:r>
          </a:p>
          <a:p>
            <a:r>
              <a:rPr lang="en-US" dirty="0" smtClean="0"/>
              <a:t>Order </a:t>
            </a:r>
          </a:p>
          <a:p>
            <a:pPr lvl="1"/>
            <a:r>
              <a:rPr lang="en-US" dirty="0" smtClean="0"/>
              <a:t>“</a:t>
            </a:r>
            <a:r>
              <a:rPr lang="en-US" i="1" dirty="0" smtClean="0"/>
              <a:t>The less constraints the less the information</a:t>
            </a:r>
            <a:r>
              <a:rPr lang="en-US" dirty="0" smtClean="0"/>
              <a:t>”</a:t>
            </a:r>
          </a:p>
          <a:p>
            <a:pPr lvl="1"/>
            <a:r>
              <a:rPr lang="en-US" dirty="0" smtClean="0"/>
              <a:t>A ⊑ B </a:t>
            </a:r>
            <a:r>
              <a:rPr lang="en-US" dirty="0" err="1" smtClean="0"/>
              <a:t>iff</a:t>
            </a:r>
            <a:r>
              <a:rPr lang="en-US" dirty="0" smtClean="0"/>
              <a:t> ∀ x ∈ B. B(x) ⊆ A(x)</a:t>
            </a:r>
          </a:p>
          <a:p>
            <a:r>
              <a:rPr lang="en-US" dirty="0" smtClean="0"/>
              <a:t>Bottom</a:t>
            </a:r>
          </a:p>
          <a:p>
            <a:pPr lvl="1"/>
            <a:r>
              <a:rPr lang="en-US" dirty="0" smtClean="0"/>
              <a:t>A such that ∃ x, y.  </a:t>
            </a:r>
            <a:r>
              <a:rPr lang="en-US" dirty="0" err="1" smtClean="0"/>
              <a:t>y</a:t>
            </a:r>
            <a:r>
              <a:rPr lang="en-US" dirty="0" smtClean="0"/>
              <a:t> ∈ A(x) ∧ x ∈ A(y)</a:t>
            </a:r>
          </a:p>
          <a:p>
            <a:pPr lvl="1"/>
            <a:r>
              <a:rPr lang="en-US" dirty="0" smtClean="0"/>
              <a:t>Checking it may require a transitive closure</a:t>
            </a:r>
          </a:p>
          <a:p>
            <a:r>
              <a:rPr lang="en-US" dirty="0" smtClean="0"/>
              <a:t>Top</a:t>
            </a:r>
          </a:p>
          <a:p>
            <a:pPr lvl="1"/>
            <a:r>
              <a:rPr lang="el-GR" dirty="0" smtClean="0"/>
              <a:t>λ</a:t>
            </a:r>
            <a:r>
              <a:rPr lang="en-US" dirty="0" smtClean="0"/>
              <a:t>x. ∅ </a:t>
            </a:r>
          </a:p>
        </p:txBody>
      </p:sp>
    </p:spTree>
    <p:extLst>
      <p:ext uri="{BB962C8B-B14F-4D97-AF65-F5344CB8AC3E}">
        <p14:creationId xmlns:p14="http://schemas.microsoft.com/office/powerpoint/2010/main" val="101334922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647700" y="1981200"/>
            <a:ext cx="3124200" cy="42672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n</a:t>
            </a: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914400" y="2209800"/>
            <a:ext cx="2781300" cy="3962400"/>
          </a:xfrm>
          <a:prstGeom prst="ellipse">
            <a:avLst/>
          </a:prstGeom>
          <a:solidFill>
            <a:schemeClr val="accent5">
              <a:lumMod val="5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Specification</a:t>
            </a: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990600" y="3124200"/>
            <a:ext cx="2438400" cy="2438400"/>
          </a:xfrm>
          <a:prstGeom prst="ellipse">
            <a:avLst/>
          </a:prstGeom>
          <a:solidFill>
            <a:schemeClr val="accent6">
              <a:lumMod val="60000"/>
              <a:lumOff val="4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 name="Title 1"/>
          <p:cNvSpPr>
            <a:spLocks noGrp="1"/>
          </p:cNvSpPr>
          <p:nvPr>
            <p:ph type="title"/>
          </p:nvPr>
        </p:nvSpPr>
        <p:spPr/>
        <p:txBody>
          <a:bodyPr/>
          <a:lstStyle/>
          <a:p>
            <a:r>
              <a:rPr lang="en-US" dirty="0" smtClean="0"/>
              <a:t>Potato (when lucky)</a:t>
            </a:r>
            <a:endParaRPr lang="en-US" dirty="0"/>
          </a:p>
        </p:txBody>
      </p:sp>
      <p:sp>
        <p:nvSpPr>
          <p:cNvPr id="5" name="Oval 4"/>
          <p:cNvSpPr/>
          <p:nvPr/>
        </p:nvSpPr>
        <p:spPr bwMode="auto">
          <a:xfrm>
            <a:off x="1219200" y="3352800"/>
            <a:ext cx="1981200" cy="1676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Program</a:t>
            </a:r>
          </a:p>
        </p:txBody>
      </p:sp>
      <p:sp>
        <p:nvSpPr>
          <p:cNvPr id="3" name="TextBox 2"/>
          <p:cNvSpPr txBox="1"/>
          <p:nvPr/>
        </p:nvSpPr>
        <p:spPr>
          <a:xfrm>
            <a:off x="5067299" y="1981200"/>
            <a:ext cx="1659429"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Add behaviors</a:t>
            </a:r>
          </a:p>
        </p:txBody>
      </p:sp>
      <p:sp>
        <p:nvSpPr>
          <p:cNvPr id="9" name="TextBox 8"/>
          <p:cNvSpPr txBox="1"/>
          <p:nvPr/>
        </p:nvSpPr>
        <p:spPr>
          <a:xfrm>
            <a:off x="5076824" y="3930134"/>
            <a:ext cx="2377574"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Remove specification</a:t>
            </a:r>
          </a:p>
        </p:txBody>
      </p:sp>
      <p:cxnSp>
        <p:nvCxnSpPr>
          <p:cNvPr id="10" name="Straight Arrow Connector 9"/>
          <p:cNvCxnSpPr>
            <a:stCxn id="9" idx="1"/>
            <a:endCxn id="7" idx="6"/>
          </p:cNvCxnSpPr>
          <p:nvPr/>
        </p:nvCxnSpPr>
        <p:spPr>
          <a:xfrm flipH="1">
            <a:off x="3695700" y="4114800"/>
            <a:ext cx="1381124"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1"/>
            <a:endCxn id="6" idx="7"/>
          </p:cNvCxnSpPr>
          <p:nvPr/>
        </p:nvCxnSpPr>
        <p:spPr>
          <a:xfrm flipH="1">
            <a:off x="3071905" y="2165866"/>
            <a:ext cx="1995394" cy="1315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4685437"/>
            <a:ext cx="4572000" cy="1754326"/>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r>
              <a:rPr lang="en-US" dirty="0">
                <a:solidFill>
                  <a:schemeClr val="bg1"/>
                </a:solidFill>
              </a:rPr>
              <a:t>The </a:t>
            </a:r>
            <a:r>
              <a:rPr lang="en-US" b="1" dirty="0" smtClean="0">
                <a:solidFill>
                  <a:schemeClr val="bg1"/>
                </a:solidFill>
              </a:rPr>
              <a:t>over-approximation </a:t>
            </a:r>
            <a:r>
              <a:rPr lang="en-US" dirty="0" smtClean="0">
                <a:solidFill>
                  <a:schemeClr val="bg1"/>
                </a:solidFill>
              </a:rPr>
              <a:t>of the program </a:t>
            </a:r>
            <a:r>
              <a:rPr lang="en-US" dirty="0">
                <a:solidFill>
                  <a:schemeClr val="bg1"/>
                </a:solidFill>
              </a:rPr>
              <a:t>behavior is included in </a:t>
            </a:r>
            <a:r>
              <a:rPr lang="en-US" dirty="0" smtClean="0">
                <a:solidFill>
                  <a:schemeClr val="bg1"/>
                </a:solidFill>
              </a:rPr>
              <a:t>the </a:t>
            </a:r>
            <a:r>
              <a:rPr lang="en-US" b="1" dirty="0" smtClean="0">
                <a:solidFill>
                  <a:schemeClr val="bg1"/>
                </a:solidFill>
              </a:rPr>
              <a:t>under-approximation </a:t>
            </a:r>
            <a:r>
              <a:rPr lang="en-US" dirty="0" smtClean="0">
                <a:solidFill>
                  <a:schemeClr val="bg1"/>
                </a:solidFill>
              </a:rPr>
              <a:t>of the admissible specification</a:t>
            </a:r>
            <a:r>
              <a:rPr lang="en-US" dirty="0">
                <a:solidFill>
                  <a:schemeClr val="bg1"/>
                </a:solidFill>
              </a:rPr>
              <a:t>:</a:t>
            </a:r>
          </a:p>
          <a:p>
            <a:endParaRPr lang="en-US" dirty="0">
              <a:solidFill>
                <a:schemeClr val="bg1"/>
              </a:solidFill>
            </a:endParaRPr>
          </a:p>
          <a:p>
            <a:r>
              <a:rPr lang="en-US" dirty="0">
                <a:solidFill>
                  <a:schemeClr val="bg1"/>
                </a:solidFill>
              </a:rPr>
              <a:t>Program is </a:t>
            </a:r>
            <a:r>
              <a:rPr lang="en-US" dirty="0" smtClean="0">
                <a:solidFill>
                  <a:schemeClr val="bg1"/>
                </a:solidFill>
              </a:rPr>
              <a:t>correct! </a:t>
            </a:r>
            <a:r>
              <a:rPr lang="en-US" dirty="0">
                <a:solidFill>
                  <a:schemeClr val="bg1"/>
                </a:solidFill>
                <a:sym typeface="Wingdings" pitchFamily="2" charset="2"/>
              </a:rPr>
              <a:t></a:t>
            </a:r>
            <a:endParaRPr lang="en-US" dirty="0">
              <a:solidFill>
                <a:schemeClr val="bg1"/>
              </a:solidFill>
            </a:endParaRPr>
          </a:p>
        </p:txBody>
      </p:sp>
    </p:spTree>
    <p:extLst>
      <p:ext uri="{BB962C8B-B14F-4D97-AF65-F5344CB8AC3E}">
        <p14:creationId xmlns:p14="http://schemas.microsoft.com/office/powerpoint/2010/main" val="1095987467"/>
      </p:ext>
    </p:extLst>
  </p:cSld>
  <p:clrMapOvr>
    <a:masterClrMapping/>
  </p:clrMapOvr>
  <p:transition>
    <p:fade/>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LessThan</a:t>
            </a:r>
            <a:r>
              <a:rPr lang="en-US" dirty="0" smtClean="0"/>
              <a:t> domain</a:t>
            </a:r>
            <a:endParaRPr lang="en-US" dirty="0"/>
          </a:p>
        </p:txBody>
      </p:sp>
      <p:sp>
        <p:nvSpPr>
          <p:cNvPr id="4" name="Content Placeholder 3"/>
          <p:cNvSpPr>
            <a:spLocks noGrp="1"/>
          </p:cNvSpPr>
          <p:nvPr>
            <p:ph idx="1"/>
          </p:nvPr>
        </p:nvSpPr>
        <p:spPr>
          <a:xfrm>
            <a:off x="381000" y="1412874"/>
            <a:ext cx="8382000" cy="4912114"/>
          </a:xfrm>
        </p:spPr>
        <p:txBody>
          <a:bodyPr/>
          <a:lstStyle/>
          <a:p>
            <a:r>
              <a:rPr lang="en-US" dirty="0" smtClean="0"/>
              <a:t>Join</a:t>
            </a:r>
          </a:p>
          <a:p>
            <a:pPr lvl="1"/>
            <a:r>
              <a:rPr lang="en-US" dirty="0" smtClean="0"/>
              <a:t>A ⊔ B = </a:t>
            </a:r>
            <a:r>
              <a:rPr lang="el-GR" dirty="0" smtClean="0"/>
              <a:t>λ</a:t>
            </a:r>
            <a:r>
              <a:rPr lang="en-US" dirty="0" smtClean="0"/>
              <a:t>x.  A(x) ∩ B(x)</a:t>
            </a:r>
          </a:p>
          <a:p>
            <a:r>
              <a:rPr lang="en-US" dirty="0" smtClean="0"/>
              <a:t>Meet</a:t>
            </a:r>
          </a:p>
          <a:p>
            <a:pPr lvl="1"/>
            <a:r>
              <a:rPr lang="en-US" dirty="0" smtClean="0"/>
              <a:t>A ⊓ B = </a:t>
            </a:r>
            <a:r>
              <a:rPr lang="el-GR" dirty="0" smtClean="0"/>
              <a:t>λ</a:t>
            </a:r>
            <a:r>
              <a:rPr lang="en-US" dirty="0" smtClean="0"/>
              <a:t>x.  A ∪ B</a:t>
            </a:r>
          </a:p>
          <a:p>
            <a:r>
              <a:rPr lang="en-US" dirty="0" smtClean="0"/>
              <a:t>Widening</a:t>
            </a:r>
          </a:p>
          <a:p>
            <a:pPr lvl="1"/>
            <a:r>
              <a:rPr lang="en-US" dirty="0" smtClean="0"/>
              <a:t>Lattice has finite height ⇒ Join suffices</a:t>
            </a:r>
          </a:p>
          <a:p>
            <a:r>
              <a:rPr lang="en-US" dirty="0" smtClean="0"/>
              <a:t>Transfer functions: </a:t>
            </a:r>
          </a:p>
          <a:p>
            <a:pPr lvl="1"/>
            <a:r>
              <a:rPr lang="en-US" dirty="0" smtClean="0"/>
              <a:t>⟦ y := x - 1 ⟧(A) = (</a:t>
            </a:r>
            <a:r>
              <a:rPr lang="el-GR" dirty="0" smtClean="0"/>
              <a:t>π</a:t>
            </a:r>
            <a:r>
              <a:rPr lang="en-US" baseline="-25000" dirty="0" smtClean="0"/>
              <a:t>y</a:t>
            </a:r>
            <a:r>
              <a:rPr lang="en-US" dirty="0" smtClean="0"/>
              <a:t> A) [ </a:t>
            </a:r>
            <a:r>
              <a:rPr lang="en-US" dirty="0" smtClean="0">
                <a:solidFill>
                  <a:schemeClr val="tx2">
                    <a:lumMod val="75000"/>
                  </a:schemeClr>
                </a:solidFill>
                <a:effectLst>
                  <a:outerShdw blurRad="38100" dist="38100" dir="2700000" algn="tl">
                    <a:srgbClr val="000000">
                      <a:alpha val="43137"/>
                    </a:srgbClr>
                  </a:outerShdw>
                </a:effectLst>
              </a:rPr>
              <a:t>y → { x } ∪ A(x)</a:t>
            </a:r>
            <a:r>
              <a:rPr lang="en-US" dirty="0" smtClean="0"/>
              <a:t> ]</a:t>
            </a:r>
          </a:p>
          <a:p>
            <a:pPr lvl="1"/>
            <a:r>
              <a:rPr lang="en-US" dirty="0" smtClean="0"/>
              <a:t>⟦ y  ==  x ⟧(A) = A[ </a:t>
            </a:r>
            <a:r>
              <a:rPr lang="en-US" dirty="0" smtClean="0">
                <a:solidFill>
                  <a:schemeClr val="tx2">
                    <a:lumMod val="75000"/>
                  </a:schemeClr>
                </a:solidFill>
                <a:effectLst>
                  <a:outerShdw blurRad="38100" dist="38100" dir="2700000" algn="tl">
                    <a:srgbClr val="000000">
                      <a:alpha val="43137"/>
                    </a:srgbClr>
                  </a:outerShdw>
                </a:effectLst>
              </a:rPr>
              <a:t>x, y → A(x) ∪ A(y)</a:t>
            </a:r>
            <a:r>
              <a:rPr lang="en-US" dirty="0" smtClean="0">
                <a:solidFill>
                  <a:srgbClr val="FF0000"/>
                </a:solidFill>
                <a:effectLst>
                  <a:outerShdw blurRad="38100" dist="38100" dir="2700000" algn="tl">
                    <a:srgbClr val="000000">
                      <a:alpha val="43137"/>
                    </a:srgbClr>
                  </a:outerShdw>
                </a:effectLst>
              </a:rPr>
              <a:t> </a:t>
            </a:r>
            <a:r>
              <a:rPr lang="en-US" dirty="0" smtClean="0"/>
              <a:t>]</a:t>
            </a:r>
          </a:p>
          <a:p>
            <a:pPr lvl="1"/>
            <a:r>
              <a:rPr lang="en-US" dirty="0" smtClean="0"/>
              <a:t>⟦ y &lt; x ⟧(A) = A[ </a:t>
            </a:r>
            <a:r>
              <a:rPr lang="en-US" dirty="0" smtClean="0">
                <a:solidFill>
                  <a:schemeClr val="tx2">
                    <a:lumMod val="75000"/>
                  </a:schemeClr>
                </a:solidFill>
                <a:effectLst>
                  <a:outerShdw blurRad="38100" dist="38100" dir="2700000" algn="tl">
                    <a:srgbClr val="000000">
                      <a:alpha val="43137"/>
                    </a:srgbClr>
                  </a:outerShdw>
                </a:effectLst>
              </a:rPr>
              <a:t>y → A(y) ∪ A(x) ∪ {x}</a:t>
            </a:r>
            <a:r>
              <a:rPr lang="en-US" dirty="0" smtClean="0">
                <a:solidFill>
                  <a:srgbClr val="FF0000"/>
                </a:solidFill>
                <a:effectLst>
                  <a:outerShdw blurRad="38100" dist="38100" dir="2700000" algn="tl">
                    <a:srgbClr val="000000">
                      <a:alpha val="43137"/>
                    </a:srgbClr>
                  </a:outerShdw>
                </a:effectLst>
              </a:rPr>
              <a:t> </a:t>
            </a:r>
            <a:r>
              <a:rPr lang="en-US" dirty="0" smtClean="0"/>
              <a:t>]</a:t>
            </a:r>
          </a:p>
        </p:txBody>
      </p:sp>
    </p:spTree>
    <p:extLst>
      <p:ext uri="{BB962C8B-B14F-4D97-AF65-F5344CB8AC3E}">
        <p14:creationId xmlns:p14="http://schemas.microsoft.com/office/powerpoint/2010/main" val="2663305519"/>
      </p:ext>
    </p:extLst>
  </p:cSld>
  <p:clrMapOvr>
    <a:masterClrMapping/>
  </p:clrMapOvr>
  <p:transition>
    <p:fade/>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Pentagons</a:t>
            </a:r>
            <a:endParaRPr lang="en-US" dirty="0"/>
          </a:p>
        </p:txBody>
      </p:sp>
      <p:sp>
        <p:nvSpPr>
          <p:cNvPr id="4" name="Content Placeholder 3"/>
          <p:cNvSpPr>
            <a:spLocks noGrp="1"/>
          </p:cNvSpPr>
          <p:nvPr>
            <p:ph idx="1"/>
          </p:nvPr>
        </p:nvSpPr>
        <p:spPr>
          <a:xfrm>
            <a:off x="228600" y="914400"/>
            <a:ext cx="8382000" cy="5715000"/>
          </a:xfrm>
        </p:spPr>
        <p:txBody>
          <a:bodyPr/>
          <a:lstStyle/>
          <a:p>
            <a:r>
              <a:rPr lang="en-US" dirty="0" smtClean="0">
                <a:solidFill>
                  <a:schemeClr val="tx2">
                    <a:lumMod val="75000"/>
                  </a:schemeClr>
                </a:solidFill>
                <a:effectLst>
                  <a:outerShdw blurRad="38100" dist="38100" dir="2700000" algn="tl">
                    <a:srgbClr val="000000">
                      <a:alpha val="43137"/>
                    </a:srgbClr>
                  </a:outerShdw>
                </a:effectLst>
              </a:rPr>
              <a:t>Reduced</a:t>
            </a:r>
            <a:r>
              <a:rPr lang="en-US" dirty="0" smtClean="0">
                <a:solidFill>
                  <a:srgbClr val="FF0000"/>
                </a:solidFill>
                <a:effectLst>
                  <a:outerShdw blurRad="38100" dist="38100" dir="2700000" algn="tl">
                    <a:srgbClr val="000000">
                      <a:alpha val="43137"/>
                    </a:srgbClr>
                  </a:outerShdw>
                </a:effectLst>
              </a:rPr>
              <a:t> </a:t>
            </a:r>
            <a:r>
              <a:rPr lang="en-US" dirty="0" smtClean="0"/>
              <a:t>product of Intervals and LT</a:t>
            </a:r>
          </a:p>
          <a:p>
            <a:pPr lvl="1"/>
            <a:r>
              <a:rPr lang="en-US" dirty="0" smtClean="0"/>
              <a:t>Not just pairs: information flows from one element to the other</a:t>
            </a:r>
          </a:p>
          <a:p>
            <a:pPr lvl="1"/>
            <a:r>
              <a:rPr lang="en-US" sz="2000" dirty="0" smtClean="0"/>
              <a:t>(x → [1, 4], y → [3, 3], { x &lt; y } ) ⇒ (x → [1, </a:t>
            </a:r>
            <a:r>
              <a:rPr lang="en-US" sz="2000" dirty="0" smtClean="0">
                <a:solidFill>
                  <a:schemeClr val="tx2">
                    <a:lumMod val="75000"/>
                  </a:schemeClr>
                </a:solidFill>
                <a:effectLst>
                  <a:outerShdw blurRad="38100" dist="38100" dir="2700000" algn="tl">
                    <a:srgbClr val="000000">
                      <a:alpha val="43137"/>
                    </a:srgbClr>
                  </a:outerShdw>
                </a:effectLst>
              </a:rPr>
              <a:t>2</a:t>
            </a:r>
            <a:r>
              <a:rPr lang="en-US" sz="2000" dirty="0" smtClean="0"/>
              <a:t>], y → [3, 3], {x &lt; y} )</a:t>
            </a:r>
            <a:endParaRPr lang="en-US" dirty="0" smtClean="0"/>
          </a:p>
          <a:p>
            <a:r>
              <a:rPr lang="en-US" dirty="0" smtClean="0"/>
              <a:t>May introduce significant slowdown</a:t>
            </a:r>
          </a:p>
          <a:p>
            <a:pPr marL="974725" lvl="1" indent="-514350">
              <a:buFont typeface="+mj-lt"/>
              <a:buAutoNum type="arabicPeriod"/>
            </a:pPr>
            <a:r>
              <a:rPr lang="en-US" dirty="0" smtClean="0"/>
              <a:t>For each (x, y) in </a:t>
            </a:r>
            <a:r>
              <a:rPr lang="en-US" dirty="0" err="1" smtClean="0"/>
              <a:t>Intv</a:t>
            </a:r>
            <a:r>
              <a:rPr lang="en-US" dirty="0" smtClean="0"/>
              <a:t> check if x &lt; y and add to LT</a:t>
            </a:r>
          </a:p>
          <a:p>
            <a:pPr marL="974725" lvl="1" indent="-514350">
              <a:buFont typeface="+mj-lt"/>
              <a:buAutoNum type="arabicPeriod"/>
            </a:pPr>
            <a:r>
              <a:rPr lang="en-US" dirty="0" smtClean="0"/>
              <a:t>For each x &lt; y in LT, assume it in </a:t>
            </a:r>
            <a:r>
              <a:rPr lang="en-US" dirty="0" err="1" smtClean="0"/>
              <a:t>Intv</a:t>
            </a:r>
            <a:endParaRPr lang="en-US" dirty="0" smtClean="0"/>
          </a:p>
          <a:p>
            <a:r>
              <a:rPr lang="en-US" dirty="0" smtClean="0"/>
              <a:t>Reduction is applied</a:t>
            </a:r>
          </a:p>
          <a:p>
            <a:pPr marL="974725" lvl="1" indent="-514350">
              <a:buFont typeface="+mj-lt"/>
              <a:buAutoNum type="arabicPeriod"/>
            </a:pPr>
            <a:r>
              <a:rPr lang="en-US" dirty="0" smtClean="0"/>
              <a:t>In precise points of the analysis</a:t>
            </a:r>
          </a:p>
          <a:p>
            <a:pPr lvl="2"/>
            <a:r>
              <a:rPr lang="en-US" dirty="0" smtClean="0"/>
              <a:t>Ex. When checking assertions, on demand on transfer functions, …</a:t>
            </a:r>
          </a:p>
          <a:p>
            <a:pPr marL="974725" lvl="1" indent="-514350">
              <a:buFont typeface="+mj-lt"/>
              <a:buAutoNum type="arabicPeriod"/>
            </a:pPr>
            <a:r>
              <a:rPr lang="en-US" dirty="0" smtClean="0"/>
              <a:t>Lazily at join points</a:t>
            </a:r>
          </a:p>
        </p:txBody>
      </p:sp>
    </p:spTree>
    <p:extLst>
      <p:ext uri="{BB962C8B-B14F-4D97-AF65-F5344CB8AC3E}">
        <p14:creationId xmlns:p14="http://schemas.microsoft.com/office/powerpoint/2010/main" val="1590155139"/>
      </p:ext>
    </p:extLst>
  </p:cSld>
  <p:clrMapOvr>
    <a:masterClrMapping/>
  </p:clrMapOvr>
  <p:transition>
    <p:fade/>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Cartesian join</a:t>
            </a:r>
            <a:endParaRPr lang="en-US" dirty="0"/>
          </a:p>
        </p:txBody>
      </p:sp>
      <p:sp>
        <p:nvSpPr>
          <p:cNvPr id="4" name="Content Placeholder 3"/>
          <p:cNvSpPr>
            <a:spLocks noGrp="1"/>
          </p:cNvSpPr>
          <p:nvPr>
            <p:ph idx="1"/>
          </p:nvPr>
        </p:nvSpPr>
        <p:spPr>
          <a:xfrm>
            <a:off x="457200" y="1295400"/>
            <a:ext cx="8229600" cy="4953000"/>
          </a:xfrm>
        </p:spPr>
        <p:txBody>
          <a:bodyPr/>
          <a:lstStyle/>
          <a:p>
            <a:r>
              <a:rPr lang="en-US" dirty="0" smtClean="0"/>
              <a:t>Pair-wise Cartesian join is too imprecise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Lost all the information</a:t>
            </a:r>
          </a:p>
          <a:p>
            <a:pPr lvl="1"/>
            <a:r>
              <a:rPr lang="en-US" dirty="0" smtClean="0"/>
              <a:t>Why? No propagation of information</a:t>
            </a:r>
          </a:p>
          <a:p>
            <a:endParaRPr lang="en-US" dirty="0"/>
          </a:p>
        </p:txBody>
      </p:sp>
      <p:cxnSp>
        <p:nvCxnSpPr>
          <p:cNvPr id="10" name="Straight Arrow Connector 9"/>
          <p:cNvCxnSpPr/>
          <p:nvPr/>
        </p:nvCxnSpPr>
        <p:spPr>
          <a:xfrm rot="16200000" flipH="1">
            <a:off x="2819400" y="20574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4572000" y="21336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3400" y="2438400"/>
            <a:ext cx="26670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(x →[0,0] ,y→[1,1], ∅)</a:t>
            </a:r>
            <a:endParaRPr lang="en-US" dirty="0"/>
          </a:p>
        </p:txBody>
      </p:sp>
      <p:sp>
        <p:nvSpPr>
          <p:cNvPr id="13" name="TextBox 12"/>
          <p:cNvSpPr txBox="1"/>
          <p:nvPr/>
        </p:nvSpPr>
        <p:spPr>
          <a:xfrm>
            <a:off x="5257800" y="2514600"/>
            <a:ext cx="1333378"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 { x &lt; y })</a:t>
            </a:r>
            <a:endParaRPr lang="en-US" dirty="0"/>
          </a:p>
        </p:txBody>
      </p:sp>
      <p:sp>
        <p:nvSpPr>
          <p:cNvPr id="14" name="Rectangle 13"/>
          <p:cNvSpPr/>
          <p:nvPr/>
        </p:nvSpPr>
        <p:spPr>
          <a:xfrm>
            <a:off x="3810000" y="3276600"/>
            <a:ext cx="8382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 </a:t>
            </a:r>
            <a:endParaRPr lang="en-US" dirty="0"/>
          </a:p>
        </p:txBody>
      </p:sp>
      <p:sp>
        <p:nvSpPr>
          <p:cNvPr id="15" name="TextBox 14"/>
          <p:cNvSpPr txBox="1"/>
          <p:nvPr/>
        </p:nvSpPr>
        <p:spPr>
          <a:xfrm>
            <a:off x="3886200" y="3657600"/>
            <a:ext cx="716222"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 ∅)</a:t>
            </a:r>
            <a:endParaRPr lang="en-US" dirty="0"/>
          </a:p>
        </p:txBody>
      </p:sp>
    </p:spTree>
    <p:extLst>
      <p:ext uri="{BB962C8B-B14F-4D97-AF65-F5344CB8AC3E}">
        <p14:creationId xmlns:p14="http://schemas.microsoft.com/office/powerpoint/2010/main" val="70758117"/>
      </p:ext>
    </p:extLst>
  </p:cSld>
  <p:clrMapOvr>
    <a:masterClrMapping/>
  </p:clrMapOvr>
  <p:transition>
    <p:fade/>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with reduction</a:t>
            </a:r>
            <a:endParaRPr lang="en-US" dirty="0"/>
          </a:p>
        </p:txBody>
      </p:sp>
      <p:sp>
        <p:nvSpPr>
          <p:cNvPr id="4" name="Content Placeholder 3"/>
          <p:cNvSpPr>
            <a:spLocks noGrp="1"/>
          </p:cNvSpPr>
          <p:nvPr>
            <p:ph idx="1"/>
          </p:nvPr>
        </p:nvSpPr>
        <p:spPr>
          <a:xfrm>
            <a:off x="457200" y="3886200"/>
            <a:ext cx="8229600" cy="2270760"/>
          </a:xfrm>
        </p:spPr>
        <p:txBody>
          <a:bodyPr/>
          <a:lstStyle/>
          <a:p>
            <a:r>
              <a:rPr lang="en-US" dirty="0" smtClean="0"/>
              <a:t>Join with reduction</a:t>
            </a:r>
          </a:p>
          <a:p>
            <a:pPr marL="731520" lvl="1" indent="-457200">
              <a:buFont typeface="+mj-lt"/>
              <a:buAutoNum type="arabicPeriod"/>
            </a:pPr>
            <a:r>
              <a:rPr lang="en-US" dirty="0" smtClean="0"/>
              <a:t>Reduce </a:t>
            </a:r>
            <a:r>
              <a:rPr lang="en-US" dirty="0" err="1" smtClean="0"/>
              <a:t>Left</a:t>
            </a:r>
            <a:r>
              <a:rPr lang="en-US" baseline="-25000" dirty="0" err="1" smtClean="0"/>
              <a:t>P</a:t>
            </a:r>
            <a:r>
              <a:rPr lang="en-US" dirty="0" smtClean="0"/>
              <a:t> and </a:t>
            </a:r>
            <a:r>
              <a:rPr lang="en-US" dirty="0" err="1" smtClean="0"/>
              <a:t>Right</a:t>
            </a:r>
            <a:r>
              <a:rPr lang="en-US" baseline="-25000" dirty="0" err="1" smtClean="0"/>
              <a:t>P</a:t>
            </a:r>
            <a:endParaRPr lang="en-US" baseline="-25000" dirty="0" smtClean="0"/>
          </a:p>
          <a:p>
            <a:pPr marL="731520" lvl="1" indent="-457200">
              <a:buFont typeface="+mj-lt"/>
              <a:buAutoNum type="arabicPeriod"/>
            </a:pPr>
            <a:r>
              <a:rPr lang="en-US" dirty="0" smtClean="0"/>
              <a:t>Apply the join pair-wise </a:t>
            </a:r>
          </a:p>
          <a:p>
            <a:pPr marL="457200" indent="-457200"/>
            <a:r>
              <a:rPr lang="en-US" dirty="0" smtClean="0"/>
              <a:t>Brute force solution…</a:t>
            </a:r>
          </a:p>
        </p:txBody>
      </p:sp>
      <p:cxnSp>
        <p:nvCxnSpPr>
          <p:cNvPr id="6" name="Straight Arrow Connector 5"/>
          <p:cNvCxnSpPr/>
          <p:nvPr/>
        </p:nvCxnSpPr>
        <p:spPr>
          <a:xfrm rot="16200000" flipH="1">
            <a:off x="2514600" y="15240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0800000" flipV="1">
            <a:off x="4267200" y="16002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0" y="1905000"/>
            <a:ext cx="2026260"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err="1" smtClean="0"/>
              <a:t>Left</a:t>
            </a:r>
            <a:r>
              <a:rPr lang="en-US" baseline="-25000" dirty="0" err="1" smtClean="0"/>
              <a:t>P</a:t>
            </a:r>
            <a:r>
              <a:rPr lang="en-US" dirty="0" smtClean="0"/>
              <a:t> = (</a:t>
            </a:r>
            <a:r>
              <a:rPr lang="en-US" dirty="0" err="1" smtClean="0"/>
              <a:t>left</a:t>
            </a:r>
            <a:r>
              <a:rPr lang="en-US" baseline="-25000" dirty="0" err="1" smtClean="0"/>
              <a:t>intv</a:t>
            </a:r>
            <a:r>
              <a:rPr lang="en-US" dirty="0" smtClean="0"/>
              <a:t>, </a:t>
            </a:r>
            <a:r>
              <a:rPr lang="en-US" dirty="0" err="1" smtClean="0"/>
              <a:t>left</a:t>
            </a:r>
            <a:r>
              <a:rPr lang="en-US" baseline="-25000" dirty="0" err="1" smtClean="0"/>
              <a:t>lt</a:t>
            </a:r>
            <a:r>
              <a:rPr lang="en-US" dirty="0" smtClean="0"/>
              <a:t>)</a:t>
            </a:r>
            <a:endParaRPr lang="en-US" dirty="0"/>
          </a:p>
        </p:txBody>
      </p:sp>
      <p:sp>
        <p:nvSpPr>
          <p:cNvPr id="11" name="TextBox 10"/>
          <p:cNvSpPr txBox="1"/>
          <p:nvPr/>
        </p:nvSpPr>
        <p:spPr>
          <a:xfrm>
            <a:off x="4953000" y="1981200"/>
            <a:ext cx="2484719"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 </a:t>
            </a:r>
            <a:r>
              <a:rPr lang="en-US" dirty="0" err="1" smtClean="0"/>
              <a:t>Right</a:t>
            </a:r>
            <a:r>
              <a:rPr lang="en-US" baseline="-25000" dirty="0" err="1" smtClean="0"/>
              <a:t>P</a:t>
            </a:r>
            <a:r>
              <a:rPr lang="en-US" dirty="0" smtClean="0"/>
              <a:t> = (</a:t>
            </a:r>
            <a:r>
              <a:rPr lang="en-US" dirty="0" err="1" smtClean="0"/>
              <a:t>right</a:t>
            </a:r>
            <a:r>
              <a:rPr lang="en-US" baseline="-25000" dirty="0" err="1" smtClean="0"/>
              <a:t>intv</a:t>
            </a:r>
            <a:r>
              <a:rPr lang="en-US" dirty="0" smtClean="0"/>
              <a:t>, </a:t>
            </a:r>
            <a:r>
              <a:rPr lang="en-US" dirty="0" err="1" smtClean="0"/>
              <a:t>right</a:t>
            </a:r>
            <a:r>
              <a:rPr lang="en-US" baseline="-25000" dirty="0" err="1" smtClean="0"/>
              <a:t>lt</a:t>
            </a:r>
            <a:r>
              <a:rPr lang="en-US" dirty="0" smtClean="0"/>
              <a:t>)</a:t>
            </a:r>
            <a:endParaRPr lang="en-US" dirty="0"/>
          </a:p>
        </p:txBody>
      </p:sp>
      <p:sp>
        <p:nvSpPr>
          <p:cNvPr id="12" name="Rectangle 11"/>
          <p:cNvSpPr/>
          <p:nvPr/>
        </p:nvSpPr>
        <p:spPr>
          <a:xfrm>
            <a:off x="3505200" y="2743200"/>
            <a:ext cx="8382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1089792323"/>
      </p:ext>
    </p:extLst>
  </p:cSld>
  <p:clrMapOvr>
    <a:masterClrMapping/>
  </p:clrMapOvr>
  <p:transition>
    <p:fade/>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Reduced Join ⊔* </a:t>
            </a:r>
            <a:endParaRPr lang="en-US" dirty="0"/>
          </a:p>
        </p:txBody>
      </p:sp>
      <p:sp>
        <p:nvSpPr>
          <p:cNvPr id="4" name="Content Placeholder 3"/>
          <p:cNvSpPr>
            <a:spLocks noGrp="1"/>
          </p:cNvSpPr>
          <p:nvPr>
            <p:ph idx="1"/>
          </p:nvPr>
        </p:nvSpPr>
        <p:spPr>
          <a:xfrm>
            <a:off x="381000" y="1295400"/>
            <a:ext cx="8610600" cy="5053691"/>
          </a:xfrm>
        </p:spPr>
        <p:txBody>
          <a:bodyPr/>
          <a:lstStyle/>
          <a:p>
            <a:r>
              <a:rPr lang="en-US" dirty="0" smtClean="0"/>
              <a:t>Reduced Join is precise</a:t>
            </a:r>
          </a:p>
          <a:p>
            <a:endParaRPr lang="en-US" dirty="0" smtClean="0"/>
          </a:p>
          <a:p>
            <a:endParaRPr lang="en-US" dirty="0" smtClean="0"/>
          </a:p>
          <a:p>
            <a:endParaRPr lang="en-US" dirty="0" smtClean="0"/>
          </a:p>
          <a:p>
            <a:pPr marL="0" indent="0">
              <a:buNone/>
            </a:pPr>
            <a:endParaRPr lang="en-US" dirty="0" smtClean="0"/>
          </a:p>
          <a:p>
            <a:r>
              <a:rPr lang="en-US" dirty="0" smtClean="0"/>
              <a:t>Reduction on the left branch materializes the constraint x&lt;y</a:t>
            </a:r>
          </a:p>
          <a:p>
            <a:r>
              <a:rPr lang="en-US" dirty="0" smtClean="0"/>
              <a:t>Problem: Reduction introduces a </a:t>
            </a:r>
            <a:r>
              <a:rPr lang="en-US" dirty="0" smtClean="0">
                <a:solidFill>
                  <a:srgbClr val="FF0000"/>
                </a:solidFill>
                <a:effectLst>
                  <a:outerShdw blurRad="38100" dist="38100" dir="2700000" algn="tl">
                    <a:srgbClr val="000000">
                      <a:alpha val="43137"/>
                    </a:srgbClr>
                  </a:outerShdw>
                </a:effectLst>
              </a:rPr>
              <a:t>quadratic </a:t>
            </a:r>
            <a:r>
              <a:rPr lang="en-US" dirty="0" smtClean="0"/>
              <a:t>slowdown</a:t>
            </a:r>
          </a:p>
          <a:p>
            <a:pPr lvl="1"/>
            <a:r>
              <a:rPr lang="en-US" dirty="0" smtClean="0"/>
              <a:t>Even cubic if we saturate the LT part</a:t>
            </a:r>
          </a:p>
        </p:txBody>
      </p:sp>
      <p:cxnSp>
        <p:nvCxnSpPr>
          <p:cNvPr id="10" name="Straight Arrow Connector 9"/>
          <p:cNvCxnSpPr/>
          <p:nvPr/>
        </p:nvCxnSpPr>
        <p:spPr>
          <a:xfrm rot="16200000" flipH="1">
            <a:off x="2819400" y="20574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4572000" y="21336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000" y="2438400"/>
            <a:ext cx="28194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(x →[0,0] ,y→[1,1], ∅)</a:t>
            </a:r>
            <a:endParaRPr lang="en-US" dirty="0"/>
          </a:p>
        </p:txBody>
      </p:sp>
      <p:sp>
        <p:nvSpPr>
          <p:cNvPr id="13" name="TextBox 12"/>
          <p:cNvSpPr txBox="1"/>
          <p:nvPr/>
        </p:nvSpPr>
        <p:spPr>
          <a:xfrm>
            <a:off x="5257800" y="2514600"/>
            <a:ext cx="1333378"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 { x &lt; y })</a:t>
            </a:r>
            <a:endParaRPr lang="en-US" dirty="0"/>
          </a:p>
        </p:txBody>
      </p:sp>
      <p:sp>
        <p:nvSpPr>
          <p:cNvPr id="14" name="Rectangle 13"/>
          <p:cNvSpPr/>
          <p:nvPr/>
        </p:nvSpPr>
        <p:spPr>
          <a:xfrm>
            <a:off x="3810000" y="3148446"/>
            <a:ext cx="8382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 </a:t>
            </a:r>
            <a:endParaRPr lang="en-US" dirty="0"/>
          </a:p>
        </p:txBody>
      </p:sp>
      <p:sp>
        <p:nvSpPr>
          <p:cNvPr id="15" name="TextBox 14"/>
          <p:cNvSpPr txBox="1"/>
          <p:nvPr/>
        </p:nvSpPr>
        <p:spPr>
          <a:xfrm>
            <a:off x="3671455" y="3552598"/>
            <a:ext cx="1205138"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 {x &lt; y})</a:t>
            </a:r>
            <a:endParaRPr lang="en-US" dirty="0"/>
          </a:p>
        </p:txBody>
      </p:sp>
      <p:sp>
        <p:nvSpPr>
          <p:cNvPr id="16" name="TextBox 15"/>
          <p:cNvSpPr txBox="1"/>
          <p:nvPr/>
        </p:nvSpPr>
        <p:spPr>
          <a:xfrm>
            <a:off x="304800" y="2971800"/>
            <a:ext cx="30480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(x →[0,0] ,y→[1,1], {x&lt;y})</a:t>
            </a:r>
            <a:endParaRPr lang="en-US" dirty="0"/>
          </a:p>
        </p:txBody>
      </p:sp>
      <p:sp>
        <p:nvSpPr>
          <p:cNvPr id="17" name="TextBox 16"/>
          <p:cNvSpPr txBox="1"/>
          <p:nvPr/>
        </p:nvSpPr>
        <p:spPr>
          <a:xfrm>
            <a:off x="5257800" y="2971800"/>
            <a:ext cx="1333378"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 { x &lt; y })</a:t>
            </a:r>
            <a:endParaRPr lang="en-US" dirty="0"/>
          </a:p>
        </p:txBody>
      </p:sp>
      <p:sp>
        <p:nvSpPr>
          <p:cNvPr id="18" name="Down Arrow 17"/>
          <p:cNvSpPr/>
          <p:nvPr/>
        </p:nvSpPr>
        <p:spPr>
          <a:xfrm>
            <a:off x="1905000" y="28194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5867400" y="28194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00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ppt_x</p:attrName>
                                        </p:attrNameLst>
                                      </p:cBhvr>
                                      <p:tavLst>
                                        <p:tav tm="0">
                                          <p:val>
                                            <p:strVal val="#ppt_x-.2"/>
                                          </p:val>
                                        </p:tav>
                                        <p:tav tm="100000">
                                          <p:val>
                                            <p:strVal val="#ppt_x"/>
                                          </p:val>
                                        </p:tav>
                                      </p:tavLst>
                                    </p:anim>
                                    <p:anim calcmode="lin" valueType="num">
                                      <p:cBhvr>
                                        <p:cTn id="8"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ppt_x</p:attrName>
                                        </p:attrNameLst>
                                      </p:cBhvr>
                                      <p:tavLst>
                                        <p:tav tm="0">
                                          <p:val>
                                            <p:strVal val="#ppt_x-.2"/>
                                          </p:val>
                                        </p:tav>
                                        <p:tav tm="100000">
                                          <p:val>
                                            <p:strVal val="#ppt_x"/>
                                          </p:val>
                                        </p:tav>
                                      </p:tavLst>
                                    </p:anim>
                                    <p:anim calcmode="lin" valueType="num">
                                      <p:cBhvr>
                                        <p:cTn id="13"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ppt_x</p:attrName>
                                        </p:attrNameLst>
                                      </p:cBhvr>
                                      <p:tavLst>
                                        <p:tav tm="0">
                                          <p:val>
                                            <p:strVal val="#ppt_x-.2"/>
                                          </p:val>
                                        </p:tav>
                                        <p:tav tm="100000">
                                          <p:val>
                                            <p:strVal val="#ppt_x"/>
                                          </p:val>
                                        </p:tav>
                                      </p:tavLst>
                                    </p:anim>
                                    <p:anim calcmode="lin" valueType="num">
                                      <p:cBhvr>
                                        <p:cTn id="20"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7"/>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p:cTn id="24" dur="1000" fill="hold"/>
                                        <p:tgtEl>
                                          <p:spTgt spid="19"/>
                                        </p:tgtEl>
                                        <p:attrNameLst>
                                          <p:attrName>ppt_x</p:attrName>
                                        </p:attrNameLst>
                                      </p:cBhvr>
                                      <p:tavLst>
                                        <p:tav tm="0">
                                          <p:val>
                                            <p:strVal val="#ppt_x-.2"/>
                                          </p:val>
                                        </p:tav>
                                        <p:tav tm="100000">
                                          <p:val>
                                            <p:strVal val="#ppt_x"/>
                                          </p:val>
                                        </p:tav>
                                      </p:tavLst>
                                    </p:anim>
                                    <p:anim calcmode="lin" valueType="num">
                                      <p:cBhvr>
                                        <p:cTn id="25"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smarter join on Pentagons</a:t>
            </a:r>
            <a:endParaRPr lang="en-US" dirty="0"/>
          </a:p>
        </p:txBody>
      </p:sp>
      <p:sp>
        <p:nvSpPr>
          <p:cNvPr id="4" name="Content Placeholder 3"/>
          <p:cNvSpPr>
            <a:spLocks noGrp="1"/>
          </p:cNvSpPr>
          <p:nvPr>
            <p:ph idx="1"/>
          </p:nvPr>
        </p:nvSpPr>
        <p:spPr>
          <a:xfrm>
            <a:off x="381000" y="1412875"/>
            <a:ext cx="8382000" cy="3877985"/>
          </a:xfrm>
        </p:spPr>
        <p:txBody>
          <a:bodyPr/>
          <a:lstStyle/>
          <a:p>
            <a:r>
              <a:rPr lang="en-US" dirty="0" smtClean="0"/>
              <a:t>Idea: </a:t>
            </a:r>
          </a:p>
          <a:p>
            <a:pPr marL="731520" lvl="1" indent="-457200">
              <a:buFont typeface="+mj-lt"/>
              <a:buAutoNum type="arabicPeriod"/>
            </a:pPr>
            <a:r>
              <a:rPr lang="en-US" dirty="0" smtClean="0"/>
              <a:t>Apply the pair-wise join</a:t>
            </a:r>
          </a:p>
          <a:p>
            <a:pPr marL="731520" lvl="1" indent="-457200">
              <a:buFont typeface="+mj-lt"/>
              <a:buAutoNum type="arabicPeriod"/>
            </a:pPr>
            <a:r>
              <a:rPr lang="en-US" dirty="0" smtClean="0"/>
              <a:t>If a symbolic constraint x &lt; y is dropped, check if the other branch implies it	</a:t>
            </a:r>
          </a:p>
          <a:p>
            <a:pPr marL="731520" lvl="1" indent="-457200">
              <a:buFont typeface="+mj-lt"/>
              <a:buAutoNum type="arabicPeriod"/>
            </a:pPr>
            <a:r>
              <a:rPr lang="en-US" dirty="0" smtClean="0"/>
              <a:t>If it does, then keep the constraint</a:t>
            </a:r>
          </a:p>
          <a:p>
            <a:pPr marL="514350" indent="-514350">
              <a:buNone/>
            </a:pPr>
            <a:endParaRPr lang="en-US" dirty="0" smtClean="0"/>
          </a:p>
          <a:p>
            <a:pPr>
              <a:buNone/>
            </a:pPr>
            <a:endParaRPr lang="en-US" dirty="0" smtClean="0"/>
          </a:p>
          <a:p>
            <a:pPr>
              <a:buNone/>
            </a:pPr>
            <a:endParaRPr lang="en-US" dirty="0"/>
          </a:p>
        </p:txBody>
      </p:sp>
      <p:cxnSp>
        <p:nvCxnSpPr>
          <p:cNvPr id="5" name="Straight Arrow Connector 4"/>
          <p:cNvCxnSpPr/>
          <p:nvPr/>
        </p:nvCxnSpPr>
        <p:spPr>
          <a:xfrm rot="16200000" flipH="1">
            <a:off x="3048000" y="34290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10800000" flipV="1">
            <a:off x="4800600" y="35052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3810000"/>
            <a:ext cx="2590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(x →[0,0] ,y→[1,1], ∅)</a:t>
            </a:r>
            <a:endParaRPr lang="en-US" dirty="0"/>
          </a:p>
        </p:txBody>
      </p:sp>
      <p:sp>
        <p:nvSpPr>
          <p:cNvPr id="8" name="TextBox 7"/>
          <p:cNvSpPr txBox="1"/>
          <p:nvPr/>
        </p:nvSpPr>
        <p:spPr>
          <a:xfrm>
            <a:off x="5486400" y="3886200"/>
            <a:ext cx="1333378"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 { x &lt; y })</a:t>
            </a:r>
            <a:endParaRPr lang="en-US" dirty="0"/>
          </a:p>
        </p:txBody>
      </p:sp>
      <p:sp>
        <p:nvSpPr>
          <p:cNvPr id="9" name="Rectangle 8"/>
          <p:cNvSpPr/>
          <p:nvPr/>
        </p:nvSpPr>
        <p:spPr>
          <a:xfrm>
            <a:off x="4038600" y="4648200"/>
            <a:ext cx="8382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 </a:t>
            </a:r>
            <a:endParaRPr lang="en-US" dirty="0"/>
          </a:p>
        </p:txBody>
      </p:sp>
      <p:sp>
        <p:nvSpPr>
          <p:cNvPr id="10" name="TextBox 9"/>
          <p:cNvSpPr txBox="1"/>
          <p:nvPr/>
        </p:nvSpPr>
        <p:spPr>
          <a:xfrm>
            <a:off x="4114800" y="5029200"/>
            <a:ext cx="716222"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 ∅)</a:t>
            </a:r>
            <a:endParaRPr lang="en-US" dirty="0"/>
          </a:p>
        </p:txBody>
      </p:sp>
      <p:sp>
        <p:nvSpPr>
          <p:cNvPr id="16" name="Down Arrow 15"/>
          <p:cNvSpPr/>
          <p:nvPr/>
        </p:nvSpPr>
        <p:spPr>
          <a:xfrm>
            <a:off x="4419600" y="5410200"/>
            <a:ext cx="152400" cy="22860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Box 16"/>
          <p:cNvSpPr txBox="1"/>
          <p:nvPr/>
        </p:nvSpPr>
        <p:spPr>
          <a:xfrm>
            <a:off x="3886200" y="5638800"/>
            <a:ext cx="1218603"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 </a:t>
            </a:r>
            <a:r>
              <a:rPr lang="en-US" dirty="0" smtClean="0">
                <a:solidFill>
                  <a:schemeClr val="tx2">
                    <a:lumMod val="75000"/>
                  </a:schemeClr>
                </a:solidFill>
                <a:effectLst>
                  <a:outerShdw blurRad="38100" dist="38100" dir="2700000" algn="tl">
                    <a:srgbClr val="000000">
                      <a:alpha val="43137"/>
                    </a:srgbClr>
                  </a:outerShdw>
                </a:effectLst>
              </a:rPr>
              <a:t>{x &lt; y}</a:t>
            </a:r>
            <a:r>
              <a:rPr lang="en-US" dirty="0" smtClean="0"/>
              <a:t>)</a:t>
            </a:r>
            <a:endParaRPr lang="en-US" dirty="0"/>
          </a:p>
        </p:txBody>
      </p:sp>
    </p:spTree>
    <p:extLst>
      <p:ext uri="{BB962C8B-B14F-4D97-AF65-F5344CB8AC3E}">
        <p14:creationId xmlns:p14="http://schemas.microsoft.com/office/powerpoint/2010/main" val="2223126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ppt_x</p:attrName>
                                        </p:attrNameLst>
                                      </p:cBhvr>
                                      <p:tavLst>
                                        <p:tav tm="0">
                                          <p:val>
                                            <p:strVal val="#ppt_x-.2"/>
                                          </p:val>
                                        </p:tav>
                                        <p:tav tm="100000">
                                          <p:val>
                                            <p:strVal val="#ppt_x"/>
                                          </p:val>
                                        </p:tav>
                                      </p:tavLst>
                                    </p:anim>
                                    <p:anim calcmode="lin" valueType="num">
                                      <p:cBhvr>
                                        <p:cTn id="8"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ppt_x</p:attrName>
                                        </p:attrNameLst>
                                      </p:cBhvr>
                                      <p:tavLst>
                                        <p:tav tm="0">
                                          <p:val>
                                            <p:strVal val="#ppt_x-.2"/>
                                          </p:val>
                                        </p:tav>
                                        <p:tav tm="100000">
                                          <p:val>
                                            <p:strVal val="#ppt_x"/>
                                          </p:val>
                                        </p:tav>
                                      </p:tavLst>
                                    </p:anim>
                                    <p:anim calcmode="lin" valueType="num">
                                      <p:cBhvr>
                                        <p:cTn id="13"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and ⊔ </a:t>
            </a:r>
            <a:endParaRPr lang="en-US" dirty="0"/>
          </a:p>
        </p:txBody>
      </p:sp>
      <p:sp>
        <p:nvSpPr>
          <p:cNvPr id="4" name="Content Placeholder 3"/>
          <p:cNvSpPr>
            <a:spLocks noGrp="1"/>
          </p:cNvSpPr>
          <p:nvPr>
            <p:ph idx="1"/>
          </p:nvPr>
        </p:nvSpPr>
        <p:spPr>
          <a:xfrm>
            <a:off x="457200" y="4648200"/>
            <a:ext cx="8229600" cy="1508760"/>
          </a:xfrm>
        </p:spPr>
        <p:txBody>
          <a:bodyPr/>
          <a:lstStyle/>
          <a:p>
            <a:endParaRPr lang="en-US" dirty="0" smtClean="0"/>
          </a:p>
          <a:p>
            <a:endParaRPr lang="en-US" dirty="0" smtClean="0"/>
          </a:p>
          <a:p>
            <a:endParaRPr lang="en-US" dirty="0" smtClean="0">
              <a:solidFill>
                <a:srgbClr val="FF0000"/>
              </a:solidFill>
              <a:effectLst>
                <a:outerShdw blurRad="38100" dist="38100" dir="2700000" algn="tl">
                  <a:srgbClr val="000000">
                    <a:alpha val="43137"/>
                  </a:srgbClr>
                </a:outerShdw>
              </a:effectLst>
            </a:endParaRPr>
          </a:p>
          <a:p>
            <a:endParaRPr lang="en-US" dirty="0"/>
          </a:p>
        </p:txBody>
      </p:sp>
      <p:cxnSp>
        <p:nvCxnSpPr>
          <p:cNvPr id="6" name="Straight Arrow Connector 5"/>
          <p:cNvCxnSpPr/>
          <p:nvPr/>
        </p:nvCxnSpPr>
        <p:spPr>
          <a:xfrm rot="16200000" flipH="1">
            <a:off x="2895600" y="12192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0800000" flipV="1">
            <a:off x="4648200" y="12954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5800" y="1600200"/>
            <a:ext cx="2590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(x →[0,0] ,y→[3,3], ∅)</a:t>
            </a:r>
            <a:endParaRPr lang="en-US" dirty="0"/>
          </a:p>
        </p:txBody>
      </p:sp>
      <p:sp>
        <p:nvSpPr>
          <p:cNvPr id="9" name="TextBox 8"/>
          <p:cNvSpPr txBox="1"/>
          <p:nvPr/>
        </p:nvSpPr>
        <p:spPr>
          <a:xfrm>
            <a:off x="5334000" y="1676400"/>
            <a:ext cx="242919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(x→[-2,-2], y→[0,0], ∅)</a:t>
            </a:r>
            <a:endParaRPr lang="en-US" dirty="0"/>
          </a:p>
        </p:txBody>
      </p:sp>
      <p:sp>
        <p:nvSpPr>
          <p:cNvPr id="10" name="Rectangle 9"/>
          <p:cNvSpPr/>
          <p:nvPr/>
        </p:nvSpPr>
        <p:spPr>
          <a:xfrm>
            <a:off x="3886200" y="2438400"/>
            <a:ext cx="838200" cy="3048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 </a:t>
            </a:r>
            <a:endParaRPr lang="en-US" dirty="0"/>
          </a:p>
        </p:txBody>
      </p:sp>
      <p:sp>
        <p:nvSpPr>
          <p:cNvPr id="12" name="TextBox 11"/>
          <p:cNvSpPr txBox="1"/>
          <p:nvPr/>
        </p:nvSpPr>
        <p:spPr>
          <a:xfrm>
            <a:off x="3200400" y="2831068"/>
            <a:ext cx="32766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(x →[-2,0] ,y→[0,3], </a:t>
            </a:r>
            <a:r>
              <a:rPr lang="en-US" dirty="0" smtClean="0">
                <a:solidFill>
                  <a:schemeClr val="tx2">
                    <a:lumMod val="75000"/>
                  </a:schemeClr>
                </a:solidFill>
                <a:effectLst>
                  <a:outerShdw blurRad="38100" dist="38100" dir="2700000" algn="tl">
                    <a:srgbClr val="000000">
                      <a:alpha val="43137"/>
                    </a:srgbClr>
                  </a:outerShdw>
                </a:effectLst>
              </a:rPr>
              <a:t>{x &lt; y}</a:t>
            </a:r>
            <a:r>
              <a:rPr lang="en-US" dirty="0" smtClean="0"/>
              <a:t>)</a:t>
            </a:r>
            <a:endParaRPr lang="en-US" dirty="0"/>
          </a:p>
        </p:txBody>
      </p:sp>
      <p:cxnSp>
        <p:nvCxnSpPr>
          <p:cNvPr id="13" name="Straight Arrow Connector 12"/>
          <p:cNvCxnSpPr/>
          <p:nvPr/>
        </p:nvCxnSpPr>
        <p:spPr>
          <a:xfrm rot="16200000" flipH="1">
            <a:off x="2971800" y="37338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4724400" y="38100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4400" y="4114800"/>
            <a:ext cx="24384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(x →[0,0] ,y→[3,3], ∅)</a:t>
            </a:r>
            <a:endParaRPr lang="en-US" dirty="0"/>
          </a:p>
        </p:txBody>
      </p:sp>
      <p:sp>
        <p:nvSpPr>
          <p:cNvPr id="16" name="TextBox 15"/>
          <p:cNvSpPr txBox="1"/>
          <p:nvPr/>
        </p:nvSpPr>
        <p:spPr>
          <a:xfrm>
            <a:off x="5410200" y="4191000"/>
            <a:ext cx="242919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(x→[-2,-2], y→[0,0], ∅)</a:t>
            </a:r>
            <a:endParaRPr lang="en-US" dirty="0"/>
          </a:p>
        </p:txBody>
      </p:sp>
      <p:sp>
        <p:nvSpPr>
          <p:cNvPr id="17" name="Rectangle 16"/>
          <p:cNvSpPr/>
          <p:nvPr/>
        </p:nvSpPr>
        <p:spPr>
          <a:xfrm>
            <a:off x="3962400" y="4953000"/>
            <a:ext cx="838200" cy="3048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 </a:t>
            </a:r>
            <a:endParaRPr lang="en-US" dirty="0"/>
          </a:p>
        </p:txBody>
      </p:sp>
      <p:sp>
        <p:nvSpPr>
          <p:cNvPr id="18" name="TextBox 17"/>
          <p:cNvSpPr txBox="1"/>
          <p:nvPr/>
        </p:nvSpPr>
        <p:spPr>
          <a:xfrm>
            <a:off x="3276600" y="5334000"/>
            <a:ext cx="28956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(x →[-2,0] ,y→[0,3], </a:t>
            </a:r>
            <a:r>
              <a:rPr lang="en-US" dirty="0" smtClean="0">
                <a:solidFill>
                  <a:schemeClr val="tx2">
                    <a:lumMod val="75000"/>
                  </a:schemeClr>
                </a:solidFill>
                <a:effectLst>
                  <a:outerShdw blurRad="38100" dist="38100" dir="2700000" algn="tl">
                    <a:srgbClr val="000000">
                      <a:alpha val="43137"/>
                    </a:srgbClr>
                  </a:outerShdw>
                </a:effectLst>
              </a:rPr>
              <a:t>∅</a:t>
            </a:r>
            <a:r>
              <a:rPr lang="en-US" dirty="0" smtClean="0">
                <a:solidFill>
                  <a:schemeClr val="tx2">
                    <a:lumMod val="75000"/>
                  </a:schemeClr>
                </a:solidFill>
              </a:rPr>
              <a:t> </a:t>
            </a:r>
            <a:r>
              <a:rPr lang="en-US" dirty="0" smtClean="0"/>
              <a:t>)</a:t>
            </a:r>
            <a:endParaRPr lang="en-US" dirty="0"/>
          </a:p>
        </p:txBody>
      </p:sp>
    </p:spTree>
    <p:extLst>
      <p:ext uri="{BB962C8B-B14F-4D97-AF65-F5344CB8AC3E}">
        <p14:creationId xmlns:p14="http://schemas.microsoft.com/office/powerpoint/2010/main" val="206932932"/>
      </p:ext>
    </p:extLst>
  </p:cSld>
  <p:clrMapOvr>
    <a:masterClrMapping/>
  </p:clrMapOvr>
  <p:transition>
    <p:fade/>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and ⊔</a:t>
            </a:r>
            <a:endParaRPr lang="en-US" dirty="0"/>
          </a:p>
        </p:txBody>
      </p:sp>
      <p:sp>
        <p:nvSpPr>
          <p:cNvPr id="4" name="Content Placeholder 3"/>
          <p:cNvSpPr>
            <a:spLocks noGrp="1"/>
          </p:cNvSpPr>
          <p:nvPr>
            <p:ph idx="1"/>
          </p:nvPr>
        </p:nvSpPr>
        <p:spPr>
          <a:xfrm>
            <a:off x="381000" y="1412875"/>
            <a:ext cx="8382000" cy="3268587"/>
          </a:xfrm>
        </p:spPr>
        <p:txBody>
          <a:bodyPr/>
          <a:lstStyle/>
          <a:p>
            <a:r>
              <a:rPr lang="en-US" dirty="0" smtClean="0"/>
              <a:t>In theory :</a:t>
            </a:r>
          </a:p>
          <a:p>
            <a:pPr lvl="1"/>
            <a:r>
              <a:rPr lang="en-US" dirty="0" smtClean="0"/>
              <a:t>⊔* is strictly more precise ⊔</a:t>
            </a:r>
          </a:p>
          <a:p>
            <a:pPr lvl="1"/>
            <a:endParaRPr lang="en-US" dirty="0" smtClean="0"/>
          </a:p>
          <a:p>
            <a:r>
              <a:rPr lang="en-US" dirty="0" smtClean="0"/>
              <a:t>In practice :</a:t>
            </a:r>
          </a:p>
          <a:p>
            <a:pPr lvl="1"/>
            <a:r>
              <a:rPr lang="en-US" dirty="0" smtClean="0"/>
              <a:t>For mscorlib.dll we moved from &gt; 1h to a couple of minutes</a:t>
            </a:r>
          </a:p>
          <a:p>
            <a:pPr lvl="1"/>
            <a:r>
              <a:rPr lang="en-US" dirty="0" smtClean="0">
                <a:solidFill>
                  <a:schemeClr val="tx2">
                    <a:lumMod val="75000"/>
                  </a:schemeClr>
                </a:solidFill>
                <a:effectLst>
                  <a:outerShdw blurRad="38100" dist="38100" dir="2700000" algn="tl">
                    <a:srgbClr val="000000">
                      <a:alpha val="43137"/>
                    </a:srgbClr>
                  </a:outerShdw>
                </a:effectLst>
              </a:rPr>
              <a:t>No access is lost!</a:t>
            </a:r>
            <a:endParaRPr lang="en-US" dirty="0">
              <a:solidFill>
                <a:schemeClr val="tx2">
                  <a:lumMod val="75000"/>
                </a:schemeClr>
              </a:solidFill>
            </a:endParaRPr>
          </a:p>
        </p:txBody>
      </p:sp>
    </p:spTree>
    <p:extLst>
      <p:ext uri="{BB962C8B-B14F-4D97-AF65-F5344CB8AC3E}">
        <p14:creationId xmlns:p14="http://schemas.microsoft.com/office/powerpoint/2010/main" val="116259282"/>
      </p:ext>
    </p:extLst>
  </p:cSld>
  <p:clrMapOvr>
    <a:masterClrMapping/>
  </p:clrMapOvr>
  <p:transition>
    <p:fade/>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664797"/>
          </a:xfrm>
        </p:spPr>
        <p:txBody>
          <a:bodyPr/>
          <a:lstStyle/>
          <a:p>
            <a:r>
              <a:rPr lang="en-US" dirty="0" smtClean="0"/>
              <a:t>Reminder &amp; reduction</a:t>
            </a:r>
            <a:endParaRPr lang="en-US" dirty="0"/>
          </a:p>
        </p:txBody>
      </p:sp>
      <p:sp>
        <p:nvSpPr>
          <p:cNvPr id="4" name="Content Placeholder 3"/>
          <p:cNvSpPr>
            <a:spLocks noGrp="1"/>
          </p:cNvSpPr>
          <p:nvPr>
            <p:ph idx="1"/>
          </p:nvPr>
        </p:nvSpPr>
        <p:spPr>
          <a:xfrm>
            <a:off x="381000" y="869084"/>
            <a:ext cx="8382000" cy="5978525"/>
          </a:xfrm>
        </p:spPr>
        <p:txBody>
          <a:bodyPr/>
          <a:lstStyle/>
          <a:p>
            <a:r>
              <a:rPr lang="en-US" dirty="0" smtClean="0"/>
              <a:t>Reminder:  u % d</a:t>
            </a:r>
          </a:p>
          <a:p>
            <a:pPr lvl="1"/>
            <a:r>
              <a:rPr lang="en-US" dirty="0" smtClean="0"/>
              <a:t>Important for array accesses (e.g. hash)</a:t>
            </a:r>
          </a:p>
          <a:p>
            <a:r>
              <a:rPr lang="en-US" dirty="0" smtClean="0"/>
              <a:t>Informal semantics</a:t>
            </a:r>
          </a:p>
          <a:p>
            <a:pPr lvl="1"/>
            <a:r>
              <a:rPr lang="en-US" dirty="0" smtClean="0"/>
              <a:t>|u % d | &lt; |d|</a:t>
            </a:r>
          </a:p>
          <a:p>
            <a:pPr lvl="1"/>
            <a:r>
              <a:rPr lang="en-US" dirty="0" smtClean="0"/>
              <a:t>Hence, d ≥ 0 ⇒ u % d &lt; d</a:t>
            </a:r>
          </a:p>
          <a:p>
            <a:r>
              <a:rPr lang="en-US" dirty="0" smtClean="0"/>
              <a:t>In the analysis</a:t>
            </a:r>
          </a:p>
          <a:p>
            <a:pPr lvl="1"/>
            <a:r>
              <a:rPr lang="en-US" dirty="0" smtClean="0"/>
              <a:t>Intervals </a:t>
            </a:r>
            <a:r>
              <a:rPr lang="en-US" dirty="0" smtClean="0">
                <a:solidFill>
                  <a:schemeClr val="tx2">
                    <a:lumMod val="75000"/>
                  </a:schemeClr>
                </a:solidFill>
                <a:effectLst>
                  <a:outerShdw blurRad="38100" dist="38100" dir="2700000" algn="tl">
                    <a:srgbClr val="000000">
                      <a:alpha val="43137"/>
                    </a:srgbClr>
                  </a:outerShdw>
                </a:effectLst>
              </a:rPr>
              <a:t>alone</a:t>
            </a:r>
            <a:r>
              <a:rPr lang="en-US" dirty="0" smtClean="0">
                <a:solidFill>
                  <a:schemeClr val="tx2">
                    <a:lumMod val="75000"/>
                  </a:schemeClr>
                </a:solidFill>
              </a:rPr>
              <a:t> </a:t>
            </a:r>
            <a:r>
              <a:rPr lang="en-US" dirty="0" smtClean="0"/>
              <a:t>do not infer useful bounds when d unbounded</a:t>
            </a:r>
          </a:p>
          <a:p>
            <a:pPr lvl="1"/>
            <a:r>
              <a:rPr lang="en-US" dirty="0" smtClean="0"/>
              <a:t>LT </a:t>
            </a:r>
            <a:r>
              <a:rPr lang="en-US" dirty="0" smtClean="0">
                <a:solidFill>
                  <a:schemeClr val="tx2">
                    <a:lumMod val="75000"/>
                  </a:schemeClr>
                </a:solidFill>
                <a:effectLst>
                  <a:outerShdw blurRad="38100" dist="38100" dir="2700000" algn="tl">
                    <a:srgbClr val="000000">
                      <a:alpha val="43137"/>
                    </a:srgbClr>
                  </a:outerShdw>
                </a:effectLst>
              </a:rPr>
              <a:t>alone</a:t>
            </a:r>
            <a:r>
              <a:rPr lang="en-US" dirty="0" smtClean="0">
                <a:solidFill>
                  <a:srgbClr val="FF0000"/>
                </a:solidFill>
                <a:effectLst>
                  <a:outerShdw blurRad="38100" dist="38100" dir="2700000" algn="tl">
                    <a:srgbClr val="000000">
                      <a:alpha val="43137"/>
                    </a:srgbClr>
                  </a:outerShdw>
                </a:effectLst>
              </a:rPr>
              <a:t> </a:t>
            </a:r>
            <a:r>
              <a:rPr lang="en-US" dirty="0" smtClean="0"/>
              <a:t>do not infer lower bounds </a:t>
            </a:r>
          </a:p>
          <a:p>
            <a:r>
              <a:rPr lang="en-US" dirty="0" smtClean="0"/>
              <a:t>Pentagons have the </a:t>
            </a:r>
            <a:r>
              <a:rPr lang="en-US" dirty="0" smtClean="0">
                <a:solidFill>
                  <a:schemeClr val="tx2">
                    <a:lumMod val="75000"/>
                  </a:schemeClr>
                </a:solidFill>
                <a:effectLst>
                  <a:outerShdw blurRad="38100" dist="38100" dir="2700000" algn="tl">
                    <a:srgbClr val="000000">
                      <a:alpha val="43137"/>
                    </a:srgbClr>
                  </a:outerShdw>
                </a:effectLst>
              </a:rPr>
              <a:t>necessary</a:t>
            </a:r>
            <a:r>
              <a:rPr lang="en-US" dirty="0" smtClean="0">
                <a:solidFill>
                  <a:srgbClr val="FF0000"/>
                </a:solidFill>
                <a:effectLst>
                  <a:outerShdw blurRad="38100" dist="38100" dir="2700000" algn="tl">
                    <a:srgbClr val="000000">
                      <a:alpha val="43137"/>
                    </a:srgbClr>
                  </a:outerShdw>
                </a:effectLst>
              </a:rPr>
              <a:t> </a:t>
            </a:r>
            <a:r>
              <a:rPr lang="en-US" dirty="0" smtClean="0"/>
              <a:t>information</a:t>
            </a:r>
          </a:p>
          <a:p>
            <a:pPr lvl="1"/>
            <a:r>
              <a:rPr lang="en-US" dirty="0" smtClean="0">
                <a:solidFill>
                  <a:srgbClr val="002060"/>
                </a:solidFill>
              </a:rPr>
              <a:t>Use Intervals to determine if d ≥ 0</a:t>
            </a:r>
          </a:p>
          <a:p>
            <a:pPr lvl="1"/>
            <a:r>
              <a:rPr lang="en-US" dirty="0" smtClean="0">
                <a:solidFill>
                  <a:srgbClr val="002060"/>
                </a:solidFill>
              </a:rPr>
              <a:t>Use LT to track the relation y &lt; d</a:t>
            </a:r>
          </a:p>
        </p:txBody>
      </p:sp>
    </p:spTree>
    <p:extLst>
      <p:ext uri="{BB962C8B-B14F-4D97-AF65-F5344CB8AC3E}">
        <p14:creationId xmlns:p14="http://schemas.microsoft.com/office/powerpoint/2010/main" val="3507902012"/>
      </p:ext>
    </p:extLst>
  </p:cSld>
  <p:clrMapOvr>
    <a:masterClrMapping/>
  </p:clrMapOvr>
  <p:transition>
    <p:fade/>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a:t>
            </a:r>
            <a:r>
              <a:rPr lang="en-US" dirty="0"/>
              <a:t>P</a:t>
            </a:r>
            <a:r>
              <a:rPr lang="en-US" dirty="0" smtClean="0"/>
              <a:t>entagons enough?</a:t>
            </a:r>
            <a:endParaRPr lang="en-US" dirty="0"/>
          </a:p>
        </p:txBody>
      </p:sp>
      <p:sp>
        <p:nvSpPr>
          <p:cNvPr id="3" name="Content Placeholder 2"/>
          <p:cNvSpPr>
            <a:spLocks noGrp="1"/>
          </p:cNvSpPr>
          <p:nvPr>
            <p:ph idx="1"/>
          </p:nvPr>
        </p:nvSpPr>
        <p:spPr>
          <a:xfrm>
            <a:off x="381000" y="1412875"/>
            <a:ext cx="8382000" cy="4881336"/>
          </a:xfrm>
        </p:spPr>
        <p:txBody>
          <a:bodyPr/>
          <a:lstStyle/>
          <a:p>
            <a:r>
              <a:rPr lang="en-US" dirty="0" smtClean="0"/>
              <a:t>Pentagons work well to discharge simple array obligations</a:t>
            </a:r>
          </a:p>
          <a:p>
            <a:r>
              <a:rPr lang="en-US" dirty="0" smtClean="0"/>
              <a:t>Life is more complicated</a:t>
            </a:r>
          </a:p>
          <a:p>
            <a:r>
              <a:rPr lang="en-US" dirty="0" smtClean="0"/>
              <a:t>Need to track </a:t>
            </a:r>
          </a:p>
          <a:p>
            <a:pPr lvl="1"/>
            <a:r>
              <a:rPr lang="en-US" dirty="0" smtClean="0"/>
              <a:t>Inequalities</a:t>
            </a:r>
          </a:p>
          <a:p>
            <a:pPr lvl="1"/>
            <a:r>
              <a:rPr lang="en-US" dirty="0" smtClean="0"/>
              <a:t>Relations between several variables</a:t>
            </a:r>
          </a:p>
          <a:p>
            <a:pPr lvl="1"/>
            <a:r>
              <a:rPr lang="en-US" dirty="0" smtClean="0"/>
              <a:t>Non unary coefficients</a:t>
            </a:r>
          </a:p>
          <a:p>
            <a:pPr lvl="1"/>
            <a:r>
              <a:rPr lang="en-US" dirty="0" smtClean="0"/>
              <a:t>…</a:t>
            </a:r>
          </a:p>
          <a:p>
            <a:r>
              <a:rPr lang="en-US" dirty="0" smtClean="0"/>
              <a:t>So should we go back to </a:t>
            </a:r>
            <a:r>
              <a:rPr lang="en-US" dirty="0" err="1" smtClean="0"/>
              <a:t>Polyhedra</a:t>
            </a:r>
            <a:r>
              <a:rPr lang="en-US" dirty="0" smtClean="0"/>
              <a:t>?</a:t>
            </a:r>
          </a:p>
          <a:p>
            <a:pPr lvl="1"/>
            <a:r>
              <a:rPr lang="en-US" dirty="0" smtClean="0"/>
              <a:t>Well, no</a:t>
            </a:r>
            <a:endParaRPr lang="en-US" dirty="0"/>
          </a:p>
        </p:txBody>
      </p:sp>
    </p:spTree>
    <p:extLst>
      <p:ext uri="{BB962C8B-B14F-4D97-AF65-F5344CB8AC3E}">
        <p14:creationId xmlns:p14="http://schemas.microsoft.com/office/powerpoint/2010/main" val="211552278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647700" y="1981200"/>
            <a:ext cx="3124200" cy="42672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n</a:t>
            </a: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914400" y="2209800"/>
            <a:ext cx="2781300" cy="3962400"/>
          </a:xfrm>
          <a:prstGeom prst="ellipse">
            <a:avLst/>
          </a:prstGeom>
          <a:solidFill>
            <a:schemeClr val="accent5">
              <a:lumMod val="5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Specification</a:t>
            </a: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990600" y="3124200"/>
            <a:ext cx="2438400" cy="2438400"/>
          </a:xfrm>
          <a:prstGeom prst="ellipse">
            <a:avLst/>
          </a:prstGeom>
          <a:solidFill>
            <a:schemeClr val="accent6">
              <a:lumMod val="60000"/>
              <a:lumOff val="4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 name="Title 1"/>
          <p:cNvSpPr>
            <a:spLocks noGrp="1"/>
          </p:cNvSpPr>
          <p:nvPr>
            <p:ph type="title"/>
          </p:nvPr>
        </p:nvSpPr>
        <p:spPr/>
        <p:txBody>
          <a:bodyPr/>
          <a:lstStyle/>
          <a:p>
            <a:r>
              <a:rPr lang="en-US" dirty="0" smtClean="0"/>
              <a:t>Potato (when lucky)</a:t>
            </a:r>
            <a:endParaRPr lang="en-US" dirty="0"/>
          </a:p>
        </p:txBody>
      </p:sp>
      <p:sp>
        <p:nvSpPr>
          <p:cNvPr id="5" name="Oval 4"/>
          <p:cNvSpPr/>
          <p:nvPr/>
        </p:nvSpPr>
        <p:spPr bwMode="auto">
          <a:xfrm>
            <a:off x="1219200" y="3352800"/>
            <a:ext cx="1981200" cy="1676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Program</a:t>
            </a:r>
          </a:p>
        </p:txBody>
      </p:sp>
      <p:sp>
        <p:nvSpPr>
          <p:cNvPr id="3" name="TextBox 2"/>
          <p:cNvSpPr txBox="1"/>
          <p:nvPr/>
        </p:nvSpPr>
        <p:spPr>
          <a:xfrm>
            <a:off x="5067299" y="1981200"/>
            <a:ext cx="1659429"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Add behaviors</a:t>
            </a:r>
          </a:p>
        </p:txBody>
      </p:sp>
      <p:sp>
        <p:nvSpPr>
          <p:cNvPr id="9" name="TextBox 8"/>
          <p:cNvSpPr txBox="1"/>
          <p:nvPr/>
        </p:nvSpPr>
        <p:spPr>
          <a:xfrm>
            <a:off x="5076824" y="3930134"/>
            <a:ext cx="2377574"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Remove specification</a:t>
            </a:r>
          </a:p>
        </p:txBody>
      </p:sp>
      <p:cxnSp>
        <p:nvCxnSpPr>
          <p:cNvPr id="10" name="Straight Arrow Connector 9"/>
          <p:cNvCxnSpPr>
            <a:stCxn id="9" idx="1"/>
            <a:endCxn id="7" idx="6"/>
          </p:cNvCxnSpPr>
          <p:nvPr/>
        </p:nvCxnSpPr>
        <p:spPr>
          <a:xfrm flipH="1">
            <a:off x="3695700" y="4114800"/>
            <a:ext cx="1381124"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1"/>
            <a:endCxn id="6" idx="7"/>
          </p:cNvCxnSpPr>
          <p:nvPr/>
        </p:nvCxnSpPr>
        <p:spPr>
          <a:xfrm flipH="1">
            <a:off x="3071905" y="2165866"/>
            <a:ext cx="1995394" cy="1315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4685437"/>
            <a:ext cx="4572000" cy="1754326"/>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r>
              <a:rPr lang="en-US" dirty="0">
                <a:solidFill>
                  <a:schemeClr val="bg1"/>
                </a:solidFill>
              </a:rPr>
              <a:t>The </a:t>
            </a:r>
            <a:r>
              <a:rPr lang="en-US" b="1" dirty="0" smtClean="0">
                <a:solidFill>
                  <a:schemeClr val="bg1"/>
                </a:solidFill>
              </a:rPr>
              <a:t>over-approximation </a:t>
            </a:r>
            <a:r>
              <a:rPr lang="en-US" dirty="0" smtClean="0">
                <a:solidFill>
                  <a:schemeClr val="bg1"/>
                </a:solidFill>
              </a:rPr>
              <a:t>of the program </a:t>
            </a:r>
            <a:r>
              <a:rPr lang="en-US" dirty="0">
                <a:solidFill>
                  <a:schemeClr val="bg1"/>
                </a:solidFill>
              </a:rPr>
              <a:t>behavior is included in </a:t>
            </a:r>
            <a:r>
              <a:rPr lang="en-US" dirty="0" smtClean="0">
                <a:solidFill>
                  <a:schemeClr val="bg1"/>
                </a:solidFill>
              </a:rPr>
              <a:t>the </a:t>
            </a:r>
            <a:r>
              <a:rPr lang="en-US" b="1" dirty="0" smtClean="0">
                <a:solidFill>
                  <a:schemeClr val="bg1"/>
                </a:solidFill>
              </a:rPr>
              <a:t>under-approximation </a:t>
            </a:r>
            <a:r>
              <a:rPr lang="en-US" dirty="0" smtClean="0">
                <a:solidFill>
                  <a:schemeClr val="bg1"/>
                </a:solidFill>
              </a:rPr>
              <a:t>of the admissible specification</a:t>
            </a:r>
            <a:r>
              <a:rPr lang="en-US" dirty="0">
                <a:solidFill>
                  <a:schemeClr val="bg1"/>
                </a:solidFill>
              </a:rPr>
              <a:t>:</a:t>
            </a:r>
          </a:p>
          <a:p>
            <a:endParaRPr lang="en-US" dirty="0">
              <a:solidFill>
                <a:schemeClr val="bg1"/>
              </a:solidFill>
            </a:endParaRPr>
          </a:p>
          <a:p>
            <a:r>
              <a:rPr lang="en-US" dirty="0">
                <a:solidFill>
                  <a:schemeClr val="bg1"/>
                </a:solidFill>
              </a:rPr>
              <a:t>Program is </a:t>
            </a:r>
            <a:r>
              <a:rPr lang="en-US" dirty="0" smtClean="0">
                <a:solidFill>
                  <a:schemeClr val="bg1"/>
                </a:solidFill>
              </a:rPr>
              <a:t>correct! </a:t>
            </a:r>
            <a:r>
              <a:rPr lang="en-US" dirty="0">
                <a:solidFill>
                  <a:schemeClr val="bg1"/>
                </a:solidFill>
                <a:sym typeface="Wingdings" pitchFamily="2" charset="2"/>
              </a:rPr>
              <a:t></a:t>
            </a:r>
            <a:endParaRPr lang="en-US" dirty="0">
              <a:solidFill>
                <a:schemeClr val="bg1"/>
              </a:solidFill>
            </a:endParaRPr>
          </a:p>
        </p:txBody>
      </p:sp>
    </p:spTree>
    <p:extLst>
      <p:ext uri="{BB962C8B-B14F-4D97-AF65-F5344CB8AC3E}">
        <p14:creationId xmlns:p14="http://schemas.microsoft.com/office/powerpoint/2010/main" val="3887020135"/>
      </p:ext>
    </p:extLst>
  </p:cSld>
  <p:clrMapOvr>
    <a:masterClrMapping/>
  </p:clrMapOvr>
  <p:transition>
    <p:fade/>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Life is more complex</a:t>
            </a:r>
            <a:r>
              <a:rPr lang="en-US" dirty="0" smtClean="0"/>
              <a:t>…</a:t>
            </a:r>
            <a:endParaRPr lang="en-US" dirty="0"/>
          </a:p>
        </p:txBody>
      </p:sp>
      <p:sp>
        <p:nvSpPr>
          <p:cNvPr id="3" name="Text Placeholder 2"/>
          <p:cNvSpPr>
            <a:spLocks noGrp="1"/>
          </p:cNvSpPr>
          <p:nvPr>
            <p:ph type="body" sz="quarter" idx="10"/>
          </p:nvPr>
        </p:nvSpPr>
        <p:spPr>
          <a:xfrm>
            <a:off x="381000" y="1411552"/>
            <a:ext cx="8382000" cy="886397"/>
          </a:xfrm>
        </p:spPr>
        <p:txBody>
          <a:bodyPr/>
          <a:lstStyle/>
          <a:p>
            <a:r>
              <a:rPr lang="en-US" dirty="0" smtClean="0"/>
              <a:t>Proving simple properties complex reasoning</a:t>
            </a:r>
          </a:p>
        </p:txBody>
      </p:sp>
      <p:sp>
        <p:nvSpPr>
          <p:cNvPr id="5" name="Rectangle 4"/>
          <p:cNvSpPr/>
          <p:nvPr/>
        </p:nvSpPr>
        <p:spPr>
          <a:xfrm>
            <a:off x="602673" y="2667000"/>
            <a:ext cx="7931728" cy="258532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smtClean="0">
                <a:solidFill>
                  <a:srgbClr val="0000FF"/>
                </a:solidFill>
                <a:latin typeface="Consolas"/>
              </a:rPr>
              <a:t> public</a:t>
            </a:r>
            <a:r>
              <a:rPr lang="en-US" dirty="0" smtClean="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a:t>
            </a:r>
            <a:r>
              <a:rPr lang="en-US" dirty="0" err="1">
                <a:solidFill>
                  <a:prstClr val="black"/>
                </a:solidFill>
                <a:latin typeface="Consolas"/>
              </a:rPr>
              <a:t>CopyTo</a:t>
            </a:r>
            <a:r>
              <a:rPr lang="en-US" dirty="0">
                <a:solidFill>
                  <a:prstClr val="black"/>
                </a:solidFill>
                <a:latin typeface="Consolas"/>
              </a:rPr>
              <a:t>(</a:t>
            </a:r>
            <a:r>
              <a:rPr lang="en-US" dirty="0">
                <a:solidFill>
                  <a:srgbClr val="0000FF"/>
                </a:solidFill>
                <a:latin typeface="Consolas"/>
              </a:rPr>
              <a:t>object</a:t>
            </a:r>
            <a:r>
              <a:rPr lang="en-US" dirty="0">
                <a:solidFill>
                  <a:prstClr val="black"/>
                </a:solidFill>
                <a:latin typeface="Consolas"/>
              </a:rPr>
              <a:t>[] from, </a:t>
            </a:r>
            <a:r>
              <a:rPr lang="en-US" dirty="0">
                <a:solidFill>
                  <a:srgbClr val="0000FF"/>
                </a:solidFill>
                <a:latin typeface="Consolas"/>
              </a:rPr>
              <a:t>object</a:t>
            </a:r>
            <a:r>
              <a:rPr lang="en-US" dirty="0">
                <a:solidFill>
                  <a:prstClr val="black"/>
                </a:solidFill>
                <a:latin typeface="Consolas"/>
              </a:rPr>
              <a:t>[] to, </a:t>
            </a:r>
            <a:r>
              <a:rPr lang="en-US" dirty="0" err="1">
                <a:solidFill>
                  <a:srgbClr val="0000FF"/>
                </a:solidFill>
                <a:latin typeface="Consolas"/>
              </a:rPr>
              <a:t>int</a:t>
            </a:r>
            <a:r>
              <a:rPr lang="en-US" dirty="0">
                <a:solidFill>
                  <a:prstClr val="black"/>
                </a:solidFill>
                <a:latin typeface="Consolas"/>
              </a:rPr>
              <a:t> start)</a:t>
            </a:r>
          </a:p>
          <a:p>
            <a:r>
              <a:rPr lang="en-US" dirty="0" smtClean="0">
                <a:solidFill>
                  <a:prstClr val="black"/>
                </a:solidFill>
                <a:latin typeface="Consolas"/>
              </a:rPr>
              <a:t>  </a:t>
            </a:r>
            <a:r>
              <a:rPr lang="en-US" dirty="0">
                <a:solidFill>
                  <a:prstClr val="black"/>
                </a:solidFill>
                <a:latin typeface="Consolas"/>
              </a:rPr>
              <a:t>{</a:t>
            </a:r>
          </a:p>
          <a:p>
            <a:r>
              <a:rPr lang="en-US" dirty="0" smtClean="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.Requires</a:t>
            </a:r>
            <a:r>
              <a:rPr lang="en-US" dirty="0">
                <a:solidFill>
                  <a:prstClr val="black"/>
                </a:solidFill>
                <a:latin typeface="Consolas"/>
              </a:rPr>
              <a:t>(start &gt;= 0);</a:t>
            </a:r>
          </a:p>
          <a:p>
            <a:r>
              <a:rPr lang="en-US" dirty="0" smtClean="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.Requires</a:t>
            </a:r>
            <a:r>
              <a:rPr lang="en-US" dirty="0">
                <a:solidFill>
                  <a:prstClr val="black"/>
                </a:solidFill>
                <a:latin typeface="Consolas"/>
              </a:rPr>
              <a:t>(start &lt; </a:t>
            </a:r>
            <a:r>
              <a:rPr lang="en-US" dirty="0" err="1">
                <a:solidFill>
                  <a:prstClr val="black"/>
                </a:solidFill>
                <a:latin typeface="Consolas"/>
              </a:rPr>
              <a:t>to.Length</a:t>
            </a:r>
            <a:r>
              <a:rPr lang="en-US" dirty="0">
                <a:solidFill>
                  <a:prstClr val="black"/>
                </a:solidFill>
                <a:latin typeface="Consolas"/>
              </a:rPr>
              <a:t>);</a:t>
            </a:r>
          </a:p>
          <a:p>
            <a:r>
              <a:rPr lang="en-US" dirty="0" smtClean="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.Requires</a:t>
            </a:r>
            <a:r>
              <a:rPr lang="en-US" dirty="0">
                <a:solidFill>
                  <a:prstClr val="black"/>
                </a:solidFill>
                <a:latin typeface="Consolas"/>
              </a:rPr>
              <a:t>(</a:t>
            </a:r>
            <a:r>
              <a:rPr lang="en-US" dirty="0" err="1">
                <a:solidFill>
                  <a:prstClr val="black"/>
                </a:solidFill>
                <a:latin typeface="Consolas"/>
              </a:rPr>
              <a:t>from.Length</a:t>
            </a:r>
            <a:r>
              <a:rPr lang="en-US" dirty="0">
                <a:solidFill>
                  <a:prstClr val="black"/>
                </a:solidFill>
                <a:latin typeface="Consolas"/>
              </a:rPr>
              <a:t> &lt;= </a:t>
            </a:r>
            <a:r>
              <a:rPr lang="en-US" dirty="0" err="1">
                <a:solidFill>
                  <a:prstClr val="black"/>
                </a:solidFill>
                <a:latin typeface="Consolas"/>
              </a:rPr>
              <a:t>to.Length</a:t>
            </a:r>
            <a:r>
              <a:rPr lang="en-US" dirty="0">
                <a:solidFill>
                  <a:prstClr val="black"/>
                </a:solidFill>
                <a:latin typeface="Consolas"/>
              </a:rPr>
              <a:t> - start);</a:t>
            </a:r>
          </a:p>
          <a:p>
            <a:endParaRPr lang="nn-NO" dirty="0" smtClean="0">
              <a:solidFill>
                <a:prstClr val="black"/>
              </a:solidFill>
              <a:latin typeface="Consolas"/>
            </a:endParaRPr>
          </a:p>
          <a:p>
            <a:r>
              <a:rPr lang="nn-NO" dirty="0" smtClean="0">
                <a:solidFill>
                  <a:prstClr val="black"/>
                </a:solidFill>
                <a:latin typeface="Consolas"/>
              </a:rPr>
              <a:t>    </a:t>
            </a:r>
            <a:r>
              <a:rPr lang="nn-NO" dirty="0">
                <a:solidFill>
                  <a:srgbClr val="0000FF"/>
                </a:solidFill>
                <a:latin typeface="Consolas"/>
              </a:rPr>
              <a:t>for</a:t>
            </a:r>
            <a:r>
              <a:rPr lang="nn-NO" dirty="0">
                <a:solidFill>
                  <a:prstClr val="black"/>
                </a:solidFill>
                <a:latin typeface="Consolas"/>
              </a:rPr>
              <a:t> (</a:t>
            </a:r>
            <a:r>
              <a:rPr lang="nn-NO" dirty="0">
                <a:solidFill>
                  <a:srgbClr val="0000FF"/>
                </a:solidFill>
                <a:latin typeface="Consolas"/>
              </a:rPr>
              <a:t>int</a:t>
            </a:r>
            <a:r>
              <a:rPr lang="nn-NO" dirty="0">
                <a:solidFill>
                  <a:prstClr val="black"/>
                </a:solidFill>
                <a:latin typeface="Consolas"/>
              </a:rPr>
              <a:t> i = 0; i &lt; from.Length; i++)</a:t>
            </a:r>
          </a:p>
          <a:p>
            <a:r>
              <a:rPr lang="en-US" dirty="0" smtClean="0">
                <a:solidFill>
                  <a:prstClr val="black"/>
                </a:solidFill>
                <a:latin typeface="Consolas"/>
              </a:rPr>
              <a:t>      </a:t>
            </a:r>
            <a:r>
              <a:rPr lang="en-US" dirty="0">
                <a:solidFill>
                  <a:prstClr val="black"/>
                </a:solidFill>
                <a:latin typeface="Consolas"/>
              </a:rPr>
              <a:t>to[start + i] = from[i];</a:t>
            </a:r>
          </a:p>
          <a:p>
            <a:r>
              <a:rPr lang="en-US" dirty="0" smtClean="0">
                <a:solidFill>
                  <a:prstClr val="black"/>
                </a:solidFill>
                <a:latin typeface="Consolas"/>
              </a:rPr>
              <a:t> }</a:t>
            </a:r>
            <a:endParaRPr lang="en-US" dirty="0">
              <a:solidFill>
                <a:prstClr val="black"/>
              </a:solidFill>
              <a:latin typeface="Consolas"/>
            </a:endParaRPr>
          </a:p>
        </p:txBody>
      </p:sp>
      <p:sp>
        <p:nvSpPr>
          <p:cNvPr id="7" name="TextBox 6"/>
          <p:cNvSpPr txBox="1"/>
          <p:nvPr/>
        </p:nvSpPr>
        <p:spPr>
          <a:xfrm>
            <a:off x="3124200" y="5802868"/>
            <a:ext cx="3211135"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Cannot prove with Pentagons</a:t>
            </a:r>
          </a:p>
        </p:txBody>
      </p:sp>
      <p:cxnSp>
        <p:nvCxnSpPr>
          <p:cNvPr id="9" name="Straight Arrow Connector 8"/>
          <p:cNvCxnSpPr>
            <a:stCxn id="7" idx="1"/>
          </p:cNvCxnSpPr>
          <p:nvPr/>
        </p:nvCxnSpPr>
        <p:spPr>
          <a:xfrm flipH="1" flipV="1">
            <a:off x="2819400" y="4953000"/>
            <a:ext cx="304800" cy="10345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564322963"/>
      </p:ext>
    </p:extLst>
  </p:cSld>
  <p:clrMapOvr>
    <a:masterClrMapping/>
  </p:clrMapOvr>
  <p:transition>
    <p:fade/>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equalities</a:t>
            </a:r>
            <a:endParaRPr lang="en-US" dirty="0"/>
          </a:p>
        </p:txBody>
      </p:sp>
      <p:sp>
        <p:nvSpPr>
          <p:cNvPr id="4" name="Content Placeholder 3"/>
          <p:cNvSpPr>
            <a:spLocks noGrp="1"/>
          </p:cNvSpPr>
          <p:nvPr>
            <p:ph idx="1"/>
          </p:nvPr>
        </p:nvSpPr>
        <p:spPr>
          <a:xfrm>
            <a:off x="457200" y="1219200"/>
            <a:ext cx="8458200" cy="5105400"/>
          </a:xfrm>
        </p:spPr>
        <p:txBody>
          <a:bodyPr/>
          <a:lstStyle/>
          <a:p>
            <a:r>
              <a:rPr lang="en-US" dirty="0" smtClean="0"/>
              <a:t>Discover relations in the form of</a:t>
            </a:r>
          </a:p>
          <a:p>
            <a:endParaRPr lang="en-US" dirty="0" smtClean="0"/>
          </a:p>
          <a:p>
            <a:pPr lvl="1"/>
            <a:r>
              <a:rPr lang="en-US" i="1" dirty="0" smtClean="0">
                <a:latin typeface="Times New Roman" pitchFamily="18" charset="0"/>
                <a:cs typeface="Times New Roman" pitchFamily="18" charset="0"/>
              </a:rPr>
              <a:t>xi </a:t>
            </a:r>
            <a:r>
              <a:rPr lang="en-US" dirty="0" smtClean="0">
                <a:cs typeface="Times New Roman" pitchFamily="18" charset="0"/>
              </a:rPr>
              <a:t>variables,</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ai</a:t>
            </a:r>
            <a:r>
              <a:rPr lang="en-US" i="1" dirty="0" smtClean="0">
                <a:latin typeface="Times New Roman" pitchFamily="18" charset="0"/>
                <a:cs typeface="Times New Roman" pitchFamily="18" charset="0"/>
              </a:rPr>
              <a:t> </a:t>
            </a:r>
            <a:r>
              <a:rPr lang="en-US" dirty="0" smtClean="0">
                <a:cs typeface="Times New Roman" pitchFamily="18" charset="0"/>
              </a:rPr>
              <a:t>and </a:t>
            </a:r>
            <a:r>
              <a:rPr lang="en-US" i="1" dirty="0" smtClean="0">
                <a:latin typeface="Times New Roman" pitchFamily="18" charset="0"/>
                <a:cs typeface="Times New Roman" pitchFamily="18" charset="0"/>
              </a:rPr>
              <a:t>bi </a:t>
            </a:r>
            <a:r>
              <a:rPr lang="en-US" dirty="0" smtClean="0">
                <a:cs typeface="Times New Roman" pitchFamily="18" charset="0"/>
              </a:rPr>
              <a:t>constants</a:t>
            </a:r>
            <a:endParaRPr lang="en-US" dirty="0" smtClean="0"/>
          </a:p>
          <a:p>
            <a:r>
              <a:rPr lang="en-US" dirty="0" smtClean="0">
                <a:sym typeface="Wingdings" pitchFamily="2" charset="2"/>
              </a:rPr>
              <a:t>Elements are sets of linear equations</a:t>
            </a:r>
          </a:p>
          <a:p>
            <a:pPr lvl="1"/>
            <a:r>
              <a:rPr lang="en-US" dirty="0" smtClean="0">
                <a:sym typeface="Wingdings" pitchFamily="2" charset="2"/>
              </a:rPr>
              <a:t>Canonical representation as Upper matrixes</a:t>
            </a:r>
          </a:p>
          <a:p>
            <a:r>
              <a:rPr lang="en-US" dirty="0" smtClean="0">
                <a:sym typeface="Wingdings" pitchFamily="2" charset="2"/>
              </a:rPr>
              <a:t>Order is space inclusion, Meet is intersection, …</a:t>
            </a:r>
          </a:p>
          <a:p>
            <a:r>
              <a:rPr lang="en-US" dirty="0" smtClean="0">
                <a:sym typeface="Wingdings" pitchFamily="2" charset="2"/>
              </a:rPr>
              <a:t>Nice join algorithm (polynomial )</a:t>
            </a:r>
          </a:p>
          <a:p>
            <a:r>
              <a:rPr lang="en-US" dirty="0" smtClean="0">
                <a:sym typeface="Wingdings" pitchFamily="2" charset="2"/>
              </a:rPr>
              <a:t>Drawback: not really useful by their own</a:t>
            </a:r>
          </a:p>
          <a:p>
            <a:pPr lvl="1"/>
            <a:r>
              <a:rPr lang="en-US" dirty="0" smtClean="0"/>
              <a:t>Few programs handle with equalities</a:t>
            </a:r>
          </a:p>
        </p:txBody>
      </p:sp>
      <p:graphicFrame>
        <p:nvGraphicFramePr>
          <p:cNvPr id="5" name="Object 4"/>
          <p:cNvGraphicFramePr>
            <a:graphicFrameLocks noChangeAspect="1"/>
          </p:cNvGraphicFramePr>
          <p:nvPr>
            <p:extLst>
              <p:ext uri="{D42A27DB-BD31-4B8C-83A1-F6EECF244321}">
                <p14:modId xmlns:p14="http://schemas.microsoft.com/office/powerpoint/2010/main" val="2441604289"/>
              </p:ext>
            </p:extLst>
          </p:nvPr>
        </p:nvGraphicFramePr>
        <p:xfrm>
          <a:off x="3200400" y="1752600"/>
          <a:ext cx="2362200" cy="457200"/>
        </p:xfrm>
        <a:graphic>
          <a:graphicData uri="http://schemas.openxmlformats.org/presentationml/2006/ole">
            <mc:AlternateContent xmlns:mc="http://schemas.openxmlformats.org/markup-compatibility/2006">
              <mc:Choice xmlns:v="urn:schemas-microsoft-com:vml" Requires="v">
                <p:oleObj spid="_x0000_s7187" name="Equation" r:id="rId3" imgW="1180800" imgH="228600" progId="Equation.3">
                  <p:embed/>
                </p:oleObj>
              </mc:Choice>
              <mc:Fallback>
                <p:oleObj name="Equation" r:id="rId3" imgW="1180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752600"/>
                        <a:ext cx="2362200" cy="457200"/>
                      </a:xfrm>
                      <a:prstGeom prst="rect">
                        <a:avLst/>
                      </a:prstGeom>
                      <a:solidFill>
                        <a:schemeClr val="tx1"/>
                      </a:solidFill>
                    </p:spPr>
                  </p:pic>
                </p:oleObj>
              </mc:Fallback>
            </mc:AlternateContent>
          </a:graphicData>
        </a:graphic>
      </p:graphicFrame>
      <p:pic>
        <p:nvPicPr>
          <p:cNvPr id="6146" name="Picture 2" descr="C:\Users\logozzo\AppData\Local\Microsoft\Windows\Temporary Internet Files\Content.IE5\2YTVB320\MM900234752[1].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384175"/>
            <a:ext cx="892175" cy="997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631160"/>
      </p:ext>
    </p:extLst>
  </p:cSld>
  <p:clrMapOvr>
    <a:masterClrMapping/>
  </p:clrMapOvr>
  <p:transition>
    <p:fade/>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Karr by example</a:t>
            </a:r>
            <a:endParaRPr lang="en-US" dirty="0"/>
          </a:p>
        </p:txBody>
      </p:sp>
      <p:sp>
        <p:nvSpPr>
          <p:cNvPr id="6" name="Rectangle 5"/>
          <p:cNvSpPr/>
          <p:nvPr/>
        </p:nvSpPr>
        <p:spPr>
          <a:xfrm>
            <a:off x="2279073" y="1997839"/>
            <a:ext cx="4572000" cy="2862322"/>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Loop()</a:t>
            </a:r>
          </a:p>
          <a:p>
            <a:r>
              <a:rPr lang="en-US" dirty="0">
                <a:solidFill>
                  <a:prstClr val="black"/>
                </a:solidFill>
                <a:latin typeface="Consolas"/>
              </a:rPr>
              <a:t>    {</a:t>
            </a:r>
          </a:p>
          <a:p>
            <a:r>
              <a:rPr lang="es-ES" dirty="0">
                <a:solidFill>
                  <a:prstClr val="black"/>
                </a:solidFill>
                <a:latin typeface="Consolas"/>
              </a:rPr>
              <a:t>      </a:t>
            </a:r>
            <a:r>
              <a:rPr lang="es-ES" dirty="0" err="1">
                <a:solidFill>
                  <a:srgbClr val="0000FF"/>
                </a:solidFill>
                <a:latin typeface="Consolas"/>
              </a:rPr>
              <a:t>int</a:t>
            </a:r>
            <a:r>
              <a:rPr lang="es-ES" dirty="0">
                <a:solidFill>
                  <a:prstClr val="black"/>
                </a:solidFill>
                <a:latin typeface="Consolas"/>
              </a:rPr>
              <a:t> x = 0, y = 2;</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while</a:t>
            </a:r>
            <a:r>
              <a:rPr lang="en-US" dirty="0">
                <a:solidFill>
                  <a:prstClr val="black"/>
                </a:solidFill>
                <a:latin typeface="Consolas"/>
              </a:rPr>
              <a:t> (</a:t>
            </a:r>
            <a:r>
              <a:rPr lang="en-US" dirty="0" err="1">
                <a:solidFill>
                  <a:prstClr val="black"/>
                </a:solidFill>
                <a:latin typeface="Consolas"/>
              </a:rPr>
              <a:t>NonDet</a:t>
            </a:r>
            <a:r>
              <a:rPr lang="en-US"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x++; y++;</a:t>
            </a:r>
          </a:p>
          <a:p>
            <a:r>
              <a:rPr lang="en-US" dirty="0">
                <a:solidFill>
                  <a:prstClr val="black"/>
                </a:solidFill>
                <a:latin typeface="Consolas"/>
              </a:rPr>
              <a:t>      }</a:t>
            </a: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.Assert</a:t>
            </a:r>
            <a:r>
              <a:rPr lang="en-US" dirty="0">
                <a:solidFill>
                  <a:prstClr val="black"/>
                </a:solidFill>
                <a:latin typeface="Consolas"/>
              </a:rPr>
              <a:t>(y - x == 2);</a:t>
            </a:r>
          </a:p>
          <a:p>
            <a:r>
              <a:rPr lang="en-US" dirty="0">
                <a:solidFill>
                  <a:prstClr val="black"/>
                </a:solidFill>
                <a:latin typeface="Consolas"/>
              </a:rPr>
              <a:t>    }</a:t>
            </a:r>
            <a:endParaRPr lang="en-US" dirty="0"/>
          </a:p>
        </p:txBody>
      </p:sp>
    </p:spTree>
    <p:extLst>
      <p:ext uri="{BB962C8B-B14F-4D97-AF65-F5344CB8AC3E}">
        <p14:creationId xmlns:p14="http://schemas.microsoft.com/office/powerpoint/2010/main" val="853739001"/>
      </p:ext>
    </p:extLst>
  </p:cSld>
  <p:clrMapOvr>
    <a:masterClrMapping/>
  </p:clrMapOvr>
  <p:transition>
    <p:fade/>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a:t>
            </a:r>
            <a:endParaRPr lang="en-US" dirty="0"/>
          </a:p>
        </p:txBody>
      </p:sp>
      <p:sp>
        <p:nvSpPr>
          <p:cNvPr id="3" name="Text Placeholder 2"/>
          <p:cNvSpPr>
            <a:spLocks noGrp="1"/>
          </p:cNvSpPr>
          <p:nvPr>
            <p:ph type="body" sz="quarter" idx="10"/>
          </p:nvPr>
        </p:nvSpPr>
        <p:spPr>
          <a:xfrm>
            <a:off x="381000" y="1411552"/>
            <a:ext cx="8382000" cy="5250668"/>
          </a:xfrm>
        </p:spPr>
        <p:txBody>
          <a:bodyPr/>
          <a:lstStyle/>
          <a:p>
            <a:r>
              <a:rPr lang="en-US" dirty="0" smtClean="0"/>
              <a:t>We have seen several numerical domains</a:t>
            </a:r>
          </a:p>
          <a:p>
            <a:pPr lvl="1"/>
            <a:r>
              <a:rPr lang="en-US" dirty="0" smtClean="0"/>
              <a:t>Intervals</a:t>
            </a:r>
          </a:p>
          <a:p>
            <a:pPr lvl="2"/>
            <a:r>
              <a:rPr lang="en-US" dirty="0" smtClean="0"/>
              <a:t>Very fast, non-relational</a:t>
            </a:r>
          </a:p>
          <a:p>
            <a:pPr lvl="1"/>
            <a:r>
              <a:rPr lang="en-US" dirty="0" smtClean="0"/>
              <a:t>Pentagons</a:t>
            </a:r>
          </a:p>
          <a:p>
            <a:pPr lvl="2"/>
            <a:r>
              <a:rPr lang="en-US" dirty="0" smtClean="0"/>
              <a:t>Very fast, very weakly relational</a:t>
            </a:r>
          </a:p>
          <a:p>
            <a:pPr lvl="1"/>
            <a:r>
              <a:rPr lang="en-US" dirty="0" smtClean="0"/>
              <a:t>Octagons</a:t>
            </a:r>
          </a:p>
          <a:p>
            <a:pPr lvl="2"/>
            <a:r>
              <a:rPr lang="en-US" dirty="0" smtClean="0"/>
              <a:t>Fast, weakly relational</a:t>
            </a:r>
          </a:p>
          <a:p>
            <a:pPr lvl="1"/>
            <a:r>
              <a:rPr lang="en-US" dirty="0" smtClean="0"/>
              <a:t>Linear </a:t>
            </a:r>
            <a:r>
              <a:rPr lang="en-US" dirty="0" smtClean="0"/>
              <a:t>equalities</a:t>
            </a:r>
          </a:p>
          <a:p>
            <a:pPr lvl="2"/>
            <a:r>
              <a:rPr lang="en-US" dirty="0" smtClean="0"/>
              <a:t>Fast, only </a:t>
            </a:r>
            <a:r>
              <a:rPr lang="en-US" dirty="0" smtClean="0"/>
              <a:t>equalities</a:t>
            </a:r>
          </a:p>
          <a:p>
            <a:pPr lvl="1"/>
            <a:r>
              <a:rPr lang="en-US" smtClean="0"/>
              <a:t>Next: Tree </a:t>
            </a:r>
            <a:r>
              <a:rPr lang="en-US" dirty="0"/>
              <a:t>domain</a:t>
            </a:r>
          </a:p>
          <a:p>
            <a:pPr lvl="2"/>
            <a:r>
              <a:rPr lang="en-US" dirty="0"/>
              <a:t>Combination of those above and more…</a:t>
            </a:r>
          </a:p>
          <a:p>
            <a:pPr marL="855663" lvl="2" indent="0">
              <a:buNone/>
            </a:pPr>
            <a:endParaRPr lang="en-US" dirty="0" smtClean="0"/>
          </a:p>
        </p:txBody>
      </p:sp>
    </p:spTree>
    <p:extLst>
      <p:ext uri="{BB962C8B-B14F-4D97-AF65-F5344CB8AC3E}">
        <p14:creationId xmlns:p14="http://schemas.microsoft.com/office/powerpoint/2010/main" val="1765042395"/>
      </p:ext>
    </p:extLst>
  </p:cSld>
  <p:clrMapOvr>
    <a:masterClrMapping/>
  </p:clrMapOvr>
  <p:transition>
    <p:fade/>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1411552"/>
            <a:ext cx="3886200" cy="4579715"/>
          </a:xfrm>
        </p:spPr>
        <p:txBody>
          <a:bodyPr/>
          <a:lstStyle/>
          <a:p>
            <a:r>
              <a:rPr lang="en-US" dirty="0" smtClean="0"/>
              <a:t>The </a:t>
            </a:r>
            <a:r>
              <a:rPr lang="en-US" dirty="0" smtClean="0">
                <a:solidFill>
                  <a:schemeClr val="tx2">
                    <a:lumMod val="75000"/>
                  </a:schemeClr>
                </a:solidFill>
                <a:effectLst>
                  <a:outerShdw blurRad="38100" dist="38100" dir="2700000" algn="tl">
                    <a:srgbClr val="000000">
                      <a:alpha val="43137"/>
                    </a:srgbClr>
                  </a:outerShdw>
                </a:effectLst>
              </a:rPr>
              <a:t>higher </a:t>
            </a:r>
            <a:r>
              <a:rPr lang="en-US" dirty="0" smtClean="0"/>
              <a:t>in the hierarchy</a:t>
            </a:r>
          </a:p>
          <a:p>
            <a:pPr lvl="1"/>
            <a:r>
              <a:rPr lang="en-US" dirty="0" smtClean="0"/>
              <a:t>The </a:t>
            </a:r>
            <a:r>
              <a:rPr lang="en-US" dirty="0" smtClean="0">
                <a:solidFill>
                  <a:schemeClr val="tx2">
                    <a:lumMod val="75000"/>
                  </a:schemeClr>
                </a:solidFill>
                <a:effectLst>
                  <a:outerShdw blurRad="38100" dist="38100" dir="2700000" algn="tl">
                    <a:srgbClr val="000000">
                      <a:alpha val="43137"/>
                    </a:srgbClr>
                  </a:outerShdw>
                </a:effectLst>
              </a:rPr>
              <a:t>most </a:t>
            </a:r>
            <a:r>
              <a:rPr lang="en-US" dirty="0" smtClean="0"/>
              <a:t>precise the domain</a:t>
            </a:r>
          </a:p>
          <a:p>
            <a:pPr lvl="1"/>
            <a:r>
              <a:rPr lang="en-US" dirty="0" smtClean="0"/>
              <a:t>The </a:t>
            </a:r>
            <a:r>
              <a:rPr lang="en-US" dirty="0" smtClean="0">
                <a:solidFill>
                  <a:schemeClr val="tx2">
                    <a:lumMod val="75000"/>
                  </a:schemeClr>
                </a:solidFill>
                <a:effectLst>
                  <a:outerShdw blurRad="38100" dist="38100" dir="2700000" algn="tl">
                    <a:srgbClr val="000000">
                      <a:alpha val="43137"/>
                    </a:srgbClr>
                  </a:outerShdw>
                </a:effectLst>
              </a:rPr>
              <a:t>fewer</a:t>
            </a:r>
            <a:r>
              <a:rPr lang="en-US" dirty="0" smtClean="0">
                <a:solidFill>
                  <a:srgbClr val="FF0000"/>
                </a:solidFill>
                <a:effectLst>
                  <a:outerShdw blurRad="38100" dist="38100" dir="2700000" algn="tl">
                    <a:srgbClr val="000000">
                      <a:alpha val="43137"/>
                    </a:srgbClr>
                  </a:outerShdw>
                </a:effectLst>
              </a:rPr>
              <a:t> </a:t>
            </a:r>
            <a:r>
              <a:rPr lang="en-US" dirty="0" smtClean="0"/>
              <a:t>variables it tracks</a:t>
            </a:r>
          </a:p>
          <a:p>
            <a:r>
              <a:rPr lang="en-US" dirty="0" smtClean="0"/>
              <a:t>Domains reduction via message passing</a:t>
            </a:r>
          </a:p>
          <a:p>
            <a:r>
              <a:rPr lang="en-US" dirty="0" smtClean="0"/>
              <a:t>Ex. Formalize it</a:t>
            </a:r>
          </a:p>
        </p:txBody>
      </p:sp>
      <p:sp>
        <p:nvSpPr>
          <p:cNvPr id="4" name="TextBox 3"/>
          <p:cNvSpPr txBox="1"/>
          <p:nvPr/>
        </p:nvSpPr>
        <p:spPr>
          <a:xfrm>
            <a:off x="5455723" y="1856885"/>
            <a:ext cx="421591" cy="4471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B</a:t>
            </a:r>
            <a:r>
              <a:rPr lang="en-US" baseline="-25000" dirty="0" smtClean="0"/>
              <a:t>1</a:t>
            </a:r>
            <a:endParaRPr lang="en-US" baseline="-25000" dirty="0"/>
          </a:p>
        </p:txBody>
      </p:sp>
      <p:sp>
        <p:nvSpPr>
          <p:cNvPr id="5" name="Oval 4"/>
          <p:cNvSpPr/>
          <p:nvPr/>
        </p:nvSpPr>
        <p:spPr>
          <a:xfrm>
            <a:off x="6112254" y="1303335"/>
            <a:ext cx="82066" cy="92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0"/>
            <a:endCxn id="5" idx="2"/>
          </p:cNvCxnSpPr>
          <p:nvPr/>
        </p:nvCxnSpPr>
        <p:spPr>
          <a:xfrm rot="5400000" flipH="1" flipV="1">
            <a:off x="5635675" y="1380307"/>
            <a:ext cx="507421" cy="445736"/>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452618" y="1995271"/>
            <a:ext cx="82066" cy="92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25" idx="4"/>
            <a:endCxn id="7" idx="3"/>
          </p:cNvCxnSpPr>
          <p:nvPr/>
        </p:nvCxnSpPr>
        <p:spPr>
          <a:xfrm rot="5400000" flipH="1" flipV="1">
            <a:off x="5900808" y="2127166"/>
            <a:ext cx="616975" cy="510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7" idx="7"/>
          </p:cNvCxnSpPr>
          <p:nvPr/>
        </p:nvCxnSpPr>
        <p:spPr>
          <a:xfrm rot="16200000" flipH="1">
            <a:off x="6039135" y="1525249"/>
            <a:ext cx="626699" cy="340364"/>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29837" y="4034374"/>
            <a:ext cx="557977" cy="4471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B</a:t>
            </a:r>
            <a:r>
              <a:rPr lang="en-US" baseline="-25000" dirty="0" smtClean="0"/>
              <a:t>n-2</a:t>
            </a:r>
            <a:endParaRPr lang="en-US" baseline="-25000" dirty="0"/>
          </a:p>
        </p:txBody>
      </p:sp>
      <p:sp>
        <p:nvSpPr>
          <p:cNvPr id="11" name="Oval 10"/>
          <p:cNvSpPr/>
          <p:nvPr/>
        </p:nvSpPr>
        <p:spPr>
          <a:xfrm>
            <a:off x="7279067" y="3526954"/>
            <a:ext cx="82066" cy="92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rot="5400000" flipH="1" flipV="1">
            <a:off x="6865700" y="3621007"/>
            <a:ext cx="461290" cy="365443"/>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31530" y="4172760"/>
            <a:ext cx="82066" cy="92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7" idx="0"/>
            <a:endCxn id="13" idx="2"/>
          </p:cNvCxnSpPr>
          <p:nvPr/>
        </p:nvCxnSpPr>
        <p:spPr>
          <a:xfrm rot="5400000" flipH="1" flipV="1">
            <a:off x="7135915" y="4230697"/>
            <a:ext cx="507423" cy="483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5"/>
            <a:endCxn id="13" idx="7"/>
          </p:cNvCxnSpPr>
          <p:nvPr/>
        </p:nvCxnSpPr>
        <p:spPr>
          <a:xfrm rot="16200000" flipH="1">
            <a:off x="7235062" y="3719754"/>
            <a:ext cx="580569" cy="35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3" idx="6"/>
            <a:endCxn id="18" idx="0"/>
          </p:cNvCxnSpPr>
          <p:nvPr/>
        </p:nvCxnSpPr>
        <p:spPr>
          <a:xfrm>
            <a:off x="7713596" y="4218889"/>
            <a:ext cx="350730" cy="599682"/>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68735" y="4726312"/>
            <a:ext cx="557977" cy="4471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B</a:t>
            </a:r>
            <a:r>
              <a:rPr lang="en-US" baseline="-25000" dirty="0" smtClean="0"/>
              <a:t>n-1</a:t>
            </a:r>
            <a:endParaRPr lang="en-US" baseline="-25000" dirty="0"/>
          </a:p>
        </p:txBody>
      </p:sp>
      <p:sp>
        <p:nvSpPr>
          <p:cNvPr id="18" name="TextBox 17"/>
          <p:cNvSpPr txBox="1"/>
          <p:nvPr/>
        </p:nvSpPr>
        <p:spPr>
          <a:xfrm>
            <a:off x="7853531" y="4818570"/>
            <a:ext cx="421591" cy="4471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err="1" smtClean="0"/>
              <a:t>B</a:t>
            </a:r>
            <a:r>
              <a:rPr lang="en-US" baseline="-25000" dirty="0" err="1" smtClean="0"/>
              <a:t>n</a:t>
            </a:r>
            <a:endParaRPr lang="en-US" baseline="-25000" dirty="0"/>
          </a:p>
        </p:txBody>
      </p:sp>
      <p:cxnSp>
        <p:nvCxnSpPr>
          <p:cNvPr id="19" name="Straight Connector 18"/>
          <p:cNvCxnSpPr>
            <a:endCxn id="11" idx="1"/>
          </p:cNvCxnSpPr>
          <p:nvPr/>
        </p:nvCxnSpPr>
        <p:spPr>
          <a:xfrm rot="16200000" flipH="1">
            <a:off x="6855039" y="3104419"/>
            <a:ext cx="560730" cy="31136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V="1">
            <a:off x="6370123" y="2217735"/>
            <a:ext cx="685800" cy="381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3" idx="0"/>
          </p:cNvCxnSpPr>
          <p:nvPr/>
        </p:nvCxnSpPr>
        <p:spPr>
          <a:xfrm rot="5400000" flipH="1" flipV="1">
            <a:off x="5369814" y="2645115"/>
            <a:ext cx="507418" cy="567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4" idx="0"/>
          </p:cNvCxnSpPr>
          <p:nvPr/>
        </p:nvCxnSpPr>
        <p:spPr>
          <a:xfrm rot="16200000" flipH="1">
            <a:off x="5857113" y="2806944"/>
            <a:ext cx="599682" cy="33566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44262" y="3182358"/>
            <a:ext cx="391454"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B</a:t>
            </a:r>
            <a:r>
              <a:rPr lang="en-US" baseline="-25000" dirty="0" smtClean="0"/>
              <a:t>2</a:t>
            </a:r>
            <a:endParaRPr lang="en-US" baseline="-25000" dirty="0"/>
          </a:p>
        </p:txBody>
      </p:sp>
      <p:sp>
        <p:nvSpPr>
          <p:cNvPr id="24" name="TextBox 23"/>
          <p:cNvSpPr txBox="1"/>
          <p:nvPr/>
        </p:nvSpPr>
        <p:spPr>
          <a:xfrm>
            <a:off x="6129058" y="3274616"/>
            <a:ext cx="391454"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B</a:t>
            </a:r>
            <a:r>
              <a:rPr lang="en-US" baseline="-25000" dirty="0"/>
              <a:t>3</a:t>
            </a:r>
          </a:p>
        </p:txBody>
      </p:sp>
      <p:sp>
        <p:nvSpPr>
          <p:cNvPr id="25" name="Oval 24"/>
          <p:cNvSpPr/>
          <p:nvPr/>
        </p:nvSpPr>
        <p:spPr>
          <a:xfrm>
            <a:off x="5912923" y="2598735"/>
            <a:ext cx="82066" cy="92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212" y="142556"/>
            <a:ext cx="1416050" cy="1529637"/>
          </a:xfrm>
          <a:prstGeom prst="rect">
            <a:avLst/>
          </a:prstGeom>
        </p:spPr>
      </p:pic>
      <p:sp>
        <p:nvSpPr>
          <p:cNvPr id="27" name="Title 26"/>
          <p:cNvSpPr>
            <a:spLocks noGrp="1"/>
          </p:cNvSpPr>
          <p:nvPr>
            <p:ph type="title"/>
          </p:nvPr>
        </p:nvSpPr>
        <p:spPr/>
        <p:txBody>
          <a:bodyPr/>
          <a:lstStyle/>
          <a:p>
            <a:r>
              <a:rPr lang="en-US" dirty="0" smtClean="0"/>
              <a:t>Tree domain</a:t>
            </a:r>
            <a:endParaRPr lang="en-US" dirty="0"/>
          </a:p>
        </p:txBody>
      </p:sp>
    </p:spTree>
    <p:extLst>
      <p:ext uri="{BB962C8B-B14F-4D97-AF65-F5344CB8AC3E}">
        <p14:creationId xmlns:p14="http://schemas.microsoft.com/office/powerpoint/2010/main" val="3770230113"/>
      </p:ext>
    </p:extLst>
  </p:cSld>
  <p:clrMapOvr>
    <a:masterClrMapping/>
  </p:clrMapOvr>
  <p:transition>
    <p:fade/>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a:t>
            </a:r>
            <a:endParaRPr lang="en-US" dirty="0"/>
          </a:p>
        </p:txBody>
      </p:sp>
      <p:grpSp>
        <p:nvGrpSpPr>
          <p:cNvPr id="4" name="Group 25"/>
          <p:cNvGrpSpPr/>
          <p:nvPr/>
        </p:nvGrpSpPr>
        <p:grpSpPr>
          <a:xfrm>
            <a:off x="602834" y="2031425"/>
            <a:ext cx="3124894" cy="2354792"/>
            <a:chOff x="919909" y="2434140"/>
            <a:chExt cx="2071361" cy="1566107"/>
          </a:xfrm>
        </p:grpSpPr>
        <p:sp>
          <p:nvSpPr>
            <p:cNvPr id="5" name="TextBox 4"/>
            <p:cNvSpPr txBox="1"/>
            <p:nvPr/>
          </p:nvSpPr>
          <p:spPr>
            <a:xfrm>
              <a:off x="919909" y="2952591"/>
              <a:ext cx="461365" cy="2456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LinEq</a:t>
              </a:r>
              <a:endParaRPr lang="en-US" dirty="0"/>
            </a:p>
          </p:txBody>
        </p:sp>
        <p:sp>
          <p:nvSpPr>
            <p:cNvPr id="6" name="Oval 5"/>
            <p:cNvSpPr/>
            <p:nvPr/>
          </p:nvSpPr>
          <p:spPr>
            <a:xfrm>
              <a:off x="1670962" y="2434140"/>
              <a:ext cx="95644" cy="94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0"/>
              <a:endCxn id="6" idx="2"/>
            </p:cNvCxnSpPr>
            <p:nvPr/>
          </p:nvCxnSpPr>
          <p:spPr>
            <a:xfrm rot="5400000" flipH="1" flipV="1">
              <a:off x="1175117" y="2456747"/>
              <a:ext cx="471319" cy="520371"/>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081740" y="3093985"/>
              <a:ext cx="95644" cy="94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12" idx="0"/>
              <a:endCxn id="8" idx="2"/>
            </p:cNvCxnSpPr>
            <p:nvPr/>
          </p:nvCxnSpPr>
          <p:spPr>
            <a:xfrm rot="5400000" flipH="1" flipV="1">
              <a:off x="1479044" y="3151919"/>
              <a:ext cx="613497" cy="59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5"/>
              <a:endCxn id="8" idx="7"/>
            </p:cNvCxnSpPr>
            <p:nvPr/>
          </p:nvCxnSpPr>
          <p:spPr>
            <a:xfrm rot="16200000" flipH="1">
              <a:off x="1661394" y="2605806"/>
              <a:ext cx="593190" cy="410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6"/>
              <a:endCxn id="13" idx="0"/>
            </p:cNvCxnSpPr>
            <p:nvPr/>
          </p:nvCxnSpPr>
          <p:spPr>
            <a:xfrm>
              <a:off x="2177384" y="3141117"/>
              <a:ext cx="488487" cy="61349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19316" y="3754615"/>
              <a:ext cx="541057" cy="2456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err="1" smtClean="0"/>
                <a:t>LessEq</a:t>
              </a:r>
              <a:endParaRPr lang="en-US" dirty="0"/>
            </a:p>
          </p:txBody>
        </p:sp>
        <p:sp>
          <p:nvSpPr>
            <p:cNvPr id="13" name="TextBox 12"/>
            <p:cNvSpPr txBox="1"/>
            <p:nvPr/>
          </p:nvSpPr>
          <p:spPr>
            <a:xfrm>
              <a:off x="2340471" y="3754615"/>
              <a:ext cx="650799" cy="2456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Intervals</a:t>
              </a:r>
              <a:endParaRPr lang="en-US" dirty="0"/>
            </a:p>
          </p:txBody>
        </p:sp>
      </p:grpSp>
      <p:grpSp>
        <p:nvGrpSpPr>
          <p:cNvPr id="32" name="Group 31"/>
          <p:cNvGrpSpPr/>
          <p:nvPr/>
        </p:nvGrpSpPr>
        <p:grpSpPr>
          <a:xfrm>
            <a:off x="4738651" y="1714956"/>
            <a:ext cx="3922242" cy="3798332"/>
            <a:chOff x="4724400" y="1676400"/>
            <a:chExt cx="3922242" cy="3798332"/>
          </a:xfrm>
        </p:grpSpPr>
        <p:sp>
          <p:nvSpPr>
            <p:cNvPr id="14" name="TextBox 13"/>
            <p:cNvSpPr txBox="1"/>
            <p:nvPr/>
          </p:nvSpPr>
          <p:spPr>
            <a:xfrm>
              <a:off x="4724400" y="3141741"/>
              <a:ext cx="644728"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y = z</a:t>
              </a:r>
              <a:endParaRPr lang="en-US" dirty="0"/>
            </a:p>
          </p:txBody>
        </p:sp>
        <p:sp>
          <p:nvSpPr>
            <p:cNvPr id="15" name="Oval 14"/>
            <p:cNvSpPr/>
            <p:nvPr/>
          </p:nvSpPr>
          <p:spPr>
            <a:xfrm>
              <a:off x="5867400" y="2133600"/>
              <a:ext cx="144290" cy="141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0"/>
              <a:endCxn id="15" idx="2"/>
            </p:cNvCxnSpPr>
            <p:nvPr/>
          </p:nvCxnSpPr>
          <p:spPr>
            <a:xfrm rot="5400000" flipH="1" flipV="1">
              <a:off x="4988446" y="2262787"/>
              <a:ext cx="937273" cy="820636"/>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400800" y="3505200"/>
              <a:ext cx="144290" cy="141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21" idx="0"/>
              <a:endCxn id="17" idx="2"/>
            </p:cNvCxnSpPr>
            <p:nvPr/>
          </p:nvCxnSpPr>
          <p:spPr>
            <a:xfrm rot="5400000" flipH="1" flipV="1">
              <a:off x="5559022" y="3505884"/>
              <a:ext cx="771593" cy="911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7" idx="7"/>
            </p:cNvCxnSpPr>
            <p:nvPr/>
          </p:nvCxnSpPr>
          <p:spPr>
            <a:xfrm rot="16200000" flipH="1">
              <a:off x="5621570" y="2623567"/>
              <a:ext cx="1271379"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6"/>
              <a:endCxn id="22" idx="0"/>
            </p:cNvCxnSpPr>
            <p:nvPr/>
          </p:nvCxnSpPr>
          <p:spPr>
            <a:xfrm>
              <a:off x="6545090" y="3576068"/>
              <a:ext cx="1136751" cy="1148332"/>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76091" y="4347661"/>
              <a:ext cx="625492"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t ≤ y</a:t>
              </a:r>
              <a:endParaRPr lang="en-US" dirty="0"/>
            </a:p>
          </p:txBody>
        </p:sp>
        <p:sp>
          <p:nvSpPr>
            <p:cNvPr id="22" name="TextBox 21"/>
            <p:cNvSpPr txBox="1"/>
            <p:nvPr/>
          </p:nvSpPr>
          <p:spPr>
            <a:xfrm>
              <a:off x="6934200" y="4724400"/>
              <a:ext cx="149528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x == 2, t == 3</a:t>
              </a:r>
              <a:endParaRPr lang="en-US" dirty="0"/>
            </a:p>
          </p:txBody>
        </p:sp>
        <p:sp>
          <p:nvSpPr>
            <p:cNvPr id="23" name="TextBox 22"/>
            <p:cNvSpPr txBox="1"/>
            <p:nvPr/>
          </p:nvSpPr>
          <p:spPr>
            <a:xfrm>
              <a:off x="6324600" y="2514600"/>
              <a:ext cx="870751"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i="1" dirty="0" smtClean="0"/>
                <a:t>x &lt; y ?</a:t>
              </a:r>
              <a:endParaRPr lang="en-US" i="1" dirty="0"/>
            </a:p>
          </p:txBody>
        </p:sp>
        <p:sp>
          <p:nvSpPr>
            <p:cNvPr id="24" name="Right Arrow 23"/>
            <p:cNvSpPr/>
            <p:nvPr/>
          </p:nvSpPr>
          <p:spPr>
            <a:xfrm rot="20401014">
              <a:off x="5609351" y="2835894"/>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7702958">
              <a:off x="4999751" y="2226293"/>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8431129">
              <a:off x="5609351" y="3597894"/>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rot="20401014">
              <a:off x="6142751" y="3978894"/>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086600" y="3505200"/>
              <a:ext cx="1560042"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i="1" dirty="0" smtClean="0"/>
                <a:t>x &lt; y || x &lt; t ?</a:t>
              </a:r>
              <a:endParaRPr lang="en-US" i="1" dirty="0"/>
            </a:p>
          </p:txBody>
        </p:sp>
        <p:sp>
          <p:nvSpPr>
            <p:cNvPr id="29" name="Right Arrow 28"/>
            <p:cNvSpPr/>
            <p:nvPr/>
          </p:nvSpPr>
          <p:spPr>
            <a:xfrm rot="2932161">
              <a:off x="7430577" y="4126786"/>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346769" y="5105400"/>
              <a:ext cx="829073" cy="369332"/>
            </a:xfrm>
            <a:prstGeom prst="rect">
              <a:avLst/>
            </a:prstGeom>
            <a:noFill/>
          </p:spPr>
          <p:txBody>
            <a:bodyPr wrap="none" rtlCol="0">
              <a:spAutoFit/>
            </a:bodyPr>
            <a:lstStyle/>
            <a:p>
              <a:r>
                <a:rPr lang="en-US" b="1" dirty="0" smtClean="0">
                  <a:solidFill>
                    <a:srgbClr val="FF0000"/>
                  </a:solidFill>
                  <a:effectLst>
                    <a:outerShdw blurRad="38100" dist="38100" dir="2700000" algn="tl">
                      <a:srgbClr val="000000">
                        <a:alpha val="43137"/>
                      </a:srgbClr>
                    </a:outerShdw>
                  </a:effectLst>
                </a:rPr>
                <a:t>Ok! </a:t>
              </a:r>
              <a:r>
                <a:rPr lang="en-US" b="1" dirty="0" smtClean="0">
                  <a:solidFill>
                    <a:srgbClr val="FF0000"/>
                  </a:solidFill>
                  <a:effectLst>
                    <a:outerShdw blurRad="38100" dist="38100" dir="2700000" algn="tl">
                      <a:srgbClr val="000000">
                        <a:alpha val="43137"/>
                      </a:srgbClr>
                    </a:outerShdw>
                  </a:effectLst>
                  <a:sym typeface="Wingdings" pitchFamily="2" charset="2"/>
                </a:rPr>
                <a:t></a:t>
              </a:r>
              <a:endParaRPr lang="en-US" b="1" dirty="0">
                <a:solidFill>
                  <a:srgbClr val="FF0000"/>
                </a:solidFill>
                <a:effectLst>
                  <a:outerShdw blurRad="38100" dist="38100" dir="2700000" algn="tl">
                    <a:srgbClr val="000000">
                      <a:alpha val="43137"/>
                    </a:srgbClr>
                  </a:outerShdw>
                </a:effectLst>
              </a:endParaRPr>
            </a:p>
          </p:txBody>
        </p:sp>
        <p:sp>
          <p:nvSpPr>
            <p:cNvPr id="31" name="TextBox 30"/>
            <p:cNvSpPr txBox="1"/>
            <p:nvPr/>
          </p:nvSpPr>
          <p:spPr>
            <a:xfrm>
              <a:off x="5638800" y="1676400"/>
              <a:ext cx="870751"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i="1" dirty="0" smtClean="0"/>
                <a:t>x &lt; z ?</a:t>
              </a:r>
              <a:endParaRPr lang="en-US" i="1" dirty="0"/>
            </a:p>
          </p:txBody>
        </p:sp>
      </p:grpSp>
    </p:spTree>
    <p:extLst>
      <p:ext uri="{BB962C8B-B14F-4D97-AF65-F5344CB8AC3E}">
        <p14:creationId xmlns:p14="http://schemas.microsoft.com/office/powerpoint/2010/main" val="3143698162"/>
      </p:ext>
    </p:extLst>
  </p:cSld>
  <p:clrMapOvr>
    <a:masterClrMapping/>
  </p:clrMapOvr>
  <p:transition>
    <p:fade/>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we need some more…</a:t>
            </a:r>
            <a:endParaRPr lang="en-US" dirty="0"/>
          </a:p>
        </p:txBody>
      </p:sp>
      <p:sp>
        <p:nvSpPr>
          <p:cNvPr id="3" name="Text Placeholder 2"/>
          <p:cNvSpPr>
            <a:spLocks noGrp="1"/>
          </p:cNvSpPr>
          <p:nvPr>
            <p:ph type="body" sz="quarter" idx="10"/>
          </p:nvPr>
        </p:nvSpPr>
        <p:spPr>
          <a:xfrm>
            <a:off x="381000" y="1411552"/>
            <a:ext cx="8610600" cy="1458861"/>
          </a:xfrm>
        </p:spPr>
        <p:txBody>
          <a:bodyPr/>
          <a:lstStyle/>
          <a:p>
            <a:r>
              <a:rPr lang="en-US" dirty="0" smtClean="0"/>
              <a:t>We need the expressive power of </a:t>
            </a:r>
            <a:r>
              <a:rPr lang="en-US" dirty="0" err="1" smtClean="0"/>
              <a:t>Polyhedra</a:t>
            </a:r>
            <a:endParaRPr lang="en-US" dirty="0" smtClean="0"/>
          </a:p>
          <a:p>
            <a:pPr lvl="1"/>
            <a:r>
              <a:rPr lang="en-US" dirty="0" smtClean="0"/>
              <a:t>Without giving up performance</a:t>
            </a:r>
          </a:p>
          <a:p>
            <a:endParaRPr lang="en-US" dirty="0"/>
          </a:p>
        </p:txBody>
      </p:sp>
      <p:sp>
        <p:nvSpPr>
          <p:cNvPr id="5" name="Rectangle 4"/>
          <p:cNvSpPr/>
          <p:nvPr/>
        </p:nvSpPr>
        <p:spPr>
          <a:xfrm>
            <a:off x="381000" y="2514600"/>
            <a:ext cx="8534400" cy="34163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solidFill>
                  <a:srgbClr val="0000FF"/>
                </a:solidFill>
                <a:latin typeface="Consolas"/>
              </a:rPr>
              <a:t>void</a:t>
            </a:r>
            <a:r>
              <a:rPr lang="en-US" dirty="0">
                <a:solidFill>
                  <a:prstClr val="black"/>
                </a:solidFill>
                <a:latin typeface="Consolas"/>
              </a:rPr>
              <a:t> Append(</a:t>
            </a:r>
            <a:r>
              <a:rPr lang="en-US" dirty="0" err="1">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wb</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count)</a:t>
            </a:r>
          </a:p>
          <a:p>
            <a:r>
              <a:rPr lang="en-US" dirty="0">
                <a:solidFill>
                  <a:prstClr val="black"/>
                </a:solidFill>
                <a:latin typeface="Consolas"/>
              </a:rPr>
              <a:t>    {</a:t>
            </a: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.Requires</a:t>
            </a:r>
            <a:r>
              <a:rPr lang="en-US" dirty="0">
                <a:solidFill>
                  <a:prstClr val="black"/>
                </a:solidFill>
                <a:latin typeface="Consolas"/>
              </a:rPr>
              <a:t>(</a:t>
            </a:r>
            <a:r>
              <a:rPr lang="en-US" dirty="0" err="1">
                <a:solidFill>
                  <a:prstClr val="black"/>
                </a:solidFill>
                <a:latin typeface="Consolas"/>
              </a:rPr>
              <a:t>wb</a:t>
            </a:r>
            <a:r>
              <a:rPr lang="en-US" dirty="0">
                <a:solidFill>
                  <a:prstClr val="black"/>
                </a:solidFill>
                <a:latin typeface="Consolas"/>
              </a:rPr>
              <a:t> &gt;= 2 * count);</a:t>
            </a:r>
          </a:p>
          <a:p>
            <a:r>
              <a:rPr lang="en-US" dirty="0">
                <a:solidFill>
                  <a:prstClr val="black"/>
                </a:solidFill>
                <a:latin typeface="Consolas"/>
              </a:rPr>
              <a:t>      </a:t>
            </a:r>
            <a:r>
              <a:rPr lang="en-US" dirty="0">
                <a:solidFill>
                  <a:srgbClr val="0000FF"/>
                </a:solidFill>
                <a:latin typeface="Consolas"/>
              </a:rPr>
              <a:t>if</a:t>
            </a:r>
            <a:r>
              <a:rPr lang="en-US" dirty="0">
                <a:solidFill>
                  <a:prstClr val="black"/>
                </a:solidFill>
                <a:latin typeface="Consolas"/>
              </a:rPr>
              <a:t> (count + </a:t>
            </a:r>
            <a:r>
              <a:rPr lang="en-US" dirty="0" err="1">
                <a:solidFill>
                  <a:prstClr val="black"/>
                </a:solidFill>
                <a:latin typeface="Consolas"/>
              </a:rPr>
              <a:t>ChunkLen</a:t>
            </a:r>
            <a:r>
              <a:rPr lang="en-US" dirty="0">
                <a:solidFill>
                  <a:prstClr val="black"/>
                </a:solidFill>
                <a:latin typeface="Consolas"/>
              </a:rPr>
              <a:t> &gt; </a:t>
            </a:r>
            <a:r>
              <a:rPr lang="en-US" dirty="0" err="1">
                <a:solidFill>
                  <a:prstClr val="black"/>
                </a:solidFill>
                <a:latin typeface="Consolas"/>
              </a:rPr>
              <a:t>ChunkChars.Length</a:t>
            </a:r>
            <a:r>
              <a:rPr lang="en-US" dirty="0">
                <a:solidFill>
                  <a:prstClr val="black"/>
                </a:solidFill>
                <a:latin typeface="Consolas"/>
              </a:rPr>
              <a:t>)</a:t>
            </a:r>
          </a:p>
          <a:p>
            <a:r>
              <a:rPr lang="en-US" dirty="0">
                <a:solidFill>
                  <a:prstClr val="black"/>
                </a:solidFill>
                <a:latin typeface="Consolas"/>
              </a:rPr>
              <a:t>        </a:t>
            </a:r>
            <a:r>
              <a:rPr lang="en-US" dirty="0" err="1">
                <a:solidFill>
                  <a:prstClr val="black"/>
                </a:solidFill>
                <a:latin typeface="Consolas"/>
              </a:rPr>
              <a:t>CopyChars</a:t>
            </a:r>
            <a:r>
              <a:rPr lang="en-US" dirty="0">
                <a:solidFill>
                  <a:prstClr val="black"/>
                </a:solidFill>
                <a:latin typeface="Consolas"/>
              </a:rPr>
              <a:t>(</a:t>
            </a:r>
            <a:r>
              <a:rPr lang="en-US" dirty="0" err="1">
                <a:solidFill>
                  <a:prstClr val="black"/>
                </a:solidFill>
                <a:latin typeface="Consolas"/>
              </a:rPr>
              <a:t>wb</a:t>
            </a:r>
            <a:r>
              <a:rPr lang="en-US" dirty="0">
                <a:solidFill>
                  <a:prstClr val="black"/>
                </a:solidFill>
                <a:latin typeface="Consolas"/>
              </a:rPr>
              <a:t>, </a:t>
            </a:r>
            <a:r>
              <a:rPr lang="en-US" dirty="0" err="1">
                <a:solidFill>
                  <a:prstClr val="black"/>
                </a:solidFill>
                <a:latin typeface="Consolas"/>
              </a:rPr>
              <a:t>ChunkChars.Length</a:t>
            </a:r>
            <a:r>
              <a:rPr lang="en-US" dirty="0">
                <a:solidFill>
                  <a:prstClr val="black"/>
                </a:solidFill>
                <a:latin typeface="Consolas"/>
              </a:rPr>
              <a:t> - </a:t>
            </a:r>
            <a:r>
              <a:rPr lang="en-US" dirty="0" err="1">
                <a:solidFill>
                  <a:prstClr val="black"/>
                </a:solidFill>
                <a:latin typeface="Consolas"/>
              </a:rPr>
              <a:t>ChunkLen</a:t>
            </a:r>
            <a:r>
              <a:rPr lang="en-US" dirty="0">
                <a:solidFill>
                  <a:prstClr val="black"/>
                </a:solidFill>
                <a:latin typeface="Consolas"/>
              </a:rPr>
              <a:t>);</a:t>
            </a:r>
          </a:p>
          <a:p>
            <a:r>
              <a:rPr lang="en-US" dirty="0">
                <a:solidFill>
                  <a:prstClr val="black"/>
                </a:solidFill>
                <a:latin typeface="Consolas"/>
              </a:rPr>
              <a:t>    }</a:t>
            </a:r>
          </a:p>
          <a:p>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private</a:t>
            </a:r>
            <a:r>
              <a:rPr lang="en-US" dirty="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a:t>
            </a:r>
            <a:r>
              <a:rPr lang="en-US" dirty="0" err="1">
                <a:solidFill>
                  <a:prstClr val="black"/>
                </a:solidFill>
                <a:latin typeface="Consolas"/>
              </a:rPr>
              <a:t>CopyChars</a:t>
            </a:r>
            <a:r>
              <a:rPr lang="en-US" dirty="0">
                <a:solidFill>
                  <a:prstClr val="black"/>
                </a:solidFill>
                <a:latin typeface="Consolas"/>
              </a:rPr>
              <a:t>(</a:t>
            </a:r>
            <a:r>
              <a:rPr lang="en-US" dirty="0" err="1">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wb</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len</a:t>
            </a:r>
            <a:r>
              <a:rPr lang="en-US"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.Requires</a:t>
            </a:r>
            <a:r>
              <a:rPr lang="en-US" dirty="0">
                <a:solidFill>
                  <a:prstClr val="black"/>
                </a:solidFill>
                <a:latin typeface="Consolas"/>
              </a:rPr>
              <a:t>(</a:t>
            </a:r>
            <a:r>
              <a:rPr lang="en-US" dirty="0" err="1">
                <a:solidFill>
                  <a:prstClr val="black"/>
                </a:solidFill>
                <a:latin typeface="Consolas"/>
              </a:rPr>
              <a:t>wb</a:t>
            </a:r>
            <a:r>
              <a:rPr lang="en-US" dirty="0">
                <a:solidFill>
                  <a:prstClr val="black"/>
                </a:solidFill>
                <a:latin typeface="Consolas"/>
              </a:rPr>
              <a:t> &gt;= 2 * </a:t>
            </a:r>
            <a:r>
              <a:rPr lang="en-US" dirty="0" err="1">
                <a:solidFill>
                  <a:prstClr val="black"/>
                </a:solidFill>
                <a:latin typeface="Consolas"/>
              </a:rPr>
              <a:t>len</a:t>
            </a:r>
            <a:r>
              <a:rPr lang="en-US" dirty="0">
                <a:solidFill>
                  <a:prstClr val="black"/>
                </a:solidFill>
                <a:latin typeface="Consolas"/>
              </a:rPr>
              <a:t>);</a:t>
            </a:r>
          </a:p>
          <a:p>
            <a:endParaRPr lang="en-US" dirty="0">
              <a:solidFill>
                <a:prstClr val="black"/>
              </a:solidFill>
              <a:latin typeface="Consolas"/>
            </a:endParaRPr>
          </a:p>
          <a:p>
            <a:r>
              <a:rPr lang="en-US" dirty="0">
                <a:solidFill>
                  <a:prstClr val="black"/>
                </a:solidFill>
                <a:latin typeface="Consolas"/>
              </a:rPr>
              <a:t>    }</a:t>
            </a:r>
          </a:p>
        </p:txBody>
      </p:sp>
      <p:sp>
        <p:nvSpPr>
          <p:cNvPr id="6" name="TextBox 5"/>
          <p:cNvSpPr txBox="1"/>
          <p:nvPr/>
        </p:nvSpPr>
        <p:spPr>
          <a:xfrm>
            <a:off x="6948195" y="4038094"/>
            <a:ext cx="1967205"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Cannot represent</a:t>
            </a:r>
          </a:p>
        </p:txBody>
      </p:sp>
      <p:cxnSp>
        <p:nvCxnSpPr>
          <p:cNvPr id="8" name="Straight Arrow Connector 7"/>
          <p:cNvCxnSpPr/>
          <p:nvPr/>
        </p:nvCxnSpPr>
        <p:spPr>
          <a:xfrm flipH="1" flipV="1">
            <a:off x="6324600" y="3657600"/>
            <a:ext cx="623595" cy="56516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0" name="Straight Arrow Connector 9"/>
          <p:cNvCxnSpPr/>
          <p:nvPr/>
        </p:nvCxnSpPr>
        <p:spPr>
          <a:xfrm flipH="1">
            <a:off x="5486400" y="4222760"/>
            <a:ext cx="1461795" cy="95884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13450161"/>
      </p:ext>
    </p:extLst>
  </p:cSld>
  <p:clrMapOvr>
    <a:masterClrMapping/>
  </p:clrMapOvr>
  <p:transition>
    <p:fade/>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smtClean="0"/>
              <a:t>Subpolyhedra</a:t>
            </a:r>
            <a:endParaRPr lang="en-US" dirty="0"/>
          </a:p>
        </p:txBody>
      </p:sp>
      <p:sp>
        <p:nvSpPr>
          <p:cNvPr id="3" name="Text Placeholder 2"/>
          <p:cNvSpPr>
            <a:spLocks noGrp="1"/>
          </p:cNvSpPr>
          <p:nvPr>
            <p:ph type="body" sz="quarter" idx="10"/>
          </p:nvPr>
        </p:nvSpPr>
        <p:spPr>
          <a:xfrm>
            <a:off x="381000" y="1411552"/>
            <a:ext cx="8382000" cy="3828740"/>
          </a:xfrm>
        </p:spPr>
        <p:txBody>
          <a:bodyPr/>
          <a:lstStyle/>
          <a:p>
            <a:r>
              <a:rPr lang="en-US" dirty="0" smtClean="0"/>
              <a:t>∑</a:t>
            </a:r>
            <a:r>
              <a:rPr lang="en-US" dirty="0" err="1" smtClean="0"/>
              <a:t>a</a:t>
            </a:r>
            <a:r>
              <a:rPr lang="en-US" baseline="-25000" dirty="0" err="1" smtClean="0"/>
              <a:t>i</a:t>
            </a:r>
            <a:r>
              <a:rPr lang="en-US" baseline="-25000" dirty="0" smtClean="0"/>
              <a:t> </a:t>
            </a:r>
            <a:r>
              <a:rPr lang="en-US" dirty="0" smtClean="0"/>
              <a:t>x</a:t>
            </a:r>
            <a:r>
              <a:rPr lang="en-US" baseline="-25000" dirty="0" smtClean="0"/>
              <a:t>i</a:t>
            </a:r>
            <a:r>
              <a:rPr lang="en-US" dirty="0" smtClean="0"/>
              <a:t> ≤ k </a:t>
            </a:r>
            <a:r>
              <a:rPr lang="en-US" dirty="0" smtClean="0">
                <a:latin typeface="Arial Unicode MS" pitchFamily="34" charset="-128"/>
                <a:ea typeface="Arial Unicode MS" pitchFamily="34" charset="-128"/>
                <a:cs typeface="Arial Unicode MS" pitchFamily="34" charset="-128"/>
              </a:rPr>
              <a:t>⇔ </a:t>
            </a:r>
            <a:r>
              <a:rPr lang="en-US" dirty="0" smtClean="0"/>
              <a:t>∑</a:t>
            </a:r>
            <a:r>
              <a:rPr lang="en-US" dirty="0" err="1" smtClean="0"/>
              <a:t>a</a:t>
            </a:r>
            <a:r>
              <a:rPr lang="en-US" baseline="-25000" dirty="0" err="1" smtClean="0"/>
              <a:t>i</a:t>
            </a:r>
            <a:r>
              <a:rPr lang="en-US" baseline="-25000" dirty="0" smtClean="0"/>
              <a:t> </a:t>
            </a:r>
            <a:r>
              <a:rPr lang="en-US" dirty="0" smtClean="0"/>
              <a:t>x</a:t>
            </a:r>
            <a:r>
              <a:rPr lang="en-US" baseline="-25000" dirty="0" smtClean="0"/>
              <a:t>i</a:t>
            </a:r>
            <a:r>
              <a:rPr lang="en-US" dirty="0" smtClean="0"/>
              <a:t> = </a:t>
            </a:r>
            <a:r>
              <a:rPr lang="el-GR" dirty="0" smtClean="0">
                <a:latin typeface="Arial Unicode MS" pitchFamily="34" charset="-128"/>
                <a:ea typeface="Arial Unicode MS" pitchFamily="34" charset="-128"/>
                <a:cs typeface="Arial Unicode MS" pitchFamily="34" charset="-128"/>
              </a:rPr>
              <a:t>β</a:t>
            </a:r>
            <a:r>
              <a:rPr lang="en-US" dirty="0" smtClean="0">
                <a:latin typeface="Arial Unicode MS" pitchFamily="34" charset="-128"/>
                <a:ea typeface="Arial Unicode MS" pitchFamily="34" charset="-128"/>
                <a:cs typeface="Arial Unicode MS" pitchFamily="34" charset="-128"/>
              </a:rPr>
              <a:t> ⋀ </a:t>
            </a:r>
            <a:r>
              <a:rPr lang="el-GR" dirty="0" smtClean="0">
                <a:latin typeface="Arial Unicode MS" pitchFamily="34" charset="-128"/>
                <a:ea typeface="Arial Unicode MS" pitchFamily="34" charset="-128"/>
                <a:cs typeface="Arial Unicode MS" pitchFamily="34" charset="-128"/>
              </a:rPr>
              <a:t>β</a:t>
            </a:r>
            <a:r>
              <a:rPr lang="en-US" dirty="0" smtClean="0">
                <a:latin typeface="Arial Unicode MS" pitchFamily="34" charset="-128"/>
                <a:ea typeface="Arial Unicode MS" pitchFamily="34" charset="-128"/>
                <a:cs typeface="Arial Unicode MS" pitchFamily="34" charset="-128"/>
              </a:rPr>
              <a:t> </a:t>
            </a:r>
            <a:r>
              <a:rPr lang="en-US" dirty="0" smtClean="0"/>
              <a:t>≤ k</a:t>
            </a:r>
          </a:p>
          <a:p>
            <a:pPr lvl="1"/>
            <a:r>
              <a:rPr lang="en-US" dirty="0" smtClean="0"/>
              <a:t>Introduce a slack variable </a:t>
            </a:r>
            <a:r>
              <a:rPr lang="el-GR" dirty="0">
                <a:latin typeface="Arial Unicode MS" pitchFamily="34" charset="-128"/>
                <a:ea typeface="Arial Unicode MS" pitchFamily="34" charset="-128"/>
                <a:cs typeface="Arial Unicode MS" pitchFamily="34" charset="-128"/>
              </a:rPr>
              <a:t>β</a:t>
            </a:r>
            <a:r>
              <a:rPr lang="en-US" dirty="0" smtClean="0"/>
              <a:t> </a:t>
            </a:r>
          </a:p>
          <a:p>
            <a:r>
              <a:rPr lang="en-US" dirty="0" smtClean="0"/>
              <a:t>Reduced product of </a:t>
            </a:r>
          </a:p>
          <a:p>
            <a:pPr lvl="1"/>
            <a:r>
              <a:rPr lang="en-US" dirty="0" smtClean="0">
                <a:solidFill>
                  <a:schemeClr val="tx2">
                    <a:lumMod val="75000"/>
                  </a:schemeClr>
                </a:solidFill>
                <a:effectLst>
                  <a:outerShdw blurRad="38100" dist="38100" dir="2700000" algn="tl">
                    <a:srgbClr val="000000">
                      <a:alpha val="43137"/>
                    </a:srgbClr>
                  </a:outerShdw>
                </a:effectLst>
              </a:rPr>
              <a:t>Intervals</a:t>
            </a:r>
          </a:p>
          <a:p>
            <a:pPr lvl="2"/>
            <a:r>
              <a:rPr lang="en-US" dirty="0" smtClean="0"/>
              <a:t>Scalable, fast…</a:t>
            </a:r>
          </a:p>
          <a:p>
            <a:pPr lvl="1"/>
            <a:r>
              <a:rPr lang="en-US" dirty="0" smtClean="0">
                <a:solidFill>
                  <a:schemeClr val="tx2">
                    <a:lumMod val="75000"/>
                  </a:schemeClr>
                </a:solidFill>
                <a:effectLst>
                  <a:outerShdw blurRad="38100" dist="38100" dir="2700000" algn="tl">
                    <a:srgbClr val="000000">
                      <a:alpha val="43137"/>
                    </a:srgbClr>
                  </a:outerShdw>
                </a:effectLst>
              </a:rPr>
              <a:t>Linear Equalities</a:t>
            </a:r>
          </a:p>
          <a:p>
            <a:pPr lvl="2"/>
            <a:r>
              <a:rPr lang="en-US" dirty="0" smtClean="0"/>
              <a:t>Precise join, fast …</a:t>
            </a:r>
          </a:p>
          <a:p>
            <a:r>
              <a:rPr lang="en-US" dirty="0" smtClean="0"/>
              <a:t>Challenge: Have a precise Join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76201"/>
            <a:ext cx="1111250" cy="1200388"/>
          </a:xfrm>
          <a:prstGeom prst="rect">
            <a:avLst/>
          </a:prstGeom>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2346"/>
            <a:ext cx="128587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0691651"/>
      </p:ext>
    </p:extLst>
  </p:cSld>
  <p:clrMapOvr>
    <a:masterClrMapping/>
  </p:clrMapOvr>
  <p:transition>
    <p:fade/>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Naif Join</a:t>
            </a:r>
            <a:endParaRPr lang="en-US" dirty="0"/>
          </a:p>
        </p:txBody>
      </p:sp>
      <p:sp>
        <p:nvSpPr>
          <p:cNvPr id="4" name="TextBox 4"/>
          <p:cNvSpPr txBox="1">
            <a:spLocks noChangeArrowheads="1"/>
          </p:cNvSpPr>
          <p:nvPr/>
        </p:nvSpPr>
        <p:spPr bwMode="auto">
          <a:xfrm>
            <a:off x="2133600" y="2297113"/>
            <a:ext cx="2116139" cy="40011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000" dirty="0">
                <a:latin typeface="Consolas" pitchFamily="49" charset="0"/>
                <a:cs typeface="Consolas" pitchFamily="49" charset="0"/>
              </a:rPr>
              <a:t>assume x &lt;= y</a:t>
            </a:r>
          </a:p>
        </p:txBody>
      </p:sp>
      <p:sp>
        <p:nvSpPr>
          <p:cNvPr id="5" name="TextBox 5"/>
          <p:cNvSpPr txBox="1">
            <a:spLocks noChangeArrowheads="1"/>
          </p:cNvSpPr>
          <p:nvPr/>
        </p:nvSpPr>
        <p:spPr bwMode="auto">
          <a:xfrm>
            <a:off x="5014026" y="2297113"/>
            <a:ext cx="2072574" cy="40011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000" dirty="0">
                <a:latin typeface="Consolas" pitchFamily="49" charset="0"/>
                <a:cs typeface="Consolas" pitchFamily="49" charset="0"/>
              </a:rPr>
              <a:t>x = 0;  y = 1</a:t>
            </a:r>
          </a:p>
        </p:txBody>
      </p:sp>
      <p:sp>
        <p:nvSpPr>
          <p:cNvPr id="6" name="TextBox 6"/>
          <p:cNvSpPr txBox="1">
            <a:spLocks noChangeArrowheads="1"/>
          </p:cNvSpPr>
          <p:nvPr/>
        </p:nvSpPr>
        <p:spPr bwMode="auto">
          <a:xfrm>
            <a:off x="3606753" y="5181600"/>
            <a:ext cx="2171000" cy="40011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000" dirty="0">
                <a:latin typeface="Consolas" pitchFamily="49" charset="0"/>
                <a:cs typeface="Consolas" pitchFamily="49" charset="0"/>
              </a:rPr>
              <a:t>assert </a:t>
            </a:r>
            <a:r>
              <a:rPr lang="en-US" sz="2000" dirty="0" smtClean="0">
                <a:latin typeface="Consolas" pitchFamily="49" charset="0"/>
                <a:cs typeface="Consolas" pitchFamily="49" charset="0"/>
              </a:rPr>
              <a:t>x &lt;= </a:t>
            </a:r>
            <a:r>
              <a:rPr lang="en-US" sz="2000" dirty="0">
                <a:latin typeface="Consolas" pitchFamily="49" charset="0"/>
                <a:cs typeface="Consolas" pitchFamily="49" charset="0"/>
              </a:rPr>
              <a:t>y</a:t>
            </a:r>
          </a:p>
        </p:txBody>
      </p:sp>
      <p:cxnSp>
        <p:nvCxnSpPr>
          <p:cNvPr id="7" name="Shape 8"/>
          <p:cNvCxnSpPr>
            <a:stCxn id="4" idx="2"/>
            <a:endCxn id="6" idx="0"/>
          </p:cNvCxnSpPr>
          <p:nvPr/>
        </p:nvCxnSpPr>
        <p:spPr>
          <a:xfrm rot="16200000" flipH="1">
            <a:off x="2699773" y="3189119"/>
            <a:ext cx="2484377" cy="150058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5" idx="2"/>
            <a:endCxn id="6" idx="0"/>
          </p:cNvCxnSpPr>
          <p:nvPr/>
        </p:nvCxnSpPr>
        <p:spPr>
          <a:xfrm rot="5400000">
            <a:off x="4129095" y="3260381"/>
            <a:ext cx="2484377" cy="13580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1000" y="2819400"/>
            <a:ext cx="28194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latin typeface="Arial Unicode MS"/>
                <a:ea typeface="Arial Unicode MS"/>
                <a:cs typeface="Arial Unicode MS"/>
              </a:rPr>
              <a:t>〈</a:t>
            </a:r>
            <a:r>
              <a:rPr lang="en-US" dirty="0"/>
              <a:t>x - y == </a:t>
            </a:r>
            <a:r>
              <a:rPr lang="el-GR" dirty="0">
                <a:latin typeface="Arial Unicode MS"/>
                <a:ea typeface="Arial Unicode MS"/>
                <a:cs typeface="Arial Unicode MS"/>
              </a:rPr>
              <a:t>β</a:t>
            </a:r>
            <a:r>
              <a:rPr lang="en-US" dirty="0">
                <a:latin typeface="Arial Unicode MS"/>
                <a:ea typeface="Arial Unicode MS"/>
                <a:cs typeface="Arial Unicode MS"/>
              </a:rPr>
              <a:t>,</a:t>
            </a:r>
            <a:r>
              <a:rPr lang="en-US" dirty="0"/>
              <a:t> </a:t>
            </a:r>
            <a:r>
              <a:rPr lang="el-GR" dirty="0">
                <a:latin typeface="Arial Unicode MS"/>
                <a:ea typeface="Arial Unicode MS"/>
                <a:cs typeface="Arial Unicode MS"/>
              </a:rPr>
              <a:t>β</a:t>
            </a:r>
            <a:r>
              <a:rPr lang="en-US" dirty="0"/>
              <a:t> </a:t>
            </a:r>
            <a:r>
              <a:rPr lang="en-US" dirty="0">
                <a:latin typeface="Arial Unicode MS"/>
                <a:ea typeface="Arial Unicode MS"/>
                <a:cs typeface="Arial Unicode MS"/>
              </a:rPr>
              <a:t>∈</a:t>
            </a:r>
            <a:r>
              <a:rPr lang="en-US" dirty="0"/>
              <a:t> [-</a:t>
            </a:r>
            <a:r>
              <a:rPr lang="en-US" dirty="0">
                <a:latin typeface="Arial Unicode MS"/>
                <a:ea typeface="Arial Unicode MS"/>
                <a:cs typeface="Arial Unicode MS"/>
              </a:rPr>
              <a:t>∞</a:t>
            </a:r>
            <a:r>
              <a:rPr lang="en-US" dirty="0"/>
              <a:t>, 0]</a:t>
            </a:r>
            <a:r>
              <a:rPr lang="en-US" dirty="0">
                <a:latin typeface="Arial Unicode MS"/>
                <a:ea typeface="Arial Unicode MS"/>
                <a:cs typeface="Arial Unicode MS"/>
              </a:rPr>
              <a:t>〉</a:t>
            </a:r>
            <a:endParaRPr lang="en-US" dirty="0"/>
          </a:p>
        </p:txBody>
      </p:sp>
      <p:sp>
        <p:nvSpPr>
          <p:cNvPr id="10" name="Rectangle 9"/>
          <p:cNvSpPr/>
          <p:nvPr/>
        </p:nvSpPr>
        <p:spPr>
          <a:xfrm>
            <a:off x="5777753" y="2819400"/>
            <a:ext cx="2985247"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latin typeface="Arial Unicode MS"/>
                <a:ea typeface="Arial Unicode MS"/>
                <a:cs typeface="Arial Unicode MS"/>
              </a:rPr>
              <a:t>〈</a:t>
            </a:r>
            <a:r>
              <a:rPr lang="en-US" dirty="0"/>
              <a:t>T</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[0,0]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[1,1]</a:t>
            </a:r>
            <a:r>
              <a:rPr lang="en-US" dirty="0">
                <a:latin typeface="Arial Unicode MS"/>
                <a:ea typeface="Arial Unicode MS"/>
                <a:cs typeface="Arial Unicode MS"/>
              </a:rPr>
              <a:t>〉</a:t>
            </a:r>
            <a:endParaRPr lang="en-US" dirty="0"/>
          </a:p>
        </p:txBody>
      </p:sp>
      <p:sp>
        <p:nvSpPr>
          <p:cNvPr id="11" name="Rectangle 10"/>
          <p:cNvSpPr/>
          <p:nvPr/>
        </p:nvSpPr>
        <p:spPr>
          <a:xfrm>
            <a:off x="4935071" y="4191000"/>
            <a:ext cx="1160929"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latin typeface="Arial Unicode MS"/>
                <a:ea typeface="Arial Unicode MS"/>
                <a:cs typeface="Arial Unicode MS"/>
              </a:rPr>
              <a:t>〈</a:t>
            </a:r>
            <a:r>
              <a:rPr lang="en-US" dirty="0"/>
              <a:t>T</a:t>
            </a:r>
            <a:r>
              <a:rPr lang="en-US" dirty="0">
                <a:latin typeface="Arial Unicode MS"/>
                <a:ea typeface="Arial Unicode MS"/>
                <a:cs typeface="Arial Unicode MS"/>
              </a:rPr>
              <a:t>, </a:t>
            </a:r>
            <a:r>
              <a:rPr lang="en-US" dirty="0"/>
              <a:t>T</a:t>
            </a:r>
            <a:r>
              <a:rPr lang="en-US" dirty="0">
                <a:latin typeface="Arial Unicode MS"/>
                <a:ea typeface="Arial Unicode MS"/>
                <a:cs typeface="Arial Unicode MS"/>
              </a:rPr>
              <a:t>〉</a:t>
            </a:r>
            <a:endParaRPr lang="en-US" dirty="0"/>
          </a:p>
        </p:txBody>
      </p:sp>
    </p:spTree>
    <p:extLst>
      <p:ext uri="{BB962C8B-B14F-4D97-AF65-F5344CB8AC3E}">
        <p14:creationId xmlns:p14="http://schemas.microsoft.com/office/powerpoint/2010/main" val="3317171131"/>
      </p:ext>
    </p:extLst>
  </p:cSld>
  <p:clrMapOvr>
    <a:masterClrMapping/>
  </p:clrMapOvr>
  <p:transition>
    <p:fade/>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Join algorithm : SubPolyhedra</a:t>
            </a:r>
          </a:p>
        </p:txBody>
      </p:sp>
      <p:sp>
        <p:nvSpPr>
          <p:cNvPr id="10243" name="Content Placeholder 2"/>
          <p:cNvSpPr>
            <a:spLocks noGrp="1"/>
          </p:cNvSpPr>
          <p:nvPr>
            <p:ph type="body" sz="quarter" idx="10"/>
          </p:nvPr>
        </p:nvSpPr>
        <p:spPr/>
        <p:txBody>
          <a:bodyPr/>
          <a:lstStyle/>
          <a:p>
            <a:pPr marL="514350" indent="-514350">
              <a:buFont typeface="+mj-lt"/>
              <a:buAutoNum type="arabicPeriod"/>
            </a:pPr>
            <a:r>
              <a:rPr lang="en-US" dirty="0" smtClean="0"/>
              <a:t>Uniform slack variables</a:t>
            </a:r>
          </a:p>
          <a:p>
            <a:pPr marL="514350" indent="-514350">
              <a:buFont typeface="+mj-lt"/>
              <a:buAutoNum type="arabicPeriod"/>
            </a:pPr>
            <a:r>
              <a:rPr lang="en-US" dirty="0" smtClean="0"/>
              <a:t>Reduce the states</a:t>
            </a:r>
          </a:p>
          <a:p>
            <a:pPr marL="514350" indent="-514350">
              <a:buFont typeface="+mj-lt"/>
              <a:buAutoNum type="arabicPeriod"/>
            </a:pPr>
            <a:r>
              <a:rPr lang="en-US" dirty="0" smtClean="0"/>
              <a:t>Do the pair-wise join</a:t>
            </a:r>
          </a:p>
          <a:p>
            <a:pPr marL="514350" indent="-514350">
              <a:buFont typeface="+mj-lt"/>
              <a:buAutoNum type="arabicPeriod"/>
            </a:pPr>
            <a:r>
              <a:rPr lang="en-US" dirty="0" smtClean="0"/>
              <a:t>Recover precision using deleted equalities</a:t>
            </a:r>
          </a:p>
          <a:p>
            <a:pPr marL="514350" indent="-514350">
              <a:buFont typeface="+mj-lt"/>
              <a:buAutoNum type="arabicPeriod"/>
            </a:pPr>
            <a:r>
              <a:rPr lang="en-US" dirty="0" smtClean="0"/>
              <a:t>Recover precision using hints</a:t>
            </a:r>
          </a:p>
          <a:p>
            <a:pPr marL="836599" lvl="1" indent="-514350">
              <a:buFont typeface="Arial" pitchFamily="34" charset="0"/>
              <a:buChar char="•"/>
            </a:pPr>
            <a:r>
              <a:rPr lang="en-US" dirty="0" smtClean="0"/>
              <a:t>Templates, 2D Convex Hull, Annotations …</a:t>
            </a:r>
          </a:p>
        </p:txBody>
      </p:sp>
    </p:spTree>
    <p:extLst>
      <p:ext uri="{BB962C8B-B14F-4D97-AF65-F5344CB8AC3E}">
        <p14:creationId xmlns:p14="http://schemas.microsoft.com/office/powerpoint/2010/main" val="312466057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647700" y="1981200"/>
            <a:ext cx="3124200" cy="42672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n</a:t>
            </a: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914400" y="2209800"/>
            <a:ext cx="2781300" cy="3962400"/>
          </a:xfrm>
          <a:prstGeom prst="ellipse">
            <a:avLst/>
          </a:prstGeom>
          <a:solidFill>
            <a:schemeClr val="accent5">
              <a:lumMod val="5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Specification</a:t>
            </a: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762000" y="3124200"/>
            <a:ext cx="2667000" cy="2438400"/>
          </a:xfrm>
          <a:prstGeom prst="ellipse">
            <a:avLst/>
          </a:prstGeom>
          <a:solidFill>
            <a:schemeClr val="accent6">
              <a:lumMod val="60000"/>
              <a:lumOff val="4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 name="Title 1"/>
          <p:cNvSpPr>
            <a:spLocks noGrp="1"/>
          </p:cNvSpPr>
          <p:nvPr>
            <p:ph type="title"/>
          </p:nvPr>
        </p:nvSpPr>
        <p:spPr/>
        <p:txBody>
          <a:bodyPr/>
          <a:lstStyle/>
          <a:p>
            <a:r>
              <a:rPr lang="en-US" dirty="0" smtClean="0"/>
              <a:t>Potato (when unlucky)</a:t>
            </a:r>
            <a:endParaRPr lang="en-US" dirty="0"/>
          </a:p>
        </p:txBody>
      </p:sp>
      <p:sp>
        <p:nvSpPr>
          <p:cNvPr id="5" name="Oval 4"/>
          <p:cNvSpPr/>
          <p:nvPr/>
        </p:nvSpPr>
        <p:spPr bwMode="auto">
          <a:xfrm>
            <a:off x="1219200" y="3352800"/>
            <a:ext cx="1981200" cy="1676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Program</a:t>
            </a:r>
          </a:p>
        </p:txBody>
      </p:sp>
      <p:sp>
        <p:nvSpPr>
          <p:cNvPr id="3" name="TextBox 2"/>
          <p:cNvSpPr txBox="1"/>
          <p:nvPr/>
        </p:nvSpPr>
        <p:spPr>
          <a:xfrm>
            <a:off x="5067299" y="1981200"/>
            <a:ext cx="2492990" cy="646331"/>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Add behaviors</a:t>
            </a:r>
          </a:p>
          <a:p>
            <a:r>
              <a:rPr lang="en-US" dirty="0" smtClean="0">
                <a:effectLst>
                  <a:outerShdw blurRad="38100" dist="38100" dir="2700000" algn="tl">
                    <a:srgbClr val="000000">
                      <a:alpha val="43137"/>
                    </a:srgbClr>
                  </a:outerShdw>
                </a:effectLst>
              </a:rPr>
              <a:t>In this case, too many!</a:t>
            </a:r>
          </a:p>
        </p:txBody>
      </p:sp>
      <p:sp>
        <p:nvSpPr>
          <p:cNvPr id="9" name="TextBox 8"/>
          <p:cNvSpPr txBox="1"/>
          <p:nvPr/>
        </p:nvSpPr>
        <p:spPr>
          <a:xfrm>
            <a:off x="5076824" y="3930134"/>
            <a:ext cx="2377574"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Remove specification</a:t>
            </a:r>
          </a:p>
        </p:txBody>
      </p:sp>
      <p:cxnSp>
        <p:nvCxnSpPr>
          <p:cNvPr id="10" name="Straight Arrow Connector 9"/>
          <p:cNvCxnSpPr>
            <a:stCxn id="9" idx="1"/>
            <a:endCxn id="7" idx="6"/>
          </p:cNvCxnSpPr>
          <p:nvPr/>
        </p:nvCxnSpPr>
        <p:spPr>
          <a:xfrm flipH="1">
            <a:off x="3695700" y="4114800"/>
            <a:ext cx="1381124"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1"/>
            <a:endCxn id="6" idx="7"/>
          </p:cNvCxnSpPr>
          <p:nvPr/>
        </p:nvCxnSpPr>
        <p:spPr>
          <a:xfrm flipH="1">
            <a:off x="3038427" y="2304366"/>
            <a:ext cx="2028872" cy="11769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267200" y="4685437"/>
            <a:ext cx="4572000" cy="1754326"/>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r>
              <a:rPr lang="en-US" dirty="0">
                <a:solidFill>
                  <a:schemeClr val="bg1"/>
                </a:solidFill>
              </a:rPr>
              <a:t>The </a:t>
            </a:r>
            <a:r>
              <a:rPr lang="en-US" b="1" dirty="0" smtClean="0">
                <a:solidFill>
                  <a:schemeClr val="bg1"/>
                </a:solidFill>
              </a:rPr>
              <a:t>over-approximation </a:t>
            </a:r>
            <a:r>
              <a:rPr lang="en-US" dirty="0" smtClean="0">
                <a:solidFill>
                  <a:schemeClr val="bg1"/>
                </a:solidFill>
              </a:rPr>
              <a:t>of the program </a:t>
            </a:r>
            <a:r>
              <a:rPr lang="en-US" dirty="0">
                <a:solidFill>
                  <a:schemeClr val="bg1"/>
                </a:solidFill>
              </a:rPr>
              <a:t>behavior is </a:t>
            </a:r>
            <a:r>
              <a:rPr lang="en-US" b="1" dirty="0" smtClean="0">
                <a:solidFill>
                  <a:schemeClr val="bg1"/>
                </a:solidFill>
              </a:rPr>
              <a:t>not</a:t>
            </a:r>
            <a:r>
              <a:rPr lang="en-US" dirty="0" smtClean="0">
                <a:solidFill>
                  <a:schemeClr val="bg1"/>
                </a:solidFill>
              </a:rPr>
              <a:t> included </a:t>
            </a:r>
            <a:r>
              <a:rPr lang="en-US" dirty="0">
                <a:solidFill>
                  <a:schemeClr val="bg1"/>
                </a:solidFill>
              </a:rPr>
              <a:t>in </a:t>
            </a:r>
            <a:r>
              <a:rPr lang="en-US" dirty="0" smtClean="0">
                <a:solidFill>
                  <a:schemeClr val="bg1"/>
                </a:solidFill>
              </a:rPr>
              <a:t>the </a:t>
            </a:r>
            <a:r>
              <a:rPr lang="en-US" b="1" dirty="0" smtClean="0">
                <a:solidFill>
                  <a:schemeClr val="bg1"/>
                </a:solidFill>
              </a:rPr>
              <a:t>under-approximation </a:t>
            </a:r>
            <a:r>
              <a:rPr lang="en-US" dirty="0" smtClean="0">
                <a:solidFill>
                  <a:schemeClr val="bg1"/>
                </a:solidFill>
              </a:rPr>
              <a:t>of the admissible specification</a:t>
            </a:r>
            <a:r>
              <a:rPr lang="en-US" dirty="0">
                <a:solidFill>
                  <a:schemeClr val="bg1"/>
                </a:solidFill>
              </a:rPr>
              <a:t>:</a:t>
            </a:r>
          </a:p>
          <a:p>
            <a:endParaRPr lang="en-US" dirty="0">
              <a:solidFill>
                <a:schemeClr val="bg1"/>
              </a:solidFill>
            </a:endParaRPr>
          </a:p>
          <a:p>
            <a:r>
              <a:rPr lang="en-US" dirty="0">
                <a:solidFill>
                  <a:schemeClr val="bg1"/>
                </a:solidFill>
              </a:rPr>
              <a:t>Program </a:t>
            </a:r>
            <a:r>
              <a:rPr lang="en-US" dirty="0" smtClean="0">
                <a:solidFill>
                  <a:schemeClr val="bg1"/>
                </a:solidFill>
              </a:rPr>
              <a:t>may be correct or it may not</a:t>
            </a:r>
            <a:r>
              <a:rPr lang="en-US" dirty="0">
                <a:solidFill>
                  <a:schemeClr val="bg1"/>
                </a:solidFill>
                <a:sym typeface="Wingdings" pitchFamily="2" charset="2"/>
              </a:rPr>
              <a:t> </a:t>
            </a:r>
            <a:r>
              <a:rPr lang="en-US" dirty="0" smtClean="0">
                <a:solidFill>
                  <a:schemeClr val="bg1"/>
                </a:solidFill>
                <a:sym typeface="Wingdings" pitchFamily="2" charset="2"/>
              </a:rPr>
              <a:t></a:t>
            </a:r>
            <a:endParaRPr lang="en-US" dirty="0">
              <a:solidFill>
                <a:schemeClr val="bg1"/>
              </a:solidFill>
            </a:endParaRPr>
          </a:p>
        </p:txBody>
      </p:sp>
    </p:spTree>
    <p:extLst>
      <p:ext uri="{BB962C8B-B14F-4D97-AF65-F5344CB8AC3E}">
        <p14:creationId xmlns:p14="http://schemas.microsoft.com/office/powerpoint/2010/main" val="2939079076"/>
      </p:ext>
    </p:extLst>
  </p:cSld>
  <p:clrMapOvr>
    <a:masterClrMapping/>
  </p:clrMapOvr>
  <p:transition>
    <p:fade/>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Example : Join Step 1</a:t>
            </a:r>
          </a:p>
        </p:txBody>
      </p:sp>
      <p:sp>
        <p:nvSpPr>
          <p:cNvPr id="3" name="Content Placeholder 2"/>
          <p:cNvSpPr>
            <a:spLocks noGrp="1"/>
          </p:cNvSpPr>
          <p:nvPr>
            <p:ph type="body" sz="quarter" idx="10"/>
          </p:nvPr>
        </p:nvSpPr>
        <p:spPr/>
        <p:txBody>
          <a:bodyPr/>
          <a:lstStyle/>
          <a:p>
            <a:pPr>
              <a:buFont typeface="Arial" charset="0"/>
              <a:buNone/>
            </a:pPr>
            <a:r>
              <a:rPr lang="en-US" dirty="0" smtClean="0"/>
              <a:t>Entry State:</a:t>
            </a:r>
          </a:p>
          <a:p>
            <a:pPr>
              <a:buFont typeface="Arial" charset="0"/>
              <a:buNone/>
            </a:pPr>
            <a:r>
              <a:rPr lang="en-US" sz="2400" dirty="0" smtClean="0"/>
              <a:t>	s</a:t>
            </a:r>
            <a:r>
              <a:rPr lang="en-US" sz="2400" baseline="-25000" dirty="0" smtClean="0"/>
              <a:t>0</a:t>
            </a:r>
            <a:r>
              <a:rPr lang="en-US" sz="2400" dirty="0" smtClean="0"/>
              <a:t> : </a:t>
            </a:r>
            <a:r>
              <a:rPr lang="en-US" sz="2400" dirty="0" smtClean="0">
                <a:latin typeface="Arial Unicode MS" pitchFamily="34" charset="-128"/>
                <a:ea typeface="Arial Unicode MS" pitchFamily="34" charset="-128"/>
                <a:cs typeface="Arial Unicode MS" pitchFamily="34" charset="-128"/>
              </a:rPr>
              <a:t>〈</a:t>
            </a:r>
            <a:r>
              <a:rPr lang="en-US" sz="2400" dirty="0" smtClean="0"/>
              <a:t>x - y == </a:t>
            </a:r>
            <a:r>
              <a:rPr lang="el-GR" sz="2400" dirty="0" smtClean="0">
                <a:latin typeface="Arial Unicode MS" pitchFamily="34" charset="-128"/>
                <a:ea typeface="Arial Unicode MS" pitchFamily="34" charset="-128"/>
                <a:cs typeface="Arial Unicode MS" pitchFamily="34" charset="-128"/>
              </a:rPr>
              <a:t>β</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l-GR" sz="2400" dirty="0" smtClean="0">
                <a:latin typeface="Arial Unicode MS" pitchFamily="34" charset="-128"/>
                <a:ea typeface="Arial Unicode MS" pitchFamily="34" charset="-128"/>
                <a:cs typeface="Arial Unicode MS" pitchFamily="34" charset="-128"/>
              </a:rPr>
              <a:t>β</a:t>
            </a:r>
            <a:r>
              <a:rPr lang="en-US" sz="2400" dirty="0" smtClean="0"/>
              <a:t> </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n-US" sz="2400" dirty="0" smtClean="0">
                <a:latin typeface="Arial Unicode MS" pitchFamily="34" charset="-128"/>
                <a:ea typeface="Arial Unicode MS" pitchFamily="34" charset="-128"/>
                <a:cs typeface="Arial Unicode MS" pitchFamily="34" charset="-128"/>
              </a:rPr>
              <a:t>∞</a:t>
            </a:r>
            <a:r>
              <a:rPr lang="en-US" sz="2400" dirty="0" smtClean="0"/>
              <a:t>, 0]</a:t>
            </a:r>
            <a:r>
              <a:rPr lang="en-US" sz="2400" dirty="0" smtClean="0">
                <a:latin typeface="Arial Unicode MS" pitchFamily="34" charset="-128"/>
                <a:ea typeface="Arial Unicode MS" pitchFamily="34" charset="-128"/>
                <a:cs typeface="Arial Unicode MS" pitchFamily="34" charset="-128"/>
              </a:rPr>
              <a:t>〉 </a:t>
            </a:r>
          </a:p>
          <a:p>
            <a:pPr>
              <a:buFont typeface="Arial" charset="0"/>
              <a:buNone/>
            </a:pPr>
            <a:r>
              <a:rPr lang="en-US" sz="2400" dirty="0" smtClean="0"/>
              <a:t>	s</a:t>
            </a:r>
            <a:r>
              <a:rPr lang="en-US" sz="2400" baseline="-25000" dirty="0" smtClean="0"/>
              <a:t>1</a:t>
            </a:r>
            <a:r>
              <a:rPr lang="en-US" sz="2400" dirty="0" smtClean="0"/>
              <a:t> : </a:t>
            </a:r>
            <a:r>
              <a:rPr lang="en-US" sz="2400" dirty="0" smtClean="0">
                <a:latin typeface="Arial Unicode MS" pitchFamily="34" charset="-128"/>
                <a:ea typeface="Arial Unicode MS" pitchFamily="34" charset="-128"/>
                <a:cs typeface="Arial Unicode MS" pitchFamily="34" charset="-128"/>
              </a:rPr>
              <a:t>〈</a:t>
            </a:r>
            <a:r>
              <a:rPr lang="en-US" sz="2400" dirty="0" smtClean="0"/>
              <a:t>T</a:t>
            </a:r>
            <a:r>
              <a:rPr lang="en-US" sz="2400" dirty="0" smtClean="0">
                <a:latin typeface="Arial Unicode MS" pitchFamily="34" charset="-128"/>
                <a:ea typeface="Arial Unicode MS" pitchFamily="34" charset="-128"/>
                <a:cs typeface="Arial Unicode MS" pitchFamily="34" charset="-128"/>
              </a:rPr>
              <a:t>,</a:t>
            </a:r>
            <a:r>
              <a:rPr lang="en-US" sz="2400" dirty="0" smtClean="0"/>
              <a:t> x </a:t>
            </a:r>
            <a:r>
              <a:rPr lang="en-US" sz="2400" dirty="0" smtClean="0">
                <a:latin typeface="Arial Unicode MS" pitchFamily="34" charset="-128"/>
                <a:ea typeface="Arial Unicode MS" pitchFamily="34" charset="-128"/>
                <a:cs typeface="Arial Unicode MS" pitchFamily="34" charset="-128"/>
              </a:rPr>
              <a:t>∈</a:t>
            </a:r>
            <a:r>
              <a:rPr lang="en-US" sz="2400" dirty="0" smtClean="0"/>
              <a:t> [0,0] </a:t>
            </a:r>
            <a:r>
              <a:rPr lang="en-US" sz="2400" dirty="0" smtClean="0">
                <a:latin typeface="Arial Unicode MS" pitchFamily="34" charset="-128"/>
                <a:ea typeface="Arial Unicode MS" pitchFamily="34" charset="-128"/>
                <a:cs typeface="Arial Unicode MS" pitchFamily="34" charset="-128"/>
              </a:rPr>
              <a:t>⋀</a:t>
            </a:r>
            <a:r>
              <a:rPr lang="en-US" sz="2400" dirty="0" smtClean="0"/>
              <a:t> y </a:t>
            </a:r>
            <a:r>
              <a:rPr lang="en-US" sz="2400" dirty="0" smtClean="0">
                <a:latin typeface="Arial Unicode MS" pitchFamily="34" charset="-128"/>
                <a:ea typeface="Arial Unicode MS" pitchFamily="34" charset="-128"/>
                <a:cs typeface="Arial Unicode MS" pitchFamily="34" charset="-128"/>
              </a:rPr>
              <a:t>∈</a:t>
            </a:r>
            <a:r>
              <a:rPr lang="en-US" sz="2400" dirty="0" smtClean="0"/>
              <a:t> [1,1]</a:t>
            </a:r>
            <a:r>
              <a:rPr lang="en-US" sz="2400" dirty="0" smtClean="0">
                <a:latin typeface="Arial Unicode MS" pitchFamily="34" charset="-128"/>
                <a:ea typeface="Arial Unicode MS" pitchFamily="34" charset="-128"/>
                <a:cs typeface="Arial Unicode MS" pitchFamily="34" charset="-128"/>
              </a:rPr>
              <a:t>〉</a:t>
            </a:r>
            <a:endParaRPr lang="en-US" sz="2400" dirty="0" smtClean="0"/>
          </a:p>
          <a:p>
            <a:pPr>
              <a:buFont typeface="Arial" charset="0"/>
              <a:buNone/>
            </a:pPr>
            <a:r>
              <a:rPr lang="en-US" dirty="0" smtClean="0"/>
              <a:t>Step 1 (uniform slack variables) </a:t>
            </a:r>
          </a:p>
          <a:p>
            <a:pPr>
              <a:buFont typeface="Arial" charset="0"/>
              <a:buNone/>
            </a:pPr>
            <a:r>
              <a:rPr lang="en-US" sz="2400" dirty="0" smtClean="0"/>
              <a:t>	s’</a:t>
            </a:r>
            <a:r>
              <a:rPr lang="en-US" sz="2400" baseline="-25000" dirty="0" smtClean="0"/>
              <a:t>0</a:t>
            </a:r>
            <a:r>
              <a:rPr lang="en-US" sz="2400" dirty="0" smtClean="0"/>
              <a:t> : </a:t>
            </a:r>
            <a:r>
              <a:rPr lang="en-US" sz="2400" dirty="0" smtClean="0">
                <a:latin typeface="Arial Unicode MS" pitchFamily="34" charset="-128"/>
                <a:ea typeface="Arial Unicode MS" pitchFamily="34" charset="-128"/>
                <a:cs typeface="Arial Unicode MS" pitchFamily="34" charset="-128"/>
              </a:rPr>
              <a:t>〈</a:t>
            </a:r>
            <a:r>
              <a:rPr lang="en-US" sz="2400" dirty="0" smtClean="0"/>
              <a:t>x - y == </a:t>
            </a:r>
            <a:r>
              <a:rPr lang="el-GR" sz="2400" dirty="0" smtClean="0">
                <a:latin typeface="Arial Unicode MS" pitchFamily="34" charset="-128"/>
                <a:ea typeface="Arial Unicode MS" pitchFamily="34" charset="-128"/>
                <a:cs typeface="Arial Unicode MS" pitchFamily="34" charset="-128"/>
              </a:rPr>
              <a:t>β</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l-GR" sz="2400" dirty="0" smtClean="0">
                <a:latin typeface="Arial Unicode MS" pitchFamily="34" charset="-128"/>
                <a:ea typeface="Arial Unicode MS" pitchFamily="34" charset="-128"/>
                <a:cs typeface="Arial Unicode MS" pitchFamily="34" charset="-128"/>
              </a:rPr>
              <a:t>β</a:t>
            </a:r>
            <a:r>
              <a:rPr lang="en-US" sz="2400" dirty="0" smtClean="0"/>
              <a:t> </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n-US" sz="2400" dirty="0" smtClean="0">
                <a:latin typeface="Arial Unicode MS" pitchFamily="34" charset="-128"/>
                <a:ea typeface="Arial Unicode MS" pitchFamily="34" charset="-128"/>
                <a:cs typeface="Arial Unicode MS" pitchFamily="34" charset="-128"/>
              </a:rPr>
              <a:t>∞</a:t>
            </a:r>
            <a:r>
              <a:rPr lang="en-US" sz="2400" dirty="0" smtClean="0"/>
              <a:t>, 0]</a:t>
            </a:r>
            <a:r>
              <a:rPr lang="en-US" sz="2400" dirty="0" smtClean="0">
                <a:latin typeface="Arial Unicode MS" pitchFamily="34" charset="-128"/>
                <a:ea typeface="Arial Unicode MS" pitchFamily="34" charset="-128"/>
                <a:cs typeface="Arial Unicode MS" pitchFamily="34" charset="-128"/>
              </a:rPr>
              <a:t>〉 </a:t>
            </a:r>
          </a:p>
          <a:p>
            <a:pPr>
              <a:buFont typeface="Arial" charset="0"/>
              <a:buNone/>
            </a:pPr>
            <a:r>
              <a:rPr lang="en-US" sz="2400" dirty="0" smtClean="0">
                <a:latin typeface="Arial Unicode MS" pitchFamily="34" charset="-128"/>
                <a:ea typeface="Arial Unicode MS" pitchFamily="34" charset="-128"/>
                <a:cs typeface="Arial Unicode MS" pitchFamily="34" charset="-128"/>
              </a:rPr>
              <a:t>	</a:t>
            </a:r>
            <a:r>
              <a:rPr lang="en-US" sz="2400" dirty="0" smtClean="0"/>
              <a:t>s’</a:t>
            </a:r>
            <a:r>
              <a:rPr lang="en-US" sz="2400" baseline="-25000" dirty="0" smtClean="0"/>
              <a:t>1</a:t>
            </a:r>
            <a:r>
              <a:rPr lang="en-US" sz="2400" dirty="0" smtClean="0"/>
              <a:t> : </a:t>
            </a:r>
            <a:r>
              <a:rPr lang="en-US" sz="2400" dirty="0" smtClean="0">
                <a:latin typeface="Arial Unicode MS" pitchFamily="34" charset="-128"/>
                <a:ea typeface="Arial Unicode MS" pitchFamily="34" charset="-128"/>
                <a:cs typeface="Arial Unicode MS" pitchFamily="34" charset="-128"/>
              </a:rPr>
              <a:t>〈</a:t>
            </a:r>
            <a:r>
              <a:rPr lang="en-US" sz="2400" dirty="0" smtClean="0">
                <a:solidFill>
                  <a:srgbClr val="FF0000"/>
                </a:solidFill>
              </a:rPr>
              <a:t>x - y == </a:t>
            </a:r>
            <a:r>
              <a:rPr lang="el-GR" sz="2400" dirty="0" smtClean="0">
                <a:solidFill>
                  <a:srgbClr val="FF0000"/>
                </a:solidFill>
                <a:latin typeface="Arial Unicode MS" pitchFamily="34" charset="-128"/>
                <a:ea typeface="Arial Unicode MS" pitchFamily="34" charset="-128"/>
                <a:cs typeface="Arial Unicode MS" pitchFamily="34" charset="-128"/>
              </a:rPr>
              <a:t>β</a:t>
            </a:r>
            <a:r>
              <a:rPr lang="en-US" sz="2400" dirty="0" smtClean="0">
                <a:latin typeface="Arial Unicode MS" pitchFamily="34" charset="-128"/>
                <a:ea typeface="Arial Unicode MS" pitchFamily="34" charset="-128"/>
                <a:cs typeface="Arial Unicode MS" pitchFamily="34" charset="-128"/>
              </a:rPr>
              <a:t>,</a:t>
            </a:r>
            <a:r>
              <a:rPr lang="en-US" sz="2400" dirty="0" smtClean="0"/>
              <a:t> x </a:t>
            </a:r>
            <a:r>
              <a:rPr lang="en-US" sz="2400" dirty="0" smtClean="0">
                <a:latin typeface="Arial Unicode MS" pitchFamily="34" charset="-128"/>
                <a:ea typeface="Arial Unicode MS" pitchFamily="34" charset="-128"/>
                <a:cs typeface="Arial Unicode MS" pitchFamily="34" charset="-128"/>
              </a:rPr>
              <a:t>∈</a:t>
            </a:r>
            <a:r>
              <a:rPr lang="en-US" sz="2400" dirty="0" smtClean="0"/>
              <a:t> [0,0] </a:t>
            </a:r>
            <a:r>
              <a:rPr lang="en-US" sz="2400" dirty="0" smtClean="0">
                <a:latin typeface="Arial Unicode MS" pitchFamily="34" charset="-128"/>
                <a:ea typeface="Arial Unicode MS" pitchFamily="34" charset="-128"/>
                <a:cs typeface="Arial Unicode MS" pitchFamily="34" charset="-128"/>
              </a:rPr>
              <a:t>⋀</a:t>
            </a:r>
            <a:r>
              <a:rPr lang="en-US" sz="2400" dirty="0" smtClean="0"/>
              <a:t> y </a:t>
            </a:r>
            <a:r>
              <a:rPr lang="en-US" sz="2400" dirty="0" smtClean="0">
                <a:latin typeface="Arial Unicode MS" pitchFamily="34" charset="-128"/>
                <a:ea typeface="Arial Unicode MS" pitchFamily="34" charset="-128"/>
                <a:cs typeface="Arial Unicode MS" pitchFamily="34" charset="-128"/>
              </a:rPr>
              <a:t>∈</a:t>
            </a:r>
            <a:r>
              <a:rPr lang="en-US" sz="2400" dirty="0" smtClean="0"/>
              <a:t> [1,1]</a:t>
            </a:r>
            <a:r>
              <a:rPr lang="en-US" sz="2400" dirty="0" smtClean="0">
                <a:latin typeface="Arial Unicode MS" pitchFamily="34" charset="-128"/>
                <a:ea typeface="Arial Unicode MS" pitchFamily="34" charset="-128"/>
                <a:cs typeface="Arial Unicode MS" pitchFamily="34" charset="-128"/>
              </a:rPr>
              <a:t>〉</a:t>
            </a:r>
            <a:endParaRPr lang="en-US" sz="2400" dirty="0" smtClean="0"/>
          </a:p>
        </p:txBody>
      </p:sp>
    </p:spTree>
    <p:extLst>
      <p:ext uri="{BB962C8B-B14F-4D97-AF65-F5344CB8AC3E}">
        <p14:creationId xmlns:p14="http://schemas.microsoft.com/office/powerpoint/2010/main" val="2013298002"/>
      </p:ext>
    </p:extLst>
  </p:cSld>
  <p:clrMapOvr>
    <a:masterClrMapping/>
  </p:clrMapOvr>
  <p:transition>
    <p:fade/>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 Join steps 2-3</a:t>
            </a:r>
            <a:endParaRPr lang="en-US" dirty="0"/>
          </a:p>
        </p:txBody>
      </p:sp>
      <p:sp>
        <p:nvSpPr>
          <p:cNvPr id="3" name="Text Placeholder 2"/>
          <p:cNvSpPr>
            <a:spLocks noGrp="1"/>
          </p:cNvSpPr>
          <p:nvPr>
            <p:ph type="body" sz="quarter" idx="10"/>
          </p:nvPr>
        </p:nvSpPr>
        <p:spPr>
          <a:xfrm>
            <a:off x="381000" y="1411552"/>
            <a:ext cx="8382000" cy="2339102"/>
          </a:xfrm>
        </p:spPr>
        <p:txBody>
          <a:bodyPr/>
          <a:lstStyle/>
          <a:p>
            <a:pPr>
              <a:buFont typeface="Arial" charset="0"/>
              <a:buNone/>
            </a:pPr>
            <a:r>
              <a:rPr lang="en-US" dirty="0" smtClean="0"/>
              <a:t>Step 2  (Reduction)</a:t>
            </a:r>
          </a:p>
          <a:p>
            <a:pPr>
              <a:buFont typeface="Arial" charset="0"/>
              <a:buNone/>
            </a:pPr>
            <a:r>
              <a:rPr lang="en-US" sz="3200" dirty="0" smtClean="0"/>
              <a:t>	</a:t>
            </a:r>
            <a:r>
              <a:rPr lang="en-US" sz="2400" dirty="0" smtClean="0"/>
              <a:t>s’’</a:t>
            </a:r>
            <a:r>
              <a:rPr lang="en-US" sz="2400" baseline="-25000" dirty="0" smtClean="0"/>
              <a:t>0</a:t>
            </a:r>
            <a:r>
              <a:rPr lang="en-US" sz="2400" dirty="0" smtClean="0"/>
              <a:t> : </a:t>
            </a:r>
            <a:r>
              <a:rPr lang="en-US" sz="2400" dirty="0" smtClean="0">
                <a:latin typeface="Arial Unicode MS" pitchFamily="34" charset="-128"/>
                <a:ea typeface="Arial Unicode MS" pitchFamily="34" charset="-128"/>
                <a:cs typeface="Arial Unicode MS" pitchFamily="34" charset="-128"/>
              </a:rPr>
              <a:t>〈</a:t>
            </a:r>
            <a:r>
              <a:rPr lang="en-US" sz="2400" dirty="0" smtClean="0"/>
              <a:t>x - y == </a:t>
            </a:r>
            <a:r>
              <a:rPr lang="el-GR" sz="2400" dirty="0" smtClean="0">
                <a:latin typeface="Arial Unicode MS" pitchFamily="34" charset="-128"/>
                <a:ea typeface="Arial Unicode MS" pitchFamily="34" charset="-128"/>
                <a:cs typeface="Arial Unicode MS" pitchFamily="34" charset="-128"/>
              </a:rPr>
              <a:t>β</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l-GR" sz="2400" dirty="0" smtClean="0">
                <a:latin typeface="Arial Unicode MS" pitchFamily="34" charset="-128"/>
                <a:ea typeface="Arial Unicode MS" pitchFamily="34" charset="-128"/>
                <a:cs typeface="Arial Unicode MS" pitchFamily="34" charset="-128"/>
              </a:rPr>
              <a:t>β</a:t>
            </a:r>
            <a:r>
              <a:rPr lang="en-US" sz="2400" dirty="0" smtClean="0"/>
              <a:t> </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n-US" sz="2400" dirty="0" smtClean="0">
                <a:latin typeface="Arial Unicode MS" pitchFamily="34" charset="-128"/>
                <a:ea typeface="Arial Unicode MS" pitchFamily="34" charset="-128"/>
                <a:cs typeface="Arial Unicode MS" pitchFamily="34" charset="-128"/>
              </a:rPr>
              <a:t>∞</a:t>
            </a:r>
            <a:r>
              <a:rPr lang="en-US" sz="2400" dirty="0" smtClean="0"/>
              <a:t>, 0]</a:t>
            </a:r>
            <a:r>
              <a:rPr lang="en-US" sz="2400" dirty="0" smtClean="0">
                <a:latin typeface="Arial Unicode MS" pitchFamily="34" charset="-128"/>
                <a:ea typeface="Arial Unicode MS" pitchFamily="34" charset="-128"/>
                <a:cs typeface="Arial Unicode MS" pitchFamily="34" charset="-128"/>
              </a:rPr>
              <a:t>〉</a:t>
            </a:r>
          </a:p>
          <a:p>
            <a:pPr>
              <a:buFont typeface="Arial" charset="0"/>
              <a:buNone/>
            </a:pPr>
            <a:r>
              <a:rPr lang="en-US" sz="2400" dirty="0" smtClean="0">
                <a:latin typeface="Arial Unicode MS" pitchFamily="34" charset="-128"/>
                <a:ea typeface="Arial Unicode MS" pitchFamily="34" charset="-128"/>
                <a:cs typeface="Arial Unicode MS" pitchFamily="34" charset="-128"/>
              </a:rPr>
              <a:t>	</a:t>
            </a:r>
            <a:r>
              <a:rPr lang="en-US" sz="2400" dirty="0" smtClean="0"/>
              <a:t>s’’</a:t>
            </a:r>
            <a:r>
              <a:rPr lang="en-US" sz="2400" baseline="-25000" dirty="0" smtClean="0"/>
              <a:t>1</a:t>
            </a:r>
            <a:r>
              <a:rPr lang="en-US" sz="2400" dirty="0" smtClean="0"/>
              <a:t> : </a:t>
            </a:r>
            <a:r>
              <a:rPr lang="en-US" sz="2400" dirty="0" smtClean="0">
                <a:latin typeface="Arial Unicode MS" pitchFamily="34" charset="-128"/>
                <a:ea typeface="Arial Unicode MS" pitchFamily="34" charset="-128"/>
                <a:cs typeface="Arial Unicode MS" pitchFamily="34" charset="-128"/>
              </a:rPr>
              <a:t>〈</a:t>
            </a:r>
            <a:r>
              <a:rPr lang="en-US" sz="2400" dirty="0" smtClean="0"/>
              <a:t>x - y == </a:t>
            </a:r>
            <a:r>
              <a:rPr lang="el-GR" sz="2400" dirty="0" smtClean="0">
                <a:latin typeface="Arial Unicode MS" pitchFamily="34" charset="-128"/>
                <a:ea typeface="Arial Unicode MS" pitchFamily="34" charset="-128"/>
                <a:cs typeface="Arial Unicode MS" pitchFamily="34" charset="-128"/>
              </a:rPr>
              <a:t>β</a:t>
            </a:r>
            <a:r>
              <a:rPr lang="en-US" sz="2400" dirty="0" smtClean="0">
                <a:latin typeface="Arial Unicode MS" pitchFamily="34" charset="-128"/>
                <a:ea typeface="Arial Unicode MS" pitchFamily="34" charset="-128"/>
                <a:cs typeface="Arial Unicode MS" pitchFamily="34" charset="-128"/>
              </a:rPr>
              <a:t>,</a:t>
            </a:r>
            <a:r>
              <a:rPr lang="en-US" sz="2400" dirty="0" smtClean="0"/>
              <a:t> x </a:t>
            </a:r>
            <a:r>
              <a:rPr lang="en-US" sz="2400" dirty="0" smtClean="0">
                <a:latin typeface="Arial Unicode MS" pitchFamily="34" charset="-128"/>
                <a:ea typeface="Arial Unicode MS" pitchFamily="34" charset="-128"/>
                <a:cs typeface="Arial Unicode MS" pitchFamily="34" charset="-128"/>
              </a:rPr>
              <a:t>∈</a:t>
            </a:r>
            <a:r>
              <a:rPr lang="en-US" sz="2400" dirty="0" smtClean="0"/>
              <a:t> [0,0] </a:t>
            </a:r>
            <a:r>
              <a:rPr lang="en-US" sz="2400" dirty="0" smtClean="0">
                <a:latin typeface="Arial Unicode MS" pitchFamily="34" charset="-128"/>
                <a:ea typeface="Arial Unicode MS" pitchFamily="34" charset="-128"/>
                <a:cs typeface="Arial Unicode MS" pitchFamily="34" charset="-128"/>
              </a:rPr>
              <a:t>⋀</a:t>
            </a:r>
            <a:r>
              <a:rPr lang="en-US" sz="2400" dirty="0" smtClean="0"/>
              <a:t> y </a:t>
            </a:r>
            <a:r>
              <a:rPr lang="en-US" sz="2400" dirty="0" smtClean="0">
                <a:latin typeface="Arial Unicode MS" pitchFamily="34" charset="-128"/>
                <a:ea typeface="Arial Unicode MS" pitchFamily="34" charset="-128"/>
                <a:cs typeface="Arial Unicode MS" pitchFamily="34" charset="-128"/>
              </a:rPr>
              <a:t>∈</a:t>
            </a:r>
            <a:r>
              <a:rPr lang="en-US" sz="2400" dirty="0" smtClean="0"/>
              <a:t> [1,1] </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l-GR" sz="2400" dirty="0" smtClean="0">
                <a:solidFill>
                  <a:schemeClr val="tx2">
                    <a:lumMod val="75000"/>
                  </a:schemeClr>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β</a:t>
            </a:r>
            <a:r>
              <a:rPr lang="en-US" sz="2400" dirty="0" smtClean="0">
                <a:solidFill>
                  <a:schemeClr val="tx2">
                    <a:lumMod val="75000"/>
                  </a:schemeClr>
                </a:solidFill>
                <a:effectLst>
                  <a:outerShdw blurRad="38100" dist="38100" dir="2700000" algn="tl">
                    <a:srgbClr val="000000">
                      <a:alpha val="43137"/>
                    </a:srgbClr>
                  </a:outerShdw>
                </a:effectLst>
              </a:rPr>
              <a:t> </a:t>
            </a:r>
            <a:r>
              <a:rPr lang="en-US" sz="2400" dirty="0" smtClean="0">
                <a:solidFill>
                  <a:schemeClr val="tx2">
                    <a:lumMod val="75000"/>
                  </a:schemeClr>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a:t>
            </a:r>
            <a:r>
              <a:rPr lang="en-US" sz="2400" dirty="0" smtClean="0">
                <a:solidFill>
                  <a:schemeClr val="tx2">
                    <a:lumMod val="75000"/>
                  </a:schemeClr>
                </a:solidFill>
                <a:effectLst>
                  <a:outerShdw blurRad="38100" dist="38100" dir="2700000" algn="tl">
                    <a:srgbClr val="000000">
                      <a:alpha val="43137"/>
                    </a:srgbClr>
                  </a:outerShdw>
                </a:effectLst>
              </a:rPr>
              <a:t> [-1,-1]</a:t>
            </a:r>
            <a:r>
              <a:rPr lang="en-US" sz="2400" dirty="0" smtClean="0">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a:t>
            </a:r>
            <a:endParaRPr lang="en-US" sz="2400" dirty="0" smtClean="0">
              <a:effectLst>
                <a:outerShdw blurRad="38100" dist="38100" dir="2700000" algn="tl">
                  <a:srgbClr val="000000">
                    <a:alpha val="43137"/>
                  </a:srgbClr>
                </a:outerShdw>
              </a:effectLst>
            </a:endParaRPr>
          </a:p>
          <a:p>
            <a:pPr>
              <a:buFont typeface="Arial" charset="0"/>
              <a:buNone/>
            </a:pPr>
            <a:r>
              <a:rPr lang="en-US" dirty="0" smtClean="0"/>
              <a:t>Step 3 (Pair-wise join)</a:t>
            </a:r>
          </a:p>
          <a:p>
            <a:pPr>
              <a:buFont typeface="Arial" charset="0"/>
              <a:buNone/>
            </a:pPr>
            <a:r>
              <a:rPr lang="en-US" sz="2400" dirty="0" smtClean="0"/>
              <a:t>	s</a:t>
            </a:r>
            <a:r>
              <a:rPr lang="en-US" sz="2400" baseline="-25000" dirty="0" smtClean="0"/>
              <a:t>2</a:t>
            </a:r>
            <a:r>
              <a:rPr lang="en-US" sz="2400" dirty="0" smtClean="0"/>
              <a:t> : </a:t>
            </a:r>
            <a:r>
              <a:rPr lang="en-US" sz="2400" dirty="0" smtClean="0">
                <a:latin typeface="Arial Unicode MS" pitchFamily="34" charset="-128"/>
                <a:ea typeface="Arial Unicode MS" pitchFamily="34" charset="-128"/>
                <a:cs typeface="Arial Unicode MS" pitchFamily="34" charset="-128"/>
              </a:rPr>
              <a:t>〈</a:t>
            </a:r>
            <a:r>
              <a:rPr lang="en-US" sz="2400" dirty="0" smtClean="0"/>
              <a:t>x - y == </a:t>
            </a:r>
            <a:r>
              <a:rPr lang="el-GR" sz="2400" dirty="0" smtClean="0">
                <a:latin typeface="Arial Unicode MS" pitchFamily="34" charset="-128"/>
                <a:ea typeface="Arial Unicode MS" pitchFamily="34" charset="-128"/>
                <a:cs typeface="Arial Unicode MS" pitchFamily="34" charset="-128"/>
              </a:rPr>
              <a:t>β</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l-GR" sz="2400" dirty="0" smtClean="0">
                <a:latin typeface="Arial Unicode MS" pitchFamily="34" charset="-128"/>
                <a:ea typeface="Arial Unicode MS" pitchFamily="34" charset="-128"/>
                <a:cs typeface="Arial Unicode MS" pitchFamily="34" charset="-128"/>
              </a:rPr>
              <a:t>β</a:t>
            </a:r>
            <a:r>
              <a:rPr lang="en-US" sz="2400" dirty="0" smtClean="0"/>
              <a:t> </a:t>
            </a:r>
            <a:r>
              <a:rPr lang="en-US" sz="2400" dirty="0" smtClean="0">
                <a:latin typeface="Arial Unicode MS" pitchFamily="34" charset="-128"/>
                <a:ea typeface="Arial Unicode MS" pitchFamily="34" charset="-128"/>
                <a:cs typeface="Arial Unicode MS" pitchFamily="34" charset="-128"/>
              </a:rPr>
              <a:t>∈</a:t>
            </a:r>
            <a:r>
              <a:rPr lang="en-US" sz="2400" dirty="0" smtClean="0"/>
              <a:t> [-</a:t>
            </a:r>
            <a:r>
              <a:rPr lang="en-US" sz="2400" dirty="0" smtClean="0">
                <a:latin typeface="Arial Unicode MS" pitchFamily="34" charset="-128"/>
                <a:ea typeface="Arial Unicode MS" pitchFamily="34" charset="-128"/>
                <a:cs typeface="Arial Unicode MS" pitchFamily="34" charset="-128"/>
              </a:rPr>
              <a:t>∞</a:t>
            </a:r>
            <a:r>
              <a:rPr lang="en-US" sz="2400" dirty="0" smtClean="0"/>
              <a:t>, 0]</a:t>
            </a:r>
            <a:r>
              <a:rPr lang="en-US" sz="2400" dirty="0" smtClean="0">
                <a:latin typeface="Arial Unicode MS" pitchFamily="34" charset="-128"/>
                <a:ea typeface="Arial Unicode MS" pitchFamily="34" charset="-128"/>
                <a:cs typeface="Arial Unicode MS" pitchFamily="34" charset="-128"/>
              </a:rPr>
              <a:t>〉</a:t>
            </a:r>
            <a:endParaRPr lang="en-US" sz="2400" dirty="0" smtClean="0"/>
          </a:p>
        </p:txBody>
      </p:sp>
    </p:spTree>
    <p:extLst>
      <p:ext uri="{BB962C8B-B14F-4D97-AF65-F5344CB8AC3E}">
        <p14:creationId xmlns:p14="http://schemas.microsoft.com/office/powerpoint/2010/main" val="4226717132"/>
      </p:ext>
    </p:extLst>
  </p:cSld>
  <p:clrMapOvr>
    <a:masterClrMapping/>
  </p:clrMapOvr>
  <p:transition>
    <p:fade/>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 Join Step 4</a:t>
            </a:r>
            <a:endParaRPr lang="en-US" dirty="0"/>
          </a:p>
        </p:txBody>
      </p:sp>
      <p:sp>
        <p:nvSpPr>
          <p:cNvPr id="13" name="Text Placeholder 2"/>
          <p:cNvSpPr>
            <a:spLocks noGrp="1"/>
          </p:cNvSpPr>
          <p:nvPr>
            <p:ph type="body" sz="quarter" idx="10"/>
          </p:nvPr>
        </p:nvSpPr>
        <p:spPr/>
        <p:txBody>
          <a:bodyPr/>
          <a:lstStyle/>
          <a:p>
            <a:r>
              <a:rPr lang="en-US" dirty="0" smtClean="0"/>
              <a:t>Recover lost relations</a:t>
            </a:r>
            <a:endParaRPr lang="en-US" dirty="0"/>
          </a:p>
        </p:txBody>
      </p:sp>
      <p:sp>
        <p:nvSpPr>
          <p:cNvPr id="4" name="TextBox 10"/>
          <p:cNvSpPr txBox="1">
            <a:spLocks noChangeArrowheads="1"/>
          </p:cNvSpPr>
          <p:nvPr/>
        </p:nvSpPr>
        <p:spPr bwMode="auto">
          <a:xfrm>
            <a:off x="2286001" y="2308554"/>
            <a:ext cx="1489075" cy="36988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US" dirty="0">
                <a:latin typeface="Calibri" pitchFamily="34" charset="0"/>
              </a:rPr>
              <a:t>assume x == y</a:t>
            </a:r>
          </a:p>
        </p:txBody>
      </p:sp>
      <p:sp>
        <p:nvSpPr>
          <p:cNvPr id="5" name="TextBox 11"/>
          <p:cNvSpPr txBox="1">
            <a:spLocks noChangeArrowheads="1"/>
          </p:cNvSpPr>
          <p:nvPr/>
        </p:nvSpPr>
        <p:spPr bwMode="auto">
          <a:xfrm>
            <a:off x="4648201" y="2308554"/>
            <a:ext cx="1233487" cy="36988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US" dirty="0">
                <a:latin typeface="Calibri" pitchFamily="34" charset="0"/>
              </a:rPr>
              <a:t>x = 0;  y = 1</a:t>
            </a:r>
          </a:p>
        </p:txBody>
      </p:sp>
      <p:sp>
        <p:nvSpPr>
          <p:cNvPr id="6" name="TextBox 12"/>
          <p:cNvSpPr txBox="1">
            <a:spLocks noChangeArrowheads="1"/>
          </p:cNvSpPr>
          <p:nvPr/>
        </p:nvSpPr>
        <p:spPr bwMode="auto">
          <a:xfrm>
            <a:off x="3716338" y="5116841"/>
            <a:ext cx="1340432" cy="36933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US" dirty="0">
                <a:latin typeface="Calibri" pitchFamily="34" charset="0"/>
              </a:rPr>
              <a:t>assert </a:t>
            </a:r>
            <a:r>
              <a:rPr lang="en-US" dirty="0" smtClean="0">
                <a:latin typeface="Calibri" pitchFamily="34" charset="0"/>
              </a:rPr>
              <a:t> x</a:t>
            </a:r>
            <a:r>
              <a:rPr lang="en-US" dirty="0">
                <a:latin typeface="Calibri" pitchFamily="34" charset="0"/>
              </a:rPr>
              <a:t>&lt;= y</a:t>
            </a:r>
          </a:p>
        </p:txBody>
      </p:sp>
      <p:cxnSp>
        <p:nvCxnSpPr>
          <p:cNvPr id="7" name="Shape 8"/>
          <p:cNvCxnSpPr>
            <a:stCxn id="4" idx="2"/>
            <a:endCxn id="6" idx="0"/>
          </p:cNvCxnSpPr>
          <p:nvPr/>
        </p:nvCxnSpPr>
        <p:spPr>
          <a:xfrm rot="16200000" flipH="1">
            <a:off x="2489346" y="3219633"/>
            <a:ext cx="2438400" cy="13560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5" idx="2"/>
            <a:endCxn id="6" idx="0"/>
          </p:cNvCxnSpPr>
          <p:nvPr/>
        </p:nvCxnSpPr>
        <p:spPr>
          <a:xfrm rot="5400000">
            <a:off x="3606550" y="3458446"/>
            <a:ext cx="2438400" cy="8783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33401" y="2830841"/>
            <a:ext cx="2116137"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latin typeface="Arial Unicode MS"/>
                <a:ea typeface="Arial Unicode MS"/>
                <a:cs typeface="Arial Unicode MS"/>
              </a:rPr>
              <a:t>〈</a:t>
            </a:r>
            <a:r>
              <a:rPr lang="en-US" dirty="0"/>
              <a:t>x - y == 0</a:t>
            </a:r>
            <a:r>
              <a:rPr lang="en-US" dirty="0">
                <a:latin typeface="Arial Unicode MS"/>
                <a:ea typeface="Arial Unicode MS"/>
                <a:cs typeface="Arial Unicode MS"/>
              </a:rPr>
              <a:t>, </a:t>
            </a:r>
            <a:r>
              <a:rPr lang="en-US" dirty="0"/>
              <a:t>T</a:t>
            </a:r>
            <a:r>
              <a:rPr lang="en-US" dirty="0">
                <a:latin typeface="Arial Unicode MS"/>
                <a:ea typeface="Arial Unicode MS"/>
                <a:cs typeface="Arial Unicode MS"/>
              </a:rPr>
              <a:t>〉</a:t>
            </a:r>
            <a:endParaRPr lang="en-US" dirty="0"/>
          </a:p>
        </p:txBody>
      </p:sp>
      <p:sp>
        <p:nvSpPr>
          <p:cNvPr id="10" name="Rectangle 9"/>
          <p:cNvSpPr/>
          <p:nvPr/>
        </p:nvSpPr>
        <p:spPr>
          <a:xfrm>
            <a:off x="5545137" y="2830841"/>
            <a:ext cx="2989263"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latin typeface="Arial Unicode MS"/>
                <a:ea typeface="Arial Unicode MS"/>
                <a:cs typeface="Arial Unicode MS"/>
              </a:rPr>
              <a:t>〈</a:t>
            </a:r>
            <a:r>
              <a:rPr lang="en-US" dirty="0"/>
              <a:t>T</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[0,0]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[1,1]</a:t>
            </a:r>
            <a:r>
              <a:rPr lang="en-US" dirty="0">
                <a:latin typeface="Arial Unicode MS"/>
                <a:ea typeface="Arial Unicode MS"/>
                <a:cs typeface="Arial Unicode MS"/>
              </a:rPr>
              <a:t>〉</a:t>
            </a:r>
            <a:endParaRPr lang="en-US" dirty="0"/>
          </a:p>
        </p:txBody>
      </p:sp>
      <p:sp>
        <p:nvSpPr>
          <p:cNvPr id="12" name="Rectangle 11"/>
          <p:cNvSpPr/>
          <p:nvPr/>
        </p:nvSpPr>
        <p:spPr>
          <a:xfrm>
            <a:off x="4554537" y="4050041"/>
            <a:ext cx="1236663"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latin typeface="Arial Unicode MS"/>
                <a:ea typeface="Arial Unicode MS"/>
                <a:cs typeface="Arial Unicode MS"/>
              </a:rPr>
              <a:t>〈</a:t>
            </a:r>
            <a:r>
              <a:rPr lang="en-US" dirty="0"/>
              <a:t>T</a:t>
            </a:r>
            <a:r>
              <a:rPr lang="en-US" dirty="0">
                <a:latin typeface="Arial Unicode MS"/>
                <a:ea typeface="Arial Unicode MS"/>
                <a:cs typeface="Arial Unicode MS"/>
              </a:rPr>
              <a:t>, </a:t>
            </a:r>
            <a:r>
              <a:rPr lang="en-US" dirty="0"/>
              <a:t>T</a:t>
            </a:r>
            <a:r>
              <a:rPr lang="en-US" dirty="0">
                <a:latin typeface="Arial Unicode MS"/>
                <a:ea typeface="Arial Unicode MS"/>
                <a:cs typeface="Arial Unicode MS"/>
              </a:rPr>
              <a:t>〉</a:t>
            </a:r>
            <a:endParaRPr lang="en-US" dirty="0"/>
          </a:p>
        </p:txBody>
      </p:sp>
      <p:sp>
        <p:nvSpPr>
          <p:cNvPr id="11" name="Rectangle 10"/>
          <p:cNvSpPr/>
          <p:nvPr/>
        </p:nvSpPr>
        <p:spPr>
          <a:xfrm>
            <a:off x="4572001" y="4137354"/>
            <a:ext cx="3141663" cy="4572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en-US" dirty="0" smtClean="0">
                <a:latin typeface="Arial Unicode MS"/>
                <a:ea typeface="Arial Unicode MS"/>
                <a:cs typeface="Arial Unicode MS"/>
              </a:rPr>
              <a:t>〈</a:t>
            </a:r>
            <a:r>
              <a:rPr lang="en-US" dirty="0"/>
              <a:t>x - y == </a:t>
            </a:r>
            <a:r>
              <a:rPr lang="el-GR" dirty="0">
                <a:latin typeface="Arial Unicode MS"/>
                <a:ea typeface="Arial Unicode MS"/>
                <a:cs typeface="Arial Unicode MS"/>
              </a:rPr>
              <a:t>β</a:t>
            </a:r>
            <a:r>
              <a:rPr lang="en-US" dirty="0">
                <a:latin typeface="Arial Unicode MS"/>
                <a:ea typeface="Arial Unicode MS"/>
                <a:cs typeface="Arial Unicode MS"/>
              </a:rPr>
              <a:t>,</a:t>
            </a:r>
            <a:r>
              <a:rPr lang="en-US" dirty="0"/>
              <a:t> </a:t>
            </a:r>
            <a:r>
              <a:rPr lang="el-GR" dirty="0">
                <a:latin typeface="Arial Unicode MS"/>
                <a:ea typeface="Arial Unicode MS"/>
                <a:cs typeface="Arial Unicode MS"/>
              </a:rPr>
              <a:t>β</a:t>
            </a:r>
            <a:r>
              <a:rPr lang="en-US" dirty="0"/>
              <a:t> </a:t>
            </a:r>
            <a:r>
              <a:rPr lang="en-US" dirty="0">
                <a:latin typeface="Arial Unicode MS"/>
                <a:ea typeface="Arial Unicode MS"/>
                <a:cs typeface="Arial Unicode MS"/>
              </a:rPr>
              <a:t>∈</a:t>
            </a:r>
            <a:r>
              <a:rPr lang="en-US" dirty="0"/>
              <a:t> [-</a:t>
            </a:r>
            <a:r>
              <a:rPr lang="en-US" dirty="0">
                <a:latin typeface="Arial Unicode MS"/>
                <a:ea typeface="Arial Unicode MS"/>
                <a:cs typeface="Arial Unicode MS"/>
              </a:rPr>
              <a:t>1</a:t>
            </a:r>
            <a:r>
              <a:rPr lang="en-US" dirty="0"/>
              <a:t>, 0]</a:t>
            </a:r>
            <a:r>
              <a:rPr lang="en-US" dirty="0">
                <a:latin typeface="Arial Unicode MS"/>
                <a:ea typeface="Arial Unicode MS"/>
                <a:cs typeface="Arial Unicode MS"/>
              </a:rPr>
              <a:t>〉</a:t>
            </a:r>
            <a:endParaRPr lang="en-US" dirty="0"/>
          </a:p>
        </p:txBody>
      </p:sp>
    </p:spTree>
    <p:extLst>
      <p:ext uri="{BB962C8B-B14F-4D97-AF65-F5344CB8AC3E}">
        <p14:creationId xmlns:p14="http://schemas.microsoft.com/office/powerpoint/2010/main" val="3767695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925286" y="2667000"/>
            <a:ext cx="28956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t>T</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a:t>
            </a:r>
            <a:r>
              <a:rPr lang="en-US" dirty="0">
                <a:solidFill>
                  <a:srgbClr val="FF0000"/>
                </a:solidFill>
              </a:rPr>
              <a:t>1</a:t>
            </a:r>
            <a:r>
              <a:rPr lang="en-US" dirty="0"/>
              <a:t>]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[0,+</a:t>
            </a:r>
            <a:r>
              <a:rPr lang="en-US" dirty="0">
                <a:latin typeface="Arial Unicode MS"/>
                <a:ea typeface="Arial Unicode MS"/>
                <a:cs typeface="Arial Unicode MS"/>
              </a:rPr>
              <a:t>∞</a:t>
            </a:r>
            <a:r>
              <a:rPr lang="en-US" dirty="0"/>
              <a:t>]</a:t>
            </a:r>
            <a:r>
              <a:rPr lang="en-US" dirty="0">
                <a:latin typeface="Arial Unicode MS"/>
                <a:ea typeface="Arial Unicode MS"/>
                <a:cs typeface="Arial Unicode MS"/>
              </a:rPr>
              <a:t>〉</a:t>
            </a:r>
            <a:endParaRPr lang="en-US" dirty="0"/>
          </a:p>
        </p:txBody>
      </p:sp>
      <p:sp>
        <p:nvSpPr>
          <p:cNvPr id="61" name="Rectangle 60"/>
          <p:cNvSpPr/>
          <p:nvPr/>
        </p:nvSpPr>
        <p:spPr>
          <a:xfrm>
            <a:off x="925286" y="2667000"/>
            <a:ext cx="28956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t>T</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[0,0]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[0,+</a:t>
            </a:r>
            <a:r>
              <a:rPr lang="en-US" dirty="0">
                <a:latin typeface="Arial Unicode MS"/>
                <a:ea typeface="Arial Unicode MS"/>
                <a:cs typeface="Arial Unicode MS"/>
              </a:rPr>
              <a:t>∞</a:t>
            </a:r>
            <a:r>
              <a:rPr lang="en-US" dirty="0"/>
              <a:t>]</a:t>
            </a:r>
            <a:r>
              <a:rPr lang="en-US" dirty="0">
                <a:latin typeface="Arial Unicode MS"/>
                <a:ea typeface="Arial Unicode MS"/>
                <a:cs typeface="Arial Unicode MS"/>
              </a:rPr>
              <a:t>〉</a:t>
            </a:r>
            <a:endParaRPr lang="en-US" dirty="0"/>
          </a:p>
        </p:txBody>
      </p:sp>
      <p:sp>
        <p:nvSpPr>
          <p:cNvPr id="13315" name="Title 1"/>
          <p:cNvSpPr>
            <a:spLocks noGrp="1"/>
          </p:cNvSpPr>
          <p:nvPr>
            <p:ph type="title"/>
          </p:nvPr>
        </p:nvSpPr>
        <p:spPr/>
        <p:txBody>
          <a:bodyPr/>
          <a:lstStyle/>
          <a:p>
            <a:r>
              <a:rPr lang="en-US" smtClean="0"/>
              <a:t>Example : Join Step 5</a:t>
            </a:r>
          </a:p>
        </p:txBody>
      </p:sp>
      <p:sp>
        <p:nvSpPr>
          <p:cNvPr id="13317" name="TextBox 4"/>
          <p:cNvSpPr txBox="1">
            <a:spLocks noChangeArrowheads="1"/>
          </p:cNvSpPr>
          <p:nvPr/>
        </p:nvSpPr>
        <p:spPr bwMode="auto">
          <a:xfrm>
            <a:off x="3363686" y="1143000"/>
            <a:ext cx="1622425" cy="64611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US" dirty="0">
                <a:latin typeface="Calibri" pitchFamily="34" charset="0"/>
              </a:rPr>
              <a:t>assume y &gt;= 0 ;</a:t>
            </a:r>
          </a:p>
          <a:p>
            <a:r>
              <a:rPr lang="en-US" dirty="0">
                <a:latin typeface="Calibri" pitchFamily="34" charset="0"/>
              </a:rPr>
              <a:t>x = 0;</a:t>
            </a:r>
          </a:p>
        </p:txBody>
      </p:sp>
      <p:sp>
        <p:nvSpPr>
          <p:cNvPr id="13318" name="TextBox 6"/>
          <p:cNvSpPr txBox="1">
            <a:spLocks noChangeArrowheads="1"/>
          </p:cNvSpPr>
          <p:nvPr/>
        </p:nvSpPr>
        <p:spPr bwMode="auto">
          <a:xfrm>
            <a:off x="3592286" y="3124200"/>
            <a:ext cx="1169988" cy="36988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US" dirty="0">
                <a:latin typeface="Calibri" pitchFamily="34" charset="0"/>
              </a:rPr>
              <a:t>while x &lt; y</a:t>
            </a:r>
          </a:p>
        </p:txBody>
      </p:sp>
      <p:cxnSp>
        <p:nvCxnSpPr>
          <p:cNvPr id="8" name="Shape 8"/>
          <p:cNvCxnSpPr>
            <a:stCxn id="13317" idx="2"/>
            <a:endCxn id="13318" idx="0"/>
          </p:cNvCxnSpPr>
          <p:nvPr/>
        </p:nvCxnSpPr>
        <p:spPr>
          <a:xfrm rot="16200000" flipH="1">
            <a:off x="3508943" y="2455069"/>
            <a:ext cx="1335087" cy="317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20" name="TextBox 16"/>
          <p:cNvSpPr txBox="1">
            <a:spLocks noChangeArrowheads="1"/>
          </p:cNvSpPr>
          <p:nvPr/>
        </p:nvSpPr>
        <p:spPr bwMode="auto">
          <a:xfrm>
            <a:off x="3897086" y="5181600"/>
            <a:ext cx="579438" cy="36988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US" dirty="0">
                <a:latin typeface="Calibri" pitchFamily="34" charset="0"/>
              </a:rPr>
              <a:t>x++;</a:t>
            </a:r>
          </a:p>
        </p:txBody>
      </p:sp>
      <p:cxnSp>
        <p:nvCxnSpPr>
          <p:cNvPr id="19" name="Elbow Connector 18"/>
          <p:cNvCxnSpPr>
            <a:stCxn id="13318" idx="2"/>
            <a:endCxn id="13320" idx="0"/>
          </p:cNvCxnSpPr>
          <p:nvPr/>
        </p:nvCxnSpPr>
        <p:spPr>
          <a:xfrm rot="16200000" flipH="1">
            <a:off x="3338287" y="4333875"/>
            <a:ext cx="1687512" cy="793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3320" idx="3"/>
            <a:endCxn id="13318" idx="0"/>
          </p:cNvCxnSpPr>
          <p:nvPr/>
        </p:nvCxnSpPr>
        <p:spPr>
          <a:xfrm flipH="1" flipV="1">
            <a:off x="4178074" y="3124200"/>
            <a:ext cx="298450" cy="2241550"/>
          </a:xfrm>
          <a:prstGeom prst="bentConnector4">
            <a:avLst>
              <a:gd name="adj1" fmla="val -1259365"/>
              <a:gd name="adj2" fmla="val 132928"/>
            </a:avLst>
          </a:prstGeom>
          <a:ln>
            <a:tailEnd type="arrow"/>
          </a:ln>
        </p:spPr>
        <p:style>
          <a:lnRef idx="1">
            <a:schemeClr val="accent1"/>
          </a:lnRef>
          <a:fillRef idx="0">
            <a:schemeClr val="accent1"/>
          </a:fillRef>
          <a:effectRef idx="0">
            <a:schemeClr val="accent1"/>
          </a:effectRef>
          <a:fontRef idx="minor">
            <a:schemeClr val="tx1"/>
          </a:fontRef>
        </p:style>
      </p:cxnSp>
      <p:sp>
        <p:nvSpPr>
          <p:cNvPr id="13323" name="TextBox 36"/>
          <p:cNvSpPr txBox="1">
            <a:spLocks noChangeArrowheads="1"/>
          </p:cNvSpPr>
          <p:nvPr/>
        </p:nvSpPr>
        <p:spPr bwMode="auto">
          <a:xfrm>
            <a:off x="1611086" y="5181600"/>
            <a:ext cx="1455738" cy="36988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US" dirty="0">
                <a:latin typeface="Calibri" pitchFamily="34" charset="0"/>
              </a:rPr>
              <a:t>assert x == y ;</a:t>
            </a:r>
          </a:p>
        </p:txBody>
      </p:sp>
      <p:cxnSp>
        <p:nvCxnSpPr>
          <p:cNvPr id="39" name="Shape 38"/>
          <p:cNvCxnSpPr>
            <a:stCxn id="13318" idx="2"/>
            <a:endCxn id="13323" idx="0"/>
          </p:cNvCxnSpPr>
          <p:nvPr/>
        </p:nvCxnSpPr>
        <p:spPr>
          <a:xfrm rot="5400000">
            <a:off x="2415156" y="3418681"/>
            <a:ext cx="1687512" cy="183832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925286" y="1828800"/>
            <a:ext cx="28956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t>T</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[0,0]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[0,+</a:t>
            </a:r>
            <a:r>
              <a:rPr lang="en-US" dirty="0">
                <a:latin typeface="Arial Unicode MS"/>
                <a:ea typeface="Arial Unicode MS"/>
                <a:cs typeface="Arial Unicode MS"/>
              </a:rPr>
              <a:t>∞</a:t>
            </a:r>
            <a:r>
              <a:rPr lang="en-US" dirty="0"/>
              <a:t>]</a:t>
            </a:r>
            <a:r>
              <a:rPr lang="en-US" dirty="0">
                <a:latin typeface="Arial Unicode MS"/>
                <a:ea typeface="Arial Unicode MS"/>
                <a:cs typeface="Arial Unicode MS"/>
              </a:rPr>
              <a:t>〉</a:t>
            </a:r>
            <a:endParaRPr lang="en-US" dirty="0"/>
          </a:p>
        </p:txBody>
      </p:sp>
      <p:sp>
        <p:nvSpPr>
          <p:cNvPr id="52" name="Rectangle 51"/>
          <p:cNvSpPr/>
          <p:nvPr/>
        </p:nvSpPr>
        <p:spPr>
          <a:xfrm>
            <a:off x="4354286" y="3657600"/>
            <a:ext cx="30480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t>T</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[0,0]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[1,+</a:t>
            </a:r>
            <a:r>
              <a:rPr lang="en-US" dirty="0">
                <a:latin typeface="Arial Unicode MS"/>
                <a:ea typeface="Arial Unicode MS"/>
                <a:cs typeface="Arial Unicode MS"/>
              </a:rPr>
              <a:t>∞</a:t>
            </a:r>
            <a:r>
              <a:rPr lang="en-US" dirty="0"/>
              <a:t>]</a:t>
            </a:r>
            <a:r>
              <a:rPr lang="en-US" dirty="0">
                <a:latin typeface="Arial Unicode MS"/>
                <a:ea typeface="Arial Unicode MS"/>
                <a:cs typeface="Arial Unicode MS"/>
              </a:rPr>
              <a:t>〉</a:t>
            </a:r>
            <a:endParaRPr lang="en-US" dirty="0"/>
          </a:p>
        </p:txBody>
      </p:sp>
      <p:sp>
        <p:nvSpPr>
          <p:cNvPr id="54" name="Rectangle 53"/>
          <p:cNvSpPr/>
          <p:nvPr/>
        </p:nvSpPr>
        <p:spPr>
          <a:xfrm>
            <a:off x="5040086" y="1752600"/>
            <a:ext cx="28194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t>T</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[1,1]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[1,+</a:t>
            </a:r>
            <a:r>
              <a:rPr lang="en-US" dirty="0">
                <a:latin typeface="Arial Unicode MS"/>
                <a:ea typeface="Arial Unicode MS"/>
                <a:cs typeface="Arial Unicode MS"/>
              </a:rPr>
              <a:t>∞</a:t>
            </a:r>
            <a:r>
              <a:rPr lang="en-US" dirty="0"/>
              <a:t>]</a:t>
            </a:r>
            <a:r>
              <a:rPr lang="en-US" dirty="0">
                <a:latin typeface="Arial Unicode MS"/>
                <a:ea typeface="Arial Unicode MS"/>
                <a:cs typeface="Arial Unicode MS"/>
              </a:rPr>
              <a:t>〉</a:t>
            </a:r>
            <a:endParaRPr lang="en-US" dirty="0"/>
          </a:p>
        </p:txBody>
      </p:sp>
      <p:sp>
        <p:nvSpPr>
          <p:cNvPr id="58" name="Rectangle 57"/>
          <p:cNvSpPr/>
          <p:nvPr/>
        </p:nvSpPr>
        <p:spPr>
          <a:xfrm>
            <a:off x="1306286" y="3733800"/>
            <a:ext cx="2590800" cy="457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t>T</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[0,0]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[0,0]</a:t>
            </a:r>
            <a:r>
              <a:rPr lang="en-US" dirty="0">
                <a:latin typeface="Arial Unicode MS"/>
                <a:ea typeface="Arial Unicode MS"/>
                <a:cs typeface="Arial Unicode MS"/>
              </a:rPr>
              <a:t>〉</a:t>
            </a:r>
            <a:endParaRPr lang="en-US" dirty="0"/>
          </a:p>
        </p:txBody>
      </p:sp>
      <p:sp>
        <p:nvSpPr>
          <p:cNvPr id="65" name="Rectangle 64"/>
          <p:cNvSpPr/>
          <p:nvPr/>
        </p:nvSpPr>
        <p:spPr>
          <a:xfrm>
            <a:off x="1153886" y="3733800"/>
            <a:ext cx="2438400" cy="685800"/>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t> x – y == </a:t>
            </a:r>
            <a:r>
              <a:rPr lang="el-GR" dirty="0">
                <a:latin typeface="Arial Unicode MS"/>
                <a:ea typeface="Arial Unicode MS"/>
                <a:cs typeface="Arial Unicode MS"/>
              </a:rPr>
              <a:t>β</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[0,1]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[0,1]</a:t>
            </a:r>
            <a:r>
              <a:rPr lang="en-US" dirty="0">
                <a:latin typeface="Arial Unicode MS"/>
                <a:ea typeface="Arial Unicode MS"/>
                <a:cs typeface="Arial Unicode MS"/>
              </a:rPr>
              <a:t> ⋀</a:t>
            </a:r>
            <a:r>
              <a:rPr lang="en-US" dirty="0"/>
              <a:t> </a:t>
            </a:r>
            <a:r>
              <a:rPr lang="el-GR" dirty="0">
                <a:latin typeface="Arial Unicode MS"/>
                <a:ea typeface="Arial Unicode MS"/>
                <a:cs typeface="Arial Unicode MS"/>
              </a:rPr>
              <a:t>β</a:t>
            </a:r>
            <a:r>
              <a:rPr lang="en-US" dirty="0">
                <a:latin typeface="Arial Unicode MS"/>
                <a:ea typeface="Arial Unicode MS"/>
                <a:cs typeface="Arial Unicode MS"/>
              </a:rPr>
              <a:t>’</a:t>
            </a:r>
            <a:r>
              <a:rPr lang="en-US" dirty="0"/>
              <a:t> </a:t>
            </a:r>
            <a:r>
              <a:rPr lang="en-US" dirty="0">
                <a:latin typeface="Arial Unicode MS"/>
                <a:ea typeface="Arial Unicode MS"/>
                <a:cs typeface="Arial Unicode MS"/>
              </a:rPr>
              <a:t>∈</a:t>
            </a:r>
            <a:r>
              <a:rPr lang="en-US" dirty="0"/>
              <a:t> [0,0]</a:t>
            </a:r>
            <a:r>
              <a:rPr lang="en-US" dirty="0">
                <a:latin typeface="Arial Unicode MS"/>
                <a:ea typeface="Arial Unicode MS"/>
                <a:cs typeface="Arial Unicode MS"/>
              </a:rPr>
              <a:t>〉</a:t>
            </a:r>
            <a:endParaRPr lang="en-US" dirty="0"/>
          </a:p>
        </p:txBody>
      </p:sp>
      <p:sp>
        <p:nvSpPr>
          <p:cNvPr id="63" name="Rectangle 62"/>
          <p:cNvSpPr/>
          <p:nvPr/>
        </p:nvSpPr>
        <p:spPr>
          <a:xfrm>
            <a:off x="1077686" y="3733800"/>
            <a:ext cx="2514600" cy="6858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t> x – y == </a:t>
            </a:r>
            <a:r>
              <a:rPr lang="el-GR" dirty="0">
                <a:latin typeface="Arial Unicode MS"/>
                <a:ea typeface="Arial Unicode MS"/>
                <a:cs typeface="Arial Unicode MS"/>
              </a:rPr>
              <a:t>β</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[0,1]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[0,1]</a:t>
            </a:r>
            <a:r>
              <a:rPr lang="en-US" dirty="0">
                <a:latin typeface="Arial Unicode MS"/>
                <a:ea typeface="Arial Unicode MS"/>
                <a:cs typeface="Arial Unicode MS"/>
              </a:rPr>
              <a:t> ⋀</a:t>
            </a:r>
            <a:r>
              <a:rPr lang="en-US" dirty="0"/>
              <a:t> </a:t>
            </a:r>
            <a:r>
              <a:rPr lang="el-GR" dirty="0">
                <a:latin typeface="Arial Unicode MS"/>
                <a:ea typeface="Arial Unicode MS"/>
                <a:cs typeface="Arial Unicode MS"/>
              </a:rPr>
              <a:t>β</a:t>
            </a:r>
            <a:r>
              <a:rPr lang="en-US" dirty="0"/>
              <a:t> </a:t>
            </a:r>
            <a:r>
              <a:rPr lang="en-US" dirty="0">
                <a:latin typeface="Arial Unicode MS"/>
                <a:ea typeface="Arial Unicode MS"/>
                <a:cs typeface="Arial Unicode MS"/>
              </a:rPr>
              <a:t>∈</a:t>
            </a:r>
            <a:r>
              <a:rPr lang="en-US" dirty="0"/>
              <a:t> [0,+</a:t>
            </a:r>
            <a:r>
              <a:rPr lang="en-US" dirty="0">
                <a:latin typeface="Arial Unicode MS"/>
                <a:ea typeface="Arial Unicode MS"/>
                <a:cs typeface="Arial Unicode MS"/>
              </a:rPr>
              <a:t>∞</a:t>
            </a:r>
            <a:r>
              <a:rPr lang="en-US" dirty="0"/>
              <a:t>]</a:t>
            </a:r>
            <a:r>
              <a:rPr lang="en-US" dirty="0">
                <a:latin typeface="Arial Unicode MS"/>
                <a:ea typeface="Arial Unicode MS"/>
                <a:cs typeface="Arial Unicode MS"/>
              </a:rPr>
              <a:t>〉</a:t>
            </a:r>
            <a:endParaRPr lang="en-US" dirty="0"/>
          </a:p>
        </p:txBody>
      </p:sp>
      <p:sp>
        <p:nvSpPr>
          <p:cNvPr id="64" name="Rectangle 63"/>
          <p:cNvSpPr/>
          <p:nvPr/>
        </p:nvSpPr>
        <p:spPr>
          <a:xfrm>
            <a:off x="696686" y="2667000"/>
            <a:ext cx="2819400" cy="685800"/>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latin typeface="Arial Unicode MS"/>
                <a:ea typeface="Arial Unicode MS"/>
                <a:cs typeface="Arial Unicode MS"/>
              </a:rPr>
              <a:t>〈</a:t>
            </a:r>
            <a:r>
              <a:rPr lang="en-US" dirty="0">
                <a:solidFill>
                  <a:srgbClr val="FF0000"/>
                </a:solidFill>
              </a:rPr>
              <a:t>x – y == </a:t>
            </a:r>
            <a:r>
              <a:rPr lang="el-GR" dirty="0">
                <a:solidFill>
                  <a:srgbClr val="FF0000"/>
                </a:solidFill>
                <a:latin typeface="Arial Unicode MS"/>
                <a:ea typeface="Arial Unicode MS"/>
                <a:cs typeface="Arial Unicode MS"/>
              </a:rPr>
              <a:t>β</a:t>
            </a:r>
            <a:r>
              <a:rPr lang="en-US" dirty="0">
                <a:latin typeface="Arial Unicode MS"/>
                <a:ea typeface="Arial Unicode MS"/>
                <a:cs typeface="Arial Unicode MS"/>
              </a:rPr>
              <a:t>’,</a:t>
            </a:r>
            <a:r>
              <a:rPr lang="en-US" dirty="0"/>
              <a:t> x </a:t>
            </a:r>
            <a:r>
              <a:rPr lang="en-US" dirty="0">
                <a:latin typeface="Arial Unicode MS"/>
                <a:ea typeface="Arial Unicode MS"/>
                <a:cs typeface="Arial Unicode MS"/>
              </a:rPr>
              <a:t>∈</a:t>
            </a:r>
            <a:r>
              <a:rPr lang="en-US" dirty="0"/>
              <a:t> [0,1] </a:t>
            </a:r>
            <a:r>
              <a:rPr lang="en-US" dirty="0">
                <a:latin typeface="Arial Unicode MS"/>
                <a:ea typeface="Arial Unicode MS"/>
                <a:cs typeface="Arial Unicode MS"/>
              </a:rPr>
              <a:t>⋀</a:t>
            </a:r>
            <a:r>
              <a:rPr lang="en-US" dirty="0"/>
              <a:t> y </a:t>
            </a:r>
            <a:r>
              <a:rPr lang="en-US" dirty="0">
                <a:latin typeface="Arial Unicode MS"/>
                <a:ea typeface="Arial Unicode MS"/>
                <a:cs typeface="Arial Unicode MS"/>
              </a:rPr>
              <a:t>∈</a:t>
            </a:r>
            <a:r>
              <a:rPr lang="en-US" dirty="0"/>
              <a:t> [0,+</a:t>
            </a:r>
            <a:r>
              <a:rPr lang="en-US" dirty="0">
                <a:latin typeface="Arial Unicode MS"/>
                <a:ea typeface="Arial Unicode MS"/>
                <a:cs typeface="Arial Unicode MS"/>
              </a:rPr>
              <a:t>∞</a:t>
            </a:r>
            <a:r>
              <a:rPr lang="en-US" dirty="0"/>
              <a:t>]</a:t>
            </a:r>
            <a:r>
              <a:rPr lang="en-US" dirty="0">
                <a:latin typeface="Arial Unicode MS"/>
                <a:ea typeface="Arial Unicode MS"/>
                <a:cs typeface="Arial Unicode MS"/>
              </a:rPr>
              <a:t> ⋀</a:t>
            </a:r>
            <a:r>
              <a:rPr lang="en-US" dirty="0"/>
              <a:t> </a:t>
            </a:r>
            <a:r>
              <a:rPr lang="el-GR" dirty="0">
                <a:latin typeface="Arial Unicode MS"/>
                <a:ea typeface="Arial Unicode MS"/>
                <a:cs typeface="Arial Unicode MS"/>
              </a:rPr>
              <a:t>β</a:t>
            </a:r>
            <a:r>
              <a:rPr lang="en-US" dirty="0">
                <a:latin typeface="Arial Unicode MS"/>
                <a:ea typeface="Arial Unicode MS"/>
                <a:cs typeface="Arial Unicode MS"/>
              </a:rPr>
              <a:t>’</a:t>
            </a:r>
            <a:r>
              <a:rPr lang="en-US" dirty="0"/>
              <a:t> </a:t>
            </a:r>
            <a:r>
              <a:rPr lang="en-US" dirty="0">
                <a:latin typeface="Arial Unicode MS"/>
                <a:ea typeface="Arial Unicode MS"/>
                <a:cs typeface="Arial Unicode MS"/>
              </a:rPr>
              <a:t>∈</a:t>
            </a:r>
            <a:r>
              <a:rPr lang="en-US" dirty="0"/>
              <a:t> [-</a:t>
            </a:r>
            <a:r>
              <a:rPr lang="en-US" dirty="0">
                <a:latin typeface="Arial Unicode MS"/>
                <a:ea typeface="Arial Unicode MS"/>
                <a:cs typeface="Arial Unicode MS"/>
              </a:rPr>
              <a:t>∞,</a:t>
            </a:r>
            <a:r>
              <a:rPr lang="en-US" dirty="0"/>
              <a:t>0]</a:t>
            </a:r>
            <a:r>
              <a:rPr lang="en-US" dirty="0">
                <a:latin typeface="Arial Unicode MS"/>
                <a:ea typeface="Arial Unicode MS"/>
                <a:cs typeface="Arial Unicode MS"/>
              </a:rPr>
              <a:t>〉</a:t>
            </a:r>
            <a:endParaRPr lang="en-US" dirty="0"/>
          </a:p>
        </p:txBody>
      </p:sp>
    </p:spTree>
    <p:extLst>
      <p:ext uri="{BB962C8B-B14F-4D97-AF65-F5344CB8AC3E}">
        <p14:creationId xmlns:p14="http://schemas.microsoft.com/office/powerpoint/2010/main" val="4160115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1"/>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9"/>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6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51" grpId="0" animBg="1"/>
      <p:bldP spid="52" grpId="0" animBg="1"/>
      <p:bldP spid="54" grpId="0" animBg="1"/>
      <p:bldP spid="58" grpId="0" animBg="1"/>
      <p:bldP spid="58" grpId="1" animBg="1"/>
      <p:bldP spid="65" grpId="0" animBg="1"/>
      <p:bldP spid="63" grpId="0" animBg="1"/>
      <p:bldP spid="63" grpId="1"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Widening</a:t>
            </a:r>
            <a:endParaRPr lang="en-US" dirty="0"/>
          </a:p>
        </p:txBody>
      </p:sp>
      <p:sp>
        <p:nvSpPr>
          <p:cNvPr id="3" name="Text Placeholder 2"/>
          <p:cNvSpPr>
            <a:spLocks noGrp="1"/>
          </p:cNvSpPr>
          <p:nvPr>
            <p:ph type="body" sz="quarter" idx="10"/>
          </p:nvPr>
        </p:nvSpPr>
        <p:spPr>
          <a:xfrm>
            <a:off x="381000" y="1411552"/>
            <a:ext cx="8382000" cy="1428083"/>
          </a:xfrm>
        </p:spPr>
        <p:txBody>
          <a:bodyPr/>
          <a:lstStyle/>
          <a:p>
            <a:r>
              <a:rPr lang="en-US" dirty="0" smtClean="0"/>
              <a:t>Similar to join</a:t>
            </a:r>
          </a:p>
          <a:p>
            <a:r>
              <a:rPr lang="en-US" dirty="0" smtClean="0"/>
              <a:t>Keep only the constraints stable over iterations</a:t>
            </a:r>
            <a:endParaRPr lang="en-US" dirty="0"/>
          </a:p>
        </p:txBody>
      </p:sp>
    </p:spTree>
    <p:extLst>
      <p:ext uri="{BB962C8B-B14F-4D97-AF65-F5344CB8AC3E}">
        <p14:creationId xmlns:p14="http://schemas.microsoft.com/office/powerpoint/2010/main" val="2257686428"/>
      </p:ext>
    </p:extLst>
  </p:cSld>
  <p:clrMapOvr>
    <a:masterClrMapping/>
  </p:clrMapOvr>
  <p:transition>
    <p:fade/>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Critical operation: Reduction</a:t>
            </a:r>
            <a:endParaRPr lang="en-US" dirty="0"/>
          </a:p>
        </p:txBody>
      </p:sp>
      <p:sp>
        <p:nvSpPr>
          <p:cNvPr id="3" name="Text Placeholder 2"/>
          <p:cNvSpPr>
            <a:spLocks noGrp="1"/>
          </p:cNvSpPr>
          <p:nvPr>
            <p:ph type="body" sz="quarter" idx="10"/>
          </p:nvPr>
        </p:nvSpPr>
        <p:spPr>
          <a:xfrm>
            <a:off x="381000" y="1066800"/>
            <a:ext cx="8382000" cy="5521512"/>
          </a:xfrm>
        </p:spPr>
        <p:txBody>
          <a:bodyPr/>
          <a:lstStyle/>
          <a:p>
            <a:r>
              <a:rPr lang="en-US" dirty="0" smtClean="0"/>
              <a:t>Infer tightest bounds</a:t>
            </a:r>
          </a:p>
          <a:p>
            <a:r>
              <a:rPr lang="en-US" dirty="0" smtClean="0"/>
              <a:t>Instance of a Linear programming problem</a:t>
            </a:r>
          </a:p>
          <a:p>
            <a:pPr lvl="1"/>
            <a:r>
              <a:rPr lang="en-US" dirty="0" smtClean="0"/>
              <a:t>Solution in polynomial time</a:t>
            </a:r>
          </a:p>
          <a:p>
            <a:r>
              <a:rPr lang="en-US" dirty="0" smtClean="0"/>
              <a:t>Drawbacks:</a:t>
            </a:r>
          </a:p>
          <a:p>
            <a:pPr lvl="1"/>
            <a:r>
              <a:rPr lang="en-US" dirty="0" smtClean="0"/>
              <a:t>Numerical instability, Rounding errors</a:t>
            </a:r>
          </a:p>
          <a:p>
            <a:pPr lvl="1"/>
            <a:r>
              <a:rPr lang="en-US" dirty="0" smtClean="0"/>
              <a:t>Simplex too slow for our purposes</a:t>
            </a:r>
          </a:p>
          <a:p>
            <a:r>
              <a:rPr lang="en-US" dirty="0" smtClean="0">
                <a:solidFill>
                  <a:schemeClr val="tx2">
                    <a:lumMod val="75000"/>
                  </a:schemeClr>
                </a:solidFill>
              </a:rPr>
              <a:t>Basis exploration</a:t>
            </a:r>
            <a:r>
              <a:rPr lang="en-US" dirty="0" smtClean="0"/>
              <a:t> (new)</a:t>
            </a:r>
          </a:p>
          <a:p>
            <a:pPr lvl="1"/>
            <a:r>
              <a:rPr lang="en-US" dirty="0"/>
              <a:t>Based on static basis exploration</a:t>
            </a:r>
          </a:p>
          <a:p>
            <a:r>
              <a:rPr lang="en-US" dirty="0"/>
              <a:t>Less concerned about numerical instability</a:t>
            </a:r>
          </a:p>
          <a:p>
            <a:r>
              <a:rPr lang="en-US" dirty="0">
                <a:solidFill>
                  <a:schemeClr val="tx1"/>
                </a:solidFill>
              </a:rPr>
              <a:t>Abstract</a:t>
            </a:r>
            <a:r>
              <a:rPr lang="en-US" dirty="0">
                <a:solidFill>
                  <a:srgbClr val="FF0000"/>
                </a:solidFill>
              </a:rPr>
              <a:t> </a:t>
            </a:r>
            <a:r>
              <a:rPr lang="en-US" dirty="0"/>
              <a:t>when an error is detected</a:t>
            </a:r>
          </a:p>
          <a:p>
            <a:pPr lvl="1"/>
            <a:r>
              <a:rPr lang="en-US" dirty="0"/>
              <a:t>E.g. In a row operation, delete the </a:t>
            </a:r>
            <a:r>
              <a:rPr lang="en-US" dirty="0" smtClean="0"/>
              <a:t>row</a:t>
            </a:r>
            <a:endParaRPr lang="en-US" dirty="0"/>
          </a:p>
        </p:txBody>
      </p:sp>
    </p:spTree>
    <p:extLst>
      <p:ext uri="{BB962C8B-B14F-4D97-AF65-F5344CB8AC3E}">
        <p14:creationId xmlns:p14="http://schemas.microsoft.com/office/powerpoint/2010/main" val="2726493340"/>
      </p:ext>
    </p:extLst>
  </p:cSld>
  <p:clrMapOvr>
    <a:masterClrMapping/>
  </p:clrMapOvr>
  <p:transition>
    <p:fade/>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sum up on </a:t>
            </a:r>
            <a:r>
              <a:rPr lang="en-US" dirty="0" err="1" smtClean="0"/>
              <a:t>Subpolyhedra</a:t>
            </a:r>
            <a:endParaRPr lang="en-US" dirty="0"/>
          </a:p>
        </p:txBody>
      </p:sp>
      <p:sp>
        <p:nvSpPr>
          <p:cNvPr id="3" name="Text Placeholder 2"/>
          <p:cNvSpPr>
            <a:spLocks noGrp="1"/>
          </p:cNvSpPr>
          <p:nvPr>
            <p:ph type="body" sz="quarter" idx="10"/>
          </p:nvPr>
        </p:nvSpPr>
        <p:spPr>
          <a:xfrm>
            <a:off x="381000" y="1411552"/>
            <a:ext cx="8382000" cy="5250668"/>
          </a:xfrm>
        </p:spPr>
        <p:txBody>
          <a:bodyPr/>
          <a:lstStyle/>
          <a:p>
            <a:r>
              <a:rPr lang="en-US" dirty="0" smtClean="0"/>
              <a:t>Infer arbitrary linear inequalities</a:t>
            </a:r>
          </a:p>
          <a:p>
            <a:pPr lvl="1"/>
            <a:r>
              <a:rPr lang="en-US" dirty="0" smtClean="0"/>
              <a:t>Scales to hundreds of variables</a:t>
            </a:r>
          </a:p>
          <a:p>
            <a:pPr lvl="1"/>
            <a:r>
              <a:rPr lang="en-US" dirty="0" smtClean="0"/>
              <a:t>Precisely propagate linear inequalities</a:t>
            </a:r>
          </a:p>
          <a:p>
            <a:pPr lvl="1"/>
            <a:r>
              <a:rPr lang="en-US" dirty="0" smtClean="0"/>
              <a:t>Give up some of the inference power</a:t>
            </a:r>
          </a:p>
          <a:p>
            <a:r>
              <a:rPr lang="en-US" dirty="0" smtClean="0">
                <a:solidFill>
                  <a:srgbClr val="FF0000"/>
                </a:solidFill>
              </a:rPr>
              <a:t>Family</a:t>
            </a:r>
            <a:r>
              <a:rPr lang="en-US" dirty="0" smtClean="0"/>
              <a:t> of abstract domains</a:t>
            </a:r>
          </a:p>
          <a:p>
            <a:r>
              <a:rPr lang="en-US" dirty="0" smtClean="0"/>
              <a:t>Two precision axes</a:t>
            </a:r>
          </a:p>
          <a:p>
            <a:pPr lvl="1"/>
            <a:r>
              <a:rPr lang="en-US" dirty="0" smtClean="0"/>
              <a:t>Hints</a:t>
            </a:r>
          </a:p>
          <a:p>
            <a:pPr lvl="2"/>
            <a:r>
              <a:rPr lang="en-US" dirty="0" smtClean="0"/>
              <a:t>Tune the inference power at join points</a:t>
            </a:r>
          </a:p>
          <a:p>
            <a:pPr lvl="1"/>
            <a:r>
              <a:rPr lang="en-US" dirty="0" smtClean="0"/>
              <a:t>Reduction</a:t>
            </a:r>
          </a:p>
          <a:p>
            <a:pPr lvl="2"/>
            <a:r>
              <a:rPr lang="en-US" dirty="0" smtClean="0"/>
              <a:t>Infer the tightest intervals</a:t>
            </a:r>
          </a:p>
          <a:p>
            <a:pPr lvl="1"/>
            <a:endParaRPr lang="en-US" dirty="0"/>
          </a:p>
        </p:txBody>
      </p:sp>
    </p:spTree>
    <p:extLst>
      <p:ext uri="{BB962C8B-B14F-4D97-AF65-F5344CB8AC3E}">
        <p14:creationId xmlns:p14="http://schemas.microsoft.com/office/powerpoint/2010/main" val="2552906249"/>
      </p:ext>
    </p:extLst>
  </p:cSld>
  <p:clrMapOvr>
    <a:masterClrMapping/>
  </p:clrMapOvr>
  <p:transition>
    <p:fade/>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Checking</a:t>
            </a:r>
            <a:endParaRPr lang="en-US" dirty="0"/>
          </a:p>
        </p:txBody>
      </p:sp>
      <p:pic>
        <p:nvPicPr>
          <p:cNvPr id="8194" name="Picture 2" descr="C:\Users\logozzo\AppData\Local\Microsoft\Windows\Temporary Internet Files\Content.IE5\AHDIM2JZ\MC90044131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988" y="2743200"/>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966332"/>
      </p:ext>
    </p:extLst>
  </p:cSld>
  <p:clrMapOvr>
    <a:masterClrMapping/>
  </p:clrMapOvr>
  <p:transition>
    <p:fade/>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Proving things</a:t>
            </a:r>
            <a:endParaRPr lang="en-US" dirty="0"/>
          </a:p>
        </p:txBody>
      </p:sp>
      <p:sp>
        <p:nvSpPr>
          <p:cNvPr id="8" name="Text Placeholder 7"/>
          <p:cNvSpPr>
            <a:spLocks noGrp="1"/>
          </p:cNvSpPr>
          <p:nvPr>
            <p:ph type="body" sz="quarter" idx="10"/>
          </p:nvPr>
        </p:nvSpPr>
        <p:spPr>
          <a:xfrm>
            <a:off x="381000" y="1411552"/>
            <a:ext cx="8382000" cy="4844403"/>
          </a:xfrm>
        </p:spPr>
        <p:txBody>
          <a:bodyPr/>
          <a:lstStyle/>
          <a:p>
            <a:r>
              <a:rPr lang="en-US" dirty="0" smtClean="0"/>
              <a:t>We inferred many facts on the program</a:t>
            </a:r>
          </a:p>
          <a:p>
            <a:r>
              <a:rPr lang="en-US" dirty="0" smtClean="0"/>
              <a:t>We use those to prove assertions</a:t>
            </a:r>
          </a:p>
          <a:p>
            <a:r>
              <a:rPr lang="en-US" dirty="0" smtClean="0"/>
              <a:t>Algorithm:</a:t>
            </a:r>
          </a:p>
          <a:p>
            <a:pPr lvl="1"/>
            <a:r>
              <a:rPr lang="en-US" dirty="0" smtClean="0"/>
              <a:t>For each assertion </a:t>
            </a:r>
            <a:r>
              <a:rPr lang="en-US" i="1" dirty="0" smtClean="0"/>
              <a:t>a</a:t>
            </a:r>
            <a:r>
              <a:rPr lang="en-US" i="1" dirty="0"/>
              <a:t> </a:t>
            </a:r>
            <a:r>
              <a:rPr lang="en-US" dirty="0" smtClean="0"/>
              <a:t>at program point </a:t>
            </a:r>
            <a:r>
              <a:rPr lang="en-US" i="1" dirty="0" smtClean="0"/>
              <a:t>p</a:t>
            </a:r>
          </a:p>
          <a:p>
            <a:pPr lvl="2"/>
            <a:r>
              <a:rPr lang="en-US" sz="2800" dirty="0" smtClean="0"/>
              <a:t>For each analysis A</a:t>
            </a:r>
          </a:p>
          <a:p>
            <a:pPr lvl="2"/>
            <a:r>
              <a:rPr lang="en-US" sz="2800" dirty="0" smtClean="0"/>
              <a:t>Check if A(</a:t>
            </a:r>
            <a:r>
              <a:rPr lang="en-US" sz="2800" i="1" dirty="0" smtClean="0"/>
              <a:t>p</a:t>
            </a:r>
            <a:r>
              <a:rPr lang="en-US" sz="2800" dirty="0" smtClean="0"/>
              <a:t>) implies </a:t>
            </a:r>
            <a:r>
              <a:rPr lang="en-US" sz="2800" i="1" dirty="0" smtClean="0"/>
              <a:t>a</a:t>
            </a:r>
            <a:r>
              <a:rPr lang="en-US" sz="2800" dirty="0" smtClean="0"/>
              <a:t>:</a:t>
            </a:r>
          </a:p>
          <a:p>
            <a:pPr lvl="3"/>
            <a:r>
              <a:rPr lang="en-US" sz="2800" dirty="0" smtClean="0"/>
              <a:t>True: </a:t>
            </a:r>
            <a:r>
              <a:rPr lang="en-US" sz="2800" dirty="0" smtClean="0">
                <a:sym typeface="Wingdings" pitchFamily="2" charset="2"/>
              </a:rPr>
              <a:t>It is always ok</a:t>
            </a:r>
          </a:p>
          <a:p>
            <a:pPr lvl="3"/>
            <a:r>
              <a:rPr lang="en-US" sz="2800" dirty="0" smtClean="0">
                <a:sym typeface="Wingdings" pitchFamily="2" charset="2"/>
              </a:rPr>
              <a:t>False: It is always not ok</a:t>
            </a:r>
          </a:p>
          <a:p>
            <a:pPr lvl="3"/>
            <a:r>
              <a:rPr lang="en-US" sz="2800" dirty="0" smtClean="0">
                <a:sym typeface="Wingdings" pitchFamily="2" charset="2"/>
              </a:rPr>
              <a:t>Bottom: The assertion is never reached</a:t>
            </a:r>
            <a:endParaRPr lang="en-US" dirty="0">
              <a:sym typeface="Wingdings" pitchFamily="2" charset="2"/>
            </a:endParaRPr>
          </a:p>
          <a:p>
            <a:pPr lvl="3"/>
            <a:r>
              <a:rPr lang="en-US" sz="2800" dirty="0" smtClean="0">
                <a:sym typeface="Wingdings" pitchFamily="2" charset="2"/>
              </a:rPr>
              <a:t>Top: We do not know</a:t>
            </a:r>
            <a:endParaRPr lang="en-US" sz="2800" dirty="0" smtClean="0"/>
          </a:p>
        </p:txBody>
      </p:sp>
    </p:spTree>
    <p:extLst>
      <p:ext uri="{BB962C8B-B14F-4D97-AF65-F5344CB8AC3E}">
        <p14:creationId xmlns:p14="http://schemas.microsoft.com/office/powerpoint/2010/main" val="1420764705"/>
      </p:ext>
    </p:extLst>
  </p:cSld>
  <p:clrMapOvr>
    <a:masterClrMapping/>
  </p:clrMapOvr>
  <p:transition>
    <p:fade/>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do we </a:t>
            </a:r>
            <a:r>
              <a:rPr lang="en-US" dirty="0"/>
              <a:t>get top?</a:t>
            </a:r>
          </a:p>
        </p:txBody>
      </p:sp>
      <p:sp>
        <p:nvSpPr>
          <p:cNvPr id="3" name="Text Placeholder 2"/>
          <p:cNvSpPr>
            <a:spLocks noGrp="1"/>
          </p:cNvSpPr>
          <p:nvPr>
            <p:ph type="body" sz="quarter" idx="10"/>
          </p:nvPr>
        </p:nvSpPr>
        <p:spPr>
          <a:xfrm>
            <a:off x="381000" y="1411552"/>
            <a:ext cx="8382000" cy="4776692"/>
          </a:xfrm>
        </p:spPr>
        <p:txBody>
          <a:bodyPr/>
          <a:lstStyle/>
          <a:p>
            <a:r>
              <a:rPr lang="en-US" dirty="0" smtClean="0"/>
              <a:t>The analysis is not precise enough</a:t>
            </a:r>
          </a:p>
          <a:p>
            <a:pPr lvl="1"/>
            <a:r>
              <a:rPr lang="en-US" dirty="0" smtClean="0"/>
              <a:t>Abstract domain not precise</a:t>
            </a:r>
          </a:p>
          <a:p>
            <a:pPr lvl="1"/>
            <a:r>
              <a:rPr lang="en-US" dirty="0" smtClean="0"/>
              <a:t>Widening loses too many constraints</a:t>
            </a:r>
          </a:p>
          <a:p>
            <a:pPr lvl="1"/>
            <a:r>
              <a:rPr lang="en-US" dirty="0" smtClean="0"/>
              <a:t>Algorithmic properties</a:t>
            </a:r>
          </a:p>
          <a:p>
            <a:pPr lvl="1"/>
            <a:r>
              <a:rPr lang="en-US" dirty="0" smtClean="0"/>
              <a:t>Implementation bug</a:t>
            </a:r>
          </a:p>
          <a:p>
            <a:r>
              <a:rPr lang="en-US" dirty="0" smtClean="0"/>
              <a:t>Some contract is missing</a:t>
            </a:r>
          </a:p>
          <a:p>
            <a:pPr lvl="1"/>
            <a:r>
              <a:rPr lang="en-US" dirty="0" smtClean="0"/>
              <a:t>Precondition or Postcondition</a:t>
            </a:r>
          </a:p>
          <a:p>
            <a:pPr lvl="1"/>
            <a:r>
              <a:rPr lang="en-US" dirty="0" smtClean="0"/>
              <a:t>Object-invariant</a:t>
            </a:r>
          </a:p>
          <a:p>
            <a:r>
              <a:rPr lang="en-US" dirty="0" smtClean="0"/>
              <a:t>The assertion is sometimes wrong</a:t>
            </a:r>
          </a:p>
          <a:p>
            <a:pPr lvl="2"/>
            <a:endParaRPr lang="en-US" dirty="0"/>
          </a:p>
        </p:txBody>
      </p:sp>
    </p:spTree>
    <p:extLst>
      <p:ext uri="{BB962C8B-B14F-4D97-AF65-F5344CB8AC3E}">
        <p14:creationId xmlns:p14="http://schemas.microsoft.com/office/powerpoint/2010/main" val="40163737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To sum up…</a:t>
            </a:r>
            <a:endParaRPr lang="en-US" dirty="0"/>
          </a:p>
        </p:txBody>
      </p:sp>
      <p:sp>
        <p:nvSpPr>
          <p:cNvPr id="8" name="Text Placeholder 7"/>
          <p:cNvSpPr>
            <a:spLocks noGrp="1"/>
          </p:cNvSpPr>
          <p:nvPr>
            <p:ph type="body" sz="quarter" idx="10"/>
          </p:nvPr>
        </p:nvSpPr>
        <p:spPr>
          <a:xfrm>
            <a:off x="381000" y="1411552"/>
            <a:ext cx="8382000" cy="4081117"/>
          </a:xfrm>
        </p:spPr>
        <p:txBody>
          <a:bodyPr/>
          <a:lstStyle/>
          <a:p>
            <a:r>
              <a:rPr lang="en-US" dirty="0" smtClean="0"/>
              <a:t>Specification</a:t>
            </a:r>
          </a:p>
          <a:p>
            <a:pPr lvl="1"/>
            <a:r>
              <a:rPr lang="en-US" dirty="0" smtClean="0"/>
              <a:t>How do we specify the intent?</a:t>
            </a:r>
          </a:p>
          <a:p>
            <a:pPr lvl="2"/>
            <a:r>
              <a:rPr lang="en-US" dirty="0" smtClean="0"/>
              <a:t>We should not over-specify</a:t>
            </a:r>
          </a:p>
          <a:p>
            <a:r>
              <a:rPr lang="en-US" dirty="0" smtClean="0"/>
              <a:t>Verification</a:t>
            </a:r>
          </a:p>
          <a:p>
            <a:pPr lvl="1"/>
            <a:r>
              <a:rPr lang="en-US" dirty="0" smtClean="0"/>
              <a:t>How do we check the program is doing the right thing?</a:t>
            </a:r>
          </a:p>
          <a:p>
            <a:pPr lvl="2"/>
            <a:r>
              <a:rPr lang="en-US" dirty="0" smtClean="0"/>
              <a:t>Runtime (testing)</a:t>
            </a:r>
          </a:p>
          <a:p>
            <a:pPr lvl="2"/>
            <a:r>
              <a:rPr lang="en-US" dirty="0" smtClean="0"/>
              <a:t>Static time (verification)</a:t>
            </a:r>
          </a:p>
          <a:p>
            <a:r>
              <a:rPr lang="en-US" dirty="0" smtClean="0"/>
              <a:t>These lectures will all be about that!</a:t>
            </a:r>
          </a:p>
        </p:txBody>
      </p:sp>
    </p:spTree>
    <p:extLst>
      <p:ext uri="{BB962C8B-B14F-4D97-AF65-F5344CB8AC3E}">
        <p14:creationId xmlns:p14="http://schemas.microsoft.com/office/powerpoint/2010/main" val="4112731327"/>
      </p:ext>
    </p:extLst>
  </p:cSld>
  <p:clrMapOvr>
    <a:masterClrMapping/>
  </p:clrMapOvr>
  <p:transition>
    <p:fade/>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analysis in Clousot</a:t>
            </a:r>
            <a:endParaRPr lang="en-US" dirty="0"/>
          </a:p>
        </p:txBody>
      </p:sp>
      <p:sp>
        <p:nvSpPr>
          <p:cNvPr id="3" name="Text Placeholder 2"/>
          <p:cNvSpPr>
            <a:spLocks noGrp="1"/>
          </p:cNvSpPr>
          <p:nvPr>
            <p:ph type="body" sz="quarter" idx="10"/>
          </p:nvPr>
        </p:nvSpPr>
        <p:spPr>
          <a:xfrm>
            <a:off x="381000" y="1411552"/>
            <a:ext cx="8382000" cy="3896451"/>
          </a:xfrm>
        </p:spPr>
        <p:txBody>
          <a:bodyPr/>
          <a:lstStyle/>
          <a:p>
            <a:r>
              <a:rPr lang="en-US" dirty="0" smtClean="0"/>
              <a:t>First analyze with “cheap” domains</a:t>
            </a:r>
          </a:p>
          <a:p>
            <a:pPr lvl="1"/>
            <a:r>
              <a:rPr lang="en-US" dirty="0"/>
              <a:t>If check != Top</a:t>
            </a:r>
          </a:p>
          <a:p>
            <a:pPr marL="855663" lvl="2" indent="0">
              <a:buNone/>
            </a:pPr>
            <a:r>
              <a:rPr lang="en-US" dirty="0"/>
              <a:t>	</a:t>
            </a:r>
            <a:r>
              <a:rPr lang="en-US" sz="2800" dirty="0"/>
              <a:t>Done!</a:t>
            </a:r>
            <a:endParaRPr lang="en-US" dirty="0"/>
          </a:p>
          <a:p>
            <a:pPr lvl="1"/>
            <a:r>
              <a:rPr lang="en-US" dirty="0"/>
              <a:t>If check == Top</a:t>
            </a:r>
          </a:p>
          <a:p>
            <a:pPr marL="460375" lvl="1" indent="0">
              <a:buNone/>
            </a:pPr>
            <a:r>
              <a:rPr lang="en-US" dirty="0"/>
              <a:t>	Try a more precise domain</a:t>
            </a:r>
            <a:endParaRPr lang="en-US" dirty="0" smtClean="0"/>
          </a:p>
          <a:p>
            <a:r>
              <a:rPr lang="en-US" dirty="0" smtClean="0"/>
              <a:t>On the average great performance gains</a:t>
            </a:r>
          </a:p>
          <a:p>
            <a:pPr lvl="1"/>
            <a:r>
              <a:rPr lang="en-US" dirty="0" smtClean="0"/>
              <a:t>Persist analysis options in different runs</a:t>
            </a:r>
          </a:p>
          <a:p>
            <a:pPr lvl="1"/>
            <a:endParaRPr lang="en-US" dirty="0" smtClean="0"/>
          </a:p>
        </p:txBody>
      </p:sp>
      <p:graphicFrame>
        <p:nvGraphicFramePr>
          <p:cNvPr id="4" name="Diagram 3"/>
          <p:cNvGraphicFramePr/>
          <p:nvPr>
            <p:extLst>
              <p:ext uri="{D42A27DB-BD31-4B8C-83A1-F6EECF244321}">
                <p14:modId xmlns:p14="http://schemas.microsoft.com/office/powerpoint/2010/main" val="1041387357"/>
              </p:ext>
            </p:extLst>
          </p:nvPr>
        </p:nvGraphicFramePr>
        <p:xfrm>
          <a:off x="1447800" y="4724400"/>
          <a:ext cx="61722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453310"/>
      </p:ext>
    </p:extLst>
  </p:cSld>
  <p:clrMapOvr>
    <a:masterClrMapping/>
  </p:clrMapOvr>
  <p:transition>
    <p:fade/>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Disjunctions</a:t>
            </a:r>
            <a:endParaRPr lang="en-US" dirty="0"/>
          </a:p>
        </p:txBody>
      </p:sp>
      <p:sp>
        <p:nvSpPr>
          <p:cNvPr id="3" name="Text Placeholder 2"/>
          <p:cNvSpPr>
            <a:spLocks noGrp="1"/>
          </p:cNvSpPr>
          <p:nvPr>
            <p:ph type="body" sz="quarter" idx="10"/>
          </p:nvPr>
        </p:nvSpPr>
        <p:spPr>
          <a:xfrm>
            <a:off x="381000" y="1411552"/>
            <a:ext cx="8382000" cy="2000548"/>
          </a:xfrm>
        </p:spPr>
        <p:txBody>
          <a:bodyPr/>
          <a:lstStyle/>
          <a:p>
            <a:r>
              <a:rPr lang="en-US" dirty="0" smtClean="0"/>
              <a:t>(</a:t>
            </a:r>
            <a:r>
              <a:rPr lang="en-US" dirty="0"/>
              <a:t>S</a:t>
            </a:r>
            <a:r>
              <a:rPr lang="en-US" dirty="0" smtClean="0"/>
              <a:t>o far) Join approximates disjunction</a:t>
            </a:r>
          </a:p>
          <a:p>
            <a:pPr lvl="1"/>
            <a:r>
              <a:rPr lang="en-US" dirty="0" smtClean="0"/>
              <a:t>Compact representation</a:t>
            </a:r>
          </a:p>
          <a:p>
            <a:r>
              <a:rPr lang="en-US" dirty="0" smtClean="0"/>
              <a:t>Sometimes not enough:</a:t>
            </a:r>
          </a:p>
          <a:p>
            <a:endParaRPr lang="en-US" dirty="0"/>
          </a:p>
        </p:txBody>
      </p:sp>
      <p:sp>
        <p:nvSpPr>
          <p:cNvPr id="6" name="Rectangle 5"/>
          <p:cNvSpPr/>
          <p:nvPr/>
        </p:nvSpPr>
        <p:spPr>
          <a:xfrm>
            <a:off x="304800" y="3505200"/>
            <a:ext cx="3581400"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err="1">
                <a:solidFill>
                  <a:srgbClr val="0000FF"/>
                </a:solidFill>
                <a:latin typeface="Consolas"/>
              </a:rPr>
              <a:t>int</a:t>
            </a:r>
            <a:r>
              <a:rPr lang="en-US" sz="1400" dirty="0">
                <a:solidFill>
                  <a:prstClr val="black"/>
                </a:solidFill>
                <a:latin typeface="Consolas"/>
              </a:rPr>
              <a:t> Simple(</a:t>
            </a:r>
            <a:r>
              <a:rPr lang="en-US" sz="1400" dirty="0" err="1">
                <a:solidFill>
                  <a:srgbClr val="0000FF"/>
                </a:solidFill>
                <a:latin typeface="Consolas"/>
              </a:rPr>
              <a:t>bool</a:t>
            </a:r>
            <a:r>
              <a:rPr lang="en-US" sz="1400" dirty="0">
                <a:solidFill>
                  <a:prstClr val="black"/>
                </a:solidFill>
                <a:latin typeface="Consolas"/>
              </a:rPr>
              <a:t> b)</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srgbClr val="0000FF"/>
                </a:solidFill>
                <a:latin typeface="Consolas"/>
              </a:rPr>
              <a:t>int</a:t>
            </a:r>
            <a:r>
              <a:rPr lang="en-US" sz="1400" dirty="0">
                <a:solidFill>
                  <a:prstClr val="black"/>
                </a:solidFill>
                <a:latin typeface="Consolas"/>
              </a:rPr>
              <a:t> z;</a:t>
            </a:r>
          </a:p>
          <a:p>
            <a:r>
              <a:rPr lang="en-US" sz="1400" dirty="0">
                <a:solidFill>
                  <a:prstClr val="black"/>
                </a:solidFill>
                <a:latin typeface="Consolas"/>
              </a:rPr>
              <a:t>      </a:t>
            </a:r>
            <a:r>
              <a:rPr lang="en-US" sz="1400" dirty="0">
                <a:solidFill>
                  <a:srgbClr val="0000FF"/>
                </a:solidFill>
                <a:latin typeface="Consolas"/>
              </a:rPr>
              <a:t>if</a:t>
            </a:r>
            <a:r>
              <a:rPr lang="en-US" sz="1400" dirty="0">
                <a:solidFill>
                  <a:prstClr val="black"/>
                </a:solidFill>
                <a:latin typeface="Consolas"/>
              </a:rPr>
              <a:t> (b)</a:t>
            </a:r>
          </a:p>
          <a:p>
            <a:r>
              <a:rPr lang="en-US" sz="1400" dirty="0">
                <a:solidFill>
                  <a:prstClr val="black"/>
                </a:solidFill>
                <a:latin typeface="Consolas"/>
              </a:rPr>
              <a:t>        z = 12;</a:t>
            </a:r>
          </a:p>
          <a:p>
            <a:r>
              <a:rPr lang="en-US" sz="1400" dirty="0">
                <a:solidFill>
                  <a:prstClr val="black"/>
                </a:solidFill>
                <a:latin typeface="Consolas"/>
              </a:rPr>
              <a:t>      </a:t>
            </a:r>
            <a:r>
              <a:rPr lang="en-US" sz="1400" dirty="0">
                <a:solidFill>
                  <a:srgbClr val="0000FF"/>
                </a:solidFill>
                <a:latin typeface="Consolas"/>
              </a:rPr>
              <a:t>else</a:t>
            </a:r>
            <a:endParaRPr lang="en-US" sz="1400" dirty="0">
              <a:solidFill>
                <a:prstClr val="black"/>
              </a:solidFill>
              <a:latin typeface="Consolas"/>
            </a:endParaRPr>
          </a:p>
          <a:p>
            <a:r>
              <a:rPr lang="en-US" sz="1400" dirty="0">
                <a:solidFill>
                  <a:prstClr val="black"/>
                </a:solidFill>
                <a:latin typeface="Consolas"/>
              </a:rPr>
              <a:t>        z = -12;</a:t>
            </a: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1 / z;</a:t>
            </a:r>
          </a:p>
          <a:p>
            <a:r>
              <a:rPr lang="en-US" sz="1400" dirty="0">
                <a:solidFill>
                  <a:prstClr val="black"/>
                </a:solidFill>
                <a:latin typeface="Consolas"/>
              </a:rPr>
              <a:t>    }</a:t>
            </a:r>
            <a:endParaRPr lang="en-US" sz="1400" dirty="0"/>
          </a:p>
        </p:txBody>
      </p:sp>
      <p:sp>
        <p:nvSpPr>
          <p:cNvPr id="8" name="Rectangle 7"/>
          <p:cNvSpPr/>
          <p:nvPr/>
        </p:nvSpPr>
        <p:spPr>
          <a:xfrm>
            <a:off x="3352800" y="3289755"/>
            <a:ext cx="5486400" cy="246221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Simple2(</a:t>
            </a:r>
            <a:r>
              <a:rPr lang="en-US" sz="1400" dirty="0" err="1">
                <a:solidFill>
                  <a:srgbClr val="0000FF"/>
                </a:solidFill>
                <a:latin typeface="Consolas"/>
              </a:rPr>
              <a:t>bool</a:t>
            </a:r>
            <a:r>
              <a:rPr lang="en-US" sz="1400" dirty="0">
                <a:solidFill>
                  <a:prstClr val="black"/>
                </a:solidFill>
                <a:latin typeface="Consolas"/>
              </a:rPr>
              <a:t> b)</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.Ensures</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.Result</a:t>
            </a:r>
            <a:r>
              <a:rPr lang="en-US" sz="1400" dirty="0">
                <a:solidFill>
                  <a:prstClr val="black"/>
                </a:solidFill>
                <a:latin typeface="Consolas"/>
              </a:rPr>
              <a:t>&lt;</a:t>
            </a:r>
            <a:r>
              <a:rPr lang="en-US" sz="1400" dirty="0">
                <a:solidFill>
                  <a:srgbClr val="0000FF"/>
                </a:solidFill>
                <a:latin typeface="Consolas"/>
              </a:rPr>
              <a:t>string</a:t>
            </a:r>
            <a:r>
              <a:rPr lang="en-US" sz="1400" dirty="0">
                <a:solidFill>
                  <a:prstClr val="black"/>
                </a:solidFill>
                <a:latin typeface="Consolas"/>
              </a:rPr>
              <a:t>&gt;() == </a:t>
            </a:r>
            <a:r>
              <a:rPr lang="en-US" sz="1400" dirty="0">
                <a:solidFill>
                  <a:srgbClr val="0000FF"/>
                </a:solidFill>
                <a:latin typeface="Consolas"/>
              </a:rPr>
              <a:t>null</a:t>
            </a:r>
            <a:r>
              <a:rPr lang="en-US" sz="1400" dirty="0">
                <a:solidFill>
                  <a:prstClr val="black"/>
                </a:solidFill>
                <a:latin typeface="Consolas"/>
              </a:rPr>
              <a:t> </a:t>
            </a:r>
          </a:p>
          <a:p>
            <a:r>
              <a:rPr lang="en-US" sz="1400" dirty="0">
                <a:solidFill>
                  <a:prstClr val="black"/>
                </a:solidFill>
                <a:latin typeface="Consolas"/>
              </a:rPr>
              <a:t>        || </a:t>
            </a:r>
            <a:r>
              <a:rPr lang="en-US" sz="1400" dirty="0" err="1">
                <a:solidFill>
                  <a:srgbClr val="2B91AF"/>
                </a:solidFill>
                <a:latin typeface="Consolas"/>
              </a:rPr>
              <a:t>Contract</a:t>
            </a:r>
            <a:r>
              <a:rPr lang="en-US" sz="1400" dirty="0" err="1">
                <a:solidFill>
                  <a:prstClr val="black"/>
                </a:solidFill>
                <a:latin typeface="Consolas"/>
              </a:rPr>
              <a:t>.Result</a:t>
            </a:r>
            <a:r>
              <a:rPr lang="en-US" sz="1400" dirty="0">
                <a:solidFill>
                  <a:prstClr val="black"/>
                </a:solidFill>
                <a:latin typeface="Consolas"/>
              </a:rPr>
              <a:t>&lt;</a:t>
            </a:r>
            <a:r>
              <a:rPr lang="en-US" sz="1400" dirty="0">
                <a:solidFill>
                  <a:srgbClr val="0000FF"/>
                </a:solidFill>
                <a:latin typeface="Consolas"/>
              </a:rPr>
              <a:t>string</a:t>
            </a:r>
            <a:r>
              <a:rPr lang="en-US" sz="1400" dirty="0">
                <a:solidFill>
                  <a:prstClr val="black"/>
                </a:solidFill>
                <a:latin typeface="Consolas"/>
              </a:rPr>
              <a:t>&gt;().Length &gt; 0);</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if</a:t>
            </a:r>
            <a:r>
              <a:rPr lang="en-US" sz="1400" dirty="0">
                <a:solidFill>
                  <a:prstClr val="black"/>
                </a:solidFill>
                <a:latin typeface="Consolas"/>
              </a:rPr>
              <a:t> (b)</a:t>
            </a: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a:solidFill>
                  <a:srgbClr val="0000FF"/>
                </a:solidFill>
                <a:latin typeface="Consolas"/>
              </a:rPr>
              <a:t>null</a:t>
            </a:r>
            <a:r>
              <a:rPr lang="en-US" sz="1400" dirty="0">
                <a:solidFill>
                  <a:prstClr val="black"/>
                </a:solidFill>
                <a:latin typeface="Consolas"/>
              </a:rPr>
              <a:t>;</a:t>
            </a:r>
          </a:p>
          <a:p>
            <a:r>
              <a:rPr lang="en-US" sz="1400" dirty="0">
                <a:solidFill>
                  <a:prstClr val="black"/>
                </a:solidFill>
                <a:latin typeface="Consolas"/>
              </a:rPr>
              <a:t>      </a:t>
            </a:r>
            <a:r>
              <a:rPr lang="en-US" sz="1400" dirty="0">
                <a:solidFill>
                  <a:srgbClr val="0000FF"/>
                </a:solidFill>
                <a:latin typeface="Consolas"/>
              </a:rPr>
              <a:t>else</a:t>
            </a:r>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a:solidFill>
                  <a:srgbClr val="A31515"/>
                </a:solidFill>
                <a:latin typeface="Consolas"/>
              </a:rPr>
              <a:t>"Ciao!"</a:t>
            </a:r>
            <a:r>
              <a:rPr lang="en-US" sz="1400" dirty="0">
                <a:solidFill>
                  <a:prstClr val="black"/>
                </a:solidFill>
                <a:latin typeface="Consolas"/>
              </a:rPr>
              <a:t>;</a:t>
            </a:r>
          </a:p>
          <a:p>
            <a:r>
              <a:rPr lang="en-US" sz="1400" dirty="0">
                <a:solidFill>
                  <a:prstClr val="black"/>
                </a:solidFill>
                <a:latin typeface="Consolas"/>
              </a:rPr>
              <a:t>    }</a:t>
            </a:r>
            <a:endParaRPr lang="en-US" sz="1400" dirty="0"/>
          </a:p>
        </p:txBody>
      </p:sp>
    </p:spTree>
    <p:extLst>
      <p:ext uri="{BB962C8B-B14F-4D97-AF65-F5344CB8AC3E}">
        <p14:creationId xmlns:p14="http://schemas.microsoft.com/office/powerpoint/2010/main" val="3063962255"/>
      </p:ext>
    </p:extLst>
  </p:cSld>
  <p:clrMapOvr>
    <a:masterClrMapping/>
  </p:clrMapOvr>
  <p:transition>
    <p:fade/>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solutions</a:t>
            </a:r>
            <a:endParaRPr lang="en-US" dirty="0"/>
          </a:p>
        </p:txBody>
      </p:sp>
      <p:sp>
        <p:nvSpPr>
          <p:cNvPr id="3" name="Text Placeholder 2"/>
          <p:cNvSpPr>
            <a:spLocks noGrp="1"/>
          </p:cNvSpPr>
          <p:nvPr>
            <p:ph type="body" sz="quarter" idx="10"/>
          </p:nvPr>
        </p:nvSpPr>
        <p:spPr>
          <a:xfrm>
            <a:off x="381000" y="1411552"/>
            <a:ext cx="8610600" cy="5995487"/>
          </a:xfrm>
        </p:spPr>
        <p:txBody>
          <a:bodyPr/>
          <a:lstStyle/>
          <a:p>
            <a:r>
              <a:rPr lang="en-US" dirty="0" smtClean="0"/>
              <a:t>Do not join</a:t>
            </a:r>
          </a:p>
          <a:p>
            <a:pPr lvl="1"/>
            <a:r>
              <a:rPr lang="en-US" dirty="0" smtClean="0"/>
              <a:t>Used by ESP/X, ESC/Java, Model checkers …</a:t>
            </a:r>
          </a:p>
          <a:p>
            <a:pPr lvl="1"/>
            <a:r>
              <a:rPr lang="en-US" dirty="0" smtClean="0"/>
              <a:t>Huge scalability issues</a:t>
            </a:r>
          </a:p>
          <a:p>
            <a:r>
              <a:rPr lang="en-US" dirty="0"/>
              <a:t>Trace </a:t>
            </a:r>
            <a:r>
              <a:rPr lang="en-US" dirty="0" smtClean="0"/>
              <a:t>partitioning</a:t>
            </a:r>
          </a:p>
          <a:p>
            <a:pPr lvl="1"/>
            <a:r>
              <a:rPr lang="en-US" dirty="0" smtClean="0"/>
              <a:t>How do you chose the partition automatically?</a:t>
            </a:r>
          </a:p>
          <a:p>
            <a:r>
              <a:rPr lang="en-US" dirty="0" err="1" smtClean="0"/>
              <a:t>PowerSets</a:t>
            </a:r>
            <a:endParaRPr lang="en-US" dirty="0" smtClean="0"/>
          </a:p>
          <a:p>
            <a:pPr lvl="1"/>
            <a:r>
              <a:rPr lang="en-US" dirty="0" smtClean="0"/>
              <a:t>Weaker, but better performances</a:t>
            </a:r>
          </a:p>
          <a:p>
            <a:pPr lvl="1"/>
            <a:r>
              <a:rPr lang="en-US" dirty="0" smtClean="0"/>
              <a:t>How do you limit the max # of elements in a set?</a:t>
            </a:r>
          </a:p>
          <a:p>
            <a:r>
              <a:rPr lang="en-US" dirty="0" smtClean="0"/>
              <a:t>Use smart encodings, Sat solvers …</a:t>
            </a:r>
          </a:p>
          <a:p>
            <a:pPr lvl="1"/>
            <a:r>
              <a:rPr lang="en-US" dirty="0" smtClean="0"/>
              <a:t>Sloppy ….</a:t>
            </a:r>
          </a:p>
          <a:p>
            <a:endParaRPr lang="en-US" dirty="0" smtClean="0"/>
          </a:p>
          <a:p>
            <a:pPr lvl="1"/>
            <a:endParaRPr lang="en-US" dirty="0" smtClean="0"/>
          </a:p>
        </p:txBody>
      </p:sp>
    </p:spTree>
    <p:extLst>
      <p:ext uri="{BB962C8B-B14F-4D97-AF65-F5344CB8AC3E}">
        <p14:creationId xmlns:p14="http://schemas.microsoft.com/office/powerpoint/2010/main" val="2125781898"/>
      </p:ext>
    </p:extLst>
  </p:cSld>
  <p:clrMapOvr>
    <a:masterClrMapping/>
  </p:clrMapOvr>
  <p:transition>
    <p:fade/>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 in Clousot</a:t>
            </a:r>
            <a:endParaRPr lang="en-US" dirty="0"/>
          </a:p>
        </p:txBody>
      </p:sp>
      <p:sp>
        <p:nvSpPr>
          <p:cNvPr id="3" name="Text Placeholder 2"/>
          <p:cNvSpPr>
            <a:spLocks noGrp="1"/>
          </p:cNvSpPr>
          <p:nvPr>
            <p:ph type="body" sz="quarter" idx="10"/>
          </p:nvPr>
        </p:nvSpPr>
        <p:spPr>
          <a:xfrm>
            <a:off x="381000" y="1411552"/>
            <a:ext cx="8382000" cy="1428083"/>
          </a:xfrm>
        </p:spPr>
        <p:txBody>
          <a:bodyPr/>
          <a:lstStyle/>
          <a:p>
            <a:r>
              <a:rPr lang="en-US" dirty="0" smtClean="0"/>
              <a:t>Backward analysis</a:t>
            </a:r>
          </a:p>
          <a:p>
            <a:r>
              <a:rPr lang="en-US" dirty="0" smtClean="0"/>
              <a:t>The failing assertion is pushed back to the program</a:t>
            </a:r>
          </a:p>
        </p:txBody>
      </p:sp>
      <p:sp>
        <p:nvSpPr>
          <p:cNvPr id="4" name="Rectangle 3"/>
          <p:cNvSpPr/>
          <p:nvPr/>
        </p:nvSpPr>
        <p:spPr>
          <a:xfrm>
            <a:off x="1447800" y="3352800"/>
            <a:ext cx="4114800"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Simple(</a:t>
            </a:r>
            <a:r>
              <a:rPr lang="en-US" dirty="0" err="1">
                <a:solidFill>
                  <a:srgbClr val="0000FF"/>
                </a:solidFill>
                <a:latin typeface="Consolas"/>
              </a:rPr>
              <a:t>bool</a:t>
            </a:r>
            <a:r>
              <a:rPr lang="en-US" dirty="0">
                <a:solidFill>
                  <a:prstClr val="black"/>
                </a:solidFill>
                <a:latin typeface="Consolas"/>
              </a:rPr>
              <a:t> b)</a:t>
            </a:r>
          </a:p>
          <a:p>
            <a:r>
              <a:rPr lang="en-US" dirty="0">
                <a:solidFill>
                  <a:prstClr val="black"/>
                </a:solidFill>
                <a:latin typeface="Consolas"/>
              </a:rPr>
              <a:t>    {</a:t>
            </a:r>
          </a:p>
          <a:p>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z;</a:t>
            </a:r>
          </a:p>
          <a:p>
            <a:r>
              <a:rPr lang="en-US" dirty="0">
                <a:solidFill>
                  <a:prstClr val="black"/>
                </a:solidFill>
                <a:latin typeface="Consolas"/>
              </a:rPr>
              <a:t>      </a:t>
            </a:r>
            <a:r>
              <a:rPr lang="en-US" dirty="0">
                <a:solidFill>
                  <a:srgbClr val="0000FF"/>
                </a:solidFill>
                <a:latin typeface="Consolas"/>
              </a:rPr>
              <a:t>if</a:t>
            </a:r>
            <a:r>
              <a:rPr lang="en-US" dirty="0">
                <a:solidFill>
                  <a:prstClr val="black"/>
                </a:solidFill>
                <a:latin typeface="Consolas"/>
              </a:rPr>
              <a:t> (b)</a:t>
            </a:r>
          </a:p>
          <a:p>
            <a:r>
              <a:rPr lang="en-US" dirty="0">
                <a:solidFill>
                  <a:prstClr val="black"/>
                </a:solidFill>
                <a:latin typeface="Consolas"/>
              </a:rPr>
              <a:t>        z = 12;</a:t>
            </a:r>
          </a:p>
          <a:p>
            <a:r>
              <a:rPr lang="en-US" dirty="0">
                <a:solidFill>
                  <a:prstClr val="black"/>
                </a:solidFill>
                <a:latin typeface="Consolas"/>
              </a:rPr>
              <a:t>      </a:t>
            </a:r>
            <a:r>
              <a:rPr lang="en-US" dirty="0">
                <a:solidFill>
                  <a:srgbClr val="0000FF"/>
                </a:solidFill>
                <a:latin typeface="Consolas"/>
              </a:rPr>
              <a:t>else</a:t>
            </a:r>
            <a:endParaRPr lang="en-US" dirty="0">
              <a:solidFill>
                <a:prstClr val="black"/>
              </a:solidFill>
              <a:latin typeface="Consolas"/>
            </a:endParaRPr>
          </a:p>
          <a:p>
            <a:r>
              <a:rPr lang="en-US" dirty="0">
                <a:solidFill>
                  <a:prstClr val="black"/>
                </a:solidFill>
                <a:latin typeface="Consolas"/>
              </a:rPr>
              <a:t>        z = -12</a:t>
            </a:r>
            <a:r>
              <a:rPr lang="en-US" dirty="0" smtClean="0">
                <a:solidFill>
                  <a:prstClr val="black"/>
                </a:solidFill>
                <a:latin typeface="Consolas"/>
              </a:rPr>
              <a:t>;</a:t>
            </a:r>
          </a:p>
          <a:p>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1 / z;</a:t>
            </a:r>
          </a:p>
          <a:p>
            <a:r>
              <a:rPr lang="en-US" dirty="0">
                <a:solidFill>
                  <a:prstClr val="black"/>
                </a:solidFill>
                <a:latin typeface="Consolas"/>
              </a:rPr>
              <a:t>    }</a:t>
            </a:r>
            <a:endParaRPr lang="en-US" dirty="0"/>
          </a:p>
        </p:txBody>
      </p:sp>
      <p:sp>
        <p:nvSpPr>
          <p:cNvPr id="5" name="TextBox 4"/>
          <p:cNvSpPr txBox="1"/>
          <p:nvPr/>
        </p:nvSpPr>
        <p:spPr>
          <a:xfrm>
            <a:off x="4962319" y="5655677"/>
            <a:ext cx="1431802"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z</a:t>
            </a:r>
            <a:r>
              <a:rPr lang="en-US" sz="1600" dirty="0" smtClean="0">
                <a:effectLst>
                  <a:outerShdw blurRad="38100" dist="38100" dir="2700000" algn="tl">
                    <a:srgbClr val="000000">
                      <a:alpha val="43137"/>
                    </a:srgbClr>
                  </a:outerShdw>
                </a:effectLst>
                <a:latin typeface="Consolas" pitchFamily="49" charset="0"/>
                <a:cs typeface="Consolas" pitchFamily="49" charset="0"/>
              </a:rPr>
              <a:t> :[-</a:t>
            </a:r>
            <a:r>
              <a:rPr lang="en-US" sz="1600" dirty="0"/>
              <a:t> ∞</a:t>
            </a:r>
            <a:r>
              <a:rPr lang="en-US" sz="1600" dirty="0" smtClean="0">
                <a:effectLst>
                  <a:outerShdw blurRad="38100" dist="38100" dir="2700000" algn="tl">
                    <a:srgbClr val="000000">
                      <a:alpha val="43137"/>
                    </a:srgbClr>
                  </a:outerShdw>
                </a:effectLst>
                <a:latin typeface="Consolas" pitchFamily="49" charset="0"/>
                <a:cs typeface="Consolas" pitchFamily="49" charset="0"/>
              </a:rPr>
              <a:t>,+</a:t>
            </a:r>
            <a:r>
              <a:rPr lang="en-US" sz="1600" dirty="0"/>
              <a:t>∞</a:t>
            </a:r>
            <a:r>
              <a:rPr lang="en-US" sz="1600" dirty="0" smtClean="0">
                <a:effectLst>
                  <a:outerShdw blurRad="38100" dist="38100" dir="2700000" algn="tl">
                    <a:srgbClr val="000000">
                      <a:alpha val="43137"/>
                    </a:srgbClr>
                  </a:outerShdw>
                </a:effectLst>
                <a:latin typeface="Consolas" pitchFamily="49" charset="0"/>
                <a:cs typeface="Consolas" pitchFamily="49" charset="0"/>
              </a:rPr>
              <a:t>]</a:t>
            </a:r>
          </a:p>
        </p:txBody>
      </p:sp>
      <p:sp>
        <p:nvSpPr>
          <p:cNvPr id="6" name="TextBox 5"/>
          <p:cNvSpPr txBox="1"/>
          <p:nvPr/>
        </p:nvSpPr>
        <p:spPr>
          <a:xfrm>
            <a:off x="4495800" y="5181600"/>
            <a:ext cx="1755609"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z</a:t>
            </a:r>
            <a:r>
              <a:rPr lang="en-US" sz="1600" dirty="0" smtClean="0">
                <a:effectLst>
                  <a:outerShdw blurRad="38100" dist="38100" dir="2700000" algn="tl">
                    <a:srgbClr val="000000">
                      <a:alpha val="43137"/>
                    </a:srgbClr>
                  </a:outerShdw>
                </a:effectLst>
                <a:latin typeface="Consolas" pitchFamily="49" charset="0"/>
                <a:cs typeface="Consolas" pitchFamily="49" charset="0"/>
              </a:rPr>
              <a:t> : [-12, -12]</a:t>
            </a:r>
          </a:p>
        </p:txBody>
      </p:sp>
      <p:sp>
        <p:nvSpPr>
          <p:cNvPr id="7" name="TextBox 6"/>
          <p:cNvSpPr txBox="1"/>
          <p:nvPr/>
        </p:nvSpPr>
        <p:spPr>
          <a:xfrm>
            <a:off x="4495800" y="4614684"/>
            <a:ext cx="1531188"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z</a:t>
            </a:r>
            <a:r>
              <a:rPr lang="en-US" sz="1600" dirty="0" smtClean="0">
                <a:effectLst>
                  <a:outerShdw blurRad="38100" dist="38100" dir="2700000" algn="tl">
                    <a:srgbClr val="000000">
                      <a:alpha val="43137"/>
                    </a:srgbClr>
                  </a:outerShdw>
                </a:effectLst>
                <a:latin typeface="Consolas" pitchFamily="49" charset="0"/>
                <a:cs typeface="Consolas" pitchFamily="49" charset="0"/>
              </a:rPr>
              <a:t> : [12, 12]</a:t>
            </a:r>
          </a:p>
        </p:txBody>
      </p:sp>
      <p:sp>
        <p:nvSpPr>
          <p:cNvPr id="8" name="TextBox 7"/>
          <p:cNvSpPr txBox="1"/>
          <p:nvPr/>
        </p:nvSpPr>
        <p:spPr>
          <a:xfrm>
            <a:off x="7010400" y="5655677"/>
            <a:ext cx="857927" cy="338554"/>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z</a:t>
            </a:r>
            <a:r>
              <a:rPr lang="en-US" sz="1600" dirty="0" smtClean="0">
                <a:effectLst>
                  <a:outerShdw blurRad="38100" dist="38100" dir="2700000" algn="tl">
                    <a:srgbClr val="000000">
                      <a:alpha val="43137"/>
                    </a:srgbClr>
                  </a:outerShdw>
                </a:effectLst>
                <a:latin typeface="Consolas" pitchFamily="49" charset="0"/>
                <a:cs typeface="Consolas" pitchFamily="49" charset="0"/>
              </a:rPr>
              <a:t> != 0</a:t>
            </a:r>
          </a:p>
        </p:txBody>
      </p:sp>
      <p:sp>
        <p:nvSpPr>
          <p:cNvPr id="9" name="TextBox 8"/>
          <p:cNvSpPr txBox="1"/>
          <p:nvPr/>
        </p:nvSpPr>
        <p:spPr>
          <a:xfrm>
            <a:off x="6754618" y="4614684"/>
            <a:ext cx="857927" cy="338554"/>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z</a:t>
            </a:r>
            <a:r>
              <a:rPr lang="en-US" sz="1600" dirty="0" smtClean="0">
                <a:effectLst>
                  <a:outerShdw blurRad="38100" dist="38100" dir="2700000" algn="tl">
                    <a:srgbClr val="000000">
                      <a:alpha val="43137"/>
                    </a:srgbClr>
                  </a:outerShdw>
                </a:effectLst>
                <a:latin typeface="Consolas" pitchFamily="49" charset="0"/>
                <a:cs typeface="Consolas" pitchFamily="49" charset="0"/>
              </a:rPr>
              <a:t> != 0</a:t>
            </a:r>
          </a:p>
        </p:txBody>
      </p:sp>
      <p:sp>
        <p:nvSpPr>
          <p:cNvPr id="10" name="TextBox 9"/>
          <p:cNvSpPr txBox="1"/>
          <p:nvPr/>
        </p:nvSpPr>
        <p:spPr>
          <a:xfrm>
            <a:off x="6754618" y="5181600"/>
            <a:ext cx="857927" cy="338554"/>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z</a:t>
            </a:r>
            <a:r>
              <a:rPr lang="en-US" sz="1600" dirty="0" smtClean="0">
                <a:effectLst>
                  <a:outerShdw blurRad="38100" dist="38100" dir="2700000" algn="tl">
                    <a:srgbClr val="000000">
                      <a:alpha val="43137"/>
                    </a:srgbClr>
                  </a:outerShdw>
                </a:effectLst>
                <a:latin typeface="Consolas" pitchFamily="49" charset="0"/>
                <a:cs typeface="Consolas" pitchFamily="49" charset="0"/>
              </a:rPr>
              <a:t> != 0</a:t>
            </a:r>
          </a:p>
        </p:txBody>
      </p:sp>
      <p:pic>
        <p:nvPicPr>
          <p:cNvPr id="9218" name="Picture 2" descr="C:\Users\logozzo\AppData\Local\Microsoft\Windows\Temporary Internet Files\Content.IE5\WTIO1D2X\MC90009803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1409" y="2286000"/>
            <a:ext cx="156527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084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complex example</a:t>
            </a:r>
            <a:endParaRPr lang="en-US" dirty="0"/>
          </a:p>
        </p:txBody>
      </p:sp>
      <p:sp>
        <p:nvSpPr>
          <p:cNvPr id="4" name="Rectangle 3"/>
          <p:cNvSpPr/>
          <p:nvPr/>
        </p:nvSpPr>
        <p:spPr>
          <a:xfrm>
            <a:off x="381000" y="1828800"/>
            <a:ext cx="8610600" cy="34778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dirty="0">
                <a:latin typeface="Consolas"/>
              </a:rPr>
              <a:t> </a:t>
            </a:r>
            <a:r>
              <a:rPr lang="en-US" sz="2000" dirty="0">
                <a:solidFill>
                  <a:srgbClr val="0000FF"/>
                </a:solidFill>
                <a:latin typeface="Consolas"/>
              </a:rPr>
              <a:t>public</a:t>
            </a:r>
            <a:r>
              <a:rPr lang="en-US" sz="2000" dirty="0">
                <a:solidFill>
                  <a:prstClr val="black"/>
                </a:solidFill>
                <a:latin typeface="Consolas"/>
              </a:rPr>
              <a:t> </a:t>
            </a:r>
            <a:r>
              <a:rPr lang="en-US" sz="2000" dirty="0">
                <a:solidFill>
                  <a:srgbClr val="0000FF"/>
                </a:solidFill>
                <a:latin typeface="Consolas"/>
              </a:rPr>
              <a:t>string</a:t>
            </a:r>
            <a:r>
              <a:rPr lang="en-US" sz="2000" dirty="0">
                <a:solidFill>
                  <a:prstClr val="black"/>
                </a:solidFill>
                <a:latin typeface="Consolas"/>
              </a:rPr>
              <a:t> Simple2(</a:t>
            </a:r>
            <a:r>
              <a:rPr lang="en-US" sz="2000" dirty="0" err="1">
                <a:solidFill>
                  <a:srgbClr val="0000FF"/>
                </a:solidFill>
                <a:latin typeface="Consolas"/>
              </a:rPr>
              <a:t>bool</a:t>
            </a:r>
            <a:r>
              <a:rPr lang="en-US" sz="2000" dirty="0">
                <a:solidFill>
                  <a:prstClr val="black"/>
                </a:solidFill>
                <a:latin typeface="Consolas"/>
              </a:rPr>
              <a:t> b)</a:t>
            </a:r>
          </a:p>
          <a:p>
            <a:r>
              <a:rPr lang="en-US" sz="2000" dirty="0">
                <a:solidFill>
                  <a:prstClr val="black"/>
                </a:solidFill>
                <a:latin typeface="Consolas"/>
              </a:rPr>
              <a:t>    {</a:t>
            </a:r>
          </a:p>
          <a:p>
            <a:r>
              <a:rPr lang="en-US" sz="2000" dirty="0">
                <a:solidFill>
                  <a:prstClr val="black"/>
                </a:solidFill>
                <a:latin typeface="Consolas"/>
              </a:rPr>
              <a:t>      </a:t>
            </a:r>
            <a:r>
              <a:rPr lang="en-US" sz="2000" dirty="0" err="1">
                <a:solidFill>
                  <a:srgbClr val="2B91AF"/>
                </a:solidFill>
                <a:latin typeface="Consolas"/>
              </a:rPr>
              <a:t>Contract</a:t>
            </a:r>
            <a:r>
              <a:rPr lang="en-US" sz="2000" dirty="0" err="1">
                <a:solidFill>
                  <a:prstClr val="black"/>
                </a:solidFill>
                <a:latin typeface="Consolas"/>
              </a:rPr>
              <a:t>.Ensures</a:t>
            </a:r>
            <a:r>
              <a:rPr lang="en-US" sz="2000" dirty="0">
                <a:solidFill>
                  <a:prstClr val="black"/>
                </a:solidFill>
                <a:latin typeface="Consolas"/>
              </a:rPr>
              <a:t>(</a:t>
            </a:r>
          </a:p>
          <a:p>
            <a:r>
              <a:rPr lang="en-US" sz="2000" dirty="0">
                <a:solidFill>
                  <a:prstClr val="black"/>
                </a:solidFill>
                <a:latin typeface="Consolas"/>
              </a:rPr>
              <a:t>        </a:t>
            </a:r>
            <a:r>
              <a:rPr lang="en-US" sz="2000" dirty="0" err="1">
                <a:solidFill>
                  <a:srgbClr val="2B91AF"/>
                </a:solidFill>
                <a:latin typeface="Consolas"/>
              </a:rPr>
              <a:t>Contract</a:t>
            </a:r>
            <a:r>
              <a:rPr lang="en-US" sz="2000" dirty="0" err="1">
                <a:solidFill>
                  <a:prstClr val="black"/>
                </a:solidFill>
                <a:latin typeface="Consolas"/>
              </a:rPr>
              <a:t>.Result</a:t>
            </a:r>
            <a:r>
              <a:rPr lang="en-US" sz="2000" dirty="0">
                <a:solidFill>
                  <a:prstClr val="black"/>
                </a:solidFill>
                <a:latin typeface="Consolas"/>
              </a:rPr>
              <a:t>&lt;</a:t>
            </a:r>
            <a:r>
              <a:rPr lang="en-US" sz="2000" dirty="0">
                <a:solidFill>
                  <a:srgbClr val="0000FF"/>
                </a:solidFill>
                <a:latin typeface="Consolas"/>
              </a:rPr>
              <a:t>string</a:t>
            </a:r>
            <a:r>
              <a:rPr lang="en-US" sz="2000" dirty="0">
                <a:solidFill>
                  <a:prstClr val="black"/>
                </a:solidFill>
                <a:latin typeface="Consolas"/>
              </a:rPr>
              <a:t>&gt;() == </a:t>
            </a:r>
            <a:r>
              <a:rPr lang="en-US" sz="2000" dirty="0">
                <a:solidFill>
                  <a:srgbClr val="0000FF"/>
                </a:solidFill>
                <a:latin typeface="Consolas"/>
              </a:rPr>
              <a:t>null</a:t>
            </a:r>
            <a:r>
              <a:rPr lang="en-US" sz="2000" dirty="0">
                <a:solidFill>
                  <a:prstClr val="black"/>
                </a:solidFill>
                <a:latin typeface="Consolas"/>
              </a:rPr>
              <a:t> </a:t>
            </a:r>
          </a:p>
          <a:p>
            <a:r>
              <a:rPr lang="en-US" sz="2000" dirty="0">
                <a:solidFill>
                  <a:prstClr val="black"/>
                </a:solidFill>
                <a:latin typeface="Consolas"/>
              </a:rPr>
              <a:t>        || </a:t>
            </a:r>
            <a:r>
              <a:rPr lang="en-US" sz="2000" dirty="0" err="1">
                <a:solidFill>
                  <a:srgbClr val="2B91AF"/>
                </a:solidFill>
                <a:latin typeface="Consolas"/>
              </a:rPr>
              <a:t>Contract</a:t>
            </a:r>
            <a:r>
              <a:rPr lang="en-US" sz="2000" dirty="0" err="1">
                <a:solidFill>
                  <a:prstClr val="black"/>
                </a:solidFill>
                <a:latin typeface="Consolas"/>
              </a:rPr>
              <a:t>.Result</a:t>
            </a:r>
            <a:r>
              <a:rPr lang="en-US" sz="2000" dirty="0">
                <a:solidFill>
                  <a:prstClr val="black"/>
                </a:solidFill>
                <a:latin typeface="Consolas"/>
              </a:rPr>
              <a:t>&lt;</a:t>
            </a:r>
            <a:r>
              <a:rPr lang="en-US" sz="2000" dirty="0">
                <a:solidFill>
                  <a:srgbClr val="0000FF"/>
                </a:solidFill>
                <a:latin typeface="Consolas"/>
              </a:rPr>
              <a:t>string</a:t>
            </a:r>
            <a:r>
              <a:rPr lang="en-US" sz="2000" dirty="0">
                <a:solidFill>
                  <a:prstClr val="black"/>
                </a:solidFill>
                <a:latin typeface="Consolas"/>
              </a:rPr>
              <a:t>&gt;().Length &gt; 0);</a:t>
            </a:r>
          </a:p>
          <a:p>
            <a:endParaRPr lang="en-US" sz="2000" dirty="0">
              <a:solidFill>
                <a:prstClr val="black"/>
              </a:solidFill>
              <a:latin typeface="Consolas"/>
            </a:endParaRPr>
          </a:p>
          <a:p>
            <a:r>
              <a:rPr lang="en-US" sz="2000" dirty="0">
                <a:solidFill>
                  <a:prstClr val="black"/>
                </a:solidFill>
                <a:latin typeface="Consolas"/>
              </a:rPr>
              <a:t>      </a:t>
            </a:r>
            <a:r>
              <a:rPr lang="en-US" sz="2000" dirty="0">
                <a:solidFill>
                  <a:srgbClr val="0000FF"/>
                </a:solidFill>
                <a:latin typeface="Consolas"/>
              </a:rPr>
              <a:t>if</a:t>
            </a:r>
            <a:r>
              <a:rPr lang="en-US" sz="2000" dirty="0">
                <a:solidFill>
                  <a:prstClr val="black"/>
                </a:solidFill>
                <a:latin typeface="Consolas"/>
              </a:rPr>
              <a:t> (b)</a:t>
            </a:r>
          </a:p>
          <a:p>
            <a:r>
              <a:rPr lang="en-US" sz="2000" dirty="0">
                <a:solidFill>
                  <a:prstClr val="black"/>
                </a:solidFill>
                <a:latin typeface="Consolas"/>
              </a:rPr>
              <a:t>        </a:t>
            </a:r>
            <a:r>
              <a:rPr lang="en-US" sz="2000" dirty="0">
                <a:solidFill>
                  <a:srgbClr val="0000FF"/>
                </a:solidFill>
                <a:latin typeface="Consolas"/>
              </a:rPr>
              <a:t>return</a:t>
            </a:r>
            <a:r>
              <a:rPr lang="en-US" sz="2000" dirty="0">
                <a:solidFill>
                  <a:prstClr val="black"/>
                </a:solidFill>
                <a:latin typeface="Consolas"/>
              </a:rPr>
              <a:t> </a:t>
            </a:r>
            <a:r>
              <a:rPr lang="en-US" sz="2000" dirty="0">
                <a:solidFill>
                  <a:srgbClr val="0000FF"/>
                </a:solidFill>
                <a:latin typeface="Consolas"/>
              </a:rPr>
              <a:t>null</a:t>
            </a:r>
            <a:r>
              <a:rPr lang="en-US" sz="2000" dirty="0">
                <a:solidFill>
                  <a:prstClr val="black"/>
                </a:solidFill>
                <a:latin typeface="Consolas"/>
              </a:rPr>
              <a:t>;</a:t>
            </a:r>
          </a:p>
          <a:p>
            <a:r>
              <a:rPr lang="en-US" sz="2000" dirty="0">
                <a:solidFill>
                  <a:prstClr val="black"/>
                </a:solidFill>
                <a:latin typeface="Consolas"/>
              </a:rPr>
              <a:t>      </a:t>
            </a:r>
            <a:r>
              <a:rPr lang="en-US" sz="2000" dirty="0">
                <a:solidFill>
                  <a:srgbClr val="0000FF"/>
                </a:solidFill>
                <a:latin typeface="Consolas"/>
              </a:rPr>
              <a:t>else</a:t>
            </a:r>
            <a:endParaRPr lang="en-US" sz="2000" dirty="0">
              <a:solidFill>
                <a:prstClr val="black"/>
              </a:solidFill>
              <a:latin typeface="Consolas"/>
            </a:endParaRPr>
          </a:p>
          <a:p>
            <a:r>
              <a:rPr lang="en-US" sz="2000" dirty="0">
                <a:solidFill>
                  <a:prstClr val="black"/>
                </a:solidFill>
                <a:latin typeface="Consolas"/>
              </a:rPr>
              <a:t>        </a:t>
            </a:r>
            <a:r>
              <a:rPr lang="en-US" sz="2000" dirty="0">
                <a:solidFill>
                  <a:srgbClr val="0000FF"/>
                </a:solidFill>
                <a:latin typeface="Consolas"/>
              </a:rPr>
              <a:t>return</a:t>
            </a:r>
            <a:r>
              <a:rPr lang="en-US" sz="2000" dirty="0">
                <a:solidFill>
                  <a:prstClr val="black"/>
                </a:solidFill>
                <a:latin typeface="Consolas"/>
              </a:rPr>
              <a:t> </a:t>
            </a:r>
            <a:r>
              <a:rPr lang="en-US" sz="2000" dirty="0">
                <a:solidFill>
                  <a:srgbClr val="A31515"/>
                </a:solidFill>
                <a:latin typeface="Consolas"/>
              </a:rPr>
              <a:t>"Ciao!"</a:t>
            </a:r>
            <a:r>
              <a:rPr lang="en-US" sz="2000" dirty="0">
                <a:solidFill>
                  <a:prstClr val="black"/>
                </a:solidFill>
                <a:latin typeface="Consolas"/>
              </a:rPr>
              <a:t>;</a:t>
            </a:r>
          </a:p>
          <a:p>
            <a:r>
              <a:rPr lang="en-US" sz="2000" dirty="0">
                <a:solidFill>
                  <a:prstClr val="black"/>
                </a:solidFill>
                <a:latin typeface="Consolas"/>
              </a:rPr>
              <a:t>    }</a:t>
            </a:r>
            <a:endParaRPr lang="en-US" sz="2000" dirty="0"/>
          </a:p>
        </p:txBody>
      </p:sp>
    </p:spTree>
    <p:extLst>
      <p:ext uri="{BB962C8B-B14F-4D97-AF65-F5344CB8AC3E}">
        <p14:creationId xmlns:p14="http://schemas.microsoft.com/office/powerpoint/2010/main" val="2621751803"/>
      </p:ext>
    </p:extLst>
  </p:cSld>
  <p:clrMapOvr>
    <a:masterClrMapping/>
  </p:clrMapOvr>
  <p:transition>
    <p:fade/>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with loop</a:t>
            </a:r>
            <a:endParaRPr lang="en-US" dirty="0"/>
          </a:p>
        </p:txBody>
      </p:sp>
      <p:sp>
        <p:nvSpPr>
          <p:cNvPr id="5" name="Rectangle 4"/>
          <p:cNvSpPr/>
          <p:nvPr/>
        </p:nvSpPr>
        <p:spPr>
          <a:xfrm>
            <a:off x="1219200" y="1295400"/>
            <a:ext cx="5105400"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a:t>
            </a:r>
            <a:r>
              <a:rPr lang="en-US" dirty="0" err="1">
                <a:solidFill>
                  <a:prstClr val="black"/>
                </a:solidFill>
                <a:latin typeface="Consolas"/>
              </a:rPr>
              <a:t>NonNull</a:t>
            </a:r>
            <a:r>
              <a:rPr lang="en-US"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string</a:t>
            </a:r>
            <a:r>
              <a:rPr lang="en-US" dirty="0">
                <a:solidFill>
                  <a:prstClr val="black"/>
                </a:solidFill>
                <a:latin typeface="Consolas"/>
              </a:rPr>
              <a:t> foo = </a:t>
            </a:r>
            <a:r>
              <a:rPr lang="en-US" dirty="0">
                <a:solidFill>
                  <a:srgbClr val="0000FF"/>
                </a:solidFill>
                <a:latin typeface="Consolas"/>
              </a:rPr>
              <a:t>null</a:t>
            </a:r>
            <a:r>
              <a:rPr lang="en-US" dirty="0" smtClean="0">
                <a:solidFill>
                  <a:prstClr val="black"/>
                </a:solidFill>
                <a:latin typeface="Consolas"/>
              </a:rPr>
              <a:t>;</a:t>
            </a:r>
          </a:p>
          <a:p>
            <a:endParaRPr lang="en-US" dirty="0">
              <a:solidFill>
                <a:prstClr val="black"/>
              </a:solidFill>
              <a:latin typeface="Consolas"/>
            </a:endParaRPr>
          </a:p>
          <a:p>
            <a:r>
              <a:rPr lang="nn-NO" dirty="0">
                <a:solidFill>
                  <a:prstClr val="black"/>
                </a:solidFill>
                <a:latin typeface="Consolas"/>
              </a:rPr>
              <a:t>      </a:t>
            </a:r>
            <a:r>
              <a:rPr lang="nn-NO" dirty="0">
                <a:solidFill>
                  <a:srgbClr val="0000FF"/>
                </a:solidFill>
                <a:latin typeface="Consolas"/>
              </a:rPr>
              <a:t>for</a:t>
            </a:r>
            <a:r>
              <a:rPr lang="nn-NO" dirty="0">
                <a:solidFill>
                  <a:prstClr val="black"/>
                </a:solidFill>
                <a:latin typeface="Consolas"/>
              </a:rPr>
              <a:t> (</a:t>
            </a:r>
            <a:r>
              <a:rPr lang="nn-NO" dirty="0">
                <a:solidFill>
                  <a:srgbClr val="0000FF"/>
                </a:solidFill>
                <a:latin typeface="Consolas"/>
              </a:rPr>
              <a:t>int</a:t>
            </a:r>
            <a:r>
              <a:rPr lang="nn-NO" dirty="0">
                <a:solidFill>
                  <a:prstClr val="black"/>
                </a:solidFill>
                <a:latin typeface="Consolas"/>
              </a:rPr>
              <a:t> i = 0; i &lt; 5; i++)</a:t>
            </a:r>
          </a:p>
          <a:p>
            <a:r>
              <a:rPr lang="en-US" dirty="0">
                <a:solidFill>
                  <a:prstClr val="black"/>
                </a:solidFill>
                <a:latin typeface="Consolas"/>
              </a:rPr>
              <a:t>      {</a:t>
            </a:r>
          </a:p>
          <a:p>
            <a:r>
              <a:rPr lang="en-US" dirty="0">
                <a:solidFill>
                  <a:prstClr val="black"/>
                </a:solidFill>
                <a:latin typeface="Consolas"/>
              </a:rPr>
              <a:t>        foo += </a:t>
            </a:r>
            <a:r>
              <a:rPr lang="en-US" dirty="0">
                <a:solidFill>
                  <a:srgbClr val="A31515"/>
                </a:solidFill>
                <a:latin typeface="Consolas"/>
              </a:rPr>
              <a:t>"foo"</a:t>
            </a:r>
            <a:r>
              <a:rPr lang="en-US" dirty="0">
                <a:solidFill>
                  <a:prstClr val="black"/>
                </a:solidFill>
                <a:latin typeface="Consolas"/>
              </a:rPr>
              <a:t>; </a:t>
            </a:r>
            <a:endParaRPr lang="en-US" dirty="0" smtClean="0">
              <a:solidFill>
                <a:prstClr val="black"/>
              </a:solidFill>
              <a:latin typeface="Consolas"/>
            </a:endParaRPr>
          </a:p>
          <a:p>
            <a:endParaRPr lang="en-US" dirty="0">
              <a:solidFill>
                <a:prstClr val="black"/>
              </a:solidFill>
              <a:latin typeface="Consolas"/>
            </a:endParaRPr>
          </a:p>
          <a:p>
            <a:r>
              <a:rPr lang="en-US" dirty="0">
                <a:solidFill>
                  <a:prstClr val="black"/>
                </a:solidFill>
                <a:latin typeface="Consolas"/>
              </a:rPr>
              <a:t>      }</a:t>
            </a:r>
          </a:p>
          <a:p>
            <a:endParaRPr lang="en-US" dirty="0" smtClean="0">
              <a:solidFill>
                <a:prstClr val="black"/>
              </a:solidFill>
              <a:latin typeface="Consolas"/>
            </a:endParaRPr>
          </a:p>
          <a:p>
            <a:endParaRPr lang="en-US" dirty="0">
              <a:solidFill>
                <a:prstClr val="black"/>
              </a:solidFill>
              <a:latin typeface="Consolas"/>
            </a:endParaRPr>
          </a:p>
          <a:p>
            <a:r>
              <a:rPr lang="en-US" dirty="0" smtClean="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.Assert</a:t>
            </a:r>
            <a:r>
              <a:rPr lang="en-US" dirty="0">
                <a:solidFill>
                  <a:prstClr val="black"/>
                </a:solidFill>
                <a:latin typeface="Consolas"/>
              </a:rPr>
              <a:t>(foo != </a:t>
            </a:r>
            <a:r>
              <a:rPr lang="en-US" dirty="0">
                <a:solidFill>
                  <a:srgbClr val="0000FF"/>
                </a:solidFill>
                <a:latin typeface="Consolas"/>
              </a:rPr>
              <a:t>null</a:t>
            </a:r>
            <a:r>
              <a:rPr lang="en-US" dirty="0">
                <a:solidFill>
                  <a:prstClr val="black"/>
                </a:solidFill>
                <a:latin typeface="Consolas"/>
              </a:rPr>
              <a:t>);</a:t>
            </a:r>
          </a:p>
          <a:p>
            <a:r>
              <a:rPr lang="en-US" dirty="0">
                <a:solidFill>
                  <a:prstClr val="black"/>
                </a:solidFill>
                <a:latin typeface="Consolas"/>
              </a:rPr>
              <a:t>    }</a:t>
            </a:r>
            <a:endParaRPr lang="en-US" dirty="0"/>
          </a:p>
        </p:txBody>
      </p:sp>
      <p:sp>
        <p:nvSpPr>
          <p:cNvPr id="7" name="TextBox 6"/>
          <p:cNvSpPr txBox="1"/>
          <p:nvPr/>
        </p:nvSpPr>
        <p:spPr>
          <a:xfrm>
            <a:off x="5593642" y="2057400"/>
            <a:ext cx="1306768"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f</a:t>
            </a:r>
            <a:r>
              <a:rPr lang="en-US" sz="1600" dirty="0" smtClean="0">
                <a:effectLst>
                  <a:outerShdw blurRad="38100" dist="38100" dir="2700000" algn="tl">
                    <a:srgbClr val="000000">
                      <a:alpha val="43137"/>
                    </a:srgbClr>
                  </a:outerShdw>
                </a:effectLst>
                <a:latin typeface="Consolas" pitchFamily="49" charset="0"/>
                <a:cs typeface="Consolas" pitchFamily="49" charset="0"/>
              </a:rPr>
              <a:t>oo: Null </a:t>
            </a:r>
          </a:p>
        </p:txBody>
      </p:sp>
      <p:sp>
        <p:nvSpPr>
          <p:cNvPr id="8" name="TextBox 7"/>
          <p:cNvSpPr txBox="1"/>
          <p:nvPr/>
        </p:nvSpPr>
        <p:spPr>
          <a:xfrm>
            <a:off x="5593642" y="2665006"/>
            <a:ext cx="970137"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f</a:t>
            </a:r>
            <a:r>
              <a:rPr lang="en-US" sz="1600" dirty="0" smtClean="0">
                <a:effectLst>
                  <a:outerShdw blurRad="38100" dist="38100" dir="2700000" algn="tl">
                    <a:srgbClr val="000000">
                      <a:alpha val="43137"/>
                    </a:srgbClr>
                  </a:outerShdw>
                </a:effectLst>
                <a:latin typeface="Consolas" pitchFamily="49" charset="0"/>
                <a:cs typeface="Consolas" pitchFamily="49" charset="0"/>
              </a:rPr>
              <a:t>oo: T </a:t>
            </a:r>
          </a:p>
        </p:txBody>
      </p:sp>
      <p:sp>
        <p:nvSpPr>
          <p:cNvPr id="9" name="TextBox 8"/>
          <p:cNvSpPr txBox="1"/>
          <p:nvPr/>
        </p:nvSpPr>
        <p:spPr>
          <a:xfrm>
            <a:off x="5593642" y="3200400"/>
            <a:ext cx="1643399"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f</a:t>
            </a:r>
            <a:r>
              <a:rPr lang="en-US" sz="1600" dirty="0" smtClean="0">
                <a:effectLst>
                  <a:outerShdw blurRad="38100" dist="38100" dir="2700000" algn="tl">
                    <a:srgbClr val="000000">
                      <a:alpha val="43137"/>
                    </a:srgbClr>
                  </a:outerShdw>
                </a:effectLst>
                <a:latin typeface="Consolas" pitchFamily="49" charset="0"/>
                <a:cs typeface="Consolas" pitchFamily="49" charset="0"/>
              </a:rPr>
              <a:t>oo: </a:t>
            </a:r>
            <a:r>
              <a:rPr lang="en-US" sz="1600" dirty="0" err="1" smtClean="0">
                <a:effectLst>
                  <a:outerShdw blurRad="38100" dist="38100" dir="2700000" algn="tl">
                    <a:srgbClr val="000000">
                      <a:alpha val="43137"/>
                    </a:srgbClr>
                  </a:outerShdw>
                </a:effectLst>
                <a:latin typeface="Consolas" pitchFamily="49" charset="0"/>
                <a:cs typeface="Consolas" pitchFamily="49" charset="0"/>
              </a:rPr>
              <a:t>NotNull</a:t>
            </a:r>
            <a:r>
              <a:rPr lang="en-US" sz="1600" dirty="0" smtClean="0">
                <a:effectLst>
                  <a:outerShdw blurRad="38100" dist="38100" dir="2700000" algn="tl">
                    <a:srgbClr val="000000">
                      <a:alpha val="43137"/>
                    </a:srgbClr>
                  </a:outerShdw>
                </a:effectLst>
                <a:latin typeface="Consolas" pitchFamily="49" charset="0"/>
                <a:cs typeface="Consolas" pitchFamily="49" charset="0"/>
              </a:rPr>
              <a:t> </a:t>
            </a:r>
          </a:p>
        </p:txBody>
      </p:sp>
      <p:sp>
        <p:nvSpPr>
          <p:cNvPr id="10" name="TextBox 9"/>
          <p:cNvSpPr txBox="1"/>
          <p:nvPr/>
        </p:nvSpPr>
        <p:spPr>
          <a:xfrm>
            <a:off x="5593642" y="3962400"/>
            <a:ext cx="857927" cy="338554"/>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600" dirty="0">
                <a:effectLst>
                  <a:outerShdw blurRad="38100" dist="38100" dir="2700000" algn="tl">
                    <a:srgbClr val="000000">
                      <a:alpha val="43137"/>
                    </a:srgbClr>
                  </a:outerShdw>
                </a:effectLst>
                <a:latin typeface="Consolas" pitchFamily="49" charset="0"/>
                <a:cs typeface="Consolas" pitchFamily="49" charset="0"/>
              </a:rPr>
              <a:t>f</a:t>
            </a:r>
            <a:r>
              <a:rPr lang="en-US" sz="1600" dirty="0" smtClean="0">
                <a:effectLst>
                  <a:outerShdw blurRad="38100" dist="38100" dir="2700000" algn="tl">
                    <a:srgbClr val="000000">
                      <a:alpha val="43137"/>
                    </a:srgbClr>
                  </a:outerShdw>
                </a:effectLst>
                <a:latin typeface="Consolas" pitchFamily="49" charset="0"/>
                <a:cs typeface="Consolas" pitchFamily="49" charset="0"/>
              </a:rPr>
              <a:t>oo: T</a:t>
            </a:r>
          </a:p>
        </p:txBody>
      </p:sp>
      <p:sp>
        <p:nvSpPr>
          <p:cNvPr id="11" name="TextBox 10"/>
          <p:cNvSpPr txBox="1"/>
          <p:nvPr/>
        </p:nvSpPr>
        <p:spPr>
          <a:xfrm>
            <a:off x="6808077" y="3962400"/>
            <a:ext cx="1418978" cy="338554"/>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600" dirty="0" smtClean="0">
                <a:effectLst>
                  <a:outerShdw blurRad="38100" dist="38100" dir="2700000" algn="tl">
                    <a:srgbClr val="000000">
                      <a:alpha val="43137"/>
                    </a:srgbClr>
                  </a:outerShdw>
                </a:effectLst>
                <a:latin typeface="Consolas" pitchFamily="49" charset="0"/>
                <a:cs typeface="Consolas" pitchFamily="49" charset="0"/>
              </a:rPr>
              <a:t>foo != null</a:t>
            </a:r>
          </a:p>
        </p:txBody>
      </p:sp>
      <p:sp>
        <p:nvSpPr>
          <p:cNvPr id="12" name="TextBox 11"/>
          <p:cNvSpPr txBox="1"/>
          <p:nvPr/>
        </p:nvSpPr>
        <p:spPr>
          <a:xfrm>
            <a:off x="7391400" y="3196495"/>
            <a:ext cx="1418978" cy="338554"/>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600" dirty="0" smtClean="0">
                <a:effectLst>
                  <a:outerShdw blurRad="38100" dist="38100" dir="2700000" algn="tl">
                    <a:srgbClr val="000000">
                      <a:alpha val="43137"/>
                    </a:srgbClr>
                  </a:outerShdw>
                </a:effectLst>
                <a:latin typeface="Consolas" pitchFamily="49" charset="0"/>
                <a:cs typeface="Consolas" pitchFamily="49" charset="0"/>
              </a:rPr>
              <a:t>foo != null</a:t>
            </a:r>
          </a:p>
        </p:txBody>
      </p:sp>
      <p:grpSp>
        <p:nvGrpSpPr>
          <p:cNvPr id="16" name="Group 15"/>
          <p:cNvGrpSpPr/>
          <p:nvPr/>
        </p:nvGrpSpPr>
        <p:grpSpPr>
          <a:xfrm>
            <a:off x="7384473" y="1828800"/>
            <a:ext cx="1418978" cy="836206"/>
            <a:chOff x="7384473" y="1828800"/>
            <a:chExt cx="1418978" cy="836206"/>
          </a:xfrm>
        </p:grpSpPr>
        <p:sp>
          <p:nvSpPr>
            <p:cNvPr id="14" name="TextBox 13"/>
            <p:cNvSpPr txBox="1"/>
            <p:nvPr/>
          </p:nvSpPr>
          <p:spPr>
            <a:xfrm>
              <a:off x="7384473" y="2057400"/>
              <a:ext cx="1418978" cy="338554"/>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600" dirty="0" smtClean="0">
                  <a:effectLst>
                    <a:outerShdw blurRad="38100" dist="38100" dir="2700000" algn="tl">
                      <a:srgbClr val="000000">
                        <a:alpha val="43137"/>
                      </a:srgbClr>
                    </a:outerShdw>
                  </a:effectLst>
                  <a:latin typeface="Consolas" pitchFamily="49" charset="0"/>
                  <a:cs typeface="Consolas" pitchFamily="49" charset="0"/>
                </a:rPr>
                <a:t>foo != null</a:t>
              </a:r>
            </a:p>
          </p:txBody>
        </p:sp>
        <p:sp>
          <p:nvSpPr>
            <p:cNvPr id="15" name="&quot;No&quot; Symbol 14"/>
            <p:cNvSpPr/>
            <p:nvPr/>
          </p:nvSpPr>
          <p:spPr bwMode="auto">
            <a:xfrm>
              <a:off x="7620000" y="1828800"/>
              <a:ext cx="914400" cy="836206"/>
            </a:xfrm>
            <a:prstGeom prst="noSmoking">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grpSp>
    </p:spTree>
    <p:extLst>
      <p:ext uri="{BB962C8B-B14F-4D97-AF65-F5344CB8AC3E}">
        <p14:creationId xmlns:p14="http://schemas.microsoft.com/office/powerpoint/2010/main" val="104862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build="allAtOnce" animBg="1"/>
      <p:bldP spid="12"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Text Placeholder 2"/>
          <p:cNvSpPr>
            <a:spLocks noGrp="1"/>
          </p:cNvSpPr>
          <p:nvPr>
            <p:ph type="body" sz="quarter" idx="10"/>
          </p:nvPr>
        </p:nvSpPr>
        <p:spPr>
          <a:xfrm>
            <a:off x="381000" y="1411552"/>
            <a:ext cx="8382000" cy="5115246"/>
          </a:xfrm>
        </p:spPr>
        <p:txBody>
          <a:bodyPr/>
          <a:lstStyle/>
          <a:p>
            <a:r>
              <a:rPr lang="en-US" dirty="0" smtClean="0"/>
              <a:t>Precise backward propagation</a:t>
            </a:r>
          </a:p>
          <a:p>
            <a:pPr lvl="1"/>
            <a:r>
              <a:rPr lang="en-US" dirty="0" smtClean="0"/>
              <a:t>Arbitrary </a:t>
            </a:r>
            <a:r>
              <a:rPr lang="en-US" dirty="0"/>
              <a:t>B</a:t>
            </a:r>
            <a:r>
              <a:rPr lang="en-US" dirty="0" smtClean="0"/>
              <a:t>oolean structures</a:t>
            </a:r>
          </a:p>
          <a:p>
            <a:r>
              <a:rPr lang="en-US" dirty="0" smtClean="0"/>
              <a:t>Intersect with forward analysis</a:t>
            </a:r>
          </a:p>
          <a:p>
            <a:pPr lvl="1"/>
            <a:r>
              <a:rPr lang="en-US" dirty="0" smtClean="0"/>
              <a:t>E.g. for loops</a:t>
            </a:r>
          </a:p>
          <a:p>
            <a:r>
              <a:rPr lang="en-US" dirty="0" smtClean="0"/>
              <a:t>Enable combination of analysis</a:t>
            </a:r>
          </a:p>
          <a:p>
            <a:pPr lvl="1"/>
            <a:r>
              <a:rPr lang="en-US" dirty="0" smtClean="0"/>
              <a:t>Non-null &amp; numerical</a:t>
            </a:r>
          </a:p>
          <a:p>
            <a:r>
              <a:rPr lang="en-US" dirty="0" smtClean="0"/>
              <a:t>Enable splitting the proof in lemmas</a:t>
            </a:r>
          </a:p>
          <a:p>
            <a:r>
              <a:rPr lang="en-US" dirty="0" smtClean="0"/>
              <a:t>On-demand only</a:t>
            </a:r>
          </a:p>
          <a:p>
            <a:pPr lvl="1"/>
            <a:r>
              <a:rPr lang="en-US" dirty="0" smtClean="0"/>
              <a:t>When we fail in the forward step</a:t>
            </a:r>
          </a:p>
          <a:p>
            <a:endParaRPr lang="en-US" dirty="0"/>
          </a:p>
        </p:txBody>
      </p:sp>
    </p:spTree>
    <p:extLst>
      <p:ext uri="{BB962C8B-B14F-4D97-AF65-F5344CB8AC3E}">
        <p14:creationId xmlns:p14="http://schemas.microsoft.com/office/powerpoint/2010/main" val="3415142334"/>
      </p:ext>
    </p:extLst>
  </p:cSld>
  <p:clrMapOvr>
    <a:masterClrMapping/>
  </p:clrMapOvr>
  <p:transition>
    <p:fade/>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To sum up</a:t>
            </a:r>
            <a:endParaRPr lang="en-US" dirty="0"/>
          </a:p>
        </p:txBody>
      </p:sp>
      <p:pic>
        <p:nvPicPr>
          <p:cNvPr id="10242" name="Picture 2" descr="C:\Users\logozzo\AppData\Local\Microsoft\Windows\Temporary Internet Files\Content.IE5\X7757D12\MC90023291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800" y="2971800"/>
            <a:ext cx="1350962"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12610"/>
      </p:ext>
    </p:extLst>
  </p:cSld>
  <p:clrMapOvr>
    <a:masterClrMapping/>
  </p:clrMapOvr>
  <p:transition>
    <p:fade/>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Clousot phases</a:t>
            </a:r>
            <a:endParaRPr lang="en-US" dirty="0"/>
          </a:p>
        </p:txBody>
      </p:sp>
      <p:sp>
        <p:nvSpPr>
          <p:cNvPr id="6" name="Text Placeholder 5"/>
          <p:cNvSpPr>
            <a:spLocks noGrp="1"/>
          </p:cNvSpPr>
          <p:nvPr>
            <p:ph type="body" sz="quarter" idx="10"/>
          </p:nvPr>
        </p:nvSpPr>
        <p:spPr>
          <a:xfrm>
            <a:off x="381000" y="1411552"/>
            <a:ext cx="8382000" cy="5453801"/>
          </a:xfrm>
        </p:spPr>
        <p:txBody>
          <a:bodyPr/>
          <a:lstStyle/>
          <a:p>
            <a:r>
              <a:rPr lang="en-US" dirty="0" smtClean="0"/>
              <a:t>Infer facts on the method</a:t>
            </a:r>
          </a:p>
          <a:p>
            <a:pPr lvl="1"/>
            <a:r>
              <a:rPr lang="en-US" dirty="0" smtClean="0"/>
              <a:t>Non-</a:t>
            </a:r>
            <a:r>
              <a:rPr lang="en-US" dirty="0" err="1" smtClean="0"/>
              <a:t>nullness</a:t>
            </a:r>
            <a:endParaRPr lang="en-US" dirty="0" smtClean="0"/>
          </a:p>
          <a:p>
            <a:pPr lvl="1"/>
            <a:r>
              <a:rPr lang="en-US" dirty="0" smtClean="0"/>
              <a:t>Numerical values</a:t>
            </a:r>
          </a:p>
          <a:p>
            <a:r>
              <a:rPr lang="en-US" dirty="0" smtClean="0"/>
              <a:t>Use facts to prove assertions</a:t>
            </a:r>
          </a:p>
          <a:p>
            <a:pPr lvl="1"/>
            <a:r>
              <a:rPr lang="en-US" dirty="0" smtClean="0"/>
              <a:t>True: ok</a:t>
            </a:r>
          </a:p>
          <a:p>
            <a:pPr lvl="1"/>
            <a:r>
              <a:rPr lang="en-US" dirty="0" smtClean="0"/>
              <a:t>False: ok (report warning to the user)</a:t>
            </a:r>
          </a:p>
          <a:p>
            <a:pPr lvl="1"/>
            <a:r>
              <a:rPr lang="en-US" dirty="0" smtClean="0"/>
              <a:t>Bottom: ok (report warning to the user)</a:t>
            </a:r>
          </a:p>
          <a:p>
            <a:pPr lvl="1"/>
            <a:r>
              <a:rPr lang="en-US" dirty="0" smtClean="0"/>
              <a:t>Top</a:t>
            </a:r>
          </a:p>
          <a:p>
            <a:pPr lvl="2"/>
            <a:r>
              <a:rPr lang="en-US" dirty="0" smtClean="0"/>
              <a:t>Change the abstract domain</a:t>
            </a:r>
          </a:p>
          <a:p>
            <a:pPr lvl="2"/>
            <a:r>
              <a:rPr lang="en-US" dirty="0" smtClean="0"/>
              <a:t>Perform backward analysis</a:t>
            </a:r>
          </a:p>
          <a:p>
            <a:pPr lvl="2"/>
            <a:r>
              <a:rPr lang="en-US" dirty="0" smtClean="0"/>
              <a:t>Infer (</a:t>
            </a:r>
            <a:r>
              <a:rPr lang="en-US" dirty="0" smtClean="0"/>
              <a:t>next)</a:t>
            </a:r>
            <a:endParaRPr lang="en-US" dirty="0" smtClean="0"/>
          </a:p>
          <a:p>
            <a:pPr lvl="2"/>
            <a:r>
              <a:rPr lang="en-US" dirty="0" smtClean="0"/>
              <a:t>Report warning to the user</a:t>
            </a:r>
          </a:p>
        </p:txBody>
      </p:sp>
    </p:spTree>
    <p:extLst>
      <p:ext uri="{BB962C8B-B14F-4D97-AF65-F5344CB8AC3E}">
        <p14:creationId xmlns:p14="http://schemas.microsoft.com/office/powerpoint/2010/main" val="976785229"/>
      </p:ext>
    </p:extLst>
  </p:cSld>
  <p:clrMapOvr>
    <a:masterClrMapping/>
  </p:clrMapOvr>
  <p:transition>
    <p:fade/>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a:t>
            </a:r>
            <a:endParaRPr lang="en-US" dirty="0"/>
          </a:p>
        </p:txBody>
      </p:sp>
      <p:sp>
        <p:nvSpPr>
          <p:cNvPr id="3" name="Text Placeholder 2"/>
          <p:cNvSpPr>
            <a:spLocks noGrp="1"/>
          </p:cNvSpPr>
          <p:nvPr>
            <p:ph type="body" sz="quarter" idx="10"/>
          </p:nvPr>
        </p:nvSpPr>
        <p:spPr>
          <a:xfrm>
            <a:off x="381000" y="1411552"/>
            <a:ext cx="8382000" cy="3083921"/>
          </a:xfrm>
        </p:spPr>
        <p:txBody>
          <a:bodyPr/>
          <a:lstStyle/>
          <a:p>
            <a:r>
              <a:rPr lang="en-US" dirty="0" smtClean="0"/>
              <a:t>Advanced topics</a:t>
            </a:r>
          </a:p>
          <a:p>
            <a:pPr lvl="1"/>
            <a:r>
              <a:rPr lang="en-US" dirty="0" smtClean="0"/>
              <a:t>Inference</a:t>
            </a:r>
          </a:p>
          <a:p>
            <a:pPr lvl="2"/>
            <a:r>
              <a:rPr lang="en-US" dirty="0" smtClean="0"/>
              <a:t>Precondition</a:t>
            </a:r>
          </a:p>
          <a:p>
            <a:pPr lvl="2"/>
            <a:r>
              <a:rPr lang="en-US" dirty="0" smtClean="0"/>
              <a:t>Postcondition</a:t>
            </a:r>
          </a:p>
          <a:p>
            <a:pPr lvl="2"/>
            <a:r>
              <a:rPr lang="en-US" dirty="0" smtClean="0"/>
              <a:t>Object invariants</a:t>
            </a:r>
          </a:p>
          <a:p>
            <a:pPr lvl="1"/>
            <a:r>
              <a:rPr lang="en-US" dirty="0" smtClean="0"/>
              <a:t>Floating point</a:t>
            </a:r>
          </a:p>
          <a:p>
            <a:pPr lvl="1"/>
            <a:r>
              <a:rPr lang="en-US" dirty="0" smtClean="0"/>
              <a:t>Array content inference</a:t>
            </a:r>
          </a:p>
        </p:txBody>
      </p:sp>
    </p:spTree>
    <p:extLst>
      <p:ext uri="{BB962C8B-B14F-4D97-AF65-F5344CB8AC3E}">
        <p14:creationId xmlns:p14="http://schemas.microsoft.com/office/powerpoint/2010/main" val="113302706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05000"/>
            <a:ext cx="7681913" cy="1523495"/>
          </a:xfrm>
        </p:spPr>
        <p:txBody>
          <a:bodyPr/>
          <a:lstStyle/>
          <a:p>
            <a:r>
              <a:rPr lang="en-US" dirty="0" smtClean="0"/>
              <a:t>Specification with Contracts</a:t>
            </a:r>
            <a:endParaRPr lang="en-US" dirty="0"/>
          </a:p>
        </p:txBody>
      </p:sp>
      <p:pic>
        <p:nvPicPr>
          <p:cNvPr id="1026" name="Picture 2" descr="C:\Users\logozzo\AppData\Local\Microsoft\Windows\Temporary Internet Files\Content.IE5\WTIO1D2X\MC90032621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0875" y="3278188"/>
            <a:ext cx="1577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649720"/>
      </p:ext>
    </p:extLst>
  </p:cSld>
  <p:clrMapOvr>
    <a:masterClrMapping/>
  </p:clrMapOvr>
  <p:transition>
    <p:fade/>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Let’s recap</a:t>
            </a:r>
            <a:endParaRPr lang="en-US" dirty="0"/>
          </a:p>
        </p:txBody>
      </p:sp>
      <p:sp>
        <p:nvSpPr>
          <p:cNvPr id="6" name="Text Placeholder 5"/>
          <p:cNvSpPr>
            <a:spLocks noGrp="1"/>
          </p:cNvSpPr>
          <p:nvPr>
            <p:ph type="body" sz="quarter" idx="10"/>
          </p:nvPr>
        </p:nvSpPr>
        <p:spPr>
          <a:xfrm>
            <a:off x="381000" y="1411552"/>
            <a:ext cx="8382000" cy="4912114"/>
          </a:xfrm>
        </p:spPr>
        <p:txBody>
          <a:bodyPr/>
          <a:lstStyle/>
          <a:p>
            <a:r>
              <a:rPr lang="en-US" dirty="0" smtClean="0"/>
              <a:t>Analyze a method</a:t>
            </a:r>
          </a:p>
          <a:p>
            <a:r>
              <a:rPr lang="en-US" dirty="0" smtClean="0"/>
              <a:t>Prove assertions</a:t>
            </a:r>
          </a:p>
          <a:p>
            <a:pPr lvl="1"/>
            <a:r>
              <a:rPr lang="en-US" dirty="0" smtClean="0"/>
              <a:t>True</a:t>
            </a:r>
          </a:p>
          <a:p>
            <a:pPr lvl="1"/>
            <a:r>
              <a:rPr lang="en-US" dirty="0" smtClean="0"/>
              <a:t>False</a:t>
            </a:r>
          </a:p>
          <a:p>
            <a:pPr lvl="1"/>
            <a:r>
              <a:rPr lang="en-US" dirty="0" smtClean="0"/>
              <a:t>Bottom (unreached)</a:t>
            </a:r>
          </a:p>
          <a:p>
            <a:pPr lvl="1"/>
            <a:r>
              <a:rPr lang="en-US" dirty="0" smtClean="0"/>
              <a:t>Top</a:t>
            </a:r>
          </a:p>
          <a:p>
            <a:r>
              <a:rPr lang="en-US" dirty="0" smtClean="0"/>
              <a:t>Refine the analysis on Top</a:t>
            </a:r>
          </a:p>
          <a:p>
            <a:pPr lvl="1"/>
            <a:r>
              <a:rPr lang="en-US" dirty="0" smtClean="0"/>
              <a:t>More refined abstract domain</a:t>
            </a:r>
          </a:p>
          <a:p>
            <a:pPr lvl="1"/>
            <a:r>
              <a:rPr lang="en-US" dirty="0" smtClean="0"/>
              <a:t>Backward analysis</a:t>
            </a:r>
          </a:p>
          <a:p>
            <a:r>
              <a:rPr lang="en-US" dirty="0" smtClean="0"/>
              <a:t>And if it fails???</a:t>
            </a:r>
            <a:endParaRPr lang="en-US" dirty="0"/>
          </a:p>
        </p:txBody>
      </p:sp>
    </p:spTree>
    <p:extLst>
      <p:ext uri="{BB962C8B-B14F-4D97-AF65-F5344CB8AC3E}">
        <p14:creationId xmlns:p14="http://schemas.microsoft.com/office/powerpoint/2010/main" val="1892966307"/>
      </p:ext>
    </p:extLst>
  </p:cSld>
  <p:clrMapOvr>
    <a:masterClrMapping/>
  </p:clrMapOvr>
  <p:transition>
    <p:fade/>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getting Top?</a:t>
            </a:r>
            <a:endParaRPr lang="en-US" dirty="0"/>
          </a:p>
        </p:txBody>
      </p:sp>
      <p:sp>
        <p:nvSpPr>
          <p:cNvPr id="3" name="Text Placeholder 2"/>
          <p:cNvSpPr>
            <a:spLocks noGrp="1"/>
          </p:cNvSpPr>
          <p:nvPr>
            <p:ph type="body" sz="quarter" idx="10"/>
          </p:nvPr>
        </p:nvSpPr>
        <p:spPr>
          <a:xfrm>
            <a:off x="381000" y="1411552"/>
            <a:ext cx="8382000" cy="2542234"/>
          </a:xfrm>
        </p:spPr>
        <p:txBody>
          <a:bodyPr/>
          <a:lstStyle/>
          <a:p>
            <a:r>
              <a:rPr lang="en-US" dirty="0" smtClean="0"/>
              <a:t>Missing information</a:t>
            </a:r>
          </a:p>
          <a:p>
            <a:pPr lvl="1"/>
            <a:r>
              <a:rPr lang="en-US" dirty="0" smtClean="0"/>
              <a:t>The analysis is modular</a:t>
            </a:r>
          </a:p>
          <a:p>
            <a:r>
              <a:rPr lang="en-US" dirty="0" smtClean="0"/>
              <a:t>The program is sometimes wrong</a:t>
            </a:r>
          </a:p>
          <a:p>
            <a:r>
              <a:rPr lang="en-US" dirty="0" smtClean="0"/>
              <a:t>Examples…</a:t>
            </a:r>
          </a:p>
          <a:p>
            <a:endParaRPr lang="en-US" dirty="0" smtClean="0"/>
          </a:p>
        </p:txBody>
      </p:sp>
    </p:spTree>
    <p:extLst>
      <p:ext uri="{BB962C8B-B14F-4D97-AF65-F5344CB8AC3E}">
        <p14:creationId xmlns:p14="http://schemas.microsoft.com/office/powerpoint/2010/main" val="2152566881"/>
      </p:ext>
    </p:extLst>
  </p:cSld>
  <p:clrMapOvr>
    <a:masterClrMapping/>
  </p:clrMapOvr>
  <p:transition>
    <p:fade/>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sz="quarter" idx="10"/>
          </p:nvPr>
        </p:nvSpPr>
        <p:spPr>
          <a:xfrm>
            <a:off x="342900" y="5029200"/>
            <a:ext cx="8382000" cy="984885"/>
          </a:xfrm>
        </p:spPr>
        <p:txBody>
          <a:bodyPr/>
          <a:lstStyle/>
          <a:p>
            <a:r>
              <a:rPr lang="en-US" dirty="0" smtClean="0"/>
              <a:t>Is it correct?</a:t>
            </a:r>
          </a:p>
          <a:p>
            <a:r>
              <a:rPr lang="en-US" dirty="0" smtClean="0"/>
              <a:t>Is it always wrong?</a:t>
            </a:r>
            <a:endParaRPr lang="en-US" dirty="0"/>
          </a:p>
        </p:txBody>
      </p:sp>
      <p:sp>
        <p:nvSpPr>
          <p:cNvPr id="4" name="Rectangle 3"/>
          <p:cNvSpPr/>
          <p:nvPr/>
        </p:nvSpPr>
        <p:spPr>
          <a:xfrm>
            <a:off x="1676400" y="1905000"/>
            <a:ext cx="571500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a:t>
            </a:r>
            <a:r>
              <a:rPr lang="en-US" dirty="0" err="1">
                <a:solidFill>
                  <a:prstClr val="black"/>
                </a:solidFill>
                <a:latin typeface="Consolas"/>
              </a:rPr>
              <a:t>IsOutOfBounds</a:t>
            </a:r>
            <a:r>
              <a:rPr lang="en-US" dirty="0">
                <a:solidFill>
                  <a:prstClr val="black"/>
                </a:solidFill>
                <a:latin typeface="Consolas"/>
              </a:rPr>
              <a:t>(</a:t>
            </a:r>
            <a:r>
              <a:rPr lang="en-US" dirty="0" err="1">
                <a:solidFill>
                  <a:srgbClr val="0000FF"/>
                </a:solidFill>
                <a:latin typeface="Consolas"/>
              </a:rPr>
              <a:t>int</a:t>
            </a:r>
            <a:r>
              <a:rPr lang="en-US" dirty="0">
                <a:solidFill>
                  <a:prstClr val="black"/>
                </a:solidFill>
                <a:latin typeface="Consolas"/>
              </a:rPr>
              <a:t>[] a)</a:t>
            </a:r>
          </a:p>
          <a:p>
            <a:r>
              <a:rPr lang="en-US" dirty="0">
                <a:solidFill>
                  <a:prstClr val="black"/>
                </a:solidFill>
                <a:latin typeface="Consolas"/>
              </a:rPr>
              <a:t>    {</a:t>
            </a:r>
          </a:p>
          <a:p>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sum = 0;</a:t>
            </a:r>
          </a:p>
          <a:p>
            <a:r>
              <a:rPr lang="nn-NO" dirty="0">
                <a:solidFill>
                  <a:prstClr val="black"/>
                </a:solidFill>
                <a:latin typeface="Consolas"/>
              </a:rPr>
              <a:t>      </a:t>
            </a:r>
            <a:r>
              <a:rPr lang="nn-NO" dirty="0">
                <a:solidFill>
                  <a:srgbClr val="0000FF"/>
                </a:solidFill>
                <a:latin typeface="Consolas"/>
              </a:rPr>
              <a:t>for</a:t>
            </a:r>
            <a:r>
              <a:rPr lang="nn-NO" dirty="0">
                <a:solidFill>
                  <a:prstClr val="black"/>
                </a:solidFill>
                <a:latin typeface="Consolas"/>
              </a:rPr>
              <a:t> (</a:t>
            </a:r>
            <a:r>
              <a:rPr lang="nn-NO" dirty="0">
                <a:solidFill>
                  <a:srgbClr val="0000FF"/>
                </a:solidFill>
                <a:latin typeface="Consolas"/>
              </a:rPr>
              <a:t>int</a:t>
            </a:r>
            <a:r>
              <a:rPr lang="nn-NO" dirty="0">
                <a:solidFill>
                  <a:prstClr val="black"/>
                </a:solidFill>
                <a:latin typeface="Consolas"/>
              </a:rPr>
              <a:t> i = 0; i &lt;= a.Length; i++)</a:t>
            </a:r>
          </a:p>
          <a:p>
            <a:r>
              <a:rPr lang="en-US" dirty="0">
                <a:solidFill>
                  <a:prstClr val="black"/>
                </a:solidFill>
                <a:latin typeface="Consolas"/>
              </a:rPr>
              <a:t>      {</a:t>
            </a:r>
          </a:p>
          <a:p>
            <a:r>
              <a:rPr lang="en-US" dirty="0">
                <a:solidFill>
                  <a:prstClr val="black"/>
                </a:solidFill>
                <a:latin typeface="Consolas"/>
              </a:rPr>
              <a:t>        sum += a[i];</a:t>
            </a:r>
          </a:p>
          <a:p>
            <a:r>
              <a:rPr lang="en-US" dirty="0">
                <a:solidFill>
                  <a:prstClr val="black"/>
                </a:solidFill>
                <a:latin typeface="Consolas"/>
              </a:rPr>
              <a:t>      }</a:t>
            </a:r>
          </a:p>
          <a:p>
            <a:r>
              <a:rPr lang="en-US" dirty="0">
                <a:solidFill>
                  <a:prstClr val="black"/>
                </a:solidFill>
                <a:latin typeface="Consolas"/>
              </a:rPr>
              <a:t>    }</a:t>
            </a:r>
            <a:endParaRPr lang="en-US" dirty="0"/>
          </a:p>
        </p:txBody>
      </p:sp>
      <p:grpSp>
        <p:nvGrpSpPr>
          <p:cNvPr id="7" name="Group 6"/>
          <p:cNvGrpSpPr/>
          <p:nvPr/>
        </p:nvGrpSpPr>
        <p:grpSpPr>
          <a:xfrm>
            <a:off x="2514600" y="3581400"/>
            <a:ext cx="6314564" cy="1004887"/>
            <a:chOff x="2514600" y="3581400"/>
            <a:chExt cx="6314564" cy="1004887"/>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267200"/>
              <a:ext cx="6314564"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a:stCxn id="2050" idx="0"/>
            </p:cNvCxnSpPr>
            <p:nvPr/>
          </p:nvCxnSpPr>
          <p:spPr>
            <a:xfrm flipH="1" flipV="1">
              <a:off x="4343400" y="3581400"/>
              <a:ext cx="1328482"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86057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Trace-based </a:t>
            </a:r>
            <a:r>
              <a:rPr lang="en-US" dirty="0" err="1" smtClean="0"/>
              <a:t>vs</a:t>
            </a:r>
            <a:r>
              <a:rPr lang="en-US" dirty="0" smtClean="0"/>
              <a:t> state-based</a:t>
            </a:r>
            <a:endParaRPr lang="en-US" dirty="0"/>
          </a:p>
        </p:txBody>
      </p:sp>
      <p:sp>
        <p:nvSpPr>
          <p:cNvPr id="3" name="Text Placeholder 2"/>
          <p:cNvSpPr>
            <a:spLocks noGrp="1"/>
          </p:cNvSpPr>
          <p:nvPr>
            <p:ph type="body" sz="quarter" idx="10"/>
          </p:nvPr>
        </p:nvSpPr>
        <p:spPr>
          <a:xfrm>
            <a:off x="381000" y="1411552"/>
            <a:ext cx="8382000" cy="2388346"/>
          </a:xfrm>
        </p:spPr>
        <p:txBody>
          <a:bodyPr/>
          <a:lstStyle/>
          <a:p>
            <a:r>
              <a:rPr lang="en-US" dirty="0" smtClean="0"/>
              <a:t>Clousot analysis is state-based</a:t>
            </a:r>
          </a:p>
          <a:p>
            <a:pPr lvl="1"/>
            <a:r>
              <a:rPr lang="en-US" dirty="0" smtClean="0"/>
              <a:t>Over-approximate the set of states reaching a program point</a:t>
            </a:r>
          </a:p>
          <a:p>
            <a:r>
              <a:rPr lang="en-US" dirty="0" smtClean="0"/>
              <a:t>Suppose </a:t>
            </a:r>
            <a:r>
              <a:rPr lang="en-US" dirty="0" err="1" smtClean="0">
                <a:latin typeface="Consolas" pitchFamily="49" charset="0"/>
                <a:cs typeface="Consolas" pitchFamily="49" charset="0"/>
              </a:rPr>
              <a:t>a.Length</a:t>
            </a:r>
            <a:r>
              <a:rPr lang="en-US" dirty="0" smtClean="0">
                <a:latin typeface="Consolas" pitchFamily="49" charset="0"/>
                <a:cs typeface="Consolas" pitchFamily="49" charset="0"/>
              </a:rPr>
              <a:t> == 5</a:t>
            </a:r>
          </a:p>
          <a:p>
            <a:endParaRPr lang="en-US" dirty="0"/>
          </a:p>
        </p:txBody>
      </p:sp>
      <p:sp>
        <p:nvSpPr>
          <p:cNvPr id="4" name="Rectangle 3"/>
          <p:cNvSpPr/>
          <p:nvPr/>
        </p:nvSpPr>
        <p:spPr>
          <a:xfrm>
            <a:off x="1447800" y="3581400"/>
            <a:ext cx="571500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a:t>
            </a:r>
            <a:r>
              <a:rPr lang="en-US" dirty="0" err="1">
                <a:solidFill>
                  <a:prstClr val="black"/>
                </a:solidFill>
                <a:latin typeface="Consolas"/>
              </a:rPr>
              <a:t>IsOutOfBounds</a:t>
            </a:r>
            <a:r>
              <a:rPr lang="en-US" dirty="0">
                <a:solidFill>
                  <a:prstClr val="black"/>
                </a:solidFill>
                <a:latin typeface="Consolas"/>
              </a:rPr>
              <a:t>(</a:t>
            </a:r>
            <a:r>
              <a:rPr lang="en-US" dirty="0" err="1">
                <a:solidFill>
                  <a:srgbClr val="0000FF"/>
                </a:solidFill>
                <a:latin typeface="Consolas"/>
              </a:rPr>
              <a:t>int</a:t>
            </a:r>
            <a:r>
              <a:rPr lang="en-US" dirty="0">
                <a:solidFill>
                  <a:prstClr val="black"/>
                </a:solidFill>
                <a:latin typeface="Consolas"/>
              </a:rPr>
              <a:t>[] a)</a:t>
            </a:r>
          </a:p>
          <a:p>
            <a:r>
              <a:rPr lang="en-US" dirty="0">
                <a:solidFill>
                  <a:prstClr val="black"/>
                </a:solidFill>
                <a:latin typeface="Consolas"/>
              </a:rPr>
              <a:t>    {</a:t>
            </a:r>
          </a:p>
          <a:p>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sum = 0;</a:t>
            </a:r>
          </a:p>
          <a:p>
            <a:r>
              <a:rPr lang="nn-NO" dirty="0">
                <a:solidFill>
                  <a:prstClr val="black"/>
                </a:solidFill>
                <a:latin typeface="Consolas"/>
              </a:rPr>
              <a:t>      </a:t>
            </a:r>
            <a:r>
              <a:rPr lang="nn-NO" dirty="0">
                <a:solidFill>
                  <a:srgbClr val="0000FF"/>
                </a:solidFill>
                <a:latin typeface="Consolas"/>
              </a:rPr>
              <a:t>for</a:t>
            </a:r>
            <a:r>
              <a:rPr lang="nn-NO" dirty="0">
                <a:solidFill>
                  <a:prstClr val="black"/>
                </a:solidFill>
                <a:latin typeface="Consolas"/>
              </a:rPr>
              <a:t> (</a:t>
            </a:r>
            <a:r>
              <a:rPr lang="nn-NO" dirty="0">
                <a:solidFill>
                  <a:srgbClr val="0000FF"/>
                </a:solidFill>
                <a:latin typeface="Consolas"/>
              </a:rPr>
              <a:t>int</a:t>
            </a:r>
            <a:r>
              <a:rPr lang="nn-NO" dirty="0">
                <a:solidFill>
                  <a:prstClr val="black"/>
                </a:solidFill>
                <a:latin typeface="Consolas"/>
              </a:rPr>
              <a:t> i = 0; i &lt;= a.Length; i++)</a:t>
            </a:r>
          </a:p>
          <a:p>
            <a:r>
              <a:rPr lang="en-US" dirty="0">
                <a:solidFill>
                  <a:prstClr val="black"/>
                </a:solidFill>
                <a:latin typeface="Consolas"/>
              </a:rPr>
              <a:t>      {</a:t>
            </a:r>
          </a:p>
          <a:p>
            <a:r>
              <a:rPr lang="en-US" dirty="0">
                <a:solidFill>
                  <a:prstClr val="black"/>
                </a:solidFill>
                <a:latin typeface="Consolas"/>
              </a:rPr>
              <a:t>        sum += a[i];</a:t>
            </a:r>
          </a:p>
          <a:p>
            <a:r>
              <a:rPr lang="en-US" dirty="0">
                <a:solidFill>
                  <a:prstClr val="black"/>
                </a:solidFill>
                <a:latin typeface="Consolas"/>
              </a:rPr>
              <a:t>      }</a:t>
            </a:r>
          </a:p>
          <a:p>
            <a:r>
              <a:rPr lang="en-US" dirty="0">
                <a:solidFill>
                  <a:prstClr val="black"/>
                </a:solidFill>
                <a:latin typeface="Consolas"/>
              </a:rPr>
              <a:t>    }</a:t>
            </a:r>
            <a:endParaRPr lang="en-US" dirty="0"/>
          </a:p>
        </p:txBody>
      </p:sp>
      <p:sp>
        <p:nvSpPr>
          <p:cNvPr id="5" name="TextBox 4"/>
          <p:cNvSpPr txBox="1"/>
          <p:nvPr/>
        </p:nvSpPr>
        <p:spPr>
          <a:xfrm>
            <a:off x="4240801" y="4735562"/>
            <a:ext cx="2954655"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 i: 0, i: 1, i: 2, i: 3, i: 4, </a:t>
            </a:r>
            <a:r>
              <a:rPr lang="en-US" dirty="0" smtClean="0">
                <a:solidFill>
                  <a:srgbClr val="FF0000"/>
                </a:solidFill>
                <a:effectLst>
                  <a:outerShdw blurRad="38100" dist="38100" dir="2700000" algn="tl">
                    <a:srgbClr val="000000">
                      <a:alpha val="43137"/>
                    </a:srgbClr>
                  </a:outerShdw>
                </a:effectLst>
              </a:rPr>
              <a:t>i:5</a:t>
            </a:r>
            <a:r>
              <a:rPr lang="en-US" dirty="0" smtClean="0">
                <a:effectLst>
                  <a:outerShdw blurRad="38100" dist="38100" dir="2700000" algn="tl">
                    <a:srgbClr val="000000">
                      <a:alpha val="43137"/>
                    </a:srgbClr>
                  </a:outerShdw>
                </a:effectLst>
              </a:rPr>
              <a:t> }</a:t>
            </a:r>
          </a:p>
        </p:txBody>
      </p:sp>
      <p:sp>
        <p:nvSpPr>
          <p:cNvPr id="6" name="TextBox 5"/>
          <p:cNvSpPr txBox="1"/>
          <p:nvPr/>
        </p:nvSpPr>
        <p:spPr>
          <a:xfrm>
            <a:off x="7772400" y="4735562"/>
            <a:ext cx="941283"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a:effectLst>
                  <a:outerShdw blurRad="38100" dist="38100" dir="2700000" algn="tl">
                    <a:srgbClr val="000000">
                      <a:alpha val="43137"/>
                    </a:srgbClr>
                  </a:outerShdw>
                </a:effectLst>
              </a:rPr>
              <a:t>i</a:t>
            </a:r>
            <a:r>
              <a:rPr lang="en-US" dirty="0" smtClean="0">
                <a:effectLst>
                  <a:outerShdw blurRad="38100" dist="38100" dir="2700000" algn="tl">
                    <a:srgbClr val="000000">
                      <a:alpha val="43137"/>
                    </a:srgbClr>
                  </a:outerShdw>
                </a:effectLst>
              </a:rPr>
              <a:t> : [0, 5]</a:t>
            </a:r>
          </a:p>
        </p:txBody>
      </p:sp>
      <p:cxnSp>
        <p:nvCxnSpPr>
          <p:cNvPr id="9" name="Straight Arrow Connector 8"/>
          <p:cNvCxnSpPr/>
          <p:nvPr/>
        </p:nvCxnSpPr>
        <p:spPr>
          <a:xfrm>
            <a:off x="5638800" y="3276600"/>
            <a:ext cx="2438400" cy="1219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6354658"/>
      </p:ext>
    </p:extLst>
  </p:cSld>
  <p:clrMapOvr>
    <a:masterClrMapping/>
  </p:clrMapOvr>
  <p:transition>
    <p:fade/>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state abstraction</a:t>
            </a:r>
            <a:endParaRPr lang="en-US" dirty="0"/>
          </a:p>
        </p:txBody>
      </p:sp>
      <p:sp>
        <p:nvSpPr>
          <p:cNvPr id="3" name="Text Placeholder 2"/>
          <p:cNvSpPr>
            <a:spLocks noGrp="1"/>
          </p:cNvSpPr>
          <p:nvPr>
            <p:ph type="body" sz="quarter" idx="10"/>
          </p:nvPr>
        </p:nvSpPr>
        <p:spPr>
          <a:xfrm>
            <a:off x="381000" y="1411552"/>
            <a:ext cx="8382000" cy="3016210"/>
          </a:xfrm>
        </p:spPr>
        <p:txBody>
          <a:bodyPr/>
          <a:lstStyle/>
          <a:p>
            <a:r>
              <a:rPr lang="en-US" dirty="0" smtClean="0"/>
              <a:t>Execution reaches the assertion5 times</a:t>
            </a:r>
          </a:p>
          <a:p>
            <a:r>
              <a:rPr lang="en-US" dirty="0" smtClean="0"/>
              <a:t>Only one is definitely wrong</a:t>
            </a:r>
          </a:p>
          <a:p>
            <a:r>
              <a:rPr lang="en-US" dirty="0" smtClean="0"/>
              <a:t>The abstraction does not distinguish it</a:t>
            </a:r>
          </a:p>
          <a:p>
            <a:r>
              <a:rPr lang="en-US" dirty="0" smtClean="0"/>
              <a:t>Question: How can we refine it?</a:t>
            </a:r>
          </a:p>
          <a:p>
            <a:pPr lvl="1"/>
            <a:r>
              <a:rPr lang="en-US" dirty="0" smtClean="0"/>
              <a:t>Why should we refine it?</a:t>
            </a:r>
          </a:p>
          <a:p>
            <a:pPr lvl="1"/>
            <a:r>
              <a:rPr lang="en-US" dirty="0" smtClean="0"/>
              <a:t>Better error messages</a:t>
            </a:r>
            <a:endParaRPr lang="en-US" dirty="0"/>
          </a:p>
        </p:txBody>
      </p:sp>
    </p:spTree>
    <p:extLst>
      <p:ext uri="{BB962C8B-B14F-4D97-AF65-F5344CB8AC3E}">
        <p14:creationId xmlns:p14="http://schemas.microsoft.com/office/powerpoint/2010/main" val="790944687"/>
      </p:ext>
    </p:extLst>
  </p:cSld>
  <p:clrMapOvr>
    <a:masterClrMapping/>
  </p:clrMapOvr>
  <p:transition>
    <p:fade/>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trace semantics</a:t>
            </a:r>
            <a:endParaRPr lang="en-US" dirty="0"/>
          </a:p>
        </p:txBody>
      </p:sp>
      <p:sp>
        <p:nvSpPr>
          <p:cNvPr id="3" name="Text Placeholder 2"/>
          <p:cNvSpPr>
            <a:spLocks noGrp="1"/>
          </p:cNvSpPr>
          <p:nvPr>
            <p:ph type="body" sz="quarter" idx="10"/>
          </p:nvPr>
        </p:nvSpPr>
        <p:spPr>
          <a:xfrm>
            <a:off x="381000" y="1411552"/>
            <a:ext cx="8382000" cy="4776692"/>
          </a:xfrm>
        </p:spPr>
        <p:txBody>
          <a:bodyPr/>
          <a:lstStyle/>
          <a:p>
            <a:r>
              <a:rPr lang="en-US" dirty="0" smtClean="0"/>
              <a:t>Semantics of a program: </a:t>
            </a:r>
          </a:p>
          <a:p>
            <a:pPr lvl="1"/>
            <a:r>
              <a:rPr lang="en-US" dirty="0" smtClean="0"/>
              <a:t>Sets of traces</a:t>
            </a:r>
          </a:p>
          <a:p>
            <a:r>
              <a:rPr lang="en-US" dirty="0" smtClean="0"/>
              <a:t>Concrete states</a:t>
            </a:r>
          </a:p>
          <a:p>
            <a:pPr lvl="1"/>
            <a:r>
              <a:rPr lang="en-US" dirty="0" smtClean="0">
                <a:effectLst/>
              </a:rPr>
              <a:t>Σ : [ Vars → Values ]</a:t>
            </a:r>
          </a:p>
          <a:p>
            <a:pPr lvl="2"/>
            <a:r>
              <a:rPr lang="en-US" dirty="0" smtClean="0">
                <a:effectLst/>
              </a:rPr>
              <a:t>(assume de-heap)</a:t>
            </a:r>
          </a:p>
          <a:p>
            <a:pPr lvl="2"/>
            <a:r>
              <a:rPr lang="en-US" dirty="0" smtClean="0"/>
              <a:t>Program counter pc </a:t>
            </a:r>
            <a:r>
              <a:rPr lang="en-US" dirty="0" smtClean="0">
                <a:effectLst/>
              </a:rPr>
              <a:t>∈ Vars</a:t>
            </a:r>
            <a:endParaRPr lang="en-US" dirty="0" smtClean="0"/>
          </a:p>
          <a:p>
            <a:r>
              <a:rPr lang="en-US" dirty="0" smtClean="0"/>
              <a:t>Concrete semantics</a:t>
            </a:r>
          </a:p>
          <a:p>
            <a:pPr lvl="1"/>
            <a:r>
              <a:rPr lang="en-US" dirty="0" smtClean="0"/>
              <a:t>Transition t</a:t>
            </a:r>
          </a:p>
          <a:p>
            <a:pPr lvl="1"/>
            <a:r>
              <a:rPr lang="en-US" dirty="0" smtClean="0">
                <a:effectLst/>
              </a:rPr>
              <a:t>t ∈ [Σ → ℘(Σ)]</a:t>
            </a:r>
          </a:p>
          <a:p>
            <a:r>
              <a:rPr lang="en-US" dirty="0" smtClean="0">
                <a:effectLst/>
              </a:rPr>
              <a:t>Ex. Why sets?</a:t>
            </a:r>
          </a:p>
        </p:txBody>
      </p:sp>
    </p:spTree>
    <p:extLst>
      <p:ext uri="{BB962C8B-B14F-4D97-AF65-F5344CB8AC3E}">
        <p14:creationId xmlns:p14="http://schemas.microsoft.com/office/powerpoint/2010/main" val="3370528515"/>
      </p:ext>
    </p:extLst>
  </p:cSld>
  <p:clrMapOvr>
    <a:masterClrMapping/>
  </p:clrMapOvr>
  <p:transition>
    <p:fade/>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traces semantics</a:t>
            </a:r>
            <a:endParaRPr lang="en-US" dirty="0"/>
          </a:p>
        </p:txBody>
      </p:sp>
      <p:sp>
        <p:nvSpPr>
          <p:cNvPr id="3" name="Text Placeholder 2"/>
          <p:cNvSpPr>
            <a:spLocks noGrp="1"/>
          </p:cNvSpPr>
          <p:nvPr>
            <p:ph type="body" sz="quarter" idx="10"/>
          </p:nvPr>
        </p:nvSpPr>
        <p:spPr>
          <a:xfrm>
            <a:off x="381000" y="1411552"/>
            <a:ext cx="8382000" cy="3693319"/>
          </a:xfrm>
        </p:spPr>
        <p:txBody>
          <a:bodyPr/>
          <a:lstStyle/>
          <a:p>
            <a:r>
              <a:rPr lang="en-US" dirty="0" smtClean="0"/>
              <a:t>Let </a:t>
            </a:r>
            <a:r>
              <a:rPr lang="en-US" dirty="0" smtClean="0">
                <a:effectLst/>
              </a:rPr>
              <a:t>Σ</a:t>
            </a:r>
            <a:r>
              <a:rPr lang="en-US" baseline="-25000" dirty="0" smtClean="0">
                <a:effectLst/>
              </a:rPr>
              <a:t>0</a:t>
            </a:r>
            <a:r>
              <a:rPr lang="en-US" dirty="0" smtClean="0">
                <a:effectLst/>
              </a:rPr>
              <a:t> set of initial states</a:t>
            </a:r>
          </a:p>
          <a:p>
            <a:endParaRPr lang="en-US" dirty="0" smtClean="0">
              <a:effectLst/>
            </a:endParaRPr>
          </a:p>
          <a:p>
            <a:r>
              <a:rPr lang="en-US" dirty="0" smtClean="0">
                <a:effectLst/>
              </a:rPr>
              <a:t>Partial trace semantics</a:t>
            </a:r>
          </a:p>
          <a:p>
            <a:pPr marL="0" indent="0">
              <a:buNone/>
            </a:pPr>
            <a:r>
              <a:rPr lang="en-US" dirty="0" smtClean="0">
                <a:effectLst/>
              </a:rPr>
              <a:t>	X = </a:t>
            </a:r>
            <a:r>
              <a:rPr lang="en-US" dirty="0">
                <a:effectLst/>
              </a:rPr>
              <a:t>Σ</a:t>
            </a:r>
            <a:r>
              <a:rPr lang="en-US" baseline="-25000" dirty="0">
                <a:effectLst/>
              </a:rPr>
              <a:t>0</a:t>
            </a:r>
            <a:r>
              <a:rPr lang="en-US" dirty="0" smtClean="0">
                <a:effectLst/>
              </a:rPr>
              <a:t> ∪ { </a:t>
            </a:r>
            <a:r>
              <a:rPr lang="en-US" dirty="0" smtClean="0">
                <a:effectLst/>
                <a:latin typeface="Calibri"/>
                <a:ea typeface="Calibri"/>
                <a:cs typeface="Times New Roman"/>
              </a:rPr>
              <a:t>τ</a:t>
            </a:r>
            <a:r>
              <a:rPr lang="en-US" dirty="0">
                <a:effectLst/>
              </a:rPr>
              <a:t> σ</a:t>
            </a:r>
            <a:r>
              <a:rPr lang="en-US" baseline="-25000" dirty="0">
                <a:effectLst/>
              </a:rPr>
              <a:t>i+1</a:t>
            </a:r>
            <a:r>
              <a:rPr lang="en-US" dirty="0" smtClean="0">
                <a:effectLst/>
              </a:rPr>
              <a:t> | </a:t>
            </a:r>
          </a:p>
          <a:p>
            <a:pPr marL="0" indent="0">
              <a:buNone/>
            </a:pPr>
            <a:r>
              <a:rPr lang="en-US" dirty="0">
                <a:effectLst/>
                <a:latin typeface="Calibri"/>
                <a:ea typeface="Calibri"/>
                <a:cs typeface="Times New Roman"/>
              </a:rPr>
              <a:t>	</a:t>
            </a:r>
            <a:r>
              <a:rPr lang="en-US" dirty="0" smtClean="0">
                <a:effectLst/>
                <a:latin typeface="Calibri"/>
                <a:ea typeface="Calibri"/>
                <a:cs typeface="Times New Roman"/>
              </a:rPr>
              <a:t>	τ</a:t>
            </a:r>
            <a:r>
              <a:rPr lang="en-US" dirty="0" smtClean="0">
                <a:effectLst/>
              </a:rPr>
              <a:t> = σ</a:t>
            </a:r>
            <a:r>
              <a:rPr lang="en-US" baseline="-25000" dirty="0" smtClean="0">
                <a:effectLst/>
              </a:rPr>
              <a:t>0</a:t>
            </a:r>
            <a:r>
              <a:rPr lang="en-US" dirty="0" smtClean="0">
                <a:effectLst/>
              </a:rPr>
              <a:t> σ</a:t>
            </a:r>
            <a:r>
              <a:rPr lang="en-US" baseline="-25000" dirty="0" smtClean="0">
                <a:effectLst/>
              </a:rPr>
              <a:t>1</a:t>
            </a:r>
            <a:r>
              <a:rPr lang="en-US" dirty="0" smtClean="0">
                <a:effectLst/>
              </a:rPr>
              <a:t> … </a:t>
            </a:r>
            <a:r>
              <a:rPr lang="en-US" dirty="0" err="1" smtClean="0">
                <a:effectLst/>
              </a:rPr>
              <a:t>σ</a:t>
            </a:r>
            <a:r>
              <a:rPr lang="en-US" baseline="-25000" dirty="0" err="1">
                <a:effectLst/>
              </a:rPr>
              <a:t>i</a:t>
            </a:r>
            <a:r>
              <a:rPr lang="en-US" dirty="0" smtClean="0">
                <a:effectLst/>
              </a:rPr>
              <a:t> </a:t>
            </a:r>
            <a:r>
              <a:rPr lang="en-US" dirty="0">
                <a:effectLst/>
              </a:rPr>
              <a:t>∈ </a:t>
            </a:r>
            <a:r>
              <a:rPr lang="en-US" dirty="0" smtClean="0">
                <a:effectLst/>
              </a:rPr>
              <a:t> X ∧ (</a:t>
            </a:r>
            <a:r>
              <a:rPr lang="en-US" dirty="0" err="1" smtClean="0">
                <a:effectLst/>
              </a:rPr>
              <a:t>σ</a:t>
            </a:r>
            <a:r>
              <a:rPr lang="en-US" baseline="-25000" dirty="0" err="1" smtClean="0">
                <a:effectLst/>
              </a:rPr>
              <a:t>i</a:t>
            </a:r>
            <a:r>
              <a:rPr lang="en-US" dirty="0" smtClean="0">
                <a:effectLst/>
              </a:rPr>
              <a:t>,</a:t>
            </a:r>
            <a:r>
              <a:rPr lang="en-US" dirty="0">
                <a:effectLst/>
              </a:rPr>
              <a:t> </a:t>
            </a:r>
            <a:r>
              <a:rPr lang="en-US" dirty="0" smtClean="0">
                <a:effectLst/>
              </a:rPr>
              <a:t>σ</a:t>
            </a:r>
            <a:r>
              <a:rPr lang="en-US" baseline="-25000" dirty="0" smtClean="0">
                <a:effectLst/>
              </a:rPr>
              <a:t>i+1</a:t>
            </a:r>
            <a:r>
              <a:rPr lang="en-US" dirty="0" smtClean="0">
                <a:effectLst/>
              </a:rPr>
              <a:t>) ∈ t}</a:t>
            </a:r>
          </a:p>
          <a:p>
            <a:pPr>
              <a:buFont typeface="Arial" pitchFamily="34" charset="0"/>
              <a:buChar char="•"/>
            </a:pPr>
            <a:r>
              <a:rPr lang="en-US" dirty="0" smtClean="0">
                <a:effectLst/>
              </a:rPr>
              <a:t>Semantics : Least fix point</a:t>
            </a:r>
          </a:p>
          <a:p>
            <a:pPr marL="0" indent="0">
              <a:buNone/>
            </a:pPr>
            <a:r>
              <a:rPr lang="en-US" dirty="0" smtClean="0">
                <a:effectLst/>
              </a:rPr>
              <a:t> </a:t>
            </a:r>
          </a:p>
        </p:txBody>
      </p:sp>
    </p:spTree>
    <p:extLst>
      <p:ext uri="{BB962C8B-B14F-4D97-AF65-F5344CB8AC3E}">
        <p14:creationId xmlns:p14="http://schemas.microsoft.com/office/powerpoint/2010/main" val="406217380"/>
      </p:ext>
    </p:extLst>
  </p:cSld>
  <p:clrMapOvr>
    <a:masterClrMapping/>
  </p:clrMapOvr>
  <p:transition>
    <p:fade/>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For-loop unrolling</a:t>
            </a:r>
            <a:endParaRPr lang="en-US" dirty="0"/>
          </a:p>
        </p:txBody>
      </p:sp>
      <p:sp>
        <p:nvSpPr>
          <p:cNvPr id="5" name="Rectangle 4"/>
          <p:cNvSpPr/>
          <p:nvPr/>
        </p:nvSpPr>
        <p:spPr>
          <a:xfrm>
            <a:off x="1447800" y="1600200"/>
            <a:ext cx="6400800" cy="424731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a:t>
            </a:r>
            <a:r>
              <a:rPr lang="en-US" dirty="0" err="1">
                <a:solidFill>
                  <a:prstClr val="black"/>
                </a:solidFill>
                <a:latin typeface="Consolas"/>
              </a:rPr>
              <a:t>IsOutOfBoundsUnroll</a:t>
            </a:r>
            <a:r>
              <a:rPr lang="en-US" dirty="0">
                <a:solidFill>
                  <a:prstClr val="black"/>
                </a:solidFill>
                <a:latin typeface="Consolas"/>
              </a:rPr>
              <a:t>(</a:t>
            </a:r>
            <a:r>
              <a:rPr lang="en-US" dirty="0" err="1">
                <a:solidFill>
                  <a:srgbClr val="0000FF"/>
                </a:solidFill>
                <a:latin typeface="Consolas"/>
              </a:rPr>
              <a:t>int</a:t>
            </a:r>
            <a:r>
              <a:rPr lang="en-US" dirty="0">
                <a:solidFill>
                  <a:prstClr val="black"/>
                </a:solidFill>
                <a:latin typeface="Consolas"/>
              </a:rPr>
              <a:t>[] a)</a:t>
            </a:r>
          </a:p>
          <a:p>
            <a:r>
              <a:rPr lang="en-US" dirty="0">
                <a:solidFill>
                  <a:prstClr val="black"/>
                </a:solidFill>
                <a:latin typeface="Consolas"/>
              </a:rPr>
              <a:t>    {</a:t>
            </a:r>
          </a:p>
          <a:p>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sum = 0;</a:t>
            </a:r>
          </a:p>
          <a:p>
            <a:r>
              <a:rPr lang="nn-NO" dirty="0">
                <a:solidFill>
                  <a:prstClr val="black"/>
                </a:solidFill>
                <a:latin typeface="Consolas"/>
              </a:rPr>
              <a:t>      </a:t>
            </a:r>
            <a:r>
              <a:rPr lang="nn-NO" dirty="0">
                <a:solidFill>
                  <a:srgbClr val="0000FF"/>
                </a:solidFill>
                <a:latin typeface="Consolas"/>
              </a:rPr>
              <a:t>for</a:t>
            </a:r>
            <a:r>
              <a:rPr lang="nn-NO" dirty="0">
                <a:solidFill>
                  <a:prstClr val="black"/>
                </a:solidFill>
                <a:latin typeface="Consolas"/>
              </a:rPr>
              <a:t> (</a:t>
            </a:r>
            <a:r>
              <a:rPr lang="nn-NO" dirty="0">
                <a:solidFill>
                  <a:srgbClr val="0000FF"/>
                </a:solidFill>
                <a:latin typeface="Consolas"/>
              </a:rPr>
              <a:t>int</a:t>
            </a:r>
            <a:r>
              <a:rPr lang="nn-NO" dirty="0">
                <a:solidFill>
                  <a:prstClr val="black"/>
                </a:solidFill>
                <a:latin typeface="Consolas"/>
              </a:rPr>
              <a:t> i = 0; i &lt;= a.Length; i++)</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if</a:t>
            </a:r>
            <a:r>
              <a:rPr lang="en-US" dirty="0">
                <a:solidFill>
                  <a:prstClr val="black"/>
                </a:solidFill>
                <a:latin typeface="Consolas"/>
              </a:rPr>
              <a:t> (i &lt; </a:t>
            </a:r>
            <a:r>
              <a:rPr lang="en-US" dirty="0" err="1">
                <a:solidFill>
                  <a:prstClr val="black"/>
                </a:solidFill>
                <a:latin typeface="Consolas"/>
              </a:rPr>
              <a:t>a.Length</a:t>
            </a:r>
            <a:r>
              <a:rPr lang="en-US"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sum += a[i];</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else</a:t>
            </a:r>
            <a:endParaRPr lang="en-US" dirty="0">
              <a:solidFill>
                <a:prstClr val="black"/>
              </a:solidFill>
              <a:latin typeface="Consolas"/>
            </a:endParaRPr>
          </a:p>
          <a:p>
            <a:r>
              <a:rPr lang="en-US" dirty="0">
                <a:solidFill>
                  <a:prstClr val="black"/>
                </a:solidFill>
                <a:latin typeface="Consolas"/>
              </a:rPr>
              <a:t>        {</a:t>
            </a:r>
          </a:p>
          <a:p>
            <a:r>
              <a:rPr lang="en-US" dirty="0">
                <a:solidFill>
                  <a:prstClr val="black"/>
                </a:solidFill>
                <a:latin typeface="Consolas"/>
              </a:rPr>
              <a:t>          sum += a[i];</a:t>
            </a:r>
          </a:p>
          <a:p>
            <a:r>
              <a:rPr lang="en-US" dirty="0">
                <a:solidFill>
                  <a:prstClr val="black"/>
                </a:solidFill>
                <a:latin typeface="Consolas"/>
              </a:rPr>
              <a:t>        }</a:t>
            </a:r>
          </a:p>
          <a:p>
            <a:r>
              <a:rPr lang="en-US" dirty="0">
                <a:solidFill>
                  <a:prstClr val="black"/>
                </a:solidFill>
                <a:latin typeface="Consolas"/>
              </a:rPr>
              <a:t>      }</a:t>
            </a:r>
          </a:p>
          <a:p>
            <a:r>
              <a:rPr lang="en-US" dirty="0">
                <a:solidFill>
                  <a:prstClr val="black"/>
                </a:solidFill>
                <a:latin typeface="Consolas"/>
              </a:rPr>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5617972"/>
            <a:ext cx="6483700" cy="43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H="1" flipV="1">
            <a:off x="4343400" y="4953000"/>
            <a:ext cx="1336850" cy="6649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58262"/>
      </p:ext>
    </p:extLst>
  </p:cSld>
  <p:clrMapOvr>
    <a:masterClrMapping/>
  </p:clrMapOvr>
  <p:transition>
    <p:fade/>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sz="quarter" idx="10"/>
          </p:nvPr>
        </p:nvSpPr>
        <p:spPr>
          <a:xfrm>
            <a:off x="381000" y="1411552"/>
            <a:ext cx="8382000" cy="1391150"/>
          </a:xfrm>
        </p:spPr>
        <p:txBody>
          <a:bodyPr/>
          <a:lstStyle/>
          <a:p>
            <a:r>
              <a:rPr lang="en-US" dirty="0" err="1" smtClean="0"/>
              <a:t>Fixpoint</a:t>
            </a:r>
            <a:r>
              <a:rPr lang="en-US" dirty="0" smtClean="0"/>
              <a:t> iterations </a:t>
            </a:r>
          </a:p>
          <a:p>
            <a:pPr lvl="1"/>
            <a:r>
              <a:rPr lang="en-US" dirty="0" smtClean="0"/>
              <a:t>Suppose a = [1, 2, 3, 4]</a:t>
            </a:r>
          </a:p>
          <a:p>
            <a:pPr lvl="1"/>
            <a:r>
              <a:rPr lang="en-US" dirty="0" smtClean="0"/>
              <a:t>At the whiteboard!</a:t>
            </a:r>
          </a:p>
        </p:txBody>
      </p:sp>
    </p:spTree>
    <p:extLst>
      <p:ext uri="{BB962C8B-B14F-4D97-AF65-F5344CB8AC3E}">
        <p14:creationId xmlns:p14="http://schemas.microsoft.com/office/powerpoint/2010/main" val="1231491187"/>
      </p:ext>
    </p:extLst>
  </p:cSld>
  <p:clrMapOvr>
    <a:masterClrMapping/>
  </p:clrMapOvr>
  <p:transition>
    <p:fade/>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based abstraction</a:t>
            </a:r>
            <a:endParaRPr lang="en-US" dirty="0"/>
          </a:p>
        </p:txBody>
      </p:sp>
      <p:sp>
        <p:nvSpPr>
          <p:cNvPr id="3" name="Text Placeholder 2"/>
          <p:cNvSpPr>
            <a:spLocks noGrp="1"/>
          </p:cNvSpPr>
          <p:nvPr>
            <p:ph type="body" sz="quarter" idx="10"/>
          </p:nvPr>
        </p:nvSpPr>
        <p:spPr>
          <a:xfrm>
            <a:off x="381000" y="1411552"/>
            <a:ext cx="8382000" cy="5570756"/>
          </a:xfrm>
        </p:spPr>
        <p:txBody>
          <a:bodyPr/>
          <a:lstStyle/>
          <a:p>
            <a:r>
              <a:rPr lang="en-US" dirty="0" smtClean="0"/>
              <a:t>Idea: group states by program point</a:t>
            </a:r>
          </a:p>
          <a:p>
            <a:pPr lvl="1">
              <a:buFont typeface="Arial" pitchFamily="34" charset="0"/>
              <a:buChar char="•"/>
            </a:pPr>
            <a:r>
              <a:rPr lang="en-US" dirty="0" smtClean="0"/>
              <a:t>	It’s an abstraction!</a:t>
            </a:r>
            <a:r>
              <a:rPr lang="en-US" dirty="0"/>
              <a:t>	</a:t>
            </a:r>
            <a:endParaRPr lang="en-US" dirty="0" smtClean="0"/>
          </a:p>
          <a:p>
            <a:pPr marL="0" indent="0">
              <a:buNone/>
            </a:pPr>
            <a:r>
              <a:rPr lang="en-US" dirty="0" smtClean="0">
                <a:effectLst/>
              </a:rPr>
              <a:t>	 α </a:t>
            </a:r>
            <a:r>
              <a:rPr lang="en-US" dirty="0">
                <a:effectLst/>
              </a:rPr>
              <a:t>∈</a:t>
            </a:r>
            <a:r>
              <a:rPr lang="en-US" dirty="0" smtClean="0">
                <a:effectLst/>
              </a:rPr>
              <a:t> [Σ* → (PC → Σ)]</a:t>
            </a:r>
          </a:p>
          <a:p>
            <a:pPr marL="0" indent="0">
              <a:buNone/>
            </a:pPr>
            <a:r>
              <a:rPr lang="en-US" dirty="0">
                <a:effectLst/>
              </a:rPr>
              <a:t>	 </a:t>
            </a:r>
            <a:r>
              <a:rPr lang="en-US" dirty="0" smtClean="0">
                <a:effectLst/>
              </a:rPr>
              <a:t>γ ?</a:t>
            </a:r>
          </a:p>
          <a:p>
            <a:pPr>
              <a:buFont typeface="Arial" pitchFamily="34" charset="0"/>
              <a:buChar char="•"/>
            </a:pPr>
            <a:r>
              <a:rPr lang="en-US" dirty="0" smtClean="0">
                <a:effectLst/>
              </a:rPr>
              <a:t>In the example:</a:t>
            </a:r>
          </a:p>
          <a:p>
            <a:pPr lvl="1">
              <a:buFont typeface="Arial" pitchFamily="34" charset="0"/>
              <a:buChar char="•"/>
            </a:pPr>
            <a:r>
              <a:rPr lang="en-US" dirty="0" smtClean="0">
                <a:effectLst/>
              </a:rPr>
              <a:t>α (F)(2) = { (i:0, s:0), (i:1, s: 1), (i: 2, s: 3), (i: 3, s: 6), (i:4, s: 10) }</a:t>
            </a:r>
          </a:p>
          <a:p>
            <a:pPr>
              <a:buFont typeface="Arial" pitchFamily="34" charset="0"/>
              <a:buChar char="•"/>
            </a:pPr>
            <a:r>
              <a:rPr lang="en-US" dirty="0" smtClean="0">
                <a:effectLst/>
              </a:rPr>
              <a:t>Strongest postcondition for a program point</a:t>
            </a:r>
          </a:p>
          <a:p>
            <a:pPr>
              <a:buFont typeface="Arial" pitchFamily="34" charset="0"/>
              <a:buChar char="•"/>
            </a:pPr>
            <a:r>
              <a:rPr lang="en-US" dirty="0" smtClean="0">
                <a:effectLst/>
              </a:rPr>
              <a:t>Can be too strong!</a:t>
            </a:r>
          </a:p>
          <a:p>
            <a:pPr lvl="1">
              <a:buFont typeface="Arial" pitchFamily="34" charset="0"/>
              <a:buChar char="•"/>
            </a:pPr>
            <a:r>
              <a:rPr lang="en-US" dirty="0" smtClean="0">
                <a:effectLst/>
              </a:rPr>
              <a:t>Not computable ;-)</a:t>
            </a:r>
          </a:p>
          <a:p>
            <a:pPr>
              <a:buFont typeface="Arial" pitchFamily="34" charset="0"/>
              <a:buChar char="•"/>
            </a:pPr>
            <a:endParaRPr lang="en-US" dirty="0"/>
          </a:p>
        </p:txBody>
      </p:sp>
    </p:spTree>
    <p:extLst>
      <p:ext uri="{BB962C8B-B14F-4D97-AF65-F5344CB8AC3E}">
        <p14:creationId xmlns:p14="http://schemas.microsoft.com/office/powerpoint/2010/main" val="308056362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8" name="Subtitle 7"/>
          <p:cNvSpPr>
            <a:spLocks noGrp="1"/>
          </p:cNvSpPr>
          <p:nvPr>
            <p:ph type="subTitle" idx="1"/>
          </p:nvPr>
        </p:nvSpPr>
        <p:spPr/>
        <p:txBody>
          <a:bodyPr/>
          <a:lstStyle/>
          <a:p>
            <a:endParaRPr lang="en-US"/>
          </a:p>
        </p:txBody>
      </p:sp>
      <p:sp>
        <p:nvSpPr>
          <p:cNvPr id="9" name="Text Placeholder 8"/>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1613606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a:t>
            </a:r>
            <a:endParaRPr lang="en-US" dirty="0"/>
          </a:p>
        </p:txBody>
      </p:sp>
      <p:sp>
        <p:nvSpPr>
          <p:cNvPr id="3" name="Text Placeholder 2"/>
          <p:cNvSpPr>
            <a:spLocks noGrp="1"/>
          </p:cNvSpPr>
          <p:nvPr>
            <p:ph type="body" sz="quarter" idx="10"/>
          </p:nvPr>
        </p:nvSpPr>
        <p:spPr>
          <a:xfrm>
            <a:off x="381000" y="1411552"/>
            <a:ext cx="8382000" cy="4099584"/>
          </a:xfrm>
        </p:spPr>
        <p:txBody>
          <a:bodyPr/>
          <a:lstStyle/>
          <a:p>
            <a:r>
              <a:rPr lang="en-US" dirty="0" smtClean="0"/>
              <a:t>Each program module specifies</a:t>
            </a:r>
          </a:p>
          <a:p>
            <a:r>
              <a:rPr lang="en-US" dirty="0" smtClean="0"/>
              <a:t>What it expects from its users</a:t>
            </a:r>
          </a:p>
          <a:p>
            <a:pPr lvl="1"/>
            <a:r>
              <a:rPr lang="en-US" dirty="0" smtClean="0"/>
              <a:t>Precondition</a:t>
            </a:r>
          </a:p>
          <a:p>
            <a:r>
              <a:rPr lang="en-US" dirty="0" smtClean="0"/>
              <a:t>What it ensures to its users</a:t>
            </a:r>
          </a:p>
          <a:p>
            <a:pPr lvl="1"/>
            <a:r>
              <a:rPr lang="en-US" dirty="0" smtClean="0"/>
              <a:t>Postcondition</a:t>
            </a:r>
          </a:p>
          <a:p>
            <a:r>
              <a:rPr lang="en-US" dirty="0" smtClean="0"/>
              <a:t>What holds in a stable state</a:t>
            </a:r>
          </a:p>
          <a:p>
            <a:pPr lvl="1"/>
            <a:r>
              <a:rPr lang="en-US" dirty="0" smtClean="0"/>
              <a:t>Object invariants</a:t>
            </a:r>
          </a:p>
          <a:p>
            <a:endParaRPr lang="en-US" dirty="0" smtClean="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8415" t="29464"/>
          <a:stretch/>
        </p:blipFill>
        <p:spPr>
          <a:xfrm>
            <a:off x="5943600" y="2438400"/>
            <a:ext cx="2652486" cy="3439886"/>
          </a:xfrm>
          <a:prstGeom prst="rect">
            <a:avLst/>
          </a:prstGeom>
        </p:spPr>
      </p:pic>
    </p:spTree>
    <p:extLst>
      <p:ext uri="{BB962C8B-B14F-4D97-AF65-F5344CB8AC3E}">
        <p14:creationId xmlns:p14="http://schemas.microsoft.com/office/powerpoint/2010/main" val="2216969094"/>
      </p:ext>
    </p:extLst>
  </p:cSld>
  <p:clrMapOvr>
    <a:masterClrMapping/>
  </p:clrMapOvr>
  <p:transition>
    <p:fade/>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Inter-method</a:t>
            </a:r>
            <a:br>
              <a:rPr lang="en-US" dirty="0" smtClean="0"/>
            </a:br>
            <a:r>
              <a:rPr lang="en-US" dirty="0" smtClean="0"/>
              <a:t>Inference</a:t>
            </a:r>
            <a:endParaRPr lang="en-US" dirty="0"/>
          </a:p>
        </p:txBody>
      </p:sp>
      <p:pic>
        <p:nvPicPr>
          <p:cNvPr id="3077" name="Picture 5" descr="C:\Users\logozzo\AppData\Local\Microsoft\Windows\Temporary Internet Files\Content.IE5\AHDIM2JZ\MC90007140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8763" y="2268538"/>
            <a:ext cx="2605087" cy="262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750334"/>
      </p:ext>
    </p:extLst>
  </p:cSld>
  <p:clrMapOvr>
    <a:masterClrMapping/>
  </p:clrMapOvr>
  <p:transition>
    <p:fade/>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Precondition inference</a:t>
            </a:r>
            <a:endParaRPr lang="en-US" dirty="0"/>
          </a:p>
        </p:txBody>
      </p:sp>
      <p:sp>
        <p:nvSpPr>
          <p:cNvPr id="8" name="Rectangle 7"/>
          <p:cNvSpPr/>
          <p:nvPr/>
        </p:nvSpPr>
        <p:spPr>
          <a:xfrm>
            <a:off x="609600" y="2133600"/>
            <a:ext cx="6324600" cy="313932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ZeroValues</a:t>
            </a:r>
            <a:r>
              <a:rPr lang="en-US" dirty="0">
                <a:solidFill>
                  <a:prstClr val="black"/>
                </a:solidFill>
                <a:latin typeface="Consolas"/>
              </a:rPr>
              <a:t>(</a:t>
            </a:r>
            <a:r>
              <a:rPr lang="en-US" dirty="0" err="1">
                <a:solidFill>
                  <a:srgbClr val="0000FF"/>
                </a:solidFill>
                <a:latin typeface="Consolas"/>
              </a:rPr>
              <a:t>int</a:t>
            </a:r>
            <a:r>
              <a:rPr lang="en-US" dirty="0">
                <a:solidFill>
                  <a:prstClr val="black"/>
                </a:solidFill>
                <a:latin typeface="Consolas"/>
              </a:rPr>
              <a:t>[] a)</a:t>
            </a:r>
          </a:p>
          <a:p>
            <a:r>
              <a:rPr lang="en-US" dirty="0">
                <a:solidFill>
                  <a:prstClr val="black"/>
                </a:solidFill>
                <a:latin typeface="Consolas"/>
              </a:rPr>
              <a:t>    {</a:t>
            </a:r>
          </a:p>
          <a:p>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count = 0;</a:t>
            </a:r>
          </a:p>
          <a:p>
            <a:r>
              <a:rPr lang="nn-NO" dirty="0">
                <a:solidFill>
                  <a:prstClr val="black"/>
                </a:solidFill>
                <a:latin typeface="Consolas"/>
              </a:rPr>
              <a:t>      </a:t>
            </a:r>
            <a:r>
              <a:rPr lang="nn-NO" dirty="0">
                <a:solidFill>
                  <a:srgbClr val="0000FF"/>
                </a:solidFill>
                <a:latin typeface="Consolas"/>
              </a:rPr>
              <a:t>for</a:t>
            </a:r>
            <a:r>
              <a:rPr lang="nn-NO" dirty="0">
                <a:solidFill>
                  <a:prstClr val="black"/>
                </a:solidFill>
                <a:latin typeface="Consolas"/>
              </a:rPr>
              <a:t> (</a:t>
            </a:r>
            <a:r>
              <a:rPr lang="nn-NO" dirty="0">
                <a:solidFill>
                  <a:srgbClr val="0000FF"/>
                </a:solidFill>
                <a:latin typeface="Consolas"/>
              </a:rPr>
              <a:t>int</a:t>
            </a:r>
            <a:r>
              <a:rPr lang="nn-NO" dirty="0">
                <a:solidFill>
                  <a:prstClr val="black"/>
                </a:solidFill>
                <a:latin typeface="Consolas"/>
              </a:rPr>
              <a:t> i = 0; i &lt; a.Length; i++)</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if</a:t>
            </a:r>
            <a:r>
              <a:rPr lang="en-US" dirty="0">
                <a:solidFill>
                  <a:prstClr val="black"/>
                </a:solidFill>
                <a:latin typeface="Consolas"/>
              </a:rPr>
              <a:t> (a[i] == 0)</a:t>
            </a:r>
          </a:p>
          <a:p>
            <a:r>
              <a:rPr lang="en-US" dirty="0">
                <a:solidFill>
                  <a:prstClr val="black"/>
                </a:solidFill>
                <a:latin typeface="Consolas"/>
              </a:rPr>
              <a:t>          count++;</a:t>
            </a:r>
          </a:p>
          <a:p>
            <a:r>
              <a:rPr lang="en-US" dirty="0">
                <a:solidFill>
                  <a:prstClr val="black"/>
                </a:solidFill>
                <a:latin typeface="Consolas"/>
              </a:rPr>
              <a:t>      }</a:t>
            </a:r>
          </a:p>
          <a:p>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count;</a:t>
            </a:r>
          </a:p>
          <a:p>
            <a:r>
              <a:rPr lang="en-US" dirty="0">
                <a:solidFill>
                  <a:prstClr val="black"/>
                </a:solidFill>
                <a:latin typeface="Consolas"/>
              </a:rPr>
              <a:t>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318" y="5105400"/>
            <a:ext cx="6404339"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a:stCxn id="4098" idx="0"/>
          </p:cNvCxnSpPr>
          <p:nvPr/>
        </p:nvCxnSpPr>
        <p:spPr>
          <a:xfrm flipH="1" flipV="1">
            <a:off x="4114800" y="3276600"/>
            <a:ext cx="1859688" cy="1828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51437"/>
      </p:ext>
    </p:extLst>
  </p:cSld>
  <p:clrMapOvr>
    <a:masterClrMapping/>
  </p:clrMapOvr>
  <p:transition>
    <p:fade/>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Precondition inference</a:t>
            </a:r>
            <a:endParaRPr lang="en-US" dirty="0"/>
          </a:p>
        </p:txBody>
      </p:sp>
      <p:sp>
        <p:nvSpPr>
          <p:cNvPr id="3" name="Text Placeholder 2"/>
          <p:cNvSpPr>
            <a:spLocks noGrp="1"/>
          </p:cNvSpPr>
          <p:nvPr>
            <p:ph type="body" sz="quarter" idx="10"/>
          </p:nvPr>
        </p:nvSpPr>
        <p:spPr>
          <a:xfrm>
            <a:off x="381000" y="1411552"/>
            <a:ext cx="8382000" cy="4795159"/>
          </a:xfrm>
        </p:spPr>
        <p:txBody>
          <a:bodyPr/>
          <a:lstStyle/>
          <a:p>
            <a:r>
              <a:rPr lang="en-US" dirty="0" smtClean="0"/>
              <a:t>Let assume we cannot prove:</a:t>
            </a:r>
          </a:p>
          <a:p>
            <a:pPr marL="0" indent="0">
              <a:buNone/>
            </a:pPr>
            <a:r>
              <a:rPr lang="en-US" dirty="0"/>
              <a:t>	</a:t>
            </a:r>
            <a:r>
              <a:rPr lang="en-US" dirty="0" smtClean="0"/>
              <a:t>assert </a:t>
            </a:r>
            <a:r>
              <a:rPr lang="en-US" dirty="0" err="1" smtClean="0">
                <a:latin typeface="Consolas" pitchFamily="49" charset="0"/>
                <a:cs typeface="Consolas" pitchFamily="49" charset="0"/>
              </a:rPr>
              <a:t>exp</a:t>
            </a:r>
            <a:r>
              <a:rPr lang="en-US" dirty="0" smtClean="0">
                <a:latin typeface="Consolas" pitchFamily="49" charset="0"/>
                <a:cs typeface="Consolas" pitchFamily="49" charset="0"/>
              </a:rPr>
              <a:t> </a:t>
            </a:r>
            <a:endParaRPr lang="en-US" dirty="0" smtClean="0">
              <a:latin typeface="+mj-lt"/>
              <a:cs typeface="Consolas" pitchFamily="49" charset="0"/>
            </a:endParaRPr>
          </a:p>
          <a:p>
            <a:pPr>
              <a:buFont typeface="Arial" pitchFamily="34" charset="0"/>
              <a:buChar char="•"/>
            </a:pPr>
            <a:r>
              <a:rPr lang="en-US" dirty="0" smtClean="0">
                <a:latin typeface="+mj-lt"/>
                <a:cs typeface="Consolas" pitchFamily="49" charset="0"/>
              </a:rPr>
              <a:t>It may be that </a:t>
            </a:r>
            <a:r>
              <a:rPr lang="en-US" dirty="0" err="1" smtClean="0">
                <a:latin typeface="+mj-lt"/>
                <a:cs typeface="Consolas" pitchFamily="49" charset="0"/>
              </a:rPr>
              <a:t>exp</a:t>
            </a:r>
            <a:r>
              <a:rPr lang="en-US" dirty="0" smtClean="0">
                <a:latin typeface="+mj-lt"/>
                <a:cs typeface="Consolas" pitchFamily="49" charset="0"/>
              </a:rPr>
              <a:t> depends on the entry state</a:t>
            </a:r>
          </a:p>
          <a:p>
            <a:pPr>
              <a:buFont typeface="Arial" pitchFamily="34" charset="0"/>
              <a:buChar char="•"/>
            </a:pPr>
            <a:r>
              <a:rPr lang="en-US" dirty="0" err="1" smtClean="0">
                <a:latin typeface="+mj-lt"/>
                <a:cs typeface="Consolas" pitchFamily="49" charset="0"/>
              </a:rPr>
              <a:t>Th</a:t>
            </a:r>
            <a:r>
              <a:rPr lang="en-US" dirty="0" smtClean="0">
                <a:latin typeface="+mj-lt"/>
                <a:cs typeface="Consolas" pitchFamily="49" charset="0"/>
              </a:rPr>
              <a:t> (?) : if </a:t>
            </a:r>
            <a:r>
              <a:rPr lang="en-US" dirty="0" err="1" smtClean="0">
                <a:latin typeface="+mj-lt"/>
                <a:cs typeface="Consolas" pitchFamily="49" charset="0"/>
              </a:rPr>
              <a:t>exp</a:t>
            </a:r>
            <a:r>
              <a:rPr lang="en-US" dirty="0" smtClean="0">
                <a:latin typeface="+mj-lt"/>
                <a:cs typeface="Consolas" pitchFamily="49" charset="0"/>
              </a:rPr>
              <a:t> </a:t>
            </a:r>
          </a:p>
          <a:p>
            <a:pPr lvl="1">
              <a:buFont typeface="Arial" pitchFamily="34" charset="0"/>
              <a:buChar char="•"/>
            </a:pPr>
            <a:r>
              <a:rPr lang="en-US" dirty="0" smtClean="0">
                <a:latin typeface="+mj-lt"/>
                <a:cs typeface="Consolas" pitchFamily="49" charset="0"/>
              </a:rPr>
              <a:t>contains only variables of the </a:t>
            </a:r>
            <a:r>
              <a:rPr lang="en-US" dirty="0" err="1" smtClean="0">
                <a:latin typeface="+mj-lt"/>
                <a:cs typeface="Consolas" pitchFamily="49" charset="0"/>
              </a:rPr>
              <a:t>prestate</a:t>
            </a:r>
            <a:r>
              <a:rPr lang="en-US" dirty="0" smtClean="0">
                <a:latin typeface="+mj-lt"/>
                <a:cs typeface="Consolas" pitchFamily="49" charset="0"/>
              </a:rPr>
              <a:t> </a:t>
            </a:r>
          </a:p>
          <a:p>
            <a:pPr lvl="2">
              <a:buFont typeface="Arial" pitchFamily="34" charset="0"/>
              <a:buChar char="•"/>
            </a:pPr>
            <a:r>
              <a:rPr lang="en-US" dirty="0" smtClean="0">
                <a:latin typeface="+mj-lt"/>
                <a:cs typeface="Consolas" pitchFamily="49" charset="0"/>
              </a:rPr>
              <a:t>fields, parameters</a:t>
            </a:r>
          </a:p>
          <a:p>
            <a:pPr lvl="1">
              <a:buFont typeface="Arial" pitchFamily="34" charset="0"/>
              <a:buChar char="•"/>
            </a:pPr>
            <a:r>
              <a:rPr lang="en-US" dirty="0" smtClean="0">
                <a:latin typeface="+mj-lt"/>
                <a:cs typeface="Consolas" pitchFamily="49" charset="0"/>
              </a:rPr>
              <a:t>not modified in any path from the entry point to the assertion</a:t>
            </a:r>
          </a:p>
          <a:p>
            <a:pPr marL="0" indent="0">
              <a:buNone/>
            </a:pPr>
            <a:r>
              <a:rPr lang="en-US" dirty="0">
                <a:latin typeface="+mj-lt"/>
                <a:cs typeface="Consolas" pitchFamily="49" charset="0"/>
              </a:rPr>
              <a:t> </a:t>
            </a:r>
            <a:r>
              <a:rPr lang="en-US" dirty="0" smtClean="0">
                <a:latin typeface="+mj-lt"/>
                <a:cs typeface="Consolas" pitchFamily="49" charset="0"/>
              </a:rPr>
              <a:t>   Then </a:t>
            </a:r>
            <a:r>
              <a:rPr lang="en-US" dirty="0" err="1" smtClean="0">
                <a:latin typeface="+mj-lt"/>
                <a:cs typeface="Consolas" pitchFamily="49" charset="0"/>
              </a:rPr>
              <a:t>exp</a:t>
            </a:r>
            <a:r>
              <a:rPr lang="en-US" dirty="0" smtClean="0">
                <a:latin typeface="+mj-lt"/>
                <a:cs typeface="Consolas" pitchFamily="49" charset="0"/>
              </a:rPr>
              <a:t> is a precondition of the method</a:t>
            </a:r>
          </a:p>
        </p:txBody>
      </p:sp>
    </p:spTree>
    <p:extLst>
      <p:ext uri="{BB962C8B-B14F-4D97-AF65-F5344CB8AC3E}">
        <p14:creationId xmlns:p14="http://schemas.microsoft.com/office/powerpoint/2010/main" val="409293454"/>
      </p:ext>
    </p:extLst>
  </p:cSld>
  <p:clrMapOvr>
    <a:masterClrMapping/>
  </p:clrMapOvr>
  <p:transition>
    <p:fade/>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Hmmmm</a:t>
            </a:r>
            <a:r>
              <a:rPr lang="en-US" dirty="0" smtClean="0"/>
              <a:t>…?</a:t>
            </a:r>
            <a:endParaRPr lang="en-US" dirty="0"/>
          </a:p>
        </p:txBody>
      </p:sp>
      <p:pic>
        <p:nvPicPr>
          <p:cNvPr id="5122" name="Picture 2" descr="C:\Users\logozzo\AppData\Local\Microsoft\Windows\Temporary Internet Files\Content.IE5\X7757D12\MC90004876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9981" y="1066800"/>
            <a:ext cx="3444875" cy="472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457176"/>
      </p:ext>
    </p:extLst>
  </p:cSld>
  <p:clrMapOvr>
    <a:masterClrMapping/>
  </p:clrMapOvr>
  <p:transition>
    <p:fade/>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610600" cy="664797"/>
          </a:xfrm>
        </p:spPr>
        <p:txBody>
          <a:bodyPr/>
          <a:lstStyle/>
          <a:p>
            <a:r>
              <a:rPr lang="en-US" dirty="0" smtClean="0"/>
              <a:t>Counter-example to “Theorem”</a:t>
            </a:r>
            <a:endParaRPr lang="en-US" dirty="0"/>
          </a:p>
        </p:txBody>
      </p:sp>
      <p:sp>
        <p:nvSpPr>
          <p:cNvPr id="6" name="Rectangle 5"/>
          <p:cNvSpPr/>
          <p:nvPr/>
        </p:nvSpPr>
        <p:spPr>
          <a:xfrm>
            <a:off x="838200" y="2209800"/>
            <a:ext cx="7391400" cy="34163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NotAPrecondition</a:t>
            </a:r>
            <a:r>
              <a:rPr lang="en-US" dirty="0">
                <a:solidFill>
                  <a:prstClr val="black"/>
                </a:solidFill>
                <a:latin typeface="Consolas"/>
              </a:rPr>
              <a:t>(</a:t>
            </a:r>
            <a:r>
              <a:rPr lang="en-US" dirty="0">
                <a:solidFill>
                  <a:srgbClr val="0000FF"/>
                </a:solidFill>
                <a:latin typeface="Consolas"/>
              </a:rPr>
              <a:t>object</a:t>
            </a:r>
            <a:r>
              <a:rPr lang="en-US" dirty="0">
                <a:solidFill>
                  <a:prstClr val="black"/>
                </a:solidFill>
                <a:latin typeface="Consolas"/>
              </a:rPr>
              <a:t> x)</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if</a:t>
            </a:r>
            <a:r>
              <a:rPr lang="en-US" dirty="0">
                <a:solidFill>
                  <a:prstClr val="black"/>
                </a:solidFill>
                <a:latin typeface="Consolas"/>
              </a:rPr>
              <a:t> (x </a:t>
            </a:r>
            <a:r>
              <a:rPr lang="en-US" dirty="0">
                <a:solidFill>
                  <a:srgbClr val="0000FF"/>
                </a:solidFill>
                <a:latin typeface="Consolas"/>
              </a:rPr>
              <a:t>is</a:t>
            </a:r>
            <a:r>
              <a:rPr lang="en-US" dirty="0">
                <a:solidFill>
                  <a:prstClr val="black"/>
                </a:solidFill>
                <a:latin typeface="Consolas"/>
              </a:rPr>
              <a:t> </a:t>
            </a:r>
            <a:r>
              <a:rPr lang="en-US" dirty="0">
                <a:solidFill>
                  <a:srgbClr val="0000FF"/>
                </a:solidFill>
                <a:latin typeface="Consolas"/>
              </a:rPr>
              <a:t>string</a:t>
            </a:r>
            <a:r>
              <a:rPr lang="en-US"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.Assert</a:t>
            </a:r>
            <a:r>
              <a:rPr lang="en-US" dirty="0">
                <a:solidFill>
                  <a:prstClr val="black"/>
                </a:solidFill>
                <a:latin typeface="Consolas"/>
              </a:rPr>
              <a:t>(((</a:t>
            </a:r>
            <a:r>
              <a:rPr lang="en-US" dirty="0">
                <a:solidFill>
                  <a:srgbClr val="0000FF"/>
                </a:solidFill>
                <a:latin typeface="Consolas"/>
              </a:rPr>
              <a:t>string</a:t>
            </a:r>
            <a:r>
              <a:rPr lang="en-US" dirty="0">
                <a:solidFill>
                  <a:prstClr val="black"/>
                </a:solidFill>
                <a:latin typeface="Consolas"/>
              </a:rPr>
              <a:t>)x).Length &gt; 10);</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if</a:t>
            </a:r>
            <a:r>
              <a:rPr lang="en-US" dirty="0">
                <a:solidFill>
                  <a:prstClr val="black"/>
                </a:solidFill>
                <a:latin typeface="Consolas"/>
              </a:rPr>
              <a:t> (x </a:t>
            </a:r>
            <a:r>
              <a:rPr lang="en-US" dirty="0">
                <a:solidFill>
                  <a:srgbClr val="0000FF"/>
                </a:solidFill>
                <a:latin typeface="Consolas"/>
              </a:rPr>
              <a:t>is</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.Assert</a:t>
            </a:r>
            <a:r>
              <a:rPr lang="en-US" dirty="0">
                <a:solidFill>
                  <a:prstClr val="black"/>
                </a:solidFill>
                <a:latin typeface="Consolas"/>
              </a:rPr>
              <a:t>(((</a:t>
            </a:r>
            <a:r>
              <a:rPr lang="en-US" dirty="0" err="1">
                <a:solidFill>
                  <a:srgbClr val="0000FF"/>
                </a:solidFill>
                <a:latin typeface="Consolas"/>
              </a:rPr>
              <a:t>int</a:t>
            </a:r>
            <a:r>
              <a:rPr lang="en-US" dirty="0">
                <a:solidFill>
                  <a:prstClr val="black"/>
                </a:solidFill>
                <a:latin typeface="Consolas"/>
              </a:rPr>
              <a:t>[])x).Length &gt; 10);</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0;</a:t>
            </a:r>
          </a:p>
          <a:p>
            <a:r>
              <a:rPr lang="en-US" dirty="0">
                <a:solidFill>
                  <a:prstClr val="black"/>
                </a:solidFill>
                <a:latin typeface="Consolas"/>
              </a:rPr>
              <a:t>    }</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766" y="1143000"/>
            <a:ext cx="8653463"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a:stCxn id="6146" idx="2"/>
          </p:cNvCxnSpPr>
          <p:nvPr/>
        </p:nvCxnSpPr>
        <p:spPr>
          <a:xfrm>
            <a:off x="4795498" y="1800225"/>
            <a:ext cx="1300502" cy="1552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146" idx="2"/>
          </p:cNvCxnSpPr>
          <p:nvPr/>
        </p:nvCxnSpPr>
        <p:spPr>
          <a:xfrm>
            <a:off x="4795498" y="1800225"/>
            <a:ext cx="843302" cy="2695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220"/>
      </p:ext>
    </p:extLst>
  </p:cSld>
  <p:clrMapOvr>
    <a:masterClrMapping/>
  </p:clrMapOvr>
  <p:transition>
    <p:fade/>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Pre-condition inference</a:t>
            </a:r>
            <a:endParaRPr lang="en-US" dirty="0"/>
          </a:p>
        </p:txBody>
      </p:sp>
      <p:sp>
        <p:nvSpPr>
          <p:cNvPr id="3" name="Text Placeholder 2"/>
          <p:cNvSpPr>
            <a:spLocks noGrp="1"/>
          </p:cNvSpPr>
          <p:nvPr>
            <p:ph type="body" sz="quarter" idx="10"/>
          </p:nvPr>
        </p:nvSpPr>
        <p:spPr>
          <a:xfrm>
            <a:off x="381000" y="1411552"/>
            <a:ext cx="8382000" cy="3674852"/>
          </a:xfrm>
        </p:spPr>
        <p:txBody>
          <a:bodyPr/>
          <a:lstStyle/>
          <a:p>
            <a:r>
              <a:rPr lang="en-US" dirty="0" smtClean="0"/>
              <a:t>Sufficient pre-conditions?</a:t>
            </a:r>
          </a:p>
          <a:p>
            <a:pPr marL="460375" lvl="1" indent="0">
              <a:buNone/>
            </a:pPr>
            <a:r>
              <a:rPr lang="en-US" dirty="0" smtClean="0"/>
              <a:t>“If the precondition holds the program is correct”</a:t>
            </a:r>
          </a:p>
          <a:p>
            <a:pPr lvl="1"/>
            <a:r>
              <a:rPr lang="en-US" dirty="0" smtClean="0"/>
              <a:t>Precise </a:t>
            </a:r>
            <a:r>
              <a:rPr lang="en-US" dirty="0"/>
              <a:t>inference requires WP calculus</a:t>
            </a:r>
          </a:p>
          <a:p>
            <a:pPr lvl="2"/>
            <a:r>
              <a:rPr lang="en-US" dirty="0" smtClean="0"/>
              <a:t>Loops?</a:t>
            </a:r>
          </a:p>
          <a:p>
            <a:r>
              <a:rPr lang="en-US" dirty="0"/>
              <a:t>Necessary pre-conditions?</a:t>
            </a:r>
          </a:p>
          <a:p>
            <a:pPr marL="460375" lvl="1" indent="0">
              <a:buNone/>
            </a:pPr>
            <a:r>
              <a:rPr lang="en-US" dirty="0" smtClean="0"/>
              <a:t>“If the precondition does not hold the program is wrong”</a:t>
            </a:r>
          </a:p>
          <a:p>
            <a:pPr lvl="1"/>
            <a:r>
              <a:rPr lang="en-US" dirty="0" smtClean="0"/>
              <a:t>Makes more sense</a:t>
            </a:r>
          </a:p>
        </p:txBody>
      </p:sp>
    </p:spTree>
    <p:extLst>
      <p:ext uri="{BB962C8B-B14F-4D97-AF65-F5344CB8AC3E}">
        <p14:creationId xmlns:p14="http://schemas.microsoft.com/office/powerpoint/2010/main" val="2303853229"/>
      </p:ext>
    </p:extLst>
  </p:cSld>
  <p:clrMapOvr>
    <a:masterClrMapping/>
  </p:clrMapOvr>
  <p:transition>
    <p:fade/>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Post-condition inference</a:t>
            </a:r>
            <a:endParaRPr lang="en-US" dirty="0"/>
          </a:p>
        </p:txBody>
      </p:sp>
      <p:pic>
        <p:nvPicPr>
          <p:cNvPr id="1026" name="Picture 2" descr="C:\Users\logozzo\AppData\Local\Microsoft\Windows\Temporary Internet Files\Content.IE5\Z8WEOD16\MC90023306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1200" y="3159125"/>
            <a:ext cx="2406650" cy="202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428303"/>
      </p:ext>
    </p:extLst>
  </p:cSld>
  <p:clrMapOvr>
    <a:masterClrMapping/>
  </p:clrMapOvr>
  <p:transition>
    <p:fade/>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theory</a:t>
            </a:r>
            <a:endParaRPr lang="en-US" dirty="0"/>
          </a:p>
        </p:txBody>
      </p:sp>
      <p:sp>
        <p:nvSpPr>
          <p:cNvPr id="3" name="Text Placeholder 2"/>
          <p:cNvSpPr>
            <a:spLocks noGrp="1"/>
          </p:cNvSpPr>
          <p:nvPr>
            <p:ph type="body" sz="quarter" idx="10"/>
          </p:nvPr>
        </p:nvSpPr>
        <p:spPr>
          <a:xfrm>
            <a:off x="381000" y="1411552"/>
            <a:ext cx="8382000" cy="2850011"/>
          </a:xfrm>
        </p:spPr>
        <p:txBody>
          <a:bodyPr/>
          <a:lstStyle/>
          <a:p>
            <a:r>
              <a:rPr lang="en-US" dirty="0" smtClean="0"/>
              <a:t>Have a method m</a:t>
            </a:r>
          </a:p>
          <a:p>
            <a:r>
              <a:rPr lang="en-US" dirty="0" smtClean="0"/>
              <a:t>For each program point</a:t>
            </a:r>
          </a:p>
          <a:p>
            <a:pPr lvl="1"/>
            <a:r>
              <a:rPr lang="en-US" dirty="0" smtClean="0"/>
              <a:t>Abstract state a</a:t>
            </a:r>
          </a:p>
          <a:p>
            <a:pPr lvl="2"/>
            <a:r>
              <a:rPr lang="en-US" dirty="0" smtClean="0"/>
              <a:t>Approximate the concrete states at that point</a:t>
            </a:r>
          </a:p>
          <a:p>
            <a:r>
              <a:rPr lang="en-US" dirty="0" smtClean="0"/>
              <a:t>Take the abstract state at the exit point of the method</a:t>
            </a:r>
            <a:endParaRPr lang="en-US" dirty="0"/>
          </a:p>
        </p:txBody>
      </p:sp>
      <p:sp>
        <p:nvSpPr>
          <p:cNvPr id="5" name="Rectangle 4"/>
          <p:cNvSpPr/>
          <p:nvPr/>
        </p:nvSpPr>
        <p:spPr>
          <a:xfrm>
            <a:off x="3657600" y="4038600"/>
            <a:ext cx="4572000" cy="20313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Sum(</a:t>
            </a:r>
            <a:r>
              <a:rPr lang="en-US" dirty="0" err="1">
                <a:solidFill>
                  <a:srgbClr val="0000FF"/>
                </a:solidFill>
                <a:latin typeface="Consolas"/>
              </a:rPr>
              <a:t>int</a:t>
            </a:r>
            <a:r>
              <a:rPr lang="en-US" dirty="0">
                <a:solidFill>
                  <a:prstClr val="black"/>
                </a:solidFill>
                <a:latin typeface="Consolas"/>
              </a:rPr>
              <a:t> x, </a:t>
            </a:r>
            <a:r>
              <a:rPr lang="en-US" dirty="0" err="1">
                <a:solidFill>
                  <a:srgbClr val="0000FF"/>
                </a:solidFill>
                <a:latin typeface="Consolas"/>
              </a:rPr>
              <a:t>int</a:t>
            </a:r>
            <a:r>
              <a:rPr lang="en-US" dirty="0">
                <a:solidFill>
                  <a:prstClr val="black"/>
                </a:solidFill>
                <a:latin typeface="Consolas"/>
              </a:rPr>
              <a:t> y)</a:t>
            </a:r>
          </a:p>
          <a:p>
            <a:r>
              <a:rPr lang="en-US" dirty="0">
                <a:solidFill>
                  <a:prstClr val="black"/>
                </a:solidFill>
                <a:latin typeface="Consolas"/>
              </a:rPr>
              <a:t>    {</a:t>
            </a: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.Requires</a:t>
            </a:r>
            <a:r>
              <a:rPr lang="en-US" dirty="0">
                <a:solidFill>
                  <a:prstClr val="black"/>
                </a:solidFill>
                <a:latin typeface="Consolas"/>
              </a:rPr>
              <a:t>(x &gt;= 0);</a:t>
            </a: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.Requires</a:t>
            </a:r>
            <a:r>
              <a:rPr lang="en-US" dirty="0">
                <a:solidFill>
                  <a:prstClr val="black"/>
                </a:solidFill>
                <a:latin typeface="Consolas"/>
              </a:rPr>
              <a:t>(y &gt;= 0);</a:t>
            </a:r>
          </a:p>
          <a:p>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x + (y - x) / 2;</a:t>
            </a:r>
          </a:p>
          <a:p>
            <a:r>
              <a:rPr lang="en-US" dirty="0">
                <a:solidFill>
                  <a:prstClr val="black"/>
                </a:solidFill>
                <a:latin typeface="Consolas"/>
              </a:rPr>
              <a:t>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086652"/>
            <a:ext cx="8277884"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471836"/>
      </p:ext>
    </p:extLst>
  </p:cSld>
  <p:clrMapOvr>
    <a:masterClrMapping/>
  </p:clrMapOvr>
  <p:transition>
    <p:fade/>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practice: Locals</a:t>
            </a:r>
            <a:endParaRPr lang="en-US" dirty="0"/>
          </a:p>
        </p:txBody>
      </p:sp>
      <p:sp>
        <p:nvSpPr>
          <p:cNvPr id="3" name="Text Placeholder 2"/>
          <p:cNvSpPr>
            <a:spLocks noGrp="1"/>
          </p:cNvSpPr>
          <p:nvPr>
            <p:ph type="body" sz="quarter" idx="10"/>
          </p:nvPr>
        </p:nvSpPr>
        <p:spPr>
          <a:xfrm>
            <a:off x="381000" y="1411552"/>
            <a:ext cx="8382000" cy="4235006"/>
          </a:xfrm>
        </p:spPr>
        <p:txBody>
          <a:bodyPr/>
          <a:lstStyle/>
          <a:p>
            <a:r>
              <a:rPr lang="en-US" dirty="0" smtClean="0"/>
              <a:t>Make no sense outside the method body</a:t>
            </a:r>
          </a:p>
          <a:p>
            <a:endParaRPr lang="en-US" dirty="0"/>
          </a:p>
          <a:p>
            <a:endParaRPr lang="en-US" dirty="0" smtClean="0"/>
          </a:p>
          <a:p>
            <a:endParaRPr lang="en-US" dirty="0"/>
          </a:p>
          <a:p>
            <a:endParaRPr lang="en-US" dirty="0" smtClean="0"/>
          </a:p>
          <a:p>
            <a:endParaRPr lang="en-US" dirty="0"/>
          </a:p>
          <a:p>
            <a:r>
              <a:rPr lang="en-US" dirty="0" err="1" smtClean="0"/>
              <a:t>tmp+x</a:t>
            </a:r>
            <a:r>
              <a:rPr lang="en-US" dirty="0" smtClean="0"/>
              <a:t> is not a postcondition</a:t>
            </a:r>
          </a:p>
          <a:p>
            <a:pPr lvl="1"/>
            <a:r>
              <a:rPr lang="en-US" dirty="0" err="1"/>
              <a:t>t</a:t>
            </a:r>
            <a:r>
              <a:rPr lang="en-US" dirty="0" err="1" smtClean="0"/>
              <a:t>mp</a:t>
            </a:r>
            <a:r>
              <a:rPr lang="en-US" dirty="0" smtClean="0"/>
              <a:t> is not visible outside Local</a:t>
            </a:r>
            <a:endParaRPr lang="en-US" dirty="0"/>
          </a:p>
        </p:txBody>
      </p:sp>
      <p:sp>
        <p:nvSpPr>
          <p:cNvPr id="5" name="Rectangle 4"/>
          <p:cNvSpPr/>
          <p:nvPr/>
        </p:nvSpPr>
        <p:spPr>
          <a:xfrm>
            <a:off x="1143000" y="2252790"/>
            <a:ext cx="6477000"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smtClean="0">
                <a:latin typeface="Consolas"/>
              </a:rPr>
              <a:t>    </a:t>
            </a:r>
            <a:r>
              <a:rPr lang="en-US" dirty="0">
                <a:solidFill>
                  <a:srgbClr val="0000FF"/>
                </a:solidFill>
                <a:latin typeface="Consolas"/>
              </a:rPr>
              <a:t>public</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Local(</a:t>
            </a:r>
            <a:r>
              <a:rPr lang="en-US" dirty="0" err="1">
                <a:solidFill>
                  <a:srgbClr val="0000FF"/>
                </a:solidFill>
                <a:latin typeface="Consolas"/>
              </a:rPr>
              <a:t>int</a:t>
            </a:r>
            <a:r>
              <a:rPr lang="en-US" dirty="0">
                <a:solidFill>
                  <a:prstClr val="black"/>
                </a:solidFill>
                <a:latin typeface="Consolas"/>
              </a:rPr>
              <a:t> x)</a:t>
            </a:r>
          </a:p>
          <a:p>
            <a:r>
              <a:rPr lang="en-US" dirty="0">
                <a:solidFill>
                  <a:prstClr val="black"/>
                </a:solidFill>
                <a:latin typeface="Consolas"/>
              </a:rPr>
              <a:t>    {</a:t>
            </a:r>
          </a:p>
          <a:p>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tmp</a:t>
            </a:r>
            <a:r>
              <a:rPr lang="en-US" dirty="0">
                <a:solidFill>
                  <a:prstClr val="black"/>
                </a:solidFill>
                <a:latin typeface="Consolas"/>
              </a:rPr>
              <a:t> </a:t>
            </a:r>
            <a:r>
              <a:rPr lang="en-US" dirty="0" smtClean="0">
                <a:solidFill>
                  <a:prstClr val="black"/>
                </a:solidFill>
                <a:latin typeface="Consolas"/>
              </a:rPr>
              <a:t>= … ;  // some strange computation</a:t>
            </a:r>
            <a:endParaRPr lang="en-US" dirty="0">
              <a:solidFill>
                <a:prstClr val="black"/>
              </a:solidFill>
              <a:latin typeface="Consolas"/>
            </a:endParaRPr>
          </a:p>
          <a:p>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a:t>
            </a:r>
            <a:r>
              <a:rPr lang="en-US" dirty="0" err="1">
                <a:solidFill>
                  <a:prstClr val="black"/>
                </a:solidFill>
                <a:latin typeface="Consolas"/>
              </a:rPr>
              <a:t>tmp</a:t>
            </a:r>
            <a:r>
              <a:rPr lang="en-US" dirty="0">
                <a:solidFill>
                  <a:prstClr val="black"/>
                </a:solidFill>
                <a:latin typeface="Consolas"/>
              </a:rPr>
              <a:t> + x;</a:t>
            </a:r>
          </a:p>
          <a:p>
            <a:r>
              <a:rPr lang="en-US" dirty="0">
                <a:solidFill>
                  <a:prstClr val="black"/>
                </a:solidFill>
                <a:latin typeface="Consolas"/>
              </a:rPr>
              <a:t>    }</a:t>
            </a:r>
          </a:p>
        </p:txBody>
      </p:sp>
    </p:spTree>
    <p:extLst>
      <p:ext uri="{BB962C8B-B14F-4D97-AF65-F5344CB8AC3E}">
        <p14:creationId xmlns:p14="http://schemas.microsoft.com/office/powerpoint/2010/main" val="978349811"/>
      </p:ext>
    </p:extLst>
  </p:cSld>
  <p:clrMapOvr>
    <a:masterClrMapping/>
  </p:clrMapOvr>
  <p:transition>
    <p:fade/>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practice: </a:t>
            </a:r>
            <a:r>
              <a:rPr lang="en-US" dirty="0"/>
              <a:t>R</a:t>
            </a:r>
            <a:r>
              <a:rPr lang="en-US" dirty="0" smtClean="0"/>
              <a:t>edundant info</a:t>
            </a:r>
            <a:endParaRPr lang="en-US" dirty="0"/>
          </a:p>
        </p:txBody>
      </p:sp>
      <p:sp>
        <p:nvSpPr>
          <p:cNvPr id="7" name="Text Placeholder 2"/>
          <p:cNvSpPr>
            <a:spLocks noGrp="1"/>
          </p:cNvSpPr>
          <p:nvPr>
            <p:ph type="body" sz="quarter" idx="10"/>
          </p:nvPr>
        </p:nvSpPr>
        <p:spPr>
          <a:xfrm>
            <a:off x="304800" y="4495800"/>
            <a:ext cx="8763000" cy="984885"/>
          </a:xfrm>
        </p:spPr>
        <p:txBody>
          <a:bodyPr/>
          <a:lstStyle/>
          <a:p>
            <a:r>
              <a:rPr lang="en-US" dirty="0" smtClean="0"/>
              <a:t>Infinitely many</a:t>
            </a:r>
          </a:p>
          <a:p>
            <a:pPr marL="0" indent="0">
              <a:buNone/>
            </a:pPr>
            <a:r>
              <a:rPr lang="en-US" dirty="0"/>
              <a:t> </a:t>
            </a:r>
            <a:r>
              <a:rPr lang="en-US" dirty="0" smtClean="0"/>
              <a:t>   equivalent expressions</a:t>
            </a:r>
            <a:endParaRPr lang="en-US" dirty="0"/>
          </a:p>
        </p:txBody>
      </p:sp>
      <p:sp>
        <p:nvSpPr>
          <p:cNvPr id="5" name="Rectangle 4"/>
          <p:cNvSpPr/>
          <p:nvPr/>
        </p:nvSpPr>
        <p:spPr>
          <a:xfrm>
            <a:off x="381000" y="1269784"/>
            <a:ext cx="510540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err="1" smtClean="0">
                <a:solidFill>
                  <a:srgbClr val="0000FF"/>
                </a:solidFill>
                <a:latin typeface="Consolas"/>
              </a:rPr>
              <a:t>int</a:t>
            </a:r>
            <a:r>
              <a:rPr lang="en-US" dirty="0" smtClean="0">
                <a:solidFill>
                  <a:prstClr val="black"/>
                </a:solidFill>
                <a:latin typeface="Consolas"/>
              </a:rPr>
              <a:t> </a:t>
            </a:r>
            <a:r>
              <a:rPr lang="en-US" dirty="0">
                <a:solidFill>
                  <a:prstClr val="black"/>
                </a:solidFill>
                <a:latin typeface="Consolas"/>
              </a:rPr>
              <a:t>z</a:t>
            </a:r>
            <a:r>
              <a:rPr lang="en-US" dirty="0" smtClean="0">
                <a:solidFill>
                  <a:prstClr val="black"/>
                </a:solidFill>
                <a:latin typeface="Consolas"/>
              </a:rPr>
              <a:t>;</a:t>
            </a:r>
            <a:endParaRPr lang="fr-FR" dirty="0" smtClean="0">
              <a:latin typeface="Consolas"/>
            </a:endParaRPr>
          </a:p>
          <a:p>
            <a:r>
              <a:rPr lang="fr-FR" dirty="0" smtClean="0">
                <a:solidFill>
                  <a:srgbClr val="0000FF"/>
                </a:solidFill>
                <a:latin typeface="Consolas"/>
              </a:rPr>
              <a:t>public</a:t>
            </a:r>
            <a:r>
              <a:rPr lang="fr-FR" dirty="0" smtClean="0">
                <a:solidFill>
                  <a:prstClr val="black"/>
                </a:solidFill>
                <a:latin typeface="Consolas"/>
              </a:rPr>
              <a:t> </a:t>
            </a:r>
            <a:r>
              <a:rPr lang="fr-FR" dirty="0" err="1">
                <a:solidFill>
                  <a:srgbClr val="0000FF"/>
                </a:solidFill>
                <a:latin typeface="Consolas"/>
              </a:rPr>
              <a:t>void</a:t>
            </a:r>
            <a:r>
              <a:rPr lang="fr-FR" dirty="0">
                <a:solidFill>
                  <a:prstClr val="black"/>
                </a:solidFill>
                <a:latin typeface="Consolas"/>
              </a:rPr>
              <a:t> </a:t>
            </a:r>
            <a:r>
              <a:rPr lang="fr-FR" dirty="0" err="1">
                <a:solidFill>
                  <a:prstClr val="black"/>
                </a:solidFill>
                <a:latin typeface="Consolas"/>
              </a:rPr>
              <a:t>Redundant</a:t>
            </a:r>
            <a:r>
              <a:rPr lang="fr-FR" dirty="0">
                <a:solidFill>
                  <a:prstClr val="black"/>
                </a:solidFill>
                <a:latin typeface="Consolas"/>
              </a:rPr>
              <a:t>(</a:t>
            </a:r>
            <a:r>
              <a:rPr lang="fr-FR" dirty="0" err="1">
                <a:solidFill>
                  <a:srgbClr val="0000FF"/>
                </a:solidFill>
                <a:latin typeface="Consolas"/>
              </a:rPr>
              <a:t>int</a:t>
            </a:r>
            <a:r>
              <a:rPr lang="fr-FR" dirty="0">
                <a:solidFill>
                  <a:prstClr val="black"/>
                </a:solidFill>
                <a:latin typeface="Consolas"/>
              </a:rPr>
              <a:t> x, </a:t>
            </a:r>
            <a:r>
              <a:rPr lang="fr-FR" dirty="0" err="1">
                <a:solidFill>
                  <a:srgbClr val="0000FF"/>
                </a:solidFill>
                <a:latin typeface="Consolas"/>
              </a:rPr>
              <a:t>int</a:t>
            </a:r>
            <a:r>
              <a:rPr lang="fr-FR" dirty="0">
                <a:solidFill>
                  <a:prstClr val="black"/>
                </a:solidFill>
                <a:latin typeface="Consolas"/>
              </a:rPr>
              <a:t> y)</a:t>
            </a:r>
          </a:p>
          <a:p>
            <a:r>
              <a:rPr lang="en-US" dirty="0">
                <a:solidFill>
                  <a:prstClr val="black"/>
                </a:solidFill>
                <a:latin typeface="Consolas"/>
              </a:rPr>
              <a:t>    {</a:t>
            </a: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.Requires</a:t>
            </a:r>
            <a:r>
              <a:rPr lang="en-US" dirty="0">
                <a:solidFill>
                  <a:prstClr val="black"/>
                </a:solidFill>
                <a:latin typeface="Consolas"/>
              </a:rPr>
              <a:t>(x &gt;= 0);</a:t>
            </a: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.Requires</a:t>
            </a:r>
            <a:r>
              <a:rPr lang="en-US" dirty="0">
                <a:solidFill>
                  <a:prstClr val="black"/>
                </a:solidFill>
                <a:latin typeface="Consolas"/>
              </a:rPr>
              <a:t>(y &gt;= 0);</a:t>
            </a:r>
          </a:p>
          <a:p>
            <a:endParaRPr lang="en-US" dirty="0">
              <a:solidFill>
                <a:prstClr val="black"/>
              </a:solidFill>
              <a:latin typeface="Consolas"/>
            </a:endParaRPr>
          </a:p>
          <a:p>
            <a:r>
              <a:rPr lang="en-US" dirty="0">
                <a:solidFill>
                  <a:prstClr val="black"/>
                </a:solidFill>
                <a:latin typeface="Consolas"/>
              </a:rPr>
              <a:t>      z = x + y;</a:t>
            </a:r>
          </a:p>
          <a:p>
            <a:r>
              <a:rPr lang="en-US" dirty="0">
                <a:solidFill>
                  <a:prstClr val="black"/>
                </a:solidFill>
                <a:latin typeface="Consolas"/>
              </a:rPr>
              <a:t>    }</a:t>
            </a:r>
            <a:endParaRPr lang="en-US" dirty="0"/>
          </a:p>
        </p:txBody>
      </p:sp>
      <p:sp>
        <p:nvSpPr>
          <p:cNvPr id="6" name="TextBox 5"/>
          <p:cNvSpPr txBox="1"/>
          <p:nvPr/>
        </p:nvSpPr>
        <p:spPr>
          <a:xfrm>
            <a:off x="5715000" y="3284194"/>
            <a:ext cx="1981200" cy="2585323"/>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a:effectLst>
                  <a:outerShdw blurRad="38100" dist="38100" dir="2700000" algn="tl">
                    <a:srgbClr val="000000">
                      <a:alpha val="43137"/>
                    </a:srgbClr>
                  </a:outerShdw>
                </a:effectLst>
                <a:latin typeface="Consolas" pitchFamily="49" charset="0"/>
                <a:cs typeface="Consolas" pitchFamily="49" charset="0"/>
              </a:rPr>
              <a:t>z</a:t>
            </a:r>
            <a:r>
              <a:rPr lang="en-US" dirty="0" smtClean="0">
                <a:effectLst>
                  <a:outerShdw blurRad="38100" dist="38100" dir="2700000" algn="tl">
                    <a:srgbClr val="000000">
                      <a:alpha val="43137"/>
                    </a:srgbClr>
                  </a:outerShdw>
                </a:effectLst>
                <a:latin typeface="Consolas" pitchFamily="49" charset="0"/>
                <a:cs typeface="Consolas" pitchFamily="49" charset="0"/>
              </a:rPr>
              <a:t> &gt;= 0</a:t>
            </a:r>
          </a:p>
          <a:p>
            <a:r>
              <a:rPr lang="en-US" dirty="0">
                <a:effectLst>
                  <a:outerShdw blurRad="38100" dist="38100" dir="2700000" algn="tl">
                    <a:srgbClr val="000000">
                      <a:alpha val="43137"/>
                    </a:srgbClr>
                  </a:outerShdw>
                </a:effectLst>
                <a:latin typeface="Consolas" pitchFamily="49" charset="0"/>
                <a:cs typeface="Consolas" pitchFamily="49" charset="0"/>
              </a:rPr>
              <a:t>x</a:t>
            </a:r>
            <a:r>
              <a:rPr lang="en-US" dirty="0" smtClean="0">
                <a:effectLst>
                  <a:outerShdw blurRad="38100" dist="38100" dir="2700000" algn="tl">
                    <a:srgbClr val="000000">
                      <a:alpha val="43137"/>
                    </a:srgbClr>
                  </a:outerShdw>
                </a:effectLst>
                <a:latin typeface="Consolas" pitchFamily="49" charset="0"/>
                <a:cs typeface="Consolas" pitchFamily="49" charset="0"/>
              </a:rPr>
              <a:t> &gt;= 0</a:t>
            </a:r>
          </a:p>
          <a:p>
            <a:r>
              <a:rPr lang="en-US" dirty="0">
                <a:effectLst>
                  <a:outerShdw blurRad="38100" dist="38100" dir="2700000" algn="tl">
                    <a:srgbClr val="000000">
                      <a:alpha val="43137"/>
                    </a:srgbClr>
                  </a:outerShdw>
                </a:effectLst>
                <a:latin typeface="Consolas" pitchFamily="49" charset="0"/>
                <a:cs typeface="Consolas" pitchFamily="49" charset="0"/>
              </a:rPr>
              <a:t>y</a:t>
            </a:r>
            <a:r>
              <a:rPr lang="en-US" dirty="0" smtClean="0">
                <a:effectLst>
                  <a:outerShdw blurRad="38100" dist="38100" dir="2700000" algn="tl">
                    <a:srgbClr val="000000">
                      <a:alpha val="43137"/>
                    </a:srgbClr>
                  </a:outerShdw>
                </a:effectLst>
                <a:latin typeface="Consolas" pitchFamily="49" charset="0"/>
                <a:cs typeface="Consolas" pitchFamily="49" charset="0"/>
              </a:rPr>
              <a:t> &gt;= 0</a:t>
            </a:r>
          </a:p>
          <a:p>
            <a:r>
              <a:rPr lang="en-US" dirty="0">
                <a:effectLst>
                  <a:outerShdw blurRad="38100" dist="38100" dir="2700000" algn="tl">
                    <a:srgbClr val="000000">
                      <a:alpha val="43137"/>
                    </a:srgbClr>
                  </a:outerShdw>
                </a:effectLst>
                <a:latin typeface="Consolas" pitchFamily="49" charset="0"/>
                <a:cs typeface="Consolas" pitchFamily="49" charset="0"/>
              </a:rPr>
              <a:t>z = x + y</a:t>
            </a:r>
            <a:endParaRPr lang="en-US" dirty="0" smtClean="0">
              <a:effectLst>
                <a:outerShdw blurRad="38100" dist="38100" dir="2700000" algn="tl">
                  <a:srgbClr val="000000">
                    <a:alpha val="43137"/>
                  </a:srgbClr>
                </a:outerShdw>
              </a:effectLst>
              <a:latin typeface="Consolas" pitchFamily="49" charset="0"/>
              <a:cs typeface="Consolas" pitchFamily="49" charset="0"/>
            </a:endParaRPr>
          </a:p>
          <a:p>
            <a:r>
              <a:rPr lang="en-US" dirty="0" smtClean="0">
                <a:effectLst>
                  <a:outerShdw blurRad="38100" dist="38100" dir="2700000" algn="tl">
                    <a:srgbClr val="000000">
                      <a:alpha val="43137"/>
                    </a:srgbClr>
                  </a:outerShdw>
                </a:effectLst>
                <a:latin typeface="Consolas" pitchFamily="49" charset="0"/>
                <a:cs typeface="Consolas" pitchFamily="49" charset="0"/>
              </a:rPr>
              <a:t>z &lt;= x + y</a:t>
            </a:r>
          </a:p>
          <a:p>
            <a:r>
              <a:rPr lang="en-US" dirty="0">
                <a:effectLst>
                  <a:outerShdw blurRad="38100" dist="38100" dir="2700000" algn="tl">
                    <a:srgbClr val="000000">
                      <a:alpha val="43137"/>
                    </a:srgbClr>
                  </a:outerShdw>
                </a:effectLst>
                <a:latin typeface="Consolas" pitchFamily="49" charset="0"/>
                <a:cs typeface="Consolas" pitchFamily="49" charset="0"/>
              </a:rPr>
              <a:t>z</a:t>
            </a:r>
            <a:r>
              <a:rPr lang="en-US" dirty="0" smtClean="0">
                <a:effectLst>
                  <a:outerShdw blurRad="38100" dist="38100" dir="2700000" algn="tl">
                    <a:srgbClr val="000000">
                      <a:alpha val="43137"/>
                    </a:srgbClr>
                  </a:outerShdw>
                </a:effectLst>
                <a:latin typeface="Consolas" pitchFamily="49" charset="0"/>
                <a:cs typeface="Consolas" pitchFamily="49" charset="0"/>
              </a:rPr>
              <a:t> &gt;= x +y</a:t>
            </a:r>
          </a:p>
          <a:p>
            <a:r>
              <a:rPr lang="en-US" dirty="0">
                <a:effectLst>
                  <a:outerShdw blurRad="38100" dist="38100" dir="2700000" algn="tl">
                    <a:srgbClr val="000000">
                      <a:alpha val="43137"/>
                    </a:srgbClr>
                  </a:outerShdw>
                </a:effectLst>
                <a:latin typeface="Consolas" pitchFamily="49" charset="0"/>
                <a:cs typeface="Consolas" pitchFamily="49" charset="0"/>
              </a:rPr>
              <a:t>x</a:t>
            </a:r>
            <a:r>
              <a:rPr lang="en-US" dirty="0" smtClean="0">
                <a:effectLst>
                  <a:outerShdw blurRad="38100" dist="38100" dir="2700000" algn="tl">
                    <a:srgbClr val="000000">
                      <a:alpha val="43137"/>
                    </a:srgbClr>
                  </a:outerShdw>
                </a:effectLst>
                <a:latin typeface="Consolas" pitchFamily="49" charset="0"/>
                <a:cs typeface="Consolas" pitchFamily="49" charset="0"/>
              </a:rPr>
              <a:t> &lt;= z</a:t>
            </a:r>
          </a:p>
          <a:p>
            <a:r>
              <a:rPr lang="en-US" dirty="0">
                <a:effectLst>
                  <a:outerShdw blurRad="38100" dist="38100" dir="2700000" algn="tl">
                    <a:srgbClr val="000000">
                      <a:alpha val="43137"/>
                    </a:srgbClr>
                  </a:outerShdw>
                </a:effectLst>
                <a:latin typeface="Consolas" pitchFamily="49" charset="0"/>
                <a:cs typeface="Consolas" pitchFamily="49" charset="0"/>
              </a:rPr>
              <a:t>y</a:t>
            </a:r>
            <a:r>
              <a:rPr lang="en-US" dirty="0" smtClean="0">
                <a:effectLst>
                  <a:outerShdw blurRad="38100" dist="38100" dir="2700000" algn="tl">
                    <a:srgbClr val="000000">
                      <a:alpha val="43137"/>
                    </a:srgbClr>
                  </a:outerShdw>
                </a:effectLst>
                <a:latin typeface="Consolas" pitchFamily="49" charset="0"/>
                <a:cs typeface="Consolas" pitchFamily="49" charset="0"/>
              </a:rPr>
              <a:t> &lt;= z</a:t>
            </a:r>
          </a:p>
          <a:p>
            <a:pPr algn="ctr"/>
            <a:r>
              <a:rPr lang="en-US" dirty="0" smtClean="0">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02603269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Contracts: What for?</a:t>
            </a:r>
            <a:endParaRPr lang="en-US" dirty="0"/>
          </a:p>
        </p:txBody>
      </p:sp>
      <p:sp>
        <p:nvSpPr>
          <p:cNvPr id="5" name="Text Placeholder 4"/>
          <p:cNvSpPr>
            <a:spLocks noGrp="1"/>
          </p:cNvSpPr>
          <p:nvPr>
            <p:ph type="body" sz="quarter" idx="10"/>
          </p:nvPr>
        </p:nvSpPr>
        <p:spPr>
          <a:xfrm>
            <a:off x="381000" y="1411552"/>
            <a:ext cx="8382000" cy="917174"/>
          </a:xfrm>
        </p:spPr>
        <p:txBody>
          <a:bodyPr/>
          <a:lstStyle/>
          <a:p>
            <a:r>
              <a:rPr lang="en-US" dirty="0" smtClean="0"/>
              <a:t>Document design decisions</a:t>
            </a:r>
          </a:p>
          <a:p>
            <a:pPr marL="460375" lvl="1" indent="0">
              <a:buNone/>
            </a:pPr>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0"/>
            <a:ext cx="8795408"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724400" y="2667000"/>
            <a:ext cx="1467068"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Precondition</a:t>
            </a:r>
          </a:p>
        </p:txBody>
      </p:sp>
      <p:cxnSp>
        <p:nvCxnSpPr>
          <p:cNvPr id="7" name="Straight Arrow Connector 6"/>
          <p:cNvCxnSpPr>
            <a:stCxn id="3" idx="2"/>
          </p:cNvCxnSpPr>
          <p:nvPr/>
        </p:nvCxnSpPr>
        <p:spPr>
          <a:xfrm flipH="1">
            <a:off x="4724400" y="3036332"/>
            <a:ext cx="733534" cy="8498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9" name="TextBox 8"/>
          <p:cNvSpPr txBox="1"/>
          <p:nvPr/>
        </p:nvSpPr>
        <p:spPr>
          <a:xfrm>
            <a:off x="7086600" y="4648200"/>
            <a:ext cx="1569660"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Postcondition</a:t>
            </a:r>
          </a:p>
        </p:txBody>
      </p:sp>
      <p:cxnSp>
        <p:nvCxnSpPr>
          <p:cNvPr id="10" name="Straight Arrow Connector 9"/>
          <p:cNvCxnSpPr>
            <a:stCxn id="9" idx="2"/>
          </p:cNvCxnSpPr>
          <p:nvPr/>
        </p:nvCxnSpPr>
        <p:spPr>
          <a:xfrm flipH="1">
            <a:off x="5943600" y="5017532"/>
            <a:ext cx="1927830" cy="2402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a:stCxn id="3" idx="2"/>
          </p:cNvCxnSpPr>
          <p:nvPr/>
        </p:nvCxnSpPr>
        <p:spPr>
          <a:xfrm>
            <a:off x="5457934" y="3036332"/>
            <a:ext cx="180866" cy="19812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603157334"/>
      </p:ext>
    </p:extLst>
  </p:cSld>
  <p:clrMapOvr>
    <a:masterClrMapping/>
  </p:clrMapOvr>
  <p:transition>
    <p:fade/>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practice: Information split</a:t>
            </a:r>
            <a:endParaRPr lang="en-US" dirty="0"/>
          </a:p>
        </p:txBody>
      </p:sp>
      <p:sp>
        <p:nvSpPr>
          <p:cNvPr id="3" name="Text Placeholder 2"/>
          <p:cNvSpPr>
            <a:spLocks noGrp="1"/>
          </p:cNvSpPr>
          <p:nvPr>
            <p:ph type="body" sz="quarter" idx="10"/>
          </p:nvPr>
        </p:nvSpPr>
        <p:spPr>
          <a:xfrm>
            <a:off x="381000" y="4038600"/>
            <a:ext cx="8763000" cy="1526572"/>
          </a:xfrm>
        </p:spPr>
        <p:txBody>
          <a:bodyPr/>
          <a:lstStyle/>
          <a:p>
            <a:r>
              <a:rPr lang="en-US" dirty="0" smtClean="0"/>
              <a:t>Quadratic postcondition</a:t>
            </a:r>
          </a:p>
          <a:p>
            <a:r>
              <a:rPr lang="en-US" dirty="0" smtClean="0"/>
              <a:t>Need non-linear domain?</a:t>
            </a:r>
          </a:p>
          <a:p>
            <a:r>
              <a:rPr lang="en-US" dirty="0" smtClean="0"/>
              <a:t>Info from the expression refinement domain</a:t>
            </a:r>
            <a:endParaRPr lang="en-US" dirty="0"/>
          </a:p>
        </p:txBody>
      </p:sp>
      <p:sp>
        <p:nvSpPr>
          <p:cNvPr id="5" name="Rectangle 4"/>
          <p:cNvSpPr/>
          <p:nvPr/>
        </p:nvSpPr>
        <p:spPr>
          <a:xfrm>
            <a:off x="2286000" y="2551837"/>
            <a:ext cx="411480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smtClean="0">
                <a:solidFill>
                  <a:srgbClr val="0000FF"/>
                </a:solidFill>
                <a:latin typeface="Consolas"/>
              </a:rPr>
              <a:t>public</a:t>
            </a:r>
            <a:r>
              <a:rPr lang="en-US" dirty="0" smtClean="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Square(</a:t>
            </a:r>
            <a:r>
              <a:rPr lang="en-US" dirty="0" err="1">
                <a:solidFill>
                  <a:srgbClr val="0000FF"/>
                </a:solidFill>
                <a:latin typeface="Consolas"/>
              </a:rPr>
              <a:t>int</a:t>
            </a:r>
            <a:r>
              <a:rPr lang="en-US" dirty="0">
                <a:solidFill>
                  <a:prstClr val="black"/>
                </a:solidFill>
                <a:latin typeface="Consolas"/>
              </a:rPr>
              <a:t> x, </a:t>
            </a:r>
            <a:r>
              <a:rPr lang="en-US" dirty="0" err="1">
                <a:solidFill>
                  <a:srgbClr val="0000FF"/>
                </a:solidFill>
                <a:latin typeface="Consolas"/>
              </a:rPr>
              <a:t>int</a:t>
            </a:r>
            <a:r>
              <a:rPr lang="en-US" dirty="0">
                <a:solidFill>
                  <a:prstClr val="black"/>
                </a:solidFill>
                <a:latin typeface="Consolas"/>
              </a:rPr>
              <a:t> y)</a:t>
            </a:r>
          </a:p>
          <a:p>
            <a:r>
              <a:rPr lang="en-US" dirty="0" smtClean="0">
                <a:solidFill>
                  <a:prstClr val="black"/>
                </a:solidFill>
                <a:latin typeface="Consolas"/>
              </a:rPr>
              <a:t>{</a:t>
            </a:r>
            <a:endParaRPr lang="en-US" dirty="0">
              <a:solidFill>
                <a:prstClr val="black"/>
              </a:solidFill>
              <a:latin typeface="Consolas"/>
            </a:endParaRPr>
          </a:p>
          <a:p>
            <a:r>
              <a:rPr lang="es-ES" dirty="0" smtClean="0">
                <a:solidFill>
                  <a:prstClr val="black"/>
                </a:solidFill>
                <a:latin typeface="Consolas"/>
              </a:rPr>
              <a:t>  </a:t>
            </a:r>
            <a:r>
              <a:rPr lang="es-ES" dirty="0" err="1">
                <a:solidFill>
                  <a:srgbClr val="0000FF"/>
                </a:solidFill>
                <a:latin typeface="Consolas"/>
              </a:rPr>
              <a:t>return</a:t>
            </a:r>
            <a:r>
              <a:rPr lang="es-ES" dirty="0">
                <a:solidFill>
                  <a:prstClr val="black"/>
                </a:solidFill>
                <a:latin typeface="Consolas"/>
              </a:rPr>
              <a:t> (x * x) - (y * y);</a:t>
            </a:r>
          </a:p>
          <a:p>
            <a:r>
              <a:rPr lang="en-US" dirty="0" smtClean="0">
                <a:solidFill>
                  <a:prstClr val="black"/>
                </a:solidFill>
                <a:latin typeface="Consolas"/>
              </a:rPr>
              <a:t>}</a:t>
            </a:r>
            <a:endParaRPr lang="en-US" dirty="0">
              <a:solidFill>
                <a:prstClr val="black"/>
              </a:solidFill>
              <a:latin typeface="Consola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9107199"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4705999" y="2314575"/>
            <a:ext cx="1" cy="8374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4801261"/>
      </p:ext>
    </p:extLst>
  </p:cSld>
  <p:clrMapOvr>
    <a:masterClrMapping/>
  </p:clrMapOvr>
  <p:transition>
    <p:fade/>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practice: </a:t>
            </a:r>
            <a:r>
              <a:rPr lang="en-US" smtClean="0"/>
              <a:t>duplicated </a:t>
            </a:r>
            <a:endParaRPr lang="en-US" dirty="0"/>
          </a:p>
        </p:txBody>
      </p:sp>
      <p:sp>
        <p:nvSpPr>
          <p:cNvPr id="3" name="Text Placeholder 2"/>
          <p:cNvSpPr>
            <a:spLocks noGrp="1"/>
          </p:cNvSpPr>
          <p:nvPr>
            <p:ph type="body" sz="quarter" idx="10"/>
          </p:nvPr>
        </p:nvSpPr>
        <p:spPr>
          <a:xfrm>
            <a:off x="381000" y="4648200"/>
            <a:ext cx="8382000" cy="984885"/>
          </a:xfrm>
        </p:spPr>
        <p:txBody>
          <a:bodyPr/>
          <a:lstStyle/>
          <a:p>
            <a:r>
              <a:rPr lang="en-US" dirty="0" smtClean="0"/>
              <a:t>Postcondition is already there</a:t>
            </a:r>
          </a:p>
          <a:p>
            <a:r>
              <a:rPr lang="en-US" dirty="0" smtClean="0"/>
              <a:t>No need to suggest/infer it again</a:t>
            </a:r>
            <a:endParaRPr lang="en-US" dirty="0"/>
          </a:p>
        </p:txBody>
      </p:sp>
      <p:sp>
        <p:nvSpPr>
          <p:cNvPr id="5" name="Rectangle 4"/>
          <p:cNvSpPr/>
          <p:nvPr/>
        </p:nvSpPr>
        <p:spPr>
          <a:xfrm>
            <a:off x="838200" y="1219200"/>
            <a:ext cx="7391400" cy="258532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Dup(</a:t>
            </a:r>
            <a:r>
              <a:rPr lang="en-US" dirty="0" err="1">
                <a:solidFill>
                  <a:srgbClr val="0000FF"/>
                </a:solidFill>
                <a:latin typeface="Consolas"/>
              </a:rPr>
              <a:t>int</a:t>
            </a:r>
            <a:r>
              <a:rPr lang="en-US" dirty="0">
                <a:solidFill>
                  <a:prstClr val="black"/>
                </a:solidFill>
                <a:latin typeface="Consolas"/>
              </a:rPr>
              <a:t> x, </a:t>
            </a:r>
            <a:r>
              <a:rPr lang="en-US" dirty="0" err="1">
                <a:solidFill>
                  <a:srgbClr val="0000FF"/>
                </a:solidFill>
                <a:latin typeface="Consolas"/>
              </a:rPr>
              <a:t>int</a:t>
            </a:r>
            <a:r>
              <a:rPr lang="en-US" dirty="0">
                <a:solidFill>
                  <a:prstClr val="black"/>
                </a:solidFill>
                <a:latin typeface="Consolas"/>
              </a:rPr>
              <a:t> y)</a:t>
            </a:r>
          </a:p>
          <a:p>
            <a:r>
              <a:rPr lang="en-US" dirty="0">
                <a:solidFill>
                  <a:prstClr val="black"/>
                </a:solidFill>
                <a:latin typeface="Consolas"/>
              </a:rPr>
              <a:t>    {</a:t>
            </a: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.Requires</a:t>
            </a:r>
            <a:r>
              <a:rPr lang="en-US" dirty="0">
                <a:solidFill>
                  <a:prstClr val="black"/>
                </a:solidFill>
                <a:latin typeface="Consolas"/>
              </a:rPr>
              <a:t>(x &gt;= 0);</a:t>
            </a: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.Requires</a:t>
            </a:r>
            <a:r>
              <a:rPr lang="en-US" dirty="0">
                <a:solidFill>
                  <a:prstClr val="black"/>
                </a:solidFill>
                <a:latin typeface="Consolas"/>
              </a:rPr>
              <a:t>(y &gt;= 0);</a:t>
            </a:r>
          </a:p>
          <a:p>
            <a:endParaRPr lang="en-US" dirty="0">
              <a:solidFill>
                <a:prstClr val="black"/>
              </a:solidFill>
              <a:latin typeface="Consolas"/>
            </a:endParaRPr>
          </a:p>
          <a:p>
            <a:r>
              <a:rPr lang="en-US" dirty="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.Ensures</a:t>
            </a:r>
            <a:r>
              <a:rPr lang="en-US" dirty="0">
                <a:solidFill>
                  <a:prstClr val="black"/>
                </a:solidFill>
                <a:latin typeface="Consolas"/>
              </a:rPr>
              <a:t>(</a:t>
            </a:r>
            <a:r>
              <a:rPr lang="en-US" dirty="0" err="1">
                <a:solidFill>
                  <a:srgbClr val="2B91AF"/>
                </a:solidFill>
                <a:latin typeface="Consolas"/>
              </a:rPr>
              <a:t>Contract</a:t>
            </a:r>
            <a:r>
              <a:rPr lang="en-US" dirty="0" err="1">
                <a:solidFill>
                  <a:prstClr val="black"/>
                </a:solidFill>
                <a:latin typeface="Consolas"/>
              </a:rPr>
              <a:t>.Result</a:t>
            </a:r>
            <a:r>
              <a:rPr lang="en-US" dirty="0">
                <a:solidFill>
                  <a:prstClr val="black"/>
                </a:solidFill>
                <a:latin typeface="Consolas"/>
              </a:rPr>
              <a:t>&lt;</a:t>
            </a:r>
            <a:r>
              <a:rPr lang="en-US" dirty="0" err="1">
                <a:solidFill>
                  <a:srgbClr val="0000FF"/>
                </a:solidFill>
                <a:latin typeface="Consolas"/>
              </a:rPr>
              <a:t>int</a:t>
            </a:r>
            <a:r>
              <a:rPr lang="en-US" dirty="0">
                <a:solidFill>
                  <a:prstClr val="black"/>
                </a:solidFill>
                <a:latin typeface="Consolas"/>
              </a:rPr>
              <a:t>&gt;() &gt;= 0);</a:t>
            </a:r>
          </a:p>
          <a:p>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x + (y - x) / 2;</a:t>
            </a:r>
          </a:p>
          <a:p>
            <a:r>
              <a:rPr lang="en-US" dirty="0">
                <a:solidFill>
                  <a:prstClr val="black"/>
                </a:solidFill>
                <a:latin typeface="Consolas"/>
              </a:rPr>
              <a:t>    }</a:t>
            </a:r>
            <a:endParaRPr lang="en-US" dirty="0"/>
          </a:p>
        </p:txBody>
      </p:sp>
    </p:spTree>
    <p:extLst>
      <p:ext uri="{BB962C8B-B14F-4D97-AF65-F5344CB8AC3E}">
        <p14:creationId xmlns:p14="http://schemas.microsoft.com/office/powerpoint/2010/main" val="3449033799"/>
      </p:ext>
    </p:extLst>
  </p:cSld>
  <p:clrMapOvr>
    <a:masterClrMapping/>
  </p:clrMapOvr>
  <p:transition>
    <p:fade/>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inference algorithm</a:t>
            </a:r>
            <a:endParaRPr lang="en-US" dirty="0"/>
          </a:p>
        </p:txBody>
      </p:sp>
      <p:sp>
        <p:nvSpPr>
          <p:cNvPr id="3" name="Text Placeholder 2"/>
          <p:cNvSpPr>
            <a:spLocks noGrp="1"/>
          </p:cNvSpPr>
          <p:nvPr>
            <p:ph type="body" sz="quarter" idx="10"/>
          </p:nvPr>
        </p:nvSpPr>
        <p:spPr>
          <a:xfrm>
            <a:off x="381000" y="1411552"/>
            <a:ext cx="8382000" cy="5386090"/>
          </a:xfrm>
        </p:spPr>
        <p:txBody>
          <a:bodyPr/>
          <a:lstStyle/>
          <a:p>
            <a:r>
              <a:rPr lang="en-US" dirty="0" smtClean="0"/>
              <a:t>For each abstract domain</a:t>
            </a:r>
          </a:p>
          <a:p>
            <a:pPr lvl="1"/>
            <a:r>
              <a:rPr lang="en-US" dirty="0" smtClean="0"/>
              <a:t>Get a list of all the facts</a:t>
            </a:r>
          </a:p>
          <a:p>
            <a:r>
              <a:rPr lang="en-US" dirty="0" smtClean="0"/>
              <a:t>Order the facts according an heuristic</a:t>
            </a:r>
          </a:p>
          <a:p>
            <a:pPr lvl="1"/>
            <a:r>
              <a:rPr lang="en-US" dirty="0" smtClean="0"/>
              <a:t>Equalities &gt; inequalities &gt; ranges</a:t>
            </a:r>
          </a:p>
          <a:p>
            <a:r>
              <a:rPr lang="en-US" dirty="0" smtClean="0"/>
              <a:t>Create the oracle O</a:t>
            </a:r>
          </a:p>
          <a:p>
            <a:pPr lvl="1"/>
            <a:r>
              <a:rPr lang="en-US" dirty="0" smtClean="0">
                <a:effectLst/>
              </a:rPr>
              <a:t>α( “user-provided method </a:t>
            </a:r>
            <a:r>
              <a:rPr lang="en-US" dirty="0" err="1" smtClean="0">
                <a:effectLst/>
              </a:rPr>
              <a:t>postconditions</a:t>
            </a:r>
            <a:r>
              <a:rPr lang="en-US" dirty="0" smtClean="0">
                <a:effectLst/>
              </a:rPr>
              <a:t> “)</a:t>
            </a:r>
          </a:p>
          <a:p>
            <a:r>
              <a:rPr lang="en-US" dirty="0" smtClean="0">
                <a:effectLst/>
              </a:rPr>
              <a:t>For each fact f</a:t>
            </a:r>
          </a:p>
          <a:p>
            <a:pPr lvl="1"/>
            <a:r>
              <a:rPr lang="en-US" dirty="0" smtClean="0">
                <a:effectLst/>
              </a:rPr>
              <a:t>If O ⇒ f continue</a:t>
            </a:r>
          </a:p>
          <a:p>
            <a:pPr lvl="2"/>
            <a:r>
              <a:rPr lang="en-US" dirty="0" smtClean="0">
                <a:effectLst/>
              </a:rPr>
              <a:t>Info already there</a:t>
            </a:r>
          </a:p>
          <a:p>
            <a:pPr lvl="1"/>
            <a:r>
              <a:rPr lang="en-US" dirty="0" smtClean="0">
                <a:effectLst/>
              </a:rPr>
              <a:t>Else O = O ⊓ { f }</a:t>
            </a:r>
          </a:p>
          <a:p>
            <a:r>
              <a:rPr lang="en-US" dirty="0" smtClean="0">
                <a:effectLst/>
              </a:rPr>
              <a:t>Emit O</a:t>
            </a:r>
            <a:endParaRPr lang="en-US" dirty="0" smtClean="0"/>
          </a:p>
        </p:txBody>
      </p:sp>
    </p:spTree>
    <p:extLst>
      <p:ext uri="{BB962C8B-B14F-4D97-AF65-F5344CB8AC3E}">
        <p14:creationId xmlns:p14="http://schemas.microsoft.com/office/powerpoint/2010/main" val="2016592592"/>
      </p:ext>
    </p:extLst>
  </p:cSld>
  <p:clrMapOvr>
    <a:masterClrMapping/>
  </p:clrMapOvr>
  <p:transition>
    <p:fade/>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from post</a:t>
            </a:r>
            <a:endParaRPr lang="en-US" dirty="0"/>
          </a:p>
        </p:txBody>
      </p:sp>
      <p:sp>
        <p:nvSpPr>
          <p:cNvPr id="3" name="Text Placeholder 2"/>
          <p:cNvSpPr>
            <a:spLocks noGrp="1"/>
          </p:cNvSpPr>
          <p:nvPr>
            <p:ph type="body" sz="quarter" idx="10"/>
          </p:nvPr>
        </p:nvSpPr>
        <p:spPr>
          <a:xfrm>
            <a:off x="381000" y="1411552"/>
            <a:ext cx="8382000" cy="443198"/>
          </a:xfrm>
        </p:spPr>
        <p:txBody>
          <a:bodyPr/>
          <a:lstStyle/>
          <a:p>
            <a:r>
              <a:rPr lang="en-US" dirty="0" smtClean="0"/>
              <a:t>Aka </a:t>
            </a:r>
            <a:r>
              <a:rPr lang="en-US" dirty="0" err="1" smtClean="0"/>
              <a:t>abductive</a:t>
            </a:r>
            <a:r>
              <a:rPr lang="en-US" dirty="0" smtClean="0"/>
              <a:t> inference</a:t>
            </a:r>
            <a:endParaRPr lang="en-US" dirty="0"/>
          </a:p>
        </p:txBody>
      </p:sp>
      <p:sp>
        <p:nvSpPr>
          <p:cNvPr id="5" name="Rectangle 4"/>
          <p:cNvSpPr/>
          <p:nvPr/>
        </p:nvSpPr>
        <p:spPr>
          <a:xfrm>
            <a:off x="533400" y="2136338"/>
            <a:ext cx="4572000" cy="2585323"/>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PreFromPost</a:t>
            </a:r>
            <a:r>
              <a:rPr lang="en-US" dirty="0">
                <a:solidFill>
                  <a:prstClr val="black"/>
                </a:solidFill>
                <a:latin typeface="Consolas"/>
              </a:rPr>
              <a:t>(</a:t>
            </a:r>
            <a:r>
              <a:rPr lang="en-US" dirty="0" err="1">
                <a:solidFill>
                  <a:srgbClr val="0000FF"/>
                </a:solidFill>
                <a:latin typeface="Consolas"/>
              </a:rPr>
              <a:t>int</a:t>
            </a:r>
            <a:r>
              <a:rPr lang="en-US" dirty="0">
                <a:solidFill>
                  <a:prstClr val="black"/>
                </a:solidFill>
                <a:latin typeface="Consolas"/>
              </a:rPr>
              <a:t> x)</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if</a:t>
            </a:r>
            <a:r>
              <a:rPr lang="en-US" dirty="0">
                <a:solidFill>
                  <a:prstClr val="black"/>
                </a:solidFill>
                <a:latin typeface="Consolas"/>
              </a:rPr>
              <a:t> (x &gt;= 0)</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-x;</a:t>
            </a:r>
          </a:p>
          <a:p>
            <a:r>
              <a:rPr lang="en-US" dirty="0">
                <a:solidFill>
                  <a:prstClr val="black"/>
                </a:solidFill>
                <a:latin typeface="Consolas"/>
              </a:rPr>
              <a:t>      }</a:t>
            </a:r>
          </a:p>
          <a:p>
            <a:endParaRPr lang="en-US" dirty="0">
              <a:solidFill>
                <a:prstClr val="black"/>
              </a:solidFill>
              <a:latin typeface="Consolas"/>
            </a:endParaRPr>
          </a:p>
          <a:p>
            <a:r>
              <a:rPr lang="en-US" dirty="0">
                <a:solidFill>
                  <a:prstClr val="black"/>
                </a:solidFill>
                <a:latin typeface="Consolas"/>
              </a:rPr>
              <a:t>      </a:t>
            </a:r>
            <a:r>
              <a:rPr lang="en-US" dirty="0">
                <a:solidFill>
                  <a:srgbClr val="0000FF"/>
                </a:solidFill>
                <a:latin typeface="Consolas"/>
              </a:rPr>
              <a:t>throw</a:t>
            </a:r>
            <a:r>
              <a:rPr lang="en-US" dirty="0">
                <a:solidFill>
                  <a:prstClr val="black"/>
                </a:solidFill>
                <a:latin typeface="Consolas"/>
              </a:rPr>
              <a:t> </a:t>
            </a:r>
            <a:r>
              <a:rPr lang="en-US" dirty="0">
                <a:solidFill>
                  <a:srgbClr val="0000FF"/>
                </a:solidFill>
                <a:latin typeface="Consolas"/>
              </a:rPr>
              <a:t>new</a:t>
            </a:r>
            <a:r>
              <a:rPr lang="en-US" dirty="0">
                <a:solidFill>
                  <a:prstClr val="black"/>
                </a:solidFill>
                <a:latin typeface="Consolas"/>
              </a:rPr>
              <a:t> </a:t>
            </a:r>
            <a:r>
              <a:rPr lang="en-US" dirty="0">
                <a:solidFill>
                  <a:srgbClr val="2B91AF"/>
                </a:solidFill>
                <a:latin typeface="Consolas"/>
              </a:rPr>
              <a:t>Exception</a:t>
            </a:r>
            <a:r>
              <a:rPr lang="en-US" dirty="0">
                <a:solidFill>
                  <a:prstClr val="black"/>
                </a:solidFill>
                <a:latin typeface="Consolas"/>
              </a:rPr>
              <a:t>();</a:t>
            </a:r>
          </a:p>
          <a:p>
            <a:r>
              <a:rPr lang="en-US" dirty="0">
                <a:solidFill>
                  <a:prstClr val="black"/>
                </a:solidFill>
                <a:latin typeface="Consolas"/>
              </a:rPr>
              <a:t>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105400"/>
            <a:ext cx="9102248" cy="36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15000" y="2819400"/>
            <a:ext cx="1981200" cy="92333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a:effectLst>
                  <a:outerShdw blurRad="38100" dist="38100" dir="2700000" algn="tl">
                    <a:srgbClr val="000000">
                      <a:alpha val="43137"/>
                    </a:srgbClr>
                  </a:outerShdw>
                </a:effectLst>
                <a:latin typeface="Consolas" pitchFamily="49" charset="0"/>
                <a:cs typeface="Consolas" pitchFamily="49" charset="0"/>
              </a:rPr>
              <a:t>x</a:t>
            </a:r>
            <a:r>
              <a:rPr lang="en-US" dirty="0" smtClean="0">
                <a:effectLst>
                  <a:outerShdw blurRad="38100" dist="38100" dir="2700000" algn="tl">
                    <a:srgbClr val="000000">
                      <a:alpha val="43137"/>
                    </a:srgbClr>
                  </a:outerShdw>
                </a:effectLst>
                <a:latin typeface="Consolas" pitchFamily="49" charset="0"/>
                <a:cs typeface="Consolas" pitchFamily="49" charset="0"/>
              </a:rPr>
              <a:t> &gt;= 0</a:t>
            </a:r>
          </a:p>
          <a:p>
            <a:r>
              <a:rPr lang="en-US" dirty="0" smtClean="0">
                <a:effectLst>
                  <a:outerShdw blurRad="38100" dist="38100" dir="2700000" algn="tl">
                    <a:srgbClr val="000000">
                      <a:alpha val="43137"/>
                    </a:srgbClr>
                  </a:outerShdw>
                </a:effectLst>
                <a:cs typeface="Consolas" pitchFamily="49" charset="0"/>
              </a:rPr>
              <a:t>Precondition or postcondition?</a:t>
            </a:r>
          </a:p>
        </p:txBody>
      </p:sp>
      <p:cxnSp>
        <p:nvCxnSpPr>
          <p:cNvPr id="10" name="Straight Arrow Connector 9"/>
          <p:cNvCxnSpPr>
            <a:stCxn id="9" idx="1"/>
          </p:cNvCxnSpPr>
          <p:nvPr/>
        </p:nvCxnSpPr>
        <p:spPr>
          <a:xfrm flipH="1">
            <a:off x="4419600" y="3281065"/>
            <a:ext cx="1295400" cy="12909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2534889"/>
      </p:ext>
    </p:extLst>
  </p:cSld>
  <p:clrMapOvr>
    <a:masterClrMapping/>
  </p:clrMapOvr>
  <p:transition>
    <p:fade/>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Object invariant inference</a:t>
            </a:r>
            <a:endParaRPr lang="en-US" dirty="0"/>
          </a:p>
        </p:txBody>
      </p:sp>
      <p:pic>
        <p:nvPicPr>
          <p:cNvPr id="4098" name="Picture 2" descr="C:\Users\logozzo\AppData\Local\Microsoft\Windows\Temporary Internet Files\Content.IE5\AHDIM2JZ\MP90031427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36" y="2743199"/>
            <a:ext cx="2506627" cy="294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720995"/>
      </p:ext>
    </p:extLst>
  </p:cSld>
  <p:clrMapOvr>
    <a:masterClrMapping/>
  </p:clrMapOvr>
  <p:transition>
    <p:fade/>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semantics</a:t>
            </a:r>
            <a:endParaRPr lang="en-US" dirty="0"/>
          </a:p>
        </p:txBody>
      </p:sp>
      <p:sp>
        <p:nvSpPr>
          <p:cNvPr id="3" name="Text Placeholder 2"/>
          <p:cNvSpPr>
            <a:spLocks noGrp="1"/>
          </p:cNvSpPr>
          <p:nvPr>
            <p:ph type="body" sz="quarter" idx="10"/>
          </p:nvPr>
        </p:nvSpPr>
        <p:spPr>
          <a:xfrm>
            <a:off x="381000" y="1411552"/>
            <a:ext cx="8382000" cy="3625608"/>
          </a:xfrm>
        </p:spPr>
        <p:txBody>
          <a:bodyPr/>
          <a:lstStyle/>
          <a:p>
            <a:r>
              <a:rPr lang="en-US" dirty="0" smtClean="0"/>
              <a:t>Execute the static constructor</a:t>
            </a:r>
          </a:p>
          <a:p>
            <a:r>
              <a:rPr lang="en-US" dirty="0" smtClean="0"/>
              <a:t>Execute the object constructor</a:t>
            </a:r>
          </a:p>
          <a:p>
            <a:r>
              <a:rPr lang="en-US" dirty="0" smtClean="0"/>
              <a:t>Forever</a:t>
            </a:r>
          </a:p>
          <a:p>
            <a:pPr lvl="1"/>
            <a:r>
              <a:rPr lang="en-US" dirty="0" smtClean="0"/>
              <a:t>Execute one of the methods</a:t>
            </a:r>
          </a:p>
          <a:p>
            <a:endParaRPr lang="en-US" dirty="0"/>
          </a:p>
          <a:p>
            <a:r>
              <a:rPr lang="en-US" dirty="0" smtClean="0"/>
              <a:t>Can be given a trace semantics</a:t>
            </a:r>
          </a:p>
          <a:p>
            <a:r>
              <a:rPr lang="en-US" dirty="0" smtClean="0"/>
              <a:t>Th. Sound &amp; Complete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5634" y="76200"/>
            <a:ext cx="1128665" cy="1219200"/>
          </a:xfrm>
          <a:prstGeom prst="rect">
            <a:avLst/>
          </a:prstGeom>
        </p:spPr>
      </p:pic>
    </p:spTree>
    <p:extLst>
      <p:ext uri="{BB962C8B-B14F-4D97-AF65-F5344CB8AC3E}">
        <p14:creationId xmlns:p14="http://schemas.microsoft.com/office/powerpoint/2010/main" val="3641083372"/>
      </p:ext>
    </p:extLst>
  </p:cSld>
  <p:clrMapOvr>
    <a:masterClrMapping/>
  </p:clrMapOvr>
  <p:transition>
    <p:fade/>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TextBox 2"/>
          <p:cNvSpPr txBox="1"/>
          <p:nvPr/>
        </p:nvSpPr>
        <p:spPr>
          <a:xfrm>
            <a:off x="2902599" y="1013340"/>
            <a:ext cx="479618"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C1</a:t>
            </a:r>
          </a:p>
        </p:txBody>
      </p:sp>
      <p:sp>
        <p:nvSpPr>
          <p:cNvPr id="4" name="TextBox 3"/>
          <p:cNvSpPr txBox="1"/>
          <p:nvPr/>
        </p:nvSpPr>
        <p:spPr>
          <a:xfrm>
            <a:off x="3563192" y="1013340"/>
            <a:ext cx="479618"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C2</a:t>
            </a:r>
          </a:p>
        </p:txBody>
      </p:sp>
      <p:sp>
        <p:nvSpPr>
          <p:cNvPr id="6" name="TextBox 5"/>
          <p:cNvSpPr txBox="1"/>
          <p:nvPr/>
        </p:nvSpPr>
        <p:spPr>
          <a:xfrm>
            <a:off x="4959999" y="1013340"/>
            <a:ext cx="479618"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err="1" smtClean="0">
                <a:effectLst>
                  <a:outerShdw blurRad="38100" dist="38100" dir="2700000" algn="tl">
                    <a:srgbClr val="000000">
                      <a:alpha val="43137"/>
                    </a:srgbClr>
                  </a:outerShdw>
                </a:effectLst>
              </a:rPr>
              <a:t>Cn</a:t>
            </a:r>
            <a:endParaRPr lang="en-US" dirty="0" smtClean="0">
              <a:effectLst>
                <a:outerShdw blurRad="38100" dist="38100" dir="2700000" algn="tl">
                  <a:srgbClr val="000000">
                    <a:alpha val="43137"/>
                  </a:srgbClr>
                </a:outerShdw>
              </a:effectLst>
            </a:endParaRPr>
          </a:p>
        </p:txBody>
      </p:sp>
      <p:sp>
        <p:nvSpPr>
          <p:cNvPr id="7" name="Rectangle 6"/>
          <p:cNvSpPr/>
          <p:nvPr/>
        </p:nvSpPr>
        <p:spPr bwMode="auto">
          <a:xfrm>
            <a:off x="4042810" y="2003940"/>
            <a:ext cx="457200" cy="5334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t>⊔</a:t>
            </a: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9" name="Elbow Connector 8"/>
          <p:cNvCxnSpPr>
            <a:stCxn id="3" idx="2"/>
            <a:endCxn id="7" idx="0"/>
          </p:cNvCxnSpPr>
          <p:nvPr/>
        </p:nvCxnSpPr>
        <p:spPr>
          <a:xfrm rot="16200000" flipH="1">
            <a:off x="3396275" y="1128805"/>
            <a:ext cx="621268" cy="112900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4" idx="2"/>
            <a:endCxn id="7" idx="0"/>
          </p:cNvCxnSpPr>
          <p:nvPr/>
        </p:nvCxnSpPr>
        <p:spPr>
          <a:xfrm rot="16200000" flipH="1">
            <a:off x="3726571" y="1459101"/>
            <a:ext cx="621268" cy="4684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2"/>
            <a:endCxn id="7" idx="0"/>
          </p:cNvCxnSpPr>
          <p:nvPr/>
        </p:nvCxnSpPr>
        <p:spPr>
          <a:xfrm rot="5400000">
            <a:off x="4424975" y="1229107"/>
            <a:ext cx="621268" cy="92839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76950" y="3756540"/>
            <a:ext cx="505267"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a:effectLst>
                  <a:outerShdw blurRad="38100" dist="38100" dir="2700000" algn="tl">
                    <a:srgbClr val="000000">
                      <a:alpha val="43137"/>
                    </a:srgbClr>
                  </a:outerShdw>
                </a:effectLst>
              </a:rPr>
              <a:t>M</a:t>
            </a:r>
            <a:r>
              <a:rPr lang="en-US" dirty="0" smtClean="0">
                <a:effectLst>
                  <a:outerShdw blurRad="38100" dist="38100" dir="2700000" algn="tl">
                    <a:srgbClr val="000000">
                      <a:alpha val="43137"/>
                    </a:srgbClr>
                  </a:outerShdw>
                </a:effectLst>
              </a:rPr>
              <a:t>1</a:t>
            </a:r>
          </a:p>
        </p:txBody>
      </p:sp>
      <p:sp>
        <p:nvSpPr>
          <p:cNvPr id="16" name="TextBox 15"/>
          <p:cNvSpPr txBox="1"/>
          <p:nvPr/>
        </p:nvSpPr>
        <p:spPr>
          <a:xfrm>
            <a:off x="3507794" y="3756540"/>
            <a:ext cx="505267"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a:effectLst>
                  <a:outerShdw blurRad="38100" dist="38100" dir="2700000" algn="tl">
                    <a:srgbClr val="000000">
                      <a:alpha val="43137"/>
                    </a:srgbClr>
                  </a:outerShdw>
                </a:effectLst>
              </a:rPr>
              <a:t>M</a:t>
            </a:r>
            <a:r>
              <a:rPr lang="en-US" dirty="0" smtClean="0">
                <a:effectLst>
                  <a:outerShdw blurRad="38100" dist="38100" dir="2700000" algn="tl">
                    <a:srgbClr val="000000">
                      <a:alpha val="43137"/>
                    </a:srgbClr>
                  </a:outerShdw>
                </a:effectLst>
              </a:rPr>
              <a:t>2</a:t>
            </a:r>
          </a:p>
        </p:txBody>
      </p:sp>
      <p:sp>
        <p:nvSpPr>
          <p:cNvPr id="17" name="TextBox 16"/>
          <p:cNvSpPr txBox="1"/>
          <p:nvPr/>
        </p:nvSpPr>
        <p:spPr>
          <a:xfrm>
            <a:off x="4953586" y="3756540"/>
            <a:ext cx="492443"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M</a:t>
            </a:r>
            <a:r>
              <a:rPr lang="en-US" dirty="0">
                <a:effectLst>
                  <a:outerShdw blurRad="38100" dist="38100" dir="2700000" algn="tl">
                    <a:srgbClr val="000000">
                      <a:alpha val="43137"/>
                    </a:srgbClr>
                  </a:outerShdw>
                </a:effectLst>
              </a:rPr>
              <a:t>k</a:t>
            </a:r>
            <a:endParaRPr lang="en-US" dirty="0" smtClean="0">
              <a:effectLst>
                <a:outerShdw blurRad="38100" dist="38100" dir="2700000" algn="tl">
                  <a:srgbClr val="000000">
                    <a:alpha val="43137"/>
                  </a:srgbClr>
                </a:outerShdw>
              </a:effectLst>
            </a:endParaRPr>
          </a:p>
        </p:txBody>
      </p:sp>
      <p:cxnSp>
        <p:nvCxnSpPr>
          <p:cNvPr id="19" name="Elbow Connector 18"/>
          <p:cNvCxnSpPr>
            <a:stCxn id="7" idx="2"/>
            <a:endCxn id="15" idx="0"/>
          </p:cNvCxnSpPr>
          <p:nvPr/>
        </p:nvCxnSpPr>
        <p:spPr>
          <a:xfrm rot="5400000">
            <a:off x="3090897" y="2576027"/>
            <a:ext cx="1219200" cy="11418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endCxn id="16" idx="0"/>
          </p:cNvCxnSpPr>
          <p:nvPr/>
        </p:nvCxnSpPr>
        <p:spPr>
          <a:xfrm rot="5400000">
            <a:off x="3406319" y="2891449"/>
            <a:ext cx="1219200" cy="5109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7" idx="2"/>
            <a:endCxn id="17" idx="0"/>
          </p:cNvCxnSpPr>
          <p:nvPr/>
        </p:nvCxnSpPr>
        <p:spPr>
          <a:xfrm rot="16200000" flipH="1">
            <a:off x="4126009" y="2682741"/>
            <a:ext cx="1219200" cy="92839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5" idx="2"/>
            <a:endCxn id="31" idx="0"/>
          </p:cNvCxnSpPr>
          <p:nvPr/>
        </p:nvCxnSpPr>
        <p:spPr>
          <a:xfrm rot="16200000" flipH="1">
            <a:off x="3008863" y="4246593"/>
            <a:ext cx="1383268" cy="114182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6" idx="2"/>
            <a:endCxn id="31" idx="0"/>
          </p:cNvCxnSpPr>
          <p:nvPr/>
        </p:nvCxnSpPr>
        <p:spPr>
          <a:xfrm rot="16200000" flipH="1">
            <a:off x="3324285" y="4562015"/>
            <a:ext cx="1383268" cy="5109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4042810" y="5509140"/>
            <a:ext cx="457200" cy="5334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t>⊔</a:t>
            </a: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35" name="Elbow Connector 34"/>
          <p:cNvCxnSpPr>
            <a:stCxn id="17" idx="2"/>
            <a:endCxn id="31" idx="0"/>
          </p:cNvCxnSpPr>
          <p:nvPr/>
        </p:nvCxnSpPr>
        <p:spPr>
          <a:xfrm rot="5400000">
            <a:off x="4043975" y="4353307"/>
            <a:ext cx="1383268" cy="92839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1" idx="2"/>
            <a:endCxn id="7" idx="3"/>
          </p:cNvCxnSpPr>
          <p:nvPr/>
        </p:nvCxnSpPr>
        <p:spPr>
          <a:xfrm rot="5400000" flipH="1" flipV="1">
            <a:off x="2499760" y="4042290"/>
            <a:ext cx="3771900" cy="228600"/>
          </a:xfrm>
          <a:prstGeom prst="bentConnector4">
            <a:avLst>
              <a:gd name="adj1" fmla="val -6061"/>
              <a:gd name="adj2" fmla="val 97083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528916"/>
      </p:ext>
    </p:extLst>
  </p:cSld>
  <p:clrMapOvr>
    <a:masterClrMapping/>
  </p:clrMapOvr>
  <p:transition>
    <p:fade/>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Rectangle 4"/>
          <p:cNvSpPr/>
          <p:nvPr/>
        </p:nvSpPr>
        <p:spPr>
          <a:xfrm>
            <a:off x="609600" y="838200"/>
            <a:ext cx="4648200" cy="569386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class</a:t>
            </a:r>
            <a:r>
              <a:rPr lang="en-US" sz="1400" dirty="0">
                <a:solidFill>
                  <a:prstClr val="black"/>
                </a:solidFill>
                <a:latin typeface="Consolas"/>
              </a:rPr>
              <a:t> </a:t>
            </a:r>
            <a:r>
              <a:rPr lang="en-US" sz="1400" dirty="0">
                <a:solidFill>
                  <a:srgbClr val="2B91AF"/>
                </a:solidFill>
                <a:latin typeface="Consolas"/>
              </a:rPr>
              <a:t>Counter</a:t>
            </a:r>
            <a:endParaRPr lang="en-US" sz="1400" dirty="0">
              <a:solidFill>
                <a:prstClr val="black"/>
              </a:solidFill>
              <a:latin typeface="Consolas"/>
            </a:endParaRPr>
          </a:p>
          <a:p>
            <a:r>
              <a:rPr lang="en-US" sz="1400" dirty="0">
                <a:solidFill>
                  <a:prstClr val="black"/>
                </a:solidFill>
                <a:latin typeface="Consolas"/>
              </a:rPr>
              <a:t>  {</a:t>
            </a:r>
          </a:p>
          <a:p>
            <a:r>
              <a:rPr lang="en-US" sz="1400" dirty="0">
                <a:solidFill>
                  <a:prstClr val="black"/>
                </a:solidFill>
                <a:latin typeface="Consolas"/>
              </a:rPr>
              <a:t>    </a:t>
            </a:r>
            <a:r>
              <a:rPr lang="en-US" sz="1400" dirty="0">
                <a:solidFill>
                  <a:srgbClr val="0000FF"/>
                </a:solidFill>
                <a:latin typeface="Consolas"/>
              </a:rPr>
              <a:t>private</a:t>
            </a:r>
            <a:r>
              <a:rPr lang="en-US" sz="1400" dirty="0">
                <a:solidFill>
                  <a:prstClr val="black"/>
                </a:solidFill>
                <a:latin typeface="Consolas"/>
              </a:rPr>
              <a:t> </a:t>
            </a:r>
            <a:r>
              <a:rPr lang="en-US" sz="1400" dirty="0">
                <a:solidFill>
                  <a:srgbClr val="0000FF"/>
                </a:solidFill>
                <a:latin typeface="Consolas"/>
              </a:rPr>
              <a:t>int</a:t>
            </a:r>
            <a:r>
              <a:rPr lang="en-US" sz="1400" dirty="0">
                <a:solidFill>
                  <a:prstClr val="black"/>
                </a:solidFill>
                <a:latin typeface="Consolas"/>
              </a:rPr>
              <a:t> c;</a:t>
            </a:r>
          </a:p>
          <a:p>
            <a:r>
              <a:rPr lang="en-US" sz="1400" dirty="0">
                <a:solidFill>
                  <a:prstClr val="black"/>
                </a:solidFill>
                <a:latin typeface="Consolas"/>
              </a:rPr>
              <a:t>    </a:t>
            </a:r>
            <a:r>
              <a:rPr lang="en-US" sz="1400" dirty="0" err="1">
                <a:solidFill>
                  <a:srgbClr val="0000FF"/>
                </a:solidFill>
                <a:latin typeface="Consolas"/>
              </a:rPr>
              <a:t>readonly</a:t>
            </a:r>
            <a:r>
              <a:rPr lang="en-US" sz="1400" dirty="0">
                <a:solidFill>
                  <a:prstClr val="black"/>
                </a:solidFill>
                <a:latin typeface="Consolas"/>
              </a:rPr>
              <a:t> </a:t>
            </a:r>
            <a:r>
              <a:rPr lang="en-US" sz="1400" dirty="0">
                <a:solidFill>
                  <a:srgbClr val="0000FF"/>
                </a:solidFill>
                <a:latin typeface="Consolas"/>
              </a:rPr>
              <a:t>int</a:t>
            </a:r>
            <a:r>
              <a:rPr lang="en-US" sz="1400" dirty="0">
                <a:solidFill>
                  <a:prstClr val="black"/>
                </a:solidFill>
                <a:latin typeface="Consolas"/>
              </a:rPr>
              <a:t> Max;</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public</a:t>
            </a:r>
            <a:r>
              <a:rPr lang="en-US" sz="1400" dirty="0">
                <a:solidFill>
                  <a:prstClr val="black"/>
                </a:solidFill>
                <a:latin typeface="Consolas"/>
              </a:rPr>
              <a:t> Counter(</a:t>
            </a:r>
            <a:r>
              <a:rPr lang="en-US" sz="1400" dirty="0">
                <a:solidFill>
                  <a:srgbClr val="0000FF"/>
                </a:solidFill>
                <a:latin typeface="Consolas"/>
              </a:rPr>
              <a:t>int</a:t>
            </a:r>
            <a:r>
              <a:rPr lang="en-US" sz="1400" dirty="0">
                <a:solidFill>
                  <a:prstClr val="black"/>
                </a:solidFill>
                <a:latin typeface="Consolas"/>
              </a:rPr>
              <a:t> start)</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srgbClr val="0000FF"/>
                </a:solidFill>
                <a:latin typeface="Consolas"/>
              </a:rPr>
              <a:t>this</a:t>
            </a:r>
            <a:r>
              <a:rPr lang="en-US" sz="1400" dirty="0" err="1">
                <a:solidFill>
                  <a:prstClr val="black"/>
                </a:solidFill>
                <a:latin typeface="Consolas"/>
              </a:rPr>
              <a:t>.c</a:t>
            </a:r>
            <a:r>
              <a:rPr lang="en-US" sz="1400" dirty="0">
                <a:solidFill>
                  <a:prstClr val="black"/>
                </a:solidFill>
                <a:latin typeface="Consolas"/>
              </a:rPr>
              <a:t> = 0;</a:t>
            </a:r>
          </a:p>
          <a:p>
            <a:r>
              <a:rPr lang="en-US" sz="1400" dirty="0">
                <a:solidFill>
                  <a:prstClr val="black"/>
                </a:solidFill>
                <a:latin typeface="Consolas"/>
              </a:rPr>
              <a:t>      </a:t>
            </a:r>
            <a:r>
              <a:rPr lang="en-US" sz="1400" dirty="0" err="1">
                <a:solidFill>
                  <a:srgbClr val="0000FF"/>
                </a:solidFill>
                <a:latin typeface="Consolas"/>
              </a:rPr>
              <a:t>this</a:t>
            </a:r>
            <a:r>
              <a:rPr lang="en-US" sz="1400" dirty="0" err="1">
                <a:solidFill>
                  <a:prstClr val="black"/>
                </a:solidFill>
                <a:latin typeface="Consolas"/>
              </a:rPr>
              <a:t>.Max</a:t>
            </a:r>
            <a:r>
              <a:rPr lang="en-US" sz="1400" dirty="0">
                <a:solidFill>
                  <a:prstClr val="black"/>
                </a:solidFill>
                <a:latin typeface="Consolas"/>
              </a:rPr>
              <a:t> = </a:t>
            </a:r>
            <a:r>
              <a:rPr lang="en-US" sz="1400" dirty="0">
                <a:solidFill>
                  <a:srgbClr val="2B91AF"/>
                </a:solidFill>
                <a:latin typeface="Consolas"/>
              </a:rPr>
              <a:t>Int32</a:t>
            </a:r>
            <a:r>
              <a:rPr lang="en-US" sz="1400" dirty="0">
                <a:solidFill>
                  <a:prstClr val="black"/>
                </a:solidFill>
                <a:latin typeface="Consolas"/>
              </a:rPr>
              <a:t>.MaxValue;</a:t>
            </a:r>
          </a:p>
          <a:p>
            <a:r>
              <a:rPr lang="en-US" sz="1400" dirty="0">
                <a:solidFill>
                  <a:prstClr val="black"/>
                </a:solidFill>
                <a:latin typeface="Consolas"/>
              </a:rPr>
              <a:t>    }</a:t>
            </a:r>
          </a:p>
          <a:p>
            <a:r>
              <a:rPr lang="en-US" sz="1400" dirty="0" smtClean="0">
                <a:solidFill>
                  <a:prstClr val="black"/>
                </a:solidFill>
                <a:latin typeface="Consolas"/>
              </a:rPr>
              <a:t>    </a:t>
            </a:r>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public</a:t>
            </a:r>
            <a:r>
              <a:rPr lang="en-US" sz="1400" dirty="0">
                <a:solidFill>
                  <a:prstClr val="black"/>
                </a:solidFill>
                <a:latin typeface="Consolas"/>
              </a:rPr>
              <a:t> Counter(</a:t>
            </a:r>
            <a:r>
              <a:rPr lang="en-US" sz="1400" dirty="0">
                <a:solidFill>
                  <a:srgbClr val="0000FF"/>
                </a:solidFill>
                <a:latin typeface="Consolas"/>
              </a:rPr>
              <a:t>int</a:t>
            </a:r>
            <a:r>
              <a:rPr lang="en-US" sz="1400" dirty="0">
                <a:solidFill>
                  <a:prstClr val="black"/>
                </a:solidFill>
                <a:latin typeface="Consolas"/>
              </a:rPr>
              <a:t> c, </a:t>
            </a:r>
            <a:r>
              <a:rPr lang="en-US" sz="1400" dirty="0">
                <a:solidFill>
                  <a:srgbClr val="0000FF"/>
                </a:solidFill>
                <a:latin typeface="Consolas"/>
              </a:rPr>
              <a:t>int</a:t>
            </a:r>
            <a:r>
              <a:rPr lang="en-US" sz="1400" dirty="0">
                <a:solidFill>
                  <a:prstClr val="black"/>
                </a:solidFill>
                <a:latin typeface="Consolas"/>
              </a:rPr>
              <a:t> </a:t>
            </a:r>
            <a:r>
              <a:rPr lang="en-US" sz="1400" dirty="0" err="1">
                <a:solidFill>
                  <a:prstClr val="black"/>
                </a:solidFill>
                <a:latin typeface="Consolas"/>
              </a:rPr>
              <a:t>MaxValue</a:t>
            </a:r>
            <a:r>
              <a:rPr lang="en-US" sz="1400" dirty="0">
                <a:solidFill>
                  <a:prstClr val="black"/>
                </a:solidFill>
                <a:latin typeface="Consolas"/>
              </a:rPr>
              <a:t>)</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.Requires</a:t>
            </a:r>
            <a:r>
              <a:rPr lang="en-US" sz="1400" dirty="0">
                <a:solidFill>
                  <a:prstClr val="black"/>
                </a:solidFill>
                <a:latin typeface="Consolas"/>
              </a:rPr>
              <a:t>(</a:t>
            </a:r>
            <a:r>
              <a:rPr lang="en-US" sz="1400" dirty="0" err="1">
                <a:solidFill>
                  <a:prstClr val="black"/>
                </a:solidFill>
                <a:latin typeface="Consolas"/>
              </a:rPr>
              <a:t>MaxValue</a:t>
            </a:r>
            <a:r>
              <a:rPr lang="en-US" sz="1400" dirty="0">
                <a:solidFill>
                  <a:prstClr val="black"/>
                </a:solidFill>
                <a:latin typeface="Consolas"/>
              </a:rPr>
              <a:t> &gt; 0);</a:t>
            </a:r>
          </a:p>
          <a:p>
            <a:endParaRPr lang="en-US" sz="1400" dirty="0">
              <a:solidFill>
                <a:prstClr val="black"/>
              </a:solidFill>
              <a:latin typeface="Consolas"/>
            </a:endParaRPr>
          </a:p>
          <a:p>
            <a:r>
              <a:rPr lang="en-US" sz="1400" dirty="0">
                <a:solidFill>
                  <a:prstClr val="black"/>
                </a:solidFill>
                <a:latin typeface="Consolas"/>
              </a:rPr>
              <a:t>      </a:t>
            </a:r>
            <a:r>
              <a:rPr lang="en-US" sz="1400" dirty="0" err="1">
                <a:solidFill>
                  <a:srgbClr val="0000FF"/>
                </a:solidFill>
                <a:latin typeface="Consolas"/>
              </a:rPr>
              <a:t>this</a:t>
            </a:r>
            <a:r>
              <a:rPr lang="en-US" sz="1400" dirty="0" err="1">
                <a:solidFill>
                  <a:prstClr val="black"/>
                </a:solidFill>
                <a:latin typeface="Consolas"/>
              </a:rPr>
              <a:t>.c</a:t>
            </a:r>
            <a:r>
              <a:rPr lang="en-US" sz="1400" dirty="0">
                <a:solidFill>
                  <a:prstClr val="black"/>
                </a:solidFill>
                <a:latin typeface="Consolas"/>
              </a:rPr>
              <a:t> = 0;</a:t>
            </a:r>
          </a:p>
          <a:p>
            <a:r>
              <a:rPr lang="en-US" sz="1400" dirty="0">
                <a:solidFill>
                  <a:prstClr val="black"/>
                </a:solidFill>
                <a:latin typeface="Consolas"/>
              </a:rPr>
              <a:t>      </a:t>
            </a:r>
            <a:r>
              <a:rPr lang="en-US" sz="1400" dirty="0" err="1">
                <a:solidFill>
                  <a:srgbClr val="0000FF"/>
                </a:solidFill>
                <a:latin typeface="Consolas"/>
              </a:rPr>
              <a:t>this</a:t>
            </a:r>
            <a:r>
              <a:rPr lang="en-US" sz="1400" dirty="0" err="1">
                <a:solidFill>
                  <a:prstClr val="black"/>
                </a:solidFill>
                <a:latin typeface="Consolas"/>
              </a:rPr>
              <a:t>.Max</a:t>
            </a:r>
            <a:r>
              <a:rPr lang="en-US" sz="1400" dirty="0">
                <a:solidFill>
                  <a:prstClr val="black"/>
                </a:solidFill>
                <a:latin typeface="Consolas"/>
              </a:rPr>
              <a:t> = </a:t>
            </a:r>
            <a:r>
              <a:rPr lang="en-US" sz="1400" dirty="0" err="1">
                <a:solidFill>
                  <a:prstClr val="black"/>
                </a:solidFill>
                <a:latin typeface="Consolas"/>
              </a:rPr>
              <a:t>MaxValue</a:t>
            </a:r>
            <a:r>
              <a:rPr lang="en-US" sz="1400" dirty="0">
                <a:solidFill>
                  <a:prstClr val="black"/>
                </a:solidFill>
                <a:latin typeface="Consolas"/>
              </a:rPr>
              <a:t>;</a:t>
            </a:r>
          </a:p>
          <a:p>
            <a:r>
              <a:rPr lang="en-US" sz="1400" dirty="0">
                <a:solidFill>
                  <a:prstClr val="black"/>
                </a:solidFill>
                <a:latin typeface="Consolas"/>
              </a:rPr>
              <a:t>    }</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int</a:t>
            </a:r>
            <a:r>
              <a:rPr lang="en-US" sz="1400" dirty="0">
                <a:solidFill>
                  <a:prstClr val="black"/>
                </a:solidFill>
                <a:latin typeface="Consolas"/>
              </a:rPr>
              <a:t> Add()</a:t>
            </a:r>
          </a:p>
          <a:p>
            <a:r>
              <a:rPr lang="en-US" sz="1400" dirty="0">
                <a:solidFill>
                  <a:prstClr val="black"/>
                </a:solidFill>
                <a:latin typeface="Consolas"/>
              </a:rPr>
              <a:t>    {</a:t>
            </a:r>
          </a:p>
          <a:p>
            <a:r>
              <a:rPr lang="fr-FR" sz="1400" dirty="0">
                <a:solidFill>
                  <a:prstClr val="black"/>
                </a:solidFill>
                <a:latin typeface="Consolas"/>
              </a:rPr>
              <a:t>      c = c &lt; Max ? c + 1 : 0;</a:t>
            </a:r>
          </a:p>
          <a:p>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c;</a:t>
            </a:r>
          </a:p>
          <a:p>
            <a:r>
              <a:rPr lang="en-US" sz="1400" dirty="0">
                <a:solidFill>
                  <a:prstClr val="black"/>
                </a:solidFill>
                <a:latin typeface="Consolas"/>
              </a:rPr>
              <a:t>    </a:t>
            </a:r>
            <a:r>
              <a:rPr lang="en-US" sz="1400" dirty="0" smtClean="0">
                <a:solidFill>
                  <a:prstClr val="black"/>
                </a:solidFill>
                <a:latin typeface="Consolas"/>
              </a:rPr>
              <a:t>}</a:t>
            </a:r>
            <a:endParaRPr lang="en-US" sz="1400" dirty="0">
              <a:solidFill>
                <a:prstClr val="black"/>
              </a:solidFill>
              <a:latin typeface="Consolas"/>
            </a:endParaRPr>
          </a:p>
          <a:p>
            <a:r>
              <a:rPr lang="en-US" sz="1400" dirty="0">
                <a:solidFill>
                  <a:prstClr val="black"/>
                </a:solidFill>
                <a:latin typeface="Consolas"/>
              </a:rPr>
              <a:t>  }</a:t>
            </a:r>
            <a:endParaRPr lang="en-US" sz="1400" dirty="0"/>
          </a:p>
        </p:txBody>
      </p:sp>
      <p:sp>
        <p:nvSpPr>
          <p:cNvPr id="6" name="TextBox 5"/>
          <p:cNvSpPr txBox="1"/>
          <p:nvPr/>
        </p:nvSpPr>
        <p:spPr>
          <a:xfrm>
            <a:off x="4724400" y="1524000"/>
            <a:ext cx="3477234" cy="923330"/>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0 &lt;= c &lt;= Max</a:t>
            </a:r>
          </a:p>
          <a:p>
            <a:r>
              <a:rPr lang="en-US" dirty="0" smtClean="0">
                <a:effectLst>
                  <a:outerShdw blurRad="38100" dist="38100" dir="2700000" algn="tl">
                    <a:srgbClr val="000000">
                      <a:alpha val="43137"/>
                    </a:srgbClr>
                  </a:outerShdw>
                </a:effectLst>
                <a:latin typeface="Consolas" pitchFamily="49" charset="0"/>
                <a:cs typeface="Consolas" pitchFamily="49" charset="0"/>
              </a:rPr>
              <a:t>0 &lt;= Max &lt;= Int32.MaxValue</a:t>
            </a:r>
          </a:p>
          <a:p>
            <a:r>
              <a:rPr lang="en-US" dirty="0" smtClean="0">
                <a:effectLst>
                  <a:outerShdw blurRad="38100" dist="38100" dir="2700000" algn="tl">
                    <a:srgbClr val="000000">
                      <a:alpha val="43137"/>
                    </a:srgbClr>
                  </a:outerShdw>
                </a:effectLst>
                <a:latin typeface="Consolas" pitchFamily="49" charset="0"/>
                <a:cs typeface="Consolas" pitchFamily="49" charset="0"/>
              </a:rPr>
              <a:t>c &lt;= Max</a:t>
            </a:r>
          </a:p>
        </p:txBody>
      </p:sp>
    </p:spTree>
    <p:extLst>
      <p:ext uri="{BB962C8B-B14F-4D97-AF65-F5344CB8AC3E}">
        <p14:creationId xmlns:p14="http://schemas.microsoft.com/office/powerpoint/2010/main" val="2093792700"/>
      </p:ext>
    </p:extLst>
  </p:cSld>
  <p:clrMapOvr>
    <a:masterClrMapping/>
  </p:clrMapOvr>
  <p:transition>
    <p:fade/>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Aliasing?</a:t>
            </a:r>
            <a:endParaRPr lang="en-US" dirty="0"/>
          </a:p>
        </p:txBody>
      </p:sp>
      <p:pic>
        <p:nvPicPr>
          <p:cNvPr id="2050" name="Picture 2" descr="C:\Users\logozzo\AppData\Local\Microsoft\Windows\Temporary Internet Files\Content.IE5\09P5FC2H\MC90004877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2625" y="320633"/>
            <a:ext cx="1633538" cy="1819275"/>
          </a:xfrm>
          <a:prstGeom prst="rect">
            <a:avLst/>
          </a:prstGeom>
          <a:noFill/>
          <a:extLst>
            <a:ext uri="{909E8E84-426E-40DD-AFC4-6F175D3DCCD1}">
              <a14:hiddenFill xmlns:a14="http://schemas.microsoft.com/office/drawing/2010/main">
                <a:solidFill>
                  <a:srgbClr val="FFFFFF"/>
                </a:solidFill>
              </a14:hiddenFill>
            </a:ext>
          </a:extLst>
        </p:spPr>
      </p:pic>
      <p:grpSp>
        <p:nvGrpSpPr>
          <p:cNvPr id="2060" name="Group 2059"/>
          <p:cNvGrpSpPr/>
          <p:nvPr/>
        </p:nvGrpSpPr>
        <p:grpSpPr>
          <a:xfrm>
            <a:off x="2063537" y="1045605"/>
            <a:ext cx="3970204" cy="5029200"/>
            <a:chOff x="2876950" y="1013340"/>
            <a:chExt cx="3970204" cy="5029200"/>
          </a:xfrm>
        </p:grpSpPr>
        <p:sp>
          <p:nvSpPr>
            <p:cNvPr id="5" name="TextBox 4"/>
            <p:cNvSpPr txBox="1"/>
            <p:nvPr/>
          </p:nvSpPr>
          <p:spPr>
            <a:xfrm>
              <a:off x="2902599" y="1013340"/>
              <a:ext cx="479618"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C1</a:t>
              </a:r>
            </a:p>
          </p:txBody>
        </p:sp>
        <p:sp>
          <p:nvSpPr>
            <p:cNvPr id="6" name="TextBox 5"/>
            <p:cNvSpPr txBox="1"/>
            <p:nvPr/>
          </p:nvSpPr>
          <p:spPr>
            <a:xfrm>
              <a:off x="3563192" y="1013340"/>
              <a:ext cx="479618"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C2</a:t>
              </a:r>
            </a:p>
          </p:txBody>
        </p:sp>
        <p:sp>
          <p:nvSpPr>
            <p:cNvPr id="7" name="TextBox 6"/>
            <p:cNvSpPr txBox="1"/>
            <p:nvPr/>
          </p:nvSpPr>
          <p:spPr>
            <a:xfrm>
              <a:off x="4959999" y="1013340"/>
              <a:ext cx="479618"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err="1" smtClean="0">
                  <a:effectLst>
                    <a:outerShdw blurRad="38100" dist="38100" dir="2700000" algn="tl">
                      <a:srgbClr val="000000">
                        <a:alpha val="43137"/>
                      </a:srgbClr>
                    </a:outerShdw>
                  </a:effectLst>
                </a:rPr>
                <a:t>Cn</a:t>
              </a:r>
              <a:endParaRPr lang="en-US" dirty="0" smtClean="0">
                <a:effectLst>
                  <a:outerShdw blurRad="38100" dist="38100" dir="2700000" algn="tl">
                    <a:srgbClr val="000000">
                      <a:alpha val="43137"/>
                    </a:srgbClr>
                  </a:outerShdw>
                </a:effectLst>
              </a:endParaRPr>
            </a:p>
          </p:txBody>
        </p:sp>
        <p:sp>
          <p:nvSpPr>
            <p:cNvPr id="8" name="Rectangle 7"/>
            <p:cNvSpPr/>
            <p:nvPr/>
          </p:nvSpPr>
          <p:spPr bwMode="auto">
            <a:xfrm>
              <a:off x="4042810" y="2003940"/>
              <a:ext cx="457200" cy="5334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t>⊔</a:t>
              </a: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9" name="Elbow Connector 8"/>
            <p:cNvCxnSpPr>
              <a:stCxn id="5" idx="2"/>
              <a:endCxn id="8" idx="0"/>
            </p:cNvCxnSpPr>
            <p:nvPr/>
          </p:nvCxnSpPr>
          <p:spPr>
            <a:xfrm rot="16200000" flipH="1">
              <a:off x="3396275" y="1128805"/>
              <a:ext cx="621268" cy="112900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6" idx="2"/>
              <a:endCxn id="8" idx="0"/>
            </p:cNvCxnSpPr>
            <p:nvPr/>
          </p:nvCxnSpPr>
          <p:spPr>
            <a:xfrm rot="16200000" flipH="1">
              <a:off x="3726571" y="1459101"/>
              <a:ext cx="621268" cy="4684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2"/>
              <a:endCxn id="8" idx="0"/>
            </p:cNvCxnSpPr>
            <p:nvPr/>
          </p:nvCxnSpPr>
          <p:spPr>
            <a:xfrm rot="5400000">
              <a:off x="4424975" y="1229107"/>
              <a:ext cx="621268" cy="92839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76950" y="3756540"/>
              <a:ext cx="505267"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a:effectLst>
                    <a:outerShdw blurRad="38100" dist="38100" dir="2700000" algn="tl">
                      <a:srgbClr val="000000">
                        <a:alpha val="43137"/>
                      </a:srgbClr>
                    </a:outerShdw>
                  </a:effectLst>
                </a:rPr>
                <a:t>M</a:t>
              </a:r>
              <a:r>
                <a:rPr lang="en-US" dirty="0" smtClean="0">
                  <a:effectLst>
                    <a:outerShdw blurRad="38100" dist="38100" dir="2700000" algn="tl">
                      <a:srgbClr val="000000">
                        <a:alpha val="43137"/>
                      </a:srgbClr>
                    </a:outerShdw>
                  </a:effectLst>
                </a:rPr>
                <a:t>1</a:t>
              </a:r>
            </a:p>
          </p:txBody>
        </p:sp>
        <p:sp>
          <p:nvSpPr>
            <p:cNvPr id="13" name="TextBox 12"/>
            <p:cNvSpPr txBox="1"/>
            <p:nvPr/>
          </p:nvSpPr>
          <p:spPr>
            <a:xfrm>
              <a:off x="3507794" y="3756540"/>
              <a:ext cx="505267"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a:effectLst>
                    <a:outerShdw blurRad="38100" dist="38100" dir="2700000" algn="tl">
                      <a:srgbClr val="000000">
                        <a:alpha val="43137"/>
                      </a:srgbClr>
                    </a:outerShdw>
                  </a:effectLst>
                </a:rPr>
                <a:t>M</a:t>
              </a:r>
              <a:r>
                <a:rPr lang="en-US" dirty="0" smtClean="0">
                  <a:effectLst>
                    <a:outerShdw blurRad="38100" dist="38100" dir="2700000" algn="tl">
                      <a:srgbClr val="000000">
                        <a:alpha val="43137"/>
                      </a:srgbClr>
                    </a:outerShdw>
                  </a:effectLst>
                </a:rPr>
                <a:t>2</a:t>
              </a:r>
            </a:p>
          </p:txBody>
        </p:sp>
        <p:sp>
          <p:nvSpPr>
            <p:cNvPr id="14" name="TextBox 13"/>
            <p:cNvSpPr txBox="1"/>
            <p:nvPr/>
          </p:nvSpPr>
          <p:spPr>
            <a:xfrm>
              <a:off x="4953586" y="3756540"/>
              <a:ext cx="492443"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M</a:t>
              </a:r>
              <a:r>
                <a:rPr lang="en-US" dirty="0">
                  <a:effectLst>
                    <a:outerShdw blurRad="38100" dist="38100" dir="2700000" algn="tl">
                      <a:srgbClr val="000000">
                        <a:alpha val="43137"/>
                      </a:srgbClr>
                    </a:outerShdw>
                  </a:effectLst>
                </a:rPr>
                <a:t>k</a:t>
              </a:r>
              <a:endParaRPr lang="en-US" dirty="0" smtClean="0">
                <a:effectLst>
                  <a:outerShdw blurRad="38100" dist="38100" dir="2700000" algn="tl">
                    <a:srgbClr val="000000">
                      <a:alpha val="43137"/>
                    </a:srgbClr>
                  </a:outerShdw>
                </a:effectLst>
              </a:endParaRPr>
            </a:p>
          </p:txBody>
        </p:sp>
        <p:cxnSp>
          <p:nvCxnSpPr>
            <p:cNvPr id="15" name="Elbow Connector 14"/>
            <p:cNvCxnSpPr>
              <a:stCxn id="8" idx="2"/>
              <a:endCxn id="12" idx="0"/>
            </p:cNvCxnSpPr>
            <p:nvPr/>
          </p:nvCxnSpPr>
          <p:spPr>
            <a:xfrm rot="5400000">
              <a:off x="3090897" y="2576027"/>
              <a:ext cx="1219200" cy="11418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13" idx="0"/>
            </p:cNvCxnSpPr>
            <p:nvPr/>
          </p:nvCxnSpPr>
          <p:spPr>
            <a:xfrm rot="5400000">
              <a:off x="3406319" y="2891449"/>
              <a:ext cx="1219200" cy="5109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2"/>
              <a:endCxn id="14" idx="0"/>
            </p:cNvCxnSpPr>
            <p:nvPr/>
          </p:nvCxnSpPr>
          <p:spPr>
            <a:xfrm rot="16200000" flipH="1">
              <a:off x="4126009" y="2682741"/>
              <a:ext cx="1219200" cy="92839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2" idx="2"/>
              <a:endCxn id="20" idx="0"/>
            </p:cNvCxnSpPr>
            <p:nvPr/>
          </p:nvCxnSpPr>
          <p:spPr>
            <a:xfrm rot="16200000" flipH="1">
              <a:off x="3008863" y="4246593"/>
              <a:ext cx="1383268" cy="114182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2"/>
              <a:endCxn id="20" idx="0"/>
            </p:cNvCxnSpPr>
            <p:nvPr/>
          </p:nvCxnSpPr>
          <p:spPr>
            <a:xfrm rot="16200000" flipH="1">
              <a:off x="3324285" y="4562015"/>
              <a:ext cx="1383268" cy="5109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4042810" y="5509140"/>
              <a:ext cx="457200" cy="5334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t>⊔</a:t>
              </a: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21" name="Elbow Connector 20"/>
            <p:cNvCxnSpPr>
              <a:stCxn id="14" idx="2"/>
              <a:endCxn id="20" idx="0"/>
            </p:cNvCxnSpPr>
            <p:nvPr/>
          </p:nvCxnSpPr>
          <p:spPr>
            <a:xfrm rot="5400000">
              <a:off x="4043975" y="4353307"/>
              <a:ext cx="1383268" cy="92839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0" idx="2"/>
              <a:endCxn id="8" idx="3"/>
            </p:cNvCxnSpPr>
            <p:nvPr/>
          </p:nvCxnSpPr>
          <p:spPr>
            <a:xfrm rot="5400000" flipH="1" flipV="1">
              <a:off x="2499760" y="4042290"/>
              <a:ext cx="3771900" cy="228600"/>
            </a:xfrm>
            <a:prstGeom prst="bentConnector4">
              <a:avLst>
                <a:gd name="adj1" fmla="val -6061"/>
                <a:gd name="adj2" fmla="val 1591666"/>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715000" y="1013340"/>
              <a:ext cx="979755"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Context</a:t>
              </a:r>
            </a:p>
          </p:txBody>
        </p:sp>
        <p:cxnSp>
          <p:nvCxnSpPr>
            <p:cNvPr id="2048" name="Elbow Connector 2047"/>
            <p:cNvCxnSpPr>
              <a:stCxn id="41" idx="2"/>
              <a:endCxn id="8" idx="0"/>
            </p:cNvCxnSpPr>
            <p:nvPr/>
          </p:nvCxnSpPr>
          <p:spPr>
            <a:xfrm rot="5400000">
              <a:off x="4927510" y="726572"/>
              <a:ext cx="621268" cy="19334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67399" y="3756541"/>
              <a:ext cx="979755"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Context</a:t>
              </a:r>
            </a:p>
          </p:txBody>
        </p:sp>
        <p:cxnSp>
          <p:nvCxnSpPr>
            <p:cNvPr id="2052" name="Elbow Connector 2051"/>
            <p:cNvCxnSpPr>
              <a:stCxn id="8" idx="2"/>
              <a:endCxn id="44" idx="0"/>
            </p:cNvCxnSpPr>
            <p:nvPr/>
          </p:nvCxnSpPr>
          <p:spPr>
            <a:xfrm rot="16200000" flipH="1">
              <a:off x="4704743" y="2104006"/>
              <a:ext cx="1219201" cy="208586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9" name="Elbow Connector 2058"/>
            <p:cNvCxnSpPr>
              <a:stCxn id="44" idx="2"/>
              <a:endCxn id="20" idx="0"/>
            </p:cNvCxnSpPr>
            <p:nvPr/>
          </p:nvCxnSpPr>
          <p:spPr>
            <a:xfrm rot="5400000">
              <a:off x="4622711" y="3774573"/>
              <a:ext cx="1383267" cy="208586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3931463"/>
      </p:ext>
    </p:extLst>
  </p:cSld>
  <p:clrMapOvr>
    <a:masterClrMapping/>
  </p:clrMapOvr>
  <p:transition>
    <p:fade/>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do better?</a:t>
            </a:r>
            <a:endParaRPr lang="en-US" dirty="0"/>
          </a:p>
        </p:txBody>
      </p:sp>
      <p:sp>
        <p:nvSpPr>
          <p:cNvPr id="3" name="Text Placeholder 2"/>
          <p:cNvSpPr>
            <a:spLocks noGrp="1"/>
          </p:cNvSpPr>
          <p:nvPr>
            <p:ph type="body" sz="quarter" idx="10"/>
          </p:nvPr>
        </p:nvSpPr>
        <p:spPr>
          <a:xfrm>
            <a:off x="381000" y="1411552"/>
            <a:ext cx="8382000" cy="4235006"/>
          </a:xfrm>
        </p:spPr>
        <p:txBody>
          <a:bodyPr/>
          <a:lstStyle/>
          <a:p>
            <a:r>
              <a:rPr lang="en-US" dirty="0" smtClean="0"/>
              <a:t>Heuristic: If a field reference escape</a:t>
            </a:r>
          </a:p>
          <a:p>
            <a:pPr lvl="1"/>
            <a:r>
              <a:rPr lang="en-US" dirty="0" smtClean="0"/>
              <a:t>Report a warning to the user</a:t>
            </a:r>
          </a:p>
          <a:p>
            <a:pPr lvl="1"/>
            <a:r>
              <a:rPr lang="en-US" dirty="0" smtClean="0"/>
              <a:t>Assume it is not modified</a:t>
            </a:r>
          </a:p>
          <a:p>
            <a:pPr lvl="2"/>
            <a:r>
              <a:rPr lang="en-US" dirty="0" smtClean="0"/>
              <a:t>Optimistic</a:t>
            </a:r>
          </a:p>
          <a:p>
            <a:pPr lvl="2"/>
            <a:r>
              <a:rPr lang="en-US" dirty="0" smtClean="0"/>
              <a:t>Unsound!</a:t>
            </a:r>
          </a:p>
          <a:p>
            <a:r>
              <a:rPr lang="en-US" dirty="0" smtClean="0"/>
              <a:t>Refine with contracts</a:t>
            </a:r>
          </a:p>
          <a:p>
            <a:r>
              <a:rPr lang="en-US" dirty="0" smtClean="0"/>
              <a:t>Better: Approximate the context</a:t>
            </a:r>
          </a:p>
          <a:p>
            <a:pPr lvl="1"/>
            <a:r>
              <a:rPr lang="en-US" dirty="0" smtClean="0"/>
              <a:t>Lose some modularity</a:t>
            </a:r>
          </a:p>
          <a:p>
            <a:pPr lvl="1"/>
            <a:r>
              <a:rPr lang="en-US" dirty="0" smtClean="0"/>
              <a:t>(not today…)</a:t>
            </a:r>
          </a:p>
        </p:txBody>
      </p:sp>
    </p:spTree>
    <p:extLst>
      <p:ext uri="{BB962C8B-B14F-4D97-AF65-F5344CB8AC3E}">
        <p14:creationId xmlns:p14="http://schemas.microsoft.com/office/powerpoint/2010/main" val="257442662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What for?</a:t>
            </a:r>
            <a:endParaRPr lang="en-US" dirty="0"/>
          </a:p>
        </p:txBody>
      </p:sp>
      <p:sp>
        <p:nvSpPr>
          <p:cNvPr id="3" name="Text Placeholder 2"/>
          <p:cNvSpPr>
            <a:spLocks noGrp="1"/>
          </p:cNvSpPr>
          <p:nvPr>
            <p:ph type="body" sz="quarter" idx="10"/>
          </p:nvPr>
        </p:nvSpPr>
        <p:spPr>
          <a:xfrm>
            <a:off x="381000" y="1411552"/>
            <a:ext cx="8382000" cy="5182957"/>
          </a:xfrm>
        </p:spPr>
        <p:txBody>
          <a:bodyPr/>
          <a:lstStyle/>
          <a:p>
            <a:r>
              <a:rPr lang="en-US" dirty="0" smtClean="0"/>
              <a:t>Amplify runtime checking (debugging)</a:t>
            </a:r>
          </a:p>
          <a:p>
            <a:pPr lvl="1"/>
            <a:r>
              <a:rPr lang="en-US" dirty="0" smtClean="0"/>
              <a:t>More assertions in the code</a:t>
            </a:r>
          </a:p>
          <a:p>
            <a:pPr lvl="1"/>
            <a:r>
              <a:rPr lang="en-US" dirty="0" smtClean="0"/>
              <a:t>More stable the code</a:t>
            </a:r>
          </a:p>
          <a:p>
            <a:pPr lvl="1"/>
            <a:r>
              <a:rPr lang="en-US" dirty="0" smtClean="0"/>
              <a:t>Assertions can be disabled </a:t>
            </a:r>
          </a:p>
          <a:p>
            <a:pPr marL="460375" lvl="1" indent="0">
              <a:buNone/>
            </a:pPr>
            <a:r>
              <a:rPr lang="en-US" dirty="0"/>
              <a:t> </a:t>
            </a:r>
            <a:r>
              <a:rPr lang="en-US" dirty="0" smtClean="0"/>
              <a:t>   in release builds</a:t>
            </a:r>
          </a:p>
          <a:p>
            <a:pPr marL="460375" lvl="1" indent="0">
              <a:buNone/>
            </a:pPr>
            <a:endParaRPr lang="en-US" dirty="0" smtClean="0"/>
          </a:p>
          <a:p>
            <a:r>
              <a:rPr lang="en-US" dirty="0" smtClean="0"/>
              <a:t>Enable </a:t>
            </a:r>
            <a:r>
              <a:rPr lang="en-US" dirty="0"/>
              <a:t>modular static </a:t>
            </a:r>
            <a:r>
              <a:rPr lang="en-US" dirty="0" smtClean="0"/>
              <a:t>analysis</a:t>
            </a:r>
          </a:p>
          <a:p>
            <a:pPr lvl="1"/>
            <a:r>
              <a:rPr lang="en-US" dirty="0" smtClean="0"/>
              <a:t>Improved precision </a:t>
            </a:r>
          </a:p>
          <a:p>
            <a:pPr lvl="2"/>
            <a:r>
              <a:rPr lang="en-US" dirty="0" smtClean="0"/>
              <a:t>Analysis should not assume worst case</a:t>
            </a:r>
          </a:p>
          <a:p>
            <a:pPr lvl="1"/>
            <a:r>
              <a:rPr lang="en-US" dirty="0" smtClean="0"/>
              <a:t>More scalability</a:t>
            </a:r>
          </a:p>
          <a:p>
            <a:pPr lvl="1"/>
            <a:r>
              <a:rPr lang="en-US" dirty="0" smtClean="0"/>
              <a:t>A little bit as a type-checker (but more refined!)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133600"/>
            <a:ext cx="2166937" cy="1981200"/>
          </a:xfrm>
          <a:prstGeom prst="rect">
            <a:avLst/>
          </a:prstGeom>
        </p:spPr>
      </p:pic>
    </p:spTree>
    <p:extLst>
      <p:ext uri="{BB962C8B-B14F-4D97-AF65-F5344CB8AC3E}">
        <p14:creationId xmlns:p14="http://schemas.microsoft.com/office/powerpoint/2010/main" val="2242130259"/>
      </p:ext>
    </p:extLst>
  </p:cSld>
  <p:clrMapOvr>
    <a:masterClrMapping/>
  </p:clrMapOvr>
  <p:transition>
    <p:fade/>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Message prioritization	</a:t>
            </a:r>
            <a:endParaRPr lang="en-US" dirty="0"/>
          </a:p>
        </p:txBody>
      </p:sp>
      <p:pic>
        <p:nvPicPr>
          <p:cNvPr id="3074" name="Picture 2" descr="C:\Users\logozzo\AppData\Local\Microsoft\Windows\Temporary Internet Files\Content.IE5\88G2ZAHI\MC90041143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800" y="3124200"/>
            <a:ext cx="2913535" cy="232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037621"/>
      </p:ext>
    </p:extLst>
  </p:cSld>
  <p:clrMapOvr>
    <a:masterClrMapping/>
  </p:clrMapOvr>
  <p:transition>
    <p:fade/>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 we have a Top…</a:t>
            </a:r>
            <a:endParaRPr lang="en-US" dirty="0"/>
          </a:p>
        </p:txBody>
      </p:sp>
      <p:sp>
        <p:nvSpPr>
          <p:cNvPr id="6" name="Text Placeholder 5"/>
          <p:cNvSpPr>
            <a:spLocks noGrp="1"/>
          </p:cNvSpPr>
          <p:nvPr>
            <p:ph type="body" sz="quarter" idx="10"/>
          </p:nvPr>
        </p:nvSpPr>
        <p:spPr>
          <a:xfrm>
            <a:off x="381000" y="1411552"/>
            <a:ext cx="8382000" cy="4031873"/>
          </a:xfrm>
        </p:spPr>
        <p:txBody>
          <a:bodyPr/>
          <a:lstStyle/>
          <a:p>
            <a:r>
              <a:rPr lang="en-US" dirty="0" smtClean="0"/>
              <a:t>We should report it to the programmer</a:t>
            </a:r>
          </a:p>
          <a:p>
            <a:r>
              <a:rPr lang="en-US" dirty="0" smtClean="0"/>
              <a:t>It can be:</a:t>
            </a:r>
          </a:p>
          <a:p>
            <a:pPr lvl="1"/>
            <a:r>
              <a:rPr lang="en-US" dirty="0"/>
              <a:t>a</a:t>
            </a:r>
            <a:r>
              <a:rPr lang="en-US" dirty="0" smtClean="0"/>
              <a:t> real bug?</a:t>
            </a:r>
          </a:p>
          <a:p>
            <a:pPr lvl="1"/>
            <a:r>
              <a:rPr lang="en-US" dirty="0"/>
              <a:t>a</a:t>
            </a:r>
            <a:r>
              <a:rPr lang="en-US" dirty="0" smtClean="0"/>
              <a:t> false positive?</a:t>
            </a:r>
            <a:endParaRPr lang="en-US" dirty="0"/>
          </a:p>
          <a:p>
            <a:r>
              <a:rPr lang="en-US" dirty="0" smtClean="0"/>
              <a:t>In general impossible to tell</a:t>
            </a:r>
          </a:p>
          <a:p>
            <a:pPr lvl="1"/>
            <a:r>
              <a:rPr lang="en-US" dirty="0" err="1" smtClean="0"/>
              <a:t>Undecidability</a:t>
            </a:r>
            <a:r>
              <a:rPr lang="en-US" dirty="0" smtClean="0"/>
              <a:t> of the analysis</a:t>
            </a:r>
          </a:p>
          <a:p>
            <a:r>
              <a:rPr lang="en-US" dirty="0" smtClean="0"/>
              <a:t>Should sort all the messages</a:t>
            </a:r>
          </a:p>
          <a:p>
            <a:pPr lvl="1"/>
            <a:r>
              <a:rPr lang="en-US" dirty="0" smtClean="0"/>
              <a:t>The one most likely to be bugs at the top</a:t>
            </a:r>
            <a:endParaRPr lang="en-US" dirty="0"/>
          </a:p>
        </p:txBody>
      </p:sp>
    </p:spTree>
    <p:extLst>
      <p:ext uri="{BB962C8B-B14F-4D97-AF65-F5344CB8AC3E}">
        <p14:creationId xmlns:p14="http://schemas.microsoft.com/office/powerpoint/2010/main" val="938261989"/>
      </p:ext>
    </p:extLst>
  </p:cSld>
  <p:clrMapOvr>
    <a:masterClrMapping/>
  </p:clrMapOvr>
  <p:transition>
    <p:fade/>
  </p:transition>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Warning partitioning</a:t>
            </a:r>
            <a:endParaRPr lang="en-US" dirty="0"/>
          </a:p>
        </p:txBody>
      </p:sp>
      <p:sp>
        <p:nvSpPr>
          <p:cNvPr id="3" name="Text Placeholder 2"/>
          <p:cNvSpPr>
            <a:spLocks noGrp="1"/>
          </p:cNvSpPr>
          <p:nvPr>
            <p:ph type="body" sz="quarter" idx="10"/>
          </p:nvPr>
        </p:nvSpPr>
        <p:spPr>
          <a:xfrm>
            <a:off x="381000" y="1411552"/>
            <a:ext cx="8382000" cy="4370427"/>
          </a:xfrm>
        </p:spPr>
        <p:txBody>
          <a:bodyPr/>
          <a:lstStyle/>
          <a:p>
            <a:r>
              <a:rPr lang="en-US" dirty="0" smtClean="0"/>
              <a:t>Partition warnings in classes</a:t>
            </a:r>
          </a:p>
          <a:p>
            <a:pPr lvl="1"/>
            <a:r>
              <a:rPr lang="en-US" dirty="0" smtClean="0"/>
              <a:t>Contract violation</a:t>
            </a:r>
          </a:p>
          <a:p>
            <a:pPr lvl="1"/>
            <a:r>
              <a:rPr lang="en-US" dirty="0" smtClean="0"/>
              <a:t>Non-null</a:t>
            </a:r>
          </a:p>
          <a:p>
            <a:pPr lvl="1"/>
            <a:r>
              <a:rPr lang="en-US" dirty="0" smtClean="0"/>
              <a:t>Arrays</a:t>
            </a:r>
          </a:p>
          <a:p>
            <a:pPr lvl="1"/>
            <a:r>
              <a:rPr lang="en-US" dirty="0" smtClean="0"/>
              <a:t>Overflows</a:t>
            </a:r>
          </a:p>
          <a:p>
            <a:pPr lvl="1"/>
            <a:r>
              <a:rPr lang="en-US" dirty="0" smtClean="0"/>
              <a:t>…</a:t>
            </a:r>
          </a:p>
          <a:p>
            <a:r>
              <a:rPr lang="en-US" dirty="0" smtClean="0"/>
              <a:t>Assign a </a:t>
            </a:r>
            <a:r>
              <a:rPr lang="en-US" i="1" dirty="0" smtClean="0"/>
              <a:t>fixed</a:t>
            </a:r>
            <a:r>
              <a:rPr lang="en-US" dirty="0" smtClean="0"/>
              <a:t> reward R to each class</a:t>
            </a:r>
          </a:p>
          <a:p>
            <a:pPr lvl="1"/>
            <a:r>
              <a:rPr lang="en-US" dirty="0" smtClean="0"/>
              <a:t>R </a:t>
            </a:r>
            <a:r>
              <a:rPr lang="en-US" dirty="0" smtClean="0">
                <a:effectLst/>
              </a:rPr>
              <a:t>∈ [ C → </a:t>
            </a:r>
            <a:r>
              <a:rPr lang="en-US" dirty="0" smtClean="0">
                <a:effectLst/>
                <a:latin typeface="Castellar" pitchFamily="18" charset="0"/>
              </a:rPr>
              <a:t>N</a:t>
            </a:r>
            <a:r>
              <a:rPr lang="en-US" dirty="0" smtClean="0">
                <a:effectLst/>
              </a:rPr>
              <a:t> ]</a:t>
            </a:r>
          </a:p>
          <a:p>
            <a:r>
              <a:rPr lang="en-US" dirty="0" smtClean="0">
                <a:effectLst/>
              </a:rPr>
              <a:t>The highest the reward the more important</a:t>
            </a:r>
            <a:endParaRPr lang="en-US" dirty="0"/>
          </a:p>
        </p:txBody>
      </p:sp>
    </p:spTree>
    <p:extLst>
      <p:ext uri="{BB962C8B-B14F-4D97-AF65-F5344CB8AC3E}">
        <p14:creationId xmlns:p14="http://schemas.microsoft.com/office/powerpoint/2010/main" val="2145408250"/>
      </p:ext>
    </p:extLst>
  </p:cSld>
  <p:clrMapOvr>
    <a:masterClrMapping/>
  </p:clrMapOvr>
  <p:transition>
    <p:fade/>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Scale rewards with outcome</a:t>
            </a:r>
            <a:endParaRPr lang="en-US" dirty="0"/>
          </a:p>
        </p:txBody>
      </p:sp>
      <p:sp>
        <p:nvSpPr>
          <p:cNvPr id="3" name="Text Placeholder 2"/>
          <p:cNvSpPr>
            <a:spLocks noGrp="1"/>
          </p:cNvSpPr>
          <p:nvPr>
            <p:ph type="body" sz="quarter" idx="10"/>
          </p:nvPr>
        </p:nvSpPr>
        <p:spPr>
          <a:xfrm>
            <a:off x="381000" y="1411552"/>
            <a:ext cx="8382000" cy="5115246"/>
          </a:xfrm>
        </p:spPr>
        <p:txBody>
          <a:bodyPr/>
          <a:lstStyle/>
          <a:p>
            <a:r>
              <a:rPr lang="en-US" dirty="0" smtClean="0"/>
              <a:t>False </a:t>
            </a:r>
            <a:r>
              <a:rPr lang="en-US" dirty="0"/>
              <a:t>= </a:t>
            </a:r>
            <a:r>
              <a:rPr lang="en-US" dirty="0" smtClean="0"/>
              <a:t>1.0 </a:t>
            </a:r>
            <a:r>
              <a:rPr lang="en-US" dirty="0"/>
              <a:t>* R(c</a:t>
            </a:r>
            <a:r>
              <a:rPr lang="en-US" dirty="0" smtClean="0"/>
              <a:t>)</a:t>
            </a:r>
          </a:p>
          <a:p>
            <a:pPr lvl="1"/>
            <a:r>
              <a:rPr lang="en-US" dirty="0" smtClean="0"/>
              <a:t>Important</a:t>
            </a:r>
          </a:p>
          <a:p>
            <a:pPr lvl="1"/>
            <a:r>
              <a:rPr lang="en-US" dirty="0" smtClean="0"/>
              <a:t>Always wrong…</a:t>
            </a:r>
          </a:p>
          <a:p>
            <a:r>
              <a:rPr lang="en-US" dirty="0" smtClean="0"/>
              <a:t>Bottom = 0.75 * R(c)</a:t>
            </a:r>
          </a:p>
          <a:p>
            <a:pPr lvl="1"/>
            <a:r>
              <a:rPr lang="en-US" dirty="0" smtClean="0"/>
              <a:t>Unreached, we wanted it?</a:t>
            </a:r>
          </a:p>
          <a:p>
            <a:r>
              <a:rPr lang="en-US" dirty="0" smtClean="0"/>
              <a:t>Top = 0.50 </a:t>
            </a:r>
            <a:r>
              <a:rPr lang="en-US" dirty="0"/>
              <a:t>* R(c</a:t>
            </a:r>
            <a:r>
              <a:rPr lang="en-US" dirty="0" smtClean="0"/>
              <a:t>)</a:t>
            </a:r>
          </a:p>
          <a:p>
            <a:pPr lvl="1"/>
            <a:r>
              <a:rPr lang="en-US" dirty="0" smtClean="0"/>
              <a:t>So many …</a:t>
            </a:r>
          </a:p>
          <a:p>
            <a:r>
              <a:rPr lang="en-US" dirty="0" smtClean="0"/>
              <a:t>True </a:t>
            </a:r>
            <a:r>
              <a:rPr lang="en-US" dirty="0"/>
              <a:t>= 0 * R(c)</a:t>
            </a:r>
          </a:p>
          <a:p>
            <a:pPr lvl="1"/>
            <a:r>
              <a:rPr lang="en-US" dirty="0"/>
              <a:t>Don’t care</a:t>
            </a:r>
          </a:p>
          <a:p>
            <a:pPr marL="0" indent="0">
              <a:buNone/>
            </a:pPr>
            <a:endParaRPr lang="en-US" dirty="0" smtClean="0"/>
          </a:p>
        </p:txBody>
      </p:sp>
    </p:spTree>
    <p:extLst>
      <p:ext uri="{BB962C8B-B14F-4D97-AF65-F5344CB8AC3E}">
        <p14:creationId xmlns:p14="http://schemas.microsoft.com/office/powerpoint/2010/main" val="2933876470"/>
      </p:ext>
    </p:extLst>
  </p:cSld>
  <p:clrMapOvr>
    <a:masterClrMapping/>
  </p:clrMapOvr>
  <p:transition>
    <p:fade/>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Scale rewards with info </a:t>
            </a:r>
            <a:endParaRPr lang="en-US" dirty="0"/>
          </a:p>
        </p:txBody>
      </p:sp>
      <p:sp>
        <p:nvSpPr>
          <p:cNvPr id="3" name="Text Placeholder 2"/>
          <p:cNvSpPr>
            <a:spLocks noGrp="1"/>
          </p:cNvSpPr>
          <p:nvPr>
            <p:ph type="body" sz="quarter" idx="10"/>
          </p:nvPr>
        </p:nvSpPr>
        <p:spPr>
          <a:xfrm>
            <a:off x="381000" y="1411552"/>
            <a:ext cx="8382000" cy="2880789"/>
          </a:xfrm>
        </p:spPr>
        <p:txBody>
          <a:bodyPr/>
          <a:lstStyle/>
          <a:p>
            <a:r>
              <a:rPr lang="en-US" dirty="0" smtClean="0"/>
              <a:t>Proof obligation </a:t>
            </a:r>
            <a:r>
              <a:rPr lang="en-US" i="1" dirty="0" smtClean="0"/>
              <a:t>p</a:t>
            </a:r>
            <a:r>
              <a:rPr lang="en-US" dirty="0" smtClean="0"/>
              <a:t> contains</a:t>
            </a:r>
          </a:p>
          <a:p>
            <a:pPr lvl="1"/>
            <a:r>
              <a:rPr lang="en-US" dirty="0" smtClean="0"/>
              <a:t>Variables from parameters</a:t>
            </a:r>
          </a:p>
          <a:p>
            <a:pPr lvl="1"/>
            <a:r>
              <a:rPr lang="en-US" dirty="0" smtClean="0"/>
              <a:t>Variables result of a method call</a:t>
            </a:r>
          </a:p>
          <a:p>
            <a:pPr lvl="1"/>
            <a:r>
              <a:rPr lang="en-US" dirty="0" smtClean="0"/>
              <a:t>…</a:t>
            </a:r>
          </a:p>
          <a:p>
            <a:pPr lvl="1"/>
            <a:r>
              <a:rPr lang="en-US" dirty="0" smtClean="0"/>
              <a:t> </a:t>
            </a:r>
          </a:p>
          <a:p>
            <a:r>
              <a:rPr lang="en-US" dirty="0" smtClean="0"/>
              <a:t>The scale the reward</a:t>
            </a:r>
            <a:endParaRPr lang="en-US" dirty="0"/>
          </a:p>
        </p:txBody>
      </p:sp>
      <p:sp>
        <p:nvSpPr>
          <p:cNvPr id="5" name="Rectangle 4"/>
          <p:cNvSpPr/>
          <p:nvPr/>
        </p:nvSpPr>
        <p:spPr>
          <a:xfrm>
            <a:off x="5181600" y="3124200"/>
            <a:ext cx="3178885"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400" dirty="0" smtClean="0">
                <a:solidFill>
                  <a:srgbClr val="0000FF"/>
                </a:solidFill>
                <a:latin typeface="Consolas"/>
              </a:rPr>
              <a:t>public</a:t>
            </a:r>
            <a:r>
              <a:rPr lang="en-US" sz="1400" dirty="0" smtClean="0">
                <a:solidFill>
                  <a:prstClr val="black"/>
                </a:solidFill>
                <a:latin typeface="Consolas"/>
              </a:rPr>
              <a:t> </a:t>
            </a:r>
            <a:r>
              <a:rPr lang="en-US" sz="1400" dirty="0">
                <a:solidFill>
                  <a:prstClr val="black"/>
                </a:solidFill>
                <a:latin typeface="Consolas"/>
              </a:rPr>
              <a:t>foo(</a:t>
            </a:r>
            <a:r>
              <a:rPr lang="en-US" sz="1400" dirty="0">
                <a:solidFill>
                  <a:srgbClr val="0000FF"/>
                </a:solidFill>
                <a:latin typeface="Consolas"/>
              </a:rPr>
              <a:t>int</a:t>
            </a:r>
            <a:r>
              <a:rPr lang="en-US" sz="1400" dirty="0">
                <a:solidFill>
                  <a:prstClr val="black"/>
                </a:solidFill>
                <a:latin typeface="Consolas"/>
              </a:rPr>
              <a:t> z</a:t>
            </a:r>
            <a:r>
              <a:rPr lang="en-US" sz="1400" dirty="0" smtClean="0">
                <a:solidFill>
                  <a:prstClr val="black"/>
                </a:solidFill>
                <a:latin typeface="Consolas"/>
              </a:rPr>
              <a:t>)</a:t>
            </a:r>
          </a:p>
          <a:p>
            <a:r>
              <a:rPr lang="en-US" sz="1400" dirty="0" smtClean="0">
                <a:solidFill>
                  <a:prstClr val="black"/>
                </a:solidFill>
                <a:latin typeface="Consolas"/>
              </a:rPr>
              <a:t>{</a:t>
            </a:r>
            <a:endParaRPr lang="en-US" sz="1400" dirty="0">
              <a:solidFill>
                <a:prstClr val="black"/>
              </a:solidFill>
              <a:latin typeface="Consolas"/>
            </a:endParaRPr>
          </a:p>
          <a:p>
            <a:r>
              <a:rPr lang="en-US" sz="1400" dirty="0" smtClean="0">
                <a:solidFill>
                  <a:prstClr val="black"/>
                </a:solidFill>
                <a:latin typeface="Consolas"/>
              </a:rPr>
              <a:t> </a:t>
            </a:r>
            <a:r>
              <a:rPr lang="en-US" sz="1400" dirty="0">
                <a:solidFill>
                  <a:srgbClr val="008000"/>
                </a:solidFill>
                <a:latin typeface="Consolas"/>
              </a:rPr>
              <a:t>// ...</a:t>
            </a:r>
            <a:endParaRPr lang="en-US" sz="1400" dirty="0">
              <a:solidFill>
                <a:prstClr val="black"/>
              </a:solidFill>
              <a:latin typeface="Consolas"/>
            </a:endParaRPr>
          </a:p>
          <a:p>
            <a:r>
              <a:rPr lang="en-US" sz="1400" dirty="0" smtClean="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.Assert</a:t>
            </a:r>
            <a:r>
              <a:rPr lang="en-US" sz="1400" dirty="0">
                <a:solidFill>
                  <a:prstClr val="black"/>
                </a:solidFill>
                <a:latin typeface="Consolas"/>
              </a:rPr>
              <a:t>(z + x &gt; 0</a:t>
            </a:r>
            <a:r>
              <a:rPr lang="en-US" sz="1400" dirty="0" smtClean="0">
                <a:solidFill>
                  <a:prstClr val="black"/>
                </a:solidFill>
                <a:latin typeface="Consolas"/>
              </a:rPr>
              <a:t>);</a:t>
            </a:r>
          </a:p>
          <a:p>
            <a:endParaRPr lang="en-US" sz="1400" dirty="0" smtClean="0">
              <a:solidFill>
                <a:prstClr val="black"/>
              </a:solidFill>
              <a:latin typeface="Consolas"/>
            </a:endParaRPr>
          </a:p>
          <a:p>
            <a:r>
              <a:rPr lang="en-US" sz="1400" dirty="0" smtClean="0">
                <a:solidFill>
                  <a:prstClr val="black"/>
                </a:solidFill>
                <a:latin typeface="Consolas"/>
              </a:rPr>
              <a:t> </a:t>
            </a:r>
            <a:r>
              <a:rPr lang="en-US" sz="1400" dirty="0" err="1">
                <a:solidFill>
                  <a:srgbClr val="0000FF"/>
                </a:solidFill>
                <a:latin typeface="Consolas"/>
              </a:rPr>
              <a:t>var</a:t>
            </a:r>
            <a:r>
              <a:rPr lang="en-US" sz="1400" dirty="0">
                <a:solidFill>
                  <a:prstClr val="black"/>
                </a:solidFill>
                <a:latin typeface="Consolas"/>
              </a:rPr>
              <a:t> f = Add();</a:t>
            </a:r>
          </a:p>
          <a:p>
            <a:r>
              <a:rPr lang="en-US" sz="1400" dirty="0" smtClean="0">
                <a:solidFill>
                  <a:prstClr val="black"/>
                </a:solidFill>
                <a:latin typeface="Consolas"/>
              </a:rPr>
              <a:t> </a:t>
            </a:r>
            <a:r>
              <a:rPr lang="en-US" sz="1400" dirty="0" err="1">
                <a:solidFill>
                  <a:srgbClr val="2B91AF"/>
                </a:solidFill>
                <a:latin typeface="Consolas"/>
              </a:rPr>
              <a:t>Contract</a:t>
            </a:r>
            <a:r>
              <a:rPr lang="en-US" sz="1400" dirty="0" err="1">
                <a:solidFill>
                  <a:prstClr val="black"/>
                </a:solidFill>
                <a:latin typeface="Consolas"/>
              </a:rPr>
              <a:t>.Assert</a:t>
            </a:r>
            <a:r>
              <a:rPr lang="en-US" sz="1400" dirty="0">
                <a:solidFill>
                  <a:prstClr val="black"/>
                </a:solidFill>
                <a:latin typeface="Consolas"/>
              </a:rPr>
              <a:t>(f != </a:t>
            </a:r>
            <a:r>
              <a:rPr lang="en-US" sz="1400" dirty="0">
                <a:solidFill>
                  <a:srgbClr val="0000FF"/>
                </a:solidFill>
                <a:latin typeface="Consolas"/>
              </a:rPr>
              <a:t>null</a:t>
            </a:r>
            <a:r>
              <a:rPr lang="en-US" sz="1400" dirty="0">
                <a:solidFill>
                  <a:prstClr val="black"/>
                </a:solidFill>
                <a:latin typeface="Consolas"/>
              </a:rPr>
              <a:t>);</a:t>
            </a:r>
          </a:p>
          <a:p>
            <a:r>
              <a:rPr lang="en-US" sz="1400" dirty="0" smtClean="0">
                <a:solidFill>
                  <a:srgbClr val="008000"/>
                </a:solidFill>
                <a:latin typeface="Consolas"/>
              </a:rPr>
              <a:t> // </a:t>
            </a:r>
            <a:r>
              <a:rPr lang="en-US" sz="1400" dirty="0">
                <a:solidFill>
                  <a:srgbClr val="008000"/>
                </a:solidFill>
                <a:latin typeface="Consolas"/>
              </a:rPr>
              <a:t>...</a:t>
            </a:r>
            <a:endParaRPr lang="en-US" sz="1400" dirty="0" smtClean="0">
              <a:solidFill>
                <a:prstClr val="black"/>
              </a:solidFill>
              <a:latin typeface="Consolas"/>
            </a:endParaRPr>
          </a:p>
          <a:p>
            <a:r>
              <a:rPr lang="en-US" sz="1400" dirty="0" smtClean="0">
                <a:solidFill>
                  <a:prstClr val="black"/>
                </a:solidFill>
                <a:latin typeface="Consolas"/>
              </a:rPr>
              <a:t>}</a:t>
            </a:r>
            <a:endParaRPr lang="en-US" sz="1400" dirty="0">
              <a:solidFill>
                <a:prstClr val="black"/>
              </a:solidFill>
              <a:latin typeface="Consolas"/>
            </a:endParaRPr>
          </a:p>
        </p:txBody>
      </p:sp>
    </p:spTree>
    <p:extLst>
      <p:ext uri="{BB962C8B-B14F-4D97-AF65-F5344CB8AC3E}">
        <p14:creationId xmlns:p14="http://schemas.microsoft.com/office/powerpoint/2010/main" val="1564989302"/>
      </p:ext>
    </p:extLst>
  </p:cSld>
  <p:clrMapOvr>
    <a:masterClrMapping/>
  </p:clrMapOvr>
  <p:transition>
    <p:fade/>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	</a:t>
            </a:r>
            <a:endParaRPr lang="en-US" dirty="0"/>
          </a:p>
        </p:txBody>
      </p:sp>
      <p:sp>
        <p:nvSpPr>
          <p:cNvPr id="3" name="Text Placeholder 2"/>
          <p:cNvSpPr>
            <a:spLocks noGrp="1"/>
          </p:cNvSpPr>
          <p:nvPr>
            <p:ph type="body" sz="quarter" idx="10"/>
          </p:nvPr>
        </p:nvSpPr>
        <p:spPr>
          <a:xfrm>
            <a:off x="381000" y="1411552"/>
            <a:ext cx="8382000" cy="3761030"/>
          </a:xfrm>
        </p:spPr>
        <p:txBody>
          <a:bodyPr/>
          <a:lstStyle/>
          <a:p>
            <a:r>
              <a:rPr lang="en-US" dirty="0" smtClean="0"/>
              <a:t>Yep, it’s an heuristic</a:t>
            </a:r>
          </a:p>
          <a:p>
            <a:r>
              <a:rPr lang="en-US" dirty="0" smtClean="0"/>
              <a:t>Is it the best one?</a:t>
            </a:r>
          </a:p>
          <a:p>
            <a:pPr lvl="1"/>
            <a:r>
              <a:rPr lang="en-US" dirty="0" smtClean="0"/>
              <a:t>I do not know….</a:t>
            </a:r>
          </a:p>
          <a:p>
            <a:r>
              <a:rPr lang="en-US" dirty="0" smtClean="0"/>
              <a:t>Can we do something more formal?</a:t>
            </a:r>
          </a:p>
          <a:p>
            <a:pPr lvl="1"/>
            <a:r>
              <a:rPr lang="en-US" dirty="0" smtClean="0"/>
              <a:t>Assign a reward to each</a:t>
            </a:r>
          </a:p>
          <a:p>
            <a:pPr lvl="2"/>
            <a:r>
              <a:rPr lang="en-US" dirty="0" smtClean="0"/>
              <a:t>Transfer function</a:t>
            </a:r>
          </a:p>
          <a:p>
            <a:pPr lvl="2"/>
            <a:r>
              <a:rPr lang="en-US" dirty="0" smtClean="0"/>
              <a:t>Domain operation</a:t>
            </a:r>
          </a:p>
          <a:p>
            <a:pPr lvl="1"/>
            <a:endParaRPr lang="en-US" dirty="0"/>
          </a:p>
        </p:txBody>
      </p:sp>
    </p:spTree>
    <p:extLst>
      <p:ext uri="{BB962C8B-B14F-4D97-AF65-F5344CB8AC3E}">
        <p14:creationId xmlns:p14="http://schemas.microsoft.com/office/powerpoint/2010/main" val="2330753177"/>
      </p:ext>
    </p:extLst>
  </p:cSld>
  <p:clrMapOvr>
    <a:masterClrMapping/>
  </p:clrMapOvr>
  <p:transition>
    <p:fade/>
  </p:transition>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smtClean="0"/>
              <a:t>Floating points…</a:t>
            </a:r>
            <a:endParaRPr lang="en-US" dirty="0"/>
          </a:p>
        </p:txBody>
      </p:sp>
      <p:pic>
        <p:nvPicPr>
          <p:cNvPr id="4098" name="Picture 2" descr="C:\Users\logozzo\AppData\Local\Microsoft\Windows\Temporary Internet Files\Content.IE5\T1EC2VAI\MC90035211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3276600"/>
            <a:ext cx="2469216"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466682"/>
      </p:ext>
    </p:extLst>
  </p:cSld>
  <p:clrMapOvr>
    <a:masterClrMapping/>
  </p:clrMapOvr>
  <p:transition>
    <p:fade/>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Computers &amp; numbers</a:t>
            </a:r>
            <a:endParaRPr lang="en-US" dirty="0"/>
          </a:p>
        </p:txBody>
      </p:sp>
      <p:sp>
        <p:nvSpPr>
          <p:cNvPr id="6" name="Text Placeholder 5"/>
          <p:cNvSpPr>
            <a:spLocks noGrp="1"/>
          </p:cNvSpPr>
          <p:nvPr>
            <p:ph type="body" sz="quarter" idx="10"/>
          </p:nvPr>
        </p:nvSpPr>
        <p:spPr>
          <a:xfrm>
            <a:off x="304800" y="1371600"/>
            <a:ext cx="8382000" cy="4542782"/>
          </a:xfrm>
        </p:spPr>
        <p:txBody>
          <a:bodyPr/>
          <a:lstStyle/>
          <a:p>
            <a:r>
              <a:rPr lang="en-US" dirty="0" smtClean="0"/>
              <a:t>Computers crunch numbers</a:t>
            </a:r>
          </a:p>
          <a:p>
            <a:r>
              <a:rPr lang="en-US" dirty="0" smtClean="0"/>
              <a:t>But computer numbers are not mathematical ones!</a:t>
            </a:r>
          </a:p>
          <a:p>
            <a:r>
              <a:rPr lang="en-US" dirty="0" smtClean="0"/>
              <a:t>Plethora of Int*</a:t>
            </a:r>
          </a:p>
          <a:p>
            <a:pPr lvl="1"/>
            <a:r>
              <a:rPr lang="en-US" dirty="0" smtClean="0"/>
              <a:t>Int8, Int16, Int32, Int64, </a:t>
            </a:r>
            <a:r>
              <a:rPr lang="en-US" dirty="0" err="1" smtClean="0"/>
              <a:t>BigInt</a:t>
            </a:r>
            <a:endParaRPr lang="en-US" dirty="0" smtClean="0"/>
          </a:p>
          <a:p>
            <a:pPr lvl="1"/>
            <a:r>
              <a:rPr lang="en-US" dirty="0" smtClean="0"/>
              <a:t>UInt8, UInt16, UInt32, UInt64</a:t>
            </a:r>
          </a:p>
          <a:p>
            <a:r>
              <a:rPr lang="en-US" dirty="0" smtClean="0"/>
              <a:t>And even more fun:</a:t>
            </a:r>
          </a:p>
          <a:p>
            <a:pPr marL="0" indent="0">
              <a:buNone/>
            </a:pPr>
            <a:r>
              <a:rPr lang="en-US" dirty="0" smtClean="0"/>
              <a:t>		  Floating points</a:t>
            </a:r>
          </a:p>
          <a:p>
            <a:pPr>
              <a:buFont typeface="Arial" pitchFamily="34" charset="0"/>
              <a:buChar char="•"/>
            </a:pPr>
            <a:endParaRPr lang="en-US" dirty="0" smtClean="0"/>
          </a:p>
        </p:txBody>
      </p:sp>
      <p:pic>
        <p:nvPicPr>
          <p:cNvPr id="5125" name="Picture 5" descr="C:\Users\logozzo\AppData\Local\Microsoft\Windows\Temporary Internet Files\Content.IE5\09P5FC2H\MC90029555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457200"/>
            <a:ext cx="2709862" cy="147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753602"/>
      </p:ext>
    </p:extLst>
  </p:cSld>
  <p:clrMapOvr>
    <a:masterClrMapping/>
  </p:clrMapOvr>
  <p:transition>
    <p:fade/>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 &gt; 0 </a:t>
            </a:r>
            <a:r>
              <a:rPr lang="en-US" dirty="0">
                <a:effectLst/>
              </a:rPr>
              <a:t>⇒ </a:t>
            </a:r>
            <a:r>
              <a:rPr lang="en-US" dirty="0" smtClean="0"/>
              <a:t>X + Y &gt; X?</a:t>
            </a:r>
            <a:endParaRPr lang="en-US" dirty="0"/>
          </a:p>
        </p:txBody>
      </p:sp>
      <p:sp>
        <p:nvSpPr>
          <p:cNvPr id="7" name="Rectangle 6"/>
          <p:cNvSpPr/>
          <p:nvPr/>
        </p:nvSpPr>
        <p:spPr>
          <a:xfrm>
            <a:off x="228600" y="2733855"/>
            <a:ext cx="8534400"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dirty="0" err="1" smtClean="0">
                <a:solidFill>
                  <a:srgbClr val="2B91AF"/>
                </a:solidFill>
                <a:latin typeface="Consolas"/>
              </a:rPr>
              <a:t>Contract</a:t>
            </a:r>
            <a:r>
              <a:rPr lang="en-US" sz="1600" dirty="0" err="1" smtClean="0">
                <a:solidFill>
                  <a:prstClr val="black"/>
                </a:solidFill>
                <a:latin typeface="Consolas"/>
              </a:rPr>
              <a:t>.Assert</a:t>
            </a:r>
            <a:r>
              <a:rPr lang="en-US" sz="1600" dirty="0" smtClean="0">
                <a:solidFill>
                  <a:prstClr val="black"/>
                </a:solidFill>
                <a:latin typeface="Consolas"/>
              </a:rPr>
              <a:t>(</a:t>
            </a:r>
            <a:r>
              <a:rPr lang="en-US" sz="1600" dirty="0" err="1" smtClean="0">
                <a:solidFill>
                  <a:srgbClr val="2B91AF"/>
                </a:solidFill>
                <a:latin typeface="Consolas"/>
              </a:rPr>
              <a:t>Double</a:t>
            </a:r>
            <a:r>
              <a:rPr lang="en-US" sz="1600" dirty="0" err="1" smtClean="0">
                <a:solidFill>
                  <a:prstClr val="black"/>
                </a:solidFill>
                <a:latin typeface="Consolas"/>
              </a:rPr>
              <a:t>.Epsilon</a:t>
            </a:r>
            <a:r>
              <a:rPr lang="en-US" sz="1600" dirty="0" smtClean="0">
                <a:solidFill>
                  <a:prstClr val="black"/>
                </a:solidFill>
                <a:latin typeface="Consolas"/>
              </a:rPr>
              <a:t> </a:t>
            </a:r>
            <a:r>
              <a:rPr lang="en-US" sz="1600" dirty="0">
                <a:solidFill>
                  <a:prstClr val="black"/>
                </a:solidFill>
                <a:latin typeface="Consolas"/>
              </a:rPr>
              <a:t>!= </a:t>
            </a:r>
            <a:r>
              <a:rPr lang="en-US" sz="1600" dirty="0" err="1">
                <a:solidFill>
                  <a:srgbClr val="2B91AF"/>
                </a:solidFill>
                <a:latin typeface="Consolas"/>
              </a:rPr>
              <a:t>Double</a:t>
            </a:r>
            <a:r>
              <a:rPr lang="en-US" sz="1600" dirty="0" err="1">
                <a:solidFill>
                  <a:prstClr val="black"/>
                </a:solidFill>
                <a:latin typeface="Consolas"/>
              </a:rPr>
              <a:t>.Epsilon</a:t>
            </a:r>
            <a:r>
              <a:rPr lang="en-US" sz="1600" dirty="0">
                <a:solidFill>
                  <a:prstClr val="black"/>
                </a:solidFill>
                <a:latin typeface="Consolas"/>
              </a:rPr>
              <a:t> * </a:t>
            </a:r>
            <a:r>
              <a:rPr lang="en-US" sz="1600" dirty="0" err="1">
                <a:solidFill>
                  <a:srgbClr val="2B91AF"/>
                </a:solidFill>
                <a:latin typeface="Consolas"/>
              </a:rPr>
              <a:t>Double</a:t>
            </a:r>
            <a:r>
              <a:rPr lang="en-US" sz="1600" dirty="0" err="1">
                <a:solidFill>
                  <a:prstClr val="black"/>
                </a:solidFill>
                <a:latin typeface="Consolas"/>
              </a:rPr>
              <a:t>.Epsilon</a:t>
            </a:r>
            <a:r>
              <a:rPr lang="en-US" sz="1600" dirty="0">
                <a:solidFill>
                  <a:prstClr val="black"/>
                </a:solidFill>
                <a:latin typeface="Consolas"/>
              </a:rPr>
              <a:t>);</a:t>
            </a:r>
          </a:p>
          <a:p>
            <a:endParaRPr lang="en-US" sz="1600" dirty="0">
              <a:solidFill>
                <a:prstClr val="black"/>
              </a:solidFill>
              <a:latin typeface="Consolas"/>
            </a:endParaRPr>
          </a:p>
          <a:p>
            <a:r>
              <a:rPr lang="en-US" sz="1600" dirty="0" err="1" smtClean="0">
                <a:solidFill>
                  <a:srgbClr val="2B91AF"/>
                </a:solidFill>
                <a:latin typeface="Consolas"/>
              </a:rPr>
              <a:t>Contract</a:t>
            </a:r>
            <a:r>
              <a:rPr lang="en-US" sz="1600" dirty="0" err="1" smtClean="0">
                <a:solidFill>
                  <a:prstClr val="black"/>
                </a:solidFill>
                <a:latin typeface="Consolas"/>
              </a:rPr>
              <a:t>.Assert</a:t>
            </a:r>
            <a:r>
              <a:rPr lang="en-US" sz="1600" dirty="0" smtClean="0">
                <a:solidFill>
                  <a:prstClr val="black"/>
                </a:solidFill>
                <a:latin typeface="Consolas"/>
              </a:rPr>
              <a:t>(1.0d </a:t>
            </a:r>
            <a:r>
              <a:rPr lang="en-US" sz="1600" dirty="0">
                <a:solidFill>
                  <a:prstClr val="black"/>
                </a:solidFill>
                <a:latin typeface="Consolas"/>
              </a:rPr>
              <a:t>== 1.0d + </a:t>
            </a:r>
            <a:r>
              <a:rPr lang="en-US" sz="1600" dirty="0" err="1">
                <a:solidFill>
                  <a:srgbClr val="2B91AF"/>
                </a:solidFill>
                <a:latin typeface="Consolas"/>
              </a:rPr>
              <a:t>Double</a:t>
            </a:r>
            <a:r>
              <a:rPr lang="en-US" sz="1600" dirty="0" err="1">
                <a:solidFill>
                  <a:prstClr val="black"/>
                </a:solidFill>
                <a:latin typeface="Consolas"/>
              </a:rPr>
              <a:t>.Epsilon</a:t>
            </a:r>
            <a:r>
              <a:rPr lang="en-US" sz="1600" dirty="0">
                <a:solidFill>
                  <a:prstClr val="black"/>
                </a:solidFill>
                <a:latin typeface="Consolas"/>
              </a:rPr>
              <a:t>);</a:t>
            </a:r>
          </a:p>
          <a:p>
            <a:endParaRPr lang="en-US" sz="1600" dirty="0">
              <a:solidFill>
                <a:prstClr val="black"/>
              </a:solidFill>
              <a:latin typeface="Consolas"/>
            </a:endParaRPr>
          </a:p>
          <a:p>
            <a:r>
              <a:rPr lang="en-US" sz="1600" dirty="0" err="1" smtClean="0">
                <a:solidFill>
                  <a:srgbClr val="2B91AF"/>
                </a:solidFill>
                <a:latin typeface="Consolas"/>
              </a:rPr>
              <a:t>Contract</a:t>
            </a:r>
            <a:r>
              <a:rPr lang="en-US" sz="1600" dirty="0" err="1" smtClean="0">
                <a:solidFill>
                  <a:prstClr val="black"/>
                </a:solidFill>
                <a:latin typeface="Consolas"/>
              </a:rPr>
              <a:t>.Assert</a:t>
            </a:r>
            <a:r>
              <a:rPr lang="en-US" sz="1600" dirty="0" smtClean="0">
                <a:solidFill>
                  <a:prstClr val="black"/>
                </a:solidFill>
                <a:latin typeface="Consolas"/>
              </a:rPr>
              <a:t>(1000000000d </a:t>
            </a:r>
            <a:r>
              <a:rPr lang="en-US" sz="1600" dirty="0">
                <a:solidFill>
                  <a:prstClr val="black"/>
                </a:solidFill>
                <a:latin typeface="Consolas"/>
              </a:rPr>
              <a:t>== 1000000000d + </a:t>
            </a:r>
            <a:r>
              <a:rPr lang="en-US" sz="1600" dirty="0" err="1">
                <a:solidFill>
                  <a:srgbClr val="2B91AF"/>
                </a:solidFill>
                <a:latin typeface="Consolas"/>
              </a:rPr>
              <a:t>Double</a:t>
            </a:r>
            <a:r>
              <a:rPr lang="en-US" sz="1600" dirty="0" err="1">
                <a:solidFill>
                  <a:prstClr val="black"/>
                </a:solidFill>
                <a:latin typeface="Consolas"/>
              </a:rPr>
              <a:t>.Epsilon</a:t>
            </a:r>
            <a:r>
              <a:rPr lang="en-US" sz="1600" dirty="0">
                <a:solidFill>
                  <a:prstClr val="black"/>
                </a:solidFill>
                <a:latin typeface="Consolas"/>
              </a:rPr>
              <a:t>);</a:t>
            </a:r>
          </a:p>
          <a:p>
            <a:endParaRPr lang="en-US" sz="1600" dirty="0"/>
          </a:p>
        </p:txBody>
      </p:sp>
      <p:sp>
        <p:nvSpPr>
          <p:cNvPr id="8" name="TextBox 7"/>
          <p:cNvSpPr txBox="1"/>
          <p:nvPr/>
        </p:nvSpPr>
        <p:spPr>
          <a:xfrm>
            <a:off x="1524000" y="1310640"/>
            <a:ext cx="199067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True: Epsilon != 0</a:t>
            </a:r>
          </a:p>
        </p:txBody>
      </p:sp>
      <p:cxnSp>
        <p:nvCxnSpPr>
          <p:cNvPr id="9" name="Straight Arrow Connector 8"/>
          <p:cNvCxnSpPr>
            <a:stCxn id="8" idx="2"/>
          </p:cNvCxnSpPr>
          <p:nvPr/>
        </p:nvCxnSpPr>
        <p:spPr>
          <a:xfrm>
            <a:off x="2519337" y="1679972"/>
            <a:ext cx="833463" cy="105388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4" name="TextBox 13"/>
          <p:cNvSpPr txBox="1"/>
          <p:nvPr/>
        </p:nvSpPr>
        <p:spPr>
          <a:xfrm>
            <a:off x="7580555" y="3518686"/>
            <a:ext cx="71468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True!</a:t>
            </a:r>
          </a:p>
        </p:txBody>
      </p:sp>
      <p:cxnSp>
        <p:nvCxnSpPr>
          <p:cNvPr id="15" name="Straight Arrow Connector 14"/>
          <p:cNvCxnSpPr>
            <a:stCxn id="14" idx="0"/>
          </p:cNvCxnSpPr>
          <p:nvPr/>
        </p:nvCxnSpPr>
        <p:spPr>
          <a:xfrm flipH="1" flipV="1">
            <a:off x="5715000" y="3429000"/>
            <a:ext cx="2222897" cy="8968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a:stCxn id="14" idx="1"/>
          </p:cNvCxnSpPr>
          <p:nvPr/>
        </p:nvCxnSpPr>
        <p:spPr>
          <a:xfrm flipH="1">
            <a:off x="7162800" y="3703352"/>
            <a:ext cx="417755" cy="25904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080978594"/>
      </p:ext>
    </p:extLst>
  </p:cSld>
  <p:clrMapOvr>
    <a:masterClrMapping/>
  </p:clrMapOvr>
  <p:transition>
    <p:fade/>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 + </a:t>
            </a:r>
            <a:r>
              <a:rPr lang="en-US" i="1" dirty="0" smtClean="0"/>
              <a:t>k</a:t>
            </a:r>
            <a:r>
              <a:rPr lang="en-US" dirty="0" smtClean="0"/>
              <a:t>) – (x – </a:t>
            </a:r>
            <a:r>
              <a:rPr lang="en-US" i="1" dirty="0" smtClean="0"/>
              <a:t>k</a:t>
            </a:r>
            <a:r>
              <a:rPr lang="en-US" dirty="0" smtClean="0"/>
              <a:t>)  == 2 </a:t>
            </a:r>
            <a:r>
              <a:rPr lang="en-US" i="1" dirty="0" smtClean="0"/>
              <a:t>k</a:t>
            </a:r>
            <a:r>
              <a:rPr lang="en-US" dirty="0" smtClean="0"/>
              <a:t> ?</a:t>
            </a:r>
            <a:endParaRPr lang="en-US" dirty="0"/>
          </a:p>
        </p:txBody>
      </p:sp>
      <p:sp>
        <p:nvSpPr>
          <p:cNvPr id="5" name="Rectangle 4"/>
          <p:cNvSpPr/>
          <p:nvPr/>
        </p:nvSpPr>
        <p:spPr>
          <a:xfrm>
            <a:off x="2133600" y="2209800"/>
            <a:ext cx="396240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fr-FR" dirty="0" smtClean="0">
                <a:solidFill>
                  <a:srgbClr val="0000FF"/>
                </a:solidFill>
                <a:latin typeface="Consolas"/>
              </a:rPr>
              <a:t>double</a:t>
            </a:r>
            <a:r>
              <a:rPr lang="fr-FR" dirty="0" smtClean="0">
                <a:solidFill>
                  <a:prstClr val="black"/>
                </a:solidFill>
                <a:latin typeface="Consolas"/>
              </a:rPr>
              <a:t> </a:t>
            </a:r>
            <a:r>
              <a:rPr lang="fr-FR" dirty="0">
                <a:solidFill>
                  <a:prstClr val="black"/>
                </a:solidFill>
                <a:latin typeface="Consolas"/>
              </a:rPr>
              <a:t>x, y, z, r;</a:t>
            </a:r>
          </a:p>
          <a:p>
            <a:endParaRPr lang="en-US" dirty="0">
              <a:solidFill>
                <a:prstClr val="black"/>
              </a:solidFill>
              <a:latin typeface="Consolas"/>
            </a:endParaRPr>
          </a:p>
          <a:p>
            <a:r>
              <a:rPr lang="en-US" dirty="0" smtClean="0">
                <a:solidFill>
                  <a:prstClr val="black"/>
                </a:solidFill>
                <a:latin typeface="Consolas"/>
              </a:rPr>
              <a:t>x </a:t>
            </a:r>
            <a:r>
              <a:rPr lang="en-US" dirty="0">
                <a:solidFill>
                  <a:prstClr val="black"/>
                </a:solidFill>
                <a:latin typeface="Consolas"/>
              </a:rPr>
              <a:t>= 1.000000019e+38d;</a:t>
            </a:r>
          </a:p>
          <a:p>
            <a:r>
              <a:rPr lang="en-US" dirty="0" smtClean="0">
                <a:solidFill>
                  <a:prstClr val="black"/>
                </a:solidFill>
                <a:latin typeface="Consolas"/>
              </a:rPr>
              <a:t>y </a:t>
            </a:r>
            <a:r>
              <a:rPr lang="en-US" dirty="0">
                <a:solidFill>
                  <a:prstClr val="black"/>
                </a:solidFill>
                <a:latin typeface="Consolas"/>
              </a:rPr>
              <a:t>= x + 1.0e21d;</a:t>
            </a:r>
          </a:p>
          <a:p>
            <a:r>
              <a:rPr lang="en-US" dirty="0" smtClean="0">
                <a:solidFill>
                  <a:prstClr val="black"/>
                </a:solidFill>
                <a:latin typeface="Consolas"/>
              </a:rPr>
              <a:t>z </a:t>
            </a:r>
            <a:r>
              <a:rPr lang="en-US" dirty="0">
                <a:solidFill>
                  <a:prstClr val="black"/>
                </a:solidFill>
                <a:latin typeface="Consolas"/>
              </a:rPr>
              <a:t>= x - 1.0e21d;</a:t>
            </a:r>
          </a:p>
          <a:p>
            <a:r>
              <a:rPr lang="en-US" dirty="0" smtClean="0">
                <a:solidFill>
                  <a:prstClr val="black"/>
                </a:solidFill>
                <a:latin typeface="Consolas"/>
              </a:rPr>
              <a:t>r </a:t>
            </a:r>
            <a:r>
              <a:rPr lang="en-US" dirty="0">
                <a:solidFill>
                  <a:prstClr val="black"/>
                </a:solidFill>
                <a:latin typeface="Consolas"/>
              </a:rPr>
              <a:t>= y - z;</a:t>
            </a:r>
          </a:p>
          <a:p>
            <a:endParaRPr lang="en-US" dirty="0">
              <a:solidFill>
                <a:prstClr val="black"/>
              </a:solidFill>
              <a:latin typeface="Consolas"/>
            </a:endParaRPr>
          </a:p>
          <a:p>
            <a:r>
              <a:rPr lang="en-US" dirty="0" err="1" smtClean="0">
                <a:solidFill>
                  <a:srgbClr val="2B91AF"/>
                </a:solidFill>
                <a:latin typeface="Consolas"/>
              </a:rPr>
              <a:t>Contract</a:t>
            </a:r>
            <a:r>
              <a:rPr lang="en-US" dirty="0" err="1" smtClean="0">
                <a:solidFill>
                  <a:prstClr val="black"/>
                </a:solidFill>
                <a:latin typeface="Consolas"/>
              </a:rPr>
              <a:t>.Assert</a:t>
            </a:r>
            <a:r>
              <a:rPr lang="en-US" dirty="0" smtClean="0">
                <a:solidFill>
                  <a:prstClr val="black"/>
                </a:solidFill>
                <a:latin typeface="Consolas"/>
              </a:rPr>
              <a:t>(</a:t>
            </a:r>
            <a:r>
              <a:rPr lang="en-US" dirty="0" smtClean="0">
                <a:solidFill>
                  <a:srgbClr val="2B91AF"/>
                </a:solidFill>
                <a:latin typeface="Consolas"/>
              </a:rPr>
              <a:t>r</a:t>
            </a:r>
            <a:r>
              <a:rPr lang="en-US" dirty="0" smtClean="0">
                <a:solidFill>
                  <a:prstClr val="black"/>
                </a:solidFill>
                <a:latin typeface="Consolas"/>
              </a:rPr>
              <a:t> </a:t>
            </a:r>
            <a:r>
              <a:rPr lang="en-US" dirty="0">
                <a:solidFill>
                  <a:prstClr val="black"/>
                </a:solidFill>
                <a:latin typeface="Consolas"/>
              </a:rPr>
              <a:t>== 2.0e21d);</a:t>
            </a:r>
          </a:p>
        </p:txBody>
      </p:sp>
      <p:sp>
        <p:nvSpPr>
          <p:cNvPr id="6" name="TextBox 5"/>
          <p:cNvSpPr txBox="1"/>
          <p:nvPr/>
        </p:nvSpPr>
        <p:spPr>
          <a:xfrm>
            <a:off x="5253461" y="5410200"/>
            <a:ext cx="168507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Assert is false!</a:t>
            </a:r>
          </a:p>
        </p:txBody>
      </p:sp>
      <p:cxnSp>
        <p:nvCxnSpPr>
          <p:cNvPr id="8" name="Straight Arrow Connector 7"/>
          <p:cNvCxnSpPr/>
          <p:nvPr/>
        </p:nvCxnSpPr>
        <p:spPr>
          <a:xfrm flipH="1" flipV="1">
            <a:off x="4800600" y="4419600"/>
            <a:ext cx="1295399" cy="990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86695858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Assume/guarantee reasoning</a:t>
            </a:r>
            <a:endParaRPr lang="en-US" dirty="0"/>
          </a:p>
        </p:txBody>
      </p:sp>
      <p:sp>
        <p:nvSpPr>
          <p:cNvPr id="3" name="Text Placeholder 2"/>
          <p:cNvSpPr>
            <a:spLocks noGrp="1"/>
          </p:cNvSpPr>
          <p:nvPr>
            <p:ph type="body" sz="quarter" idx="10"/>
          </p:nvPr>
        </p:nvSpPr>
        <p:spPr>
          <a:xfrm>
            <a:off x="381000" y="1411552"/>
            <a:ext cx="8382000" cy="3964162"/>
          </a:xfrm>
        </p:spPr>
        <p:txBody>
          <a:bodyPr/>
          <a:lstStyle/>
          <a:p>
            <a:r>
              <a:rPr lang="en-US" dirty="0" smtClean="0"/>
              <a:t>Have methods M, N</a:t>
            </a:r>
          </a:p>
          <a:p>
            <a:pPr lvl="1"/>
            <a:r>
              <a:rPr lang="en-US" dirty="0" smtClean="0"/>
              <a:t>M with precondition P, postcondition Q</a:t>
            </a:r>
          </a:p>
          <a:p>
            <a:pPr lvl="1"/>
            <a:r>
              <a:rPr lang="en-US" dirty="0" smtClean="0"/>
              <a:t>N call M</a:t>
            </a:r>
          </a:p>
          <a:p>
            <a:r>
              <a:rPr lang="en-US" dirty="0" smtClean="0"/>
              <a:t>If P is true, </a:t>
            </a:r>
          </a:p>
          <a:p>
            <a:pPr lvl="1"/>
            <a:r>
              <a:rPr lang="en-US" dirty="0" smtClean="0"/>
              <a:t>then M </a:t>
            </a:r>
            <a:r>
              <a:rPr lang="en-US" i="1" dirty="0" smtClean="0"/>
              <a:t>guarantees </a:t>
            </a:r>
            <a:r>
              <a:rPr lang="en-US" dirty="0" smtClean="0"/>
              <a:t>Q</a:t>
            </a:r>
          </a:p>
          <a:p>
            <a:r>
              <a:rPr lang="en-US" dirty="0" smtClean="0"/>
              <a:t>When N calls M then</a:t>
            </a:r>
          </a:p>
          <a:p>
            <a:pPr lvl="1"/>
            <a:r>
              <a:rPr lang="en-US" dirty="0" smtClean="0"/>
              <a:t>N should establish P</a:t>
            </a:r>
          </a:p>
          <a:p>
            <a:pPr lvl="1"/>
            <a:r>
              <a:rPr lang="en-US" dirty="0" smtClean="0"/>
              <a:t>N can rely on Q</a:t>
            </a:r>
          </a:p>
        </p:txBody>
      </p:sp>
    </p:spTree>
    <p:extLst>
      <p:ext uri="{BB962C8B-B14F-4D97-AF65-F5344CB8AC3E}">
        <p14:creationId xmlns:p14="http://schemas.microsoft.com/office/powerpoint/2010/main" val="4020449302"/>
      </p:ext>
    </p:extLst>
  </p:cSld>
  <p:clrMapOvr>
    <a:masterClrMapping/>
  </p:clrMapOvr>
  <p:transition>
    <p:fade/>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a:t>
            </a:r>
            <a:r>
              <a:rPr lang="en-US" dirty="0">
                <a:effectLst/>
              </a:rPr>
              <a:t>≠</a:t>
            </a:r>
            <a:r>
              <a:rPr lang="en-US" dirty="0" smtClean="0"/>
              <a:t> 0 </a:t>
            </a:r>
            <a:r>
              <a:rPr lang="en-US" dirty="0" smtClean="0">
                <a:effectLst/>
              </a:rPr>
              <a:t>⇒ </a:t>
            </a:r>
            <a:r>
              <a:rPr lang="en-US" dirty="0" smtClean="0"/>
              <a:t>(x </a:t>
            </a:r>
            <a:r>
              <a:rPr lang="en-US" dirty="0"/>
              <a:t>+ </a:t>
            </a:r>
            <a:r>
              <a:rPr lang="en-US" i="1" dirty="0"/>
              <a:t>k</a:t>
            </a:r>
            <a:r>
              <a:rPr lang="en-US" dirty="0"/>
              <a:t>) – (x – </a:t>
            </a:r>
            <a:r>
              <a:rPr lang="en-US" i="1" dirty="0"/>
              <a:t>k</a:t>
            </a:r>
            <a:r>
              <a:rPr lang="en-US" dirty="0"/>
              <a:t>) </a:t>
            </a:r>
            <a:r>
              <a:rPr lang="en-US" dirty="0" smtClean="0">
                <a:effectLst/>
              </a:rPr>
              <a:t>≠ 0</a:t>
            </a:r>
            <a:endParaRPr lang="en-US" dirty="0"/>
          </a:p>
        </p:txBody>
      </p:sp>
      <p:sp>
        <p:nvSpPr>
          <p:cNvPr id="5" name="Rectangle 4"/>
          <p:cNvSpPr/>
          <p:nvPr/>
        </p:nvSpPr>
        <p:spPr>
          <a:xfrm>
            <a:off x="2133600" y="2362200"/>
            <a:ext cx="4572000" cy="2308324"/>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r>
              <a:rPr lang="fr-FR" dirty="0">
                <a:solidFill>
                  <a:srgbClr val="0000FF"/>
                </a:solidFill>
                <a:latin typeface="Consolas"/>
              </a:rPr>
              <a:t>double</a:t>
            </a:r>
            <a:r>
              <a:rPr lang="fr-FR" dirty="0">
                <a:solidFill>
                  <a:prstClr val="black"/>
                </a:solidFill>
                <a:latin typeface="Consolas"/>
              </a:rPr>
              <a:t> x, y, z, r;</a:t>
            </a:r>
          </a:p>
          <a:p>
            <a:endParaRPr lang="en-US" dirty="0" smtClean="0">
              <a:latin typeface="Consolas"/>
            </a:endParaRPr>
          </a:p>
          <a:p>
            <a:r>
              <a:rPr lang="en-US" dirty="0" smtClean="0">
                <a:latin typeface="Consolas"/>
              </a:rPr>
              <a:t>x </a:t>
            </a:r>
            <a:r>
              <a:rPr lang="en-US" dirty="0">
                <a:latin typeface="Consolas"/>
              </a:rPr>
              <a:t>= </a:t>
            </a:r>
            <a:r>
              <a:rPr lang="en-US" dirty="0" smtClean="0">
                <a:latin typeface="Consolas"/>
              </a:rPr>
              <a:t>1.000000019e+38d;</a:t>
            </a:r>
          </a:p>
          <a:p>
            <a:r>
              <a:rPr lang="en-US" dirty="0" smtClean="0">
                <a:latin typeface="Consolas"/>
              </a:rPr>
              <a:t>y </a:t>
            </a:r>
            <a:r>
              <a:rPr lang="en-US" dirty="0">
                <a:latin typeface="Consolas"/>
              </a:rPr>
              <a:t>= x + 1.0e21d;</a:t>
            </a:r>
          </a:p>
          <a:p>
            <a:r>
              <a:rPr lang="en-US" dirty="0" smtClean="0">
                <a:latin typeface="Consolas"/>
              </a:rPr>
              <a:t>z </a:t>
            </a:r>
            <a:r>
              <a:rPr lang="en-US" dirty="0">
                <a:latin typeface="Consolas"/>
              </a:rPr>
              <a:t>= x - 1.0e21d;</a:t>
            </a:r>
          </a:p>
          <a:p>
            <a:r>
              <a:rPr lang="en-US" dirty="0" smtClean="0">
                <a:latin typeface="Consolas"/>
              </a:rPr>
              <a:t>r </a:t>
            </a:r>
            <a:r>
              <a:rPr lang="en-US" dirty="0">
                <a:latin typeface="Consolas"/>
              </a:rPr>
              <a:t>= y - z</a:t>
            </a:r>
            <a:r>
              <a:rPr lang="en-US" dirty="0" smtClean="0">
                <a:latin typeface="Consolas"/>
              </a:rPr>
              <a:t>;</a:t>
            </a:r>
          </a:p>
          <a:p>
            <a:endParaRPr lang="en-US" dirty="0">
              <a:latin typeface="Consolas"/>
            </a:endParaRPr>
          </a:p>
          <a:p>
            <a:r>
              <a:rPr lang="en-US" dirty="0" err="1">
                <a:solidFill>
                  <a:srgbClr val="2B91AF"/>
                </a:solidFill>
                <a:latin typeface="Consolas"/>
              </a:rPr>
              <a:t>Contract</a:t>
            </a:r>
            <a:r>
              <a:rPr lang="en-US" dirty="0" err="1">
                <a:solidFill>
                  <a:prstClr val="black"/>
                </a:solidFill>
                <a:latin typeface="Consolas"/>
              </a:rPr>
              <a:t>.Assert</a:t>
            </a:r>
            <a:r>
              <a:rPr lang="en-US" dirty="0">
                <a:solidFill>
                  <a:prstClr val="black"/>
                </a:solidFill>
                <a:latin typeface="Consolas"/>
              </a:rPr>
              <a:t>(</a:t>
            </a:r>
            <a:r>
              <a:rPr lang="en-US" dirty="0">
                <a:solidFill>
                  <a:srgbClr val="2B91AF"/>
                </a:solidFill>
                <a:latin typeface="Consolas"/>
              </a:rPr>
              <a:t>r</a:t>
            </a:r>
            <a:r>
              <a:rPr lang="en-US" dirty="0">
                <a:solidFill>
                  <a:prstClr val="black"/>
                </a:solidFill>
                <a:latin typeface="Consolas"/>
              </a:rPr>
              <a:t> == </a:t>
            </a:r>
            <a:r>
              <a:rPr lang="en-US" dirty="0" smtClean="0">
                <a:solidFill>
                  <a:prstClr val="black"/>
                </a:solidFill>
                <a:latin typeface="Consolas"/>
              </a:rPr>
              <a:t>0.0d);</a:t>
            </a:r>
            <a:endParaRPr lang="en-US" dirty="0">
              <a:solidFill>
                <a:prstClr val="black"/>
              </a:solidFill>
              <a:latin typeface="Consolas"/>
            </a:endParaRPr>
          </a:p>
        </p:txBody>
      </p:sp>
      <p:sp>
        <p:nvSpPr>
          <p:cNvPr id="6" name="TextBox 5"/>
          <p:cNvSpPr txBox="1"/>
          <p:nvPr/>
        </p:nvSpPr>
        <p:spPr>
          <a:xfrm>
            <a:off x="5229256" y="5867400"/>
            <a:ext cx="1595309"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Assert is true!</a:t>
            </a:r>
          </a:p>
        </p:txBody>
      </p:sp>
      <p:cxnSp>
        <p:nvCxnSpPr>
          <p:cNvPr id="7" name="Straight Arrow Connector 6"/>
          <p:cNvCxnSpPr>
            <a:stCxn id="6" idx="0"/>
          </p:cNvCxnSpPr>
          <p:nvPr/>
        </p:nvCxnSpPr>
        <p:spPr>
          <a:xfrm flipH="1" flipV="1">
            <a:off x="4800600" y="4572000"/>
            <a:ext cx="1226311" cy="12954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431971637"/>
      </p:ext>
    </p:extLst>
  </p:cSld>
  <p:clrMapOvr>
    <a:masterClrMapping/>
  </p:clrMapOvr>
  <p:transition>
    <p:fade/>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Solution? Static analysis</a:t>
            </a:r>
            <a:endParaRPr lang="en-US" dirty="0"/>
          </a:p>
        </p:txBody>
      </p:sp>
      <p:sp>
        <p:nvSpPr>
          <p:cNvPr id="6" name="Text Placeholder 5"/>
          <p:cNvSpPr>
            <a:spLocks noGrp="1"/>
          </p:cNvSpPr>
          <p:nvPr>
            <p:ph type="body" sz="quarter" idx="10"/>
          </p:nvPr>
        </p:nvSpPr>
        <p:spPr>
          <a:xfrm>
            <a:off x="381000" y="1411552"/>
            <a:ext cx="8382000" cy="5182957"/>
          </a:xfrm>
        </p:spPr>
        <p:txBody>
          <a:bodyPr/>
          <a:lstStyle/>
          <a:p>
            <a:r>
              <a:rPr lang="en-US" dirty="0" smtClean="0"/>
              <a:t>Error</a:t>
            </a:r>
          </a:p>
          <a:p>
            <a:r>
              <a:rPr lang="en-US" dirty="0" smtClean="0"/>
              <a:t>Have intervals of doubles</a:t>
            </a:r>
          </a:p>
          <a:p>
            <a:r>
              <a:rPr lang="en-US" dirty="0" smtClean="0"/>
              <a:t>For each operation</a:t>
            </a:r>
          </a:p>
          <a:p>
            <a:pPr lvl="1"/>
            <a:r>
              <a:rPr lang="en-US" dirty="0" smtClean="0"/>
              <a:t>X op Y = [ </a:t>
            </a:r>
            <a:r>
              <a:rPr lang="en-US" dirty="0" err="1" smtClean="0"/>
              <a:t>inf</a:t>
            </a:r>
            <a:r>
              <a:rPr lang="en-US" dirty="0" smtClean="0"/>
              <a:t>(X op Y), sup (X op Y)]</a:t>
            </a:r>
          </a:p>
          <a:p>
            <a:r>
              <a:rPr lang="en-US" dirty="0" smtClean="0"/>
              <a:t>Symbolic reasoning?</a:t>
            </a:r>
          </a:p>
          <a:p>
            <a:pPr lvl="1"/>
            <a:r>
              <a:rPr lang="en-US" dirty="0" smtClean="0"/>
              <a:t>More complex</a:t>
            </a:r>
          </a:p>
          <a:p>
            <a:pPr lvl="1"/>
            <a:r>
              <a:rPr lang="en-US" dirty="0" smtClean="0"/>
              <a:t>Done for some abstract domains</a:t>
            </a:r>
          </a:p>
          <a:p>
            <a:pPr lvl="2"/>
            <a:r>
              <a:rPr lang="en-US" dirty="0" smtClean="0"/>
              <a:t>Octagons</a:t>
            </a:r>
          </a:p>
          <a:p>
            <a:pPr lvl="2"/>
            <a:r>
              <a:rPr lang="en-US" dirty="0" err="1" smtClean="0"/>
              <a:t>Polyhedra</a:t>
            </a:r>
            <a:endParaRPr lang="en-US" dirty="0" smtClean="0"/>
          </a:p>
          <a:p>
            <a:pPr lvl="2"/>
            <a:r>
              <a:rPr lang="en-US" dirty="0" smtClean="0"/>
              <a:t>Linear Equalities</a:t>
            </a:r>
          </a:p>
          <a:p>
            <a:pPr lvl="1"/>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705600" y="228600"/>
            <a:ext cx="838201" cy="1224645"/>
          </a:xfrm>
          <a:prstGeom prst="rect">
            <a:avLst/>
          </a:prstGeom>
        </p:spPr>
      </p:pic>
    </p:spTree>
    <p:extLst>
      <p:ext uri="{BB962C8B-B14F-4D97-AF65-F5344CB8AC3E}">
        <p14:creationId xmlns:p14="http://schemas.microsoft.com/office/powerpoint/2010/main" val="1605769490"/>
      </p:ext>
    </p:extLst>
  </p:cSld>
  <p:clrMapOvr>
    <a:masterClrMapping/>
  </p:clrMapOvr>
  <p:transition>
    <p:fade/>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 == X ?</a:t>
            </a:r>
            <a:endParaRPr lang="en-US" dirty="0"/>
          </a:p>
        </p:txBody>
      </p:sp>
      <p:sp>
        <p:nvSpPr>
          <p:cNvPr id="5" name="Rectangle 4"/>
          <p:cNvSpPr/>
          <p:nvPr/>
        </p:nvSpPr>
        <p:spPr>
          <a:xfrm>
            <a:off x="228600" y="2413338"/>
            <a:ext cx="8763000"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err="1" smtClean="0">
                <a:solidFill>
                  <a:srgbClr val="2B91AF"/>
                </a:solidFill>
                <a:latin typeface="Consolas"/>
              </a:rPr>
              <a:t>Contract</a:t>
            </a:r>
            <a:r>
              <a:rPr lang="en-US" dirty="0" err="1" smtClean="0">
                <a:solidFill>
                  <a:prstClr val="black"/>
                </a:solidFill>
                <a:latin typeface="Consolas"/>
              </a:rPr>
              <a:t>.Assert</a:t>
            </a:r>
            <a:r>
              <a:rPr lang="en-US" dirty="0" smtClean="0">
                <a:solidFill>
                  <a:prstClr val="black"/>
                </a:solidFill>
                <a:latin typeface="Consolas"/>
              </a:rPr>
              <a:t>(0.0 </a:t>
            </a:r>
            <a:r>
              <a:rPr lang="en-US" dirty="0">
                <a:solidFill>
                  <a:prstClr val="black"/>
                </a:solidFill>
                <a:latin typeface="Consolas"/>
              </a:rPr>
              <a:t>== 0.0</a:t>
            </a:r>
            <a:r>
              <a:rPr lang="en-US" dirty="0" smtClean="0">
                <a:solidFill>
                  <a:prstClr val="black"/>
                </a:solidFill>
                <a:latin typeface="Consolas"/>
              </a:rPr>
              <a:t>);</a:t>
            </a:r>
          </a:p>
          <a:p>
            <a:endParaRPr lang="en-US" dirty="0">
              <a:solidFill>
                <a:prstClr val="black"/>
              </a:solidFill>
              <a:latin typeface="Consolas"/>
            </a:endParaRPr>
          </a:p>
          <a:p>
            <a:r>
              <a:rPr lang="en-US" dirty="0" err="1" smtClean="0">
                <a:solidFill>
                  <a:srgbClr val="2B91AF"/>
                </a:solidFill>
                <a:latin typeface="Consolas"/>
              </a:rPr>
              <a:t>Contract</a:t>
            </a:r>
            <a:r>
              <a:rPr lang="en-US" dirty="0" err="1" smtClean="0">
                <a:solidFill>
                  <a:prstClr val="black"/>
                </a:solidFill>
                <a:latin typeface="Consolas"/>
              </a:rPr>
              <a:t>.Assert</a:t>
            </a:r>
            <a:r>
              <a:rPr lang="en-US" dirty="0" smtClean="0">
                <a:solidFill>
                  <a:prstClr val="black"/>
                </a:solidFill>
                <a:latin typeface="Consolas"/>
              </a:rPr>
              <a:t>(</a:t>
            </a:r>
            <a:r>
              <a:rPr lang="en-US" dirty="0" err="1" smtClean="0">
                <a:solidFill>
                  <a:srgbClr val="2B91AF"/>
                </a:solidFill>
                <a:latin typeface="Consolas"/>
              </a:rPr>
              <a:t>Double</a:t>
            </a:r>
            <a:r>
              <a:rPr lang="en-US" dirty="0" err="1" smtClean="0">
                <a:solidFill>
                  <a:prstClr val="black"/>
                </a:solidFill>
                <a:latin typeface="Consolas"/>
              </a:rPr>
              <a:t>.NegativeInfinity</a:t>
            </a:r>
            <a:r>
              <a:rPr lang="en-US" dirty="0" smtClean="0">
                <a:solidFill>
                  <a:prstClr val="black"/>
                </a:solidFill>
                <a:latin typeface="Consolas"/>
              </a:rPr>
              <a:t> </a:t>
            </a:r>
            <a:r>
              <a:rPr lang="en-US" dirty="0">
                <a:solidFill>
                  <a:prstClr val="black"/>
                </a:solidFill>
                <a:latin typeface="Consolas"/>
              </a:rPr>
              <a:t>== </a:t>
            </a:r>
            <a:r>
              <a:rPr lang="en-US" dirty="0" err="1">
                <a:solidFill>
                  <a:srgbClr val="2B91AF"/>
                </a:solidFill>
                <a:latin typeface="Consolas"/>
              </a:rPr>
              <a:t>Double</a:t>
            </a:r>
            <a:r>
              <a:rPr lang="en-US" dirty="0" err="1">
                <a:solidFill>
                  <a:prstClr val="black"/>
                </a:solidFill>
                <a:latin typeface="Consolas"/>
              </a:rPr>
              <a:t>.NegativeInfinity</a:t>
            </a:r>
            <a:r>
              <a:rPr lang="en-US" dirty="0" smtClean="0">
                <a:solidFill>
                  <a:prstClr val="black"/>
                </a:solidFill>
                <a:latin typeface="Consolas"/>
              </a:rPr>
              <a:t>);</a:t>
            </a:r>
          </a:p>
          <a:p>
            <a:endParaRPr lang="en-US" dirty="0">
              <a:solidFill>
                <a:prstClr val="black"/>
              </a:solidFill>
              <a:latin typeface="Consolas"/>
            </a:endParaRPr>
          </a:p>
          <a:p>
            <a:r>
              <a:rPr lang="en-US" dirty="0" err="1" smtClean="0">
                <a:solidFill>
                  <a:srgbClr val="2B91AF"/>
                </a:solidFill>
                <a:latin typeface="Consolas"/>
              </a:rPr>
              <a:t>Contract</a:t>
            </a:r>
            <a:r>
              <a:rPr lang="en-US" dirty="0" err="1" smtClean="0">
                <a:solidFill>
                  <a:prstClr val="black"/>
                </a:solidFill>
                <a:latin typeface="Consolas"/>
              </a:rPr>
              <a:t>.Assert</a:t>
            </a:r>
            <a:r>
              <a:rPr lang="en-US" dirty="0" smtClean="0">
                <a:solidFill>
                  <a:prstClr val="black"/>
                </a:solidFill>
                <a:latin typeface="Consolas"/>
              </a:rPr>
              <a:t>(</a:t>
            </a:r>
            <a:r>
              <a:rPr lang="en-US" dirty="0" err="1" smtClean="0">
                <a:solidFill>
                  <a:srgbClr val="2B91AF"/>
                </a:solidFill>
                <a:latin typeface="Consolas"/>
              </a:rPr>
              <a:t>Double</a:t>
            </a:r>
            <a:r>
              <a:rPr lang="en-US" dirty="0" err="1" smtClean="0">
                <a:solidFill>
                  <a:prstClr val="black"/>
                </a:solidFill>
                <a:latin typeface="Consolas"/>
              </a:rPr>
              <a:t>.NaN</a:t>
            </a:r>
            <a:r>
              <a:rPr lang="en-US" dirty="0" smtClean="0">
                <a:solidFill>
                  <a:prstClr val="black"/>
                </a:solidFill>
                <a:latin typeface="Consolas"/>
              </a:rPr>
              <a:t> </a:t>
            </a:r>
            <a:r>
              <a:rPr lang="en-US" dirty="0">
                <a:solidFill>
                  <a:prstClr val="black"/>
                </a:solidFill>
                <a:latin typeface="Consolas"/>
              </a:rPr>
              <a:t>== </a:t>
            </a:r>
            <a:r>
              <a:rPr lang="en-US" dirty="0" err="1">
                <a:solidFill>
                  <a:srgbClr val="2B91AF"/>
                </a:solidFill>
                <a:latin typeface="Consolas"/>
              </a:rPr>
              <a:t>Double</a:t>
            </a:r>
            <a:r>
              <a:rPr lang="en-US" dirty="0" err="1">
                <a:solidFill>
                  <a:prstClr val="black"/>
                </a:solidFill>
                <a:latin typeface="Consolas"/>
              </a:rPr>
              <a:t>.NaN</a:t>
            </a:r>
            <a:r>
              <a:rPr lang="en-US" dirty="0">
                <a:solidFill>
                  <a:prstClr val="black"/>
                </a:solidFill>
                <a:latin typeface="Consolas"/>
              </a:rPr>
              <a:t>);</a:t>
            </a:r>
          </a:p>
        </p:txBody>
      </p:sp>
      <p:sp>
        <p:nvSpPr>
          <p:cNvPr id="6" name="TextBox 5"/>
          <p:cNvSpPr txBox="1"/>
          <p:nvPr/>
        </p:nvSpPr>
        <p:spPr>
          <a:xfrm>
            <a:off x="5413755" y="990600"/>
            <a:ext cx="1595309"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Assert is true!</a:t>
            </a:r>
          </a:p>
        </p:txBody>
      </p:sp>
      <p:cxnSp>
        <p:nvCxnSpPr>
          <p:cNvPr id="7" name="Straight Arrow Connector 6"/>
          <p:cNvCxnSpPr>
            <a:stCxn id="6" idx="2"/>
          </p:cNvCxnSpPr>
          <p:nvPr/>
        </p:nvCxnSpPr>
        <p:spPr>
          <a:xfrm flipH="1">
            <a:off x="3886200" y="1359932"/>
            <a:ext cx="2325210" cy="12308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a:stCxn id="6" idx="2"/>
          </p:cNvCxnSpPr>
          <p:nvPr/>
        </p:nvCxnSpPr>
        <p:spPr>
          <a:xfrm>
            <a:off x="6211410" y="1359932"/>
            <a:ext cx="417990" cy="16880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2" name="TextBox 11"/>
          <p:cNvSpPr txBox="1"/>
          <p:nvPr/>
        </p:nvSpPr>
        <p:spPr>
          <a:xfrm>
            <a:off x="3657600" y="4953000"/>
            <a:ext cx="2069797" cy="1200329"/>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Assert is false!!!!!!!</a:t>
            </a:r>
          </a:p>
          <a:p>
            <a:endParaRPr lang="en-US" dirty="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1/0 is </a:t>
            </a:r>
            <a:r>
              <a:rPr lang="en-US" dirty="0" err="1" smtClean="0">
                <a:effectLst>
                  <a:outerShdw blurRad="38100" dist="38100" dir="2700000" algn="tl">
                    <a:srgbClr val="000000">
                      <a:alpha val="43137"/>
                    </a:srgbClr>
                  </a:outerShdw>
                </a:effectLst>
              </a:rPr>
              <a:t>NaN</a:t>
            </a:r>
            <a:endParaRPr lang="en-US" dirty="0" smtClean="0">
              <a:effectLst>
                <a:outerShdw blurRad="38100" dist="38100" dir="2700000" algn="tl">
                  <a:srgbClr val="000000">
                    <a:alpha val="43137"/>
                  </a:srgbClr>
                </a:outerShdw>
              </a:effectLst>
            </a:endParaRPr>
          </a:p>
          <a:p>
            <a:r>
              <a:rPr lang="en-US" dirty="0" err="1" smtClean="0">
                <a:effectLst>
                  <a:outerShdw blurRad="38100" dist="38100" dir="2700000" algn="tl">
                    <a:srgbClr val="000000">
                      <a:alpha val="43137"/>
                    </a:srgbClr>
                  </a:outerShdw>
                </a:effectLst>
              </a:rPr>
              <a:t>Sqrt</a:t>
            </a:r>
            <a:r>
              <a:rPr lang="en-US" dirty="0" smtClean="0">
                <a:effectLst>
                  <a:outerShdw blurRad="38100" dist="38100" dir="2700000" algn="tl">
                    <a:srgbClr val="000000">
                      <a:alpha val="43137"/>
                    </a:srgbClr>
                  </a:outerShdw>
                </a:effectLst>
              </a:rPr>
              <a:t>(-1) is </a:t>
            </a:r>
            <a:r>
              <a:rPr lang="en-US" dirty="0" err="1" smtClean="0">
                <a:effectLst>
                  <a:outerShdw blurRad="38100" dist="38100" dir="2700000" algn="tl">
                    <a:srgbClr val="000000">
                      <a:alpha val="43137"/>
                    </a:srgbClr>
                  </a:outerShdw>
                </a:effectLst>
              </a:rPr>
              <a:t>NaN</a:t>
            </a:r>
            <a:endParaRPr lang="en-US" dirty="0" smtClean="0">
              <a:effectLst>
                <a:outerShdw blurRad="38100" dist="38100" dir="2700000" algn="tl">
                  <a:srgbClr val="000000">
                    <a:alpha val="43137"/>
                  </a:srgbClr>
                </a:outerShdw>
              </a:effectLst>
            </a:endParaRPr>
          </a:p>
        </p:txBody>
      </p:sp>
      <p:cxnSp>
        <p:nvCxnSpPr>
          <p:cNvPr id="14" name="Straight Arrow Connector 13"/>
          <p:cNvCxnSpPr>
            <a:stCxn id="12" idx="0"/>
          </p:cNvCxnSpPr>
          <p:nvPr/>
        </p:nvCxnSpPr>
        <p:spPr>
          <a:xfrm flipH="1" flipV="1">
            <a:off x="3886201" y="3810000"/>
            <a:ext cx="806298" cy="11430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607652624"/>
      </p:ext>
    </p:extLst>
  </p:cSld>
  <p:clrMapOvr>
    <a:masterClrMapping/>
  </p:clrMapOvr>
  <p:transition>
    <p:fade/>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 == X ?</a:t>
            </a:r>
            <a:endParaRPr lang="en-US" dirty="0"/>
          </a:p>
        </p:txBody>
      </p:sp>
      <p:sp>
        <p:nvSpPr>
          <p:cNvPr id="5" name="Rectangle 4"/>
          <p:cNvSpPr/>
          <p:nvPr/>
        </p:nvSpPr>
        <p:spPr>
          <a:xfrm>
            <a:off x="457200" y="1066800"/>
            <a:ext cx="4572000" cy="4801314"/>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r>
              <a:rPr lang="en-US" dirty="0" smtClean="0">
                <a:solidFill>
                  <a:srgbClr val="0000FF"/>
                </a:solidFill>
                <a:latin typeface="Consolas"/>
              </a:rPr>
              <a:t>public</a:t>
            </a:r>
            <a:r>
              <a:rPr lang="en-US" dirty="0" smtClean="0">
                <a:solidFill>
                  <a:prstClr val="black"/>
                </a:solidFill>
                <a:latin typeface="Consolas"/>
              </a:rPr>
              <a:t> </a:t>
            </a:r>
            <a:r>
              <a:rPr lang="en-US" dirty="0">
                <a:solidFill>
                  <a:srgbClr val="0000FF"/>
                </a:solidFill>
                <a:latin typeface="Consolas"/>
              </a:rPr>
              <a:t>class</a:t>
            </a:r>
            <a:r>
              <a:rPr lang="en-US" dirty="0">
                <a:solidFill>
                  <a:prstClr val="black"/>
                </a:solidFill>
                <a:latin typeface="Consolas"/>
              </a:rPr>
              <a:t> </a:t>
            </a:r>
            <a:r>
              <a:rPr lang="en-US" dirty="0">
                <a:solidFill>
                  <a:srgbClr val="2B91AF"/>
                </a:solidFill>
                <a:latin typeface="Consolas"/>
              </a:rPr>
              <a:t>Point</a:t>
            </a:r>
            <a:endParaRPr lang="en-US" dirty="0">
              <a:solidFill>
                <a:prstClr val="black"/>
              </a:solidFill>
              <a:latin typeface="Consolas"/>
            </a:endParaRPr>
          </a:p>
          <a:p>
            <a:r>
              <a:rPr lang="en-US" dirty="0" smtClean="0">
                <a:solidFill>
                  <a:prstClr val="black"/>
                </a:solidFill>
                <a:latin typeface="Consolas"/>
              </a:rPr>
              <a:t>{</a:t>
            </a:r>
            <a:endParaRPr lang="en-US" dirty="0">
              <a:solidFill>
                <a:prstClr val="black"/>
              </a:solidFill>
              <a:latin typeface="Consolas"/>
            </a:endParaRPr>
          </a:p>
          <a:p>
            <a:r>
              <a:rPr lang="en-US" dirty="0" smtClean="0">
                <a:solidFill>
                  <a:prstClr val="black"/>
                </a:solidFill>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double</a:t>
            </a:r>
            <a:r>
              <a:rPr lang="en-US" dirty="0">
                <a:solidFill>
                  <a:prstClr val="black"/>
                </a:solidFill>
                <a:latin typeface="Consolas"/>
              </a:rPr>
              <a:t> X, Y;</a:t>
            </a:r>
          </a:p>
          <a:p>
            <a:endParaRPr lang="en-US" dirty="0">
              <a:solidFill>
                <a:prstClr val="black"/>
              </a:solidFill>
              <a:latin typeface="Consolas"/>
            </a:endParaRPr>
          </a:p>
          <a:p>
            <a:r>
              <a:rPr lang="en-US" dirty="0" smtClean="0">
                <a:solidFill>
                  <a:prstClr val="black"/>
                </a:solidFill>
                <a:latin typeface="Consolas"/>
              </a:rPr>
              <a:t>  </a:t>
            </a:r>
            <a:r>
              <a:rPr lang="en-US" dirty="0">
                <a:solidFill>
                  <a:prstClr val="black"/>
                </a:solidFill>
                <a:latin typeface="Consolas"/>
              </a:rPr>
              <a:t>Point(</a:t>
            </a:r>
            <a:r>
              <a:rPr lang="en-US" dirty="0">
                <a:solidFill>
                  <a:srgbClr val="0000FF"/>
                </a:solidFill>
                <a:latin typeface="Consolas"/>
              </a:rPr>
              <a:t>double</a:t>
            </a:r>
            <a:r>
              <a:rPr lang="en-US" dirty="0">
                <a:solidFill>
                  <a:prstClr val="black"/>
                </a:solidFill>
                <a:latin typeface="Consolas"/>
              </a:rPr>
              <a:t> x, </a:t>
            </a:r>
            <a:r>
              <a:rPr lang="en-US" dirty="0">
                <a:solidFill>
                  <a:srgbClr val="0000FF"/>
                </a:solidFill>
                <a:latin typeface="Consolas"/>
              </a:rPr>
              <a:t>double</a:t>
            </a:r>
            <a:r>
              <a:rPr lang="en-US" dirty="0">
                <a:solidFill>
                  <a:prstClr val="black"/>
                </a:solidFill>
                <a:latin typeface="Consolas"/>
              </a:rPr>
              <a:t> y)</a:t>
            </a:r>
          </a:p>
          <a:p>
            <a:r>
              <a:rPr lang="en-US" dirty="0" smtClean="0">
                <a:solidFill>
                  <a:prstClr val="black"/>
                </a:solidFill>
                <a:latin typeface="Consolas"/>
              </a:rPr>
              <a:t>  </a:t>
            </a:r>
            <a:r>
              <a:rPr lang="en-US" dirty="0">
                <a:solidFill>
                  <a:prstClr val="black"/>
                </a:solidFill>
                <a:latin typeface="Consolas"/>
              </a:rPr>
              <a:t>{</a:t>
            </a:r>
          </a:p>
          <a:p>
            <a:r>
              <a:rPr lang="en-US" dirty="0" smtClean="0">
                <a:solidFill>
                  <a:prstClr val="black"/>
                </a:solidFill>
                <a:latin typeface="Consolas"/>
              </a:rPr>
              <a:t>    </a:t>
            </a:r>
            <a:r>
              <a:rPr lang="en-US" dirty="0" err="1">
                <a:solidFill>
                  <a:srgbClr val="0000FF"/>
                </a:solidFill>
                <a:latin typeface="Consolas"/>
              </a:rPr>
              <a:t>this</a:t>
            </a:r>
            <a:r>
              <a:rPr lang="en-US" dirty="0" err="1">
                <a:solidFill>
                  <a:prstClr val="black"/>
                </a:solidFill>
                <a:latin typeface="Consolas"/>
              </a:rPr>
              <a:t>.X</a:t>
            </a:r>
            <a:r>
              <a:rPr lang="en-US" dirty="0">
                <a:solidFill>
                  <a:prstClr val="black"/>
                </a:solidFill>
                <a:latin typeface="Consolas"/>
              </a:rPr>
              <a:t> = x;</a:t>
            </a:r>
          </a:p>
          <a:p>
            <a:r>
              <a:rPr lang="en-US" dirty="0" smtClean="0">
                <a:solidFill>
                  <a:prstClr val="black"/>
                </a:solidFill>
                <a:latin typeface="Consolas"/>
              </a:rPr>
              <a:t>    </a:t>
            </a:r>
            <a:r>
              <a:rPr lang="en-US" dirty="0" err="1">
                <a:solidFill>
                  <a:srgbClr val="0000FF"/>
                </a:solidFill>
                <a:latin typeface="Consolas"/>
              </a:rPr>
              <a:t>this</a:t>
            </a:r>
            <a:r>
              <a:rPr lang="en-US" dirty="0" err="1">
                <a:solidFill>
                  <a:prstClr val="black"/>
                </a:solidFill>
                <a:latin typeface="Consolas"/>
              </a:rPr>
              <a:t>.Y</a:t>
            </a:r>
            <a:r>
              <a:rPr lang="en-US" dirty="0">
                <a:solidFill>
                  <a:prstClr val="black"/>
                </a:solidFill>
                <a:latin typeface="Consolas"/>
              </a:rPr>
              <a:t> = y;</a:t>
            </a:r>
          </a:p>
          <a:p>
            <a:r>
              <a:rPr lang="en-US" dirty="0" smtClean="0">
                <a:solidFill>
                  <a:prstClr val="black"/>
                </a:solidFill>
                <a:latin typeface="Consolas"/>
              </a:rPr>
              <a:t>  </a:t>
            </a:r>
            <a:r>
              <a:rPr lang="en-US" dirty="0">
                <a:solidFill>
                  <a:prstClr val="black"/>
                </a:solidFill>
                <a:latin typeface="Consolas"/>
              </a:rPr>
              <a:t>}</a:t>
            </a:r>
          </a:p>
          <a:p>
            <a:r>
              <a:rPr lang="en-US" dirty="0" smtClean="0">
                <a:solidFill>
                  <a:prstClr val="black"/>
                </a:solidFill>
                <a:latin typeface="Consolas"/>
              </a:rPr>
              <a:t>}</a:t>
            </a:r>
            <a:endParaRPr lang="en-US" dirty="0" smtClean="0">
              <a:solidFill>
                <a:srgbClr val="0000FF"/>
              </a:solidFill>
              <a:latin typeface="Consolas"/>
            </a:endParaRPr>
          </a:p>
          <a:p>
            <a:endParaRPr lang="en-US" dirty="0">
              <a:solidFill>
                <a:srgbClr val="0000FF"/>
              </a:solidFill>
              <a:latin typeface="Consolas"/>
            </a:endParaRPr>
          </a:p>
          <a:p>
            <a:r>
              <a:rPr lang="en-US" dirty="0" smtClean="0">
                <a:solidFill>
                  <a:srgbClr val="0000FF"/>
                </a:solidFill>
                <a:latin typeface="Consolas"/>
              </a:rPr>
              <a:t>public</a:t>
            </a:r>
            <a:r>
              <a:rPr lang="en-US" dirty="0" smtClean="0">
                <a:solidFill>
                  <a:prstClr val="black"/>
                </a:solidFill>
                <a:latin typeface="Consolas"/>
              </a:rPr>
              <a:t> </a:t>
            </a:r>
            <a:r>
              <a:rPr lang="en-US" dirty="0" err="1">
                <a:solidFill>
                  <a:prstClr val="black"/>
                </a:solidFill>
                <a:latin typeface="Consolas"/>
              </a:rPr>
              <a:t>CreatePoint</a:t>
            </a:r>
            <a:r>
              <a:rPr lang="en-US" dirty="0">
                <a:solidFill>
                  <a:prstClr val="black"/>
                </a:solidFill>
                <a:latin typeface="Consolas"/>
              </a:rPr>
              <a:t>(</a:t>
            </a:r>
            <a:r>
              <a:rPr lang="en-US" dirty="0">
                <a:solidFill>
                  <a:srgbClr val="0000FF"/>
                </a:solidFill>
                <a:latin typeface="Consolas"/>
              </a:rPr>
              <a:t>double</a:t>
            </a:r>
            <a:r>
              <a:rPr lang="en-US" dirty="0">
                <a:solidFill>
                  <a:prstClr val="black"/>
                </a:solidFill>
                <a:latin typeface="Consolas"/>
              </a:rPr>
              <a:t> x)</a:t>
            </a:r>
          </a:p>
          <a:p>
            <a:r>
              <a:rPr lang="en-US" dirty="0" smtClean="0">
                <a:solidFill>
                  <a:prstClr val="black"/>
                </a:solidFill>
                <a:latin typeface="Consolas"/>
              </a:rPr>
              <a:t>{</a:t>
            </a:r>
            <a:endParaRPr lang="en-US" dirty="0">
              <a:solidFill>
                <a:prstClr val="black"/>
              </a:solidFill>
              <a:latin typeface="Consolas"/>
            </a:endParaRPr>
          </a:p>
          <a:p>
            <a:r>
              <a:rPr lang="en-US" dirty="0" smtClean="0">
                <a:solidFill>
                  <a:prstClr val="black"/>
                </a:solidFill>
                <a:latin typeface="Consolas"/>
              </a:rPr>
              <a:t>  </a:t>
            </a:r>
            <a:r>
              <a:rPr lang="en-US" dirty="0" err="1">
                <a:solidFill>
                  <a:srgbClr val="0000FF"/>
                </a:solidFill>
                <a:latin typeface="Consolas"/>
              </a:rPr>
              <a:t>var</a:t>
            </a:r>
            <a:r>
              <a:rPr lang="en-US" dirty="0">
                <a:solidFill>
                  <a:prstClr val="black"/>
                </a:solidFill>
                <a:latin typeface="Consolas"/>
              </a:rPr>
              <a:t> p = </a:t>
            </a:r>
            <a:r>
              <a:rPr lang="en-US" dirty="0">
                <a:solidFill>
                  <a:srgbClr val="0000FF"/>
                </a:solidFill>
                <a:latin typeface="Consolas"/>
              </a:rPr>
              <a:t>new</a:t>
            </a:r>
            <a:r>
              <a:rPr lang="en-US" dirty="0">
                <a:solidFill>
                  <a:prstClr val="black"/>
                </a:solidFill>
                <a:latin typeface="Consolas"/>
              </a:rPr>
              <a:t> </a:t>
            </a:r>
            <a:r>
              <a:rPr lang="en-US" dirty="0">
                <a:solidFill>
                  <a:srgbClr val="2B91AF"/>
                </a:solidFill>
                <a:latin typeface="Consolas"/>
              </a:rPr>
              <a:t>Point</a:t>
            </a:r>
            <a:r>
              <a:rPr lang="en-US" dirty="0">
                <a:solidFill>
                  <a:prstClr val="black"/>
                </a:solidFill>
                <a:latin typeface="Consolas"/>
              </a:rPr>
              <a:t>(x, x);</a:t>
            </a:r>
          </a:p>
          <a:p>
            <a:endParaRPr lang="en-US" dirty="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.Assert</a:t>
            </a:r>
            <a:r>
              <a:rPr lang="en-US" dirty="0">
                <a:solidFill>
                  <a:prstClr val="black"/>
                </a:solidFill>
                <a:latin typeface="Consolas"/>
              </a:rPr>
              <a:t>(x == </a:t>
            </a:r>
            <a:r>
              <a:rPr lang="en-US" dirty="0" err="1">
                <a:solidFill>
                  <a:prstClr val="black"/>
                </a:solidFill>
                <a:latin typeface="Consolas"/>
              </a:rPr>
              <a:t>p.X</a:t>
            </a:r>
            <a:r>
              <a:rPr lang="en-US" dirty="0">
                <a:solidFill>
                  <a:prstClr val="black"/>
                </a:solidFill>
                <a:latin typeface="Consolas"/>
              </a:rPr>
              <a:t>);</a:t>
            </a:r>
          </a:p>
          <a:p>
            <a:r>
              <a:rPr lang="en-US" dirty="0" smtClean="0">
                <a:solidFill>
                  <a:prstClr val="black"/>
                </a:solidFill>
                <a:latin typeface="Consolas"/>
              </a:rPr>
              <a:t>} </a:t>
            </a:r>
            <a:endParaRPr lang="en-US" dirty="0">
              <a:solidFill>
                <a:prstClr val="black"/>
              </a:solidFill>
              <a:latin typeface="Consolas"/>
            </a:endParaRPr>
          </a:p>
        </p:txBody>
      </p:sp>
      <p:sp>
        <p:nvSpPr>
          <p:cNvPr id="6" name="TextBox 5"/>
          <p:cNvSpPr txBox="1"/>
          <p:nvPr/>
        </p:nvSpPr>
        <p:spPr>
          <a:xfrm>
            <a:off x="6096000" y="3470952"/>
            <a:ext cx="2069797"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Assert is false!!!!!!!</a:t>
            </a:r>
          </a:p>
        </p:txBody>
      </p:sp>
      <p:cxnSp>
        <p:nvCxnSpPr>
          <p:cNvPr id="7" name="Straight Arrow Connector 6"/>
          <p:cNvCxnSpPr>
            <a:stCxn id="6" idx="1"/>
          </p:cNvCxnSpPr>
          <p:nvPr/>
        </p:nvCxnSpPr>
        <p:spPr>
          <a:xfrm flipH="1">
            <a:off x="4114800" y="3655618"/>
            <a:ext cx="1981200" cy="175807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263266811"/>
      </p:ext>
    </p:extLst>
  </p:cSld>
  <p:clrMapOvr>
    <a:masterClrMapping/>
  </p:clrMapOvr>
  <p:transition>
    <p:fade/>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Text Placeholder 2"/>
          <p:cNvSpPr>
            <a:spLocks noGrp="1"/>
          </p:cNvSpPr>
          <p:nvPr>
            <p:ph type="body" sz="quarter" idx="10"/>
          </p:nvPr>
        </p:nvSpPr>
        <p:spPr>
          <a:xfrm>
            <a:off x="381000" y="1411552"/>
            <a:ext cx="8610600" cy="2000548"/>
          </a:xfrm>
        </p:spPr>
        <p:txBody>
          <a:bodyPr/>
          <a:lstStyle/>
          <a:p>
            <a:r>
              <a:rPr lang="en-US" dirty="0" smtClean="0"/>
              <a:t>A double is a synonym for Float64</a:t>
            </a:r>
          </a:p>
          <a:p>
            <a:r>
              <a:rPr lang="en-US" dirty="0" smtClean="0"/>
              <a:t>A Float64 is represented </a:t>
            </a:r>
          </a:p>
          <a:p>
            <a:pPr lvl="1"/>
            <a:r>
              <a:rPr lang="en-US" dirty="0" smtClean="0"/>
              <a:t>in RAM with 64 bits</a:t>
            </a:r>
          </a:p>
          <a:p>
            <a:pPr lvl="1"/>
            <a:r>
              <a:rPr lang="en-US" dirty="0" smtClean="0"/>
              <a:t>in the CPU with 80 bits!!!</a:t>
            </a:r>
          </a:p>
        </p:txBody>
      </p:sp>
      <p:sp>
        <p:nvSpPr>
          <p:cNvPr id="4" name="TextBox 3"/>
          <p:cNvSpPr txBox="1"/>
          <p:nvPr/>
        </p:nvSpPr>
        <p:spPr>
          <a:xfrm>
            <a:off x="1905000" y="5346412"/>
            <a:ext cx="4038600" cy="135421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3200" dirty="0" smtClean="0">
                <a:effectLst>
                  <a:outerShdw blurRad="38100" dist="38100" dir="2700000" algn="tl">
                    <a:srgbClr val="000000">
                      <a:alpha val="43137"/>
                    </a:srgbClr>
                  </a:outerShdw>
                </a:effectLst>
              </a:rPr>
              <a:t>CPU</a:t>
            </a:r>
          </a:p>
          <a:p>
            <a:endParaRPr lang="en-US" sz="3200" dirty="0">
              <a:effectLst>
                <a:outerShdw blurRad="38100" dist="38100" dir="2700000" algn="tl">
                  <a:srgbClr val="000000">
                    <a:alpha val="43137"/>
                  </a:srgbClr>
                </a:outerShdw>
              </a:effectLst>
            </a:endParaRPr>
          </a:p>
          <a:p>
            <a:endParaRPr lang="en-US" dirty="0" smtClean="0">
              <a:effectLst>
                <a:outerShdw blurRad="38100" dist="38100" dir="2700000" algn="tl">
                  <a:srgbClr val="000000">
                    <a:alpha val="43137"/>
                  </a:srgbClr>
                </a:outerShdw>
              </a:effectLst>
            </a:endParaRPr>
          </a:p>
        </p:txBody>
      </p:sp>
      <p:sp>
        <p:nvSpPr>
          <p:cNvPr id="5" name="TextBox 4"/>
          <p:cNvSpPr txBox="1"/>
          <p:nvPr/>
        </p:nvSpPr>
        <p:spPr>
          <a:xfrm>
            <a:off x="3276600" y="5665074"/>
            <a:ext cx="864339"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80 bits</a:t>
            </a:r>
          </a:p>
        </p:txBody>
      </p:sp>
      <p:sp>
        <p:nvSpPr>
          <p:cNvPr id="6" name="TextBox 5"/>
          <p:cNvSpPr txBox="1"/>
          <p:nvPr/>
        </p:nvSpPr>
        <p:spPr>
          <a:xfrm>
            <a:off x="1905000" y="3429000"/>
            <a:ext cx="4038600" cy="135421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3200" dirty="0" smtClean="0">
                <a:effectLst>
                  <a:outerShdw blurRad="38100" dist="38100" dir="2700000" algn="tl">
                    <a:srgbClr val="000000">
                      <a:alpha val="43137"/>
                    </a:srgbClr>
                  </a:outerShdw>
                </a:effectLst>
              </a:rPr>
              <a:t>RAM</a:t>
            </a:r>
          </a:p>
          <a:p>
            <a:endParaRPr lang="en-US" sz="3200" dirty="0">
              <a:effectLst>
                <a:outerShdw blurRad="38100" dist="38100" dir="2700000" algn="tl">
                  <a:srgbClr val="000000">
                    <a:alpha val="43137"/>
                  </a:srgbClr>
                </a:outerShdw>
              </a:effectLst>
            </a:endParaRPr>
          </a:p>
          <a:p>
            <a:endParaRPr lang="en-US" dirty="0" smtClean="0">
              <a:effectLst>
                <a:outerShdw blurRad="38100" dist="38100" dir="2700000" algn="tl">
                  <a:srgbClr val="000000">
                    <a:alpha val="43137"/>
                  </a:srgbClr>
                </a:outerShdw>
              </a:effectLst>
            </a:endParaRPr>
          </a:p>
        </p:txBody>
      </p:sp>
      <p:sp>
        <p:nvSpPr>
          <p:cNvPr id="7" name="TextBox 6"/>
          <p:cNvSpPr txBox="1"/>
          <p:nvPr/>
        </p:nvSpPr>
        <p:spPr>
          <a:xfrm>
            <a:off x="3276599" y="3587744"/>
            <a:ext cx="864339"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32 bits</a:t>
            </a:r>
          </a:p>
        </p:txBody>
      </p:sp>
      <p:sp>
        <p:nvSpPr>
          <p:cNvPr id="8" name="TextBox 7"/>
          <p:cNvSpPr txBox="1"/>
          <p:nvPr/>
        </p:nvSpPr>
        <p:spPr>
          <a:xfrm>
            <a:off x="4140938" y="3594088"/>
            <a:ext cx="864339"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32 bits</a:t>
            </a:r>
          </a:p>
        </p:txBody>
      </p:sp>
      <p:sp>
        <p:nvSpPr>
          <p:cNvPr id="9" name="TextBox 8"/>
          <p:cNvSpPr txBox="1"/>
          <p:nvPr/>
        </p:nvSpPr>
        <p:spPr>
          <a:xfrm>
            <a:off x="3276600" y="3969373"/>
            <a:ext cx="864339"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32 bits</a:t>
            </a:r>
          </a:p>
        </p:txBody>
      </p:sp>
      <p:sp>
        <p:nvSpPr>
          <p:cNvPr id="10" name="TextBox 9"/>
          <p:cNvSpPr txBox="1"/>
          <p:nvPr/>
        </p:nvSpPr>
        <p:spPr>
          <a:xfrm>
            <a:off x="4140937" y="3970393"/>
            <a:ext cx="864339"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32 bits</a:t>
            </a:r>
          </a:p>
        </p:txBody>
      </p:sp>
      <p:cxnSp>
        <p:nvCxnSpPr>
          <p:cNvPr id="12" name="Straight Arrow Connector 11"/>
          <p:cNvCxnSpPr>
            <a:stCxn id="5" idx="0"/>
            <a:endCxn id="9" idx="2"/>
          </p:cNvCxnSpPr>
          <p:nvPr/>
        </p:nvCxnSpPr>
        <p:spPr>
          <a:xfrm flipV="1">
            <a:off x="3708770" y="4338705"/>
            <a:ext cx="0" cy="13263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10" idx="2"/>
            <a:endCxn id="5" idx="3"/>
          </p:cNvCxnSpPr>
          <p:nvPr/>
        </p:nvCxnSpPr>
        <p:spPr>
          <a:xfrm rot="5400000">
            <a:off x="3602016" y="4878648"/>
            <a:ext cx="1510015" cy="43216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0265307"/>
      </p:ext>
    </p:extLst>
  </p:cSld>
  <p:clrMapOvr>
    <a:masterClrMapping/>
  </p:clrMapOvr>
  <p:transition>
    <p:fade/>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Cod-gen matters…</a:t>
            </a:r>
            <a:endParaRPr lang="en-US" dirty="0"/>
          </a:p>
        </p:txBody>
      </p:sp>
      <p:sp>
        <p:nvSpPr>
          <p:cNvPr id="3" name="Text Placeholder 2"/>
          <p:cNvSpPr>
            <a:spLocks noGrp="1"/>
          </p:cNvSpPr>
          <p:nvPr>
            <p:ph type="body" sz="quarter" idx="10"/>
          </p:nvPr>
        </p:nvSpPr>
        <p:spPr>
          <a:xfrm>
            <a:off x="381000" y="1411552"/>
            <a:ext cx="8382000" cy="4844403"/>
          </a:xfrm>
        </p:spPr>
        <p:txBody>
          <a:bodyPr/>
          <a:lstStyle/>
          <a:p>
            <a:r>
              <a:rPr lang="en-US" dirty="0" smtClean="0"/>
              <a:t>Compiler chose where to put variables</a:t>
            </a:r>
          </a:p>
          <a:p>
            <a:pPr lvl="1"/>
            <a:r>
              <a:rPr lang="en-US" dirty="0" smtClean="0"/>
              <a:t>In the registers =&gt; Extra precision</a:t>
            </a:r>
          </a:p>
          <a:p>
            <a:r>
              <a:rPr lang="en-US" dirty="0" smtClean="0"/>
              <a:t>Why? Additional precision matters for</a:t>
            </a:r>
          </a:p>
          <a:p>
            <a:pPr lvl="1"/>
            <a:r>
              <a:rPr lang="en-US" dirty="0" smtClean="0"/>
              <a:t>Scientific computations</a:t>
            </a:r>
          </a:p>
          <a:p>
            <a:pPr lvl="1"/>
            <a:r>
              <a:rPr lang="en-US" dirty="0" smtClean="0"/>
              <a:t>Games </a:t>
            </a:r>
          </a:p>
          <a:p>
            <a:pPr lvl="1"/>
            <a:r>
              <a:rPr lang="en-US" dirty="0" smtClean="0"/>
              <a:t>…</a:t>
            </a:r>
          </a:p>
          <a:p>
            <a:r>
              <a:rPr lang="en-US" dirty="0" smtClean="0"/>
              <a:t>A mess for static analyses!</a:t>
            </a:r>
          </a:p>
          <a:p>
            <a:pPr lvl="1"/>
            <a:r>
              <a:rPr lang="en-US" dirty="0" smtClean="0"/>
              <a:t>In C/C++, depends on compiler/platform</a:t>
            </a:r>
          </a:p>
          <a:p>
            <a:pPr lvl="1"/>
            <a:r>
              <a:rPr lang="en-US" dirty="0" smtClean="0"/>
              <a:t>In Java “</a:t>
            </a:r>
            <a:r>
              <a:rPr lang="en-US" dirty="0" err="1" smtClean="0">
                <a:latin typeface="Consolas" pitchFamily="49" charset="0"/>
                <a:cs typeface="Consolas" pitchFamily="49" charset="0"/>
              </a:rPr>
              <a:t>strictfp</a:t>
            </a:r>
            <a:r>
              <a:rPr lang="en-US" dirty="0" smtClean="0"/>
              <a:t>” keyword</a:t>
            </a:r>
          </a:p>
          <a:p>
            <a:pPr lvl="1"/>
            <a:r>
              <a:rPr lang="en-US" dirty="0" smtClean="0"/>
              <a:t>In .NET?</a:t>
            </a:r>
            <a:endParaRPr lang="en-US" dirty="0"/>
          </a:p>
        </p:txBody>
      </p:sp>
    </p:spTree>
    <p:extLst>
      <p:ext uri="{BB962C8B-B14F-4D97-AF65-F5344CB8AC3E}">
        <p14:creationId xmlns:p14="http://schemas.microsoft.com/office/powerpoint/2010/main" val="4276389582"/>
      </p:ext>
    </p:extLst>
  </p:cSld>
  <p:clrMapOvr>
    <a:masterClrMapping/>
  </p:clrMapOvr>
  <p:transition>
    <p:fade/>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ECMA standard</a:t>
            </a:r>
            <a:endParaRPr lang="en-US" dirty="0"/>
          </a:p>
        </p:txBody>
      </p:sp>
      <p:sp>
        <p:nvSpPr>
          <p:cNvPr id="3" name="Text Placeholder 2"/>
          <p:cNvSpPr>
            <a:spLocks noGrp="1"/>
          </p:cNvSpPr>
          <p:nvPr>
            <p:ph type="body" sz="quarter" idx="10"/>
          </p:nvPr>
        </p:nvSpPr>
        <p:spPr>
          <a:xfrm>
            <a:off x="381000" y="1411552"/>
            <a:ext cx="8382000" cy="4912114"/>
          </a:xfrm>
        </p:spPr>
        <p:txBody>
          <a:bodyPr/>
          <a:lstStyle/>
          <a:p>
            <a:r>
              <a:rPr lang="en-US" dirty="0" smtClean="0"/>
              <a:t>Allows</a:t>
            </a:r>
          </a:p>
          <a:p>
            <a:pPr lvl="1"/>
            <a:r>
              <a:rPr lang="en-US" dirty="0" smtClean="0"/>
              <a:t>Locals</a:t>
            </a:r>
          </a:p>
          <a:p>
            <a:pPr lvl="1"/>
            <a:r>
              <a:rPr lang="en-US" dirty="0" smtClean="0"/>
              <a:t>parameters </a:t>
            </a:r>
          </a:p>
          <a:p>
            <a:pPr lvl="1"/>
            <a:r>
              <a:rPr lang="en-US" dirty="0" smtClean="0"/>
              <a:t>return value</a:t>
            </a:r>
          </a:p>
          <a:p>
            <a:pPr marL="0" indent="0">
              <a:buNone/>
            </a:pPr>
            <a:r>
              <a:rPr lang="en-US" dirty="0"/>
              <a:t> </a:t>
            </a:r>
            <a:r>
              <a:rPr lang="en-US" dirty="0" smtClean="0"/>
              <a:t>  To have the maximum precision</a:t>
            </a:r>
            <a:endParaRPr lang="en-US" dirty="0"/>
          </a:p>
          <a:p>
            <a:r>
              <a:rPr lang="en-US" dirty="0" smtClean="0"/>
              <a:t>Requires</a:t>
            </a:r>
          </a:p>
          <a:p>
            <a:pPr lvl="1"/>
            <a:r>
              <a:rPr lang="en-US" dirty="0" smtClean="0"/>
              <a:t>Fields </a:t>
            </a:r>
          </a:p>
          <a:p>
            <a:pPr lvl="1"/>
            <a:r>
              <a:rPr lang="en-US" dirty="0" err="1" smtClean="0"/>
              <a:t>Globals</a:t>
            </a:r>
            <a:endParaRPr lang="en-US" dirty="0" smtClean="0"/>
          </a:p>
          <a:p>
            <a:pPr marL="460375" lvl="1" indent="0">
              <a:buNone/>
            </a:pPr>
            <a:r>
              <a:rPr lang="en-US" dirty="0" smtClean="0"/>
              <a:t>To be stored in memory </a:t>
            </a:r>
          </a:p>
          <a:p>
            <a:pPr>
              <a:buFont typeface="Arial" pitchFamily="34" charset="0"/>
              <a:buChar char="•"/>
            </a:pPr>
            <a:r>
              <a:rPr lang="en-US" dirty="0" smtClean="0"/>
              <a:t>Ex: why?</a:t>
            </a:r>
          </a:p>
        </p:txBody>
      </p:sp>
    </p:spTree>
    <p:extLst>
      <p:ext uri="{BB962C8B-B14F-4D97-AF65-F5344CB8AC3E}">
        <p14:creationId xmlns:p14="http://schemas.microsoft.com/office/powerpoint/2010/main" val="1589614902"/>
      </p:ext>
    </p:extLst>
  </p:cSld>
  <p:clrMapOvr>
    <a:masterClrMapping/>
  </p:clrMapOvr>
  <p:transition>
    <p:fade/>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Static analysis?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152400"/>
            <a:ext cx="1263650" cy="1365012"/>
          </a:xfrm>
          <a:prstGeom prst="rect">
            <a:avLst/>
          </a:prstGeom>
        </p:spPr>
      </p:pic>
      <p:sp>
        <p:nvSpPr>
          <p:cNvPr id="5" name="Rectangle 4"/>
          <p:cNvSpPr/>
          <p:nvPr/>
        </p:nvSpPr>
        <p:spPr>
          <a:xfrm>
            <a:off x="457200" y="1066800"/>
            <a:ext cx="4572000" cy="4801314"/>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r>
              <a:rPr lang="en-US" dirty="0" smtClean="0">
                <a:solidFill>
                  <a:srgbClr val="0000FF"/>
                </a:solidFill>
                <a:latin typeface="Consolas"/>
              </a:rPr>
              <a:t>public</a:t>
            </a:r>
            <a:r>
              <a:rPr lang="en-US" dirty="0" smtClean="0">
                <a:solidFill>
                  <a:prstClr val="black"/>
                </a:solidFill>
                <a:latin typeface="Consolas"/>
              </a:rPr>
              <a:t> </a:t>
            </a:r>
            <a:r>
              <a:rPr lang="en-US" dirty="0">
                <a:solidFill>
                  <a:srgbClr val="0000FF"/>
                </a:solidFill>
                <a:latin typeface="Consolas"/>
              </a:rPr>
              <a:t>class</a:t>
            </a:r>
            <a:r>
              <a:rPr lang="en-US" dirty="0">
                <a:solidFill>
                  <a:prstClr val="black"/>
                </a:solidFill>
                <a:latin typeface="Consolas"/>
              </a:rPr>
              <a:t> </a:t>
            </a:r>
            <a:r>
              <a:rPr lang="en-US" dirty="0">
                <a:solidFill>
                  <a:srgbClr val="2B91AF"/>
                </a:solidFill>
                <a:latin typeface="Consolas"/>
              </a:rPr>
              <a:t>Point</a:t>
            </a:r>
            <a:endParaRPr lang="en-US" dirty="0">
              <a:solidFill>
                <a:prstClr val="black"/>
              </a:solidFill>
              <a:latin typeface="Consolas"/>
            </a:endParaRPr>
          </a:p>
          <a:p>
            <a:r>
              <a:rPr lang="en-US" dirty="0" smtClean="0">
                <a:solidFill>
                  <a:prstClr val="black"/>
                </a:solidFill>
                <a:latin typeface="Consolas"/>
              </a:rPr>
              <a:t>{</a:t>
            </a:r>
            <a:endParaRPr lang="en-US" dirty="0">
              <a:solidFill>
                <a:prstClr val="black"/>
              </a:solidFill>
              <a:latin typeface="Consolas"/>
            </a:endParaRPr>
          </a:p>
          <a:p>
            <a:r>
              <a:rPr lang="en-US" dirty="0" smtClean="0">
                <a:solidFill>
                  <a:prstClr val="black"/>
                </a:solidFill>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double</a:t>
            </a:r>
            <a:r>
              <a:rPr lang="en-US" dirty="0">
                <a:solidFill>
                  <a:prstClr val="black"/>
                </a:solidFill>
                <a:latin typeface="Consolas"/>
              </a:rPr>
              <a:t> X, Y;</a:t>
            </a:r>
          </a:p>
          <a:p>
            <a:endParaRPr lang="en-US" dirty="0">
              <a:solidFill>
                <a:prstClr val="black"/>
              </a:solidFill>
              <a:latin typeface="Consolas"/>
            </a:endParaRPr>
          </a:p>
          <a:p>
            <a:r>
              <a:rPr lang="en-US" dirty="0" smtClean="0">
                <a:solidFill>
                  <a:prstClr val="black"/>
                </a:solidFill>
                <a:latin typeface="Consolas"/>
              </a:rPr>
              <a:t>  </a:t>
            </a:r>
            <a:r>
              <a:rPr lang="en-US" dirty="0">
                <a:solidFill>
                  <a:prstClr val="black"/>
                </a:solidFill>
                <a:latin typeface="Consolas"/>
              </a:rPr>
              <a:t>Point(</a:t>
            </a:r>
            <a:r>
              <a:rPr lang="en-US" dirty="0">
                <a:solidFill>
                  <a:srgbClr val="0000FF"/>
                </a:solidFill>
                <a:latin typeface="Consolas"/>
              </a:rPr>
              <a:t>double</a:t>
            </a:r>
            <a:r>
              <a:rPr lang="en-US" dirty="0">
                <a:solidFill>
                  <a:prstClr val="black"/>
                </a:solidFill>
                <a:latin typeface="Consolas"/>
              </a:rPr>
              <a:t> x, </a:t>
            </a:r>
            <a:r>
              <a:rPr lang="en-US" dirty="0">
                <a:solidFill>
                  <a:srgbClr val="0000FF"/>
                </a:solidFill>
                <a:latin typeface="Consolas"/>
              </a:rPr>
              <a:t>double</a:t>
            </a:r>
            <a:r>
              <a:rPr lang="en-US" dirty="0">
                <a:solidFill>
                  <a:prstClr val="black"/>
                </a:solidFill>
                <a:latin typeface="Consolas"/>
              </a:rPr>
              <a:t> y)</a:t>
            </a:r>
          </a:p>
          <a:p>
            <a:r>
              <a:rPr lang="en-US" dirty="0" smtClean="0">
                <a:solidFill>
                  <a:prstClr val="black"/>
                </a:solidFill>
                <a:latin typeface="Consolas"/>
              </a:rPr>
              <a:t>  </a:t>
            </a:r>
            <a:r>
              <a:rPr lang="en-US" dirty="0">
                <a:solidFill>
                  <a:prstClr val="black"/>
                </a:solidFill>
                <a:latin typeface="Consolas"/>
              </a:rPr>
              <a:t>{</a:t>
            </a:r>
          </a:p>
          <a:p>
            <a:r>
              <a:rPr lang="en-US" dirty="0" smtClean="0">
                <a:solidFill>
                  <a:prstClr val="black"/>
                </a:solidFill>
                <a:latin typeface="Consolas"/>
              </a:rPr>
              <a:t>    </a:t>
            </a:r>
            <a:r>
              <a:rPr lang="en-US" dirty="0" err="1">
                <a:solidFill>
                  <a:srgbClr val="0000FF"/>
                </a:solidFill>
                <a:latin typeface="Consolas"/>
              </a:rPr>
              <a:t>this</a:t>
            </a:r>
            <a:r>
              <a:rPr lang="en-US" dirty="0" err="1">
                <a:solidFill>
                  <a:prstClr val="black"/>
                </a:solidFill>
                <a:latin typeface="Consolas"/>
              </a:rPr>
              <a:t>.X</a:t>
            </a:r>
            <a:r>
              <a:rPr lang="en-US" dirty="0">
                <a:solidFill>
                  <a:prstClr val="black"/>
                </a:solidFill>
                <a:latin typeface="Consolas"/>
              </a:rPr>
              <a:t> = x;</a:t>
            </a:r>
          </a:p>
          <a:p>
            <a:r>
              <a:rPr lang="en-US" dirty="0" smtClean="0">
                <a:solidFill>
                  <a:prstClr val="black"/>
                </a:solidFill>
                <a:latin typeface="Consolas"/>
              </a:rPr>
              <a:t>    </a:t>
            </a:r>
            <a:r>
              <a:rPr lang="en-US" dirty="0" err="1">
                <a:solidFill>
                  <a:srgbClr val="0000FF"/>
                </a:solidFill>
                <a:latin typeface="Consolas"/>
              </a:rPr>
              <a:t>this</a:t>
            </a:r>
            <a:r>
              <a:rPr lang="en-US" dirty="0" err="1">
                <a:solidFill>
                  <a:prstClr val="black"/>
                </a:solidFill>
                <a:latin typeface="Consolas"/>
              </a:rPr>
              <a:t>.Y</a:t>
            </a:r>
            <a:r>
              <a:rPr lang="en-US" dirty="0">
                <a:solidFill>
                  <a:prstClr val="black"/>
                </a:solidFill>
                <a:latin typeface="Consolas"/>
              </a:rPr>
              <a:t> = y;</a:t>
            </a:r>
          </a:p>
          <a:p>
            <a:r>
              <a:rPr lang="en-US" dirty="0" smtClean="0">
                <a:solidFill>
                  <a:prstClr val="black"/>
                </a:solidFill>
                <a:latin typeface="Consolas"/>
              </a:rPr>
              <a:t>  </a:t>
            </a:r>
            <a:r>
              <a:rPr lang="en-US" dirty="0">
                <a:solidFill>
                  <a:prstClr val="black"/>
                </a:solidFill>
                <a:latin typeface="Consolas"/>
              </a:rPr>
              <a:t>}</a:t>
            </a:r>
          </a:p>
          <a:p>
            <a:r>
              <a:rPr lang="en-US" dirty="0" smtClean="0">
                <a:solidFill>
                  <a:prstClr val="black"/>
                </a:solidFill>
                <a:latin typeface="Consolas"/>
              </a:rPr>
              <a:t>}</a:t>
            </a:r>
            <a:endParaRPr lang="en-US" dirty="0" smtClean="0">
              <a:solidFill>
                <a:srgbClr val="0000FF"/>
              </a:solidFill>
              <a:latin typeface="Consolas"/>
            </a:endParaRPr>
          </a:p>
          <a:p>
            <a:endParaRPr lang="en-US" dirty="0">
              <a:solidFill>
                <a:srgbClr val="0000FF"/>
              </a:solidFill>
              <a:latin typeface="Consolas"/>
            </a:endParaRPr>
          </a:p>
          <a:p>
            <a:r>
              <a:rPr lang="en-US" dirty="0" smtClean="0">
                <a:solidFill>
                  <a:srgbClr val="0000FF"/>
                </a:solidFill>
                <a:latin typeface="Consolas"/>
              </a:rPr>
              <a:t>public</a:t>
            </a:r>
            <a:r>
              <a:rPr lang="en-US" dirty="0" smtClean="0">
                <a:solidFill>
                  <a:prstClr val="black"/>
                </a:solidFill>
                <a:latin typeface="Consolas"/>
              </a:rPr>
              <a:t> </a:t>
            </a:r>
            <a:r>
              <a:rPr lang="en-US" dirty="0" err="1">
                <a:solidFill>
                  <a:prstClr val="black"/>
                </a:solidFill>
                <a:latin typeface="Consolas"/>
              </a:rPr>
              <a:t>CreatePoint</a:t>
            </a:r>
            <a:r>
              <a:rPr lang="en-US" dirty="0">
                <a:solidFill>
                  <a:prstClr val="black"/>
                </a:solidFill>
                <a:latin typeface="Consolas"/>
              </a:rPr>
              <a:t>(</a:t>
            </a:r>
            <a:r>
              <a:rPr lang="en-US" dirty="0">
                <a:solidFill>
                  <a:srgbClr val="0000FF"/>
                </a:solidFill>
                <a:latin typeface="Consolas"/>
              </a:rPr>
              <a:t>double</a:t>
            </a:r>
            <a:r>
              <a:rPr lang="en-US" dirty="0">
                <a:solidFill>
                  <a:prstClr val="black"/>
                </a:solidFill>
                <a:latin typeface="Consolas"/>
              </a:rPr>
              <a:t> x)</a:t>
            </a:r>
          </a:p>
          <a:p>
            <a:r>
              <a:rPr lang="en-US" dirty="0" smtClean="0">
                <a:solidFill>
                  <a:prstClr val="black"/>
                </a:solidFill>
                <a:latin typeface="Consolas"/>
              </a:rPr>
              <a:t>{</a:t>
            </a:r>
            <a:endParaRPr lang="en-US" dirty="0">
              <a:solidFill>
                <a:prstClr val="black"/>
              </a:solidFill>
              <a:latin typeface="Consolas"/>
            </a:endParaRPr>
          </a:p>
          <a:p>
            <a:r>
              <a:rPr lang="en-US" dirty="0" smtClean="0">
                <a:solidFill>
                  <a:prstClr val="black"/>
                </a:solidFill>
                <a:latin typeface="Consolas"/>
              </a:rPr>
              <a:t>  </a:t>
            </a:r>
            <a:r>
              <a:rPr lang="en-US" dirty="0" err="1">
                <a:solidFill>
                  <a:srgbClr val="0000FF"/>
                </a:solidFill>
                <a:latin typeface="Consolas"/>
              </a:rPr>
              <a:t>var</a:t>
            </a:r>
            <a:r>
              <a:rPr lang="en-US" dirty="0">
                <a:solidFill>
                  <a:prstClr val="black"/>
                </a:solidFill>
                <a:latin typeface="Consolas"/>
              </a:rPr>
              <a:t> p = </a:t>
            </a:r>
            <a:r>
              <a:rPr lang="en-US" dirty="0">
                <a:solidFill>
                  <a:srgbClr val="0000FF"/>
                </a:solidFill>
                <a:latin typeface="Consolas"/>
              </a:rPr>
              <a:t>new</a:t>
            </a:r>
            <a:r>
              <a:rPr lang="en-US" dirty="0">
                <a:solidFill>
                  <a:prstClr val="black"/>
                </a:solidFill>
                <a:latin typeface="Consolas"/>
              </a:rPr>
              <a:t> </a:t>
            </a:r>
            <a:r>
              <a:rPr lang="en-US" dirty="0">
                <a:solidFill>
                  <a:srgbClr val="2B91AF"/>
                </a:solidFill>
                <a:latin typeface="Consolas"/>
              </a:rPr>
              <a:t>Point</a:t>
            </a:r>
            <a:r>
              <a:rPr lang="en-US" dirty="0">
                <a:solidFill>
                  <a:prstClr val="black"/>
                </a:solidFill>
                <a:latin typeface="Consolas"/>
              </a:rPr>
              <a:t>(x, x);</a:t>
            </a:r>
          </a:p>
          <a:p>
            <a:endParaRPr lang="en-US" dirty="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.Assert</a:t>
            </a:r>
            <a:r>
              <a:rPr lang="en-US" dirty="0">
                <a:solidFill>
                  <a:prstClr val="black"/>
                </a:solidFill>
                <a:latin typeface="Consolas"/>
              </a:rPr>
              <a:t>(x == </a:t>
            </a:r>
            <a:r>
              <a:rPr lang="en-US" dirty="0" err="1">
                <a:solidFill>
                  <a:prstClr val="black"/>
                </a:solidFill>
                <a:latin typeface="Consolas"/>
              </a:rPr>
              <a:t>p.X</a:t>
            </a:r>
            <a:r>
              <a:rPr lang="en-US" dirty="0">
                <a:solidFill>
                  <a:prstClr val="black"/>
                </a:solidFill>
                <a:latin typeface="Consolas"/>
              </a:rPr>
              <a:t>);</a:t>
            </a:r>
          </a:p>
          <a:p>
            <a:r>
              <a:rPr lang="en-US" dirty="0" smtClean="0">
                <a:solidFill>
                  <a:prstClr val="black"/>
                </a:solidFill>
                <a:latin typeface="Consolas"/>
              </a:rPr>
              <a:t>} </a:t>
            </a:r>
            <a:endParaRPr lang="en-US" dirty="0">
              <a:solidFill>
                <a:prstClr val="black"/>
              </a:solidFill>
              <a:latin typeface="Consolas"/>
            </a:endParaRPr>
          </a:p>
        </p:txBody>
      </p:sp>
    </p:spTree>
    <p:extLst>
      <p:ext uri="{BB962C8B-B14F-4D97-AF65-F5344CB8AC3E}">
        <p14:creationId xmlns:p14="http://schemas.microsoft.com/office/powerpoint/2010/main" val="2364512147"/>
      </p:ext>
    </p:extLst>
  </p:cSld>
  <p:clrMapOvr>
    <a:masterClrMapping/>
  </p:clrMapOvr>
  <p:transition>
    <p:fade/>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Arrays</a:t>
            </a:r>
            <a:endParaRPr lang="en-US" dirty="0"/>
          </a:p>
        </p:txBody>
      </p:sp>
      <p:pic>
        <p:nvPicPr>
          <p:cNvPr id="6147" name="Picture 3" descr="C:\Users\logozzo\AppData\Local\Microsoft\Windows\Temporary Internet Files\Content.IE5\Z8WEOD16\MC90022908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3200400"/>
            <a:ext cx="317421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869874"/>
      </p:ext>
    </p:extLst>
  </p:cSld>
  <p:clrMapOvr>
    <a:masterClrMapping/>
  </p:clrMapOvr>
  <p:transition>
    <p:fade/>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Inferring array contents…</a:t>
            </a:r>
            <a:endParaRPr lang="en-US" dirty="0"/>
          </a:p>
        </p:txBody>
      </p:sp>
      <p:sp>
        <p:nvSpPr>
          <p:cNvPr id="4" name="TextBox 3"/>
          <p:cNvSpPr txBox="1"/>
          <p:nvPr/>
        </p:nvSpPr>
        <p:spPr>
          <a:xfrm>
            <a:off x="195943" y="979714"/>
            <a:ext cx="5334000" cy="4247317"/>
          </a:xfrm>
          <a:prstGeom prst="rect">
            <a:avLst/>
          </a:prstGeom>
          <a:solidFill>
            <a:schemeClr val="tx1"/>
          </a:solidFill>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solidFill>
                  <a:srgbClr val="0000FF"/>
                </a:solidFill>
                <a:latin typeface="Consolas"/>
              </a:rPr>
              <a:t>public</a:t>
            </a:r>
            <a:r>
              <a:rPr lang="en-US" dirty="0" smtClean="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a:t>
            </a:r>
            <a:r>
              <a:rPr lang="en-US" dirty="0" smtClean="0">
                <a:solidFill>
                  <a:prstClr val="black"/>
                </a:solidFill>
                <a:latin typeface="Consolas"/>
              </a:rPr>
              <a:t>Init(</a:t>
            </a:r>
            <a:r>
              <a:rPr lang="en-US" dirty="0" smtClean="0">
                <a:solidFill>
                  <a:srgbClr val="0000FF"/>
                </a:solidFill>
                <a:latin typeface="Consolas"/>
              </a:rPr>
              <a:t>int</a:t>
            </a:r>
            <a:r>
              <a:rPr lang="en-US" dirty="0" smtClean="0">
                <a:solidFill>
                  <a:prstClr val="black"/>
                </a:solidFill>
                <a:latin typeface="Consolas"/>
              </a:rPr>
              <a:t> N)</a:t>
            </a:r>
          </a:p>
          <a:p>
            <a:r>
              <a:rPr lang="en-US" dirty="0" smtClean="0">
                <a:solidFill>
                  <a:prstClr val="black"/>
                </a:solidFill>
                <a:latin typeface="Consolas"/>
              </a:rPr>
              <a:t>{</a:t>
            </a:r>
          </a:p>
          <a:p>
            <a:r>
              <a:rPr lang="en-US" dirty="0" smtClean="0">
                <a:solidFill>
                  <a:srgbClr val="2B91AF"/>
                </a:solidFill>
                <a:latin typeface="Consolas"/>
              </a:rPr>
              <a:t>    </a:t>
            </a:r>
            <a:r>
              <a:rPr lang="en-US" dirty="0" smtClean="0">
                <a:solidFill>
                  <a:schemeClr val="bg2">
                    <a:lumMod val="60000"/>
                    <a:lumOff val="40000"/>
                  </a:schemeClr>
                </a:solidFill>
                <a:latin typeface="Consolas"/>
              </a:rPr>
              <a:t>Contract</a:t>
            </a:r>
            <a:r>
              <a:rPr lang="en-US" dirty="0" smtClean="0">
                <a:solidFill>
                  <a:prstClr val="black"/>
                </a:solidFill>
                <a:latin typeface="Consolas"/>
              </a:rPr>
              <a:t>.Requires(N &gt; </a:t>
            </a:r>
            <a:r>
              <a:rPr lang="en-US" dirty="0" smtClean="0">
                <a:solidFill>
                  <a:srgbClr val="A52A2A"/>
                </a:solidFill>
                <a:latin typeface="Consolas"/>
              </a:rPr>
              <a:t>0</a:t>
            </a:r>
            <a:r>
              <a:rPr lang="en-US" dirty="0" smtClean="0">
                <a:solidFill>
                  <a:prstClr val="black"/>
                </a:solidFill>
                <a:latin typeface="Consolas"/>
              </a:rPr>
              <a:t>);</a:t>
            </a:r>
          </a:p>
          <a:p>
            <a:endParaRPr lang="en-US" dirty="0" smtClean="0">
              <a:solidFill>
                <a:prstClr val="black"/>
              </a:solidFill>
              <a:latin typeface="Consolas"/>
            </a:endParaRPr>
          </a:p>
          <a:p>
            <a:r>
              <a:rPr lang="en-US" dirty="0" smtClean="0">
                <a:solidFill>
                  <a:prstClr val="black"/>
                </a:solidFill>
                <a:latin typeface="Consolas"/>
              </a:rPr>
              <a:t>    </a:t>
            </a:r>
            <a:r>
              <a:rPr lang="en-US" dirty="0" smtClean="0">
                <a:solidFill>
                  <a:srgbClr val="0000FF"/>
                </a:solidFill>
                <a:latin typeface="Consolas"/>
              </a:rPr>
              <a:t>int</a:t>
            </a:r>
            <a:r>
              <a:rPr lang="en-US" dirty="0" smtClean="0">
                <a:solidFill>
                  <a:prstClr val="black"/>
                </a:solidFill>
                <a:latin typeface="Consolas"/>
              </a:rPr>
              <a:t>[] a = </a:t>
            </a:r>
            <a:r>
              <a:rPr lang="en-US" dirty="0" smtClean="0">
                <a:solidFill>
                  <a:srgbClr val="0000FF"/>
                </a:solidFill>
                <a:latin typeface="Consolas"/>
              </a:rPr>
              <a:t>new</a:t>
            </a:r>
            <a:r>
              <a:rPr lang="en-US" dirty="0" smtClean="0">
                <a:solidFill>
                  <a:prstClr val="black"/>
                </a:solidFill>
                <a:latin typeface="Consolas"/>
              </a:rPr>
              <a:t> </a:t>
            </a:r>
            <a:r>
              <a:rPr lang="en-US" dirty="0" smtClean="0">
                <a:solidFill>
                  <a:srgbClr val="0000FF"/>
                </a:solidFill>
                <a:latin typeface="Consolas"/>
              </a:rPr>
              <a:t>int</a:t>
            </a:r>
            <a:r>
              <a:rPr lang="en-US" dirty="0" smtClean="0">
                <a:solidFill>
                  <a:prstClr val="black"/>
                </a:solidFill>
                <a:latin typeface="Consolas"/>
              </a:rPr>
              <a:t>[N];</a:t>
            </a:r>
          </a:p>
          <a:p>
            <a:r>
              <a:rPr lang="en-US" dirty="0" smtClean="0">
                <a:solidFill>
                  <a:prstClr val="black"/>
                </a:solidFill>
                <a:latin typeface="Consolas"/>
              </a:rPr>
              <a:t>    </a:t>
            </a:r>
            <a:r>
              <a:rPr lang="en-US" dirty="0" smtClean="0">
                <a:solidFill>
                  <a:srgbClr val="0000FF"/>
                </a:solidFill>
                <a:latin typeface="Consolas"/>
              </a:rPr>
              <a:t>int</a:t>
            </a:r>
            <a:r>
              <a:rPr lang="en-US" dirty="0" smtClean="0">
                <a:solidFill>
                  <a:prstClr val="black"/>
                </a:solidFill>
                <a:latin typeface="Consolas"/>
              </a:rPr>
              <a:t> i = </a:t>
            </a:r>
            <a:r>
              <a:rPr lang="en-US" dirty="0" smtClean="0">
                <a:solidFill>
                  <a:srgbClr val="A52A2A"/>
                </a:solidFill>
                <a:latin typeface="Consolas"/>
              </a:rPr>
              <a:t>0</a:t>
            </a:r>
            <a:r>
              <a:rPr lang="en-US" dirty="0" smtClean="0">
                <a:solidFill>
                  <a:prstClr val="black"/>
                </a:solidFill>
                <a:latin typeface="Consolas"/>
              </a:rPr>
              <a:t>;</a:t>
            </a:r>
          </a:p>
          <a:p>
            <a:endParaRPr lang="en-US" dirty="0">
              <a:solidFill>
                <a:prstClr val="black"/>
              </a:solidFill>
              <a:latin typeface="Consolas"/>
            </a:endParaRPr>
          </a:p>
          <a:p>
            <a:r>
              <a:rPr lang="en-US" dirty="0" smtClean="0">
                <a:solidFill>
                  <a:prstClr val="black"/>
                </a:solidFill>
                <a:latin typeface="Consolas"/>
              </a:rPr>
              <a:t>    </a:t>
            </a:r>
            <a:r>
              <a:rPr lang="en-US" dirty="0">
                <a:solidFill>
                  <a:srgbClr val="0000FF"/>
                </a:solidFill>
                <a:latin typeface="Consolas"/>
              </a:rPr>
              <a:t>while</a:t>
            </a:r>
            <a:r>
              <a:rPr lang="en-US" dirty="0">
                <a:solidFill>
                  <a:prstClr val="black"/>
                </a:solidFill>
                <a:latin typeface="Consolas"/>
              </a:rPr>
              <a:t> (i &lt; N)</a:t>
            </a:r>
          </a:p>
          <a:p>
            <a:r>
              <a:rPr lang="en-US" dirty="0" smtClean="0">
                <a:solidFill>
                  <a:prstClr val="black"/>
                </a:solidFill>
                <a:latin typeface="Consolas"/>
              </a:rPr>
              <a:t>    </a:t>
            </a:r>
            <a:r>
              <a:rPr lang="en-US" dirty="0">
                <a:solidFill>
                  <a:prstClr val="black"/>
                </a:solidFill>
                <a:latin typeface="Consolas"/>
              </a:rPr>
              <a:t>{</a:t>
            </a:r>
          </a:p>
          <a:p>
            <a:r>
              <a:rPr lang="en-US" dirty="0" smtClean="0">
                <a:solidFill>
                  <a:prstClr val="black"/>
                </a:solidFill>
                <a:latin typeface="Consolas"/>
              </a:rPr>
              <a:t>      </a:t>
            </a:r>
            <a:r>
              <a:rPr lang="en-US" dirty="0">
                <a:solidFill>
                  <a:prstClr val="black"/>
                </a:solidFill>
                <a:latin typeface="Consolas"/>
              </a:rPr>
              <a:t>a[i] = </a:t>
            </a:r>
            <a:r>
              <a:rPr lang="en-US" dirty="0">
                <a:solidFill>
                  <a:srgbClr val="A52A2A"/>
                </a:solidFill>
                <a:latin typeface="Consolas"/>
              </a:rPr>
              <a:t>222</a:t>
            </a:r>
            <a:r>
              <a:rPr lang="en-US" dirty="0">
                <a:solidFill>
                  <a:prstClr val="black"/>
                </a:solidFill>
                <a:latin typeface="Consolas"/>
              </a:rPr>
              <a:t>;</a:t>
            </a:r>
          </a:p>
          <a:p>
            <a:r>
              <a:rPr lang="en-US" dirty="0" smtClean="0">
                <a:solidFill>
                  <a:prstClr val="black"/>
                </a:solidFill>
                <a:latin typeface="Consolas"/>
              </a:rPr>
              <a:t>      </a:t>
            </a:r>
            <a:r>
              <a:rPr lang="en-US" dirty="0">
                <a:solidFill>
                  <a:prstClr val="black"/>
                </a:solidFill>
                <a:latin typeface="Consolas"/>
              </a:rPr>
              <a:t>i = i + </a:t>
            </a:r>
            <a:r>
              <a:rPr lang="en-US" dirty="0">
                <a:solidFill>
                  <a:srgbClr val="A52A2A"/>
                </a:solidFill>
                <a:latin typeface="Consolas"/>
              </a:rPr>
              <a:t>1</a:t>
            </a:r>
            <a:r>
              <a:rPr lang="en-US" dirty="0">
                <a:solidFill>
                  <a:prstClr val="black"/>
                </a:solidFill>
                <a:latin typeface="Consolas"/>
              </a:rPr>
              <a:t>;</a:t>
            </a:r>
          </a:p>
          <a:p>
            <a:r>
              <a:rPr lang="en-US" dirty="0" smtClean="0">
                <a:solidFill>
                  <a:prstClr val="black"/>
                </a:solidFill>
                <a:latin typeface="Consolas"/>
              </a:rPr>
              <a:t>    </a:t>
            </a:r>
            <a:r>
              <a:rPr lang="en-US" dirty="0">
                <a:solidFill>
                  <a:prstClr val="black"/>
                </a:solidFill>
                <a:latin typeface="Consolas"/>
              </a:rPr>
              <a:t>}</a:t>
            </a:r>
          </a:p>
          <a:p>
            <a:endParaRPr lang="en-US" dirty="0" smtClean="0">
              <a:solidFill>
                <a:prstClr val="black"/>
              </a:solidFill>
              <a:latin typeface="Consolas"/>
            </a:endParaRPr>
          </a:p>
          <a:p>
            <a:r>
              <a:rPr lang="en-US" dirty="0" smtClean="0">
                <a:solidFill>
                  <a:prstClr val="black"/>
                </a:solidFill>
                <a:latin typeface="Consolas"/>
              </a:rPr>
              <a:t>    </a:t>
            </a:r>
            <a:r>
              <a:rPr lang="en-US" dirty="0">
                <a:solidFill>
                  <a:schemeClr val="bg2">
                    <a:lumMod val="60000"/>
                    <a:lumOff val="40000"/>
                  </a:schemeClr>
                </a:solidFill>
                <a:latin typeface="Consolas"/>
              </a:rPr>
              <a:t>Contract</a:t>
            </a:r>
            <a:r>
              <a:rPr lang="en-US" dirty="0">
                <a:solidFill>
                  <a:prstClr val="black"/>
                </a:solidFill>
                <a:latin typeface="Consolas"/>
              </a:rPr>
              <a:t>.Assert</a:t>
            </a:r>
            <a:r>
              <a:rPr lang="en-US" dirty="0" smtClean="0">
                <a:solidFill>
                  <a:prstClr val="black"/>
                </a:solidFill>
                <a:latin typeface="Consolas"/>
              </a:rPr>
              <a:t>(</a:t>
            </a:r>
            <a:r>
              <a:rPr lang="en-US" dirty="0" smtClean="0"/>
              <a:t>∀ k ∈ [0, N). a[k] == 222);</a:t>
            </a:r>
          </a:p>
          <a:p>
            <a:r>
              <a:rPr lang="en-US" dirty="0" smtClean="0">
                <a:solidFill>
                  <a:prstClr val="black"/>
                </a:solidFill>
                <a:latin typeface="Consolas"/>
              </a:rPr>
              <a:t>}</a:t>
            </a:r>
            <a:endParaRPr lang="en-US" dirty="0" smtClean="0">
              <a:effectLst>
                <a:outerShdw blurRad="38100" dist="38100" dir="2700000" algn="tl">
                  <a:srgbClr val="000000">
                    <a:alpha val="43137"/>
                  </a:srgbClr>
                </a:outerShdw>
              </a:effectLst>
            </a:endParaRPr>
          </a:p>
        </p:txBody>
      </p:sp>
      <p:grpSp>
        <p:nvGrpSpPr>
          <p:cNvPr id="22" name="Group 21"/>
          <p:cNvGrpSpPr/>
          <p:nvPr/>
        </p:nvGrpSpPr>
        <p:grpSpPr>
          <a:xfrm>
            <a:off x="1981200" y="2256462"/>
            <a:ext cx="4886400" cy="1754326"/>
            <a:chOff x="1981200" y="2256462"/>
            <a:chExt cx="4886400" cy="1754326"/>
          </a:xfrm>
        </p:grpSpPr>
        <p:sp>
          <p:nvSpPr>
            <p:cNvPr id="5" name="TextBox 4"/>
            <p:cNvSpPr txBox="1"/>
            <p:nvPr/>
          </p:nvSpPr>
          <p:spPr>
            <a:xfrm>
              <a:off x="4259194" y="2256462"/>
              <a:ext cx="2608406" cy="1754326"/>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If i == 0 then </a:t>
              </a:r>
            </a:p>
            <a:p>
              <a:r>
                <a:rPr lang="en-US" dirty="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   a not initialized</a:t>
              </a:r>
            </a:p>
            <a:p>
              <a:r>
                <a:rPr lang="en-US" dirty="0" smtClean="0">
                  <a:effectLst>
                    <a:outerShdw blurRad="38100" dist="38100" dir="2700000" algn="tl">
                      <a:srgbClr val="000000">
                        <a:alpha val="43137"/>
                      </a:srgbClr>
                    </a:outerShdw>
                  </a:effectLst>
                </a:rPr>
                <a:t>else  if i &gt; 0</a:t>
              </a:r>
            </a:p>
            <a:p>
              <a:r>
                <a:rPr lang="en-US" dirty="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   a[0] == … a[i] == 222</a:t>
              </a:r>
            </a:p>
            <a:p>
              <a:r>
                <a:rPr lang="en-US" dirty="0" smtClean="0">
                  <a:effectLst>
                    <a:outerShdw blurRad="38100" dist="38100" dir="2700000" algn="tl">
                      <a:srgbClr val="000000">
                        <a:alpha val="43137"/>
                      </a:srgbClr>
                    </a:outerShdw>
                  </a:effectLst>
                </a:rPr>
                <a:t>else</a:t>
              </a:r>
            </a:p>
            <a:p>
              <a:r>
                <a:rPr lang="en-US" dirty="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   impossible</a:t>
              </a:r>
            </a:p>
          </p:txBody>
        </p:sp>
        <p:cxnSp>
          <p:nvCxnSpPr>
            <p:cNvPr id="7" name="Straight Arrow Connector 6"/>
            <p:cNvCxnSpPr>
              <a:stCxn id="5" idx="1"/>
            </p:cNvCxnSpPr>
            <p:nvPr/>
          </p:nvCxnSpPr>
          <p:spPr>
            <a:xfrm flipH="1" flipV="1">
              <a:off x="1981200" y="2819400"/>
              <a:ext cx="2277994" cy="314225"/>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5516933" y="979714"/>
            <a:ext cx="3412153" cy="1996798"/>
            <a:chOff x="5516933" y="979714"/>
            <a:chExt cx="3412153" cy="1996798"/>
          </a:xfrm>
        </p:grpSpPr>
        <p:sp>
          <p:nvSpPr>
            <p:cNvPr id="10" name="TextBox 9"/>
            <p:cNvSpPr txBox="1"/>
            <p:nvPr/>
          </p:nvSpPr>
          <p:spPr>
            <a:xfrm>
              <a:off x="5516933" y="979714"/>
              <a:ext cx="3412153" cy="646331"/>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Challenge 1:</a:t>
              </a:r>
            </a:p>
            <a:p>
              <a:r>
                <a:rPr lang="en-US" dirty="0" smtClean="0">
                  <a:effectLst>
                    <a:outerShdw blurRad="38100" dist="38100" dir="2700000" algn="tl">
                      <a:srgbClr val="000000">
                        <a:alpha val="43137"/>
                      </a:srgbClr>
                    </a:outerShdw>
                  </a:effectLst>
                </a:rPr>
                <a:t>Effective handling of disjunction</a:t>
              </a:r>
            </a:p>
          </p:txBody>
        </p:sp>
        <p:cxnSp>
          <p:nvCxnSpPr>
            <p:cNvPr id="13" name="Straight Arrow Connector 12"/>
            <p:cNvCxnSpPr>
              <a:stCxn id="10" idx="2"/>
            </p:cNvCxnSpPr>
            <p:nvPr/>
          </p:nvCxnSpPr>
          <p:spPr>
            <a:xfrm flipH="1">
              <a:off x="6248400" y="1626045"/>
              <a:ext cx="974610" cy="135046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819400" y="4876800"/>
            <a:ext cx="4365298" cy="1669226"/>
            <a:chOff x="2819400" y="4876800"/>
            <a:chExt cx="4365298" cy="1669226"/>
          </a:xfrm>
        </p:grpSpPr>
        <p:sp>
          <p:nvSpPr>
            <p:cNvPr id="11" name="TextBox 10"/>
            <p:cNvSpPr txBox="1"/>
            <p:nvPr/>
          </p:nvSpPr>
          <p:spPr>
            <a:xfrm>
              <a:off x="2819400" y="5622696"/>
              <a:ext cx="4365298" cy="923330"/>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Challenge 2:</a:t>
              </a:r>
            </a:p>
            <a:p>
              <a:r>
                <a:rPr lang="en-US" dirty="0" smtClean="0">
                  <a:effectLst>
                    <a:outerShdw blurRad="38100" dist="38100" dir="2700000" algn="tl">
                      <a:srgbClr val="000000">
                        <a:alpha val="43137"/>
                      </a:srgbClr>
                    </a:outerShdw>
                  </a:effectLst>
                </a:rPr>
                <a:t>No </a:t>
              </a:r>
              <a:r>
                <a:rPr lang="en-US" dirty="0">
                  <a:effectLst>
                    <a:outerShdw blurRad="38100" dist="38100" dir="2700000" algn="tl">
                      <a:srgbClr val="000000">
                        <a:alpha val="43137"/>
                      </a:srgbClr>
                    </a:outerShdw>
                  </a:effectLst>
                </a:rPr>
                <a:t>o</a:t>
              </a:r>
              <a:r>
                <a:rPr lang="en-US" dirty="0" smtClean="0">
                  <a:effectLst>
                    <a:outerShdw blurRad="38100" dist="38100" dir="2700000" algn="tl">
                      <a:srgbClr val="000000">
                        <a:alpha val="43137"/>
                      </a:srgbClr>
                    </a:outerShdw>
                  </a:effectLst>
                </a:rPr>
                <a:t>verapproximation  (can be unsound)</a:t>
              </a:r>
            </a:p>
            <a:p>
              <a:r>
                <a:rPr lang="en-US" dirty="0" smtClean="0">
                  <a:effectLst>
                    <a:outerShdw blurRad="38100" dist="38100" dir="2700000" algn="tl">
                      <a:srgbClr val="000000">
                        <a:alpha val="43137"/>
                      </a:srgbClr>
                    </a:outerShdw>
                  </a:effectLst>
                </a:rPr>
                <a:t>(no hole, </a:t>
              </a:r>
              <a:r>
                <a:rPr lang="en-US" i="1" dirty="0" smtClean="0">
                  <a:effectLst>
                    <a:outerShdw blurRad="38100" dist="38100" dir="2700000" algn="tl">
                      <a:srgbClr val="000000">
                        <a:alpha val="43137"/>
                      </a:srgbClr>
                    </a:outerShdw>
                  </a:effectLst>
                </a:rPr>
                <a:t>all</a:t>
              </a:r>
              <a:r>
                <a:rPr lang="en-US" dirty="0" smtClean="0">
                  <a:effectLst>
                    <a:outerShdw blurRad="38100" dist="38100" dir="2700000" algn="tl">
                      <a:srgbClr val="000000">
                        <a:alpha val="43137"/>
                      </a:srgbClr>
                    </a:outerShdw>
                  </a:effectLst>
                </a:rPr>
                <a:t> the elements are initialized)</a:t>
              </a:r>
            </a:p>
          </p:txBody>
        </p:sp>
        <p:cxnSp>
          <p:nvCxnSpPr>
            <p:cNvPr id="17" name="Straight Arrow Connector 16"/>
            <p:cNvCxnSpPr>
              <a:stCxn id="11" idx="0"/>
            </p:cNvCxnSpPr>
            <p:nvPr/>
          </p:nvCxnSpPr>
          <p:spPr>
            <a:xfrm flipH="1" flipV="1">
              <a:off x="3962400" y="4876800"/>
              <a:ext cx="1039649" cy="74589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958865823"/>
      </p:ext>
    </p:extLst>
  </p:cSld>
  <p:clrMapOvr>
    <a:masterClrMapping/>
  </p:clrMapOvr>
  <p:transition advTm="10612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But we already have </a:t>
            </a:r>
            <a:r>
              <a:rPr dirty="0"/>
              <a:t>a</a:t>
            </a:r>
            <a:r>
              <a:rPr dirty="0" smtClean="0"/>
              <a:t>ssertions! </a:t>
            </a:r>
            <a:endParaRPr lang="en-US" dirty="0"/>
          </a:p>
        </p:txBody>
      </p:sp>
      <p:sp>
        <p:nvSpPr>
          <p:cNvPr id="3" name="Text Placeholder 2"/>
          <p:cNvSpPr>
            <a:spLocks noGrp="1"/>
          </p:cNvSpPr>
          <p:nvPr>
            <p:ph type="body" sz="quarter" idx="10"/>
          </p:nvPr>
        </p:nvSpPr>
        <p:spPr>
          <a:xfrm>
            <a:off x="381000" y="1411552"/>
            <a:ext cx="8382000" cy="2948499"/>
          </a:xfrm>
        </p:spPr>
        <p:txBody>
          <a:bodyPr/>
          <a:lstStyle/>
          <a:p>
            <a:r>
              <a:rPr lang="en-US" dirty="0" smtClean="0"/>
              <a:t>All languages have an assert</a:t>
            </a:r>
          </a:p>
          <a:p>
            <a:pPr lvl="1"/>
            <a:r>
              <a:rPr lang="en-US" dirty="0"/>
              <a:t>a</a:t>
            </a:r>
            <a:r>
              <a:rPr lang="en-US" dirty="0" smtClean="0"/>
              <a:t>ssert(</a:t>
            </a:r>
            <a:r>
              <a:rPr lang="en-US" dirty="0" err="1" smtClean="0"/>
              <a:t>exp</a:t>
            </a:r>
            <a:r>
              <a:rPr lang="en-US" dirty="0" smtClean="0"/>
              <a:t>) macro in C/C++</a:t>
            </a:r>
          </a:p>
          <a:p>
            <a:pPr lvl="1"/>
            <a:r>
              <a:rPr lang="en-US" dirty="0"/>
              <a:t>a</a:t>
            </a:r>
            <a:r>
              <a:rPr lang="en-US" dirty="0" smtClean="0"/>
              <a:t>ssert </a:t>
            </a:r>
            <a:r>
              <a:rPr lang="en-US" dirty="0" err="1" smtClean="0"/>
              <a:t>exp</a:t>
            </a:r>
            <a:r>
              <a:rPr lang="en-US" dirty="0" smtClean="0"/>
              <a:t>  keyword in Java</a:t>
            </a:r>
          </a:p>
          <a:p>
            <a:pPr lvl="1"/>
            <a:r>
              <a:rPr lang="en-US" dirty="0" err="1" smtClean="0"/>
              <a:t>Debug.Assert</a:t>
            </a:r>
            <a:r>
              <a:rPr lang="en-US" dirty="0" smtClean="0"/>
              <a:t>(</a:t>
            </a:r>
            <a:r>
              <a:rPr lang="en-US" dirty="0" err="1" smtClean="0"/>
              <a:t>exp</a:t>
            </a:r>
            <a:r>
              <a:rPr lang="en-US" dirty="0" smtClean="0"/>
              <a:t>) static method in .NET</a:t>
            </a:r>
          </a:p>
          <a:p>
            <a:r>
              <a:rPr lang="en-US" dirty="0" smtClean="0"/>
              <a:t>Assert is not visible from the caller!</a:t>
            </a:r>
          </a:p>
          <a:p>
            <a:pPr>
              <a:buNone/>
            </a:pPr>
            <a:r>
              <a:rPr lang="en-US" dirty="0" smtClean="0"/>
              <a:t>	</a:t>
            </a:r>
            <a:endParaRPr lang="en-US" dirty="0"/>
          </a:p>
        </p:txBody>
      </p:sp>
      <p:sp>
        <p:nvSpPr>
          <p:cNvPr id="4" name="TextBox 3"/>
          <p:cNvSpPr txBox="1"/>
          <p:nvPr/>
        </p:nvSpPr>
        <p:spPr>
          <a:xfrm>
            <a:off x="1371600" y="4038600"/>
            <a:ext cx="6301725" cy="193899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dirty="0" smtClean="0">
                <a:solidFill>
                  <a:srgbClr val="0000FF"/>
                </a:solidFill>
                <a:latin typeface="Consolas"/>
              </a:rPr>
              <a:t>static</a:t>
            </a:r>
            <a:r>
              <a:rPr lang="en-US" sz="2400" dirty="0" smtClean="0">
                <a:solidFill>
                  <a:prstClr val="black"/>
                </a:solidFill>
                <a:latin typeface="Consolas"/>
              </a:rPr>
              <a:t> </a:t>
            </a:r>
            <a:r>
              <a:rPr lang="en-US" sz="2400" dirty="0">
                <a:solidFill>
                  <a:srgbClr val="0000FF"/>
                </a:solidFill>
                <a:latin typeface="Consolas"/>
              </a:rPr>
              <a:t>public</a:t>
            </a:r>
            <a:r>
              <a:rPr lang="en-US" sz="2400" dirty="0">
                <a:solidFill>
                  <a:prstClr val="black"/>
                </a:solidFill>
                <a:latin typeface="Consolas"/>
              </a:rPr>
              <a:t> </a:t>
            </a:r>
            <a:r>
              <a:rPr lang="en-US" sz="2400" dirty="0">
                <a:solidFill>
                  <a:srgbClr val="0000FF"/>
                </a:solidFill>
                <a:latin typeface="Consolas"/>
              </a:rPr>
              <a:t>int</a:t>
            </a:r>
            <a:r>
              <a:rPr lang="en-US" sz="2400" dirty="0">
                <a:solidFill>
                  <a:prstClr val="black"/>
                </a:solidFill>
                <a:latin typeface="Consolas"/>
              </a:rPr>
              <a:t> GCD(</a:t>
            </a:r>
            <a:r>
              <a:rPr lang="en-US" sz="2400" dirty="0">
                <a:solidFill>
                  <a:srgbClr val="0000FF"/>
                </a:solidFill>
                <a:latin typeface="Consolas"/>
              </a:rPr>
              <a:t>int</a:t>
            </a:r>
            <a:r>
              <a:rPr lang="en-US" sz="2400" dirty="0">
                <a:solidFill>
                  <a:prstClr val="black"/>
                </a:solidFill>
                <a:latin typeface="Consolas"/>
              </a:rPr>
              <a:t> x, </a:t>
            </a:r>
            <a:r>
              <a:rPr lang="en-US" sz="2400" dirty="0">
                <a:solidFill>
                  <a:srgbClr val="0000FF"/>
                </a:solidFill>
                <a:latin typeface="Consolas"/>
              </a:rPr>
              <a:t>int</a:t>
            </a:r>
            <a:r>
              <a:rPr lang="en-US" sz="2400" dirty="0">
                <a:solidFill>
                  <a:prstClr val="black"/>
                </a:solidFill>
                <a:latin typeface="Consolas"/>
              </a:rPr>
              <a:t> y)</a:t>
            </a:r>
          </a:p>
          <a:p>
            <a:r>
              <a:rPr lang="en-US" sz="2400" dirty="0" smtClean="0">
                <a:solidFill>
                  <a:prstClr val="black"/>
                </a:solidFill>
                <a:latin typeface="Consolas"/>
              </a:rPr>
              <a:t>{</a:t>
            </a:r>
            <a:endParaRPr lang="en-US" sz="2400" dirty="0">
              <a:solidFill>
                <a:prstClr val="black"/>
              </a:solidFill>
              <a:latin typeface="Consolas"/>
            </a:endParaRPr>
          </a:p>
          <a:p>
            <a:r>
              <a:rPr lang="en-US" sz="2400" dirty="0" smtClean="0">
                <a:solidFill>
                  <a:prstClr val="black"/>
                </a:solidFill>
                <a:latin typeface="Consolas"/>
              </a:rPr>
              <a:t>  </a:t>
            </a:r>
            <a:r>
              <a:rPr lang="en-US" sz="2400" dirty="0" err="1">
                <a:solidFill>
                  <a:srgbClr val="2B91AF"/>
                </a:solidFill>
                <a:latin typeface="Consolas"/>
              </a:rPr>
              <a:t>Debug</a:t>
            </a:r>
            <a:r>
              <a:rPr lang="en-US" sz="2400" dirty="0" err="1">
                <a:solidFill>
                  <a:prstClr val="black"/>
                </a:solidFill>
                <a:latin typeface="Consolas"/>
              </a:rPr>
              <a:t>.Assert</a:t>
            </a:r>
            <a:r>
              <a:rPr lang="en-US" sz="2400" dirty="0">
                <a:solidFill>
                  <a:prstClr val="black"/>
                </a:solidFill>
                <a:latin typeface="Consolas"/>
              </a:rPr>
              <a:t>(x &gt; 0);</a:t>
            </a:r>
          </a:p>
          <a:p>
            <a:r>
              <a:rPr lang="en-US" sz="2400" dirty="0" smtClean="0">
                <a:solidFill>
                  <a:prstClr val="black"/>
                </a:solidFill>
                <a:latin typeface="Consolas"/>
              </a:rPr>
              <a:t>  </a:t>
            </a:r>
            <a:r>
              <a:rPr lang="en-US" sz="2400" dirty="0" err="1">
                <a:solidFill>
                  <a:srgbClr val="2B91AF"/>
                </a:solidFill>
                <a:latin typeface="Consolas"/>
              </a:rPr>
              <a:t>Debug</a:t>
            </a:r>
            <a:r>
              <a:rPr lang="en-US" sz="2400" dirty="0" err="1">
                <a:solidFill>
                  <a:prstClr val="black"/>
                </a:solidFill>
                <a:latin typeface="Consolas"/>
              </a:rPr>
              <a:t>.Assert</a:t>
            </a:r>
            <a:r>
              <a:rPr lang="en-US" sz="2400" dirty="0">
                <a:solidFill>
                  <a:prstClr val="black"/>
                </a:solidFill>
                <a:latin typeface="Consolas"/>
              </a:rPr>
              <a:t>(y &gt; 0);</a:t>
            </a:r>
          </a:p>
          <a:p>
            <a:r>
              <a:rPr lang="en-US" sz="2400" dirty="0" smtClean="0">
                <a:solidFill>
                  <a:prstClr val="black"/>
                </a:solidFill>
                <a:latin typeface="Consolas"/>
              </a:rPr>
              <a:t>}</a:t>
            </a:r>
            <a:r>
              <a:rPr lang="en-US" sz="2400" dirty="0" smtClean="0">
                <a:latin typeface="Consolas" pitchFamily="49" charset="0"/>
              </a:rPr>
              <a:t>  </a:t>
            </a:r>
            <a:endParaRPr lang="en-US" sz="2400" dirty="0" smtClean="0">
              <a:solidFill>
                <a:schemeClr val="tx1"/>
              </a:solidFill>
              <a:latin typeface="Consolas" pitchFamily="49" charset="0"/>
            </a:endParaRPr>
          </a:p>
        </p:txBody>
      </p:sp>
    </p:spTree>
    <p:extLst>
      <p:ext uri="{BB962C8B-B14F-4D97-AF65-F5344CB8AC3E}">
        <p14:creationId xmlns:p14="http://schemas.microsoft.com/office/powerpoint/2010/main" val="3233785704"/>
      </p:ext>
    </p:extLst>
  </p:cSld>
  <p:clrMapOvr>
    <a:masterClrMapping/>
  </p:clrMapOvr>
  <p:transition>
    <p:fade/>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the first …</a:t>
            </a:r>
            <a:endParaRPr lang="en-US" dirty="0"/>
          </a:p>
        </p:txBody>
      </p:sp>
      <p:sp>
        <p:nvSpPr>
          <p:cNvPr id="3" name="Text Placeholder 2"/>
          <p:cNvSpPr>
            <a:spLocks noGrp="1"/>
          </p:cNvSpPr>
          <p:nvPr>
            <p:ph type="body" sz="quarter" idx="10"/>
          </p:nvPr>
        </p:nvSpPr>
        <p:spPr>
          <a:xfrm>
            <a:off x="381000" y="1411552"/>
            <a:ext cx="8382000" cy="4708981"/>
          </a:xfrm>
        </p:spPr>
        <p:txBody>
          <a:bodyPr/>
          <a:lstStyle/>
          <a:p>
            <a:r>
              <a:rPr lang="en-US" dirty="0" smtClean="0"/>
              <a:t>Many approaches using:</a:t>
            </a:r>
          </a:p>
          <a:p>
            <a:pPr lvl="1"/>
            <a:r>
              <a:rPr lang="en-US" dirty="0"/>
              <a:t>Human </a:t>
            </a:r>
            <a:r>
              <a:rPr lang="en-US" dirty="0" smtClean="0"/>
              <a:t>help</a:t>
            </a:r>
          </a:p>
          <a:p>
            <a:pPr lvl="1"/>
            <a:r>
              <a:rPr lang="en-US" dirty="0" smtClean="0"/>
              <a:t>Under- and over-approximations</a:t>
            </a:r>
          </a:p>
          <a:p>
            <a:pPr lvl="1"/>
            <a:r>
              <a:rPr lang="en-US" dirty="0" smtClean="0"/>
              <a:t>Templates</a:t>
            </a:r>
          </a:p>
          <a:p>
            <a:pPr lvl="1"/>
            <a:r>
              <a:rPr lang="en-US" dirty="0" smtClean="0"/>
              <a:t>Theorem provers</a:t>
            </a:r>
            <a:endParaRPr lang="en-US" dirty="0"/>
          </a:p>
          <a:p>
            <a:pPr lvl="1"/>
            <a:r>
              <a:rPr lang="en-US" dirty="0" smtClean="0"/>
              <a:t>…</a:t>
            </a:r>
          </a:p>
          <a:p>
            <a:pPr marL="460375" lvl="1" indent="-460375"/>
            <a:r>
              <a:rPr lang="en-US" dirty="0" smtClean="0"/>
              <a:t>We tried some in Clousot but not practical</a:t>
            </a:r>
          </a:p>
          <a:p>
            <a:pPr lvl="1"/>
            <a:r>
              <a:rPr lang="en-US" dirty="0" smtClean="0"/>
              <a:t>Many hidden hypotheses</a:t>
            </a:r>
          </a:p>
          <a:p>
            <a:pPr lvl="1"/>
            <a:r>
              <a:rPr lang="en-US" dirty="0" smtClean="0"/>
              <a:t>Scalability is an issue</a:t>
            </a:r>
          </a:p>
          <a:p>
            <a:pPr lvl="1"/>
            <a:endParaRPr lang="en-US" dirty="0" smtClean="0"/>
          </a:p>
        </p:txBody>
      </p:sp>
      <p:pic>
        <p:nvPicPr>
          <p:cNvPr id="4098" name="Picture 2" descr="C:\Program Files\Microsoft Office\MEDIA\CAGCAT10\j028603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199" y="5029200"/>
            <a:ext cx="1424027"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196198"/>
      </p:ext>
    </p:extLst>
  </p:cSld>
  <p:clrMapOvr>
    <a:masterClrMapping/>
  </p:clrMapOvr>
  <p:transition advTm="48504">
    <p:fade/>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idea</a:t>
            </a:r>
            <a:endParaRPr lang="en-US" dirty="0"/>
          </a:p>
        </p:txBody>
      </p:sp>
      <p:sp>
        <p:nvSpPr>
          <p:cNvPr id="3" name="Text Placeholder 2"/>
          <p:cNvSpPr>
            <a:spLocks noGrp="1"/>
          </p:cNvSpPr>
          <p:nvPr>
            <p:ph type="body" sz="quarter" idx="10"/>
          </p:nvPr>
        </p:nvSpPr>
        <p:spPr>
          <a:xfrm>
            <a:off x="381000" y="1411552"/>
            <a:ext cx="8382000" cy="984885"/>
          </a:xfrm>
        </p:spPr>
        <p:txBody>
          <a:bodyPr/>
          <a:lstStyle/>
          <a:p>
            <a:r>
              <a:rPr lang="en-US" dirty="0" smtClean="0"/>
              <a:t>Precise</a:t>
            </a:r>
            <a:r>
              <a:rPr lang="en-US" dirty="0"/>
              <a:t> </a:t>
            </a:r>
            <a:r>
              <a:rPr lang="en-US" dirty="0" smtClean="0"/>
              <a:t>and very very fast!</a:t>
            </a:r>
          </a:p>
          <a:p>
            <a:r>
              <a:rPr lang="en-US" dirty="0" smtClean="0"/>
              <a:t>Basis: Array segments</a:t>
            </a:r>
            <a:endParaRPr lang="en-US" dirty="0"/>
          </a:p>
        </p:txBody>
      </p:sp>
      <p:pic>
        <p:nvPicPr>
          <p:cNvPr id="3076" name="Picture 4" descr="C:\Users\logozzo\AppData\Local\Microsoft\Windows\Temporary Internet Files\Content.IE5\V0Z36BSZ\0044139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0605" y="152400"/>
            <a:ext cx="1587353" cy="158735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7674428" y="762000"/>
            <a:ext cx="1219200" cy="1524000"/>
            <a:chOff x="6248400" y="3505200"/>
            <a:chExt cx="2438400" cy="3048000"/>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3505200"/>
              <a:ext cx="2265680" cy="2824480"/>
            </a:xfrm>
            <a:prstGeom prst="rect">
              <a:avLst/>
            </a:prstGeom>
          </p:spPr>
        </p:pic>
        <p:pic>
          <p:nvPicPr>
            <p:cNvPr id="9" name="Picture 10" descr="DA098CBC-B25E-462D-A0A3-D2F16AB54695@comca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5334000"/>
              <a:ext cx="1371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Rectangle 3"/>
          <p:cNvSpPr/>
          <p:nvPr/>
        </p:nvSpPr>
        <p:spPr bwMode="auto">
          <a:xfrm>
            <a:off x="1436914" y="4200133"/>
            <a:ext cx="2667000" cy="609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[222, 222]</a:t>
            </a:r>
          </a:p>
        </p:txBody>
      </p:sp>
      <p:sp>
        <p:nvSpPr>
          <p:cNvPr id="11" name="Rectangle 10"/>
          <p:cNvSpPr/>
          <p:nvPr/>
        </p:nvSpPr>
        <p:spPr bwMode="auto">
          <a:xfrm>
            <a:off x="827314" y="4200133"/>
            <a:ext cx="609600" cy="6096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12" name="Rectangle 11"/>
          <p:cNvSpPr/>
          <p:nvPr/>
        </p:nvSpPr>
        <p:spPr bwMode="auto">
          <a:xfrm>
            <a:off x="4103914" y="4200133"/>
            <a:ext cx="609600" cy="6096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rgbClr val="FFFFFF"/>
                </a:solidFill>
                <a:effectLst>
                  <a:outerShdw blurRad="38100" dist="38100" dir="2700000" algn="tl">
                    <a:srgbClr val="000000">
                      <a:alpha val="43137"/>
                    </a:srgbClr>
                  </a:outerShdw>
                </a:effectLst>
                <a:latin typeface="Segoe" pitchFamily="34" charset="0"/>
              </a:rPr>
              <a:t>i</a:t>
            </a:r>
            <a:r>
              <a:rPr lang="en-US" sz="2400" dirty="0" smtClean="0">
                <a:solidFill>
                  <a:srgbClr val="FFFFFF"/>
                </a:solidFill>
                <a:effectLst>
                  <a:outerShdw blurRad="38100" dist="38100" dir="2700000" algn="tl">
                    <a:srgbClr val="000000">
                      <a:alpha val="43137"/>
                    </a:srgbClr>
                  </a:outerShdw>
                </a:effectLst>
                <a:latin typeface="Segoe" pitchFamily="34" charset="0"/>
              </a:rPr>
              <a:t>, k</a:t>
            </a:r>
          </a:p>
        </p:txBody>
      </p:sp>
      <p:sp>
        <p:nvSpPr>
          <p:cNvPr id="13" name="Rectangle 12"/>
          <p:cNvSpPr/>
          <p:nvPr/>
        </p:nvSpPr>
        <p:spPr bwMode="auto">
          <a:xfrm>
            <a:off x="4971581" y="4200133"/>
            <a:ext cx="2398047" cy="609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[0, 0]</a:t>
            </a:r>
          </a:p>
        </p:txBody>
      </p:sp>
      <p:sp>
        <p:nvSpPr>
          <p:cNvPr id="15" name="Rectangle 14"/>
          <p:cNvSpPr/>
          <p:nvPr/>
        </p:nvSpPr>
        <p:spPr bwMode="auto">
          <a:xfrm>
            <a:off x="7369628" y="4200133"/>
            <a:ext cx="609600" cy="6096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rgbClr val="FFFFFF"/>
                </a:solidFill>
                <a:effectLst>
                  <a:outerShdw blurRad="38100" dist="38100" dir="2700000" algn="tl">
                    <a:srgbClr val="000000">
                      <a:alpha val="43137"/>
                    </a:srgbClr>
                  </a:outerShdw>
                </a:effectLst>
                <a:latin typeface="Segoe" pitchFamily="34" charset="0"/>
              </a:rPr>
              <a:t>N</a:t>
            </a: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6" name="TextBox 25"/>
          <p:cNvSpPr txBox="1"/>
          <p:nvPr/>
        </p:nvSpPr>
        <p:spPr>
          <a:xfrm>
            <a:off x="762000" y="2445097"/>
            <a:ext cx="1928733"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Segment bounds</a:t>
            </a:r>
          </a:p>
        </p:txBody>
      </p:sp>
      <p:cxnSp>
        <p:nvCxnSpPr>
          <p:cNvPr id="27" name="Straight Arrow Connector 26"/>
          <p:cNvCxnSpPr>
            <a:stCxn id="26" idx="2"/>
            <a:endCxn id="12" idx="0"/>
          </p:cNvCxnSpPr>
          <p:nvPr/>
        </p:nvCxnSpPr>
        <p:spPr>
          <a:xfrm>
            <a:off x="1726367" y="2814429"/>
            <a:ext cx="2682347" cy="1385704"/>
          </a:xfrm>
          <a:prstGeom prst="straightConnector1">
            <a:avLst/>
          </a:prstGeom>
          <a:ln w="571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9" idx="2"/>
            <a:endCxn id="4" idx="0"/>
          </p:cNvCxnSpPr>
          <p:nvPr/>
        </p:nvCxnSpPr>
        <p:spPr>
          <a:xfrm flipH="1">
            <a:off x="2770414" y="2814429"/>
            <a:ext cx="4336824" cy="1385704"/>
          </a:xfrm>
          <a:prstGeom prst="straightConnector1">
            <a:avLst/>
          </a:prstGeom>
          <a:ln w="571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604262" y="2445097"/>
            <a:ext cx="3005951"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Uniform content abstraction</a:t>
            </a:r>
          </a:p>
        </p:txBody>
      </p:sp>
      <p:cxnSp>
        <p:nvCxnSpPr>
          <p:cNvPr id="52" name="Straight Arrow Connector 51"/>
          <p:cNvCxnSpPr>
            <a:stCxn id="49" idx="2"/>
            <a:endCxn id="13" idx="0"/>
          </p:cNvCxnSpPr>
          <p:nvPr/>
        </p:nvCxnSpPr>
        <p:spPr>
          <a:xfrm flipH="1">
            <a:off x="6170605" y="2814429"/>
            <a:ext cx="936633" cy="1385704"/>
          </a:xfrm>
          <a:prstGeom prst="straightConnector1">
            <a:avLst/>
          </a:prstGeom>
          <a:ln w="571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bwMode="auto">
          <a:xfrm>
            <a:off x="4724665" y="4200133"/>
            <a:ext cx="246916" cy="609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a:t>
            </a:r>
          </a:p>
        </p:txBody>
      </p:sp>
      <p:sp>
        <p:nvSpPr>
          <p:cNvPr id="56" name="TextBox 55"/>
          <p:cNvSpPr txBox="1"/>
          <p:nvPr/>
        </p:nvSpPr>
        <p:spPr>
          <a:xfrm>
            <a:off x="1846614" y="5778749"/>
            <a:ext cx="1245854"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0 </a:t>
            </a:r>
            <a:r>
              <a:rPr lang="en-US" dirty="0"/>
              <a:t>≤</a:t>
            </a:r>
            <a:r>
              <a:rPr lang="en-US" dirty="0" smtClean="0">
                <a:effectLst>
                  <a:outerShdw blurRad="38100" dist="38100" dir="2700000" algn="tl">
                    <a:srgbClr val="000000">
                      <a:alpha val="43137"/>
                    </a:srgbClr>
                  </a:outerShdw>
                </a:effectLst>
              </a:rPr>
              <a:t> i, 0 </a:t>
            </a:r>
            <a:r>
              <a:rPr lang="en-US" dirty="0"/>
              <a:t>≤</a:t>
            </a:r>
            <a:r>
              <a:rPr lang="en-US" dirty="0" smtClean="0">
                <a:effectLst>
                  <a:outerShdw blurRad="38100" dist="38100" dir="2700000" algn="tl">
                    <a:srgbClr val="000000">
                      <a:alpha val="43137"/>
                    </a:srgbClr>
                  </a:outerShdw>
                </a:effectLst>
              </a:rPr>
              <a:t> k</a:t>
            </a:r>
            <a:endParaRPr lang="en-US" dirty="0" smtClean="0"/>
          </a:p>
        </p:txBody>
      </p:sp>
      <p:sp>
        <p:nvSpPr>
          <p:cNvPr id="60" name="TextBox 59"/>
          <p:cNvSpPr txBox="1"/>
          <p:nvPr/>
        </p:nvSpPr>
        <p:spPr>
          <a:xfrm>
            <a:off x="4082143" y="5778749"/>
            <a:ext cx="748923"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i == </a:t>
            </a:r>
            <a:r>
              <a:rPr lang="en-US" dirty="0" smtClean="0"/>
              <a:t>k</a:t>
            </a:r>
          </a:p>
        </p:txBody>
      </p:sp>
      <p:sp>
        <p:nvSpPr>
          <p:cNvPr id="61" name="TextBox 60"/>
          <p:cNvSpPr txBox="1"/>
          <p:nvPr/>
        </p:nvSpPr>
        <p:spPr>
          <a:xfrm>
            <a:off x="5931776" y="5778749"/>
            <a:ext cx="1338828"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a:effectLst>
                  <a:outerShdw blurRad="38100" dist="38100" dir="2700000" algn="tl">
                    <a:srgbClr val="000000">
                      <a:alpha val="43137"/>
                    </a:srgbClr>
                  </a:outerShdw>
                </a:effectLst>
              </a:rPr>
              <a:t>i</a:t>
            </a:r>
            <a:r>
              <a:rPr lang="en-US" dirty="0" smtClean="0">
                <a:effectLst>
                  <a:outerShdw blurRad="38100" dist="38100" dir="2700000" algn="tl">
                    <a:srgbClr val="000000">
                      <a:alpha val="43137"/>
                    </a:srgbClr>
                  </a:outerShdw>
                </a:effectLst>
              </a:rPr>
              <a:t> &lt; N, </a:t>
            </a:r>
            <a:r>
              <a:rPr lang="en-US" dirty="0">
                <a:effectLst>
                  <a:outerShdw blurRad="38100" dist="38100" dir="2700000" algn="tl">
                    <a:srgbClr val="000000">
                      <a:alpha val="43137"/>
                    </a:srgbClr>
                  </a:outerShdw>
                </a:effectLst>
              </a:rPr>
              <a:t>k</a:t>
            </a:r>
            <a:r>
              <a:rPr lang="en-US" dirty="0" smtClean="0">
                <a:effectLst>
                  <a:outerShdw blurRad="38100" dist="38100" dir="2700000" algn="tl">
                    <a:srgbClr val="000000">
                      <a:alpha val="43137"/>
                    </a:srgbClr>
                  </a:outerShdw>
                </a:effectLst>
              </a:rPr>
              <a:t> </a:t>
            </a:r>
            <a:r>
              <a:rPr lang="en-US" dirty="0"/>
              <a:t>&lt;</a:t>
            </a:r>
            <a:r>
              <a:rPr lang="en-US" dirty="0" smtClean="0">
                <a:effectLst>
                  <a:outerShdw blurRad="38100" dist="38100" dir="2700000" algn="tl">
                    <a:srgbClr val="000000">
                      <a:alpha val="43137"/>
                    </a:srgbClr>
                  </a:outerShdw>
                </a:effectLst>
              </a:rPr>
              <a:t> N</a:t>
            </a:r>
            <a:endParaRPr lang="en-US" dirty="0" smtClean="0"/>
          </a:p>
        </p:txBody>
      </p:sp>
      <p:cxnSp>
        <p:nvCxnSpPr>
          <p:cNvPr id="62" name="Straight Arrow Connector 61"/>
          <p:cNvCxnSpPr>
            <a:stCxn id="60" idx="0"/>
            <a:endCxn id="12" idx="2"/>
          </p:cNvCxnSpPr>
          <p:nvPr/>
        </p:nvCxnSpPr>
        <p:spPr>
          <a:xfrm flipH="1" flipV="1">
            <a:off x="4408714" y="4809733"/>
            <a:ext cx="47891" cy="96901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6" idx="0"/>
          </p:cNvCxnSpPr>
          <p:nvPr/>
        </p:nvCxnSpPr>
        <p:spPr>
          <a:xfrm flipH="1" flipV="1">
            <a:off x="1132115" y="4809733"/>
            <a:ext cx="1337426" cy="96901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1" idx="0"/>
          </p:cNvCxnSpPr>
          <p:nvPr/>
        </p:nvCxnSpPr>
        <p:spPr>
          <a:xfrm flipH="1" flipV="1">
            <a:off x="4469568" y="4798847"/>
            <a:ext cx="2131622" cy="97990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1" idx="0"/>
            <a:endCxn id="15" idx="2"/>
          </p:cNvCxnSpPr>
          <p:nvPr/>
        </p:nvCxnSpPr>
        <p:spPr>
          <a:xfrm flipV="1">
            <a:off x="6601190" y="4809733"/>
            <a:ext cx="1073238" cy="96901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12" idx="2"/>
          </p:cNvCxnSpPr>
          <p:nvPr/>
        </p:nvCxnSpPr>
        <p:spPr>
          <a:xfrm flipV="1">
            <a:off x="2477556" y="4809733"/>
            <a:ext cx="1931158" cy="96901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6" idx="2"/>
            <a:endCxn id="11" idx="0"/>
          </p:cNvCxnSpPr>
          <p:nvPr/>
        </p:nvCxnSpPr>
        <p:spPr>
          <a:xfrm flipH="1">
            <a:off x="1132114" y="2814429"/>
            <a:ext cx="594253" cy="1385704"/>
          </a:xfrm>
          <a:prstGeom prst="straightConnector1">
            <a:avLst/>
          </a:prstGeom>
          <a:ln w="571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6" idx="2"/>
          </p:cNvCxnSpPr>
          <p:nvPr/>
        </p:nvCxnSpPr>
        <p:spPr>
          <a:xfrm>
            <a:off x="1726367" y="2814429"/>
            <a:ext cx="6122233" cy="1300371"/>
          </a:xfrm>
          <a:prstGeom prst="straightConnector1">
            <a:avLst/>
          </a:prstGeom>
          <a:ln w="571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622194" y="2445097"/>
            <a:ext cx="1313180"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Disjunction</a:t>
            </a:r>
          </a:p>
        </p:txBody>
      </p:sp>
      <p:cxnSp>
        <p:nvCxnSpPr>
          <p:cNvPr id="86" name="Straight Arrow Connector 85"/>
          <p:cNvCxnSpPr>
            <a:stCxn id="85" idx="2"/>
            <a:endCxn id="55" idx="0"/>
          </p:cNvCxnSpPr>
          <p:nvPr/>
        </p:nvCxnSpPr>
        <p:spPr>
          <a:xfrm>
            <a:off x="4278784" y="2814429"/>
            <a:ext cx="569339" cy="1385704"/>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71408977"/>
      </p:ext>
    </p:extLst>
  </p:cSld>
  <p:clrMapOvr>
    <a:masterClrMapping/>
  </p:clrMapOvr>
  <p:transition advTm="838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7" name="Rectangle 6"/>
          <p:cNvSpPr/>
          <p:nvPr/>
        </p:nvSpPr>
        <p:spPr>
          <a:xfrm>
            <a:off x="1347348" y="957592"/>
            <a:ext cx="3578431" cy="646331"/>
          </a:xfrm>
          <a:prstGeom prst="rect">
            <a:avLst/>
          </a:prstGeom>
          <a:solidFill>
            <a:schemeClr val="tx1"/>
          </a:solidFill>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solidFill>
                  <a:schemeClr val="bg2">
                    <a:lumMod val="60000"/>
                    <a:lumOff val="40000"/>
                  </a:schemeClr>
                </a:solidFill>
                <a:latin typeface="Consolas"/>
              </a:rPr>
              <a:t>Contract</a:t>
            </a:r>
            <a:r>
              <a:rPr lang="en-US" dirty="0" smtClean="0">
                <a:solidFill>
                  <a:prstClr val="black"/>
                </a:solidFill>
                <a:latin typeface="Consolas"/>
              </a:rPr>
              <a:t>.Requires(N &gt; </a:t>
            </a:r>
            <a:r>
              <a:rPr lang="en-US" dirty="0">
                <a:solidFill>
                  <a:srgbClr val="A52A2A"/>
                </a:solidFill>
                <a:latin typeface="Consolas"/>
              </a:rPr>
              <a:t>0</a:t>
            </a:r>
            <a:r>
              <a:rPr lang="en-US" dirty="0">
                <a:solidFill>
                  <a:prstClr val="black"/>
                </a:solidFill>
                <a:latin typeface="Consolas"/>
              </a:rPr>
              <a:t>);</a:t>
            </a:r>
          </a:p>
          <a:p>
            <a:r>
              <a:rPr lang="en-US" dirty="0" smtClean="0">
                <a:solidFill>
                  <a:srgbClr val="0000FF"/>
                </a:solidFill>
                <a:latin typeface="Consolas"/>
              </a:rPr>
              <a:t>int</a:t>
            </a:r>
            <a:r>
              <a:rPr lang="en-US" dirty="0">
                <a:solidFill>
                  <a:prstClr val="black"/>
                </a:solidFill>
                <a:latin typeface="Consolas"/>
              </a:rPr>
              <a:t>[] a = </a:t>
            </a:r>
            <a:r>
              <a:rPr lang="en-US" dirty="0">
                <a:solidFill>
                  <a:srgbClr val="0000FF"/>
                </a:solidFill>
                <a:latin typeface="Consolas"/>
              </a:rPr>
              <a:t>new</a:t>
            </a:r>
            <a:r>
              <a:rPr lang="en-US" dirty="0">
                <a:solidFill>
                  <a:prstClr val="black"/>
                </a:solidFill>
                <a:latin typeface="Consolas"/>
              </a:rPr>
              <a:t> </a:t>
            </a:r>
            <a:r>
              <a:rPr lang="en-US" dirty="0">
                <a:solidFill>
                  <a:srgbClr val="0000FF"/>
                </a:solidFill>
                <a:latin typeface="Consolas"/>
              </a:rPr>
              <a:t>int</a:t>
            </a:r>
            <a:r>
              <a:rPr lang="en-US" dirty="0">
                <a:solidFill>
                  <a:prstClr val="black"/>
                </a:solidFill>
                <a:latin typeface="Consolas"/>
              </a:rPr>
              <a:t>[N];</a:t>
            </a:r>
          </a:p>
        </p:txBody>
      </p:sp>
      <p:sp>
        <p:nvSpPr>
          <p:cNvPr id="9" name="Rectangle 8"/>
          <p:cNvSpPr/>
          <p:nvPr/>
        </p:nvSpPr>
        <p:spPr>
          <a:xfrm>
            <a:off x="2411045" y="2177847"/>
            <a:ext cx="1451038" cy="369332"/>
          </a:xfrm>
          <a:prstGeom prst="rect">
            <a:avLst/>
          </a:prstGeom>
          <a:solidFill>
            <a:schemeClr val="tx1"/>
          </a:solidFill>
          <a:effectLst>
            <a:outerShdw blurRad="50800" dist="38100" dir="2700000" algn="tl" rotWithShape="0">
              <a:prstClr val="black">
                <a:alpha val="40000"/>
              </a:prstClr>
            </a:outerShdw>
          </a:effectLst>
        </p:spPr>
        <p:txBody>
          <a:bodyPr wrap="none">
            <a:spAutoFit/>
          </a:bodyPr>
          <a:lstStyle/>
          <a:p>
            <a:r>
              <a:rPr lang="en-US" dirty="0">
                <a:solidFill>
                  <a:srgbClr val="0000FF"/>
                </a:solidFill>
                <a:latin typeface="Consolas"/>
              </a:rPr>
              <a:t>int</a:t>
            </a:r>
            <a:r>
              <a:rPr lang="en-US" dirty="0">
                <a:solidFill>
                  <a:prstClr val="black"/>
                </a:solidFill>
                <a:latin typeface="Consolas"/>
              </a:rPr>
              <a:t> i = </a:t>
            </a:r>
            <a:r>
              <a:rPr lang="en-US" dirty="0">
                <a:solidFill>
                  <a:srgbClr val="A52A2A"/>
                </a:solidFill>
                <a:latin typeface="Consolas"/>
              </a:rPr>
              <a:t>0</a:t>
            </a:r>
            <a:r>
              <a:rPr lang="en-US" dirty="0">
                <a:solidFill>
                  <a:prstClr val="black"/>
                </a:solidFill>
                <a:latin typeface="Consolas"/>
              </a:rPr>
              <a:t>;</a:t>
            </a:r>
            <a:endParaRPr lang="en-US" dirty="0"/>
          </a:p>
        </p:txBody>
      </p:sp>
      <p:sp>
        <p:nvSpPr>
          <p:cNvPr id="10" name="Rectangle 9"/>
          <p:cNvSpPr/>
          <p:nvPr/>
        </p:nvSpPr>
        <p:spPr>
          <a:xfrm>
            <a:off x="2286000" y="3913311"/>
            <a:ext cx="1704313" cy="369332"/>
          </a:xfrm>
          <a:prstGeom prst="rect">
            <a:avLst/>
          </a:prstGeom>
          <a:solidFill>
            <a:schemeClr val="tx1"/>
          </a:solidFill>
          <a:effectLst>
            <a:outerShdw blurRad="50800" dist="38100" dir="2700000" algn="tl" rotWithShape="0">
              <a:prstClr val="black">
                <a:alpha val="40000"/>
              </a:prstClr>
            </a:outerShdw>
          </a:effectLst>
        </p:spPr>
        <p:txBody>
          <a:bodyPr wrap="none">
            <a:spAutoFit/>
          </a:bodyPr>
          <a:lstStyle/>
          <a:p>
            <a:r>
              <a:rPr lang="en-US" dirty="0" smtClean="0">
                <a:solidFill>
                  <a:schemeClr val="bg2">
                    <a:lumMod val="60000"/>
                    <a:lumOff val="40000"/>
                  </a:schemeClr>
                </a:solidFill>
                <a:latin typeface="Consolas"/>
              </a:rPr>
              <a:t>assume </a:t>
            </a:r>
            <a:r>
              <a:rPr lang="en-US" dirty="0" smtClean="0">
                <a:solidFill>
                  <a:prstClr val="black"/>
                </a:solidFill>
                <a:latin typeface="Consolas"/>
              </a:rPr>
              <a:t>i </a:t>
            </a:r>
            <a:r>
              <a:rPr lang="en-US" dirty="0">
                <a:solidFill>
                  <a:prstClr val="black"/>
                </a:solidFill>
                <a:latin typeface="Consolas"/>
              </a:rPr>
              <a:t>&lt; </a:t>
            </a:r>
            <a:r>
              <a:rPr lang="en-US" dirty="0" smtClean="0">
                <a:solidFill>
                  <a:prstClr val="black"/>
                </a:solidFill>
                <a:latin typeface="Consolas"/>
              </a:rPr>
              <a:t>N</a:t>
            </a:r>
            <a:endParaRPr lang="en-US" dirty="0"/>
          </a:p>
        </p:txBody>
      </p:sp>
      <p:sp>
        <p:nvSpPr>
          <p:cNvPr id="11" name="Rectangle 10"/>
          <p:cNvSpPr/>
          <p:nvPr/>
        </p:nvSpPr>
        <p:spPr>
          <a:xfrm>
            <a:off x="2284408" y="4688751"/>
            <a:ext cx="1704313" cy="369332"/>
          </a:xfrm>
          <a:prstGeom prst="rect">
            <a:avLst/>
          </a:prstGeom>
          <a:solidFill>
            <a:schemeClr val="tx1"/>
          </a:solidFill>
          <a:effectLst>
            <a:outerShdw blurRad="50800" dist="38100" dir="2700000" algn="tl" rotWithShape="0">
              <a:prstClr val="black">
                <a:alpha val="40000"/>
              </a:prstClr>
            </a:outerShdw>
          </a:effectLst>
        </p:spPr>
        <p:txBody>
          <a:bodyPr wrap="square">
            <a:spAutoFit/>
          </a:bodyPr>
          <a:lstStyle/>
          <a:p>
            <a:r>
              <a:rPr lang="en-US" dirty="0">
                <a:solidFill>
                  <a:prstClr val="black"/>
                </a:solidFill>
                <a:latin typeface="Consolas"/>
              </a:rPr>
              <a:t>a[i] = </a:t>
            </a:r>
            <a:r>
              <a:rPr lang="en-US" dirty="0">
                <a:solidFill>
                  <a:srgbClr val="A52A2A"/>
                </a:solidFill>
                <a:latin typeface="Consolas"/>
              </a:rPr>
              <a:t>222</a:t>
            </a:r>
            <a:r>
              <a:rPr lang="en-US" dirty="0" smtClean="0">
                <a:solidFill>
                  <a:prstClr val="black"/>
                </a:solidFill>
                <a:latin typeface="Consolas"/>
              </a:rPr>
              <a:t>;</a:t>
            </a:r>
            <a:endParaRPr lang="en-US" dirty="0">
              <a:solidFill>
                <a:prstClr val="black"/>
              </a:solidFill>
              <a:latin typeface="Consolas"/>
            </a:endParaRPr>
          </a:p>
        </p:txBody>
      </p:sp>
      <p:sp>
        <p:nvSpPr>
          <p:cNvPr id="12" name="Rectangle 11"/>
          <p:cNvSpPr/>
          <p:nvPr/>
        </p:nvSpPr>
        <p:spPr>
          <a:xfrm>
            <a:off x="371200" y="3910641"/>
            <a:ext cx="1704313" cy="369332"/>
          </a:xfrm>
          <a:prstGeom prst="rect">
            <a:avLst/>
          </a:prstGeom>
          <a:solidFill>
            <a:schemeClr val="tx1"/>
          </a:solidFill>
          <a:effectLst>
            <a:outerShdw blurRad="50800" dist="38100" dir="2700000" algn="tl" rotWithShape="0">
              <a:prstClr val="black">
                <a:alpha val="40000"/>
              </a:prstClr>
            </a:outerShdw>
          </a:effectLst>
        </p:spPr>
        <p:txBody>
          <a:bodyPr wrap="none">
            <a:spAutoFit/>
          </a:bodyPr>
          <a:lstStyle/>
          <a:p>
            <a:r>
              <a:rPr lang="en-US" dirty="0">
                <a:solidFill>
                  <a:schemeClr val="bg2">
                    <a:lumMod val="60000"/>
                    <a:lumOff val="40000"/>
                  </a:schemeClr>
                </a:solidFill>
                <a:latin typeface="Consolas"/>
              </a:rPr>
              <a:t>a</a:t>
            </a:r>
            <a:r>
              <a:rPr lang="en-US" dirty="0" smtClean="0">
                <a:solidFill>
                  <a:schemeClr val="bg2">
                    <a:lumMod val="60000"/>
                    <a:lumOff val="40000"/>
                  </a:schemeClr>
                </a:solidFill>
                <a:latin typeface="Consolas"/>
              </a:rPr>
              <a:t>ssume </a:t>
            </a:r>
            <a:r>
              <a:rPr lang="en-US" dirty="0">
                <a:solidFill>
                  <a:prstClr val="black"/>
                </a:solidFill>
                <a:latin typeface="Consolas"/>
              </a:rPr>
              <a:t>i</a:t>
            </a:r>
            <a:r>
              <a:rPr lang="en-US" dirty="0" smtClean="0">
                <a:solidFill>
                  <a:prstClr val="black"/>
                </a:solidFill>
                <a:latin typeface="Consolas"/>
              </a:rPr>
              <a:t> </a:t>
            </a:r>
            <a:r>
              <a:rPr lang="en-US" dirty="0" smtClean="0">
                <a:solidFill>
                  <a:schemeClr val="bg1"/>
                </a:solidFill>
                <a:latin typeface="Consolas" pitchFamily="49" charset="0"/>
                <a:cs typeface="Consolas" pitchFamily="49" charset="0"/>
              </a:rPr>
              <a:t>≥ N</a:t>
            </a:r>
            <a:endParaRPr lang="en-US" dirty="0">
              <a:latin typeface="Consolas" pitchFamily="49" charset="0"/>
              <a:cs typeface="Consolas" pitchFamily="49" charset="0"/>
            </a:endParaRPr>
          </a:p>
        </p:txBody>
      </p:sp>
      <p:sp>
        <p:nvSpPr>
          <p:cNvPr id="13" name="Rectangle 12"/>
          <p:cNvSpPr/>
          <p:nvPr/>
        </p:nvSpPr>
        <p:spPr>
          <a:xfrm>
            <a:off x="2286000" y="5589351"/>
            <a:ext cx="1704313" cy="369332"/>
          </a:xfrm>
          <a:prstGeom prst="rect">
            <a:avLst/>
          </a:prstGeom>
          <a:solidFill>
            <a:schemeClr val="tx1"/>
          </a:solidFill>
          <a:effectLst>
            <a:outerShdw blurRad="50800" dist="38100" dir="2700000" algn="tl" rotWithShape="0">
              <a:prstClr val="black">
                <a:alpha val="40000"/>
              </a:prstClr>
            </a:outerShdw>
          </a:effectLst>
        </p:spPr>
        <p:txBody>
          <a:bodyPr wrap="square">
            <a:spAutoFit/>
          </a:bodyPr>
          <a:lstStyle/>
          <a:p>
            <a:r>
              <a:rPr lang="en-US" dirty="0" smtClean="0">
                <a:solidFill>
                  <a:prstClr val="black"/>
                </a:solidFill>
                <a:latin typeface="Consolas"/>
              </a:rPr>
              <a:t>   j = i+1;</a:t>
            </a:r>
            <a:endParaRPr lang="en-US" dirty="0">
              <a:solidFill>
                <a:prstClr val="black"/>
              </a:solidFill>
              <a:latin typeface="Consolas"/>
            </a:endParaRPr>
          </a:p>
        </p:txBody>
      </p:sp>
      <p:sp>
        <p:nvSpPr>
          <p:cNvPr id="14" name="Oval 13"/>
          <p:cNvSpPr/>
          <p:nvPr/>
        </p:nvSpPr>
        <p:spPr bwMode="auto">
          <a:xfrm>
            <a:off x="3045587" y="3120462"/>
            <a:ext cx="185140" cy="1905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6" name="Straight Arrow Connector 15"/>
          <p:cNvCxnSpPr>
            <a:stCxn id="9" idx="2"/>
            <a:endCxn id="14" idx="0"/>
          </p:cNvCxnSpPr>
          <p:nvPr/>
        </p:nvCxnSpPr>
        <p:spPr>
          <a:xfrm>
            <a:off x="3136564" y="2547179"/>
            <a:ext cx="1593" cy="573283"/>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2" name="Straight Arrow Connector 21"/>
          <p:cNvCxnSpPr>
            <a:stCxn id="14" idx="4"/>
            <a:endCxn id="10" idx="0"/>
          </p:cNvCxnSpPr>
          <p:nvPr/>
        </p:nvCxnSpPr>
        <p:spPr>
          <a:xfrm>
            <a:off x="3138157" y="3310962"/>
            <a:ext cx="0" cy="602349"/>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0" name="Straight Arrow Connector 29"/>
          <p:cNvCxnSpPr/>
          <p:nvPr/>
        </p:nvCxnSpPr>
        <p:spPr>
          <a:xfrm flipH="1">
            <a:off x="3136565" y="4318292"/>
            <a:ext cx="1592" cy="40610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2"/>
            <a:endCxn id="13" idx="0"/>
          </p:cNvCxnSpPr>
          <p:nvPr/>
        </p:nvCxnSpPr>
        <p:spPr>
          <a:xfrm>
            <a:off x="3136565" y="5058083"/>
            <a:ext cx="1592" cy="53126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4" idx="2"/>
            <a:endCxn id="12" idx="0"/>
          </p:cNvCxnSpPr>
          <p:nvPr/>
        </p:nvCxnSpPr>
        <p:spPr>
          <a:xfrm rot="10800000" flipV="1">
            <a:off x="1223357" y="3215711"/>
            <a:ext cx="1822230" cy="694929"/>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 idx="2"/>
            <a:endCxn id="9" idx="0"/>
          </p:cNvCxnSpPr>
          <p:nvPr/>
        </p:nvCxnSpPr>
        <p:spPr>
          <a:xfrm>
            <a:off x="3136564" y="1603923"/>
            <a:ext cx="0" cy="57392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70" name="Rectangle 69"/>
          <p:cNvSpPr/>
          <p:nvPr/>
        </p:nvSpPr>
        <p:spPr>
          <a:xfrm>
            <a:off x="7924801" y="4034162"/>
            <a:ext cx="990600" cy="923330"/>
          </a:xfrm>
          <a:prstGeom prst="rect">
            <a:avLst/>
          </a:prstGeom>
          <a:solidFill>
            <a:schemeClr val="tx1"/>
          </a:solidFill>
          <a:effectLst>
            <a:outerShdw blurRad="50800" dist="38100" dir="2700000" algn="tl" rotWithShape="0">
              <a:prstClr val="black">
                <a:alpha val="40000"/>
              </a:prstClr>
            </a:outerShdw>
          </a:effectLst>
        </p:spPr>
        <p:txBody>
          <a:bodyPr wrap="square">
            <a:spAutoFit/>
          </a:bodyPr>
          <a:lstStyle/>
          <a:p>
            <a:r>
              <a:rPr lang="en-US" dirty="0">
                <a:solidFill>
                  <a:prstClr val="black"/>
                </a:solidFill>
                <a:latin typeface="Consolas"/>
              </a:rPr>
              <a:t>i</a:t>
            </a:r>
            <a:r>
              <a:rPr lang="en-US" dirty="0" smtClean="0">
                <a:solidFill>
                  <a:prstClr val="black"/>
                </a:solidFill>
                <a:latin typeface="Consolas"/>
              </a:rPr>
              <a:t> -&gt; _ </a:t>
            </a:r>
          </a:p>
          <a:p>
            <a:r>
              <a:rPr lang="en-US" dirty="0" smtClean="0">
                <a:solidFill>
                  <a:prstClr val="black"/>
                </a:solidFill>
                <a:latin typeface="Consolas"/>
              </a:rPr>
              <a:t>j -&gt; </a:t>
            </a:r>
            <a:r>
              <a:rPr lang="en-US" dirty="0">
                <a:solidFill>
                  <a:prstClr val="black"/>
                </a:solidFill>
                <a:latin typeface="Consolas"/>
              </a:rPr>
              <a:t>i</a:t>
            </a:r>
            <a:endParaRPr lang="en-US" dirty="0" smtClean="0">
              <a:solidFill>
                <a:prstClr val="black"/>
              </a:solidFill>
              <a:latin typeface="Consolas"/>
            </a:endParaRPr>
          </a:p>
          <a:p>
            <a:r>
              <a:rPr lang="en-US" dirty="0" smtClean="0">
                <a:solidFill>
                  <a:prstClr val="black"/>
                </a:solidFill>
                <a:latin typeface="Consolas"/>
              </a:rPr>
              <a:t>N -&gt; N</a:t>
            </a:r>
            <a:endParaRPr lang="en-US" dirty="0">
              <a:solidFill>
                <a:prstClr val="black"/>
              </a:solidFill>
              <a:latin typeface="Consolas"/>
            </a:endParaRPr>
          </a:p>
        </p:txBody>
      </p:sp>
      <p:cxnSp>
        <p:nvCxnSpPr>
          <p:cNvPr id="72" name="Elbow Connector 71"/>
          <p:cNvCxnSpPr>
            <a:stCxn id="13" idx="2"/>
            <a:endCxn id="70" idx="2"/>
          </p:cNvCxnSpPr>
          <p:nvPr/>
        </p:nvCxnSpPr>
        <p:spPr>
          <a:xfrm rot="5400000" flipH="1" flipV="1">
            <a:off x="5278533" y="2817116"/>
            <a:ext cx="1001191" cy="5281944"/>
          </a:xfrm>
          <a:prstGeom prst="bentConnector3">
            <a:avLst>
              <a:gd name="adj1" fmla="val -22833"/>
            </a:avLst>
          </a:prstGeom>
          <a:ln>
            <a:tailEnd type="arrow"/>
          </a:ln>
        </p:spPr>
        <p:style>
          <a:lnRef idx="1">
            <a:schemeClr val="accent3"/>
          </a:lnRef>
          <a:fillRef idx="0">
            <a:schemeClr val="accent3"/>
          </a:fillRef>
          <a:effectRef idx="0">
            <a:schemeClr val="accent3"/>
          </a:effectRef>
          <a:fontRef idx="minor">
            <a:schemeClr val="tx1"/>
          </a:fontRef>
        </p:style>
      </p:cxnSp>
      <p:cxnSp>
        <p:nvCxnSpPr>
          <p:cNvPr id="75" name="Elbow Connector 74"/>
          <p:cNvCxnSpPr>
            <a:stCxn id="70" idx="0"/>
            <a:endCxn id="14" idx="6"/>
          </p:cNvCxnSpPr>
          <p:nvPr/>
        </p:nvCxnSpPr>
        <p:spPr>
          <a:xfrm rot="16200000" flipV="1">
            <a:off x="5416189" y="1030250"/>
            <a:ext cx="818450" cy="5189374"/>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085733" y="1810416"/>
            <a:ext cx="1190235" cy="352104"/>
            <a:chOff x="5676181" y="1705530"/>
            <a:chExt cx="1190235" cy="352104"/>
          </a:xfrm>
        </p:grpSpPr>
        <p:sp>
          <p:nvSpPr>
            <p:cNvPr id="76" name="Rectangle 75"/>
            <p:cNvSpPr/>
            <p:nvPr/>
          </p:nvSpPr>
          <p:spPr bwMode="auto">
            <a:xfrm>
              <a:off x="5910917" y="1705530"/>
              <a:ext cx="720764"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0</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7" name="Rectangle 76"/>
            <p:cNvSpPr/>
            <p:nvPr/>
          </p:nvSpPr>
          <p:spPr bwMode="auto">
            <a:xfrm>
              <a:off x="5676181" y="1705530"/>
              <a:ext cx="23473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2" name="Rectangle 81"/>
            <p:cNvSpPr/>
            <p:nvPr/>
          </p:nvSpPr>
          <p:spPr bwMode="auto">
            <a:xfrm>
              <a:off x="6631681" y="1705530"/>
              <a:ext cx="23473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109" name="Group 108"/>
          <p:cNvGrpSpPr/>
          <p:nvPr/>
        </p:nvGrpSpPr>
        <p:grpSpPr>
          <a:xfrm>
            <a:off x="4085733" y="2657768"/>
            <a:ext cx="1658575" cy="352104"/>
            <a:chOff x="5207841" y="1705530"/>
            <a:chExt cx="1658575" cy="352104"/>
          </a:xfrm>
        </p:grpSpPr>
        <p:sp>
          <p:nvSpPr>
            <p:cNvPr id="110" name="Rectangle 109"/>
            <p:cNvSpPr/>
            <p:nvPr/>
          </p:nvSpPr>
          <p:spPr bwMode="auto">
            <a:xfrm>
              <a:off x="5910917" y="1705530"/>
              <a:ext cx="720764"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0</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1" name="Rectangle 110"/>
            <p:cNvSpPr/>
            <p:nvPr/>
          </p:nvSpPr>
          <p:spPr bwMode="auto">
            <a:xfrm>
              <a:off x="5207841" y="1705530"/>
              <a:ext cx="70307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2" name="Rectangle 111"/>
            <p:cNvSpPr/>
            <p:nvPr/>
          </p:nvSpPr>
          <p:spPr bwMode="auto">
            <a:xfrm>
              <a:off x="6631681" y="1705530"/>
              <a:ext cx="23473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113" name="Group 112"/>
          <p:cNvGrpSpPr/>
          <p:nvPr/>
        </p:nvGrpSpPr>
        <p:grpSpPr>
          <a:xfrm>
            <a:off x="4236482" y="4279973"/>
            <a:ext cx="1658575" cy="352104"/>
            <a:chOff x="5207841" y="1705530"/>
            <a:chExt cx="1658575" cy="352104"/>
          </a:xfrm>
        </p:grpSpPr>
        <p:sp>
          <p:nvSpPr>
            <p:cNvPr id="114" name="Rectangle 113"/>
            <p:cNvSpPr/>
            <p:nvPr/>
          </p:nvSpPr>
          <p:spPr bwMode="auto">
            <a:xfrm>
              <a:off x="5910917" y="1705530"/>
              <a:ext cx="720764"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0</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5" name="Rectangle 114"/>
            <p:cNvSpPr/>
            <p:nvPr/>
          </p:nvSpPr>
          <p:spPr bwMode="auto">
            <a:xfrm>
              <a:off x="5207841" y="1705530"/>
              <a:ext cx="70307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6" name="Rectangle 115"/>
            <p:cNvSpPr/>
            <p:nvPr/>
          </p:nvSpPr>
          <p:spPr bwMode="auto">
            <a:xfrm>
              <a:off x="6631681" y="1705530"/>
              <a:ext cx="23473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4" name="Group 3"/>
          <p:cNvGrpSpPr/>
          <p:nvPr/>
        </p:nvGrpSpPr>
        <p:grpSpPr>
          <a:xfrm>
            <a:off x="4236482" y="5072846"/>
            <a:ext cx="3366435" cy="352104"/>
            <a:chOff x="4236482" y="5072846"/>
            <a:chExt cx="3366435" cy="352104"/>
          </a:xfrm>
        </p:grpSpPr>
        <p:sp>
          <p:nvSpPr>
            <p:cNvPr id="118" name="Rectangle 117"/>
            <p:cNvSpPr/>
            <p:nvPr/>
          </p:nvSpPr>
          <p:spPr bwMode="auto">
            <a:xfrm>
              <a:off x="4938706" y="5072846"/>
              <a:ext cx="720764"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119" name="Rectangle 118"/>
            <p:cNvSpPr/>
            <p:nvPr/>
          </p:nvSpPr>
          <p:spPr bwMode="auto">
            <a:xfrm>
              <a:off x="4236482" y="5072846"/>
              <a:ext cx="70307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0" name="Rectangle 119"/>
            <p:cNvSpPr/>
            <p:nvPr/>
          </p:nvSpPr>
          <p:spPr bwMode="auto">
            <a:xfrm>
              <a:off x="7189098" y="5072846"/>
              <a:ext cx="23473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1" name="Rectangle 120"/>
            <p:cNvSpPr/>
            <p:nvPr/>
          </p:nvSpPr>
          <p:spPr bwMode="auto">
            <a:xfrm>
              <a:off x="6469185" y="5072846"/>
              <a:ext cx="720764"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122" name="Rectangle 121"/>
            <p:cNvSpPr/>
            <p:nvPr/>
          </p:nvSpPr>
          <p:spPr bwMode="auto">
            <a:xfrm>
              <a:off x="5658620" y="5072846"/>
              <a:ext cx="81141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1,i+1</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3" name="Rectangle 42"/>
            <p:cNvSpPr/>
            <p:nvPr/>
          </p:nvSpPr>
          <p:spPr bwMode="auto">
            <a:xfrm>
              <a:off x="7408104" y="5072846"/>
              <a:ext cx="194813" cy="35210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grpSp>
        <p:nvGrpSpPr>
          <p:cNvPr id="5" name="Group 4"/>
          <p:cNvGrpSpPr/>
          <p:nvPr/>
        </p:nvGrpSpPr>
        <p:grpSpPr>
          <a:xfrm>
            <a:off x="4253745" y="6019800"/>
            <a:ext cx="3622685" cy="352104"/>
            <a:chOff x="4253745" y="6019800"/>
            <a:chExt cx="3622685" cy="352104"/>
          </a:xfrm>
        </p:grpSpPr>
        <p:sp>
          <p:nvSpPr>
            <p:cNvPr id="44" name="Rectangle 43"/>
            <p:cNvSpPr/>
            <p:nvPr/>
          </p:nvSpPr>
          <p:spPr bwMode="auto">
            <a:xfrm>
              <a:off x="4955969" y="6019800"/>
              <a:ext cx="720764"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45" name="Rectangle 44"/>
            <p:cNvSpPr/>
            <p:nvPr/>
          </p:nvSpPr>
          <p:spPr bwMode="auto">
            <a:xfrm>
              <a:off x="4253745" y="6019800"/>
              <a:ext cx="70307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6" name="Rectangle 45"/>
            <p:cNvSpPr/>
            <p:nvPr/>
          </p:nvSpPr>
          <p:spPr bwMode="auto">
            <a:xfrm>
              <a:off x="7462611" y="6019800"/>
              <a:ext cx="23473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7" name="Rectangle 46"/>
            <p:cNvSpPr/>
            <p:nvPr/>
          </p:nvSpPr>
          <p:spPr bwMode="auto">
            <a:xfrm>
              <a:off x="6742698" y="6019800"/>
              <a:ext cx="720764"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48" name="Rectangle 47"/>
            <p:cNvSpPr/>
            <p:nvPr/>
          </p:nvSpPr>
          <p:spPr bwMode="auto">
            <a:xfrm>
              <a:off x="5675883" y="6019800"/>
              <a:ext cx="106681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1,i+1,j</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 name="Rectangle 48"/>
            <p:cNvSpPr/>
            <p:nvPr/>
          </p:nvSpPr>
          <p:spPr bwMode="auto">
            <a:xfrm>
              <a:off x="7681617" y="6019800"/>
              <a:ext cx="194813" cy="35210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grpSp>
        <p:nvGrpSpPr>
          <p:cNvPr id="3" name="Group 2"/>
          <p:cNvGrpSpPr/>
          <p:nvPr/>
        </p:nvGrpSpPr>
        <p:grpSpPr>
          <a:xfrm>
            <a:off x="4084332" y="3310962"/>
            <a:ext cx="3072185" cy="352104"/>
            <a:chOff x="4084332" y="3310962"/>
            <a:chExt cx="3072185" cy="352104"/>
          </a:xfrm>
        </p:grpSpPr>
        <p:sp>
          <p:nvSpPr>
            <p:cNvPr id="50" name="Rectangle 49"/>
            <p:cNvSpPr/>
            <p:nvPr/>
          </p:nvSpPr>
          <p:spPr bwMode="auto">
            <a:xfrm>
              <a:off x="4786556" y="3310962"/>
              <a:ext cx="720764"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51" name="Rectangle 50"/>
            <p:cNvSpPr/>
            <p:nvPr/>
          </p:nvSpPr>
          <p:spPr bwMode="auto">
            <a:xfrm>
              <a:off x="4084332" y="3310962"/>
              <a:ext cx="70307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2" name="Rectangle 51"/>
            <p:cNvSpPr/>
            <p:nvPr/>
          </p:nvSpPr>
          <p:spPr bwMode="auto">
            <a:xfrm>
              <a:off x="6742698" y="3310962"/>
              <a:ext cx="234735"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 name="Rectangle 52"/>
            <p:cNvSpPr/>
            <p:nvPr/>
          </p:nvSpPr>
          <p:spPr bwMode="auto">
            <a:xfrm>
              <a:off x="6271299" y="3310962"/>
              <a:ext cx="471399" cy="3521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54" name="Rectangle 53"/>
            <p:cNvSpPr/>
            <p:nvPr/>
          </p:nvSpPr>
          <p:spPr bwMode="auto">
            <a:xfrm>
              <a:off x="5506471" y="3310962"/>
              <a:ext cx="764828" cy="35210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1,i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5" name="Rectangle 54"/>
            <p:cNvSpPr/>
            <p:nvPr/>
          </p:nvSpPr>
          <p:spPr bwMode="auto">
            <a:xfrm>
              <a:off x="6961704" y="3310962"/>
              <a:ext cx="194813" cy="35210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spTree>
    <p:custDataLst>
      <p:tags r:id="rId1"/>
    </p:custDataLst>
    <p:extLst>
      <p:ext uri="{BB962C8B-B14F-4D97-AF65-F5344CB8AC3E}">
        <p14:creationId xmlns:p14="http://schemas.microsoft.com/office/powerpoint/2010/main" val="1478416337"/>
      </p:ext>
    </p:extLst>
  </p:cSld>
  <p:clrMapOvr>
    <a:masterClrMapping/>
  </p:clrMapOvr>
  <p:transition advTm="13753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unification</a:t>
            </a:r>
            <a:endParaRPr lang="en-US" dirty="0"/>
          </a:p>
        </p:txBody>
      </p:sp>
      <p:grpSp>
        <p:nvGrpSpPr>
          <p:cNvPr id="45" name="Group 44"/>
          <p:cNvGrpSpPr/>
          <p:nvPr/>
        </p:nvGrpSpPr>
        <p:grpSpPr>
          <a:xfrm>
            <a:off x="271291" y="1314450"/>
            <a:ext cx="2073219" cy="440130"/>
            <a:chOff x="260516" y="1066800"/>
            <a:chExt cx="2073219" cy="440130"/>
          </a:xfrm>
        </p:grpSpPr>
        <p:sp>
          <p:nvSpPr>
            <p:cNvPr id="5" name="Rectangle 4"/>
            <p:cNvSpPr/>
            <p:nvPr/>
          </p:nvSpPr>
          <p:spPr bwMode="auto">
            <a:xfrm>
              <a:off x="1139360" y="106680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0</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Rectangle 5"/>
            <p:cNvSpPr/>
            <p:nvPr/>
          </p:nvSpPr>
          <p:spPr bwMode="auto">
            <a:xfrm>
              <a:off x="260516" y="1066800"/>
              <a:ext cx="878844"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p:nvPr/>
          </p:nvSpPr>
          <p:spPr bwMode="auto">
            <a:xfrm>
              <a:off x="2040316" y="106680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40" name="Group 39"/>
          <p:cNvGrpSpPr/>
          <p:nvPr/>
        </p:nvGrpSpPr>
        <p:grpSpPr>
          <a:xfrm>
            <a:off x="4570259" y="1314450"/>
            <a:ext cx="3840231" cy="440130"/>
            <a:chOff x="4621692" y="1066800"/>
            <a:chExt cx="3840231" cy="440130"/>
          </a:xfrm>
        </p:grpSpPr>
        <p:sp>
          <p:nvSpPr>
            <p:cNvPr id="8" name="Rectangle 7"/>
            <p:cNvSpPr/>
            <p:nvPr/>
          </p:nvSpPr>
          <p:spPr bwMode="auto">
            <a:xfrm>
              <a:off x="5496179" y="106680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9" name="Rectangle 8"/>
            <p:cNvSpPr/>
            <p:nvPr/>
          </p:nvSpPr>
          <p:spPr bwMode="auto">
            <a:xfrm>
              <a:off x="4621692" y="1066800"/>
              <a:ext cx="878844"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p:nvPr/>
          </p:nvSpPr>
          <p:spPr bwMode="auto">
            <a:xfrm>
              <a:off x="7929347" y="106680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Rectangle 10"/>
            <p:cNvSpPr/>
            <p:nvPr/>
          </p:nvSpPr>
          <p:spPr bwMode="auto">
            <a:xfrm>
              <a:off x="7344455" y="1066800"/>
              <a:ext cx="589249"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12" name="Rectangle 11"/>
            <p:cNvSpPr/>
            <p:nvPr/>
          </p:nvSpPr>
          <p:spPr bwMode="auto">
            <a:xfrm>
              <a:off x="6392777" y="1066800"/>
              <a:ext cx="956035"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1,i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12"/>
            <p:cNvSpPr/>
            <p:nvPr/>
          </p:nvSpPr>
          <p:spPr bwMode="auto">
            <a:xfrm>
              <a:off x="8218407" y="106680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grpSp>
        <p:nvGrpSpPr>
          <p:cNvPr id="44" name="Group 43"/>
          <p:cNvGrpSpPr/>
          <p:nvPr/>
        </p:nvGrpSpPr>
        <p:grpSpPr>
          <a:xfrm>
            <a:off x="224922" y="2345130"/>
            <a:ext cx="3095932" cy="440130"/>
            <a:chOff x="222526" y="2038350"/>
            <a:chExt cx="3095932" cy="440130"/>
          </a:xfrm>
        </p:grpSpPr>
        <p:sp>
          <p:nvSpPr>
            <p:cNvPr id="16" name="Rectangle 15"/>
            <p:cNvSpPr/>
            <p:nvPr/>
          </p:nvSpPr>
          <p:spPr bwMode="auto">
            <a:xfrm>
              <a:off x="2126411" y="203835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0</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222526" y="2038350"/>
              <a:ext cx="439422"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Rectangle 17"/>
            <p:cNvSpPr/>
            <p:nvPr/>
          </p:nvSpPr>
          <p:spPr bwMode="auto">
            <a:xfrm>
              <a:off x="3025039" y="203835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 name="Rectangle 18"/>
            <p:cNvSpPr/>
            <p:nvPr/>
          </p:nvSpPr>
          <p:spPr bwMode="auto">
            <a:xfrm>
              <a:off x="659621" y="2038350"/>
              <a:ext cx="790833"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t>⊥</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1448127" y="2038350"/>
              <a:ext cx="439422"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 name="Rectangle 20"/>
            <p:cNvSpPr/>
            <p:nvPr/>
          </p:nvSpPr>
          <p:spPr bwMode="auto">
            <a:xfrm>
              <a:off x="1885222" y="203835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grpSp>
        <p:nvGrpSpPr>
          <p:cNvPr id="41" name="Group 40"/>
          <p:cNvGrpSpPr/>
          <p:nvPr/>
        </p:nvGrpSpPr>
        <p:grpSpPr>
          <a:xfrm>
            <a:off x="4570259" y="2345130"/>
            <a:ext cx="3840231" cy="440130"/>
            <a:chOff x="4583702" y="2038350"/>
            <a:chExt cx="3840231" cy="440130"/>
          </a:xfrm>
        </p:grpSpPr>
        <p:sp>
          <p:nvSpPr>
            <p:cNvPr id="22" name="Rectangle 21"/>
            <p:cNvSpPr/>
            <p:nvPr/>
          </p:nvSpPr>
          <p:spPr bwMode="auto">
            <a:xfrm>
              <a:off x="5458189" y="203835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23" name="Rectangle 22"/>
            <p:cNvSpPr/>
            <p:nvPr/>
          </p:nvSpPr>
          <p:spPr bwMode="auto">
            <a:xfrm>
              <a:off x="4583702" y="2038350"/>
              <a:ext cx="878844"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4" name="Rectangle 23"/>
            <p:cNvSpPr/>
            <p:nvPr/>
          </p:nvSpPr>
          <p:spPr bwMode="auto">
            <a:xfrm>
              <a:off x="7891357" y="203835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5" name="Rectangle 24"/>
            <p:cNvSpPr/>
            <p:nvPr/>
          </p:nvSpPr>
          <p:spPr bwMode="auto">
            <a:xfrm>
              <a:off x="7306465" y="2038350"/>
              <a:ext cx="589249"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26" name="Rectangle 25"/>
            <p:cNvSpPr/>
            <p:nvPr/>
          </p:nvSpPr>
          <p:spPr bwMode="auto">
            <a:xfrm>
              <a:off x="6354787" y="2038350"/>
              <a:ext cx="956035"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1,i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7" name="Rectangle 26"/>
            <p:cNvSpPr/>
            <p:nvPr/>
          </p:nvSpPr>
          <p:spPr bwMode="auto">
            <a:xfrm>
              <a:off x="8180417" y="203835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grpSp>
        <p:nvGrpSpPr>
          <p:cNvPr id="43" name="Group 42"/>
          <p:cNvGrpSpPr/>
          <p:nvPr/>
        </p:nvGrpSpPr>
        <p:grpSpPr>
          <a:xfrm>
            <a:off x="206765" y="3421455"/>
            <a:ext cx="3095932" cy="440130"/>
            <a:chOff x="241576" y="2971800"/>
            <a:chExt cx="3095932" cy="440130"/>
          </a:xfrm>
        </p:grpSpPr>
        <p:sp>
          <p:nvSpPr>
            <p:cNvPr id="28" name="Rectangle 27"/>
            <p:cNvSpPr/>
            <p:nvPr/>
          </p:nvSpPr>
          <p:spPr bwMode="auto">
            <a:xfrm>
              <a:off x="2145461" y="297180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Segoe" pitchFamily="34" charset="0"/>
                </a:rPr>
                <a:t>0</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9" name="Rectangle 28"/>
            <p:cNvSpPr/>
            <p:nvPr/>
          </p:nvSpPr>
          <p:spPr bwMode="auto">
            <a:xfrm>
              <a:off x="241576" y="2971800"/>
              <a:ext cx="439422"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0" name="Rectangle 29"/>
            <p:cNvSpPr/>
            <p:nvPr/>
          </p:nvSpPr>
          <p:spPr bwMode="auto">
            <a:xfrm>
              <a:off x="3044089" y="297180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1" name="Rectangle 30"/>
            <p:cNvSpPr/>
            <p:nvPr/>
          </p:nvSpPr>
          <p:spPr bwMode="auto">
            <a:xfrm>
              <a:off x="678671" y="2971800"/>
              <a:ext cx="790833"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t>⊥</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2" name="Rectangle 31"/>
            <p:cNvSpPr/>
            <p:nvPr/>
          </p:nvSpPr>
          <p:spPr bwMode="auto">
            <a:xfrm>
              <a:off x="1467177" y="2971800"/>
              <a:ext cx="439422"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3" name="Rectangle 32"/>
            <p:cNvSpPr/>
            <p:nvPr/>
          </p:nvSpPr>
          <p:spPr bwMode="auto">
            <a:xfrm>
              <a:off x="1904272" y="297180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grpSp>
        <p:nvGrpSpPr>
          <p:cNvPr id="42" name="Group 41"/>
          <p:cNvGrpSpPr/>
          <p:nvPr/>
        </p:nvGrpSpPr>
        <p:grpSpPr>
          <a:xfrm>
            <a:off x="4583702" y="3421455"/>
            <a:ext cx="3840231" cy="440130"/>
            <a:chOff x="4602752" y="2971800"/>
            <a:chExt cx="3840231" cy="440130"/>
          </a:xfrm>
        </p:grpSpPr>
        <p:sp>
          <p:nvSpPr>
            <p:cNvPr id="34" name="Rectangle 33"/>
            <p:cNvSpPr/>
            <p:nvPr/>
          </p:nvSpPr>
          <p:spPr bwMode="auto">
            <a:xfrm>
              <a:off x="5477239" y="297180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35" name="Rectangle 34"/>
            <p:cNvSpPr/>
            <p:nvPr/>
          </p:nvSpPr>
          <p:spPr bwMode="auto">
            <a:xfrm>
              <a:off x="4602752" y="2971800"/>
              <a:ext cx="878844"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6" name="Rectangle 35"/>
            <p:cNvSpPr/>
            <p:nvPr/>
          </p:nvSpPr>
          <p:spPr bwMode="auto">
            <a:xfrm>
              <a:off x="7910407" y="297180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7" name="Rectangle 36"/>
            <p:cNvSpPr/>
            <p:nvPr/>
          </p:nvSpPr>
          <p:spPr bwMode="auto">
            <a:xfrm>
              <a:off x="7325515" y="2971800"/>
              <a:ext cx="589249"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38" name="Rectangle 37"/>
            <p:cNvSpPr/>
            <p:nvPr/>
          </p:nvSpPr>
          <p:spPr bwMode="auto">
            <a:xfrm>
              <a:off x="6373837" y="2971800"/>
              <a:ext cx="956035"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9" name="Rectangle 38"/>
            <p:cNvSpPr/>
            <p:nvPr/>
          </p:nvSpPr>
          <p:spPr bwMode="auto">
            <a:xfrm>
              <a:off x="8199467" y="297180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sp>
        <p:nvSpPr>
          <p:cNvPr id="46" name="Oval 45"/>
          <p:cNvSpPr/>
          <p:nvPr/>
        </p:nvSpPr>
        <p:spPr bwMode="auto">
          <a:xfrm>
            <a:off x="4191000" y="4381500"/>
            <a:ext cx="185140" cy="1905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48" name="Elbow Connector 47"/>
          <p:cNvCxnSpPr>
            <a:stCxn id="32" idx="2"/>
            <a:endCxn id="46" idx="2"/>
          </p:cNvCxnSpPr>
          <p:nvPr/>
        </p:nvCxnSpPr>
        <p:spPr>
          <a:xfrm rot="16200000" flipH="1">
            <a:off x="2613956" y="2899705"/>
            <a:ext cx="615165" cy="2538923"/>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38" idx="2"/>
            <a:endCxn id="46" idx="6"/>
          </p:cNvCxnSpPr>
          <p:nvPr/>
        </p:nvCxnSpPr>
        <p:spPr>
          <a:xfrm rot="5400000">
            <a:off x="5296891" y="2940835"/>
            <a:ext cx="615165" cy="2456665"/>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2820008" y="6013433"/>
            <a:ext cx="3339796" cy="440130"/>
            <a:chOff x="3007111" y="5334000"/>
            <a:chExt cx="3339796" cy="440130"/>
          </a:xfrm>
        </p:grpSpPr>
        <p:sp>
          <p:nvSpPr>
            <p:cNvPr id="60" name="Rectangle 59"/>
            <p:cNvSpPr/>
            <p:nvPr/>
          </p:nvSpPr>
          <p:spPr bwMode="auto">
            <a:xfrm>
              <a:off x="3382615" y="533400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61" name="Rectangle 60"/>
            <p:cNvSpPr/>
            <p:nvPr/>
          </p:nvSpPr>
          <p:spPr bwMode="auto">
            <a:xfrm>
              <a:off x="3007111" y="5334000"/>
              <a:ext cx="378408"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 name="Rectangle 61"/>
            <p:cNvSpPr/>
            <p:nvPr/>
          </p:nvSpPr>
          <p:spPr bwMode="auto">
            <a:xfrm>
              <a:off x="5812876" y="533400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3" name="Rectangle 62"/>
            <p:cNvSpPr/>
            <p:nvPr/>
          </p:nvSpPr>
          <p:spPr bwMode="auto">
            <a:xfrm>
              <a:off x="4876573" y="5334000"/>
              <a:ext cx="939208"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64" name="Rectangle 63"/>
            <p:cNvSpPr/>
            <p:nvPr/>
          </p:nvSpPr>
          <p:spPr bwMode="auto">
            <a:xfrm>
              <a:off x="4280665" y="5334000"/>
              <a:ext cx="358202"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5" name="Rectangle 64"/>
            <p:cNvSpPr/>
            <p:nvPr/>
          </p:nvSpPr>
          <p:spPr bwMode="auto">
            <a:xfrm>
              <a:off x="6103391" y="533400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sp>
          <p:nvSpPr>
            <p:cNvPr id="66" name="Rectangle 65"/>
            <p:cNvSpPr/>
            <p:nvPr/>
          </p:nvSpPr>
          <p:spPr bwMode="auto">
            <a:xfrm>
              <a:off x="4635962" y="533400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cxnSp>
        <p:nvCxnSpPr>
          <p:cNvPr id="69" name="Straight Arrow Connector 68"/>
          <p:cNvCxnSpPr>
            <a:stCxn id="46" idx="4"/>
            <a:endCxn id="64" idx="0"/>
          </p:cNvCxnSpPr>
          <p:nvPr/>
        </p:nvCxnSpPr>
        <p:spPr>
          <a:xfrm flipH="1">
            <a:off x="4272663" y="4572000"/>
            <a:ext cx="10907" cy="144143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962400" y="4088368"/>
            <a:ext cx="607859"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Join</a:t>
            </a:r>
          </a:p>
        </p:txBody>
      </p:sp>
      <p:sp>
        <p:nvSpPr>
          <p:cNvPr id="71" name="Down Arrow 70"/>
          <p:cNvSpPr/>
          <p:nvPr/>
        </p:nvSpPr>
        <p:spPr bwMode="auto">
          <a:xfrm>
            <a:off x="589765" y="857250"/>
            <a:ext cx="265737" cy="457200"/>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2" name="Down Arrow 71"/>
          <p:cNvSpPr/>
          <p:nvPr/>
        </p:nvSpPr>
        <p:spPr bwMode="auto">
          <a:xfrm>
            <a:off x="4928059" y="857250"/>
            <a:ext cx="265737" cy="457200"/>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3" name="Down Arrow 72"/>
          <p:cNvSpPr/>
          <p:nvPr/>
        </p:nvSpPr>
        <p:spPr bwMode="auto">
          <a:xfrm>
            <a:off x="1670234" y="1881746"/>
            <a:ext cx="265737" cy="457200"/>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4" name="Down Arrow 73"/>
          <p:cNvSpPr/>
          <p:nvPr/>
        </p:nvSpPr>
        <p:spPr bwMode="auto">
          <a:xfrm>
            <a:off x="6686492" y="1887930"/>
            <a:ext cx="265737" cy="457200"/>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5" name="Down Arrow 74"/>
          <p:cNvSpPr/>
          <p:nvPr/>
        </p:nvSpPr>
        <p:spPr bwMode="auto">
          <a:xfrm>
            <a:off x="3036960" y="2964255"/>
            <a:ext cx="265737" cy="457200"/>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6" name="Down Arrow 75"/>
          <p:cNvSpPr/>
          <p:nvPr/>
        </p:nvSpPr>
        <p:spPr bwMode="auto">
          <a:xfrm>
            <a:off x="8036438" y="2964255"/>
            <a:ext cx="265737" cy="457200"/>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4" name="Straight Arrow Connector 3"/>
          <p:cNvCxnSpPr/>
          <p:nvPr/>
        </p:nvCxnSpPr>
        <p:spPr>
          <a:xfrm flipH="1">
            <a:off x="426476" y="1754580"/>
            <a:ext cx="284237" cy="5905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20" idx="0"/>
          </p:cNvCxnSpPr>
          <p:nvPr/>
        </p:nvCxnSpPr>
        <p:spPr>
          <a:xfrm>
            <a:off x="710713" y="1754580"/>
            <a:ext cx="959521" cy="5905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531160" y="4800600"/>
            <a:ext cx="2859058" cy="646331"/>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smtClean="0">
                <a:effectLst>
                  <a:outerShdw blurRad="38100" dist="38100" dir="2700000" algn="tl">
                    <a:srgbClr val="000000">
                      <a:alpha val="43137"/>
                    </a:srgbClr>
                  </a:outerShdw>
                </a:effectLst>
              </a:rPr>
              <a:t>Can be empty segments! (Disjunction)</a:t>
            </a:r>
          </a:p>
        </p:txBody>
      </p:sp>
      <p:cxnSp>
        <p:nvCxnSpPr>
          <p:cNvPr id="77" name="Straight Arrow Connector 76"/>
          <p:cNvCxnSpPr>
            <a:stCxn id="68" idx="2"/>
            <a:endCxn id="66" idx="0"/>
          </p:cNvCxnSpPr>
          <p:nvPr/>
        </p:nvCxnSpPr>
        <p:spPr>
          <a:xfrm flipH="1">
            <a:off x="4570617" y="5446931"/>
            <a:ext cx="1390072" cy="566502"/>
          </a:xfrm>
          <a:prstGeom prst="straightConnector1">
            <a:avLst/>
          </a:prstGeom>
          <a:ln w="28575">
            <a:tailEnd type="arrow"/>
          </a:ln>
        </p:spPr>
        <p:style>
          <a:lnRef idx="1">
            <a:schemeClr val="accent3"/>
          </a:lnRef>
          <a:fillRef idx="3">
            <a:schemeClr val="accent3"/>
          </a:fillRef>
          <a:effectRef idx="2">
            <a:schemeClr val="accent3"/>
          </a:effectRef>
          <a:fontRef idx="minor">
            <a:schemeClr val="lt1"/>
          </a:fontRef>
        </p:style>
      </p:cxnSp>
      <p:cxnSp>
        <p:nvCxnSpPr>
          <p:cNvPr id="78" name="Straight Arrow Connector 77"/>
          <p:cNvCxnSpPr>
            <a:stCxn id="68" idx="2"/>
            <a:endCxn id="65" idx="0"/>
          </p:cNvCxnSpPr>
          <p:nvPr/>
        </p:nvCxnSpPr>
        <p:spPr>
          <a:xfrm>
            <a:off x="5960689" y="5446931"/>
            <a:ext cx="77357" cy="566502"/>
          </a:xfrm>
          <a:prstGeom prst="straightConnector1">
            <a:avLst/>
          </a:prstGeom>
          <a:ln w="28575">
            <a:tailEnd type="arrow"/>
          </a:ln>
        </p:spPr>
        <p:style>
          <a:lnRef idx="1">
            <a:schemeClr val="accent3"/>
          </a:lnRef>
          <a:fillRef idx="3">
            <a:schemeClr val="accent3"/>
          </a:fillRef>
          <a:effectRef idx="2">
            <a:schemeClr val="accent3"/>
          </a:effectRef>
          <a:fontRef idx="minor">
            <a:schemeClr val="lt1"/>
          </a:fontRef>
        </p:style>
      </p:cxnSp>
    </p:spTree>
    <p:custDataLst>
      <p:tags r:id="rId1"/>
    </p:custDataLst>
    <p:extLst>
      <p:ext uri="{BB962C8B-B14F-4D97-AF65-F5344CB8AC3E}">
        <p14:creationId xmlns:p14="http://schemas.microsoft.com/office/powerpoint/2010/main" val="3858313801"/>
      </p:ext>
    </p:extLst>
  </p:cSld>
  <p:clrMapOvr>
    <a:masterClrMapping/>
  </p:clrMapOvr>
  <p:transition advTm="8184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150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nodeType="withEffect">
                                  <p:stCondLst>
                                    <p:cond delay="1500"/>
                                  </p:stCondLst>
                                  <p:childTnLst>
                                    <p:set>
                                      <p:cBhvr>
                                        <p:cTn id="44" dur="1" fill="hold">
                                          <p:stCondLst>
                                            <p:cond delay="0"/>
                                          </p:stCondLst>
                                        </p:cTn>
                                        <p:tgtEl>
                                          <p:spTgt spid="77"/>
                                        </p:tgtEl>
                                        <p:attrNameLst>
                                          <p:attrName>style.visibility</p:attrName>
                                        </p:attrNameLst>
                                      </p:cBhvr>
                                      <p:to>
                                        <p:strVal val="visible"/>
                                      </p:to>
                                    </p:set>
                                  </p:childTnLst>
                                </p:cTn>
                              </p:par>
                              <p:par>
                                <p:cTn id="45" presetID="1" presetClass="entr" presetSubtype="0" fill="hold" nodeType="withEffect">
                                  <p:stCondLst>
                                    <p:cond delay="150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70" grpId="0"/>
      <p:bldP spid="73" grpId="0" animBg="1"/>
      <p:bldP spid="74" grpId="0" animBg="1"/>
      <p:bldP spid="75" grpId="0" animBg="1"/>
      <p:bldP spid="76" grpId="0" animBg="1"/>
      <p:bldP spid="68" grpId="0" animBg="1"/>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7" name="Rectangle 6"/>
          <p:cNvSpPr/>
          <p:nvPr/>
        </p:nvSpPr>
        <p:spPr>
          <a:xfrm>
            <a:off x="2949490" y="957591"/>
            <a:ext cx="3578431" cy="646331"/>
          </a:xfrm>
          <a:prstGeom prst="rect">
            <a:avLst/>
          </a:prstGeom>
          <a:solidFill>
            <a:schemeClr val="tx1"/>
          </a:solidFill>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solidFill>
                  <a:schemeClr val="bg2">
                    <a:lumMod val="60000"/>
                    <a:lumOff val="40000"/>
                  </a:schemeClr>
                </a:solidFill>
                <a:latin typeface="Consolas"/>
              </a:rPr>
              <a:t>Contract</a:t>
            </a:r>
            <a:r>
              <a:rPr lang="en-US" dirty="0" smtClean="0">
                <a:solidFill>
                  <a:prstClr val="black"/>
                </a:solidFill>
                <a:latin typeface="Consolas"/>
              </a:rPr>
              <a:t>.Requires(N &gt; </a:t>
            </a:r>
            <a:r>
              <a:rPr lang="en-US" dirty="0">
                <a:solidFill>
                  <a:srgbClr val="A52A2A"/>
                </a:solidFill>
                <a:latin typeface="Consolas"/>
              </a:rPr>
              <a:t>0</a:t>
            </a:r>
            <a:r>
              <a:rPr lang="en-US" dirty="0">
                <a:solidFill>
                  <a:prstClr val="black"/>
                </a:solidFill>
                <a:latin typeface="Consolas"/>
              </a:rPr>
              <a:t>);</a:t>
            </a:r>
          </a:p>
          <a:p>
            <a:r>
              <a:rPr lang="en-US" dirty="0" smtClean="0">
                <a:solidFill>
                  <a:srgbClr val="0000FF"/>
                </a:solidFill>
                <a:latin typeface="Consolas"/>
              </a:rPr>
              <a:t>int</a:t>
            </a:r>
            <a:r>
              <a:rPr lang="en-US" dirty="0">
                <a:solidFill>
                  <a:prstClr val="black"/>
                </a:solidFill>
                <a:latin typeface="Consolas"/>
              </a:rPr>
              <a:t>[] a = </a:t>
            </a:r>
            <a:r>
              <a:rPr lang="en-US" dirty="0">
                <a:solidFill>
                  <a:srgbClr val="0000FF"/>
                </a:solidFill>
                <a:latin typeface="Consolas"/>
              </a:rPr>
              <a:t>new</a:t>
            </a:r>
            <a:r>
              <a:rPr lang="en-US" dirty="0">
                <a:solidFill>
                  <a:prstClr val="black"/>
                </a:solidFill>
                <a:latin typeface="Consolas"/>
              </a:rPr>
              <a:t> </a:t>
            </a:r>
            <a:r>
              <a:rPr lang="en-US" dirty="0">
                <a:solidFill>
                  <a:srgbClr val="0000FF"/>
                </a:solidFill>
                <a:latin typeface="Consolas"/>
              </a:rPr>
              <a:t>int</a:t>
            </a:r>
            <a:r>
              <a:rPr lang="en-US" dirty="0">
                <a:solidFill>
                  <a:prstClr val="black"/>
                </a:solidFill>
                <a:latin typeface="Consolas"/>
              </a:rPr>
              <a:t>[N];</a:t>
            </a:r>
          </a:p>
        </p:txBody>
      </p:sp>
      <p:sp>
        <p:nvSpPr>
          <p:cNvPr id="9" name="Rectangle 8"/>
          <p:cNvSpPr/>
          <p:nvPr/>
        </p:nvSpPr>
        <p:spPr>
          <a:xfrm>
            <a:off x="4013187" y="2177847"/>
            <a:ext cx="1451038" cy="369332"/>
          </a:xfrm>
          <a:prstGeom prst="rect">
            <a:avLst/>
          </a:prstGeom>
          <a:solidFill>
            <a:schemeClr val="tx1"/>
          </a:solidFill>
          <a:effectLst>
            <a:outerShdw blurRad="50800" dist="38100" dir="2700000" algn="tl" rotWithShape="0">
              <a:prstClr val="black">
                <a:alpha val="40000"/>
              </a:prstClr>
            </a:outerShdw>
          </a:effectLst>
        </p:spPr>
        <p:txBody>
          <a:bodyPr wrap="none">
            <a:spAutoFit/>
          </a:bodyPr>
          <a:lstStyle/>
          <a:p>
            <a:r>
              <a:rPr lang="en-US" dirty="0">
                <a:solidFill>
                  <a:srgbClr val="0000FF"/>
                </a:solidFill>
                <a:latin typeface="Consolas"/>
              </a:rPr>
              <a:t>int</a:t>
            </a:r>
            <a:r>
              <a:rPr lang="en-US" dirty="0">
                <a:solidFill>
                  <a:prstClr val="black"/>
                </a:solidFill>
                <a:latin typeface="Consolas"/>
              </a:rPr>
              <a:t> i = </a:t>
            </a:r>
            <a:r>
              <a:rPr lang="en-US" dirty="0">
                <a:solidFill>
                  <a:srgbClr val="A52A2A"/>
                </a:solidFill>
                <a:latin typeface="Consolas"/>
              </a:rPr>
              <a:t>0</a:t>
            </a:r>
            <a:r>
              <a:rPr lang="en-US" dirty="0">
                <a:solidFill>
                  <a:prstClr val="black"/>
                </a:solidFill>
                <a:latin typeface="Consolas"/>
              </a:rPr>
              <a:t>;</a:t>
            </a:r>
            <a:endParaRPr lang="en-US" dirty="0"/>
          </a:p>
        </p:txBody>
      </p:sp>
      <p:sp>
        <p:nvSpPr>
          <p:cNvPr id="10" name="Rectangle 9"/>
          <p:cNvSpPr/>
          <p:nvPr/>
        </p:nvSpPr>
        <p:spPr>
          <a:xfrm>
            <a:off x="3891415" y="3664830"/>
            <a:ext cx="1704313" cy="369332"/>
          </a:xfrm>
          <a:prstGeom prst="rect">
            <a:avLst/>
          </a:prstGeom>
          <a:solidFill>
            <a:schemeClr val="tx1"/>
          </a:solidFill>
          <a:effectLst>
            <a:outerShdw blurRad="50800" dist="38100" dir="2700000" algn="tl" rotWithShape="0">
              <a:prstClr val="black">
                <a:alpha val="40000"/>
              </a:prstClr>
            </a:outerShdw>
          </a:effectLst>
        </p:spPr>
        <p:txBody>
          <a:bodyPr wrap="none">
            <a:spAutoFit/>
          </a:bodyPr>
          <a:lstStyle/>
          <a:p>
            <a:r>
              <a:rPr lang="en-US" dirty="0" smtClean="0">
                <a:solidFill>
                  <a:schemeClr val="bg2">
                    <a:lumMod val="60000"/>
                    <a:lumOff val="40000"/>
                  </a:schemeClr>
                </a:solidFill>
                <a:latin typeface="Consolas"/>
              </a:rPr>
              <a:t>assume </a:t>
            </a:r>
            <a:r>
              <a:rPr lang="en-US" dirty="0" smtClean="0">
                <a:solidFill>
                  <a:prstClr val="black"/>
                </a:solidFill>
                <a:latin typeface="Consolas"/>
              </a:rPr>
              <a:t>i </a:t>
            </a:r>
            <a:r>
              <a:rPr lang="en-US" dirty="0">
                <a:solidFill>
                  <a:prstClr val="black"/>
                </a:solidFill>
                <a:latin typeface="Consolas"/>
              </a:rPr>
              <a:t>&lt; </a:t>
            </a:r>
            <a:r>
              <a:rPr lang="en-US" dirty="0" smtClean="0">
                <a:solidFill>
                  <a:prstClr val="black"/>
                </a:solidFill>
                <a:latin typeface="Consolas"/>
              </a:rPr>
              <a:t>N</a:t>
            </a:r>
            <a:endParaRPr lang="en-US" dirty="0"/>
          </a:p>
        </p:txBody>
      </p:sp>
      <p:sp>
        <p:nvSpPr>
          <p:cNvPr id="11" name="Rectangle 10"/>
          <p:cNvSpPr/>
          <p:nvPr/>
        </p:nvSpPr>
        <p:spPr>
          <a:xfrm>
            <a:off x="3889823" y="4688752"/>
            <a:ext cx="1704313" cy="369332"/>
          </a:xfrm>
          <a:prstGeom prst="rect">
            <a:avLst/>
          </a:prstGeom>
          <a:solidFill>
            <a:schemeClr val="tx1"/>
          </a:solidFill>
          <a:effectLst>
            <a:outerShdw blurRad="50800" dist="38100" dir="2700000" algn="tl" rotWithShape="0">
              <a:prstClr val="black">
                <a:alpha val="40000"/>
              </a:prstClr>
            </a:outerShdw>
          </a:effectLst>
        </p:spPr>
        <p:txBody>
          <a:bodyPr wrap="square">
            <a:spAutoFit/>
          </a:bodyPr>
          <a:lstStyle/>
          <a:p>
            <a:r>
              <a:rPr lang="en-US" dirty="0">
                <a:solidFill>
                  <a:prstClr val="black"/>
                </a:solidFill>
                <a:latin typeface="Consolas"/>
              </a:rPr>
              <a:t>a[i] = </a:t>
            </a:r>
            <a:r>
              <a:rPr lang="en-US" dirty="0">
                <a:solidFill>
                  <a:srgbClr val="A52A2A"/>
                </a:solidFill>
                <a:latin typeface="Consolas"/>
              </a:rPr>
              <a:t>222</a:t>
            </a:r>
            <a:r>
              <a:rPr lang="en-US" dirty="0" smtClean="0">
                <a:solidFill>
                  <a:prstClr val="black"/>
                </a:solidFill>
                <a:latin typeface="Consolas"/>
              </a:rPr>
              <a:t>;</a:t>
            </a:r>
            <a:endParaRPr lang="en-US" dirty="0">
              <a:solidFill>
                <a:prstClr val="black"/>
              </a:solidFill>
              <a:latin typeface="Consolas"/>
            </a:endParaRPr>
          </a:p>
        </p:txBody>
      </p:sp>
      <p:sp>
        <p:nvSpPr>
          <p:cNvPr id="12" name="Rectangle 11"/>
          <p:cNvSpPr/>
          <p:nvPr/>
        </p:nvSpPr>
        <p:spPr>
          <a:xfrm>
            <a:off x="409300" y="3664830"/>
            <a:ext cx="1704313" cy="369332"/>
          </a:xfrm>
          <a:prstGeom prst="rect">
            <a:avLst/>
          </a:prstGeom>
          <a:solidFill>
            <a:schemeClr val="tx1"/>
          </a:solidFill>
          <a:effectLst>
            <a:outerShdw blurRad="50800" dist="38100" dir="2700000" algn="tl" rotWithShape="0">
              <a:prstClr val="black">
                <a:alpha val="40000"/>
              </a:prstClr>
            </a:outerShdw>
          </a:effectLst>
        </p:spPr>
        <p:txBody>
          <a:bodyPr wrap="none">
            <a:spAutoFit/>
          </a:bodyPr>
          <a:lstStyle/>
          <a:p>
            <a:r>
              <a:rPr lang="en-US" dirty="0">
                <a:solidFill>
                  <a:schemeClr val="bg2">
                    <a:lumMod val="60000"/>
                    <a:lumOff val="40000"/>
                  </a:schemeClr>
                </a:solidFill>
                <a:latin typeface="Consolas"/>
              </a:rPr>
              <a:t>a</a:t>
            </a:r>
            <a:r>
              <a:rPr lang="en-US" dirty="0" smtClean="0">
                <a:solidFill>
                  <a:schemeClr val="bg2">
                    <a:lumMod val="60000"/>
                    <a:lumOff val="40000"/>
                  </a:schemeClr>
                </a:solidFill>
                <a:latin typeface="Consolas"/>
              </a:rPr>
              <a:t>ssume </a:t>
            </a:r>
            <a:r>
              <a:rPr lang="en-US" dirty="0">
                <a:solidFill>
                  <a:prstClr val="black"/>
                </a:solidFill>
                <a:latin typeface="Consolas"/>
              </a:rPr>
              <a:t>i</a:t>
            </a:r>
            <a:r>
              <a:rPr lang="en-US" dirty="0" smtClean="0">
                <a:solidFill>
                  <a:prstClr val="black"/>
                </a:solidFill>
                <a:latin typeface="Consolas"/>
              </a:rPr>
              <a:t> </a:t>
            </a:r>
            <a:r>
              <a:rPr lang="en-US" dirty="0" smtClean="0">
                <a:solidFill>
                  <a:schemeClr val="bg1"/>
                </a:solidFill>
                <a:latin typeface="Consolas" pitchFamily="49" charset="0"/>
                <a:cs typeface="Consolas" pitchFamily="49" charset="0"/>
              </a:rPr>
              <a:t>≥ N</a:t>
            </a:r>
            <a:endParaRPr lang="en-US" dirty="0">
              <a:latin typeface="Consolas" pitchFamily="49" charset="0"/>
              <a:cs typeface="Consolas" pitchFamily="49" charset="0"/>
            </a:endParaRPr>
          </a:p>
        </p:txBody>
      </p:sp>
      <p:sp>
        <p:nvSpPr>
          <p:cNvPr id="13" name="Rectangle 12"/>
          <p:cNvSpPr/>
          <p:nvPr/>
        </p:nvSpPr>
        <p:spPr>
          <a:xfrm>
            <a:off x="3891415" y="5589352"/>
            <a:ext cx="1704313" cy="369332"/>
          </a:xfrm>
          <a:prstGeom prst="rect">
            <a:avLst/>
          </a:prstGeom>
          <a:solidFill>
            <a:schemeClr val="tx1"/>
          </a:solidFill>
          <a:effectLst>
            <a:outerShdw blurRad="50800" dist="38100" dir="2700000" algn="tl" rotWithShape="0">
              <a:prstClr val="black">
                <a:alpha val="40000"/>
              </a:prstClr>
            </a:outerShdw>
          </a:effectLst>
        </p:spPr>
        <p:txBody>
          <a:bodyPr wrap="square">
            <a:spAutoFit/>
          </a:bodyPr>
          <a:lstStyle/>
          <a:p>
            <a:r>
              <a:rPr lang="en-US" dirty="0" smtClean="0">
                <a:solidFill>
                  <a:prstClr val="black"/>
                </a:solidFill>
                <a:latin typeface="Consolas"/>
              </a:rPr>
              <a:t>   j = i+1;</a:t>
            </a:r>
            <a:endParaRPr lang="en-US" dirty="0">
              <a:solidFill>
                <a:prstClr val="black"/>
              </a:solidFill>
              <a:latin typeface="Consolas"/>
            </a:endParaRPr>
          </a:p>
        </p:txBody>
      </p:sp>
      <p:sp>
        <p:nvSpPr>
          <p:cNvPr id="14" name="Oval 13"/>
          <p:cNvSpPr/>
          <p:nvPr/>
        </p:nvSpPr>
        <p:spPr bwMode="auto">
          <a:xfrm>
            <a:off x="4651002" y="3120463"/>
            <a:ext cx="185140" cy="1905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6" name="Straight Arrow Connector 15"/>
          <p:cNvCxnSpPr>
            <a:stCxn id="9" idx="2"/>
            <a:endCxn id="14" idx="0"/>
          </p:cNvCxnSpPr>
          <p:nvPr/>
        </p:nvCxnSpPr>
        <p:spPr>
          <a:xfrm>
            <a:off x="4738706" y="2547179"/>
            <a:ext cx="4866" cy="5732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4"/>
            <a:endCxn id="10" idx="0"/>
          </p:cNvCxnSpPr>
          <p:nvPr/>
        </p:nvCxnSpPr>
        <p:spPr>
          <a:xfrm>
            <a:off x="4743572" y="3310963"/>
            <a:ext cx="0" cy="35386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a:endCxn id="11" idx="0"/>
          </p:cNvCxnSpPr>
          <p:nvPr/>
        </p:nvCxnSpPr>
        <p:spPr>
          <a:xfrm flipH="1">
            <a:off x="4741980" y="4034162"/>
            <a:ext cx="1592" cy="6545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2"/>
            <a:endCxn id="13" idx="0"/>
          </p:cNvCxnSpPr>
          <p:nvPr/>
        </p:nvCxnSpPr>
        <p:spPr>
          <a:xfrm>
            <a:off x="4741980" y="5058084"/>
            <a:ext cx="1592" cy="53126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4" idx="2"/>
            <a:endCxn id="12" idx="0"/>
          </p:cNvCxnSpPr>
          <p:nvPr/>
        </p:nvCxnSpPr>
        <p:spPr>
          <a:xfrm rot="10800000" flipV="1">
            <a:off x="1261458" y="3215712"/>
            <a:ext cx="3389545" cy="449117"/>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 idx="2"/>
            <a:endCxn id="9" idx="0"/>
          </p:cNvCxnSpPr>
          <p:nvPr/>
        </p:nvCxnSpPr>
        <p:spPr>
          <a:xfrm>
            <a:off x="4738706" y="1603922"/>
            <a:ext cx="0" cy="57392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934326" y="4729487"/>
            <a:ext cx="990600" cy="923330"/>
          </a:xfrm>
          <a:prstGeom prst="rect">
            <a:avLst/>
          </a:prstGeom>
          <a:solidFill>
            <a:schemeClr val="tx1"/>
          </a:solidFill>
          <a:effectLst>
            <a:outerShdw blurRad="50800" dist="38100" dir="2700000" algn="tl" rotWithShape="0">
              <a:prstClr val="black">
                <a:alpha val="40000"/>
              </a:prstClr>
            </a:outerShdw>
          </a:effectLst>
        </p:spPr>
        <p:txBody>
          <a:bodyPr wrap="square">
            <a:spAutoFit/>
          </a:bodyPr>
          <a:lstStyle/>
          <a:p>
            <a:r>
              <a:rPr lang="en-US" dirty="0">
                <a:solidFill>
                  <a:prstClr val="black"/>
                </a:solidFill>
                <a:latin typeface="Consolas"/>
              </a:rPr>
              <a:t>i</a:t>
            </a:r>
            <a:r>
              <a:rPr lang="en-US" dirty="0" smtClean="0">
                <a:solidFill>
                  <a:prstClr val="black"/>
                </a:solidFill>
                <a:latin typeface="Consolas"/>
              </a:rPr>
              <a:t> -&gt; _ </a:t>
            </a:r>
          </a:p>
          <a:p>
            <a:r>
              <a:rPr lang="en-US" dirty="0" smtClean="0">
                <a:solidFill>
                  <a:prstClr val="black"/>
                </a:solidFill>
                <a:latin typeface="Consolas"/>
              </a:rPr>
              <a:t>j -&gt; </a:t>
            </a:r>
            <a:r>
              <a:rPr lang="en-US" dirty="0">
                <a:solidFill>
                  <a:prstClr val="black"/>
                </a:solidFill>
                <a:latin typeface="Consolas"/>
              </a:rPr>
              <a:t>i</a:t>
            </a:r>
            <a:endParaRPr lang="en-US" dirty="0" smtClean="0">
              <a:solidFill>
                <a:prstClr val="black"/>
              </a:solidFill>
              <a:latin typeface="Consolas"/>
            </a:endParaRPr>
          </a:p>
          <a:p>
            <a:r>
              <a:rPr lang="en-US" dirty="0" smtClean="0">
                <a:solidFill>
                  <a:prstClr val="black"/>
                </a:solidFill>
                <a:latin typeface="Consolas"/>
              </a:rPr>
              <a:t>N -&gt; N</a:t>
            </a:r>
            <a:endParaRPr lang="en-US" dirty="0">
              <a:solidFill>
                <a:prstClr val="black"/>
              </a:solidFill>
              <a:latin typeface="Consolas"/>
            </a:endParaRPr>
          </a:p>
        </p:txBody>
      </p:sp>
      <p:cxnSp>
        <p:nvCxnSpPr>
          <p:cNvPr id="72" name="Elbow Connector 71"/>
          <p:cNvCxnSpPr>
            <a:stCxn id="13" idx="2"/>
            <a:endCxn id="70" idx="2"/>
          </p:cNvCxnSpPr>
          <p:nvPr/>
        </p:nvCxnSpPr>
        <p:spPr>
          <a:xfrm rot="5400000" flipH="1" flipV="1">
            <a:off x="6433665" y="3962724"/>
            <a:ext cx="305867" cy="3686054"/>
          </a:xfrm>
          <a:prstGeom prst="bentConnector3">
            <a:avLst>
              <a:gd name="adj1" fmla="val -74738"/>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70" idx="0"/>
            <a:endCxn id="14" idx="6"/>
          </p:cNvCxnSpPr>
          <p:nvPr/>
        </p:nvCxnSpPr>
        <p:spPr>
          <a:xfrm rot="16200000" flipV="1">
            <a:off x="5875997" y="2175858"/>
            <a:ext cx="1513774" cy="3593484"/>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3389142" y="2729751"/>
            <a:ext cx="3339796" cy="356616"/>
            <a:chOff x="3007111" y="5334000"/>
            <a:chExt cx="3339796" cy="440130"/>
          </a:xfrm>
        </p:grpSpPr>
        <p:sp>
          <p:nvSpPr>
            <p:cNvPr id="58" name="Rectangle 57"/>
            <p:cNvSpPr/>
            <p:nvPr/>
          </p:nvSpPr>
          <p:spPr bwMode="auto">
            <a:xfrm>
              <a:off x="3382615" y="533400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59" name="Rectangle 58"/>
            <p:cNvSpPr/>
            <p:nvPr/>
          </p:nvSpPr>
          <p:spPr bwMode="auto">
            <a:xfrm>
              <a:off x="3007111" y="5334000"/>
              <a:ext cx="378408"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 name="Rectangle 59"/>
            <p:cNvSpPr/>
            <p:nvPr/>
          </p:nvSpPr>
          <p:spPr bwMode="auto">
            <a:xfrm>
              <a:off x="5812876" y="533400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1" name="Rectangle 60"/>
            <p:cNvSpPr/>
            <p:nvPr/>
          </p:nvSpPr>
          <p:spPr bwMode="auto">
            <a:xfrm>
              <a:off x="4876573" y="5334000"/>
              <a:ext cx="939208"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62" name="Rectangle 61"/>
            <p:cNvSpPr/>
            <p:nvPr/>
          </p:nvSpPr>
          <p:spPr bwMode="auto">
            <a:xfrm>
              <a:off x="4280665" y="5334000"/>
              <a:ext cx="358202"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3" name="Rectangle 62"/>
            <p:cNvSpPr/>
            <p:nvPr/>
          </p:nvSpPr>
          <p:spPr bwMode="auto">
            <a:xfrm>
              <a:off x="6103391" y="533400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sp>
          <p:nvSpPr>
            <p:cNvPr id="64" name="Rectangle 63"/>
            <p:cNvSpPr/>
            <p:nvPr/>
          </p:nvSpPr>
          <p:spPr bwMode="auto">
            <a:xfrm>
              <a:off x="4635962" y="533400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grpSp>
        <p:nvGrpSpPr>
          <p:cNvPr id="65" name="Group 64"/>
          <p:cNvGrpSpPr/>
          <p:nvPr/>
        </p:nvGrpSpPr>
        <p:grpSpPr>
          <a:xfrm>
            <a:off x="4978329" y="4183149"/>
            <a:ext cx="3099184" cy="356616"/>
            <a:chOff x="3007111" y="5334000"/>
            <a:chExt cx="3099184" cy="440130"/>
          </a:xfrm>
        </p:grpSpPr>
        <p:sp>
          <p:nvSpPr>
            <p:cNvPr id="66" name="Rectangle 65"/>
            <p:cNvSpPr/>
            <p:nvPr/>
          </p:nvSpPr>
          <p:spPr bwMode="auto">
            <a:xfrm>
              <a:off x="3382615" y="533400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67" name="Rectangle 66"/>
            <p:cNvSpPr/>
            <p:nvPr/>
          </p:nvSpPr>
          <p:spPr bwMode="auto">
            <a:xfrm>
              <a:off x="3007111" y="5334000"/>
              <a:ext cx="378408"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8" name="Rectangle 67"/>
            <p:cNvSpPr/>
            <p:nvPr/>
          </p:nvSpPr>
          <p:spPr bwMode="auto">
            <a:xfrm>
              <a:off x="5812876" y="5334000"/>
              <a:ext cx="293419"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effectLst>
                    <a:outerShdw blurRad="38100" dist="38100" dir="2700000" algn="tl">
                      <a:srgbClr val="000000">
                        <a:alpha val="43137"/>
                      </a:srgbClr>
                    </a:outerShdw>
                  </a:effectLst>
                  <a:latin typeface="Consolas" pitchFamily="49" charset="0"/>
                  <a:cs typeface="Consolas" pitchFamily="49" charset="0"/>
                </a:rPr>
                <a:t>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9" name="Rectangle 68"/>
            <p:cNvSpPr/>
            <p:nvPr/>
          </p:nvSpPr>
          <p:spPr bwMode="auto">
            <a:xfrm>
              <a:off x="4876573" y="5334000"/>
              <a:ext cx="939208"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0</a:t>
              </a:r>
            </a:p>
          </p:txBody>
        </p:sp>
        <p:sp>
          <p:nvSpPr>
            <p:cNvPr id="71" name="Rectangle 70"/>
            <p:cNvSpPr/>
            <p:nvPr/>
          </p:nvSpPr>
          <p:spPr bwMode="auto">
            <a:xfrm>
              <a:off x="4280665" y="5334000"/>
              <a:ext cx="358202"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i</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4" name="Rectangle 73"/>
            <p:cNvSpPr/>
            <p:nvPr/>
          </p:nvSpPr>
          <p:spPr bwMode="auto">
            <a:xfrm>
              <a:off x="4635962" y="5334000"/>
              <a:ext cx="243516" cy="44013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p:txBody>
        </p:sp>
      </p:grpSp>
      <p:sp>
        <p:nvSpPr>
          <p:cNvPr id="3" name="TextBox 2"/>
          <p:cNvSpPr txBox="1"/>
          <p:nvPr/>
        </p:nvSpPr>
        <p:spPr>
          <a:xfrm>
            <a:off x="5703788" y="5199161"/>
            <a:ext cx="1858192"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dirty="0" smtClean="0">
                <a:effectLst>
                  <a:outerShdw blurRad="38100" dist="38100" dir="2700000" algn="tl">
                    <a:srgbClr val="000000">
                      <a:alpha val="43137"/>
                    </a:srgbClr>
                  </a:outerShdw>
                </a:effectLst>
              </a:rPr>
              <a:t>And so on up to a fixpoint …</a:t>
            </a:r>
          </a:p>
        </p:txBody>
      </p:sp>
      <p:grpSp>
        <p:nvGrpSpPr>
          <p:cNvPr id="86" name="Group 85"/>
          <p:cNvGrpSpPr/>
          <p:nvPr/>
        </p:nvGrpSpPr>
        <p:grpSpPr>
          <a:xfrm>
            <a:off x="1447800" y="4416836"/>
            <a:ext cx="1991000" cy="356616"/>
            <a:chOff x="3007111" y="5334000"/>
            <a:chExt cx="1991000" cy="440130"/>
          </a:xfrm>
        </p:grpSpPr>
        <p:sp>
          <p:nvSpPr>
            <p:cNvPr id="87" name="Rectangle 86"/>
            <p:cNvSpPr/>
            <p:nvPr/>
          </p:nvSpPr>
          <p:spPr bwMode="auto">
            <a:xfrm>
              <a:off x="3382615" y="5334000"/>
              <a:ext cx="900955" cy="4401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222</a:t>
              </a:r>
            </a:p>
          </p:txBody>
        </p:sp>
        <p:sp>
          <p:nvSpPr>
            <p:cNvPr id="88" name="Rectangle 87"/>
            <p:cNvSpPr/>
            <p:nvPr/>
          </p:nvSpPr>
          <p:spPr bwMode="auto">
            <a:xfrm>
              <a:off x="3007111" y="5334000"/>
              <a:ext cx="378408"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0</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9" name="Rectangle 88"/>
            <p:cNvSpPr/>
            <p:nvPr/>
          </p:nvSpPr>
          <p:spPr bwMode="auto">
            <a:xfrm>
              <a:off x="4283570" y="5334000"/>
              <a:ext cx="714541" cy="44013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rPr>
                <a:t>i, N</a:t>
              </a:r>
              <a:endParaRPr lang="en-US" sz="2000" dirty="0" smtClean="0">
                <a:solidFill>
                  <a:srgbClr val="FFFFFF"/>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96" name="TextBox 95"/>
          <p:cNvSpPr txBox="1"/>
          <p:nvPr/>
        </p:nvSpPr>
        <p:spPr>
          <a:xfrm>
            <a:off x="2521016" y="3387831"/>
            <a:ext cx="2114659"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effectLst>
                  <a:outerShdw blurRad="38100" dist="38100" dir="2700000" algn="tl">
                    <a:srgbClr val="000000">
                      <a:alpha val="43137"/>
                    </a:srgbClr>
                  </a:outerShdw>
                </a:effectLst>
              </a:rPr>
              <a:t>Remove doubts</a:t>
            </a:r>
          </a:p>
          <a:p>
            <a:r>
              <a:rPr lang="en-US" dirty="0" smtClean="0">
                <a:effectLst>
                  <a:outerShdw blurRad="38100" dist="38100" dir="2700000" algn="tl">
                    <a:srgbClr val="000000">
                      <a:alpha val="43137"/>
                    </a:srgbClr>
                  </a:outerShdw>
                </a:effectLst>
              </a:rPr>
              <a:t>(i == N &amp;&amp; N &gt; 0) </a:t>
            </a:r>
          </a:p>
        </p:txBody>
      </p:sp>
      <p:cxnSp>
        <p:nvCxnSpPr>
          <p:cNvPr id="29" name="Straight Arrow Connector 28"/>
          <p:cNvCxnSpPr>
            <a:stCxn id="96" idx="2"/>
            <a:endCxn id="89" idx="0"/>
          </p:cNvCxnSpPr>
          <p:nvPr/>
        </p:nvCxnSpPr>
        <p:spPr>
          <a:xfrm flipH="1">
            <a:off x="3081530" y="4034162"/>
            <a:ext cx="496816" cy="382674"/>
          </a:xfrm>
          <a:prstGeom prst="straightConnector1">
            <a:avLst/>
          </a:prstGeom>
          <a:ln w="38100">
            <a:solidFill>
              <a:schemeClr val="tx2">
                <a:lumMod val="9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96872" y="5336978"/>
            <a:ext cx="2114659" cy="646331"/>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smtClean="0">
                <a:effectLst>
                  <a:outerShdw blurRad="38100" dist="38100" dir="2700000" algn="tl">
                    <a:srgbClr val="000000">
                      <a:alpha val="43137"/>
                    </a:srgbClr>
                  </a:outerShdw>
                </a:effectLst>
              </a:rPr>
              <a:t>We visited all the elements in [0, N)</a:t>
            </a:r>
          </a:p>
        </p:txBody>
      </p:sp>
      <p:cxnSp>
        <p:nvCxnSpPr>
          <p:cNvPr id="46" name="Straight Arrow Connector 45"/>
          <p:cNvCxnSpPr>
            <a:stCxn id="45" idx="0"/>
          </p:cNvCxnSpPr>
          <p:nvPr/>
        </p:nvCxnSpPr>
        <p:spPr>
          <a:xfrm flipV="1">
            <a:off x="1954202" y="4773454"/>
            <a:ext cx="319579" cy="563524"/>
          </a:xfrm>
          <a:prstGeom prst="straightConnector1">
            <a:avLst/>
          </a:prstGeom>
          <a:ln w="28575">
            <a:tailEnd type="arrow"/>
          </a:ln>
        </p:spPr>
        <p:style>
          <a:lnRef idx="1">
            <a:schemeClr val="accent3"/>
          </a:lnRef>
          <a:fillRef idx="3">
            <a:schemeClr val="accent3"/>
          </a:fillRef>
          <a:effectRef idx="2">
            <a:schemeClr val="accent3"/>
          </a:effectRef>
          <a:fontRef idx="minor">
            <a:schemeClr val="lt1"/>
          </a:fontRef>
        </p:style>
      </p:cxnSp>
    </p:spTree>
    <p:custDataLst>
      <p:tags r:id="rId1"/>
    </p:custDataLst>
    <p:extLst>
      <p:ext uri="{BB962C8B-B14F-4D97-AF65-F5344CB8AC3E}">
        <p14:creationId xmlns:p14="http://schemas.microsoft.com/office/powerpoint/2010/main" val="1503327041"/>
      </p:ext>
    </p:extLst>
  </p:cSld>
  <p:clrMapOvr>
    <a:masterClrMapping/>
  </p:clrMapOvr>
  <p:transition advTm="7718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6" grpId="0" animBg="1"/>
      <p:bldP spid="45" grpId="0" animBg="1"/>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Text Placeholder 2"/>
          <p:cNvSpPr>
            <a:spLocks noGrp="1"/>
          </p:cNvSpPr>
          <p:nvPr>
            <p:ph type="body" sz="quarter" idx="10"/>
          </p:nvPr>
        </p:nvSpPr>
        <p:spPr>
          <a:xfrm>
            <a:off x="381000" y="1411552"/>
            <a:ext cx="8382000" cy="2880789"/>
          </a:xfrm>
        </p:spPr>
        <p:txBody>
          <a:bodyPr/>
          <a:lstStyle/>
          <a:p>
            <a:r>
              <a:rPr lang="en-US" dirty="0" smtClean="0"/>
              <a:t>Fast and precise array analysis</a:t>
            </a:r>
          </a:p>
          <a:p>
            <a:pPr lvl="1"/>
            <a:r>
              <a:rPr lang="en-US" dirty="0" smtClean="0"/>
              <a:t>Implemented in Clousot</a:t>
            </a:r>
            <a:endParaRPr lang="en-US" dirty="0"/>
          </a:p>
          <a:p>
            <a:r>
              <a:rPr lang="en-US" dirty="0" smtClean="0"/>
              <a:t>On mscorlib.dll: </a:t>
            </a:r>
          </a:p>
          <a:p>
            <a:pPr lvl="1"/>
            <a:r>
              <a:rPr lang="en-US" dirty="0" smtClean="0"/>
              <a:t>Inferred </a:t>
            </a:r>
            <a:r>
              <a:rPr lang="en-US" dirty="0" smtClean="0">
                <a:solidFill>
                  <a:srgbClr val="C00000"/>
                </a:solidFill>
              </a:rPr>
              <a:t>2429 </a:t>
            </a:r>
            <a:r>
              <a:rPr lang="en-US" dirty="0" smtClean="0"/>
              <a:t>non-trivial array properties</a:t>
            </a:r>
            <a:endParaRPr lang="en-US" dirty="0"/>
          </a:p>
          <a:p>
            <a:pPr lvl="1"/>
            <a:r>
              <a:rPr lang="en-US" dirty="0" smtClean="0">
                <a:solidFill>
                  <a:srgbClr val="C00000"/>
                </a:solidFill>
              </a:rPr>
              <a:t>5 </a:t>
            </a:r>
            <a:r>
              <a:rPr lang="en-US" dirty="0"/>
              <a:t>seconds slow </a:t>
            </a:r>
            <a:r>
              <a:rPr lang="en-US" dirty="0" smtClean="0"/>
              <a:t>down</a:t>
            </a:r>
          </a:p>
          <a:p>
            <a:pPr lvl="2"/>
            <a:r>
              <a:rPr lang="en-US" dirty="0" smtClean="0"/>
              <a:t>Less than </a:t>
            </a:r>
            <a:r>
              <a:rPr lang="en-US" dirty="0" smtClean="0">
                <a:solidFill>
                  <a:srgbClr val="C00000"/>
                </a:solidFill>
              </a:rPr>
              <a:t>1%</a:t>
            </a:r>
          </a:p>
        </p:txBody>
      </p:sp>
    </p:spTree>
    <p:extLst>
      <p:ext uri="{BB962C8B-B14F-4D97-AF65-F5344CB8AC3E}">
        <p14:creationId xmlns:p14="http://schemas.microsoft.com/office/powerpoint/2010/main" val="3367144283"/>
      </p:ext>
    </p:extLst>
  </p:cSld>
  <p:clrMapOvr>
    <a:masterClrMapping/>
  </p:clrMapOvr>
  <p:transition advTm="64204">
    <p:fade/>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Conclusions…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509886"/>
      </p:ext>
    </p:extLst>
  </p:cSld>
  <p:clrMapOvr>
    <a:masterClrMapping/>
  </p:clrMapOvr>
  <p:transition>
    <p:fade/>
  </p:transition>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CodeContracts</a:t>
            </a:r>
            <a:endParaRPr lang="en-US" dirty="0"/>
          </a:p>
        </p:txBody>
      </p:sp>
      <p:sp>
        <p:nvSpPr>
          <p:cNvPr id="3" name="Text Placeholder 2"/>
          <p:cNvSpPr>
            <a:spLocks noGrp="1"/>
          </p:cNvSpPr>
          <p:nvPr>
            <p:ph type="body" sz="quarter" idx="10"/>
          </p:nvPr>
        </p:nvSpPr>
        <p:spPr>
          <a:xfrm>
            <a:off x="381000" y="1411552"/>
            <a:ext cx="8382000" cy="4505849"/>
          </a:xfrm>
        </p:spPr>
        <p:txBody>
          <a:bodyPr/>
          <a:lstStyle/>
          <a:p>
            <a:r>
              <a:rPr lang="en-US" dirty="0" smtClean="0"/>
              <a:t>Specify code with code</a:t>
            </a:r>
          </a:p>
          <a:p>
            <a:pPr lvl="1"/>
            <a:r>
              <a:rPr lang="en-US" dirty="0" smtClean="0"/>
              <a:t>No change to the build environment</a:t>
            </a:r>
          </a:p>
          <a:p>
            <a:pPr lvl="1"/>
            <a:r>
              <a:rPr lang="en-US" dirty="0" smtClean="0"/>
              <a:t>Part of .NET v4</a:t>
            </a:r>
          </a:p>
          <a:p>
            <a:r>
              <a:rPr lang="en-US" dirty="0" smtClean="0"/>
              <a:t>Documentation generation</a:t>
            </a:r>
          </a:p>
          <a:p>
            <a:r>
              <a:rPr lang="en-US" dirty="0" smtClean="0"/>
              <a:t>Runtime checking</a:t>
            </a:r>
          </a:p>
          <a:p>
            <a:r>
              <a:rPr lang="en-US" dirty="0" smtClean="0"/>
              <a:t>Static checking</a:t>
            </a:r>
          </a:p>
          <a:p>
            <a:pPr lvl="1"/>
            <a:r>
              <a:rPr lang="en-US" dirty="0" smtClean="0"/>
              <a:t>Based on abstract interpretation</a:t>
            </a:r>
          </a:p>
          <a:p>
            <a:pPr lvl="1"/>
            <a:r>
              <a:rPr lang="en-US" dirty="0" err="1" smtClean="0"/>
              <a:t>Predicatable</a:t>
            </a:r>
            <a:r>
              <a:rPr lang="en-US" dirty="0" smtClean="0"/>
              <a:t>, tunable, scalable, automatic!!!!</a:t>
            </a:r>
          </a:p>
          <a:p>
            <a:r>
              <a:rPr lang="en-US" dirty="0" smtClean="0"/>
              <a:t>Try </a:t>
            </a:r>
            <a:r>
              <a:rPr lang="en-US" smtClean="0"/>
              <a:t>it today!!!!!</a:t>
            </a:r>
            <a:endParaRPr lang="en-US"/>
          </a:p>
        </p:txBody>
      </p:sp>
    </p:spTree>
    <p:extLst>
      <p:ext uri="{BB962C8B-B14F-4D97-AF65-F5344CB8AC3E}">
        <p14:creationId xmlns:p14="http://schemas.microsoft.com/office/powerpoint/2010/main" val="266311613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Text Placeholder 2"/>
          <p:cNvSpPr>
            <a:spLocks noGrp="1"/>
          </p:cNvSpPr>
          <p:nvPr>
            <p:ph type="body" sz="quarter" idx="10"/>
          </p:nvPr>
        </p:nvSpPr>
        <p:spPr>
          <a:xfrm>
            <a:off x="381000" y="1411552"/>
            <a:ext cx="8382000" cy="4776692"/>
          </a:xfrm>
        </p:spPr>
        <p:txBody>
          <a:bodyPr/>
          <a:lstStyle/>
          <a:p>
            <a:r>
              <a:rPr lang="en-US" dirty="0" smtClean="0"/>
              <a:t>Use exceptions for parameter validation:</a:t>
            </a:r>
          </a:p>
          <a:p>
            <a:endParaRPr lang="en-US" dirty="0"/>
          </a:p>
          <a:p>
            <a:endParaRPr lang="en-US" dirty="0" smtClean="0"/>
          </a:p>
          <a:p>
            <a:endParaRPr lang="en-US" dirty="0"/>
          </a:p>
          <a:p>
            <a:endParaRPr lang="en-US" dirty="0" smtClean="0"/>
          </a:p>
          <a:p>
            <a:r>
              <a:rPr lang="en-US" dirty="0" smtClean="0"/>
              <a:t>At library surface</a:t>
            </a:r>
          </a:p>
          <a:p>
            <a:r>
              <a:rPr lang="en-US" dirty="0" smtClean="0"/>
              <a:t>To protect from unwanted values</a:t>
            </a:r>
          </a:p>
          <a:p>
            <a:r>
              <a:rPr lang="en-US" dirty="0" smtClean="0"/>
              <a:t>To early detect API misuses</a:t>
            </a:r>
          </a:p>
          <a:p>
            <a:r>
              <a:rPr lang="en-US" dirty="0" smtClean="0"/>
              <a:t>Again, not visible to callers</a:t>
            </a:r>
            <a:endParaRPr lang="en-US" dirty="0"/>
          </a:p>
        </p:txBody>
      </p:sp>
      <p:sp>
        <p:nvSpPr>
          <p:cNvPr id="4" name="TextBox 3"/>
          <p:cNvSpPr txBox="1"/>
          <p:nvPr/>
        </p:nvSpPr>
        <p:spPr>
          <a:xfrm>
            <a:off x="1654629" y="2209800"/>
            <a:ext cx="5883342" cy="1477328"/>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latin typeface="Consolas"/>
              </a:rPr>
              <a:t> </a:t>
            </a:r>
            <a:r>
              <a:rPr lang="en-US" dirty="0">
                <a:solidFill>
                  <a:srgbClr val="0000FF"/>
                </a:solidFill>
                <a:latin typeface="Consolas"/>
              </a:rPr>
              <a:t>static</a:t>
            </a:r>
            <a:r>
              <a:rPr lang="en-US" dirty="0">
                <a:solidFill>
                  <a:prstClr val="black"/>
                </a:solidFill>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int</a:t>
            </a:r>
            <a:r>
              <a:rPr lang="en-US" dirty="0">
                <a:solidFill>
                  <a:prstClr val="black"/>
                </a:solidFill>
                <a:latin typeface="Consolas"/>
              </a:rPr>
              <a:t> GCD(</a:t>
            </a:r>
            <a:r>
              <a:rPr lang="en-US" dirty="0">
                <a:solidFill>
                  <a:srgbClr val="0000FF"/>
                </a:solidFill>
                <a:latin typeface="Consolas"/>
              </a:rPr>
              <a:t>int</a:t>
            </a:r>
            <a:r>
              <a:rPr lang="en-US" dirty="0">
                <a:solidFill>
                  <a:prstClr val="black"/>
                </a:solidFill>
                <a:latin typeface="Consolas"/>
              </a:rPr>
              <a:t> x, </a:t>
            </a:r>
            <a:r>
              <a:rPr lang="en-US" dirty="0">
                <a:solidFill>
                  <a:srgbClr val="0000FF"/>
                </a:solidFill>
                <a:latin typeface="Consolas"/>
              </a:rPr>
              <a:t>int</a:t>
            </a:r>
            <a:r>
              <a:rPr lang="en-US" dirty="0">
                <a:solidFill>
                  <a:prstClr val="black"/>
                </a:solidFill>
                <a:latin typeface="Consolas"/>
              </a:rPr>
              <a:t> y)</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if</a:t>
            </a:r>
            <a:r>
              <a:rPr lang="en-US" dirty="0">
                <a:solidFill>
                  <a:prstClr val="black"/>
                </a:solidFill>
                <a:latin typeface="Consolas"/>
              </a:rPr>
              <a:t> (x &lt; 0)</a:t>
            </a:r>
          </a:p>
          <a:p>
            <a:r>
              <a:rPr lang="en-US" dirty="0">
                <a:solidFill>
                  <a:prstClr val="black"/>
                </a:solidFill>
                <a:latin typeface="Consolas"/>
              </a:rPr>
              <a:t>        </a:t>
            </a:r>
            <a:r>
              <a:rPr lang="en-US" dirty="0">
                <a:solidFill>
                  <a:srgbClr val="0000FF"/>
                </a:solidFill>
                <a:latin typeface="Consolas"/>
              </a:rPr>
              <a:t>throw</a:t>
            </a:r>
            <a:r>
              <a:rPr lang="en-US" dirty="0">
                <a:solidFill>
                  <a:prstClr val="black"/>
                </a:solidFill>
                <a:latin typeface="Consolas"/>
              </a:rPr>
              <a:t> </a:t>
            </a:r>
            <a:r>
              <a:rPr lang="en-US" dirty="0">
                <a:solidFill>
                  <a:srgbClr val="0000FF"/>
                </a:solidFill>
                <a:latin typeface="Consolas"/>
              </a:rPr>
              <a:t>new</a:t>
            </a:r>
            <a:r>
              <a:rPr lang="en-US" dirty="0">
                <a:solidFill>
                  <a:prstClr val="black"/>
                </a:solidFill>
                <a:latin typeface="Consolas"/>
              </a:rPr>
              <a:t> </a:t>
            </a:r>
            <a:r>
              <a:rPr lang="en-US" dirty="0" err="1">
                <a:solidFill>
                  <a:srgbClr val="2B91AF"/>
                </a:solidFill>
                <a:latin typeface="Consolas"/>
              </a:rPr>
              <a:t>ArgumentException</a:t>
            </a:r>
            <a:r>
              <a:rPr lang="en-US" dirty="0">
                <a:solidFill>
                  <a:prstClr val="black"/>
                </a:solidFill>
                <a:latin typeface="Consolas"/>
              </a:rPr>
              <a:t>(</a:t>
            </a:r>
            <a:r>
              <a:rPr lang="en-US" dirty="0">
                <a:solidFill>
                  <a:srgbClr val="A31515"/>
                </a:solidFill>
                <a:latin typeface="Consolas"/>
              </a:rPr>
              <a:t>"Error</a:t>
            </a:r>
            <a:r>
              <a:rPr lang="en-US" dirty="0" smtClean="0">
                <a:solidFill>
                  <a:srgbClr val="A31515"/>
                </a:solidFill>
                <a:latin typeface="Consolas"/>
              </a:rPr>
              <a:t>"</a:t>
            </a:r>
            <a:r>
              <a:rPr lang="en-US" dirty="0" smtClean="0">
                <a:solidFill>
                  <a:prstClr val="black"/>
                </a:solidFill>
                <a:latin typeface="Consolas"/>
              </a:rPr>
              <a:t>);</a:t>
            </a:r>
          </a:p>
          <a:p>
            <a:r>
              <a:rPr lang="en-US" dirty="0">
                <a:solidFill>
                  <a:prstClr val="black"/>
                </a:solidFill>
                <a:effectLst>
                  <a:outerShdw blurRad="38100" dist="38100" dir="2700000" algn="tl">
                    <a:srgbClr val="000000">
                      <a:alpha val="43137"/>
                    </a:srgbClr>
                  </a:outerShdw>
                </a:effectLst>
                <a:latin typeface="Consolas"/>
              </a:rPr>
              <a:t> </a:t>
            </a:r>
            <a:r>
              <a:rPr lang="en-US" dirty="0" smtClean="0">
                <a:solidFill>
                  <a:prstClr val="black"/>
                </a:solidFill>
                <a:effectLst>
                  <a:outerShdw blurRad="38100" dist="38100" dir="2700000" algn="tl">
                    <a:srgbClr val="000000">
                      <a:alpha val="43137"/>
                    </a:srgbClr>
                  </a:outerShdw>
                </a:effectLst>
                <a:latin typeface="Consolas"/>
              </a:rPr>
              <a:t>   … }</a:t>
            </a:r>
          </a:p>
        </p:txBody>
      </p:sp>
    </p:spTree>
    <p:extLst>
      <p:ext uri="{BB962C8B-B14F-4D97-AF65-F5344CB8AC3E}">
        <p14:creationId xmlns:p14="http://schemas.microsoft.com/office/powerpoint/2010/main" val="404699787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But we have Debug.Assert! </a:t>
            </a:r>
            <a:endParaRPr lang="en-US" dirty="0"/>
          </a:p>
        </p:txBody>
      </p:sp>
      <p:sp>
        <p:nvSpPr>
          <p:cNvPr id="3" name="Text Placeholder 2"/>
          <p:cNvSpPr>
            <a:spLocks noGrp="1"/>
          </p:cNvSpPr>
          <p:nvPr>
            <p:ph type="body" sz="quarter" idx="10"/>
          </p:nvPr>
        </p:nvSpPr>
        <p:spPr>
          <a:xfrm>
            <a:off x="381000" y="1411552"/>
            <a:ext cx="8382000" cy="443198"/>
          </a:xfrm>
        </p:spPr>
        <p:txBody>
          <a:bodyPr/>
          <a:lstStyle/>
          <a:p>
            <a:r>
              <a:rPr lang="en-US" dirty="0" smtClean="0"/>
              <a:t>Cannot (easily) specify a postcondition</a:t>
            </a:r>
            <a:endParaRPr lang="en-US" dirty="0"/>
          </a:p>
        </p:txBody>
      </p:sp>
      <p:sp>
        <p:nvSpPr>
          <p:cNvPr id="4" name="TextBox 3"/>
          <p:cNvSpPr txBox="1"/>
          <p:nvPr/>
        </p:nvSpPr>
        <p:spPr>
          <a:xfrm>
            <a:off x="457200" y="2600623"/>
            <a:ext cx="8305800" cy="29238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a:rPr>
              <a:t> </a:t>
            </a:r>
            <a:r>
              <a:rPr lang="en-US" sz="2000" dirty="0">
                <a:solidFill>
                  <a:srgbClr val="0000FF"/>
                </a:solidFill>
                <a:latin typeface="Consolas"/>
              </a:rPr>
              <a:t>static</a:t>
            </a:r>
            <a:r>
              <a:rPr lang="en-US" sz="2000" dirty="0">
                <a:solidFill>
                  <a:prstClr val="black"/>
                </a:solidFill>
                <a:latin typeface="Consolas"/>
              </a:rPr>
              <a:t> </a:t>
            </a:r>
            <a:r>
              <a:rPr lang="en-US" sz="2000" dirty="0">
                <a:solidFill>
                  <a:srgbClr val="0000FF"/>
                </a:solidFill>
                <a:latin typeface="Consolas"/>
              </a:rPr>
              <a:t>public</a:t>
            </a:r>
            <a:r>
              <a:rPr lang="en-US" sz="2000" dirty="0">
                <a:solidFill>
                  <a:prstClr val="black"/>
                </a:solidFill>
                <a:latin typeface="Consolas"/>
              </a:rPr>
              <a:t> </a:t>
            </a:r>
            <a:r>
              <a:rPr lang="en-US" sz="2000" dirty="0">
                <a:solidFill>
                  <a:srgbClr val="0000FF"/>
                </a:solidFill>
                <a:latin typeface="Consolas"/>
              </a:rPr>
              <a:t>int</a:t>
            </a:r>
            <a:r>
              <a:rPr lang="en-US" sz="2000" dirty="0">
                <a:solidFill>
                  <a:prstClr val="black"/>
                </a:solidFill>
                <a:latin typeface="Consolas"/>
              </a:rPr>
              <a:t> GCD(</a:t>
            </a:r>
            <a:r>
              <a:rPr lang="en-US" sz="2000" dirty="0">
                <a:solidFill>
                  <a:srgbClr val="0000FF"/>
                </a:solidFill>
                <a:latin typeface="Consolas"/>
              </a:rPr>
              <a:t>int</a:t>
            </a:r>
            <a:r>
              <a:rPr lang="en-US" sz="2000" dirty="0">
                <a:solidFill>
                  <a:prstClr val="black"/>
                </a:solidFill>
                <a:latin typeface="Consolas"/>
              </a:rPr>
              <a:t> x, </a:t>
            </a:r>
            <a:r>
              <a:rPr lang="en-US" sz="2000" dirty="0">
                <a:solidFill>
                  <a:srgbClr val="0000FF"/>
                </a:solidFill>
                <a:latin typeface="Consolas"/>
              </a:rPr>
              <a:t>int</a:t>
            </a:r>
            <a:r>
              <a:rPr lang="en-US" sz="2000" dirty="0">
                <a:solidFill>
                  <a:prstClr val="black"/>
                </a:solidFill>
                <a:latin typeface="Consolas"/>
              </a:rPr>
              <a:t> y)</a:t>
            </a:r>
          </a:p>
          <a:p>
            <a:r>
              <a:rPr lang="en-US" sz="2000" dirty="0">
                <a:solidFill>
                  <a:prstClr val="black"/>
                </a:solidFill>
                <a:latin typeface="Consolas"/>
              </a:rPr>
              <a:t>    {</a:t>
            </a:r>
          </a:p>
          <a:p>
            <a:r>
              <a:rPr lang="en-US" sz="2000" dirty="0">
                <a:solidFill>
                  <a:prstClr val="black"/>
                </a:solidFill>
                <a:latin typeface="Consolas"/>
              </a:rPr>
              <a:t>      </a:t>
            </a:r>
            <a:r>
              <a:rPr lang="en-US" sz="2000" dirty="0" err="1">
                <a:solidFill>
                  <a:srgbClr val="2B91AF"/>
                </a:solidFill>
                <a:latin typeface="Consolas"/>
              </a:rPr>
              <a:t>Debug</a:t>
            </a:r>
            <a:r>
              <a:rPr lang="en-US" sz="2000" dirty="0" err="1">
                <a:solidFill>
                  <a:prstClr val="black"/>
                </a:solidFill>
                <a:latin typeface="Consolas"/>
              </a:rPr>
              <a:t>.Assert</a:t>
            </a:r>
            <a:r>
              <a:rPr lang="en-US" sz="2000" dirty="0">
                <a:solidFill>
                  <a:prstClr val="black"/>
                </a:solidFill>
                <a:latin typeface="Consolas"/>
              </a:rPr>
              <a:t>(x &gt; 0);</a:t>
            </a:r>
          </a:p>
          <a:p>
            <a:r>
              <a:rPr lang="en-US" sz="2000" dirty="0">
                <a:solidFill>
                  <a:prstClr val="black"/>
                </a:solidFill>
                <a:latin typeface="Consolas"/>
              </a:rPr>
              <a:t>      </a:t>
            </a:r>
            <a:r>
              <a:rPr lang="en-US" sz="2000" dirty="0" err="1">
                <a:solidFill>
                  <a:srgbClr val="2B91AF"/>
                </a:solidFill>
                <a:latin typeface="Consolas"/>
              </a:rPr>
              <a:t>Debug</a:t>
            </a:r>
            <a:r>
              <a:rPr lang="en-US" sz="2000" dirty="0" err="1">
                <a:solidFill>
                  <a:prstClr val="black"/>
                </a:solidFill>
                <a:latin typeface="Consolas"/>
              </a:rPr>
              <a:t>.Assert</a:t>
            </a:r>
            <a:r>
              <a:rPr lang="en-US" sz="2000" dirty="0">
                <a:solidFill>
                  <a:prstClr val="black"/>
                </a:solidFill>
                <a:latin typeface="Consolas"/>
              </a:rPr>
              <a:t>(y &gt; 0);</a:t>
            </a:r>
          </a:p>
          <a:p>
            <a:endParaRPr lang="en-US" sz="2000" dirty="0">
              <a:solidFill>
                <a:prstClr val="black"/>
              </a:solidFill>
              <a:latin typeface="Consolas"/>
            </a:endParaRPr>
          </a:p>
          <a:p>
            <a:r>
              <a:rPr lang="en-US" sz="2000" dirty="0">
                <a:solidFill>
                  <a:prstClr val="black"/>
                </a:solidFill>
                <a:latin typeface="Consolas"/>
              </a:rPr>
              <a:t>      </a:t>
            </a:r>
            <a:r>
              <a:rPr lang="en-US" sz="2000" dirty="0">
                <a:solidFill>
                  <a:srgbClr val="0000FF"/>
                </a:solidFill>
                <a:latin typeface="Consolas"/>
              </a:rPr>
              <a:t>while</a:t>
            </a:r>
            <a:r>
              <a:rPr lang="en-US" sz="2000" dirty="0">
                <a:solidFill>
                  <a:prstClr val="black"/>
                </a:solidFill>
                <a:latin typeface="Consolas"/>
              </a:rPr>
              <a:t> (</a:t>
            </a:r>
            <a:r>
              <a:rPr lang="en-US" sz="2000" dirty="0">
                <a:solidFill>
                  <a:srgbClr val="0000FF"/>
                </a:solidFill>
                <a:latin typeface="Consolas"/>
              </a:rPr>
              <a:t>true</a:t>
            </a:r>
            <a:r>
              <a:rPr lang="en-US" sz="2000" dirty="0">
                <a:solidFill>
                  <a:prstClr val="black"/>
                </a:solidFill>
                <a:latin typeface="Consolas"/>
              </a:rPr>
              <a:t>)</a:t>
            </a:r>
          </a:p>
          <a:p>
            <a:r>
              <a:rPr lang="en-US" sz="2000" dirty="0">
                <a:solidFill>
                  <a:prstClr val="black"/>
                </a:solidFill>
                <a:latin typeface="Consolas"/>
              </a:rPr>
              <a:t>        </a:t>
            </a:r>
            <a:r>
              <a:rPr lang="en-US" sz="2000" dirty="0">
                <a:solidFill>
                  <a:srgbClr val="0000FF"/>
                </a:solidFill>
                <a:latin typeface="Consolas"/>
              </a:rPr>
              <a:t>if</a:t>
            </a:r>
            <a:r>
              <a:rPr lang="en-US" sz="2000" dirty="0">
                <a:solidFill>
                  <a:prstClr val="black"/>
                </a:solidFill>
                <a:latin typeface="Consolas"/>
              </a:rPr>
              <a:t> (x &lt; y) { y %= x; </a:t>
            </a:r>
            <a:r>
              <a:rPr lang="en-US" sz="2000" dirty="0">
                <a:solidFill>
                  <a:srgbClr val="0000FF"/>
                </a:solidFill>
                <a:latin typeface="Consolas"/>
              </a:rPr>
              <a:t>if</a:t>
            </a:r>
            <a:r>
              <a:rPr lang="en-US" sz="2000" dirty="0">
                <a:solidFill>
                  <a:prstClr val="black"/>
                </a:solidFill>
                <a:latin typeface="Consolas"/>
              </a:rPr>
              <a:t> (y == 0) </a:t>
            </a:r>
            <a:r>
              <a:rPr lang="en-US" sz="2000" dirty="0">
                <a:solidFill>
                  <a:srgbClr val="0000FF"/>
                </a:solidFill>
                <a:latin typeface="Consolas"/>
              </a:rPr>
              <a:t>return</a:t>
            </a:r>
            <a:r>
              <a:rPr lang="en-US" sz="2000" dirty="0">
                <a:solidFill>
                  <a:prstClr val="black"/>
                </a:solidFill>
                <a:latin typeface="Consolas"/>
              </a:rPr>
              <a:t> x; }</a:t>
            </a:r>
          </a:p>
          <a:p>
            <a:r>
              <a:rPr lang="en-US" sz="2000" dirty="0">
                <a:solidFill>
                  <a:prstClr val="black"/>
                </a:solidFill>
                <a:latin typeface="Consolas"/>
              </a:rPr>
              <a:t>        </a:t>
            </a:r>
            <a:r>
              <a:rPr lang="en-US" sz="2000" dirty="0">
                <a:solidFill>
                  <a:srgbClr val="0000FF"/>
                </a:solidFill>
                <a:latin typeface="Consolas"/>
              </a:rPr>
              <a:t>else</a:t>
            </a:r>
            <a:r>
              <a:rPr lang="en-US" sz="2000" dirty="0">
                <a:solidFill>
                  <a:prstClr val="black"/>
                </a:solidFill>
                <a:latin typeface="Consolas"/>
              </a:rPr>
              <a:t> { x %= y; </a:t>
            </a:r>
            <a:r>
              <a:rPr lang="en-US" sz="2000" dirty="0">
                <a:solidFill>
                  <a:srgbClr val="0000FF"/>
                </a:solidFill>
                <a:latin typeface="Consolas"/>
              </a:rPr>
              <a:t>if</a:t>
            </a:r>
            <a:r>
              <a:rPr lang="en-US" sz="2000" dirty="0">
                <a:solidFill>
                  <a:prstClr val="black"/>
                </a:solidFill>
                <a:latin typeface="Consolas"/>
              </a:rPr>
              <a:t> (x == 0) </a:t>
            </a:r>
            <a:r>
              <a:rPr lang="en-US" sz="2000" dirty="0">
                <a:solidFill>
                  <a:srgbClr val="0000FF"/>
                </a:solidFill>
                <a:latin typeface="Consolas"/>
              </a:rPr>
              <a:t>return</a:t>
            </a:r>
            <a:r>
              <a:rPr lang="en-US" sz="2000" dirty="0">
                <a:solidFill>
                  <a:prstClr val="black"/>
                </a:solidFill>
                <a:latin typeface="Consolas"/>
              </a:rPr>
              <a:t> y; }</a:t>
            </a:r>
          </a:p>
          <a:p>
            <a:r>
              <a:rPr lang="en-US" sz="2000" dirty="0">
                <a:solidFill>
                  <a:prstClr val="black"/>
                </a:solidFill>
                <a:latin typeface="Consolas"/>
              </a:rPr>
              <a:t>    }</a:t>
            </a:r>
            <a:endParaRPr lang="en-US" sz="2000" dirty="0" smtClean="0">
              <a:solidFill>
                <a:schemeClr val="tx1"/>
              </a:solidFill>
              <a:latin typeface="Consolas" pitchFamily="49" charset="0"/>
            </a:endParaRPr>
          </a:p>
        </p:txBody>
      </p:sp>
      <p:sp>
        <p:nvSpPr>
          <p:cNvPr id="5" name="TextBox 4"/>
          <p:cNvSpPr txBox="1"/>
          <p:nvPr/>
        </p:nvSpPr>
        <p:spPr>
          <a:xfrm>
            <a:off x="3352800" y="6019800"/>
            <a:ext cx="4602542"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400" dirty="0" err="1" smtClean="0">
                <a:latin typeface="Consolas" pitchFamily="49" charset="0"/>
              </a:rPr>
              <a:t>Debug.Assert</a:t>
            </a:r>
            <a:r>
              <a:rPr lang="en-US" sz="2400" dirty="0" smtClean="0">
                <a:latin typeface="Consolas" pitchFamily="49" charset="0"/>
              </a:rPr>
              <a:t>(Result &gt; 0) ?</a:t>
            </a:r>
            <a:endParaRPr lang="en-US" sz="2400" dirty="0" smtClean="0">
              <a:solidFill>
                <a:schemeClr val="tx1"/>
              </a:solidFill>
              <a:latin typeface="Segoe" pitchFamily="34" charset="0"/>
            </a:endParaRPr>
          </a:p>
        </p:txBody>
      </p:sp>
      <p:cxnSp>
        <p:nvCxnSpPr>
          <p:cNvPr id="7" name="Straight Arrow Connector 6"/>
          <p:cNvCxnSpPr/>
          <p:nvPr/>
        </p:nvCxnSpPr>
        <p:spPr bwMode="auto">
          <a:xfrm flipV="1">
            <a:off x="5638800" y="5181600"/>
            <a:ext cx="533402" cy="838200"/>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chemeClr val="accent1">
                <a:lumMod val="75000"/>
              </a:schemeClr>
            </a:solidFill>
            <a:prstDash val="solid"/>
            <a:round/>
            <a:headEnd type="none" w="med" len="med"/>
            <a:tailEnd type="arrow"/>
          </a:ln>
          <a:effectLst/>
        </p:spPr>
      </p:cxnSp>
      <p:cxnSp>
        <p:nvCxnSpPr>
          <p:cNvPr id="9" name="Straight Arrow Connector 8"/>
          <p:cNvCxnSpPr>
            <a:stCxn id="5" idx="0"/>
          </p:cNvCxnSpPr>
          <p:nvPr/>
        </p:nvCxnSpPr>
        <p:spPr bwMode="auto">
          <a:xfrm flipV="1">
            <a:off x="5654071" y="4953000"/>
            <a:ext cx="1813531" cy="1066800"/>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chemeClr val="accent1">
                <a:lumMod val="75000"/>
              </a:schemeClr>
            </a:solidFill>
            <a:prstDash val="solid"/>
            <a:round/>
            <a:headEnd type="none" w="med" len="med"/>
            <a:tailEnd type="arrow"/>
          </a:ln>
          <a:effectLst/>
        </p:spPr>
      </p:cxnSp>
    </p:spTree>
    <p:extLst>
      <p:ext uri="{BB962C8B-B14F-4D97-AF65-F5344CB8AC3E}">
        <p14:creationId xmlns:p14="http://schemas.microsoft.com/office/powerpoint/2010/main" val="211910712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Assert &amp; OOP : </a:t>
            </a:r>
            <a:r>
              <a:rPr lang="en-US" dirty="0" smtClean="0">
                <a:sym typeface="Wingdings" pitchFamily="2" charset="2"/>
              </a:rPr>
              <a:t></a:t>
            </a:r>
            <a:r>
              <a:rPr dirty="0" smtClean="0"/>
              <a:t> </a:t>
            </a:r>
            <a:endParaRPr lang="en-US" dirty="0"/>
          </a:p>
        </p:txBody>
      </p:sp>
      <p:sp>
        <p:nvSpPr>
          <p:cNvPr id="3" name="Text Placeholder 2"/>
          <p:cNvSpPr>
            <a:spLocks noGrp="1"/>
          </p:cNvSpPr>
          <p:nvPr>
            <p:ph type="body" sz="quarter" idx="10"/>
          </p:nvPr>
        </p:nvSpPr>
        <p:spPr>
          <a:xfrm>
            <a:off x="381000" y="1411552"/>
            <a:ext cx="8382000" cy="4844403"/>
          </a:xfrm>
        </p:spPr>
        <p:txBody>
          <a:bodyPr/>
          <a:lstStyle/>
          <a:p>
            <a:r>
              <a:rPr lang="en-US" dirty="0" smtClean="0"/>
              <a:t>Inheritance</a:t>
            </a:r>
          </a:p>
          <a:p>
            <a:pPr lvl="1"/>
            <a:r>
              <a:rPr lang="en-US" dirty="0" smtClean="0"/>
              <a:t>Precondition: Should be weaker</a:t>
            </a:r>
          </a:p>
          <a:p>
            <a:pPr lvl="1"/>
            <a:r>
              <a:rPr lang="en-US" dirty="0" smtClean="0"/>
              <a:t>Postcondition: Should be stronger</a:t>
            </a:r>
          </a:p>
          <a:p>
            <a:pPr lvl="1"/>
            <a:r>
              <a:rPr lang="en-US" dirty="0" smtClean="0"/>
              <a:t>How do I enforce it?</a:t>
            </a:r>
          </a:p>
          <a:p>
            <a:r>
              <a:rPr lang="en-US" dirty="0" smtClean="0"/>
              <a:t>Object invariants</a:t>
            </a:r>
          </a:p>
          <a:p>
            <a:pPr lvl="1"/>
            <a:r>
              <a:rPr lang="en-US" dirty="0" smtClean="0"/>
              <a:t>Valid in steady states</a:t>
            </a:r>
          </a:p>
          <a:p>
            <a:pPr lvl="2"/>
            <a:r>
              <a:rPr lang="en-US" dirty="0" smtClean="0">
                <a:latin typeface="+mj-lt"/>
              </a:rPr>
              <a:t>Ex: </a:t>
            </a:r>
            <a:r>
              <a:rPr lang="en-US" dirty="0" err="1" smtClean="0">
                <a:latin typeface="Consolas"/>
              </a:rPr>
              <a:t>this.x</a:t>
            </a:r>
            <a:r>
              <a:rPr lang="en-US" dirty="0" smtClean="0">
                <a:latin typeface="Consolas"/>
              </a:rPr>
              <a:t> </a:t>
            </a:r>
            <a:r>
              <a:rPr lang="en-US" dirty="0">
                <a:latin typeface="Consolas"/>
              </a:rPr>
              <a:t>!= </a:t>
            </a:r>
            <a:r>
              <a:rPr lang="en-US" dirty="0" smtClean="0">
                <a:latin typeface="Consolas"/>
              </a:rPr>
              <a:t>null</a:t>
            </a:r>
          </a:p>
          <a:p>
            <a:pPr lvl="1"/>
            <a:r>
              <a:rPr lang="en-US" dirty="0" smtClean="0">
                <a:latin typeface="+mj-lt"/>
              </a:rPr>
              <a:t>Should I add it at every method?</a:t>
            </a:r>
            <a:r>
              <a:rPr lang="en-US" dirty="0" smtClean="0">
                <a:solidFill>
                  <a:schemeClr val="tx1"/>
                </a:solidFill>
                <a:latin typeface="+mj-lt"/>
              </a:rPr>
              <a:t>?</a:t>
            </a:r>
            <a:endParaRPr lang="en-US" dirty="0">
              <a:solidFill>
                <a:schemeClr val="tx1"/>
              </a:solidFill>
              <a:latin typeface="+mj-lt"/>
            </a:endParaRPr>
          </a:p>
          <a:p>
            <a:r>
              <a:rPr lang="en-US" dirty="0" smtClean="0"/>
              <a:t>Interfaces, abstract methods</a:t>
            </a:r>
          </a:p>
          <a:p>
            <a:pPr lvl="1"/>
            <a:r>
              <a:rPr lang="en-US" dirty="0" smtClean="0"/>
              <a:t>Where I put my assert?</a:t>
            </a:r>
            <a:endParaRPr lang="en-US" dirty="0"/>
          </a:p>
        </p:txBody>
      </p:sp>
    </p:spTree>
    <p:extLst>
      <p:ext uri="{BB962C8B-B14F-4D97-AF65-F5344CB8AC3E}">
        <p14:creationId xmlns:p14="http://schemas.microsoft.com/office/powerpoint/2010/main" val="197078245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Contracts today </a:t>
            </a:r>
            <a:endParaRPr lang="en-US" dirty="0"/>
          </a:p>
        </p:txBody>
      </p:sp>
      <p:sp>
        <p:nvSpPr>
          <p:cNvPr id="3" name="Text Placeholder 2"/>
          <p:cNvSpPr>
            <a:spLocks noGrp="1"/>
          </p:cNvSpPr>
          <p:nvPr>
            <p:ph type="body" sz="quarter" idx="10"/>
          </p:nvPr>
        </p:nvSpPr>
        <p:spPr>
          <a:xfrm>
            <a:off x="381000" y="1411552"/>
            <a:ext cx="8382000" cy="4844403"/>
          </a:xfrm>
        </p:spPr>
        <p:txBody>
          <a:bodyPr/>
          <a:lstStyle/>
          <a:p>
            <a:r>
              <a:rPr lang="en-US" dirty="0" smtClean="0"/>
              <a:t>First class citizens in the language</a:t>
            </a:r>
          </a:p>
          <a:p>
            <a:r>
              <a:rPr lang="en-US" dirty="0" smtClean="0"/>
              <a:t>Provide syntax to express contracts</a:t>
            </a:r>
          </a:p>
          <a:p>
            <a:pPr lvl="1"/>
            <a:r>
              <a:rPr lang="en-US" dirty="0" smtClean="0"/>
              <a:t>Examples: Eiffel, D, Spec# …</a:t>
            </a:r>
          </a:p>
          <a:p>
            <a:pPr lvl="1"/>
            <a:endParaRPr lang="en-US" dirty="0"/>
          </a:p>
          <a:p>
            <a:pPr lvl="1"/>
            <a:endParaRPr lang="en-US" dirty="0" smtClean="0"/>
          </a:p>
          <a:p>
            <a:pPr lvl="1"/>
            <a:endParaRPr lang="en-US" dirty="0"/>
          </a:p>
          <a:p>
            <a:pPr lvl="1"/>
            <a:endParaRPr lang="en-US" dirty="0" smtClean="0"/>
          </a:p>
          <a:p>
            <a:r>
              <a:rPr lang="en-US" dirty="0" smtClean="0"/>
              <a:t>Why not everyone is using it?</a:t>
            </a:r>
          </a:p>
          <a:p>
            <a:pPr lvl="1"/>
            <a:r>
              <a:rPr lang="en-US" dirty="0" smtClean="0"/>
              <a:t>New language (start from scratch, or almost)</a:t>
            </a:r>
          </a:p>
          <a:p>
            <a:pPr lvl="1"/>
            <a:r>
              <a:rPr lang="en-US" dirty="0" smtClean="0"/>
              <a:t>New compiler (do you trust it?) </a:t>
            </a:r>
            <a:endParaRPr lang="en-US" dirty="0" smtClean="0">
              <a:sym typeface="Wingdings" pitchFamily="2" charset="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048000"/>
            <a:ext cx="3057525" cy="155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893019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today</a:t>
            </a:r>
            <a:endParaRPr lang="en-US" dirty="0"/>
          </a:p>
        </p:txBody>
      </p:sp>
      <p:sp>
        <p:nvSpPr>
          <p:cNvPr id="3" name="Text Placeholder 2"/>
          <p:cNvSpPr>
            <a:spLocks noGrp="1"/>
          </p:cNvSpPr>
          <p:nvPr>
            <p:ph type="body" sz="quarter" idx="10"/>
          </p:nvPr>
        </p:nvSpPr>
        <p:spPr>
          <a:xfrm>
            <a:off x="381000" y="1411552"/>
            <a:ext cx="8382000" cy="5792355"/>
          </a:xfrm>
        </p:spPr>
        <p:txBody>
          <a:bodyPr/>
          <a:lstStyle/>
          <a:p>
            <a:r>
              <a:rPr lang="en-US" dirty="0"/>
              <a:t>Inside comments or as code annotation</a:t>
            </a:r>
          </a:p>
          <a:p>
            <a:pPr lvl="1"/>
            <a:r>
              <a:rPr lang="en-US" dirty="0"/>
              <a:t>Ex. JML, Eclipse for non-null </a:t>
            </a:r>
            <a:r>
              <a:rPr lang="en-US" dirty="0" smtClean="0"/>
              <a:t>…</a:t>
            </a:r>
          </a:p>
          <a:p>
            <a:pPr lvl="1"/>
            <a:endParaRPr lang="en-US" dirty="0"/>
          </a:p>
          <a:p>
            <a:pPr lvl="1"/>
            <a:endParaRPr lang="en-US" dirty="0" smtClean="0"/>
          </a:p>
          <a:p>
            <a:pPr marL="460375" lvl="1" indent="0">
              <a:buNone/>
            </a:pPr>
            <a:endParaRPr lang="en-US" dirty="0"/>
          </a:p>
          <a:p>
            <a:pPr marL="460375" lvl="1" indent="0">
              <a:buNone/>
            </a:pPr>
            <a:endParaRPr lang="en-US" dirty="0" smtClean="0"/>
          </a:p>
          <a:p>
            <a:pPr marL="460375" lvl="1" indent="0">
              <a:buNone/>
            </a:pPr>
            <a:endParaRPr lang="en-US" dirty="0"/>
          </a:p>
          <a:p>
            <a:r>
              <a:rPr lang="en-US" dirty="0"/>
              <a:t>Why not everyone is using it?</a:t>
            </a:r>
            <a:endParaRPr lang="en-US" dirty="0" smtClean="0"/>
          </a:p>
          <a:p>
            <a:pPr lvl="1"/>
            <a:r>
              <a:rPr lang="en-US" dirty="0" smtClean="0"/>
              <a:t>Persistence</a:t>
            </a:r>
            <a:r>
              <a:rPr lang="en-US" dirty="0"/>
              <a:t>?</a:t>
            </a:r>
          </a:p>
          <a:p>
            <a:pPr lvl="1"/>
            <a:r>
              <a:rPr lang="en-US" dirty="0"/>
              <a:t>Need for serialization, parsing…</a:t>
            </a:r>
          </a:p>
          <a:p>
            <a:pPr lvl="1"/>
            <a:r>
              <a:rPr lang="en-US" dirty="0"/>
              <a:t>Separate type checking, name resolution…</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2394857"/>
            <a:ext cx="49339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5109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 these 5 lectures</a:t>
            </a:r>
            <a:endParaRPr lang="en-US" dirty="0"/>
          </a:p>
        </p:txBody>
      </p:sp>
      <p:sp>
        <p:nvSpPr>
          <p:cNvPr id="6" name="Text Placeholder 5"/>
          <p:cNvSpPr>
            <a:spLocks noGrp="1"/>
          </p:cNvSpPr>
          <p:nvPr>
            <p:ph type="body" sz="quarter" idx="10"/>
          </p:nvPr>
        </p:nvSpPr>
        <p:spPr>
          <a:xfrm>
            <a:off x="381000" y="1411552"/>
            <a:ext cx="8610600" cy="3625608"/>
          </a:xfrm>
        </p:spPr>
        <p:txBody>
          <a:bodyPr>
            <a:noAutofit/>
          </a:bodyPr>
          <a:lstStyle/>
          <a:p>
            <a:r>
              <a:rPr lang="en-US" dirty="0" smtClean="0"/>
              <a:t>How to build a real-life static analyzer</a:t>
            </a:r>
          </a:p>
          <a:p>
            <a:pPr lvl="1"/>
            <a:r>
              <a:rPr lang="en-US" dirty="0" smtClean="0"/>
              <a:t>Research  </a:t>
            </a:r>
          </a:p>
          <a:p>
            <a:pPr lvl="2"/>
            <a:r>
              <a:rPr lang="en-US" dirty="0" smtClean="0"/>
              <a:t>Theory </a:t>
            </a:r>
          </a:p>
          <a:p>
            <a:pPr lvl="1"/>
            <a:r>
              <a:rPr lang="en-US" dirty="0" smtClean="0"/>
              <a:t>Engineering</a:t>
            </a:r>
          </a:p>
          <a:p>
            <a:pPr lvl="2"/>
            <a:r>
              <a:rPr lang="en-US" dirty="0"/>
              <a:t>T</a:t>
            </a:r>
            <a:r>
              <a:rPr lang="en-US" dirty="0" smtClean="0"/>
              <a:t>rade-offs</a:t>
            </a:r>
          </a:p>
          <a:p>
            <a:pPr lvl="2"/>
            <a:r>
              <a:rPr lang="en-US" dirty="0" smtClean="0"/>
              <a:t>Experience</a:t>
            </a:r>
            <a:endParaRPr lang="en-US" dirty="0"/>
          </a:p>
          <a:p>
            <a:r>
              <a:rPr lang="en-US" dirty="0" smtClean="0"/>
              <a:t>Try it online at </a:t>
            </a:r>
          </a:p>
          <a:p>
            <a:pPr marL="0" indent="0">
              <a:buNone/>
            </a:pPr>
            <a:r>
              <a:rPr lang="en-US" dirty="0" smtClean="0"/>
              <a:t>    </a:t>
            </a:r>
            <a:r>
              <a:rPr lang="en-US" dirty="0" smtClean="0">
                <a:hlinkClick r:id="rId2"/>
              </a:rPr>
              <a:t>http://www.rise4fun.com</a:t>
            </a:r>
            <a:r>
              <a:rPr lang="en-US" dirty="0" smtClean="0"/>
              <a:t>  	</a:t>
            </a:r>
          </a:p>
          <a:p>
            <a:r>
              <a:rPr lang="en-US" dirty="0" smtClean="0"/>
              <a:t>Download</a:t>
            </a:r>
            <a:r>
              <a:rPr lang="en-US" dirty="0"/>
              <a:t> </a:t>
            </a:r>
            <a:r>
              <a:rPr lang="en-US" dirty="0" smtClean="0"/>
              <a:t>it at</a:t>
            </a:r>
            <a:endParaRPr lang="en-US" dirty="0"/>
          </a:p>
          <a:p>
            <a:pPr marL="460375" lvl="1" indent="0">
              <a:buNone/>
            </a:pPr>
            <a:r>
              <a:rPr lang="en-US" sz="2400" dirty="0" smtClean="0">
                <a:hlinkClick r:id="rId3"/>
              </a:rPr>
              <a:t>http</a:t>
            </a:r>
            <a:r>
              <a:rPr lang="en-US" sz="2400" dirty="0">
                <a:hlinkClick r:id="rId3"/>
              </a:rPr>
              <a:t>://</a:t>
            </a:r>
            <a:r>
              <a:rPr lang="en-US" sz="2400" dirty="0" smtClean="0">
                <a:hlinkClick r:id="rId3"/>
              </a:rPr>
              <a:t>msdn.microsoft.com/en-us/devlabs/dd491992.aspx</a:t>
            </a:r>
            <a:endParaRPr lang="en-US" sz="2400" dirty="0" smtClean="0"/>
          </a:p>
          <a:p>
            <a:pPr marL="0" indent="0">
              <a:buNone/>
            </a:pPr>
            <a:endParaRPr lang="en-US" dirty="0" smtClean="0"/>
          </a:p>
        </p:txBody>
      </p:sp>
    </p:spTree>
    <p:extLst>
      <p:ext uri="{BB962C8B-B14F-4D97-AF65-F5344CB8AC3E}">
        <p14:creationId xmlns:p14="http://schemas.microsoft.com/office/powerpoint/2010/main" val="274836350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 contracts</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2708" t="3123" r="25416" b="24629"/>
          <a:stretch/>
        </p:blipFill>
        <p:spPr>
          <a:xfrm>
            <a:off x="3514725" y="3396661"/>
            <a:ext cx="2724150" cy="2025061"/>
          </a:xfrm>
          <a:prstGeom prst="rect">
            <a:avLst/>
          </a:prstGeom>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533900"/>
            <a:ext cx="50292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151178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Contracts</a:t>
            </a:r>
            <a:endParaRPr lang="en-US" dirty="0"/>
          </a:p>
        </p:txBody>
      </p:sp>
      <p:sp>
        <p:nvSpPr>
          <p:cNvPr id="3" name="Content Placeholder 2"/>
          <p:cNvSpPr>
            <a:spLocks noGrp="1"/>
          </p:cNvSpPr>
          <p:nvPr>
            <p:ph idx="1"/>
          </p:nvPr>
        </p:nvSpPr>
        <p:spPr>
          <a:xfrm>
            <a:off x="381000" y="1412875"/>
            <a:ext cx="8382000" cy="2000548"/>
          </a:xfrm>
        </p:spPr>
        <p:txBody>
          <a:bodyPr/>
          <a:lstStyle/>
          <a:p>
            <a:r>
              <a:rPr lang="en-US" dirty="0"/>
              <a:t>Idea: Use the IL as contract representation</a:t>
            </a:r>
          </a:p>
          <a:p>
            <a:r>
              <a:rPr lang="en-US" dirty="0"/>
              <a:t>Use static methods to a contract library</a:t>
            </a:r>
          </a:p>
          <a:p>
            <a:pPr lvl="1"/>
            <a:r>
              <a:rPr lang="en-US" dirty="0"/>
              <a:t>Language agnostic: same for C#, VB, F# …</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00400"/>
            <a:ext cx="6667500" cy="1400175"/>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876800"/>
            <a:ext cx="4810125" cy="666750"/>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179118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they?</a:t>
            </a:r>
            <a:endParaRPr lang="en-US" dirty="0"/>
          </a:p>
        </p:txBody>
      </p:sp>
      <p:sp>
        <p:nvSpPr>
          <p:cNvPr id="3" name="Text Placeholder 2"/>
          <p:cNvSpPr>
            <a:spLocks noGrp="1"/>
          </p:cNvSpPr>
          <p:nvPr>
            <p:ph type="body" sz="quarter" idx="10"/>
          </p:nvPr>
        </p:nvSpPr>
        <p:spPr>
          <a:xfrm>
            <a:off x="304800" y="1680482"/>
            <a:ext cx="8382000" cy="4438138"/>
          </a:xfrm>
        </p:spPr>
        <p:txBody>
          <a:bodyPr/>
          <a:lstStyle/>
          <a:p>
            <a:r>
              <a:rPr lang="en-US" dirty="0" smtClean="0"/>
              <a:t>Plain code for contracts</a:t>
            </a:r>
          </a:p>
          <a:p>
            <a:r>
              <a:rPr lang="en-US" dirty="0" smtClean="0"/>
              <a:t>Static methods to a contract library</a:t>
            </a:r>
          </a:p>
          <a:p>
            <a:pPr lvl="1"/>
            <a:r>
              <a:rPr lang="en-US" dirty="0" smtClean="0"/>
              <a:t>Language agnostic: same for C#, VB, F# …</a:t>
            </a:r>
          </a:p>
          <a:p>
            <a:pPr lvl="1"/>
            <a:r>
              <a:rPr lang="en-US" dirty="0" smtClean="0"/>
              <a:t>Standard from .NET 4.0</a:t>
            </a:r>
          </a:p>
          <a:p>
            <a:r>
              <a:rPr lang="en-US" dirty="0" smtClean="0"/>
              <a:t>No need for a new compiler/language</a:t>
            </a:r>
          </a:p>
          <a:p>
            <a:pPr lvl="1"/>
            <a:r>
              <a:rPr lang="en-US" dirty="0" smtClean="0"/>
              <a:t>Precondition: </a:t>
            </a:r>
            <a:r>
              <a:rPr lang="en-US" dirty="0" err="1" smtClean="0"/>
              <a:t>Contract.Requires</a:t>
            </a:r>
            <a:r>
              <a:rPr lang="en-US" dirty="0" smtClean="0"/>
              <a:t>(...)</a:t>
            </a:r>
          </a:p>
          <a:p>
            <a:pPr lvl="1"/>
            <a:r>
              <a:rPr lang="en-US" dirty="0" smtClean="0"/>
              <a:t>Postcondition: </a:t>
            </a:r>
            <a:r>
              <a:rPr lang="en-US" dirty="0" err="1" smtClean="0"/>
              <a:t>Contract.Ensures</a:t>
            </a:r>
            <a:r>
              <a:rPr lang="en-US" dirty="0" smtClean="0"/>
              <a:t>(…)</a:t>
            </a:r>
          </a:p>
          <a:p>
            <a:pPr lvl="1"/>
            <a:r>
              <a:rPr lang="en-US" dirty="0" smtClean="0"/>
              <a:t>Invariant: </a:t>
            </a:r>
            <a:r>
              <a:rPr lang="en-US" dirty="0" err="1" smtClean="0"/>
              <a:t>Contract.Invariant</a:t>
            </a:r>
            <a:r>
              <a:rPr lang="en-US" dirty="0" smtClean="0"/>
              <a:t>(…)</a:t>
            </a:r>
          </a:p>
          <a:p>
            <a:endParaRPr lang="en-US" dirty="0"/>
          </a:p>
        </p:txBody>
      </p:sp>
    </p:spTree>
    <p:extLst>
      <p:ext uri="{BB962C8B-B14F-4D97-AF65-F5344CB8AC3E}">
        <p14:creationId xmlns:p14="http://schemas.microsoft.com/office/powerpoint/2010/main" val="288682701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Preconditions</a:t>
            </a:r>
            <a:endParaRPr lang="en-US" dirty="0"/>
          </a:p>
        </p:txBody>
      </p:sp>
      <p:sp>
        <p:nvSpPr>
          <p:cNvPr id="3" name="Text Placeholder 2"/>
          <p:cNvSpPr>
            <a:spLocks noGrp="1"/>
          </p:cNvSpPr>
          <p:nvPr>
            <p:ph type="body" sz="quarter" idx="10"/>
          </p:nvPr>
        </p:nvSpPr>
        <p:spPr/>
        <p:txBody>
          <a:bodyPr/>
          <a:lstStyle/>
          <a:p>
            <a:r>
              <a:rPr lang="en-US" dirty="0" err="1" smtClean="0"/>
              <a:t>Contract.Requires</a:t>
            </a:r>
            <a:r>
              <a:rPr lang="en-US" dirty="0" smtClean="0"/>
              <a:t>(exp)</a:t>
            </a:r>
          </a:p>
        </p:txBody>
      </p:sp>
      <p:sp>
        <p:nvSpPr>
          <p:cNvPr id="4" name="TextBox 3"/>
          <p:cNvSpPr txBox="1"/>
          <p:nvPr/>
        </p:nvSpPr>
        <p:spPr>
          <a:xfrm>
            <a:off x="1576442" y="2590800"/>
            <a:ext cx="4557658" cy="193899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000" dirty="0" smtClean="0">
                <a:latin typeface="Consolas" pitchFamily="49" charset="0"/>
              </a:rPr>
              <a:t>int foo(String s, int y)</a:t>
            </a:r>
          </a:p>
          <a:p>
            <a:r>
              <a:rPr lang="en-US" sz="2000" dirty="0" smtClean="0">
                <a:latin typeface="Consolas" pitchFamily="49" charset="0"/>
              </a:rPr>
              <a:t>{</a:t>
            </a:r>
          </a:p>
          <a:p>
            <a:r>
              <a:rPr lang="en-US" sz="2000" dirty="0" smtClean="0">
                <a:latin typeface="Consolas" pitchFamily="49" charset="0"/>
              </a:rPr>
              <a:t>  </a:t>
            </a:r>
            <a:r>
              <a:rPr lang="en-US" sz="2000" b="1" dirty="0" err="1" smtClean="0">
                <a:latin typeface="Consolas" pitchFamily="49" charset="0"/>
              </a:rPr>
              <a:t>Contract.Requires</a:t>
            </a:r>
            <a:r>
              <a:rPr lang="en-US" sz="2000" dirty="0" smtClean="0">
                <a:latin typeface="Consolas" pitchFamily="49" charset="0"/>
              </a:rPr>
              <a:t>(s != null);</a:t>
            </a:r>
          </a:p>
          <a:p>
            <a:r>
              <a:rPr lang="en-US" sz="2000" dirty="0" smtClean="0">
                <a:latin typeface="Consolas" pitchFamily="49" charset="0"/>
              </a:rPr>
              <a:t>  </a:t>
            </a:r>
            <a:r>
              <a:rPr lang="en-US" sz="2000" b="1" dirty="0" err="1" smtClean="0">
                <a:latin typeface="Consolas" pitchFamily="49" charset="0"/>
              </a:rPr>
              <a:t>Contract.Requires</a:t>
            </a:r>
            <a:r>
              <a:rPr lang="en-US" sz="2000" dirty="0" smtClean="0">
                <a:latin typeface="Consolas" pitchFamily="49" charset="0"/>
              </a:rPr>
              <a:t>(y &gt; 0);</a:t>
            </a:r>
          </a:p>
          <a:p>
            <a:r>
              <a:rPr lang="en-US" sz="2000" dirty="0" smtClean="0">
                <a:latin typeface="Consolas" pitchFamily="49" charset="0"/>
              </a:rPr>
              <a:t>  // ...</a:t>
            </a:r>
          </a:p>
          <a:p>
            <a:r>
              <a:rPr lang="en-US" sz="2000" dirty="0" smtClean="0">
                <a:latin typeface="Consolas" pitchFamily="49" charset="0"/>
              </a:rPr>
              <a:t>} </a:t>
            </a:r>
            <a:endParaRPr lang="en-US" sz="2000" dirty="0" smtClean="0">
              <a:solidFill>
                <a:schemeClr val="tx1"/>
              </a:solidFill>
              <a:latin typeface="Consolas" pitchFamily="49" charset="0"/>
            </a:endParaRPr>
          </a:p>
        </p:txBody>
      </p:sp>
      <p:sp>
        <p:nvSpPr>
          <p:cNvPr id="5" name="TextBox 4"/>
          <p:cNvSpPr txBox="1"/>
          <p:nvPr/>
        </p:nvSpPr>
        <p:spPr>
          <a:xfrm>
            <a:off x="4876800" y="5334000"/>
            <a:ext cx="3124200"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400" dirty="0" smtClean="0">
                <a:latin typeface="Consolas" pitchFamily="49" charset="0"/>
              </a:rPr>
              <a:t>C# expressions</a:t>
            </a:r>
            <a:endParaRPr lang="en-US" sz="2400" dirty="0" smtClean="0">
              <a:solidFill>
                <a:schemeClr val="tx1"/>
              </a:solidFill>
              <a:latin typeface="Segoe" pitchFamily="34" charset="0"/>
            </a:endParaRPr>
          </a:p>
        </p:txBody>
      </p:sp>
      <p:cxnSp>
        <p:nvCxnSpPr>
          <p:cNvPr id="6" name="Straight Arrow Connector 5"/>
          <p:cNvCxnSpPr>
            <a:stCxn id="5" idx="0"/>
          </p:cNvCxnSpPr>
          <p:nvPr/>
        </p:nvCxnSpPr>
        <p:spPr bwMode="auto">
          <a:xfrm flipH="1" flipV="1">
            <a:off x="4419600" y="3886200"/>
            <a:ext cx="2019300" cy="1447800"/>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chemeClr val="accent1">
                <a:lumMod val="75000"/>
              </a:schemeClr>
            </a:solidFill>
            <a:prstDash val="solid"/>
            <a:round/>
            <a:headEnd type="none" w="med" len="med"/>
            <a:tailEnd type="arrow"/>
          </a:ln>
          <a:effectLst/>
        </p:spPr>
      </p:cxnSp>
    </p:spTree>
    <p:extLst>
      <p:ext uri="{BB962C8B-B14F-4D97-AF65-F5344CB8AC3E}">
        <p14:creationId xmlns:p14="http://schemas.microsoft.com/office/powerpoint/2010/main" val="243490577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Preconditions </a:t>
            </a:r>
            <a:endParaRPr lang="en-US" dirty="0"/>
          </a:p>
        </p:txBody>
      </p:sp>
      <p:sp>
        <p:nvSpPr>
          <p:cNvPr id="3" name="Text Placeholder 2"/>
          <p:cNvSpPr>
            <a:spLocks noGrp="1"/>
          </p:cNvSpPr>
          <p:nvPr>
            <p:ph type="body" sz="quarter" idx="10"/>
          </p:nvPr>
        </p:nvSpPr>
        <p:spPr/>
        <p:txBody>
          <a:bodyPr/>
          <a:lstStyle/>
          <a:p>
            <a:r>
              <a:rPr lang="en-US" dirty="0" smtClean="0"/>
              <a:t>Which is the underlying language specification?</a:t>
            </a:r>
            <a:endParaRPr lang="en-US" sz="3200" dirty="0" smtClean="0">
              <a:solidFill>
                <a:schemeClr val="accent1">
                  <a:lumMod val="75000"/>
                </a:schemeClr>
              </a:solidFill>
              <a:effectLst>
                <a:outerShdw blurRad="38100" dist="38100" dir="2700000" algn="tl">
                  <a:srgbClr val="000000">
                    <a:alpha val="43137"/>
                  </a:srgbClr>
                </a:outerShdw>
              </a:effectLst>
            </a:endParaRPr>
          </a:p>
          <a:p>
            <a:pPr algn="ctr">
              <a:buNone/>
            </a:pPr>
            <a:r>
              <a:rPr lang="en-US" sz="3200" dirty="0" smtClean="0">
                <a:solidFill>
                  <a:schemeClr val="accent1">
                    <a:lumMod val="75000"/>
                  </a:schemeClr>
                </a:solidFill>
                <a:effectLst>
                  <a:outerShdw blurRad="38100" dist="38100" dir="2700000" algn="tl">
                    <a:srgbClr val="000000">
                      <a:alpha val="43137"/>
                    </a:srgbClr>
                  </a:outerShdw>
                </a:effectLst>
              </a:rPr>
              <a:t>Your programming language!!!</a:t>
            </a:r>
            <a:endParaRPr lang="en-US" dirty="0">
              <a:solidFill>
                <a:schemeClr val="accent1">
                  <a:lumMod val="75000"/>
                </a:schemeClr>
              </a:solidFill>
              <a:effectLst>
                <a:outerShdw blurRad="38100" dist="38100" dir="2700000" algn="tl">
                  <a:srgbClr val="000000">
                    <a:alpha val="43137"/>
                  </a:srgbClr>
                </a:outerShdw>
              </a:effectLst>
            </a:endParaRPr>
          </a:p>
        </p:txBody>
      </p:sp>
      <p:sp>
        <p:nvSpPr>
          <p:cNvPr id="7" name="TextBox 6"/>
          <p:cNvSpPr txBox="1"/>
          <p:nvPr/>
        </p:nvSpPr>
        <p:spPr>
          <a:xfrm>
            <a:off x="250371" y="3276600"/>
            <a:ext cx="8507457" cy="193899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000" dirty="0" smtClean="0">
                <a:latin typeface="Consolas" pitchFamily="49" charset="0"/>
              </a:rPr>
              <a:t>Public Function </a:t>
            </a:r>
            <a:r>
              <a:rPr lang="en-US" sz="2000" dirty="0" err="1" smtClean="0">
                <a:latin typeface="Consolas" pitchFamily="49" charset="0"/>
              </a:rPr>
              <a:t>foo</a:t>
            </a:r>
            <a:r>
              <a:rPr lang="en-US" sz="2000" dirty="0" smtClean="0">
                <a:latin typeface="Consolas" pitchFamily="49" charset="0"/>
              </a:rPr>
              <a:t>(</a:t>
            </a:r>
            <a:r>
              <a:rPr lang="en-US" sz="2000" dirty="0" err="1" smtClean="0">
                <a:latin typeface="Consolas" pitchFamily="49" charset="0"/>
              </a:rPr>
              <a:t>ByVal</a:t>
            </a:r>
            <a:r>
              <a:rPr lang="en-US" sz="2000" dirty="0" smtClean="0">
                <a:latin typeface="Consolas" pitchFamily="49" charset="0"/>
              </a:rPr>
              <a:t> s As String, </a:t>
            </a:r>
            <a:r>
              <a:rPr lang="en-US" sz="2000" dirty="0" err="1" smtClean="0">
                <a:latin typeface="Consolas" pitchFamily="49" charset="0"/>
              </a:rPr>
              <a:t>ByVal</a:t>
            </a:r>
            <a:r>
              <a:rPr lang="en-US" sz="2000" dirty="0" smtClean="0">
                <a:latin typeface="Consolas" pitchFamily="49" charset="0"/>
              </a:rPr>
              <a:t> y As Integer) </a:t>
            </a:r>
          </a:p>
          <a:p>
            <a:r>
              <a:rPr lang="en-US" sz="2000" dirty="0" smtClean="0">
                <a:latin typeface="Consolas" pitchFamily="49" charset="0"/>
              </a:rPr>
              <a:t>  As Integer </a:t>
            </a:r>
          </a:p>
          <a:p>
            <a:r>
              <a:rPr lang="en-US" sz="2000" dirty="0" smtClean="0">
                <a:latin typeface="Consolas" pitchFamily="49" charset="0"/>
              </a:rPr>
              <a:t>	</a:t>
            </a:r>
            <a:r>
              <a:rPr lang="en-US" sz="2000" b="1" dirty="0" err="1" smtClean="0">
                <a:latin typeface="Consolas" pitchFamily="49" charset="0"/>
              </a:rPr>
              <a:t>Contract.Requires</a:t>
            </a:r>
            <a:r>
              <a:rPr lang="en-US" sz="2000" dirty="0" smtClean="0">
                <a:latin typeface="Consolas" pitchFamily="49" charset="0"/>
              </a:rPr>
              <a:t>(</a:t>
            </a:r>
            <a:r>
              <a:rPr lang="en-US" sz="2000" b="1" dirty="0" smtClean="0">
                <a:latin typeface="Consolas" pitchFamily="49" charset="0"/>
              </a:rPr>
              <a:t>s </a:t>
            </a:r>
            <a:r>
              <a:rPr lang="en-US" sz="2000" b="1" dirty="0" err="1" smtClean="0">
                <a:latin typeface="Consolas" pitchFamily="49" charset="0"/>
              </a:rPr>
              <a:t>IsNot</a:t>
            </a:r>
            <a:r>
              <a:rPr lang="en-US" sz="2000" b="1" dirty="0" smtClean="0">
                <a:latin typeface="Consolas" pitchFamily="49" charset="0"/>
              </a:rPr>
              <a:t> Nothing</a:t>
            </a:r>
            <a:r>
              <a:rPr lang="en-US" sz="2000" dirty="0" smtClean="0">
                <a:latin typeface="Consolas" pitchFamily="49" charset="0"/>
              </a:rPr>
              <a:t>) </a:t>
            </a:r>
          </a:p>
          <a:p>
            <a:r>
              <a:rPr lang="en-US" sz="2000" dirty="0" smtClean="0">
                <a:latin typeface="Consolas" pitchFamily="49" charset="0"/>
              </a:rPr>
              <a:t>	</a:t>
            </a:r>
            <a:r>
              <a:rPr lang="en-US" sz="2000" b="1" dirty="0" err="1" smtClean="0">
                <a:latin typeface="Consolas" pitchFamily="49" charset="0"/>
              </a:rPr>
              <a:t>Contract.Requires</a:t>
            </a:r>
            <a:r>
              <a:rPr lang="en-US" sz="2000" dirty="0" smtClean="0">
                <a:latin typeface="Consolas" pitchFamily="49" charset="0"/>
              </a:rPr>
              <a:t>(y &gt; 0) </a:t>
            </a:r>
          </a:p>
          <a:p>
            <a:r>
              <a:rPr lang="en-US" sz="2000" dirty="0" smtClean="0">
                <a:latin typeface="Consolas" pitchFamily="49" charset="0"/>
              </a:rPr>
              <a:t>	‘ …</a:t>
            </a:r>
          </a:p>
          <a:p>
            <a:r>
              <a:rPr lang="en-US" sz="2000" dirty="0" smtClean="0">
                <a:latin typeface="Consolas" pitchFamily="49" charset="0"/>
              </a:rPr>
              <a:t>End Function</a:t>
            </a:r>
            <a:endParaRPr lang="en-US" sz="2000" dirty="0" smtClean="0">
              <a:solidFill>
                <a:schemeClr val="tx1"/>
              </a:solidFill>
              <a:latin typeface="Consolas" pitchFamily="49" charset="0"/>
            </a:endParaRPr>
          </a:p>
        </p:txBody>
      </p:sp>
      <p:sp>
        <p:nvSpPr>
          <p:cNvPr id="6" name="TextBox 5"/>
          <p:cNvSpPr txBox="1"/>
          <p:nvPr/>
        </p:nvSpPr>
        <p:spPr>
          <a:xfrm>
            <a:off x="2351085" y="5077361"/>
            <a:ext cx="6814686" cy="132343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000" dirty="0" smtClean="0">
                <a:latin typeface="Consolas" pitchFamily="49" charset="0"/>
              </a:rPr>
              <a:t>Int32 __</a:t>
            </a:r>
            <a:r>
              <a:rPr lang="en-US" sz="2000" dirty="0" err="1" smtClean="0">
                <a:latin typeface="Consolas" pitchFamily="49" charset="0"/>
              </a:rPr>
              <a:t>gc</a:t>
            </a:r>
            <a:r>
              <a:rPr lang="en-US" sz="2000" dirty="0" smtClean="0">
                <a:latin typeface="Consolas" pitchFamily="49" charset="0"/>
              </a:rPr>
              <a:t>* </a:t>
            </a:r>
            <a:r>
              <a:rPr lang="en-US" sz="2000" dirty="0" err="1" smtClean="0">
                <a:latin typeface="Consolas" pitchFamily="49" charset="0"/>
              </a:rPr>
              <a:t>foo</a:t>
            </a:r>
            <a:r>
              <a:rPr lang="en-US" sz="2000" dirty="0" smtClean="0">
                <a:latin typeface="Consolas" pitchFamily="49" charset="0"/>
              </a:rPr>
              <a:t>(String __</a:t>
            </a:r>
            <a:r>
              <a:rPr lang="en-US" sz="2000" dirty="0" err="1" smtClean="0">
                <a:latin typeface="Consolas" pitchFamily="49" charset="0"/>
              </a:rPr>
              <a:t>gc</a:t>
            </a:r>
            <a:r>
              <a:rPr lang="en-US" sz="2000" dirty="0" smtClean="0">
                <a:latin typeface="Consolas" pitchFamily="49" charset="0"/>
              </a:rPr>
              <a:t>* s, Int32 __</a:t>
            </a:r>
            <a:r>
              <a:rPr lang="en-US" sz="2000" dirty="0" err="1" smtClean="0">
                <a:latin typeface="Consolas" pitchFamily="49" charset="0"/>
              </a:rPr>
              <a:t>gc</a:t>
            </a:r>
            <a:r>
              <a:rPr lang="en-US" sz="2000" dirty="0" smtClean="0">
                <a:latin typeface="Consolas" pitchFamily="49" charset="0"/>
              </a:rPr>
              <a:t>* y) </a:t>
            </a:r>
          </a:p>
          <a:p>
            <a:r>
              <a:rPr lang="en-US" sz="2000" dirty="0" smtClean="0">
                <a:latin typeface="Consolas" pitchFamily="49" charset="0"/>
              </a:rPr>
              <a:t>{ </a:t>
            </a:r>
          </a:p>
          <a:p>
            <a:r>
              <a:rPr lang="en-US" sz="2000" dirty="0" smtClean="0">
                <a:latin typeface="Consolas" pitchFamily="49" charset="0"/>
              </a:rPr>
              <a:t>  </a:t>
            </a:r>
            <a:r>
              <a:rPr lang="en-US" sz="2000" b="1" dirty="0" smtClean="0">
                <a:latin typeface="Consolas" pitchFamily="49" charset="0"/>
              </a:rPr>
              <a:t>Contract::Requires</a:t>
            </a:r>
            <a:r>
              <a:rPr lang="en-US" sz="2000" dirty="0" smtClean="0">
                <a:latin typeface="Consolas" pitchFamily="49" charset="0"/>
              </a:rPr>
              <a:t>(s != 0); </a:t>
            </a:r>
          </a:p>
          <a:p>
            <a:r>
              <a:rPr lang="en-US" sz="2000" dirty="0" smtClean="0">
                <a:latin typeface="Consolas" pitchFamily="49" charset="0"/>
              </a:rPr>
              <a:t>  </a:t>
            </a:r>
            <a:r>
              <a:rPr lang="en-US" sz="2000" b="1" dirty="0" smtClean="0">
                <a:latin typeface="Consolas" pitchFamily="49" charset="0"/>
              </a:rPr>
              <a:t>Contract::Requires</a:t>
            </a:r>
            <a:r>
              <a:rPr lang="en-US" sz="2000" dirty="0" smtClean="0">
                <a:latin typeface="Consolas" pitchFamily="49" charset="0"/>
              </a:rPr>
              <a:t>(y &gt; 0); </a:t>
            </a:r>
          </a:p>
        </p:txBody>
      </p:sp>
      <p:sp>
        <p:nvSpPr>
          <p:cNvPr id="8" name="TextBox 7"/>
          <p:cNvSpPr txBox="1"/>
          <p:nvPr/>
        </p:nvSpPr>
        <p:spPr>
          <a:xfrm>
            <a:off x="6041571" y="4419600"/>
            <a:ext cx="3124200"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400" dirty="0" smtClean="0">
                <a:latin typeface="Consolas" pitchFamily="49" charset="0"/>
              </a:rPr>
              <a:t>VB expressions</a:t>
            </a:r>
            <a:endParaRPr lang="en-US" sz="2400" dirty="0" smtClean="0">
              <a:solidFill>
                <a:schemeClr val="tx1"/>
              </a:solidFill>
              <a:latin typeface="Segoe" pitchFamily="34" charset="0"/>
            </a:endParaRPr>
          </a:p>
        </p:txBody>
      </p:sp>
      <p:cxnSp>
        <p:nvCxnSpPr>
          <p:cNvPr id="9" name="Straight Arrow Connector 8"/>
          <p:cNvCxnSpPr>
            <a:stCxn id="8" idx="1"/>
          </p:cNvCxnSpPr>
          <p:nvPr/>
        </p:nvCxnSpPr>
        <p:spPr bwMode="auto">
          <a:xfrm rot="10800000">
            <a:off x="5127171" y="4343401"/>
            <a:ext cx="914400" cy="307033"/>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chemeClr val="accent1">
                <a:lumMod val="75000"/>
              </a:schemeClr>
            </a:solidFill>
            <a:prstDash val="solid"/>
            <a:round/>
            <a:headEnd type="none" w="med" len="med"/>
            <a:tailEnd type="arrow"/>
          </a:ln>
          <a:effectLst/>
        </p:spPr>
      </p:cxnSp>
      <p:sp>
        <p:nvSpPr>
          <p:cNvPr id="13" name="TextBox 12"/>
          <p:cNvSpPr txBox="1"/>
          <p:nvPr/>
        </p:nvSpPr>
        <p:spPr>
          <a:xfrm>
            <a:off x="402771" y="5334000"/>
            <a:ext cx="3124200"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400" dirty="0" smtClean="0">
                <a:latin typeface="Consolas" pitchFamily="49" charset="0"/>
              </a:rPr>
              <a:t>C++ expressions</a:t>
            </a:r>
            <a:endParaRPr lang="en-US" sz="2400" dirty="0" smtClean="0">
              <a:solidFill>
                <a:schemeClr val="tx1"/>
              </a:solidFill>
              <a:latin typeface="Segoe" pitchFamily="34" charset="0"/>
            </a:endParaRPr>
          </a:p>
        </p:txBody>
      </p:sp>
      <p:cxnSp>
        <p:nvCxnSpPr>
          <p:cNvPr id="14" name="Straight Arrow Connector 13"/>
          <p:cNvCxnSpPr/>
          <p:nvPr/>
        </p:nvCxnSpPr>
        <p:spPr bwMode="auto">
          <a:xfrm>
            <a:off x="3526971" y="5562600"/>
            <a:ext cx="1143000" cy="152400"/>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chemeClr val="accent1">
                <a:lumMod val="75000"/>
              </a:schemeClr>
            </a:solidFill>
            <a:prstDash val="solid"/>
            <a:round/>
            <a:headEnd type="none" w="med" len="med"/>
            <a:tailEnd type="arrow"/>
          </a:ln>
          <a:effectLst/>
        </p:spPr>
      </p:cxnSp>
    </p:spTree>
    <p:extLst>
      <p:ext uri="{BB962C8B-B14F-4D97-AF65-F5344CB8AC3E}">
        <p14:creationId xmlns:p14="http://schemas.microsoft.com/office/powerpoint/2010/main" val="28748161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Hmmm… </a:t>
            </a:r>
            <a:endParaRPr lang="en-US" dirty="0"/>
          </a:p>
        </p:txBody>
      </p:sp>
      <p:pic>
        <p:nvPicPr>
          <p:cNvPr id="48130" name="Picture 2" descr="C:\Users\logozzo\AppData\Local\Microsoft\Windows\Temporary Internet Files\Content.IE5\RUB5VM5E\MCPE07007_0000[1].wmf"/>
          <p:cNvPicPr>
            <a:picLocks noChangeAspect="1" noChangeArrowheads="1"/>
          </p:cNvPicPr>
          <p:nvPr/>
        </p:nvPicPr>
        <p:blipFill>
          <a:blip r:embed="rId2" cstate="print"/>
          <a:srcRect/>
          <a:stretch>
            <a:fillRect/>
          </a:stretch>
        </p:blipFill>
        <p:spPr bwMode="auto">
          <a:xfrm>
            <a:off x="2819400" y="2133600"/>
            <a:ext cx="2956038" cy="4057345"/>
          </a:xfrm>
          <a:prstGeom prst="rect">
            <a:avLst/>
          </a:prstGeom>
          <a:noFill/>
        </p:spPr>
      </p:pic>
    </p:spTree>
    <p:extLst>
      <p:ext uri="{BB962C8B-B14F-4D97-AF65-F5344CB8AC3E}">
        <p14:creationId xmlns:p14="http://schemas.microsoft.com/office/powerpoint/2010/main" val="214037694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effects?</a:t>
            </a:r>
            <a:endParaRPr lang="en-US" dirty="0"/>
          </a:p>
        </p:txBody>
      </p:sp>
      <p:sp>
        <p:nvSpPr>
          <p:cNvPr id="5" name="TextBox 4"/>
          <p:cNvSpPr txBox="1"/>
          <p:nvPr/>
        </p:nvSpPr>
        <p:spPr>
          <a:xfrm>
            <a:off x="304800" y="2209800"/>
            <a:ext cx="4839786" cy="286232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000" dirty="0" smtClean="0">
                <a:latin typeface="Consolas" pitchFamily="49" charset="0"/>
              </a:rPr>
              <a:t>public class </a:t>
            </a:r>
            <a:r>
              <a:rPr lang="en-US" sz="2000" dirty="0" err="1" smtClean="0">
                <a:latin typeface="Consolas" pitchFamily="49" charset="0"/>
              </a:rPr>
              <a:t>SideEffect</a:t>
            </a:r>
            <a:endParaRPr lang="en-US" sz="2000" dirty="0" smtClean="0">
              <a:latin typeface="Consolas" pitchFamily="49" charset="0"/>
            </a:endParaRPr>
          </a:p>
          <a:p>
            <a:r>
              <a:rPr lang="en-US" sz="2000" dirty="0" smtClean="0">
                <a:latin typeface="Consolas" pitchFamily="49" charset="0"/>
              </a:rPr>
              <a:t>{</a:t>
            </a:r>
          </a:p>
          <a:p>
            <a:r>
              <a:rPr lang="en-US" sz="2000" dirty="0" smtClean="0">
                <a:latin typeface="Consolas" pitchFamily="49" charset="0"/>
              </a:rPr>
              <a:t> int x;</a:t>
            </a:r>
          </a:p>
          <a:p>
            <a:endParaRPr lang="en-US" sz="2000" dirty="0" smtClean="0">
              <a:latin typeface="Consolas" pitchFamily="49" charset="0"/>
            </a:endParaRPr>
          </a:p>
          <a:p>
            <a:r>
              <a:rPr lang="en-US" sz="2000" dirty="0" smtClean="0">
                <a:latin typeface="Consolas" pitchFamily="49" charset="0"/>
              </a:rPr>
              <a:t> public void </a:t>
            </a:r>
            <a:r>
              <a:rPr lang="en-US" sz="2000" dirty="0" err="1" smtClean="0">
                <a:latin typeface="Consolas" pitchFamily="49" charset="0"/>
              </a:rPr>
              <a:t>foo</a:t>
            </a:r>
            <a:r>
              <a:rPr lang="en-US" sz="2000" dirty="0" smtClean="0">
                <a:latin typeface="Consolas" pitchFamily="49" charset="0"/>
              </a:rPr>
              <a:t>(</a:t>
            </a:r>
            <a:r>
              <a:rPr lang="en-US" sz="2000" dirty="0" err="1" smtClean="0">
                <a:latin typeface="Consolas" pitchFamily="49" charset="0"/>
              </a:rPr>
              <a:t>SideEffect</a:t>
            </a:r>
            <a:r>
              <a:rPr lang="en-US" sz="2000" dirty="0" smtClean="0">
                <a:latin typeface="Consolas" pitchFamily="49" charset="0"/>
              </a:rPr>
              <a:t> se)</a:t>
            </a:r>
          </a:p>
          <a:p>
            <a:r>
              <a:rPr lang="en-US" sz="2000" dirty="0" smtClean="0">
                <a:latin typeface="Consolas" pitchFamily="49" charset="0"/>
              </a:rPr>
              <a:t> {</a:t>
            </a:r>
          </a:p>
          <a:p>
            <a:r>
              <a:rPr lang="en-US" sz="2000" dirty="0" smtClean="0">
                <a:latin typeface="Consolas" pitchFamily="49" charset="0"/>
              </a:rPr>
              <a:t>  </a:t>
            </a:r>
            <a:r>
              <a:rPr lang="en-US" sz="2000" b="1" dirty="0" err="1" smtClean="0">
                <a:latin typeface="Consolas" pitchFamily="49" charset="0"/>
              </a:rPr>
              <a:t>Contract.Requires</a:t>
            </a:r>
            <a:r>
              <a:rPr lang="en-US" sz="2000" dirty="0" smtClean="0">
                <a:latin typeface="Consolas" pitchFamily="49" charset="0"/>
              </a:rPr>
              <a:t>(</a:t>
            </a:r>
            <a:r>
              <a:rPr lang="en-US" sz="2000" dirty="0" err="1" smtClean="0">
                <a:latin typeface="Consolas" pitchFamily="49" charset="0"/>
              </a:rPr>
              <a:t>XPositive</a:t>
            </a:r>
            <a:r>
              <a:rPr lang="en-US" sz="2000" dirty="0" smtClean="0">
                <a:latin typeface="Consolas" pitchFamily="49" charset="0"/>
              </a:rPr>
              <a:t>());</a:t>
            </a:r>
          </a:p>
          <a:p>
            <a:r>
              <a:rPr lang="en-US" sz="2000" dirty="0" smtClean="0">
                <a:latin typeface="Consolas" pitchFamily="49" charset="0"/>
              </a:rPr>
              <a:t>  //… </a:t>
            </a:r>
          </a:p>
          <a:p>
            <a:r>
              <a:rPr lang="en-US" sz="2000" dirty="0" smtClean="0">
                <a:latin typeface="Consolas" pitchFamily="49" charset="0"/>
              </a:rPr>
              <a:t> }</a:t>
            </a:r>
          </a:p>
        </p:txBody>
      </p:sp>
      <p:sp>
        <p:nvSpPr>
          <p:cNvPr id="6" name="TextBox 5"/>
          <p:cNvSpPr txBox="1"/>
          <p:nvPr/>
        </p:nvSpPr>
        <p:spPr>
          <a:xfrm>
            <a:off x="4876800" y="4648200"/>
            <a:ext cx="3429144" cy="193899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000" dirty="0" smtClean="0">
                <a:latin typeface="Consolas" pitchFamily="49" charset="0"/>
              </a:rPr>
              <a:t>public </a:t>
            </a:r>
            <a:r>
              <a:rPr lang="en-US" sz="2000" dirty="0" err="1" smtClean="0">
                <a:latin typeface="Consolas" pitchFamily="49" charset="0"/>
              </a:rPr>
              <a:t>bool</a:t>
            </a:r>
            <a:r>
              <a:rPr lang="en-US" sz="2000" dirty="0" smtClean="0">
                <a:latin typeface="Consolas" pitchFamily="49" charset="0"/>
              </a:rPr>
              <a:t> </a:t>
            </a:r>
            <a:r>
              <a:rPr lang="en-US" sz="2000" dirty="0" err="1" smtClean="0">
                <a:latin typeface="Consolas" pitchFamily="49" charset="0"/>
              </a:rPr>
              <a:t>XPositive</a:t>
            </a:r>
            <a:r>
              <a:rPr lang="en-US" sz="2000" dirty="0" smtClean="0">
                <a:latin typeface="Consolas" pitchFamily="49" charset="0"/>
              </a:rPr>
              <a:t>()</a:t>
            </a:r>
          </a:p>
          <a:p>
            <a:r>
              <a:rPr lang="en-US" sz="2000" dirty="0" smtClean="0">
                <a:latin typeface="Consolas" pitchFamily="49" charset="0"/>
              </a:rPr>
              <a:t>{</a:t>
            </a:r>
          </a:p>
          <a:p>
            <a:r>
              <a:rPr lang="en-US" sz="2000" dirty="0" smtClean="0">
                <a:latin typeface="Consolas" pitchFamily="49" charset="0"/>
              </a:rPr>
              <a:t>  int </a:t>
            </a:r>
            <a:r>
              <a:rPr lang="en-US" sz="2000" dirty="0" err="1" smtClean="0">
                <a:latin typeface="Consolas" pitchFamily="49" charset="0"/>
              </a:rPr>
              <a:t>oldx</a:t>
            </a:r>
            <a:r>
              <a:rPr lang="en-US" sz="2000" dirty="0" smtClean="0">
                <a:latin typeface="Consolas" pitchFamily="49" charset="0"/>
              </a:rPr>
              <a:t> = </a:t>
            </a:r>
            <a:r>
              <a:rPr lang="en-US" sz="2000" dirty="0" err="1" smtClean="0">
                <a:latin typeface="Consolas" pitchFamily="49" charset="0"/>
              </a:rPr>
              <a:t>this.x</a:t>
            </a:r>
            <a:r>
              <a:rPr lang="en-US" sz="2000" dirty="0" smtClean="0">
                <a:latin typeface="Consolas" pitchFamily="49" charset="0"/>
              </a:rPr>
              <a:t>;</a:t>
            </a:r>
          </a:p>
          <a:p>
            <a:r>
              <a:rPr lang="en-US" sz="2000" dirty="0" smtClean="0">
                <a:latin typeface="Consolas" pitchFamily="49" charset="0"/>
              </a:rPr>
              <a:t>  </a:t>
            </a:r>
            <a:r>
              <a:rPr lang="en-US" sz="2000" dirty="0" err="1" smtClean="0">
                <a:latin typeface="Consolas" pitchFamily="49" charset="0"/>
              </a:rPr>
              <a:t>this.x</a:t>
            </a:r>
            <a:r>
              <a:rPr lang="en-US" sz="2000" dirty="0" smtClean="0">
                <a:latin typeface="Consolas" pitchFamily="49" charset="0"/>
              </a:rPr>
              <a:t> = -</a:t>
            </a:r>
            <a:r>
              <a:rPr lang="en-US" sz="2000" dirty="0" err="1" smtClean="0">
                <a:latin typeface="Consolas" pitchFamily="49" charset="0"/>
              </a:rPr>
              <a:t>this.x</a:t>
            </a:r>
            <a:r>
              <a:rPr lang="en-US" sz="2000" dirty="0" smtClean="0">
                <a:latin typeface="Consolas" pitchFamily="49" charset="0"/>
              </a:rPr>
              <a:t>;</a:t>
            </a:r>
          </a:p>
          <a:p>
            <a:r>
              <a:rPr lang="en-US" sz="2000" dirty="0" smtClean="0">
                <a:latin typeface="Consolas" pitchFamily="49" charset="0"/>
              </a:rPr>
              <a:t>  return </a:t>
            </a:r>
            <a:r>
              <a:rPr lang="en-US" sz="2000" dirty="0" err="1" smtClean="0">
                <a:latin typeface="Consolas" pitchFamily="49" charset="0"/>
              </a:rPr>
              <a:t>oldx</a:t>
            </a:r>
            <a:r>
              <a:rPr lang="en-US" sz="2000" dirty="0" smtClean="0">
                <a:latin typeface="Consolas" pitchFamily="49" charset="0"/>
              </a:rPr>
              <a:t> &gt; 0;</a:t>
            </a:r>
          </a:p>
          <a:p>
            <a:r>
              <a:rPr lang="en-US" sz="2000" dirty="0" smtClean="0">
                <a:latin typeface="Consolas" pitchFamily="49" charset="0"/>
              </a:rPr>
              <a:t>}</a:t>
            </a:r>
            <a:endParaRPr lang="en-US" sz="2000" dirty="0" smtClean="0">
              <a:solidFill>
                <a:schemeClr val="tx1"/>
              </a:solidFill>
              <a:latin typeface="Consolas" pitchFamily="49" charset="0"/>
            </a:endParaRPr>
          </a:p>
        </p:txBody>
      </p:sp>
      <p:sp>
        <p:nvSpPr>
          <p:cNvPr id="7" name="TextBox 6"/>
          <p:cNvSpPr txBox="1"/>
          <p:nvPr/>
        </p:nvSpPr>
        <p:spPr>
          <a:xfrm>
            <a:off x="5105400" y="2514600"/>
            <a:ext cx="3429144" cy="132343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000" dirty="0" smtClean="0">
                <a:latin typeface="Consolas" pitchFamily="49" charset="0"/>
              </a:rPr>
              <a:t>public </a:t>
            </a:r>
            <a:r>
              <a:rPr lang="en-US" sz="2000" dirty="0" err="1" smtClean="0">
                <a:latin typeface="Consolas" pitchFamily="49" charset="0"/>
              </a:rPr>
              <a:t>bool</a:t>
            </a:r>
            <a:r>
              <a:rPr lang="en-US" sz="2000" dirty="0" smtClean="0">
                <a:latin typeface="Consolas" pitchFamily="49" charset="0"/>
              </a:rPr>
              <a:t> </a:t>
            </a:r>
            <a:r>
              <a:rPr lang="en-US" sz="2000" dirty="0" err="1" smtClean="0">
                <a:latin typeface="Consolas" pitchFamily="49" charset="0"/>
              </a:rPr>
              <a:t>XPositive</a:t>
            </a:r>
            <a:r>
              <a:rPr lang="en-US" sz="2000" dirty="0" smtClean="0">
                <a:latin typeface="Consolas" pitchFamily="49" charset="0"/>
              </a:rPr>
              <a:t>()</a:t>
            </a:r>
          </a:p>
          <a:p>
            <a:r>
              <a:rPr lang="en-US" sz="2000" dirty="0" smtClean="0">
                <a:latin typeface="Consolas" pitchFamily="49" charset="0"/>
              </a:rPr>
              <a:t>{</a:t>
            </a:r>
          </a:p>
          <a:p>
            <a:r>
              <a:rPr lang="en-US" sz="2000" dirty="0" smtClean="0">
                <a:latin typeface="Consolas" pitchFamily="49" charset="0"/>
              </a:rPr>
              <a:t>  return </a:t>
            </a:r>
            <a:r>
              <a:rPr lang="en-US" sz="2000" dirty="0" err="1" smtClean="0">
                <a:latin typeface="Consolas" pitchFamily="49" charset="0"/>
              </a:rPr>
              <a:t>this.x</a:t>
            </a:r>
            <a:r>
              <a:rPr lang="en-US" sz="2000" dirty="0" smtClean="0">
                <a:latin typeface="Consolas" pitchFamily="49" charset="0"/>
              </a:rPr>
              <a:t> &gt; 0;</a:t>
            </a:r>
          </a:p>
          <a:p>
            <a:r>
              <a:rPr lang="en-US" sz="2000" dirty="0" smtClean="0">
                <a:latin typeface="Consolas" pitchFamily="49" charset="0"/>
              </a:rPr>
              <a:t>}</a:t>
            </a:r>
            <a:endParaRPr lang="en-US" sz="2000" dirty="0" smtClean="0">
              <a:solidFill>
                <a:schemeClr val="tx1"/>
              </a:solidFill>
              <a:latin typeface="Consolas" pitchFamily="49" charset="0"/>
            </a:endParaRPr>
          </a:p>
        </p:txBody>
      </p:sp>
      <p:sp>
        <p:nvSpPr>
          <p:cNvPr id="8" name="TextBox 7"/>
          <p:cNvSpPr txBox="1"/>
          <p:nvPr/>
        </p:nvSpPr>
        <p:spPr>
          <a:xfrm>
            <a:off x="914396" y="5791198"/>
            <a:ext cx="3124200"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400" dirty="0" smtClean="0">
                <a:latin typeface="Consolas" pitchFamily="49" charset="0"/>
              </a:rPr>
              <a:t>Change the state</a:t>
            </a:r>
            <a:endParaRPr lang="en-US" sz="2400" dirty="0" smtClean="0">
              <a:solidFill>
                <a:schemeClr val="tx1"/>
              </a:solidFill>
              <a:latin typeface="Segoe" pitchFamily="34" charset="0"/>
            </a:endParaRPr>
          </a:p>
        </p:txBody>
      </p:sp>
      <p:cxnSp>
        <p:nvCxnSpPr>
          <p:cNvPr id="9" name="Straight Arrow Connector 8"/>
          <p:cNvCxnSpPr>
            <a:stCxn id="8" idx="3"/>
          </p:cNvCxnSpPr>
          <p:nvPr/>
        </p:nvCxnSpPr>
        <p:spPr bwMode="auto">
          <a:xfrm flipV="1">
            <a:off x="4038596" y="5791200"/>
            <a:ext cx="1143004" cy="230831"/>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chemeClr val="accent1">
                <a:lumMod val="75000"/>
              </a:schemeClr>
            </a:solidFill>
            <a:prstDash val="solid"/>
            <a:round/>
            <a:headEnd type="none" w="med" len="med"/>
            <a:tailEnd type="arrow"/>
          </a:ln>
          <a:effectLst/>
        </p:spPr>
      </p:cxnSp>
    </p:spTree>
    <p:extLst>
      <p:ext uri="{BB962C8B-B14F-4D97-AF65-F5344CB8AC3E}">
        <p14:creationId xmlns:p14="http://schemas.microsoft.com/office/powerpoint/2010/main" val="1115515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Purity…</a:t>
            </a:r>
            <a:endParaRPr lang="en-US" dirty="0"/>
          </a:p>
        </p:txBody>
      </p:sp>
      <p:sp>
        <p:nvSpPr>
          <p:cNvPr id="3" name="Text Placeholder 2"/>
          <p:cNvSpPr>
            <a:spLocks noGrp="1"/>
          </p:cNvSpPr>
          <p:nvPr>
            <p:ph type="body" sz="quarter" idx="10"/>
          </p:nvPr>
        </p:nvSpPr>
        <p:spPr>
          <a:xfrm>
            <a:off x="381000" y="1411552"/>
            <a:ext cx="8382000" cy="3865674"/>
          </a:xfrm>
        </p:spPr>
        <p:txBody>
          <a:bodyPr/>
          <a:lstStyle/>
          <a:p>
            <a:r>
              <a:rPr lang="en-US" dirty="0" smtClean="0"/>
              <a:t>We require the user to add the attribute “Pure”</a:t>
            </a:r>
          </a:p>
          <a:p>
            <a:pPr lvl="1"/>
            <a:r>
              <a:rPr lang="en-US" dirty="0" smtClean="0"/>
              <a:t>The user takes the responsibility</a:t>
            </a:r>
          </a:p>
          <a:p>
            <a:r>
              <a:rPr lang="en-US" dirty="0" smtClean="0"/>
              <a:t>No dynamic checking</a:t>
            </a:r>
          </a:p>
          <a:p>
            <a:pPr lvl="1"/>
            <a:r>
              <a:rPr lang="en-US" dirty="0" smtClean="0"/>
              <a:t>it will be too expensive</a:t>
            </a:r>
          </a:p>
          <a:p>
            <a:r>
              <a:rPr lang="en-US" dirty="0" smtClean="0"/>
              <a:t>Static checking enforced by a separate tool</a:t>
            </a:r>
          </a:p>
          <a:p>
            <a:pPr lvl="1"/>
            <a:r>
              <a:rPr lang="en-US" dirty="0" smtClean="0"/>
              <a:t>I will not talk about it here </a:t>
            </a:r>
          </a:p>
          <a:p>
            <a:pPr lvl="1"/>
            <a:r>
              <a:rPr lang="en-US" dirty="0" smtClean="0"/>
              <a:t>Ask Diego if interested!</a:t>
            </a:r>
          </a:p>
        </p:txBody>
      </p:sp>
    </p:spTree>
    <p:extLst>
      <p:ext uri="{BB962C8B-B14F-4D97-AF65-F5344CB8AC3E}">
        <p14:creationId xmlns:p14="http://schemas.microsoft.com/office/powerpoint/2010/main" val="391554471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Postconditions</a:t>
            </a:r>
            <a:endParaRPr lang="en-US" dirty="0"/>
          </a:p>
        </p:txBody>
      </p:sp>
      <p:sp>
        <p:nvSpPr>
          <p:cNvPr id="6" name="Text Placeholder 2"/>
          <p:cNvSpPr>
            <a:spLocks noGrp="1"/>
          </p:cNvSpPr>
          <p:nvPr>
            <p:ph type="body" sz="quarter" idx="10"/>
          </p:nvPr>
        </p:nvSpPr>
        <p:spPr/>
        <p:txBody>
          <a:bodyPr/>
          <a:lstStyle/>
          <a:p>
            <a:r>
              <a:rPr lang="en-US" dirty="0" err="1" smtClean="0"/>
              <a:t>Contract.Ensures</a:t>
            </a:r>
            <a:r>
              <a:rPr lang="en-US" dirty="0" smtClean="0"/>
              <a:t>(exp)</a:t>
            </a:r>
          </a:p>
        </p:txBody>
      </p:sp>
      <p:sp>
        <p:nvSpPr>
          <p:cNvPr id="5" name="TextBox 4"/>
          <p:cNvSpPr txBox="1"/>
          <p:nvPr/>
        </p:nvSpPr>
        <p:spPr>
          <a:xfrm>
            <a:off x="1807029" y="2590800"/>
            <a:ext cx="4980851" cy="317009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000" dirty="0" smtClean="0">
                <a:solidFill>
                  <a:schemeClr val="bg1"/>
                </a:solidFill>
                <a:latin typeface="Consolas" pitchFamily="49" charset="0"/>
              </a:rPr>
              <a:t>Class Field</a:t>
            </a:r>
          </a:p>
          <a:p>
            <a:r>
              <a:rPr lang="en-US" sz="2000" dirty="0" smtClean="0">
                <a:solidFill>
                  <a:schemeClr val="bg1"/>
                </a:solidFill>
                <a:latin typeface="Consolas" pitchFamily="49" charset="0"/>
              </a:rPr>
              <a:t>{</a:t>
            </a:r>
          </a:p>
          <a:p>
            <a:r>
              <a:rPr lang="en-US" sz="2000" dirty="0" smtClean="0">
                <a:solidFill>
                  <a:schemeClr val="bg1"/>
                </a:solidFill>
                <a:latin typeface="Consolas" pitchFamily="49" charset="0"/>
              </a:rPr>
              <a:t>  int x;</a:t>
            </a:r>
          </a:p>
          <a:p>
            <a:r>
              <a:rPr lang="en-US" sz="2000" dirty="0" smtClean="0">
                <a:solidFill>
                  <a:schemeClr val="bg1"/>
                </a:solidFill>
                <a:latin typeface="Consolas" pitchFamily="49" charset="0"/>
              </a:rPr>
              <a:t>  </a:t>
            </a:r>
          </a:p>
          <a:p>
            <a:r>
              <a:rPr lang="en-US" sz="2000" dirty="0" smtClean="0">
                <a:solidFill>
                  <a:schemeClr val="bg1"/>
                </a:solidFill>
                <a:latin typeface="Consolas" pitchFamily="49" charset="0"/>
              </a:rPr>
              <a:t>  int Set(int y)</a:t>
            </a:r>
          </a:p>
          <a:p>
            <a:r>
              <a:rPr lang="en-US" sz="2000" dirty="0" smtClean="0">
                <a:solidFill>
                  <a:schemeClr val="bg1"/>
                </a:solidFill>
                <a:latin typeface="Consolas" pitchFamily="49" charset="0"/>
              </a:rPr>
              <a:t>  {</a:t>
            </a:r>
          </a:p>
          <a:p>
            <a:r>
              <a:rPr lang="en-US" sz="2000" dirty="0" smtClean="0">
                <a:solidFill>
                  <a:schemeClr val="bg1"/>
                </a:solidFill>
                <a:latin typeface="Consolas" pitchFamily="49" charset="0"/>
              </a:rPr>
              <a:t>    </a:t>
            </a:r>
            <a:r>
              <a:rPr lang="en-US" sz="2000" b="1" dirty="0" err="1" smtClean="0">
                <a:solidFill>
                  <a:schemeClr val="bg1"/>
                </a:solidFill>
                <a:latin typeface="Consolas" pitchFamily="49" charset="0"/>
              </a:rPr>
              <a:t>Contract.Ensures</a:t>
            </a:r>
            <a:r>
              <a:rPr lang="en-US" sz="2000" dirty="0" smtClean="0">
                <a:solidFill>
                  <a:schemeClr val="bg1"/>
                </a:solidFill>
                <a:latin typeface="Consolas" pitchFamily="49" charset="0"/>
              </a:rPr>
              <a:t>(</a:t>
            </a:r>
            <a:r>
              <a:rPr lang="en-US" sz="2000" dirty="0" err="1" smtClean="0">
                <a:solidFill>
                  <a:schemeClr val="bg1"/>
                </a:solidFill>
                <a:latin typeface="Consolas" pitchFamily="49" charset="0"/>
              </a:rPr>
              <a:t>this.x</a:t>
            </a:r>
            <a:r>
              <a:rPr lang="en-US" sz="2000" dirty="0" smtClean="0">
                <a:solidFill>
                  <a:schemeClr val="bg1"/>
                </a:solidFill>
                <a:latin typeface="Consolas" pitchFamily="49" charset="0"/>
              </a:rPr>
              <a:t> == y);</a:t>
            </a:r>
          </a:p>
          <a:p>
            <a:r>
              <a:rPr lang="en-US" sz="2000" dirty="0" smtClean="0">
                <a:solidFill>
                  <a:schemeClr val="bg1"/>
                </a:solidFill>
                <a:latin typeface="Consolas" pitchFamily="49" charset="0"/>
              </a:rPr>
              <a:t>    </a:t>
            </a:r>
            <a:r>
              <a:rPr lang="en-US" sz="2000" dirty="0" err="1" smtClean="0">
                <a:solidFill>
                  <a:schemeClr val="bg1"/>
                </a:solidFill>
                <a:latin typeface="Consolas" pitchFamily="49" charset="0"/>
              </a:rPr>
              <a:t>this.x</a:t>
            </a:r>
            <a:r>
              <a:rPr lang="en-US" sz="2000" dirty="0" smtClean="0">
                <a:solidFill>
                  <a:schemeClr val="bg1"/>
                </a:solidFill>
                <a:latin typeface="Consolas" pitchFamily="49" charset="0"/>
              </a:rPr>
              <a:t> = y;</a:t>
            </a:r>
          </a:p>
          <a:p>
            <a:r>
              <a:rPr lang="en-US" sz="2000" dirty="0" smtClean="0">
                <a:solidFill>
                  <a:schemeClr val="bg1"/>
                </a:solidFill>
                <a:latin typeface="Consolas" pitchFamily="49" charset="0"/>
              </a:rPr>
              <a:t>  } </a:t>
            </a:r>
          </a:p>
          <a:p>
            <a:r>
              <a:rPr lang="en-US" sz="2000" dirty="0" smtClean="0">
                <a:solidFill>
                  <a:schemeClr val="bg1"/>
                </a:solidFill>
                <a:latin typeface="Consolas" pitchFamily="49" charset="0"/>
              </a:rPr>
              <a:t>}</a:t>
            </a:r>
          </a:p>
        </p:txBody>
      </p:sp>
    </p:spTree>
    <p:extLst>
      <p:ext uri="{BB962C8B-B14F-4D97-AF65-F5344CB8AC3E}">
        <p14:creationId xmlns:p14="http://schemas.microsoft.com/office/powerpoint/2010/main" val="591098155"/>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value?</a:t>
            </a:r>
            <a:endParaRPr lang="en-US" dirty="0"/>
          </a:p>
        </p:txBody>
      </p:sp>
      <p:sp>
        <p:nvSpPr>
          <p:cNvPr id="5" name="Text Placeholder 2"/>
          <p:cNvSpPr>
            <a:spLocks noGrp="1"/>
          </p:cNvSpPr>
          <p:nvPr>
            <p:ph type="body" sz="quarter" idx="10"/>
          </p:nvPr>
        </p:nvSpPr>
        <p:spPr/>
        <p:txBody>
          <a:bodyPr/>
          <a:lstStyle/>
          <a:p>
            <a:r>
              <a:rPr lang="en-US" dirty="0" smtClean="0"/>
              <a:t>In C#/VB/… no name for the returned value</a:t>
            </a:r>
          </a:p>
          <a:p>
            <a:r>
              <a:rPr lang="en-US" dirty="0" smtClean="0"/>
              <a:t>Use a dummy method </a:t>
            </a:r>
          </a:p>
        </p:txBody>
      </p:sp>
      <p:sp>
        <p:nvSpPr>
          <p:cNvPr id="4" name="TextBox 3"/>
          <p:cNvSpPr txBox="1"/>
          <p:nvPr/>
        </p:nvSpPr>
        <p:spPr>
          <a:xfrm>
            <a:off x="990600" y="3070592"/>
            <a:ext cx="6955750" cy="163121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000" dirty="0" smtClean="0">
                <a:solidFill>
                  <a:schemeClr val="bg1"/>
                </a:solidFill>
                <a:latin typeface="Consolas" pitchFamily="49" charset="0"/>
              </a:rPr>
              <a:t>public int Fact(int x)</a:t>
            </a:r>
          </a:p>
          <a:p>
            <a:r>
              <a:rPr lang="en-US" sz="2000" dirty="0" smtClean="0">
                <a:solidFill>
                  <a:schemeClr val="bg1"/>
                </a:solidFill>
                <a:latin typeface="Consolas" pitchFamily="49" charset="0"/>
              </a:rPr>
              <a:t>{</a:t>
            </a:r>
          </a:p>
          <a:p>
            <a:r>
              <a:rPr lang="en-US" sz="2000" dirty="0" smtClean="0">
                <a:solidFill>
                  <a:schemeClr val="bg1"/>
                </a:solidFill>
                <a:latin typeface="Consolas" pitchFamily="49" charset="0"/>
              </a:rPr>
              <a:t>  </a:t>
            </a:r>
            <a:r>
              <a:rPr lang="en-US" sz="2000" dirty="0" err="1" smtClean="0">
                <a:solidFill>
                  <a:schemeClr val="bg1"/>
                </a:solidFill>
                <a:latin typeface="Consolas" pitchFamily="49" charset="0"/>
              </a:rPr>
              <a:t>Contract.Ensures</a:t>
            </a:r>
            <a:r>
              <a:rPr lang="en-US" sz="2000" dirty="0" smtClean="0">
                <a:solidFill>
                  <a:schemeClr val="bg1"/>
                </a:solidFill>
                <a:latin typeface="Consolas" pitchFamily="49" charset="0"/>
              </a:rPr>
              <a:t>(</a:t>
            </a:r>
            <a:r>
              <a:rPr lang="en-US" sz="2000" b="1" dirty="0" err="1" smtClean="0">
                <a:solidFill>
                  <a:schemeClr val="bg1"/>
                </a:solidFill>
                <a:latin typeface="Consolas" pitchFamily="49" charset="0"/>
              </a:rPr>
              <a:t>Contract.Result</a:t>
            </a:r>
            <a:r>
              <a:rPr lang="en-US" sz="2000" b="1" dirty="0" smtClean="0">
                <a:solidFill>
                  <a:schemeClr val="bg1"/>
                </a:solidFill>
                <a:latin typeface="Consolas" pitchFamily="49" charset="0"/>
              </a:rPr>
              <a:t>&lt;</a:t>
            </a:r>
            <a:r>
              <a:rPr lang="en-US" sz="2000" b="1" dirty="0" err="1" smtClean="0">
                <a:solidFill>
                  <a:schemeClr val="bg1"/>
                </a:solidFill>
                <a:latin typeface="Consolas" pitchFamily="49" charset="0"/>
              </a:rPr>
              <a:t>int</a:t>
            </a:r>
            <a:r>
              <a:rPr lang="en-US" sz="2000" b="1" dirty="0" smtClean="0">
                <a:solidFill>
                  <a:schemeClr val="bg1"/>
                </a:solidFill>
                <a:latin typeface="Consolas" pitchFamily="49" charset="0"/>
              </a:rPr>
              <a:t>&gt;()</a:t>
            </a:r>
            <a:r>
              <a:rPr lang="en-US" sz="2000" dirty="0" smtClean="0">
                <a:solidFill>
                  <a:schemeClr val="bg1"/>
                </a:solidFill>
                <a:latin typeface="Consolas" pitchFamily="49" charset="0"/>
              </a:rPr>
              <a:t> &gt;= 0);</a:t>
            </a:r>
            <a:br>
              <a:rPr lang="en-US" sz="2000" dirty="0" smtClean="0">
                <a:solidFill>
                  <a:schemeClr val="bg1"/>
                </a:solidFill>
                <a:latin typeface="Consolas" pitchFamily="49" charset="0"/>
              </a:rPr>
            </a:br>
            <a:r>
              <a:rPr lang="en-US" sz="2000" dirty="0" smtClean="0">
                <a:solidFill>
                  <a:schemeClr val="bg1"/>
                </a:solidFill>
                <a:latin typeface="Consolas" pitchFamily="49" charset="0"/>
              </a:rPr>
              <a:t>  …</a:t>
            </a:r>
          </a:p>
          <a:p>
            <a:r>
              <a:rPr lang="en-US" sz="2000" dirty="0" smtClean="0">
                <a:solidFill>
                  <a:schemeClr val="bg1"/>
                </a:solidFill>
                <a:latin typeface="Consolas" pitchFamily="49" charset="0"/>
              </a:rPr>
              <a:t>}</a:t>
            </a:r>
          </a:p>
        </p:txBody>
      </p:sp>
    </p:spTree>
    <p:extLst>
      <p:ext uri="{BB962C8B-B14F-4D97-AF65-F5344CB8AC3E}">
        <p14:creationId xmlns:p14="http://schemas.microsoft.com/office/powerpoint/2010/main" val="155538893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CodeContracts Impact</a:t>
            </a:r>
            <a:endParaRPr lang="en-US" dirty="0"/>
          </a:p>
        </p:txBody>
      </p:sp>
      <p:sp>
        <p:nvSpPr>
          <p:cNvPr id="3" name="Content Placeholder 2"/>
          <p:cNvSpPr>
            <a:spLocks noGrp="1"/>
          </p:cNvSpPr>
          <p:nvPr>
            <p:ph idx="1"/>
          </p:nvPr>
        </p:nvSpPr>
        <p:spPr>
          <a:xfrm>
            <a:off x="382905" y="1463799"/>
            <a:ext cx="8334375" cy="4825937"/>
          </a:xfrm>
        </p:spPr>
        <p:txBody>
          <a:bodyPr/>
          <a:lstStyle/>
          <a:p>
            <a:r>
              <a:rPr lang="en-US" dirty="0" smtClean="0"/>
              <a:t>API in .NET 4.0</a:t>
            </a:r>
          </a:p>
          <a:p>
            <a:r>
              <a:rPr lang="en-US" dirty="0" smtClean="0"/>
              <a:t>Externally available ~20 months</a:t>
            </a:r>
          </a:p>
          <a:p>
            <a:pPr lvl="1"/>
            <a:r>
              <a:rPr lang="en-US" dirty="0" smtClean="0"/>
              <a:t>&gt;40,000 downloads, very active forum</a:t>
            </a:r>
          </a:p>
          <a:p>
            <a:pPr lvl="1"/>
            <a:r>
              <a:rPr lang="en-US" dirty="0" smtClean="0"/>
              <a:t>3 book chapters on CodeContracts</a:t>
            </a:r>
          </a:p>
          <a:p>
            <a:pPr lvl="1"/>
            <a:r>
              <a:rPr lang="en-US" dirty="0" smtClean="0"/>
              <a:t>Many dozens of blog articles</a:t>
            </a:r>
          </a:p>
          <a:p>
            <a:r>
              <a:rPr lang="en-US" dirty="0" smtClean="0"/>
              <a:t>Publications, talks, lectures</a:t>
            </a:r>
          </a:p>
          <a:p>
            <a:pPr lvl="1"/>
            <a:r>
              <a:rPr lang="en-US" dirty="0" smtClean="0"/>
              <a:t>POPL, ECOOP, OOPSLA, </a:t>
            </a:r>
            <a:r>
              <a:rPr lang="en-US" dirty="0"/>
              <a:t>VMCAI, APLAS</a:t>
            </a:r>
            <a:r>
              <a:rPr lang="en-US" dirty="0" smtClean="0"/>
              <a:t>, SAS, SAC, </a:t>
            </a:r>
            <a:r>
              <a:rPr lang="en-US" dirty="0" err="1" smtClean="0"/>
              <a:t>FoVeOOS</a:t>
            </a:r>
            <a:r>
              <a:rPr lang="en-US" dirty="0" smtClean="0"/>
              <a:t> …</a:t>
            </a:r>
          </a:p>
          <a:p>
            <a:r>
              <a:rPr lang="en-US" dirty="0" smtClean="0"/>
              <a:t>Internal usage </a:t>
            </a:r>
          </a:p>
          <a:p>
            <a:pPr lvl="1"/>
            <a:r>
              <a:rPr lang="en-US" dirty="0" smtClean="0"/>
              <a:t>Integrated into CLR build</a:t>
            </a:r>
          </a:p>
        </p:txBody>
      </p:sp>
      <p:pic>
        <p:nvPicPr>
          <p:cNvPr id="1026" name="Picture 2" descr="Product Detail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304800"/>
            <a:ext cx="990600"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duct Detail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1585912"/>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duct Details">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1120" y="2824480"/>
            <a:ext cx="1095375" cy="109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17555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Text Placeholder 2"/>
          <p:cNvSpPr>
            <a:spLocks noGrp="1"/>
          </p:cNvSpPr>
          <p:nvPr>
            <p:ph type="body" sz="quarter" idx="10"/>
          </p:nvPr>
        </p:nvSpPr>
        <p:spPr/>
        <p:txBody>
          <a:bodyPr/>
          <a:lstStyle/>
          <a:p>
            <a:r>
              <a:rPr lang="en-US" dirty="0" smtClean="0"/>
              <a:t>Why &lt;int&gt; ?</a:t>
            </a:r>
          </a:p>
          <a:p>
            <a:r>
              <a:rPr lang="en-US" dirty="0" smtClean="0"/>
              <a:t>Why &lt;</a:t>
            </a:r>
            <a:r>
              <a:rPr lang="en-US" dirty="0" err="1" smtClean="0"/>
              <a:t>bool</a:t>
            </a:r>
            <a:r>
              <a:rPr lang="en-US" dirty="0" smtClean="0"/>
              <a:t>[]&gt; ?</a:t>
            </a:r>
          </a:p>
        </p:txBody>
      </p:sp>
      <p:sp>
        <p:nvSpPr>
          <p:cNvPr id="4" name="TextBox 3"/>
          <p:cNvSpPr txBox="1"/>
          <p:nvPr/>
        </p:nvSpPr>
        <p:spPr>
          <a:xfrm>
            <a:off x="533400" y="2929898"/>
            <a:ext cx="6955750" cy="163121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000" dirty="0" smtClean="0">
                <a:solidFill>
                  <a:schemeClr val="bg1"/>
                </a:solidFill>
                <a:latin typeface="Consolas" pitchFamily="49" charset="0"/>
              </a:rPr>
              <a:t>public int Fact(int x)</a:t>
            </a:r>
          </a:p>
          <a:p>
            <a:r>
              <a:rPr lang="en-US" sz="2000" dirty="0" smtClean="0">
                <a:solidFill>
                  <a:schemeClr val="bg1"/>
                </a:solidFill>
                <a:latin typeface="Consolas" pitchFamily="49" charset="0"/>
              </a:rPr>
              <a:t>{</a:t>
            </a:r>
          </a:p>
          <a:p>
            <a:r>
              <a:rPr lang="en-US" sz="2000" dirty="0" smtClean="0">
                <a:solidFill>
                  <a:schemeClr val="bg1"/>
                </a:solidFill>
                <a:latin typeface="Consolas" pitchFamily="49" charset="0"/>
              </a:rPr>
              <a:t>  </a:t>
            </a:r>
            <a:r>
              <a:rPr lang="en-US" sz="2000" dirty="0" err="1" smtClean="0">
                <a:solidFill>
                  <a:schemeClr val="bg1"/>
                </a:solidFill>
                <a:latin typeface="Consolas" pitchFamily="49" charset="0"/>
              </a:rPr>
              <a:t>Contract.Ensures</a:t>
            </a:r>
            <a:r>
              <a:rPr lang="en-US" sz="2000" dirty="0" smtClean="0">
                <a:solidFill>
                  <a:schemeClr val="bg1"/>
                </a:solidFill>
                <a:latin typeface="Consolas" pitchFamily="49" charset="0"/>
              </a:rPr>
              <a:t>(</a:t>
            </a:r>
            <a:r>
              <a:rPr lang="en-US" sz="2000" b="1" dirty="0" err="1" smtClean="0">
                <a:solidFill>
                  <a:schemeClr val="bg1"/>
                </a:solidFill>
                <a:latin typeface="Consolas" pitchFamily="49" charset="0"/>
              </a:rPr>
              <a:t>Contract.Result</a:t>
            </a:r>
            <a:r>
              <a:rPr lang="en-US" sz="2000" b="1" dirty="0" smtClean="0">
                <a:solidFill>
                  <a:schemeClr val="bg1"/>
                </a:solidFill>
                <a:latin typeface="Consolas" pitchFamily="49" charset="0"/>
              </a:rPr>
              <a:t>&lt;</a:t>
            </a:r>
            <a:r>
              <a:rPr lang="en-US" sz="2000" b="1" dirty="0" err="1" smtClean="0">
                <a:solidFill>
                  <a:schemeClr val="bg1"/>
                </a:solidFill>
                <a:latin typeface="Consolas" pitchFamily="49" charset="0"/>
              </a:rPr>
              <a:t>int</a:t>
            </a:r>
            <a:r>
              <a:rPr lang="en-US" sz="2000" b="1" dirty="0" smtClean="0">
                <a:solidFill>
                  <a:schemeClr val="bg1"/>
                </a:solidFill>
                <a:latin typeface="Consolas" pitchFamily="49" charset="0"/>
              </a:rPr>
              <a:t>&gt;()</a:t>
            </a:r>
            <a:r>
              <a:rPr lang="en-US" sz="2000" dirty="0" smtClean="0">
                <a:solidFill>
                  <a:schemeClr val="bg1"/>
                </a:solidFill>
                <a:latin typeface="Consolas" pitchFamily="49" charset="0"/>
              </a:rPr>
              <a:t> &gt;= 0);</a:t>
            </a:r>
            <a:br>
              <a:rPr lang="en-US" sz="2000" dirty="0" smtClean="0">
                <a:solidFill>
                  <a:schemeClr val="bg1"/>
                </a:solidFill>
                <a:latin typeface="Consolas" pitchFamily="49" charset="0"/>
              </a:rPr>
            </a:br>
            <a:r>
              <a:rPr lang="en-US" sz="2000" dirty="0" smtClean="0">
                <a:solidFill>
                  <a:schemeClr val="bg1"/>
                </a:solidFill>
                <a:latin typeface="Consolas" pitchFamily="49" charset="0"/>
              </a:rPr>
              <a:t>  …</a:t>
            </a:r>
          </a:p>
          <a:p>
            <a:r>
              <a:rPr lang="en-US" sz="2000" dirty="0" smtClean="0">
                <a:solidFill>
                  <a:schemeClr val="bg1"/>
                </a:solidFill>
                <a:latin typeface="Consolas" pitchFamily="49" charset="0"/>
              </a:rPr>
              <a:t>}</a:t>
            </a:r>
          </a:p>
        </p:txBody>
      </p:sp>
      <p:sp>
        <p:nvSpPr>
          <p:cNvPr id="5" name="TextBox 4"/>
          <p:cNvSpPr txBox="1"/>
          <p:nvPr/>
        </p:nvSpPr>
        <p:spPr>
          <a:xfrm>
            <a:off x="762000" y="3996698"/>
            <a:ext cx="7802136" cy="163121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000" dirty="0" smtClean="0">
                <a:solidFill>
                  <a:schemeClr val="bg1"/>
                </a:solidFill>
                <a:latin typeface="Consolas" pitchFamily="49" charset="0"/>
              </a:rPr>
              <a:t>public </a:t>
            </a:r>
            <a:r>
              <a:rPr lang="en-US" sz="2000" dirty="0" err="1" smtClean="0">
                <a:solidFill>
                  <a:schemeClr val="bg1"/>
                </a:solidFill>
                <a:latin typeface="Consolas" pitchFamily="49" charset="0"/>
              </a:rPr>
              <a:t>bool</a:t>
            </a:r>
            <a:r>
              <a:rPr lang="en-US" sz="2000" dirty="0" smtClean="0">
                <a:solidFill>
                  <a:schemeClr val="bg1"/>
                </a:solidFill>
                <a:latin typeface="Consolas" pitchFamily="49" charset="0"/>
              </a:rPr>
              <a:t>[] </a:t>
            </a:r>
            <a:r>
              <a:rPr lang="en-US" sz="2000" dirty="0" err="1" smtClean="0">
                <a:solidFill>
                  <a:schemeClr val="bg1"/>
                </a:solidFill>
                <a:latin typeface="Consolas" pitchFamily="49" charset="0"/>
              </a:rPr>
              <a:t>ArrayFactory</a:t>
            </a:r>
            <a:r>
              <a:rPr lang="en-US" sz="2000" dirty="0" smtClean="0">
                <a:solidFill>
                  <a:schemeClr val="bg1"/>
                </a:solidFill>
                <a:latin typeface="Consolas" pitchFamily="49" charset="0"/>
              </a:rPr>
              <a:t>(</a:t>
            </a:r>
            <a:r>
              <a:rPr lang="en-US" sz="2000" dirty="0" err="1" smtClean="0">
                <a:solidFill>
                  <a:schemeClr val="bg1"/>
                </a:solidFill>
                <a:latin typeface="Consolas" pitchFamily="49" charset="0"/>
              </a:rPr>
              <a:t>int</a:t>
            </a:r>
            <a:r>
              <a:rPr lang="en-US" sz="2000" dirty="0" smtClean="0">
                <a:solidFill>
                  <a:schemeClr val="bg1"/>
                </a:solidFill>
                <a:latin typeface="Consolas" pitchFamily="49" charset="0"/>
              </a:rPr>
              <a:t> x)</a:t>
            </a:r>
          </a:p>
          <a:p>
            <a:r>
              <a:rPr lang="en-US" sz="2000" dirty="0" smtClean="0">
                <a:solidFill>
                  <a:schemeClr val="bg1"/>
                </a:solidFill>
                <a:latin typeface="Consolas" pitchFamily="49" charset="0"/>
              </a:rPr>
              <a:t>{</a:t>
            </a:r>
          </a:p>
          <a:p>
            <a:r>
              <a:rPr lang="en-US" sz="2000" dirty="0" smtClean="0">
                <a:solidFill>
                  <a:schemeClr val="bg1"/>
                </a:solidFill>
                <a:latin typeface="Consolas" pitchFamily="49" charset="0"/>
              </a:rPr>
              <a:t>  </a:t>
            </a:r>
            <a:r>
              <a:rPr lang="en-US" sz="2000" dirty="0" err="1" smtClean="0">
                <a:solidFill>
                  <a:schemeClr val="bg1"/>
                </a:solidFill>
                <a:latin typeface="Consolas" pitchFamily="49" charset="0"/>
              </a:rPr>
              <a:t>Contract.Ensures</a:t>
            </a:r>
            <a:r>
              <a:rPr lang="en-US" sz="2000" dirty="0" smtClean="0">
                <a:solidFill>
                  <a:schemeClr val="bg1"/>
                </a:solidFill>
                <a:latin typeface="Consolas" pitchFamily="49" charset="0"/>
              </a:rPr>
              <a:t>(</a:t>
            </a:r>
            <a:r>
              <a:rPr lang="en-US" sz="2000" b="1" dirty="0" err="1" smtClean="0">
                <a:solidFill>
                  <a:schemeClr val="bg1"/>
                </a:solidFill>
                <a:latin typeface="Consolas" pitchFamily="49" charset="0"/>
              </a:rPr>
              <a:t>Contract.Result</a:t>
            </a:r>
            <a:r>
              <a:rPr lang="en-US" sz="2000" b="1" dirty="0" smtClean="0">
                <a:solidFill>
                  <a:schemeClr val="bg1"/>
                </a:solidFill>
                <a:latin typeface="Consolas" pitchFamily="49" charset="0"/>
              </a:rPr>
              <a:t>&lt;</a:t>
            </a:r>
            <a:r>
              <a:rPr lang="en-US" sz="2000" b="1" dirty="0" err="1" smtClean="0">
                <a:solidFill>
                  <a:schemeClr val="bg1"/>
                </a:solidFill>
                <a:latin typeface="Consolas" pitchFamily="49" charset="0"/>
              </a:rPr>
              <a:t>bool</a:t>
            </a:r>
            <a:r>
              <a:rPr lang="en-US" sz="2000" b="1" dirty="0" smtClean="0">
                <a:solidFill>
                  <a:schemeClr val="bg1"/>
                </a:solidFill>
                <a:latin typeface="Consolas" pitchFamily="49" charset="0"/>
              </a:rPr>
              <a:t>[]&gt;()</a:t>
            </a:r>
            <a:r>
              <a:rPr lang="en-US" sz="2000" dirty="0" smtClean="0">
                <a:solidFill>
                  <a:schemeClr val="bg1"/>
                </a:solidFill>
                <a:latin typeface="Consolas" pitchFamily="49" charset="0"/>
              </a:rPr>
              <a:t> != null);</a:t>
            </a:r>
            <a:br>
              <a:rPr lang="en-US" sz="2000" dirty="0" smtClean="0">
                <a:solidFill>
                  <a:schemeClr val="bg1"/>
                </a:solidFill>
                <a:latin typeface="Consolas" pitchFamily="49" charset="0"/>
              </a:rPr>
            </a:br>
            <a:r>
              <a:rPr lang="en-US" sz="2000" dirty="0" smtClean="0">
                <a:solidFill>
                  <a:schemeClr val="bg1"/>
                </a:solidFill>
                <a:latin typeface="Consolas" pitchFamily="49" charset="0"/>
              </a:rPr>
              <a:t>  return new </a:t>
            </a:r>
            <a:r>
              <a:rPr lang="en-US" sz="2000" dirty="0" err="1" smtClean="0">
                <a:solidFill>
                  <a:schemeClr val="bg1"/>
                </a:solidFill>
                <a:latin typeface="Consolas" pitchFamily="49" charset="0"/>
              </a:rPr>
              <a:t>bool</a:t>
            </a:r>
            <a:r>
              <a:rPr lang="en-US" sz="2000" dirty="0" smtClean="0">
                <a:solidFill>
                  <a:schemeClr val="bg1"/>
                </a:solidFill>
                <a:latin typeface="Consolas" pitchFamily="49" charset="0"/>
              </a:rPr>
              <a:t>[x];</a:t>
            </a:r>
          </a:p>
          <a:p>
            <a:r>
              <a:rPr lang="en-US" sz="2000" dirty="0" smtClean="0">
                <a:solidFill>
                  <a:schemeClr val="bg1"/>
                </a:solidFill>
                <a:latin typeface="Consolas" pitchFamily="49" charset="0"/>
              </a:rPr>
              <a:t>}</a:t>
            </a:r>
          </a:p>
        </p:txBody>
      </p:sp>
      <p:sp>
        <p:nvSpPr>
          <p:cNvPr id="6" name="TextBox 5"/>
          <p:cNvSpPr txBox="1"/>
          <p:nvPr/>
        </p:nvSpPr>
        <p:spPr>
          <a:xfrm>
            <a:off x="4114800" y="5638800"/>
            <a:ext cx="4191000"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400" dirty="0" smtClean="0">
                <a:latin typeface="Consolas" pitchFamily="49" charset="0"/>
              </a:rPr>
              <a:t>T </a:t>
            </a:r>
            <a:r>
              <a:rPr lang="en-US" sz="2400" dirty="0" err="1" smtClean="0">
                <a:latin typeface="Consolas" pitchFamily="49" charset="0"/>
              </a:rPr>
              <a:t>Contract.Result</a:t>
            </a:r>
            <a:r>
              <a:rPr lang="en-US" sz="2400" dirty="0" smtClean="0">
                <a:latin typeface="Consolas" pitchFamily="49" charset="0"/>
              </a:rPr>
              <a:t>&lt;T&gt;()</a:t>
            </a:r>
            <a:endParaRPr lang="en-US" sz="2400" dirty="0" smtClean="0">
              <a:solidFill>
                <a:schemeClr val="tx1"/>
              </a:solidFill>
              <a:latin typeface="Segoe" pitchFamily="34" charset="0"/>
            </a:endParaRPr>
          </a:p>
        </p:txBody>
      </p:sp>
    </p:spTree>
    <p:extLst>
      <p:ext uri="{BB962C8B-B14F-4D97-AF65-F5344CB8AC3E}">
        <p14:creationId xmlns:p14="http://schemas.microsoft.com/office/powerpoint/2010/main" val="984136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value?</a:t>
            </a:r>
            <a:endParaRPr lang="en-US" dirty="0"/>
          </a:p>
        </p:txBody>
      </p:sp>
      <p:sp>
        <p:nvSpPr>
          <p:cNvPr id="3" name="Text Placeholder 2"/>
          <p:cNvSpPr>
            <a:spLocks noGrp="1"/>
          </p:cNvSpPr>
          <p:nvPr>
            <p:ph type="body" sz="quarter" idx="10"/>
          </p:nvPr>
        </p:nvSpPr>
        <p:spPr/>
        <p:txBody>
          <a:bodyPr/>
          <a:lstStyle/>
          <a:p>
            <a:r>
              <a:rPr lang="en-US" dirty="0" smtClean="0"/>
              <a:t>No name for the old value</a:t>
            </a:r>
            <a:endParaRPr lang="en-US" dirty="0"/>
          </a:p>
        </p:txBody>
      </p:sp>
      <p:sp>
        <p:nvSpPr>
          <p:cNvPr id="4" name="TextBox 3"/>
          <p:cNvSpPr txBox="1"/>
          <p:nvPr/>
        </p:nvSpPr>
        <p:spPr>
          <a:xfrm>
            <a:off x="914400" y="2071062"/>
            <a:ext cx="6858000" cy="34778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solidFill>
                  <a:schemeClr val="bg1"/>
                </a:solidFill>
                <a:latin typeface="Consolas" pitchFamily="49" charset="0"/>
              </a:rPr>
              <a:t>Class Account</a:t>
            </a:r>
          </a:p>
          <a:p>
            <a:r>
              <a:rPr lang="en-US" sz="2000" dirty="0" smtClean="0">
                <a:solidFill>
                  <a:schemeClr val="bg1"/>
                </a:solidFill>
                <a:latin typeface="Consolas" pitchFamily="49" charset="0"/>
              </a:rPr>
              <a:t>{</a:t>
            </a:r>
          </a:p>
          <a:p>
            <a:r>
              <a:rPr lang="en-US" sz="2000" dirty="0" smtClean="0">
                <a:solidFill>
                  <a:schemeClr val="bg1"/>
                </a:solidFill>
                <a:latin typeface="Consolas" pitchFamily="49" charset="0"/>
              </a:rPr>
              <a:t>  int balance;</a:t>
            </a:r>
          </a:p>
          <a:p>
            <a:r>
              <a:rPr lang="en-US" sz="2000" dirty="0" smtClean="0">
                <a:solidFill>
                  <a:schemeClr val="bg1"/>
                </a:solidFill>
                <a:latin typeface="Consolas" pitchFamily="49" charset="0"/>
              </a:rPr>
              <a:t>  </a:t>
            </a:r>
          </a:p>
          <a:p>
            <a:r>
              <a:rPr lang="en-US" sz="2000" dirty="0" smtClean="0">
                <a:solidFill>
                  <a:schemeClr val="bg1"/>
                </a:solidFill>
                <a:latin typeface="Consolas" pitchFamily="49" charset="0"/>
              </a:rPr>
              <a:t>  int Add(int k)</a:t>
            </a:r>
          </a:p>
          <a:p>
            <a:r>
              <a:rPr lang="en-US" sz="2000" dirty="0" smtClean="0">
                <a:solidFill>
                  <a:schemeClr val="bg1"/>
                </a:solidFill>
                <a:latin typeface="Consolas" pitchFamily="49" charset="0"/>
              </a:rPr>
              <a:t>  {</a:t>
            </a:r>
          </a:p>
          <a:p>
            <a:r>
              <a:rPr lang="en-US" sz="2000" dirty="0" smtClean="0">
                <a:solidFill>
                  <a:schemeClr val="bg1"/>
                </a:solidFill>
                <a:latin typeface="Consolas" pitchFamily="49" charset="0"/>
              </a:rPr>
              <a:t>    </a:t>
            </a:r>
            <a:r>
              <a:rPr lang="en-US" sz="2000" b="1" dirty="0" err="1" smtClean="0">
                <a:solidFill>
                  <a:schemeClr val="bg1"/>
                </a:solidFill>
                <a:latin typeface="Consolas" pitchFamily="49" charset="0"/>
              </a:rPr>
              <a:t>Contract.Ensures</a:t>
            </a:r>
            <a:r>
              <a:rPr lang="en-US" sz="2000" dirty="0" smtClean="0">
                <a:solidFill>
                  <a:schemeClr val="bg1"/>
                </a:solidFill>
                <a:latin typeface="Consolas" pitchFamily="49" charset="0"/>
              </a:rPr>
              <a:t>(</a:t>
            </a:r>
            <a:r>
              <a:rPr lang="en-US" sz="2000" dirty="0" err="1" smtClean="0">
                <a:solidFill>
                  <a:schemeClr val="bg1"/>
                </a:solidFill>
                <a:latin typeface="Consolas" pitchFamily="49" charset="0"/>
              </a:rPr>
              <a:t>this.balance</a:t>
            </a:r>
            <a:r>
              <a:rPr lang="en-US" sz="2000" dirty="0" smtClean="0">
                <a:solidFill>
                  <a:schemeClr val="bg1"/>
                </a:solidFill>
                <a:latin typeface="Consolas" pitchFamily="49" charset="0"/>
              </a:rPr>
              <a:t> == 	</a:t>
            </a:r>
            <a:r>
              <a:rPr lang="en-US" sz="2000" b="1" dirty="0" err="1" smtClean="0">
                <a:solidFill>
                  <a:schemeClr val="bg1"/>
                </a:solidFill>
                <a:latin typeface="Consolas" pitchFamily="49" charset="0"/>
              </a:rPr>
              <a:t>Contract.Old</a:t>
            </a:r>
            <a:r>
              <a:rPr lang="en-US" sz="2000" dirty="0" smtClean="0">
                <a:solidFill>
                  <a:schemeClr val="bg1"/>
                </a:solidFill>
                <a:latin typeface="Consolas" pitchFamily="49" charset="0"/>
              </a:rPr>
              <a:t>(</a:t>
            </a:r>
            <a:r>
              <a:rPr lang="en-US" sz="2000" dirty="0" err="1" smtClean="0">
                <a:solidFill>
                  <a:schemeClr val="bg1"/>
                </a:solidFill>
                <a:latin typeface="Consolas" pitchFamily="49" charset="0"/>
              </a:rPr>
              <a:t>this.balance</a:t>
            </a:r>
            <a:r>
              <a:rPr lang="en-US" sz="2000" dirty="0" smtClean="0">
                <a:solidFill>
                  <a:schemeClr val="bg1"/>
                </a:solidFill>
                <a:latin typeface="Consolas" pitchFamily="49" charset="0"/>
              </a:rPr>
              <a:t>) + k);</a:t>
            </a:r>
          </a:p>
          <a:p>
            <a:r>
              <a:rPr lang="en-US" sz="2000" dirty="0" smtClean="0">
                <a:solidFill>
                  <a:schemeClr val="bg1"/>
                </a:solidFill>
                <a:latin typeface="Consolas" pitchFamily="49" charset="0"/>
              </a:rPr>
              <a:t>    </a:t>
            </a:r>
            <a:r>
              <a:rPr lang="en-US" sz="2000" dirty="0" err="1" smtClean="0">
                <a:solidFill>
                  <a:schemeClr val="bg1"/>
                </a:solidFill>
                <a:latin typeface="Consolas" pitchFamily="49" charset="0"/>
              </a:rPr>
              <a:t>this.balance</a:t>
            </a:r>
            <a:r>
              <a:rPr lang="en-US" sz="2000" dirty="0" smtClean="0">
                <a:solidFill>
                  <a:schemeClr val="bg1"/>
                </a:solidFill>
                <a:latin typeface="Consolas" pitchFamily="49" charset="0"/>
              </a:rPr>
              <a:t> += k;</a:t>
            </a:r>
          </a:p>
          <a:p>
            <a:r>
              <a:rPr lang="en-US" sz="2000" dirty="0" smtClean="0">
                <a:solidFill>
                  <a:schemeClr val="bg1"/>
                </a:solidFill>
                <a:latin typeface="Consolas" pitchFamily="49" charset="0"/>
              </a:rPr>
              <a:t>  } </a:t>
            </a:r>
          </a:p>
          <a:p>
            <a:r>
              <a:rPr lang="en-US" sz="2000" dirty="0" smtClean="0">
                <a:solidFill>
                  <a:schemeClr val="bg1"/>
                </a:solidFill>
                <a:latin typeface="Consolas" pitchFamily="49" charset="0"/>
              </a:rPr>
              <a:t>}</a:t>
            </a:r>
          </a:p>
        </p:txBody>
      </p:sp>
      <p:sp>
        <p:nvSpPr>
          <p:cNvPr id="5" name="TextBox 4"/>
          <p:cNvSpPr txBox="1"/>
          <p:nvPr/>
        </p:nvSpPr>
        <p:spPr>
          <a:xfrm>
            <a:off x="4114800" y="2743200"/>
            <a:ext cx="4572000"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400" dirty="0" smtClean="0">
                <a:latin typeface="Consolas" pitchFamily="49" charset="0"/>
              </a:rPr>
              <a:t>T </a:t>
            </a:r>
            <a:r>
              <a:rPr lang="en-US" sz="2400" dirty="0" err="1" smtClean="0">
                <a:latin typeface="Consolas" pitchFamily="49" charset="0"/>
              </a:rPr>
              <a:t>Contract.Old</a:t>
            </a:r>
            <a:r>
              <a:rPr lang="en-US" sz="2400" dirty="0" smtClean="0">
                <a:latin typeface="Consolas" pitchFamily="49" charset="0"/>
              </a:rPr>
              <a:t>&lt;T&gt;(T value)</a:t>
            </a:r>
            <a:endParaRPr lang="en-US" sz="2400" dirty="0" smtClean="0">
              <a:solidFill>
                <a:schemeClr val="tx1"/>
              </a:solidFill>
              <a:latin typeface="Segoe" pitchFamily="34" charset="0"/>
            </a:endParaRPr>
          </a:p>
        </p:txBody>
      </p:sp>
    </p:spTree>
    <p:extLst>
      <p:ext uri="{BB962C8B-B14F-4D97-AF65-F5344CB8AC3E}">
        <p14:creationId xmlns:p14="http://schemas.microsoft.com/office/powerpoint/2010/main" val="23029783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Quantifiers</a:t>
            </a:r>
            <a:endParaRPr lang="en-US" dirty="0"/>
          </a:p>
        </p:txBody>
      </p:sp>
      <p:sp>
        <p:nvSpPr>
          <p:cNvPr id="3" name="Text Placeholder 2"/>
          <p:cNvSpPr>
            <a:spLocks noGrp="1"/>
          </p:cNvSpPr>
          <p:nvPr>
            <p:ph type="body" sz="quarter" idx="10"/>
          </p:nvPr>
        </p:nvSpPr>
        <p:spPr/>
        <p:txBody>
          <a:bodyPr/>
          <a:lstStyle/>
          <a:p>
            <a:r>
              <a:rPr lang="en-US" dirty="0" smtClean="0"/>
              <a:t>Limited form:</a:t>
            </a:r>
            <a:endParaRPr lang="en-US" dirty="0" smtClean="0">
              <a:solidFill>
                <a:schemeClr val="accent3"/>
              </a:solidFill>
            </a:endParaRPr>
          </a:p>
          <a:p>
            <a:pPr lvl="1"/>
            <a:r>
              <a:rPr lang="en-US" dirty="0" err="1" smtClean="0"/>
              <a:t>Contract.ForAll</a:t>
            </a:r>
            <a:r>
              <a:rPr lang="en-US" dirty="0" smtClean="0"/>
              <a:t>(0, </a:t>
            </a:r>
            <a:r>
              <a:rPr lang="en-US" dirty="0" err="1" smtClean="0"/>
              <a:t>A.Length</a:t>
            </a:r>
            <a:r>
              <a:rPr lang="en-US" dirty="0" smtClean="0"/>
              <a:t>, </a:t>
            </a:r>
            <a:r>
              <a:rPr lang="en-US" dirty="0" err="1" smtClean="0"/>
              <a:t>i</a:t>
            </a:r>
            <a:r>
              <a:rPr lang="en-US" dirty="0" smtClean="0"/>
              <a:t> =&gt; A[</a:t>
            </a:r>
            <a:r>
              <a:rPr lang="en-US" dirty="0" err="1" smtClean="0"/>
              <a:t>i</a:t>
            </a:r>
            <a:r>
              <a:rPr lang="en-US" dirty="0" smtClean="0"/>
              <a:t>] &gt; 0);</a:t>
            </a:r>
          </a:p>
          <a:p>
            <a:pPr lvl="1"/>
            <a:r>
              <a:rPr lang="en-US" dirty="0" err="1" smtClean="0"/>
              <a:t>Contract.Exists</a:t>
            </a:r>
            <a:r>
              <a:rPr lang="en-US" dirty="0" smtClean="0"/>
              <a:t>(0, </a:t>
            </a:r>
            <a:r>
              <a:rPr lang="en-US" dirty="0" err="1" smtClean="0"/>
              <a:t>A.Length</a:t>
            </a:r>
            <a:r>
              <a:rPr lang="en-US" dirty="0" smtClean="0"/>
              <a:t>, </a:t>
            </a:r>
            <a:r>
              <a:rPr lang="en-US" dirty="0" err="1" smtClean="0"/>
              <a:t>i</a:t>
            </a:r>
            <a:r>
              <a:rPr lang="en-US" dirty="0" smtClean="0"/>
              <a:t> =&gt; A[</a:t>
            </a:r>
            <a:r>
              <a:rPr lang="en-US" dirty="0" err="1" smtClean="0"/>
              <a:t>i</a:t>
            </a:r>
            <a:r>
              <a:rPr lang="en-US" dirty="0" smtClean="0"/>
              <a:t>] &gt; 0);</a:t>
            </a:r>
          </a:p>
          <a:p>
            <a:r>
              <a:rPr lang="en-US" dirty="0" smtClean="0"/>
              <a:t>Exploit higher order functions</a:t>
            </a:r>
          </a:p>
        </p:txBody>
      </p:sp>
    </p:spTree>
    <p:extLst>
      <p:ext uri="{BB962C8B-B14F-4D97-AF65-F5344CB8AC3E}">
        <p14:creationId xmlns:p14="http://schemas.microsoft.com/office/powerpoint/2010/main" val="315747947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Invariant</a:t>
            </a:r>
            <a:endParaRPr lang="en-US" dirty="0"/>
          </a:p>
        </p:txBody>
      </p:sp>
      <p:sp>
        <p:nvSpPr>
          <p:cNvPr id="5" name="TextBox 4"/>
          <p:cNvSpPr txBox="1"/>
          <p:nvPr/>
        </p:nvSpPr>
        <p:spPr>
          <a:xfrm>
            <a:off x="1295400" y="1905000"/>
            <a:ext cx="6858000" cy="31700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solidFill>
                  <a:schemeClr val="bg1"/>
                </a:solidFill>
                <a:latin typeface="Consolas" pitchFamily="49" charset="0"/>
              </a:rPr>
              <a:t>Class Account</a:t>
            </a:r>
          </a:p>
          <a:p>
            <a:r>
              <a:rPr lang="en-US" sz="2000" dirty="0" smtClean="0">
                <a:solidFill>
                  <a:schemeClr val="bg1"/>
                </a:solidFill>
                <a:latin typeface="Consolas" pitchFamily="49" charset="0"/>
              </a:rPr>
              <a:t>{</a:t>
            </a:r>
          </a:p>
          <a:p>
            <a:r>
              <a:rPr lang="en-US" sz="2000" dirty="0" smtClean="0">
                <a:solidFill>
                  <a:schemeClr val="bg1"/>
                </a:solidFill>
                <a:latin typeface="Consolas" pitchFamily="49" charset="0"/>
              </a:rPr>
              <a:t>  int balance;</a:t>
            </a:r>
          </a:p>
          <a:p>
            <a:r>
              <a:rPr lang="en-US" sz="2000" dirty="0" smtClean="0">
                <a:solidFill>
                  <a:schemeClr val="bg1"/>
                </a:solidFill>
                <a:latin typeface="Consolas" pitchFamily="49" charset="0"/>
              </a:rPr>
              <a:t>  </a:t>
            </a:r>
          </a:p>
          <a:p>
            <a:r>
              <a:rPr lang="en-US" sz="2000" dirty="0" smtClean="0">
                <a:solidFill>
                  <a:schemeClr val="bg1"/>
                </a:solidFill>
                <a:latin typeface="Consolas" pitchFamily="49" charset="0"/>
              </a:rPr>
              <a:t>  [</a:t>
            </a:r>
            <a:r>
              <a:rPr lang="en-US" sz="2000" b="1" dirty="0" err="1" smtClean="0">
                <a:solidFill>
                  <a:schemeClr val="bg1"/>
                </a:solidFill>
                <a:latin typeface="Consolas" pitchFamily="49" charset="0"/>
              </a:rPr>
              <a:t>ContractInvariantMethod</a:t>
            </a:r>
            <a:r>
              <a:rPr lang="en-US" sz="2000" dirty="0" smtClean="0">
                <a:solidFill>
                  <a:schemeClr val="bg1"/>
                </a:solidFill>
                <a:latin typeface="Consolas" pitchFamily="49" charset="0"/>
              </a:rPr>
              <a:t>]</a:t>
            </a:r>
          </a:p>
          <a:p>
            <a:r>
              <a:rPr lang="en-US" sz="2000" dirty="0" smtClean="0">
                <a:solidFill>
                  <a:schemeClr val="bg1"/>
                </a:solidFill>
                <a:latin typeface="Consolas" pitchFamily="49" charset="0"/>
              </a:rPr>
              <a:t>  protected void </a:t>
            </a:r>
            <a:r>
              <a:rPr lang="en-US" sz="2000" dirty="0" err="1" smtClean="0">
                <a:solidFill>
                  <a:schemeClr val="bg1"/>
                </a:solidFill>
                <a:latin typeface="Consolas" pitchFamily="49" charset="0"/>
              </a:rPr>
              <a:t>ObjectInvariant</a:t>
            </a:r>
            <a:r>
              <a:rPr lang="en-US" sz="2000" dirty="0" smtClean="0">
                <a:solidFill>
                  <a:schemeClr val="bg1"/>
                </a:solidFill>
                <a:latin typeface="Consolas" pitchFamily="49" charset="0"/>
              </a:rPr>
              <a:t>()</a:t>
            </a:r>
          </a:p>
          <a:p>
            <a:r>
              <a:rPr lang="en-US" sz="2000" dirty="0" smtClean="0">
                <a:solidFill>
                  <a:schemeClr val="bg1"/>
                </a:solidFill>
                <a:latin typeface="Consolas" pitchFamily="49" charset="0"/>
              </a:rPr>
              <a:t>  {</a:t>
            </a:r>
          </a:p>
          <a:p>
            <a:r>
              <a:rPr lang="en-US" sz="2000" dirty="0" smtClean="0">
                <a:solidFill>
                  <a:schemeClr val="bg1"/>
                </a:solidFill>
                <a:latin typeface="Consolas" pitchFamily="49" charset="0"/>
              </a:rPr>
              <a:t>     </a:t>
            </a:r>
            <a:r>
              <a:rPr lang="en-US" sz="2000" b="1" dirty="0" err="1" smtClean="0">
                <a:solidFill>
                  <a:schemeClr val="bg1"/>
                </a:solidFill>
                <a:latin typeface="Consolas" pitchFamily="49" charset="0"/>
              </a:rPr>
              <a:t>Contract.Invariant</a:t>
            </a:r>
            <a:r>
              <a:rPr lang="en-US" sz="2000" dirty="0" smtClean="0">
                <a:solidFill>
                  <a:schemeClr val="bg1"/>
                </a:solidFill>
                <a:latin typeface="Consolas" pitchFamily="49" charset="0"/>
              </a:rPr>
              <a:t>(balance &gt;= 0);</a:t>
            </a:r>
          </a:p>
          <a:p>
            <a:r>
              <a:rPr lang="en-US" sz="2000" dirty="0" smtClean="0">
                <a:solidFill>
                  <a:schemeClr val="bg1"/>
                </a:solidFill>
                <a:latin typeface="Consolas" pitchFamily="49" charset="0"/>
              </a:rPr>
              <a:t>  }</a:t>
            </a:r>
          </a:p>
          <a:p>
            <a:r>
              <a:rPr lang="en-US" sz="2000" dirty="0" smtClean="0">
                <a:solidFill>
                  <a:schemeClr val="bg1"/>
                </a:solidFill>
                <a:latin typeface="Consolas" pitchFamily="49" charset="0"/>
              </a:rPr>
              <a:t>}</a:t>
            </a:r>
          </a:p>
        </p:txBody>
      </p:sp>
    </p:spTree>
    <p:extLst>
      <p:ext uri="{BB962C8B-B14F-4D97-AF65-F5344CB8AC3E}">
        <p14:creationId xmlns:p14="http://schemas.microsoft.com/office/powerpoint/2010/main" val="199511869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4" name="TextBox 3"/>
          <p:cNvSpPr txBox="1"/>
          <p:nvPr/>
        </p:nvSpPr>
        <p:spPr>
          <a:xfrm>
            <a:off x="304800" y="1219200"/>
            <a:ext cx="8610600"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b="1" dirty="0" smtClean="0">
                <a:solidFill>
                  <a:schemeClr val="bg1"/>
                </a:solidFill>
                <a:latin typeface="Consolas" pitchFamily="49" charset="0"/>
              </a:rPr>
              <a:t>[</a:t>
            </a:r>
            <a:r>
              <a:rPr lang="en-US" sz="2000" b="1" dirty="0" err="1" smtClean="0">
                <a:solidFill>
                  <a:schemeClr val="bg1"/>
                </a:solidFill>
                <a:latin typeface="Consolas" pitchFamily="49" charset="0"/>
              </a:rPr>
              <a:t>ContractClass</a:t>
            </a:r>
            <a:r>
              <a:rPr lang="en-US" sz="2000" b="1" dirty="0" smtClean="0">
                <a:solidFill>
                  <a:schemeClr val="bg1"/>
                </a:solidFill>
                <a:latin typeface="Consolas" pitchFamily="49" charset="0"/>
              </a:rPr>
              <a:t>(</a:t>
            </a:r>
            <a:r>
              <a:rPr lang="en-US" sz="2000" b="1" dirty="0" err="1" smtClean="0">
                <a:solidFill>
                  <a:schemeClr val="bg1"/>
                </a:solidFill>
                <a:latin typeface="Consolas" pitchFamily="49" charset="0"/>
              </a:rPr>
              <a:t>typeof</a:t>
            </a:r>
            <a:r>
              <a:rPr lang="en-US" sz="2000" b="1" dirty="0" smtClean="0">
                <a:solidFill>
                  <a:schemeClr val="bg1"/>
                </a:solidFill>
                <a:latin typeface="Consolas" pitchFamily="49" charset="0"/>
              </a:rPr>
              <a:t>(</a:t>
            </a:r>
            <a:r>
              <a:rPr lang="en-US" sz="2000" b="1" dirty="0" err="1" smtClean="0">
                <a:solidFill>
                  <a:schemeClr val="bg1"/>
                </a:solidFill>
                <a:latin typeface="Consolas" pitchFamily="49" charset="0"/>
              </a:rPr>
              <a:t>WithdrawContracts</a:t>
            </a:r>
            <a:r>
              <a:rPr lang="en-US" sz="2000" b="1" dirty="0" smtClean="0">
                <a:solidFill>
                  <a:schemeClr val="bg1"/>
                </a:solidFill>
                <a:latin typeface="Consolas" pitchFamily="49" charset="0"/>
              </a:rPr>
              <a:t>))]</a:t>
            </a:r>
          </a:p>
          <a:p>
            <a:r>
              <a:rPr lang="en-US" sz="2000" dirty="0" smtClean="0">
                <a:solidFill>
                  <a:schemeClr val="bg1"/>
                </a:solidFill>
                <a:latin typeface="Consolas" pitchFamily="49" charset="0"/>
              </a:rPr>
              <a:t>interface </a:t>
            </a:r>
            <a:r>
              <a:rPr lang="en-US" sz="2000" dirty="0" err="1" smtClean="0">
                <a:solidFill>
                  <a:schemeClr val="bg1"/>
                </a:solidFill>
                <a:latin typeface="Consolas" pitchFamily="49" charset="0"/>
              </a:rPr>
              <a:t>IWithdraw</a:t>
            </a:r>
            <a:endParaRPr lang="en-US" sz="2000" dirty="0" smtClean="0">
              <a:solidFill>
                <a:schemeClr val="bg1"/>
              </a:solidFill>
              <a:latin typeface="Consolas" pitchFamily="49" charset="0"/>
            </a:endParaRPr>
          </a:p>
          <a:p>
            <a:r>
              <a:rPr lang="en-US" sz="2000" dirty="0" smtClean="0">
                <a:solidFill>
                  <a:schemeClr val="bg1"/>
                </a:solidFill>
                <a:latin typeface="Consolas" pitchFamily="49" charset="0"/>
              </a:rPr>
              <a:t>{</a:t>
            </a:r>
          </a:p>
          <a:p>
            <a:r>
              <a:rPr lang="en-US" sz="2000" dirty="0" smtClean="0">
                <a:solidFill>
                  <a:schemeClr val="bg1"/>
                </a:solidFill>
                <a:latin typeface="Consolas" pitchFamily="49" charset="0"/>
              </a:rPr>
              <a:t>  long Balance { get; }</a:t>
            </a:r>
          </a:p>
          <a:p>
            <a:r>
              <a:rPr lang="en-US" sz="2000" dirty="0" smtClean="0">
                <a:solidFill>
                  <a:schemeClr val="bg1"/>
                </a:solidFill>
                <a:latin typeface="Consolas" pitchFamily="49" charset="0"/>
              </a:rPr>
              <a:t>  void Withdraw(long money);</a:t>
            </a:r>
          </a:p>
          <a:p>
            <a:r>
              <a:rPr lang="en-US" sz="2000" dirty="0" smtClean="0">
                <a:solidFill>
                  <a:schemeClr val="bg1"/>
                </a:solidFill>
                <a:latin typeface="Consolas" pitchFamily="49" charset="0"/>
              </a:rPr>
              <a:t>}</a:t>
            </a:r>
          </a:p>
        </p:txBody>
      </p:sp>
      <p:sp>
        <p:nvSpPr>
          <p:cNvPr id="5" name="TextBox 4"/>
          <p:cNvSpPr txBox="1"/>
          <p:nvPr/>
        </p:nvSpPr>
        <p:spPr>
          <a:xfrm>
            <a:off x="304800" y="3276600"/>
            <a:ext cx="8610600" cy="224676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latin typeface="Consolas" pitchFamily="49" charset="0"/>
              </a:rPr>
              <a:t>[</a:t>
            </a:r>
            <a:r>
              <a:rPr lang="en-US" sz="2000" b="1" dirty="0" err="1" smtClean="0">
                <a:latin typeface="Consolas" pitchFamily="49" charset="0"/>
              </a:rPr>
              <a:t>ContractClassFor</a:t>
            </a:r>
            <a:r>
              <a:rPr lang="en-US" sz="2000" b="1" dirty="0" smtClean="0">
                <a:latin typeface="Consolas" pitchFamily="49" charset="0"/>
              </a:rPr>
              <a:t>(</a:t>
            </a:r>
            <a:r>
              <a:rPr lang="en-US" sz="2000" b="1" dirty="0" err="1" smtClean="0">
                <a:latin typeface="Consolas" pitchFamily="49" charset="0"/>
              </a:rPr>
              <a:t>typeof</a:t>
            </a:r>
            <a:r>
              <a:rPr lang="en-US" sz="2000" b="1" dirty="0" smtClean="0">
                <a:latin typeface="Consolas" pitchFamily="49" charset="0"/>
              </a:rPr>
              <a:t>(</a:t>
            </a:r>
            <a:r>
              <a:rPr lang="en-US" sz="2000" b="1" dirty="0" err="1" smtClean="0">
                <a:latin typeface="Consolas" pitchFamily="49" charset="0"/>
              </a:rPr>
              <a:t>IWithdraw</a:t>
            </a:r>
            <a:r>
              <a:rPr lang="en-US" sz="2000" b="1" dirty="0" smtClean="0">
                <a:latin typeface="Consolas" pitchFamily="49" charset="0"/>
              </a:rPr>
              <a:t>))</a:t>
            </a:r>
            <a:r>
              <a:rPr lang="en-US" sz="2000" dirty="0" smtClean="0">
                <a:latin typeface="Consolas" pitchFamily="49" charset="0"/>
              </a:rPr>
              <a:t>]</a:t>
            </a:r>
          </a:p>
          <a:p>
            <a:r>
              <a:rPr lang="en-US" sz="2000" dirty="0" smtClean="0">
                <a:latin typeface="Consolas" pitchFamily="49" charset="0"/>
              </a:rPr>
              <a:t>public class </a:t>
            </a:r>
            <a:r>
              <a:rPr lang="en-US" sz="2000" dirty="0" err="1" smtClean="0">
                <a:latin typeface="Consolas" pitchFamily="49" charset="0"/>
              </a:rPr>
              <a:t>WithdrawContracts</a:t>
            </a:r>
            <a:r>
              <a:rPr lang="en-US" sz="2000" dirty="0" smtClean="0">
                <a:latin typeface="Consolas" pitchFamily="49" charset="0"/>
              </a:rPr>
              <a:t> : </a:t>
            </a:r>
            <a:r>
              <a:rPr lang="en-US" sz="2000" dirty="0" err="1" smtClean="0">
                <a:latin typeface="Consolas" pitchFamily="49" charset="0"/>
              </a:rPr>
              <a:t>IWithdraw</a:t>
            </a:r>
            <a:r>
              <a:rPr lang="en-US" sz="2000" dirty="0" smtClean="0">
                <a:latin typeface="Consolas" pitchFamily="49" charset="0"/>
              </a:rPr>
              <a:t> {</a:t>
            </a:r>
          </a:p>
          <a:p>
            <a:r>
              <a:rPr lang="en-US" sz="2000" dirty="0" smtClean="0">
                <a:latin typeface="Consolas" pitchFamily="49" charset="0"/>
              </a:rPr>
              <a:t>public long Balance { get { 	</a:t>
            </a:r>
            <a:r>
              <a:rPr lang="en-US" sz="2000" b="1" dirty="0" err="1" smtClean="0">
                <a:latin typeface="Consolas" pitchFamily="49" charset="0"/>
              </a:rPr>
              <a:t>Contract.Ensures</a:t>
            </a:r>
            <a:r>
              <a:rPr lang="en-US" sz="2000" b="1" dirty="0" smtClean="0">
                <a:latin typeface="Consolas" pitchFamily="49" charset="0"/>
              </a:rPr>
              <a:t>(</a:t>
            </a:r>
            <a:r>
              <a:rPr lang="en-US" sz="2000" b="1" dirty="0" err="1" smtClean="0">
                <a:latin typeface="Consolas" pitchFamily="49" charset="0"/>
              </a:rPr>
              <a:t>Contract.Result</a:t>
            </a:r>
            <a:r>
              <a:rPr lang="en-US" sz="2000" b="1" dirty="0" smtClean="0">
                <a:latin typeface="Consolas" pitchFamily="49" charset="0"/>
              </a:rPr>
              <a:t>&lt;long&gt;() &gt;= 0</a:t>
            </a:r>
            <a:r>
              <a:rPr lang="en-US" sz="2000" dirty="0" smtClean="0">
                <a:latin typeface="Consolas" pitchFamily="49" charset="0"/>
              </a:rPr>
              <a:t>); 	      	return -111;  } }</a:t>
            </a:r>
          </a:p>
          <a:p>
            <a:r>
              <a:rPr lang="en-US" sz="2000" dirty="0" smtClean="0">
                <a:latin typeface="Consolas" pitchFamily="49" charset="0"/>
              </a:rPr>
              <a:t>public void Withdraw(long money) {</a:t>
            </a:r>
          </a:p>
          <a:p>
            <a:r>
              <a:rPr lang="en-US" sz="2000" dirty="0" smtClean="0">
                <a:latin typeface="Consolas" pitchFamily="49" charset="0"/>
              </a:rPr>
              <a:t>      </a:t>
            </a:r>
            <a:r>
              <a:rPr lang="en-US" sz="2000" b="1" dirty="0" err="1" smtClean="0">
                <a:latin typeface="Consolas" pitchFamily="49" charset="0"/>
              </a:rPr>
              <a:t>Contract.Requires</a:t>
            </a:r>
            <a:r>
              <a:rPr lang="en-US" sz="2000" dirty="0" smtClean="0">
                <a:latin typeface="Consolas" pitchFamily="49" charset="0"/>
              </a:rPr>
              <a:t>(money &lt; </a:t>
            </a:r>
            <a:r>
              <a:rPr lang="en-US" sz="2000" dirty="0" err="1" smtClean="0">
                <a:latin typeface="Consolas" pitchFamily="49" charset="0"/>
              </a:rPr>
              <a:t>this.Balance</a:t>
            </a:r>
            <a:r>
              <a:rPr lang="en-US" sz="2000" dirty="0" smtClean="0">
                <a:latin typeface="Consolas" pitchFamily="49" charset="0"/>
              </a:rPr>
              <a:t>);}}</a:t>
            </a:r>
            <a:endParaRPr lang="en-US" sz="2000" dirty="0" smtClean="0">
              <a:solidFill>
                <a:schemeClr val="bg2"/>
              </a:solidFill>
              <a:latin typeface="Consolas" pitchFamily="49" charset="0"/>
            </a:endParaRPr>
          </a:p>
        </p:txBody>
      </p:sp>
    </p:spTree>
    <p:extLst>
      <p:ext uri="{BB962C8B-B14F-4D97-AF65-F5344CB8AC3E}">
        <p14:creationId xmlns:p14="http://schemas.microsoft.com/office/powerpoint/2010/main" val="2074930205"/>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a:t>
            </a:r>
            <a:endParaRPr lang="en-US" dirty="0"/>
          </a:p>
        </p:txBody>
      </p:sp>
      <p:sp>
        <p:nvSpPr>
          <p:cNvPr id="3" name="Text Placeholder 2"/>
          <p:cNvSpPr>
            <a:spLocks noGrp="1"/>
          </p:cNvSpPr>
          <p:nvPr>
            <p:ph type="body" sz="quarter" idx="10"/>
          </p:nvPr>
        </p:nvSpPr>
        <p:spPr/>
        <p:txBody>
          <a:bodyPr/>
          <a:lstStyle/>
          <a:p>
            <a:r>
              <a:rPr lang="en-US" dirty="0" smtClean="0"/>
              <a:t>Abstract classes</a:t>
            </a:r>
          </a:p>
          <a:p>
            <a:pPr lvl="1"/>
            <a:r>
              <a:rPr lang="en-US" dirty="0" smtClean="0"/>
              <a:t>Similar to interfaces</a:t>
            </a:r>
          </a:p>
          <a:p>
            <a:r>
              <a:rPr lang="en-US" dirty="0" smtClean="0"/>
              <a:t>Out/ref parameters</a:t>
            </a:r>
          </a:p>
          <a:p>
            <a:pPr lvl="1"/>
            <a:r>
              <a:rPr lang="en-US" dirty="0" smtClean="0"/>
              <a:t>Use dummy method</a:t>
            </a:r>
          </a:p>
          <a:p>
            <a:r>
              <a:rPr lang="en-US" dirty="0" smtClean="0"/>
              <a:t>Legacy code: “</a:t>
            </a:r>
            <a:r>
              <a:rPr lang="en-US" i="1" dirty="0" smtClean="0"/>
              <a:t>if !exp throw exception</a:t>
            </a:r>
            <a:r>
              <a:rPr lang="en-US" dirty="0" smtClean="0"/>
              <a:t>”</a:t>
            </a:r>
          </a:p>
          <a:p>
            <a:pPr lvl="1"/>
            <a:r>
              <a:rPr lang="en-US" dirty="0" smtClean="0"/>
              <a:t>Use </a:t>
            </a:r>
            <a:r>
              <a:rPr lang="en-US" dirty="0" err="1" smtClean="0"/>
              <a:t>Contract.EndContract</a:t>
            </a:r>
            <a:r>
              <a:rPr lang="en-US" dirty="0" smtClean="0"/>
              <a:t>()</a:t>
            </a:r>
            <a:endParaRPr lang="en-US" dirty="0"/>
          </a:p>
        </p:txBody>
      </p:sp>
    </p:spTree>
    <p:extLst>
      <p:ext uri="{BB962C8B-B14F-4D97-AF65-F5344CB8AC3E}">
        <p14:creationId xmlns:p14="http://schemas.microsoft.com/office/powerpoint/2010/main" val="2684627123"/>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simply attributes?</a:t>
            </a:r>
            <a:endParaRPr lang="en-US" dirty="0"/>
          </a:p>
        </p:txBody>
      </p:sp>
      <p:sp>
        <p:nvSpPr>
          <p:cNvPr id="3" name="Text Placeholder 2"/>
          <p:cNvSpPr>
            <a:spLocks noGrp="1"/>
          </p:cNvSpPr>
          <p:nvPr>
            <p:ph type="body" sz="quarter" idx="10"/>
          </p:nvPr>
        </p:nvSpPr>
        <p:spPr/>
        <p:txBody>
          <a:bodyPr/>
          <a:lstStyle/>
          <a:p>
            <a:r>
              <a:rPr lang="en-US" dirty="0" smtClean="0"/>
              <a:t>(Eclipse does it)</a:t>
            </a:r>
          </a:p>
          <a:p>
            <a:r>
              <a:rPr lang="en-US" dirty="0" smtClean="0"/>
              <a:t>Need Expression serialization</a:t>
            </a:r>
          </a:p>
          <a:p>
            <a:r>
              <a:rPr lang="en-US" dirty="0" smtClean="0"/>
              <a:t>No free type checking</a:t>
            </a:r>
          </a:p>
          <a:p>
            <a:r>
              <a:rPr lang="en-US" dirty="0" smtClean="0"/>
              <a:t>No (almost) free dynamic checking</a:t>
            </a:r>
          </a:p>
          <a:p>
            <a:endParaRPr lang="en-US" dirty="0"/>
          </a:p>
        </p:txBody>
      </p:sp>
      <p:sp>
        <p:nvSpPr>
          <p:cNvPr id="4" name="TextBox 3"/>
          <p:cNvSpPr txBox="1"/>
          <p:nvPr/>
        </p:nvSpPr>
        <p:spPr>
          <a:xfrm>
            <a:off x="762000" y="4419600"/>
            <a:ext cx="685800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solidFill>
                  <a:schemeClr val="bg2"/>
                </a:solidFill>
                <a:latin typeface="Consolas" pitchFamily="49" charset="0"/>
              </a:rPr>
              <a:t>  [</a:t>
            </a:r>
            <a:r>
              <a:rPr lang="en-US" sz="2000" b="1" dirty="0" err="1" smtClean="0">
                <a:solidFill>
                  <a:schemeClr val="bg2"/>
                </a:solidFill>
                <a:latin typeface="Consolas" pitchFamily="49" charset="0"/>
              </a:rPr>
              <a:t>ContractPre</a:t>
            </a:r>
            <a:r>
              <a:rPr lang="en-US" sz="2000" b="1" dirty="0" smtClean="0">
                <a:solidFill>
                  <a:schemeClr val="bg2"/>
                </a:solidFill>
                <a:latin typeface="Consolas" pitchFamily="49" charset="0"/>
              </a:rPr>
              <a:t>(“x ≥ 0”)</a:t>
            </a:r>
            <a:r>
              <a:rPr lang="en-US" sz="2000" dirty="0" smtClean="0">
                <a:solidFill>
                  <a:schemeClr val="bg2"/>
                </a:solidFill>
                <a:latin typeface="Consolas" pitchFamily="49" charset="0"/>
              </a:rPr>
              <a:t>]</a:t>
            </a:r>
          </a:p>
          <a:p>
            <a:r>
              <a:rPr lang="en-US" sz="2000" dirty="0" smtClean="0">
                <a:solidFill>
                  <a:schemeClr val="bg2"/>
                </a:solidFill>
                <a:latin typeface="Consolas" pitchFamily="49" charset="0"/>
              </a:rPr>
              <a:t>  protected void </a:t>
            </a:r>
            <a:r>
              <a:rPr lang="en-US" sz="2000" dirty="0" err="1" smtClean="0">
                <a:solidFill>
                  <a:schemeClr val="bg2"/>
                </a:solidFill>
                <a:latin typeface="Consolas" pitchFamily="49" charset="0"/>
              </a:rPr>
              <a:t>foo</a:t>
            </a:r>
            <a:r>
              <a:rPr lang="en-US" sz="2000" dirty="0" smtClean="0">
                <a:solidFill>
                  <a:schemeClr val="bg2"/>
                </a:solidFill>
                <a:latin typeface="Consolas" pitchFamily="49" charset="0"/>
              </a:rPr>
              <a:t>(</a:t>
            </a:r>
            <a:r>
              <a:rPr lang="en-US" sz="2000" dirty="0" err="1" smtClean="0">
                <a:solidFill>
                  <a:schemeClr val="bg2"/>
                </a:solidFill>
                <a:latin typeface="Consolas" pitchFamily="49" charset="0"/>
              </a:rPr>
              <a:t>int</a:t>
            </a:r>
            <a:r>
              <a:rPr lang="en-US" sz="2000" dirty="0" smtClean="0">
                <a:solidFill>
                  <a:schemeClr val="bg2"/>
                </a:solidFill>
                <a:latin typeface="Consolas" pitchFamily="49" charset="0"/>
              </a:rPr>
              <a:t> x) { … }</a:t>
            </a:r>
          </a:p>
        </p:txBody>
      </p:sp>
    </p:spTree>
    <p:extLst>
      <p:ext uri="{BB962C8B-B14F-4D97-AF65-F5344CB8AC3E}">
        <p14:creationId xmlns:p14="http://schemas.microsoft.com/office/powerpoint/2010/main" val="300712412"/>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Advantages</a:t>
            </a:r>
            <a:endParaRPr lang="en-US" dirty="0"/>
          </a:p>
        </p:txBody>
      </p:sp>
      <p:sp>
        <p:nvSpPr>
          <p:cNvPr id="3" name="Text Placeholder 2"/>
          <p:cNvSpPr>
            <a:spLocks noGrp="1"/>
          </p:cNvSpPr>
          <p:nvPr>
            <p:ph type="body" sz="quarter" idx="10"/>
          </p:nvPr>
        </p:nvSpPr>
        <p:spPr/>
        <p:txBody>
          <a:bodyPr/>
          <a:lstStyle/>
          <a:p>
            <a:r>
              <a:rPr lang="en-US" dirty="0" smtClean="0"/>
              <a:t>Produced by all the compilers</a:t>
            </a:r>
          </a:p>
          <a:p>
            <a:r>
              <a:rPr lang="en-US" dirty="0" smtClean="0"/>
              <a:t>Free: </a:t>
            </a:r>
          </a:p>
          <a:p>
            <a:pPr lvl="1"/>
            <a:r>
              <a:rPr lang="en-US" dirty="0" smtClean="0"/>
              <a:t>Types</a:t>
            </a:r>
          </a:p>
          <a:p>
            <a:pPr lvl="1"/>
            <a:r>
              <a:rPr lang="en-US" dirty="0" err="1" smtClean="0"/>
              <a:t>Intellisense</a:t>
            </a:r>
            <a:endParaRPr lang="en-US" dirty="0" smtClean="0"/>
          </a:p>
          <a:p>
            <a:pPr lvl="1"/>
            <a:r>
              <a:rPr lang="en-US" dirty="0" smtClean="0"/>
              <a:t>Name resolution…</a:t>
            </a:r>
          </a:p>
          <a:p>
            <a:r>
              <a:rPr lang="en-US" dirty="0" smtClean="0"/>
              <a:t>Cross language</a:t>
            </a:r>
          </a:p>
          <a:p>
            <a:r>
              <a:rPr lang="en-US" dirty="0" smtClean="0"/>
              <a:t>Precise semantics</a:t>
            </a:r>
          </a:p>
          <a:p>
            <a:r>
              <a:rPr lang="en-US" dirty="0" smtClean="0"/>
              <a:t>Uniform format understood by our tools</a:t>
            </a:r>
          </a:p>
          <a:p>
            <a:endParaRPr lang="en-US" dirty="0" smtClean="0"/>
          </a:p>
        </p:txBody>
      </p:sp>
    </p:spTree>
    <p:extLst>
      <p:ext uri="{BB962C8B-B14F-4D97-AF65-F5344CB8AC3E}">
        <p14:creationId xmlns:p14="http://schemas.microsoft.com/office/powerpoint/2010/main" val="3752645062"/>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Runtime checking</a:t>
            </a:r>
            <a:br>
              <a:rPr lang="en-US" dirty="0" smtClean="0"/>
            </a:br>
            <a:r>
              <a:rPr lang="en-US" dirty="0" smtClean="0"/>
              <a:t>(aka Testing)</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919536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Potato &amp; testing</a:t>
            </a:r>
            <a:endParaRPr lang="en-US" dirty="0"/>
          </a:p>
        </p:txBody>
      </p:sp>
      <p:sp>
        <p:nvSpPr>
          <p:cNvPr id="4" name="Oval 3"/>
          <p:cNvSpPr/>
          <p:nvPr/>
        </p:nvSpPr>
        <p:spPr bwMode="auto">
          <a:xfrm>
            <a:off x="647700" y="1981200"/>
            <a:ext cx="3124200" cy="42672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Specification</a:t>
            </a: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a:xfrm>
            <a:off x="4267200" y="2971800"/>
            <a:ext cx="4572000" cy="923330"/>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r>
              <a:rPr lang="en-US" dirty="0" smtClean="0"/>
              <a:t>One execution is outside the specification</a:t>
            </a:r>
          </a:p>
          <a:p>
            <a:endParaRPr lang="en-US" dirty="0"/>
          </a:p>
          <a:p>
            <a:r>
              <a:rPr lang="en-US" dirty="0" smtClean="0"/>
              <a:t>The program is incorrect!</a:t>
            </a:r>
            <a:endParaRPr lang="en-US" dirty="0"/>
          </a:p>
        </p:txBody>
      </p:sp>
      <p:sp>
        <p:nvSpPr>
          <p:cNvPr id="3" name="Oval 2"/>
          <p:cNvSpPr/>
          <p:nvPr/>
        </p:nvSpPr>
        <p:spPr bwMode="auto">
          <a:xfrm>
            <a:off x="2286000" y="3796937"/>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2743200" y="4572000"/>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1709057" y="4123508"/>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9" name="Oval 8"/>
          <p:cNvSpPr/>
          <p:nvPr/>
        </p:nvSpPr>
        <p:spPr bwMode="auto">
          <a:xfrm>
            <a:off x="2269671" y="4415245"/>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Oval 9"/>
          <p:cNvSpPr/>
          <p:nvPr/>
        </p:nvSpPr>
        <p:spPr bwMode="auto">
          <a:xfrm>
            <a:off x="2737757" y="3352800"/>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2" name="Oval 11"/>
          <p:cNvSpPr/>
          <p:nvPr/>
        </p:nvSpPr>
        <p:spPr bwMode="auto">
          <a:xfrm>
            <a:off x="1600200" y="4889863"/>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3" name="Oval 12"/>
          <p:cNvSpPr/>
          <p:nvPr/>
        </p:nvSpPr>
        <p:spPr bwMode="auto">
          <a:xfrm>
            <a:off x="1475014" y="3108959"/>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Oval 13"/>
          <p:cNvSpPr/>
          <p:nvPr/>
        </p:nvSpPr>
        <p:spPr bwMode="auto">
          <a:xfrm>
            <a:off x="2966357" y="3710464"/>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5" name="Oval 14"/>
          <p:cNvSpPr/>
          <p:nvPr/>
        </p:nvSpPr>
        <p:spPr bwMode="auto">
          <a:xfrm>
            <a:off x="2068285" y="5290457"/>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6" name="Oval 15"/>
          <p:cNvSpPr/>
          <p:nvPr/>
        </p:nvSpPr>
        <p:spPr bwMode="auto">
          <a:xfrm>
            <a:off x="1600200" y="3693047"/>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7" name="Oval 16"/>
          <p:cNvSpPr/>
          <p:nvPr/>
        </p:nvSpPr>
        <p:spPr bwMode="auto">
          <a:xfrm>
            <a:off x="4022271" y="5166360"/>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115468367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 verification</a:t>
            </a:r>
            <a:endParaRPr lang="en-US" dirty="0"/>
          </a:p>
        </p:txBody>
      </p:sp>
      <p:sp>
        <p:nvSpPr>
          <p:cNvPr id="6" name="Text Placeholder 5"/>
          <p:cNvSpPr>
            <a:spLocks noGrp="1"/>
          </p:cNvSpPr>
          <p:nvPr>
            <p:ph type="body" sz="quarter" idx="10"/>
          </p:nvPr>
        </p:nvSpPr>
        <p:spPr>
          <a:xfrm>
            <a:off x="381000" y="1411552"/>
            <a:ext cx="8382000" cy="4912114"/>
          </a:xfrm>
        </p:spPr>
        <p:txBody>
          <a:bodyPr>
            <a:normAutofit/>
          </a:bodyPr>
          <a:lstStyle/>
          <a:p>
            <a:r>
              <a:rPr lang="en-US" dirty="0" smtClean="0"/>
              <a:t>“</a:t>
            </a:r>
            <a:r>
              <a:rPr lang="en-US" i="1" dirty="0" smtClean="0"/>
              <a:t>The program does not go wrong</a:t>
            </a:r>
            <a:r>
              <a:rPr lang="en-US" dirty="0" smtClean="0"/>
              <a:t>”</a:t>
            </a:r>
          </a:p>
          <a:p>
            <a:pPr lvl="1"/>
            <a:r>
              <a:rPr lang="en-US" dirty="0" smtClean="0"/>
              <a:t>What does it means?</a:t>
            </a:r>
          </a:p>
          <a:p>
            <a:r>
              <a:rPr lang="en-US" dirty="0" smtClean="0"/>
              <a:t>It does not crash</a:t>
            </a:r>
          </a:p>
          <a:p>
            <a:pPr lvl="1"/>
            <a:r>
              <a:rPr lang="en-US" dirty="0" smtClean="0"/>
              <a:t>Division by zero</a:t>
            </a:r>
          </a:p>
          <a:p>
            <a:pPr lvl="1"/>
            <a:r>
              <a:rPr lang="en-US" dirty="0" smtClean="0"/>
              <a:t>Dereference of null (or 0 or nil)</a:t>
            </a:r>
          </a:p>
          <a:p>
            <a:pPr lvl="1"/>
            <a:r>
              <a:rPr lang="en-US" dirty="0" smtClean="0"/>
              <a:t>No exception is thrown</a:t>
            </a:r>
          </a:p>
          <a:p>
            <a:pPr lvl="1"/>
            <a:r>
              <a:rPr lang="en-US" dirty="0" smtClean="0"/>
              <a:t>…</a:t>
            </a:r>
          </a:p>
          <a:p>
            <a:r>
              <a:rPr lang="en-US" dirty="0" smtClean="0"/>
              <a:t>It meets its specification</a:t>
            </a:r>
          </a:p>
          <a:p>
            <a:pPr lvl="1"/>
            <a:r>
              <a:rPr lang="en-US" dirty="0" smtClean="0"/>
              <a:t>Specification??? </a:t>
            </a:r>
          </a:p>
          <a:p>
            <a:pPr lvl="1"/>
            <a:r>
              <a:rPr lang="en-US" dirty="0" smtClean="0"/>
              <a:t>What’s that?</a:t>
            </a:r>
            <a:endParaRPr lang="en-US" dirty="0"/>
          </a:p>
        </p:txBody>
      </p:sp>
    </p:spTree>
    <p:extLst>
      <p:ext uri="{BB962C8B-B14F-4D97-AF65-F5344CB8AC3E}">
        <p14:creationId xmlns:p14="http://schemas.microsoft.com/office/powerpoint/2010/main" val="281949568"/>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Potato &amp; testing</a:t>
            </a:r>
            <a:endParaRPr lang="en-US" dirty="0"/>
          </a:p>
        </p:txBody>
      </p:sp>
      <p:sp>
        <p:nvSpPr>
          <p:cNvPr id="4" name="Oval 3"/>
          <p:cNvSpPr/>
          <p:nvPr/>
        </p:nvSpPr>
        <p:spPr bwMode="auto">
          <a:xfrm>
            <a:off x="647700" y="1981200"/>
            <a:ext cx="3124200" cy="42672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Specification</a:t>
            </a: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a:xfrm>
            <a:off x="4267200" y="2971800"/>
            <a:ext cx="4572000" cy="1477328"/>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r>
              <a:rPr lang="en-US" dirty="0" smtClean="0"/>
              <a:t>A </a:t>
            </a:r>
            <a:r>
              <a:rPr lang="en-US" b="1" i="1" dirty="0" smtClean="0">
                <a:solidFill>
                  <a:srgbClr val="FF0000"/>
                </a:solidFill>
              </a:rPr>
              <a:t>sample </a:t>
            </a:r>
            <a:r>
              <a:rPr lang="en-US" dirty="0" smtClean="0"/>
              <a:t>of the program </a:t>
            </a:r>
            <a:r>
              <a:rPr lang="en-US" dirty="0"/>
              <a:t>behavior is included in the behaviors admissible from the </a:t>
            </a:r>
            <a:r>
              <a:rPr lang="en-US" dirty="0" smtClean="0"/>
              <a:t>specification</a:t>
            </a:r>
            <a:endParaRPr lang="en-US" dirty="0"/>
          </a:p>
          <a:p>
            <a:endParaRPr lang="en-US" dirty="0" smtClean="0"/>
          </a:p>
          <a:p>
            <a:r>
              <a:rPr lang="en-US" dirty="0" smtClean="0"/>
              <a:t>Is the program correct?</a:t>
            </a:r>
            <a:endParaRPr lang="en-US" dirty="0"/>
          </a:p>
        </p:txBody>
      </p:sp>
      <p:sp>
        <p:nvSpPr>
          <p:cNvPr id="3" name="Oval 2"/>
          <p:cNvSpPr/>
          <p:nvPr/>
        </p:nvSpPr>
        <p:spPr bwMode="auto">
          <a:xfrm>
            <a:off x="2286000" y="3796937"/>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2743200" y="4572000"/>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1709057" y="4123508"/>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9" name="Oval 8"/>
          <p:cNvSpPr/>
          <p:nvPr/>
        </p:nvSpPr>
        <p:spPr bwMode="auto">
          <a:xfrm>
            <a:off x="2269671" y="4415245"/>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Oval 9"/>
          <p:cNvSpPr/>
          <p:nvPr/>
        </p:nvSpPr>
        <p:spPr bwMode="auto">
          <a:xfrm>
            <a:off x="2737757" y="3352800"/>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2" name="Oval 11"/>
          <p:cNvSpPr/>
          <p:nvPr/>
        </p:nvSpPr>
        <p:spPr bwMode="auto">
          <a:xfrm>
            <a:off x="1600200" y="4889863"/>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3" name="Oval 12"/>
          <p:cNvSpPr/>
          <p:nvPr/>
        </p:nvSpPr>
        <p:spPr bwMode="auto">
          <a:xfrm>
            <a:off x="1475014" y="3108959"/>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Oval 13"/>
          <p:cNvSpPr/>
          <p:nvPr/>
        </p:nvSpPr>
        <p:spPr bwMode="auto">
          <a:xfrm>
            <a:off x="2966357" y="3710464"/>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5" name="Oval 14"/>
          <p:cNvSpPr/>
          <p:nvPr/>
        </p:nvSpPr>
        <p:spPr bwMode="auto">
          <a:xfrm>
            <a:off x="2068285" y="5290457"/>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6" name="Oval 15"/>
          <p:cNvSpPr/>
          <p:nvPr/>
        </p:nvSpPr>
        <p:spPr bwMode="auto">
          <a:xfrm>
            <a:off x="1600200" y="3693047"/>
            <a:ext cx="22860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1220545356"/>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Testing</a:t>
            </a:r>
            <a:endParaRPr lang="en-US" dirty="0"/>
          </a:p>
        </p:txBody>
      </p:sp>
      <p:sp>
        <p:nvSpPr>
          <p:cNvPr id="6" name="Text Placeholder 5"/>
          <p:cNvSpPr>
            <a:spLocks noGrp="1"/>
          </p:cNvSpPr>
          <p:nvPr>
            <p:ph type="body" sz="quarter" idx="10"/>
          </p:nvPr>
        </p:nvSpPr>
        <p:spPr>
          <a:xfrm>
            <a:off x="381000" y="1411552"/>
            <a:ext cx="8610600" cy="4161139"/>
          </a:xfrm>
        </p:spPr>
        <p:txBody>
          <a:bodyPr/>
          <a:lstStyle/>
          <a:p>
            <a:r>
              <a:rPr lang="en-US" dirty="0" smtClean="0"/>
              <a:t>Prove the </a:t>
            </a:r>
            <a:r>
              <a:rPr lang="en-US" dirty="0" smtClean="0">
                <a:effectLst/>
              </a:rPr>
              <a:t>existence of specification violations</a:t>
            </a:r>
          </a:p>
          <a:p>
            <a:pPr lvl="1"/>
            <a:r>
              <a:rPr lang="en-US" dirty="0" smtClean="0">
                <a:effectLst/>
              </a:rPr>
              <a:t>i.e. the existence of bugs</a:t>
            </a:r>
          </a:p>
          <a:p>
            <a:pPr lvl="1"/>
            <a:r>
              <a:rPr lang="en-US" dirty="0" smtClean="0">
                <a:effectLst/>
              </a:rPr>
              <a:t>If a test fails, then there is a bug</a:t>
            </a:r>
          </a:p>
          <a:p>
            <a:r>
              <a:rPr lang="en-US" dirty="0" smtClean="0"/>
              <a:t>Cannot verify the program</a:t>
            </a:r>
          </a:p>
          <a:p>
            <a:pPr lvl="1"/>
            <a:r>
              <a:rPr lang="en-US" dirty="0" smtClean="0"/>
              <a:t>i.e. the existence of no bug!</a:t>
            </a:r>
          </a:p>
          <a:p>
            <a:pPr lvl="1"/>
            <a:r>
              <a:rPr lang="en-US" dirty="0" smtClean="0"/>
              <a:t>Can try only finitely main inputs</a:t>
            </a:r>
          </a:p>
          <a:p>
            <a:pPr lvl="2"/>
            <a:r>
              <a:rPr lang="en-US" dirty="0" smtClean="0"/>
              <a:t>100% code coverage do not imply 100% data coverage</a:t>
            </a:r>
          </a:p>
          <a:p>
            <a:r>
              <a:rPr lang="en-US" dirty="0" smtClean="0"/>
              <a:t>Yet, very useful!!!</a:t>
            </a:r>
            <a:endParaRPr lang="en-US" dirty="0"/>
          </a:p>
        </p:txBody>
      </p:sp>
    </p:spTree>
    <p:extLst>
      <p:ext uri="{BB962C8B-B14F-4D97-AF65-F5344CB8AC3E}">
        <p14:creationId xmlns:p14="http://schemas.microsoft.com/office/powerpoint/2010/main" val="2503258882"/>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checking of contracts</a:t>
            </a:r>
            <a:endParaRPr lang="en-US" dirty="0"/>
          </a:p>
        </p:txBody>
      </p:sp>
      <p:sp>
        <p:nvSpPr>
          <p:cNvPr id="3" name="Text Placeholder 2"/>
          <p:cNvSpPr>
            <a:spLocks noGrp="1"/>
          </p:cNvSpPr>
          <p:nvPr>
            <p:ph type="body" sz="quarter" idx="10"/>
          </p:nvPr>
        </p:nvSpPr>
        <p:spPr>
          <a:xfrm>
            <a:off x="381000" y="1411552"/>
            <a:ext cx="8382000" cy="2880789"/>
          </a:xfrm>
        </p:spPr>
        <p:txBody>
          <a:bodyPr/>
          <a:lstStyle/>
          <a:p>
            <a:r>
              <a:rPr lang="en-US" dirty="0" smtClean="0"/>
              <a:t>C# compiler does not know about contracts</a:t>
            </a:r>
          </a:p>
          <a:p>
            <a:r>
              <a:rPr lang="en-US" dirty="0" smtClean="0"/>
              <a:t>Achieved via binary rewriting</a:t>
            </a:r>
          </a:p>
          <a:p>
            <a:pPr lvl="1"/>
            <a:r>
              <a:rPr lang="en-US" dirty="0" smtClean="0"/>
              <a:t>Handle old, result …</a:t>
            </a:r>
          </a:p>
          <a:p>
            <a:pPr lvl="1"/>
            <a:r>
              <a:rPr lang="en-US" dirty="0" smtClean="0"/>
              <a:t>Inherit contracts</a:t>
            </a:r>
          </a:p>
          <a:p>
            <a:pPr lvl="1"/>
            <a:r>
              <a:rPr lang="en-US" dirty="0" smtClean="0"/>
              <a:t>Stick contracts to interface implementations</a:t>
            </a:r>
          </a:p>
          <a:p>
            <a:pPr lvl="1"/>
            <a:endParaRPr lang="en-US" dirty="0"/>
          </a:p>
        </p:txBody>
      </p:sp>
    </p:spTree>
    <p:extLst>
      <p:ext uri="{BB962C8B-B14F-4D97-AF65-F5344CB8AC3E}">
        <p14:creationId xmlns:p14="http://schemas.microsoft.com/office/powerpoint/2010/main" val="804878425"/>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rewriting</a:t>
            </a:r>
            <a:endParaRPr lang="en-US" dirty="0"/>
          </a:p>
        </p:txBody>
      </p:sp>
      <p:sp>
        <p:nvSpPr>
          <p:cNvPr id="3" name="Text Placeholder 2"/>
          <p:cNvSpPr>
            <a:spLocks noGrp="1"/>
          </p:cNvSpPr>
          <p:nvPr>
            <p:ph type="body" sz="quarter" idx="10"/>
          </p:nvPr>
        </p:nvSpPr>
        <p:spPr/>
        <p:txBody>
          <a:bodyPr/>
          <a:lstStyle/>
          <a:p>
            <a:endParaRPr lang="en-US"/>
          </a:p>
        </p:txBody>
      </p:sp>
      <p:cxnSp>
        <p:nvCxnSpPr>
          <p:cNvPr id="37" name="Straight Arrow Connector 36"/>
          <p:cNvCxnSpPr/>
          <p:nvPr/>
        </p:nvCxnSpPr>
        <p:spPr>
          <a:xfrm rot="5400000">
            <a:off x="381000" y="3429000"/>
            <a:ext cx="1219200" cy="1588"/>
          </a:xfrm>
          <a:prstGeom prst="straightConnector1">
            <a:avLst/>
          </a:prstGeom>
          <a:ln>
            <a:solidFill>
              <a:schemeClr val="accent4"/>
            </a:solidFill>
            <a:tailEnd type="arrow"/>
          </a:ln>
        </p:spPr>
        <p:style>
          <a:lnRef idx="2">
            <a:schemeClr val="dk1"/>
          </a:lnRef>
          <a:fillRef idx="0">
            <a:schemeClr val="dk1"/>
          </a:fillRef>
          <a:effectRef idx="1">
            <a:schemeClr val="dk1"/>
          </a:effectRef>
          <a:fontRef idx="minor">
            <a:schemeClr val="tx1"/>
          </a:fontRef>
        </p:style>
      </p:cxnSp>
      <p:cxnSp>
        <p:nvCxnSpPr>
          <p:cNvPr id="38" name="Curved Connector 46"/>
          <p:cNvCxnSpPr/>
          <p:nvPr/>
        </p:nvCxnSpPr>
        <p:spPr>
          <a:xfrm rot="16200000" flipH="1">
            <a:off x="1668780" y="3311038"/>
            <a:ext cx="2057400" cy="1280160"/>
          </a:xfrm>
          <a:prstGeom prst="curvedConnector2">
            <a:avLst/>
          </a:prstGeom>
          <a:ln>
            <a:solidFill>
              <a:schemeClr val="accent4"/>
            </a:solidFill>
            <a:tailEnd type="arrow"/>
          </a:ln>
        </p:spPr>
        <p:style>
          <a:lnRef idx="2">
            <a:schemeClr val="dk1"/>
          </a:lnRef>
          <a:fillRef idx="0">
            <a:schemeClr val="dk1"/>
          </a:fillRef>
          <a:effectRef idx="1">
            <a:schemeClr val="dk1"/>
          </a:effectRef>
          <a:fontRef idx="minor">
            <a:schemeClr val="tx1"/>
          </a:fontRef>
        </p:style>
      </p:cxnSp>
      <p:sp>
        <p:nvSpPr>
          <p:cNvPr id="39" name="Rectangle 38"/>
          <p:cNvSpPr/>
          <p:nvPr/>
        </p:nvSpPr>
        <p:spPr bwMode="auto">
          <a:xfrm>
            <a:off x="3276600" y="3048000"/>
            <a:ext cx="1981200" cy="38100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grpSp>
        <p:nvGrpSpPr>
          <p:cNvPr id="40" name="Group 39"/>
          <p:cNvGrpSpPr/>
          <p:nvPr/>
        </p:nvGrpSpPr>
        <p:grpSpPr>
          <a:xfrm>
            <a:off x="3276600" y="3025438"/>
            <a:ext cx="2209800" cy="3908762"/>
            <a:chOff x="3276600" y="3025438"/>
            <a:chExt cx="2209800" cy="3908762"/>
          </a:xfrm>
        </p:grpSpPr>
        <p:sp>
          <p:nvSpPr>
            <p:cNvPr id="41" name="Rectangle 40"/>
            <p:cNvSpPr/>
            <p:nvPr/>
          </p:nvSpPr>
          <p:spPr>
            <a:xfrm>
              <a:off x="3352800" y="4495800"/>
              <a:ext cx="1371600" cy="225888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42" name="Rectangle 41"/>
            <p:cNvSpPr/>
            <p:nvPr/>
          </p:nvSpPr>
          <p:spPr>
            <a:xfrm>
              <a:off x="3352800" y="3581400"/>
              <a:ext cx="1709591" cy="9349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3" name="Rectangle 42"/>
            <p:cNvSpPr/>
            <p:nvPr/>
          </p:nvSpPr>
          <p:spPr>
            <a:xfrm>
              <a:off x="3352800" y="3200400"/>
              <a:ext cx="1752600" cy="381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4" name="TextBox 43"/>
            <p:cNvSpPr txBox="1"/>
            <p:nvPr/>
          </p:nvSpPr>
          <p:spPr>
            <a:xfrm>
              <a:off x="3276600" y="3025438"/>
              <a:ext cx="2209800" cy="3908762"/>
            </a:xfrm>
            <a:prstGeom prst="rect">
              <a:avLst/>
            </a:prstGeom>
            <a:noFill/>
          </p:spPr>
          <p:txBody>
            <a:bodyPr wrap="square" rtlCol="0">
              <a:spAutoFit/>
            </a:bodyPr>
            <a:lstStyle/>
            <a:p>
              <a:r>
                <a:rPr lang="en-US" sz="400" b="1" dirty="0" smtClean="0">
                  <a:solidFill>
                    <a:schemeClr val="bg1"/>
                  </a:solidFill>
                </a:rPr>
                <a:t>.method public </a:t>
              </a:r>
              <a:r>
                <a:rPr lang="en-US" sz="400" b="1" dirty="0" err="1" smtClean="0">
                  <a:solidFill>
                    <a:schemeClr val="bg1"/>
                  </a:solidFill>
                </a:rPr>
                <a:t>hidebysig</a:t>
              </a:r>
              <a:r>
                <a:rPr lang="en-US" sz="400" b="1" dirty="0" smtClean="0">
                  <a:solidFill>
                    <a:schemeClr val="bg1"/>
                  </a:solidFill>
                </a:rPr>
                <a:t> </a:t>
              </a:r>
              <a:r>
                <a:rPr lang="en-US" sz="400" b="1" dirty="0" err="1" smtClean="0">
                  <a:solidFill>
                    <a:schemeClr val="bg1"/>
                  </a:solidFill>
                </a:rPr>
                <a:t>newslot</a:t>
              </a:r>
              <a:r>
                <a:rPr lang="en-US" sz="400" b="1" dirty="0" smtClean="0">
                  <a:solidFill>
                    <a:schemeClr val="bg1"/>
                  </a:solidFill>
                </a:rPr>
                <a:t> virtual instance int32  Add(object 'value') </a:t>
              </a:r>
              <a:r>
                <a:rPr lang="en-US" sz="400" b="1" dirty="0" err="1" smtClean="0">
                  <a:solidFill>
                    <a:schemeClr val="bg1"/>
                  </a:solidFill>
                </a:rPr>
                <a:t>cil</a:t>
              </a:r>
              <a:r>
                <a:rPr lang="en-US" sz="400" b="1" dirty="0" smtClean="0">
                  <a:solidFill>
                    <a:schemeClr val="bg1"/>
                  </a:solidFill>
                </a:rPr>
                <a:t> managed</a:t>
              </a:r>
            </a:p>
            <a:p>
              <a:r>
                <a:rPr lang="en-US" sz="400" b="1" dirty="0" smtClean="0">
                  <a:solidFill>
                    <a:schemeClr val="bg1"/>
                  </a:solidFill>
                </a:rPr>
                <a:t>{</a:t>
              </a:r>
            </a:p>
            <a:p>
              <a:r>
                <a:rPr lang="en-US" sz="400" b="1" dirty="0" smtClean="0">
                  <a:solidFill>
                    <a:schemeClr val="bg1"/>
                  </a:solidFill>
                </a:rPr>
                <a:t>  ldarg.1</a:t>
              </a:r>
            </a:p>
            <a:p>
              <a:r>
                <a:rPr lang="en-US" sz="400" b="1" dirty="0" smtClean="0">
                  <a:solidFill>
                    <a:schemeClr val="bg1"/>
                  </a:solidFill>
                </a:rPr>
                <a:t>  </a:t>
              </a:r>
              <a:r>
                <a:rPr lang="en-US" sz="400" b="1" dirty="0" err="1" smtClean="0">
                  <a:solidFill>
                    <a:schemeClr val="bg1"/>
                  </a:solidFill>
                </a:rPr>
                <a:t>ldnull</a:t>
              </a:r>
              <a:endParaRPr lang="en-US" sz="400" b="1" dirty="0" smtClean="0">
                <a:solidFill>
                  <a:schemeClr val="bg1"/>
                </a:solidFill>
              </a:endParaRPr>
            </a:p>
            <a:p>
              <a:r>
                <a:rPr lang="en-US" sz="400" b="1" dirty="0" smtClean="0">
                  <a:solidFill>
                    <a:schemeClr val="bg1"/>
                  </a:solidFill>
                </a:rPr>
                <a:t>  </a:t>
              </a:r>
              <a:r>
                <a:rPr lang="en-US" sz="400" b="1" dirty="0" err="1" smtClean="0">
                  <a:solidFill>
                    <a:schemeClr val="bg1"/>
                  </a:solidFill>
                </a:rPr>
                <a:t>ceq</a:t>
              </a:r>
              <a:endParaRPr lang="en-US" sz="400" b="1" dirty="0" smtClean="0">
                <a:solidFill>
                  <a:schemeClr val="bg1"/>
                </a:solidFill>
              </a:endParaRPr>
            </a:p>
            <a:p>
              <a:r>
                <a:rPr lang="en-US" sz="400" b="1" dirty="0" smtClean="0">
                  <a:solidFill>
                    <a:schemeClr val="bg1"/>
                  </a:solidFill>
                </a:rPr>
                <a:t>  ldc.i4.0</a:t>
              </a:r>
            </a:p>
            <a:p>
              <a:r>
                <a:rPr lang="en-US" sz="400" b="1" dirty="0" smtClean="0">
                  <a:solidFill>
                    <a:schemeClr val="bg1"/>
                  </a:solidFill>
                </a:rPr>
                <a:t>  </a:t>
              </a:r>
              <a:r>
                <a:rPr lang="en-US" sz="400" b="1" dirty="0" err="1" smtClean="0">
                  <a:solidFill>
                    <a:schemeClr val="bg1"/>
                  </a:solidFill>
                </a:rPr>
                <a:t>ceq</a:t>
              </a:r>
              <a:endParaRPr lang="en-US" sz="400" b="1" dirty="0" smtClean="0">
                <a:solidFill>
                  <a:schemeClr val="bg1"/>
                </a:solidFill>
              </a:endParaRPr>
            </a:p>
            <a:p>
              <a:r>
                <a:rPr lang="en-US" sz="400" b="1" dirty="0" smtClean="0">
                  <a:solidFill>
                    <a:schemeClr val="bg1"/>
                  </a:solidFill>
                </a:rPr>
                <a:t>  call       void [</a:t>
              </a:r>
              <a:r>
                <a:rPr lang="en-US" sz="400" b="1" dirty="0" err="1" smtClean="0">
                  <a:solidFill>
                    <a:schemeClr val="bg1"/>
                  </a:solidFill>
                </a:rPr>
                <a:t>Microsoft.Contracts</a:t>
              </a:r>
              <a:r>
                <a:rPr lang="en-US" sz="400" b="1" dirty="0" smtClean="0">
                  <a:solidFill>
                    <a:schemeClr val="bg1"/>
                  </a:solidFill>
                </a:rPr>
                <a:t>]</a:t>
              </a:r>
              <a:r>
                <a:rPr lang="en-US" sz="400" b="1" dirty="0" err="1" smtClean="0">
                  <a:solidFill>
                    <a:schemeClr val="bg1"/>
                  </a:solidFill>
                </a:rPr>
                <a:t>Microsoft.Contracts.Contract</a:t>
              </a:r>
              <a:r>
                <a:rPr lang="en-US" sz="400" b="1" dirty="0" smtClean="0">
                  <a:solidFill>
                    <a:schemeClr val="bg1"/>
                  </a:solidFill>
                </a:rPr>
                <a:t>::Requires(</a:t>
              </a:r>
              <a:r>
                <a:rPr lang="en-US" sz="400" b="1" dirty="0" err="1" smtClean="0">
                  <a:solidFill>
                    <a:schemeClr val="bg1"/>
                  </a:solidFill>
                </a:rPr>
                <a:t>bool</a:t>
              </a:r>
              <a:r>
                <a:rPr lang="en-US" sz="400" b="1" dirty="0" smtClean="0">
                  <a:solidFill>
                    <a:schemeClr val="bg1"/>
                  </a:solidFill>
                </a:rPr>
                <a:t>)</a:t>
              </a:r>
            </a:p>
            <a:p>
              <a:r>
                <a:rPr lang="en-US" sz="400" b="1" dirty="0" smtClean="0">
                  <a:solidFill>
                    <a:schemeClr val="bg1"/>
                  </a:solidFill>
                </a:rPr>
                <a:t>  ldarg.0</a:t>
              </a:r>
            </a:p>
            <a:p>
              <a:r>
                <a:rPr lang="en-US" sz="400" b="1" dirty="0" smtClean="0">
                  <a:solidFill>
                    <a:schemeClr val="bg1"/>
                  </a:solidFill>
                </a:rPr>
                <a:t>  call       instance int32 </a:t>
              </a:r>
              <a:r>
                <a:rPr lang="en-US" sz="400" b="1" dirty="0" err="1" smtClean="0">
                  <a:solidFill>
                    <a:schemeClr val="bg1"/>
                  </a:solidFill>
                </a:rPr>
                <a:t>TabDemo.BaseList</a:t>
              </a:r>
              <a:r>
                <a:rPr lang="en-US" sz="400" b="1" dirty="0" smtClean="0">
                  <a:solidFill>
                    <a:schemeClr val="bg1"/>
                  </a:solidFill>
                </a:rPr>
                <a:t>::</a:t>
              </a:r>
              <a:r>
                <a:rPr lang="en-US" sz="400" b="1" dirty="0" err="1" smtClean="0">
                  <a:solidFill>
                    <a:schemeClr val="bg1"/>
                  </a:solidFill>
                </a:rPr>
                <a:t>get_Count</a:t>
              </a:r>
              <a:r>
                <a:rPr lang="en-US" sz="400" b="1" dirty="0" smtClean="0">
                  <a:solidFill>
                    <a:schemeClr val="bg1"/>
                  </a:solidFill>
                </a:rPr>
                <a:t>()</a:t>
              </a:r>
            </a:p>
            <a:p>
              <a:r>
                <a:rPr lang="en-US" sz="400" b="1" dirty="0" smtClean="0">
                  <a:solidFill>
                    <a:schemeClr val="bg1"/>
                  </a:solidFill>
                </a:rPr>
                <a:t>  ldarg.0</a:t>
              </a:r>
            </a:p>
            <a:p>
              <a:r>
                <a:rPr lang="en-US" sz="400" b="1" dirty="0" smtClean="0">
                  <a:solidFill>
                    <a:schemeClr val="bg1"/>
                  </a:solidFill>
                </a:rPr>
                <a:t>  call       instance int32 </a:t>
              </a:r>
              <a:r>
                <a:rPr lang="en-US" sz="400" b="1" dirty="0" err="1" smtClean="0">
                  <a:solidFill>
                    <a:schemeClr val="bg1"/>
                  </a:solidFill>
                </a:rPr>
                <a:t>TabDemo.BaseList</a:t>
              </a:r>
              <a:r>
                <a:rPr lang="en-US" sz="400" b="1" dirty="0" smtClean="0">
                  <a:solidFill>
                    <a:schemeClr val="bg1"/>
                  </a:solidFill>
                </a:rPr>
                <a:t>::</a:t>
              </a:r>
              <a:r>
                <a:rPr lang="en-US" sz="400" b="1" dirty="0" err="1" smtClean="0">
                  <a:solidFill>
                    <a:schemeClr val="bg1"/>
                  </a:solidFill>
                </a:rPr>
                <a:t>get_Count</a:t>
              </a:r>
              <a:r>
                <a:rPr lang="en-US" sz="400" b="1" dirty="0" smtClean="0">
                  <a:solidFill>
                    <a:schemeClr val="bg1"/>
                  </a:solidFill>
                </a:rPr>
                <a:t>()</a:t>
              </a:r>
            </a:p>
            <a:p>
              <a:r>
                <a:rPr lang="en-US" sz="400" b="1" dirty="0" smtClean="0">
                  <a:solidFill>
                    <a:schemeClr val="bg1"/>
                  </a:solidFill>
                </a:rPr>
                <a:t>  call       !!0 [</a:t>
              </a:r>
              <a:r>
                <a:rPr lang="en-US" sz="400" b="1" dirty="0" err="1" smtClean="0">
                  <a:solidFill>
                    <a:schemeClr val="bg1"/>
                  </a:solidFill>
                </a:rPr>
                <a:t>Microsoft.Contracts</a:t>
              </a:r>
              <a:r>
                <a:rPr lang="en-US" sz="400" b="1" dirty="0" smtClean="0">
                  <a:solidFill>
                    <a:schemeClr val="bg1"/>
                  </a:solidFill>
                </a:rPr>
                <a:t>]</a:t>
              </a:r>
              <a:r>
                <a:rPr lang="en-US" sz="400" b="1" dirty="0" err="1" smtClean="0">
                  <a:solidFill>
                    <a:schemeClr val="bg1"/>
                  </a:solidFill>
                </a:rPr>
                <a:t>Microsoft.Contracts.Contract</a:t>
              </a:r>
              <a:r>
                <a:rPr lang="en-US" sz="400" b="1" dirty="0" smtClean="0">
                  <a:solidFill>
                    <a:schemeClr val="bg1"/>
                  </a:solidFill>
                </a:rPr>
                <a:t>::Old&lt;int32&gt;(!!0)</a:t>
              </a:r>
            </a:p>
            <a:p>
              <a:r>
                <a:rPr lang="en-US" sz="400" b="1" dirty="0" smtClean="0">
                  <a:solidFill>
                    <a:schemeClr val="bg1"/>
                  </a:solidFill>
                </a:rPr>
                <a:t>  ldc.i4.1</a:t>
              </a:r>
            </a:p>
            <a:p>
              <a:r>
                <a:rPr lang="en-US" sz="400" b="1" dirty="0" smtClean="0">
                  <a:solidFill>
                    <a:schemeClr val="bg1"/>
                  </a:solidFill>
                </a:rPr>
                <a:t>  add</a:t>
              </a:r>
            </a:p>
            <a:p>
              <a:r>
                <a:rPr lang="en-US" sz="400" b="1" dirty="0" smtClean="0">
                  <a:solidFill>
                    <a:schemeClr val="bg1"/>
                  </a:solidFill>
                </a:rPr>
                <a:t>  </a:t>
              </a:r>
              <a:r>
                <a:rPr lang="en-US" sz="400" b="1" dirty="0" err="1" smtClean="0">
                  <a:solidFill>
                    <a:schemeClr val="bg1"/>
                  </a:solidFill>
                </a:rPr>
                <a:t>ceq</a:t>
              </a:r>
              <a:endParaRPr lang="en-US" sz="400" b="1" dirty="0" smtClean="0">
                <a:solidFill>
                  <a:schemeClr val="bg1"/>
                </a:solidFill>
              </a:endParaRPr>
            </a:p>
            <a:p>
              <a:r>
                <a:rPr lang="en-US" sz="400" b="1" dirty="0" smtClean="0">
                  <a:solidFill>
                    <a:schemeClr val="bg1"/>
                  </a:solidFill>
                </a:rPr>
                <a:t>  call       void [</a:t>
              </a:r>
              <a:r>
                <a:rPr lang="en-US" sz="400" b="1" dirty="0" err="1" smtClean="0">
                  <a:solidFill>
                    <a:schemeClr val="bg1"/>
                  </a:solidFill>
                </a:rPr>
                <a:t>Microsoft.Contracts</a:t>
              </a:r>
              <a:r>
                <a:rPr lang="en-US" sz="400" b="1" dirty="0" smtClean="0">
                  <a:solidFill>
                    <a:schemeClr val="bg1"/>
                  </a:solidFill>
                </a:rPr>
                <a:t>]</a:t>
              </a:r>
              <a:r>
                <a:rPr lang="en-US" sz="400" b="1" dirty="0" err="1" smtClean="0">
                  <a:solidFill>
                    <a:schemeClr val="bg1"/>
                  </a:solidFill>
                </a:rPr>
                <a:t>Microsoft.Contracts.Contract</a:t>
              </a:r>
              <a:r>
                <a:rPr lang="en-US" sz="400" b="1" dirty="0" smtClean="0">
                  <a:solidFill>
                    <a:schemeClr val="bg1"/>
                  </a:solidFill>
                </a:rPr>
                <a:t>::Ensures(</a:t>
              </a:r>
              <a:r>
                <a:rPr lang="en-US" sz="400" b="1" dirty="0" err="1" smtClean="0">
                  <a:solidFill>
                    <a:schemeClr val="bg1"/>
                  </a:solidFill>
                </a:rPr>
                <a:t>bool</a:t>
              </a:r>
              <a:r>
                <a:rPr lang="en-US" sz="400" b="1" dirty="0" smtClean="0">
                  <a:solidFill>
                    <a:schemeClr val="bg1"/>
                  </a:solidFill>
                </a:rPr>
                <a:t>)</a:t>
              </a:r>
            </a:p>
            <a:p>
              <a:r>
                <a:rPr lang="en-US" sz="400" b="1" dirty="0" smtClean="0">
                  <a:solidFill>
                    <a:schemeClr val="bg1"/>
                  </a:solidFill>
                </a:rPr>
                <a:t>  call       !!0 [</a:t>
              </a:r>
              <a:r>
                <a:rPr lang="en-US" sz="400" b="1" dirty="0" err="1" smtClean="0">
                  <a:solidFill>
                    <a:schemeClr val="bg1"/>
                  </a:solidFill>
                </a:rPr>
                <a:t>Microsoft.Contracts</a:t>
              </a:r>
              <a:r>
                <a:rPr lang="en-US" sz="400" b="1" dirty="0" smtClean="0">
                  <a:solidFill>
                    <a:schemeClr val="bg1"/>
                  </a:solidFill>
                </a:rPr>
                <a:t>]</a:t>
              </a:r>
              <a:r>
                <a:rPr lang="en-US" sz="400" b="1" dirty="0" err="1" smtClean="0">
                  <a:solidFill>
                    <a:schemeClr val="bg1"/>
                  </a:solidFill>
                </a:rPr>
                <a:t>Microsoft.Contracts.Contract</a:t>
              </a:r>
              <a:r>
                <a:rPr lang="en-US" sz="400" b="1" dirty="0" smtClean="0">
                  <a:solidFill>
                    <a:schemeClr val="bg1"/>
                  </a:solidFill>
                </a:rPr>
                <a:t>::Result&lt;int32&gt;()</a:t>
              </a:r>
            </a:p>
            <a:p>
              <a:r>
                <a:rPr lang="en-US" sz="400" b="1" dirty="0" smtClean="0">
                  <a:solidFill>
                    <a:schemeClr val="bg1"/>
                  </a:solidFill>
                </a:rPr>
                <a:t>  ldarg.0</a:t>
              </a:r>
            </a:p>
            <a:p>
              <a:r>
                <a:rPr lang="en-US" sz="400" b="1" dirty="0" smtClean="0">
                  <a:solidFill>
                    <a:schemeClr val="bg1"/>
                  </a:solidFill>
                </a:rPr>
                <a:t>  call       instance int32 </a:t>
              </a:r>
              <a:r>
                <a:rPr lang="en-US" sz="400" b="1" dirty="0" err="1" smtClean="0">
                  <a:solidFill>
                    <a:schemeClr val="bg1"/>
                  </a:solidFill>
                </a:rPr>
                <a:t>TabDemo.BaseList</a:t>
              </a:r>
              <a:r>
                <a:rPr lang="en-US" sz="400" b="1" dirty="0" smtClean="0">
                  <a:solidFill>
                    <a:schemeClr val="bg1"/>
                  </a:solidFill>
                </a:rPr>
                <a:t>::</a:t>
              </a:r>
              <a:r>
                <a:rPr lang="en-US" sz="400" b="1" dirty="0" err="1" smtClean="0">
                  <a:solidFill>
                    <a:schemeClr val="bg1"/>
                  </a:solidFill>
                </a:rPr>
                <a:t>get_Count</a:t>
              </a:r>
              <a:r>
                <a:rPr lang="en-US" sz="400" b="1" dirty="0" smtClean="0">
                  <a:solidFill>
                    <a:schemeClr val="bg1"/>
                  </a:solidFill>
                </a:rPr>
                <a:t>()</a:t>
              </a:r>
            </a:p>
            <a:p>
              <a:r>
                <a:rPr lang="en-US" sz="400" b="1" dirty="0" smtClean="0">
                  <a:solidFill>
                    <a:schemeClr val="bg1"/>
                  </a:solidFill>
                </a:rPr>
                <a:t>  call       !!0 [</a:t>
              </a:r>
              <a:r>
                <a:rPr lang="en-US" sz="400" b="1" dirty="0" err="1" smtClean="0">
                  <a:solidFill>
                    <a:schemeClr val="bg1"/>
                  </a:solidFill>
                </a:rPr>
                <a:t>Microsoft.Contracts</a:t>
              </a:r>
              <a:r>
                <a:rPr lang="en-US" sz="400" b="1" dirty="0" smtClean="0">
                  <a:solidFill>
                    <a:schemeClr val="bg1"/>
                  </a:solidFill>
                </a:rPr>
                <a:t>]</a:t>
              </a:r>
              <a:r>
                <a:rPr lang="en-US" sz="400" b="1" dirty="0" err="1" smtClean="0">
                  <a:solidFill>
                    <a:schemeClr val="bg1"/>
                  </a:solidFill>
                </a:rPr>
                <a:t>Microsoft.Contracts.Contract</a:t>
              </a:r>
              <a:r>
                <a:rPr lang="en-US" sz="400" b="1" dirty="0" smtClean="0">
                  <a:solidFill>
                    <a:schemeClr val="bg1"/>
                  </a:solidFill>
                </a:rPr>
                <a:t>::Old&lt;int32&gt;(!!0)</a:t>
              </a:r>
            </a:p>
            <a:p>
              <a:r>
                <a:rPr lang="en-US" sz="400" b="1" dirty="0" smtClean="0">
                  <a:solidFill>
                    <a:schemeClr val="bg1"/>
                  </a:solidFill>
                </a:rPr>
                <a:t>  </a:t>
              </a:r>
              <a:r>
                <a:rPr lang="en-US" sz="400" b="1" dirty="0" err="1" smtClean="0">
                  <a:solidFill>
                    <a:schemeClr val="bg1"/>
                  </a:solidFill>
                </a:rPr>
                <a:t>ceq</a:t>
              </a:r>
              <a:endParaRPr lang="en-US" sz="400" b="1" dirty="0" smtClean="0">
                <a:solidFill>
                  <a:schemeClr val="bg1"/>
                </a:solidFill>
              </a:endParaRPr>
            </a:p>
            <a:p>
              <a:r>
                <a:rPr lang="en-US" sz="400" b="1" dirty="0" smtClean="0">
                  <a:solidFill>
                    <a:schemeClr val="bg1"/>
                  </a:solidFill>
                </a:rPr>
                <a:t>  call       void [</a:t>
              </a:r>
              <a:r>
                <a:rPr lang="en-US" sz="400" b="1" dirty="0" err="1" smtClean="0">
                  <a:solidFill>
                    <a:schemeClr val="bg1"/>
                  </a:solidFill>
                </a:rPr>
                <a:t>Microsoft.Contracts</a:t>
              </a:r>
              <a:r>
                <a:rPr lang="en-US" sz="400" b="1" dirty="0" smtClean="0">
                  <a:solidFill>
                    <a:schemeClr val="bg1"/>
                  </a:solidFill>
                </a:rPr>
                <a:t>]</a:t>
              </a:r>
              <a:r>
                <a:rPr lang="en-US" sz="400" b="1" dirty="0" err="1" smtClean="0">
                  <a:solidFill>
                    <a:schemeClr val="bg1"/>
                  </a:solidFill>
                </a:rPr>
                <a:t>Microsoft.Contracts.Contract</a:t>
              </a:r>
              <a:r>
                <a:rPr lang="en-US" sz="400" b="1" dirty="0" smtClean="0">
                  <a:solidFill>
                    <a:schemeClr val="bg1"/>
                  </a:solidFill>
                </a:rPr>
                <a:t>::Ensures(</a:t>
              </a:r>
              <a:r>
                <a:rPr lang="en-US" sz="400" b="1" dirty="0" err="1" smtClean="0">
                  <a:solidFill>
                    <a:schemeClr val="bg1"/>
                  </a:solidFill>
                </a:rPr>
                <a:t>bool</a:t>
              </a:r>
              <a:r>
                <a:rPr lang="en-US" sz="400" b="1" dirty="0" smtClean="0">
                  <a:solidFill>
                    <a:schemeClr val="bg1"/>
                  </a:solidFill>
                </a:rPr>
                <a:t>)</a:t>
              </a:r>
            </a:p>
            <a:p>
              <a:r>
                <a:rPr lang="en-US" sz="400" b="1" dirty="0" smtClean="0">
                  <a:solidFill>
                    <a:schemeClr val="bg1"/>
                  </a:solidFill>
                </a:rPr>
                <a:t>  ldarg.0</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int32 </a:t>
              </a:r>
              <a:r>
                <a:rPr lang="en-US" sz="400" b="1" dirty="0" err="1" smtClean="0">
                  <a:solidFill>
                    <a:schemeClr val="bg1"/>
                  </a:solidFill>
                </a:rPr>
                <a:t>TabDemo.BaseList</a:t>
              </a:r>
              <a:r>
                <a:rPr lang="en-US" sz="400" b="1" dirty="0" smtClean="0">
                  <a:solidFill>
                    <a:schemeClr val="bg1"/>
                  </a:solidFill>
                </a:rPr>
                <a:t>::count</a:t>
              </a:r>
            </a:p>
            <a:p>
              <a:r>
                <a:rPr lang="en-US" sz="400" b="1" dirty="0" smtClean="0">
                  <a:solidFill>
                    <a:schemeClr val="bg1"/>
                  </a:solidFill>
                </a:rPr>
                <a:t>  ldarg.0</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object[] </a:t>
              </a:r>
              <a:r>
                <a:rPr lang="en-US" sz="400" b="1" dirty="0" err="1" smtClean="0">
                  <a:solidFill>
                    <a:schemeClr val="bg1"/>
                  </a:solidFill>
                </a:rPr>
                <a:t>TabDemo.BaseList</a:t>
              </a:r>
              <a:r>
                <a:rPr lang="en-US" sz="400" b="1" dirty="0" smtClean="0">
                  <a:solidFill>
                    <a:schemeClr val="bg1"/>
                  </a:solidFill>
                </a:rPr>
                <a:t>::items</a:t>
              </a:r>
            </a:p>
            <a:p>
              <a:r>
                <a:rPr lang="en-US" sz="400" b="1" dirty="0" smtClean="0">
                  <a:solidFill>
                    <a:schemeClr val="bg1"/>
                  </a:solidFill>
                </a:rPr>
                <a:t>  </a:t>
              </a:r>
              <a:r>
                <a:rPr lang="en-US" sz="400" b="1" dirty="0" err="1" smtClean="0">
                  <a:solidFill>
                    <a:schemeClr val="bg1"/>
                  </a:solidFill>
                </a:rPr>
                <a:t>ldlen</a:t>
              </a:r>
              <a:endParaRPr lang="en-US" sz="400" b="1" dirty="0" smtClean="0">
                <a:solidFill>
                  <a:schemeClr val="bg1"/>
                </a:solidFill>
              </a:endParaRPr>
            </a:p>
            <a:p>
              <a:r>
                <a:rPr lang="en-US" sz="400" b="1" dirty="0" smtClean="0">
                  <a:solidFill>
                    <a:schemeClr val="bg1"/>
                  </a:solidFill>
                </a:rPr>
                <a:t>  conv.i4</a:t>
              </a:r>
            </a:p>
            <a:p>
              <a:r>
                <a:rPr lang="en-US" sz="400" b="1" dirty="0" smtClean="0">
                  <a:solidFill>
                    <a:schemeClr val="bg1"/>
                  </a:solidFill>
                </a:rPr>
                <a:t>  </a:t>
              </a:r>
              <a:r>
                <a:rPr lang="en-US" sz="400" b="1" dirty="0" err="1" smtClean="0">
                  <a:solidFill>
                    <a:schemeClr val="bg1"/>
                  </a:solidFill>
                </a:rPr>
                <a:t>ceq</a:t>
              </a:r>
              <a:endParaRPr lang="en-US" sz="400" b="1" dirty="0" smtClean="0">
                <a:solidFill>
                  <a:schemeClr val="bg1"/>
                </a:solidFill>
              </a:endParaRPr>
            </a:p>
            <a:p>
              <a:r>
                <a:rPr lang="en-US" sz="400" b="1" dirty="0" smtClean="0">
                  <a:solidFill>
                    <a:schemeClr val="bg1"/>
                  </a:solidFill>
                </a:rPr>
                <a:t>  ldc.i4.0</a:t>
              </a:r>
            </a:p>
            <a:p>
              <a:r>
                <a:rPr lang="en-US" sz="400" b="1" dirty="0" smtClean="0">
                  <a:solidFill>
                    <a:schemeClr val="bg1"/>
                  </a:solidFill>
                </a:rPr>
                <a:t>  </a:t>
              </a:r>
              <a:r>
                <a:rPr lang="en-US" sz="400" b="1" dirty="0" err="1" smtClean="0">
                  <a:solidFill>
                    <a:schemeClr val="bg1"/>
                  </a:solidFill>
                </a:rPr>
                <a:t>ceq</a:t>
              </a:r>
              <a:endParaRPr lang="en-US" sz="400" b="1" dirty="0" smtClean="0">
                <a:solidFill>
                  <a:schemeClr val="bg1"/>
                </a:solidFill>
              </a:endParaRPr>
            </a:p>
            <a:p>
              <a:r>
                <a:rPr lang="en-US" sz="400" b="1" dirty="0" smtClean="0">
                  <a:solidFill>
                    <a:schemeClr val="bg1"/>
                  </a:solidFill>
                </a:rPr>
                <a:t>  stloc.1</a:t>
              </a:r>
            </a:p>
            <a:p>
              <a:r>
                <a:rPr lang="en-US" sz="400" b="1" dirty="0" smtClean="0">
                  <a:solidFill>
                    <a:schemeClr val="bg1"/>
                  </a:solidFill>
                </a:rPr>
                <a:t>  ldloc.1</a:t>
              </a:r>
            </a:p>
            <a:p>
              <a:r>
                <a:rPr lang="en-US" sz="400" b="1" dirty="0" smtClean="0">
                  <a:solidFill>
                    <a:schemeClr val="bg1"/>
                  </a:solidFill>
                </a:rPr>
                <a:t>  </a:t>
              </a:r>
              <a:r>
                <a:rPr lang="en-US" sz="400" b="1" dirty="0" err="1" smtClean="0">
                  <a:solidFill>
                    <a:schemeClr val="bg1"/>
                  </a:solidFill>
                </a:rPr>
                <a:t>brtrue.s</a:t>
              </a:r>
              <a:r>
                <a:rPr lang="en-US" sz="400" b="1" dirty="0" smtClean="0">
                  <a:solidFill>
                    <a:schemeClr val="bg1"/>
                  </a:solidFill>
                </a:rPr>
                <a:t>   IL_0069</a:t>
              </a:r>
            </a:p>
            <a:p>
              <a:r>
                <a:rPr lang="en-US" sz="400" b="1" dirty="0" smtClean="0">
                  <a:solidFill>
                    <a:schemeClr val="bg1"/>
                  </a:solidFill>
                </a:rPr>
                <a:t>  ldarg.0</a:t>
              </a:r>
            </a:p>
            <a:p>
              <a:r>
                <a:rPr lang="en-US" sz="400" b="1" dirty="0" smtClean="0">
                  <a:solidFill>
                    <a:schemeClr val="bg1"/>
                  </a:solidFill>
                </a:rPr>
                <a:t>  ldarg.0</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int32 </a:t>
              </a:r>
              <a:r>
                <a:rPr lang="en-US" sz="400" b="1" dirty="0" err="1" smtClean="0">
                  <a:solidFill>
                    <a:schemeClr val="bg1"/>
                  </a:solidFill>
                </a:rPr>
                <a:t>TabDemo.BaseList</a:t>
              </a:r>
              <a:r>
                <a:rPr lang="en-US" sz="400" b="1" dirty="0" smtClean="0">
                  <a:solidFill>
                    <a:schemeClr val="bg1"/>
                  </a:solidFill>
                </a:rPr>
                <a:t>::count</a:t>
              </a:r>
            </a:p>
            <a:p>
              <a:r>
                <a:rPr lang="en-US" sz="400" b="1" dirty="0" smtClean="0">
                  <a:solidFill>
                    <a:schemeClr val="bg1"/>
                  </a:solidFill>
                </a:rPr>
                <a:t>  ldc.i4.1</a:t>
              </a:r>
            </a:p>
            <a:p>
              <a:r>
                <a:rPr lang="en-US" sz="400" b="1" dirty="0" smtClean="0">
                  <a:solidFill>
                    <a:schemeClr val="bg1"/>
                  </a:solidFill>
                </a:rPr>
                <a:t>  add</a:t>
              </a:r>
            </a:p>
            <a:p>
              <a:r>
                <a:rPr lang="en-US" sz="400" b="1" dirty="0" smtClean="0">
                  <a:solidFill>
                    <a:schemeClr val="bg1"/>
                  </a:solidFill>
                </a:rPr>
                <a:t>  call       instance void </a:t>
              </a:r>
              <a:r>
                <a:rPr lang="en-US" sz="400" b="1" dirty="0" err="1" smtClean="0">
                  <a:solidFill>
                    <a:schemeClr val="bg1"/>
                  </a:solidFill>
                </a:rPr>
                <a:t>TabDemo.BaseList</a:t>
              </a:r>
              <a:r>
                <a:rPr lang="en-US" sz="400" b="1" dirty="0" smtClean="0">
                  <a:solidFill>
                    <a:schemeClr val="bg1"/>
                  </a:solidFill>
                </a:rPr>
                <a:t>::</a:t>
              </a:r>
              <a:r>
                <a:rPr lang="en-US" sz="400" b="1" dirty="0" err="1" smtClean="0">
                  <a:solidFill>
                    <a:schemeClr val="bg1"/>
                  </a:solidFill>
                </a:rPr>
                <a:t>EnsureCapacity</a:t>
              </a:r>
              <a:r>
                <a:rPr lang="en-US" sz="400" b="1" dirty="0" smtClean="0">
                  <a:solidFill>
                    <a:schemeClr val="bg1"/>
                  </a:solidFill>
                </a:rPr>
                <a:t>(int32)</a:t>
              </a:r>
            </a:p>
            <a:p>
              <a:r>
                <a:rPr lang="en-US" sz="400" b="1" dirty="0" smtClean="0">
                  <a:solidFill>
                    <a:schemeClr val="bg1"/>
                  </a:solidFill>
                </a:rPr>
                <a:t>  ldarg.0</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object[] </a:t>
              </a:r>
              <a:r>
                <a:rPr lang="en-US" sz="400" b="1" dirty="0" err="1" smtClean="0">
                  <a:solidFill>
                    <a:schemeClr val="bg1"/>
                  </a:solidFill>
                </a:rPr>
                <a:t>TabDemo.BaseList</a:t>
              </a:r>
              <a:r>
                <a:rPr lang="en-US" sz="400" b="1" dirty="0" smtClean="0">
                  <a:solidFill>
                    <a:schemeClr val="bg1"/>
                  </a:solidFill>
                </a:rPr>
                <a:t>::items</a:t>
              </a:r>
            </a:p>
            <a:p>
              <a:r>
                <a:rPr lang="en-US" sz="400" b="1" dirty="0" smtClean="0">
                  <a:solidFill>
                    <a:schemeClr val="bg1"/>
                  </a:solidFill>
                </a:rPr>
                <a:t>  ldarg.0</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int32 </a:t>
              </a:r>
              <a:r>
                <a:rPr lang="en-US" sz="400" b="1" dirty="0" err="1" smtClean="0">
                  <a:solidFill>
                    <a:schemeClr val="bg1"/>
                  </a:solidFill>
                </a:rPr>
                <a:t>TabDemo.BaseList</a:t>
              </a:r>
              <a:r>
                <a:rPr lang="en-US" sz="400" b="1" dirty="0" smtClean="0">
                  <a:solidFill>
                    <a:schemeClr val="bg1"/>
                  </a:solidFill>
                </a:rPr>
                <a:t>::count</a:t>
              </a:r>
            </a:p>
            <a:p>
              <a:r>
                <a:rPr lang="en-US" sz="400" b="1" dirty="0" smtClean="0">
                  <a:solidFill>
                    <a:schemeClr val="bg1"/>
                  </a:solidFill>
                </a:rPr>
                <a:t>  ldarg.1</a:t>
              </a:r>
            </a:p>
            <a:p>
              <a:r>
                <a:rPr lang="en-US" sz="400" b="1" dirty="0" smtClean="0">
                  <a:solidFill>
                    <a:schemeClr val="bg1"/>
                  </a:solidFill>
                </a:rPr>
                <a:t>  stelem.ref</a:t>
              </a:r>
            </a:p>
            <a:p>
              <a:r>
                <a:rPr lang="en-US" sz="400" b="1" dirty="0" smtClean="0">
                  <a:solidFill>
                    <a:schemeClr val="bg1"/>
                  </a:solidFill>
                </a:rPr>
                <a:t>  ldarg.0</a:t>
              </a:r>
            </a:p>
            <a:p>
              <a:r>
                <a:rPr lang="en-US" sz="400" b="1" dirty="0" smtClean="0">
                  <a:solidFill>
                    <a:schemeClr val="bg1"/>
                  </a:solidFill>
                </a:rPr>
                <a:t>  dup</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int32 </a:t>
              </a:r>
              <a:r>
                <a:rPr lang="en-US" sz="400" b="1" dirty="0" err="1" smtClean="0">
                  <a:solidFill>
                    <a:schemeClr val="bg1"/>
                  </a:solidFill>
                </a:rPr>
                <a:t>TabDemo.BaseList</a:t>
              </a:r>
              <a:r>
                <a:rPr lang="en-US" sz="400" b="1" dirty="0" smtClean="0">
                  <a:solidFill>
                    <a:schemeClr val="bg1"/>
                  </a:solidFill>
                </a:rPr>
                <a:t>::count</a:t>
              </a:r>
            </a:p>
            <a:p>
              <a:r>
                <a:rPr lang="en-US" sz="400" b="1" dirty="0" smtClean="0">
                  <a:solidFill>
                    <a:schemeClr val="bg1"/>
                  </a:solidFill>
                </a:rPr>
                <a:t>  dup</a:t>
              </a:r>
            </a:p>
            <a:p>
              <a:r>
                <a:rPr lang="en-US" sz="400" b="1" dirty="0" smtClean="0">
                  <a:solidFill>
                    <a:schemeClr val="bg1"/>
                  </a:solidFill>
                </a:rPr>
                <a:t>  stloc.2</a:t>
              </a:r>
            </a:p>
            <a:p>
              <a:r>
                <a:rPr lang="en-US" sz="400" b="1" dirty="0" smtClean="0">
                  <a:solidFill>
                    <a:schemeClr val="bg1"/>
                  </a:solidFill>
                </a:rPr>
                <a:t>  ldc.i4.1</a:t>
              </a:r>
            </a:p>
            <a:p>
              <a:r>
                <a:rPr lang="en-US" sz="400" b="1" dirty="0" smtClean="0">
                  <a:solidFill>
                    <a:schemeClr val="bg1"/>
                  </a:solidFill>
                </a:rPr>
                <a:t>  add</a:t>
              </a:r>
            </a:p>
            <a:p>
              <a:r>
                <a:rPr lang="en-US" sz="400" b="1" dirty="0" smtClean="0">
                  <a:solidFill>
                    <a:schemeClr val="bg1"/>
                  </a:solidFill>
                </a:rPr>
                <a:t>  </a:t>
              </a:r>
              <a:r>
                <a:rPr lang="en-US" sz="400" b="1" dirty="0" err="1" smtClean="0">
                  <a:solidFill>
                    <a:schemeClr val="bg1"/>
                  </a:solidFill>
                </a:rPr>
                <a:t>stfld</a:t>
              </a:r>
              <a:r>
                <a:rPr lang="en-US" sz="400" b="1" dirty="0" smtClean="0">
                  <a:solidFill>
                    <a:schemeClr val="bg1"/>
                  </a:solidFill>
                </a:rPr>
                <a:t>      int32 </a:t>
              </a:r>
              <a:r>
                <a:rPr lang="en-US" sz="400" b="1" dirty="0" err="1" smtClean="0">
                  <a:solidFill>
                    <a:schemeClr val="bg1"/>
                  </a:solidFill>
                </a:rPr>
                <a:t>TabDemo.BaseList</a:t>
              </a:r>
              <a:r>
                <a:rPr lang="en-US" sz="400" b="1" dirty="0" smtClean="0">
                  <a:solidFill>
                    <a:schemeClr val="bg1"/>
                  </a:solidFill>
                </a:rPr>
                <a:t>::count</a:t>
              </a:r>
            </a:p>
            <a:p>
              <a:r>
                <a:rPr lang="en-US" sz="400" b="1" dirty="0" smtClean="0">
                  <a:solidFill>
                    <a:schemeClr val="bg1"/>
                  </a:solidFill>
                </a:rPr>
                <a:t>  ldloc.2</a:t>
              </a:r>
            </a:p>
            <a:p>
              <a:r>
                <a:rPr lang="en-US" sz="400" b="1" dirty="0" smtClean="0">
                  <a:solidFill>
                    <a:schemeClr val="bg1"/>
                  </a:solidFill>
                </a:rPr>
                <a:t>  stloc.0</a:t>
              </a:r>
            </a:p>
            <a:p>
              <a:r>
                <a:rPr lang="en-US" sz="400" b="1" dirty="0" smtClean="0">
                  <a:solidFill>
                    <a:schemeClr val="bg1"/>
                  </a:solidFill>
                </a:rPr>
                <a:t>  </a:t>
              </a:r>
              <a:r>
                <a:rPr lang="en-US" sz="400" b="1" dirty="0" err="1" smtClean="0">
                  <a:solidFill>
                    <a:schemeClr val="bg1"/>
                  </a:solidFill>
                </a:rPr>
                <a:t>br.s</a:t>
              </a:r>
              <a:r>
                <a:rPr lang="en-US" sz="400" b="1" dirty="0" smtClean="0">
                  <a:solidFill>
                    <a:schemeClr val="bg1"/>
                  </a:solidFill>
                </a:rPr>
                <a:t>       IL_008b</a:t>
              </a:r>
            </a:p>
            <a:p>
              <a:r>
                <a:rPr lang="en-US" sz="400" b="1" dirty="0" smtClean="0">
                  <a:solidFill>
                    <a:schemeClr val="bg1"/>
                  </a:solidFill>
                </a:rPr>
                <a:t>  ldloc.0</a:t>
              </a:r>
            </a:p>
            <a:p>
              <a:r>
                <a:rPr lang="en-US" sz="400" b="1" dirty="0" smtClean="0">
                  <a:solidFill>
                    <a:schemeClr val="bg1"/>
                  </a:solidFill>
                </a:rPr>
                <a:t>  ret</a:t>
              </a:r>
            </a:p>
            <a:p>
              <a:r>
                <a:rPr lang="en-US" sz="400" b="1" dirty="0" smtClean="0">
                  <a:solidFill>
                    <a:schemeClr val="bg1"/>
                  </a:solidFill>
                </a:rPr>
                <a:t>} // end of method </a:t>
              </a:r>
              <a:r>
                <a:rPr lang="en-US" sz="400" b="1" dirty="0" err="1" smtClean="0">
                  <a:solidFill>
                    <a:schemeClr val="bg1"/>
                  </a:solidFill>
                </a:rPr>
                <a:t>BaseList</a:t>
              </a:r>
              <a:r>
                <a:rPr lang="en-US" sz="400" b="1" dirty="0" smtClean="0">
                  <a:solidFill>
                    <a:schemeClr val="bg1"/>
                  </a:solidFill>
                </a:rPr>
                <a:t>::Add</a:t>
              </a:r>
            </a:p>
            <a:p>
              <a:endParaRPr lang="en-US" sz="400" b="1" dirty="0" smtClean="0">
                <a:solidFill>
                  <a:schemeClr val="bg1"/>
                </a:solidFill>
              </a:endParaRPr>
            </a:p>
          </p:txBody>
        </p:sp>
      </p:grpSp>
      <p:sp>
        <p:nvSpPr>
          <p:cNvPr id="45" name="Rectangle 44"/>
          <p:cNvSpPr/>
          <p:nvPr/>
        </p:nvSpPr>
        <p:spPr bwMode="auto">
          <a:xfrm>
            <a:off x="304800" y="4114800"/>
            <a:ext cx="1981200" cy="25908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46" name="Rectangle 45"/>
          <p:cNvSpPr/>
          <p:nvPr/>
        </p:nvSpPr>
        <p:spPr bwMode="auto">
          <a:xfrm>
            <a:off x="6781800" y="2362200"/>
            <a:ext cx="2057400" cy="44196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47" name="Rectangle 46"/>
          <p:cNvSpPr/>
          <p:nvPr/>
        </p:nvSpPr>
        <p:spPr bwMode="auto">
          <a:xfrm>
            <a:off x="0" y="762000"/>
            <a:ext cx="6629400" cy="20574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48" name="Rectangle 47"/>
          <p:cNvSpPr/>
          <p:nvPr/>
        </p:nvSpPr>
        <p:spPr>
          <a:xfrm>
            <a:off x="76200" y="2743200"/>
            <a:ext cx="11430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err="1" smtClean="0"/>
              <a:t>csc</a:t>
            </a:r>
            <a:r>
              <a:rPr lang="en-US" dirty="0" smtClean="0"/>
              <a:t>/</a:t>
            </a:r>
            <a:r>
              <a:rPr lang="en-US" dirty="0" err="1" smtClean="0"/>
              <a:t>vbc</a:t>
            </a:r>
            <a:r>
              <a:rPr lang="en-US" dirty="0" smtClean="0"/>
              <a:t>/…</a:t>
            </a:r>
            <a:endParaRPr lang="en-US" dirty="0"/>
          </a:p>
        </p:txBody>
      </p:sp>
      <p:sp>
        <p:nvSpPr>
          <p:cNvPr id="49" name="Rectangle 48"/>
          <p:cNvSpPr/>
          <p:nvPr/>
        </p:nvSpPr>
        <p:spPr>
          <a:xfrm>
            <a:off x="2133600" y="3429000"/>
            <a:ext cx="11430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err="1" smtClean="0"/>
              <a:t>csc</a:t>
            </a:r>
            <a:r>
              <a:rPr lang="en-US" dirty="0" smtClean="0"/>
              <a:t>/</a:t>
            </a:r>
            <a:r>
              <a:rPr lang="en-US" dirty="0" err="1" smtClean="0"/>
              <a:t>vbc</a:t>
            </a:r>
            <a:r>
              <a:rPr lang="en-US" dirty="0" smtClean="0"/>
              <a:t>/…</a:t>
            </a:r>
            <a:endParaRPr lang="en-US" dirty="0"/>
          </a:p>
        </p:txBody>
      </p:sp>
      <p:grpSp>
        <p:nvGrpSpPr>
          <p:cNvPr id="50" name="Group 33"/>
          <p:cNvGrpSpPr/>
          <p:nvPr/>
        </p:nvGrpSpPr>
        <p:grpSpPr>
          <a:xfrm>
            <a:off x="304800" y="4165699"/>
            <a:ext cx="2057400" cy="2616101"/>
            <a:chOff x="304800" y="4521398"/>
            <a:chExt cx="2057400" cy="2616101"/>
          </a:xfrm>
        </p:grpSpPr>
        <p:sp>
          <p:nvSpPr>
            <p:cNvPr id="51" name="Rectangle 50"/>
            <p:cNvSpPr/>
            <p:nvPr/>
          </p:nvSpPr>
          <p:spPr>
            <a:xfrm>
              <a:off x="381000" y="4699099"/>
              <a:ext cx="1371600" cy="227092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52" name="TextBox 51"/>
            <p:cNvSpPr txBox="1"/>
            <p:nvPr/>
          </p:nvSpPr>
          <p:spPr>
            <a:xfrm>
              <a:off x="304800" y="4521398"/>
              <a:ext cx="2057400" cy="2616101"/>
            </a:xfrm>
            <a:prstGeom prst="rect">
              <a:avLst/>
            </a:prstGeom>
            <a:noFill/>
          </p:spPr>
          <p:txBody>
            <a:bodyPr wrap="square" rtlCol="0">
              <a:spAutoFit/>
            </a:bodyPr>
            <a:lstStyle/>
            <a:p>
              <a:r>
                <a:rPr lang="en-US" sz="400" b="1" dirty="0" smtClean="0">
                  <a:solidFill>
                    <a:schemeClr val="bg1"/>
                  </a:solidFill>
                </a:rPr>
                <a:t>.method public </a:t>
              </a:r>
              <a:r>
                <a:rPr lang="en-US" sz="400" b="1" dirty="0" err="1" smtClean="0">
                  <a:solidFill>
                    <a:schemeClr val="bg1"/>
                  </a:solidFill>
                </a:rPr>
                <a:t>hidebysig</a:t>
              </a:r>
              <a:r>
                <a:rPr lang="en-US" sz="400" b="1" dirty="0" smtClean="0">
                  <a:solidFill>
                    <a:schemeClr val="bg1"/>
                  </a:solidFill>
                </a:rPr>
                <a:t> </a:t>
              </a:r>
              <a:r>
                <a:rPr lang="en-US" sz="400" b="1" dirty="0" err="1" smtClean="0">
                  <a:solidFill>
                    <a:schemeClr val="bg1"/>
                  </a:solidFill>
                </a:rPr>
                <a:t>newslot</a:t>
              </a:r>
              <a:r>
                <a:rPr lang="en-US" sz="400" b="1" dirty="0" smtClean="0">
                  <a:solidFill>
                    <a:schemeClr val="bg1"/>
                  </a:solidFill>
                </a:rPr>
                <a:t> virtual instance int32  Add(object 'value') </a:t>
              </a:r>
              <a:r>
                <a:rPr lang="en-US" sz="400" b="1" dirty="0" err="1" smtClean="0">
                  <a:solidFill>
                    <a:schemeClr val="bg1"/>
                  </a:solidFill>
                </a:rPr>
                <a:t>cil</a:t>
              </a:r>
              <a:r>
                <a:rPr lang="en-US" sz="400" b="1" dirty="0" smtClean="0">
                  <a:solidFill>
                    <a:schemeClr val="bg1"/>
                  </a:solidFill>
                </a:rPr>
                <a:t> managed</a:t>
              </a:r>
            </a:p>
            <a:p>
              <a:r>
                <a:rPr lang="en-US" sz="400" b="1" dirty="0" smtClean="0">
                  <a:solidFill>
                    <a:schemeClr val="bg1"/>
                  </a:solidFill>
                </a:rPr>
                <a:t>{</a:t>
              </a:r>
            </a:p>
            <a:p>
              <a:r>
                <a:rPr lang="en-US" sz="400" b="1" dirty="0" smtClean="0">
                  <a:solidFill>
                    <a:schemeClr val="bg1"/>
                  </a:solidFill>
                </a:rPr>
                <a:t>  ldarg.0</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int32 </a:t>
              </a:r>
              <a:r>
                <a:rPr lang="en-US" sz="400" b="1" dirty="0" err="1" smtClean="0">
                  <a:solidFill>
                    <a:schemeClr val="bg1"/>
                  </a:solidFill>
                </a:rPr>
                <a:t>TabDemo.BaseList</a:t>
              </a:r>
              <a:r>
                <a:rPr lang="en-US" sz="400" b="1" dirty="0" smtClean="0">
                  <a:solidFill>
                    <a:schemeClr val="bg1"/>
                  </a:solidFill>
                </a:rPr>
                <a:t>::count</a:t>
              </a:r>
            </a:p>
            <a:p>
              <a:r>
                <a:rPr lang="en-US" sz="400" b="1" dirty="0" smtClean="0">
                  <a:solidFill>
                    <a:schemeClr val="bg1"/>
                  </a:solidFill>
                </a:rPr>
                <a:t>  ldarg.0</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object[] </a:t>
              </a:r>
              <a:r>
                <a:rPr lang="en-US" sz="400" b="1" dirty="0" err="1" smtClean="0">
                  <a:solidFill>
                    <a:schemeClr val="bg1"/>
                  </a:solidFill>
                </a:rPr>
                <a:t>TabDemo.BaseList</a:t>
              </a:r>
              <a:r>
                <a:rPr lang="en-US" sz="400" b="1" dirty="0" smtClean="0">
                  <a:solidFill>
                    <a:schemeClr val="bg1"/>
                  </a:solidFill>
                </a:rPr>
                <a:t>::items</a:t>
              </a:r>
            </a:p>
            <a:p>
              <a:r>
                <a:rPr lang="en-US" sz="400" b="1" dirty="0" smtClean="0">
                  <a:solidFill>
                    <a:schemeClr val="bg1"/>
                  </a:solidFill>
                </a:rPr>
                <a:t>  </a:t>
              </a:r>
              <a:r>
                <a:rPr lang="en-US" sz="400" b="1" dirty="0" err="1" smtClean="0">
                  <a:solidFill>
                    <a:schemeClr val="bg1"/>
                  </a:solidFill>
                </a:rPr>
                <a:t>ldlen</a:t>
              </a:r>
              <a:endParaRPr lang="en-US" sz="400" b="1" dirty="0" smtClean="0">
                <a:solidFill>
                  <a:schemeClr val="bg1"/>
                </a:solidFill>
              </a:endParaRPr>
            </a:p>
            <a:p>
              <a:r>
                <a:rPr lang="en-US" sz="400" b="1" dirty="0" smtClean="0">
                  <a:solidFill>
                    <a:schemeClr val="bg1"/>
                  </a:solidFill>
                </a:rPr>
                <a:t>  conv.i4</a:t>
              </a:r>
            </a:p>
            <a:p>
              <a:r>
                <a:rPr lang="en-US" sz="400" b="1" dirty="0" smtClean="0">
                  <a:solidFill>
                    <a:schemeClr val="bg1"/>
                  </a:solidFill>
                </a:rPr>
                <a:t>  </a:t>
              </a:r>
              <a:r>
                <a:rPr lang="en-US" sz="400" b="1" dirty="0" err="1" smtClean="0">
                  <a:solidFill>
                    <a:schemeClr val="bg1"/>
                  </a:solidFill>
                </a:rPr>
                <a:t>ceq</a:t>
              </a:r>
              <a:endParaRPr lang="en-US" sz="400" b="1" dirty="0" smtClean="0">
                <a:solidFill>
                  <a:schemeClr val="bg1"/>
                </a:solidFill>
              </a:endParaRPr>
            </a:p>
            <a:p>
              <a:r>
                <a:rPr lang="en-US" sz="400" b="1" dirty="0" smtClean="0">
                  <a:solidFill>
                    <a:schemeClr val="bg1"/>
                  </a:solidFill>
                </a:rPr>
                <a:t>  ldc.i4.0</a:t>
              </a:r>
            </a:p>
            <a:p>
              <a:r>
                <a:rPr lang="en-US" sz="400" b="1" dirty="0" smtClean="0">
                  <a:solidFill>
                    <a:schemeClr val="bg1"/>
                  </a:solidFill>
                </a:rPr>
                <a:t>  </a:t>
              </a:r>
              <a:r>
                <a:rPr lang="en-US" sz="400" b="1" dirty="0" err="1" smtClean="0">
                  <a:solidFill>
                    <a:schemeClr val="bg1"/>
                  </a:solidFill>
                </a:rPr>
                <a:t>ceq</a:t>
              </a:r>
              <a:endParaRPr lang="en-US" sz="400" b="1" dirty="0" smtClean="0">
                <a:solidFill>
                  <a:schemeClr val="bg1"/>
                </a:solidFill>
              </a:endParaRPr>
            </a:p>
            <a:p>
              <a:r>
                <a:rPr lang="en-US" sz="400" b="1" dirty="0" smtClean="0">
                  <a:solidFill>
                    <a:schemeClr val="bg1"/>
                  </a:solidFill>
                </a:rPr>
                <a:t>  stloc.1</a:t>
              </a:r>
            </a:p>
            <a:p>
              <a:r>
                <a:rPr lang="en-US" sz="400" b="1" dirty="0" smtClean="0">
                  <a:solidFill>
                    <a:schemeClr val="bg1"/>
                  </a:solidFill>
                </a:rPr>
                <a:t>  ldloc.1</a:t>
              </a:r>
            </a:p>
            <a:p>
              <a:r>
                <a:rPr lang="en-US" sz="400" b="1" dirty="0" smtClean="0">
                  <a:solidFill>
                    <a:schemeClr val="bg1"/>
                  </a:solidFill>
                </a:rPr>
                <a:t>  </a:t>
              </a:r>
              <a:r>
                <a:rPr lang="en-US" sz="400" b="1" dirty="0" err="1" smtClean="0">
                  <a:solidFill>
                    <a:schemeClr val="bg1"/>
                  </a:solidFill>
                </a:rPr>
                <a:t>brtrue.s</a:t>
              </a:r>
              <a:r>
                <a:rPr lang="en-US" sz="400" b="1" dirty="0" smtClean="0">
                  <a:solidFill>
                    <a:schemeClr val="bg1"/>
                  </a:solidFill>
                </a:rPr>
                <a:t>   IL_0029</a:t>
              </a:r>
            </a:p>
            <a:p>
              <a:r>
                <a:rPr lang="en-US" sz="400" b="1" dirty="0" smtClean="0">
                  <a:solidFill>
                    <a:schemeClr val="bg1"/>
                  </a:solidFill>
                </a:rPr>
                <a:t>  ldarg.0</a:t>
              </a:r>
            </a:p>
            <a:p>
              <a:r>
                <a:rPr lang="en-US" sz="400" b="1" dirty="0" smtClean="0">
                  <a:solidFill>
                    <a:schemeClr val="bg1"/>
                  </a:solidFill>
                </a:rPr>
                <a:t>  ldarg.0</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int32 </a:t>
              </a:r>
              <a:r>
                <a:rPr lang="en-US" sz="400" b="1" dirty="0" err="1" smtClean="0">
                  <a:solidFill>
                    <a:schemeClr val="bg1"/>
                  </a:solidFill>
                </a:rPr>
                <a:t>TabDemo.BaseList</a:t>
              </a:r>
              <a:r>
                <a:rPr lang="en-US" sz="400" b="1" dirty="0" smtClean="0">
                  <a:solidFill>
                    <a:schemeClr val="bg1"/>
                  </a:solidFill>
                </a:rPr>
                <a:t>::count</a:t>
              </a:r>
            </a:p>
            <a:p>
              <a:r>
                <a:rPr lang="en-US" sz="400" b="1" dirty="0" smtClean="0">
                  <a:solidFill>
                    <a:schemeClr val="bg1"/>
                  </a:solidFill>
                </a:rPr>
                <a:t>  ldc.i4.1</a:t>
              </a:r>
            </a:p>
            <a:p>
              <a:r>
                <a:rPr lang="en-US" sz="400" b="1" dirty="0" smtClean="0">
                  <a:solidFill>
                    <a:schemeClr val="bg1"/>
                  </a:solidFill>
                </a:rPr>
                <a:t>  add</a:t>
              </a:r>
            </a:p>
            <a:p>
              <a:r>
                <a:rPr lang="en-US" sz="400" b="1" dirty="0" smtClean="0">
                  <a:solidFill>
                    <a:schemeClr val="bg1"/>
                  </a:solidFill>
                </a:rPr>
                <a:t>  call       instance void </a:t>
              </a:r>
              <a:r>
                <a:rPr lang="en-US" sz="400" b="1" dirty="0" err="1" smtClean="0">
                  <a:solidFill>
                    <a:schemeClr val="bg1"/>
                  </a:solidFill>
                </a:rPr>
                <a:t>TabDemo.BaseList</a:t>
              </a:r>
              <a:r>
                <a:rPr lang="en-US" sz="400" b="1" dirty="0" smtClean="0">
                  <a:solidFill>
                    <a:schemeClr val="bg1"/>
                  </a:solidFill>
                </a:rPr>
                <a:t>::</a:t>
              </a:r>
              <a:r>
                <a:rPr lang="en-US" sz="400" b="1" dirty="0" err="1" smtClean="0">
                  <a:solidFill>
                    <a:schemeClr val="bg1"/>
                  </a:solidFill>
                </a:rPr>
                <a:t>EnsureCapacity</a:t>
              </a:r>
              <a:r>
                <a:rPr lang="en-US" sz="400" b="1" dirty="0" smtClean="0">
                  <a:solidFill>
                    <a:schemeClr val="bg1"/>
                  </a:solidFill>
                </a:rPr>
                <a:t>(int32)</a:t>
              </a:r>
            </a:p>
            <a:p>
              <a:r>
                <a:rPr lang="en-US" sz="400" b="1" dirty="0" smtClean="0">
                  <a:solidFill>
                    <a:schemeClr val="bg1"/>
                  </a:solidFill>
                </a:rPr>
                <a:t>  ldarg.0</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object[] </a:t>
              </a:r>
              <a:r>
                <a:rPr lang="en-US" sz="400" b="1" dirty="0" err="1" smtClean="0">
                  <a:solidFill>
                    <a:schemeClr val="bg1"/>
                  </a:solidFill>
                </a:rPr>
                <a:t>TabDemo.BaseList</a:t>
              </a:r>
              <a:r>
                <a:rPr lang="en-US" sz="400" b="1" dirty="0" smtClean="0">
                  <a:solidFill>
                    <a:schemeClr val="bg1"/>
                  </a:solidFill>
                </a:rPr>
                <a:t>::items</a:t>
              </a:r>
            </a:p>
            <a:p>
              <a:r>
                <a:rPr lang="en-US" sz="400" b="1" dirty="0" smtClean="0">
                  <a:solidFill>
                    <a:schemeClr val="bg1"/>
                  </a:solidFill>
                </a:rPr>
                <a:t>  ldarg.0</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int32 </a:t>
              </a:r>
              <a:r>
                <a:rPr lang="en-US" sz="400" b="1" dirty="0" err="1" smtClean="0">
                  <a:solidFill>
                    <a:schemeClr val="bg1"/>
                  </a:solidFill>
                </a:rPr>
                <a:t>TabDemo.BaseList</a:t>
              </a:r>
              <a:r>
                <a:rPr lang="en-US" sz="400" b="1" dirty="0" smtClean="0">
                  <a:solidFill>
                    <a:schemeClr val="bg1"/>
                  </a:solidFill>
                </a:rPr>
                <a:t>::count</a:t>
              </a:r>
            </a:p>
            <a:p>
              <a:r>
                <a:rPr lang="en-US" sz="400" b="1" dirty="0" smtClean="0">
                  <a:solidFill>
                    <a:schemeClr val="bg1"/>
                  </a:solidFill>
                </a:rPr>
                <a:t>  ldarg.1</a:t>
              </a:r>
            </a:p>
            <a:p>
              <a:r>
                <a:rPr lang="en-US" sz="400" b="1" dirty="0" smtClean="0">
                  <a:solidFill>
                    <a:schemeClr val="bg1"/>
                  </a:solidFill>
                </a:rPr>
                <a:t>  stelem.ref</a:t>
              </a:r>
            </a:p>
            <a:p>
              <a:r>
                <a:rPr lang="en-US" sz="400" b="1" dirty="0" smtClean="0">
                  <a:solidFill>
                    <a:schemeClr val="bg1"/>
                  </a:solidFill>
                </a:rPr>
                <a:t>  ldarg.0</a:t>
              </a:r>
            </a:p>
            <a:p>
              <a:r>
                <a:rPr lang="en-US" sz="400" b="1" dirty="0" smtClean="0">
                  <a:solidFill>
                    <a:schemeClr val="bg1"/>
                  </a:solidFill>
                </a:rPr>
                <a:t>  dup</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int32 </a:t>
              </a:r>
              <a:r>
                <a:rPr lang="en-US" sz="400" b="1" dirty="0" err="1" smtClean="0">
                  <a:solidFill>
                    <a:schemeClr val="bg1"/>
                  </a:solidFill>
                </a:rPr>
                <a:t>TabDemo.BaseList</a:t>
              </a:r>
              <a:r>
                <a:rPr lang="en-US" sz="400" b="1" dirty="0" smtClean="0">
                  <a:solidFill>
                    <a:schemeClr val="bg1"/>
                  </a:solidFill>
                </a:rPr>
                <a:t>::count</a:t>
              </a:r>
            </a:p>
            <a:p>
              <a:r>
                <a:rPr lang="en-US" sz="400" b="1" dirty="0" smtClean="0">
                  <a:solidFill>
                    <a:schemeClr val="bg1"/>
                  </a:solidFill>
                </a:rPr>
                <a:t>  dup</a:t>
              </a:r>
            </a:p>
            <a:p>
              <a:r>
                <a:rPr lang="en-US" sz="400" b="1" dirty="0" smtClean="0">
                  <a:solidFill>
                    <a:schemeClr val="bg1"/>
                  </a:solidFill>
                </a:rPr>
                <a:t>  stloc.2</a:t>
              </a:r>
            </a:p>
            <a:p>
              <a:r>
                <a:rPr lang="en-US" sz="400" b="1" dirty="0" smtClean="0">
                  <a:solidFill>
                    <a:schemeClr val="bg1"/>
                  </a:solidFill>
                </a:rPr>
                <a:t>  ldc.i4.1</a:t>
              </a:r>
            </a:p>
            <a:p>
              <a:r>
                <a:rPr lang="en-US" sz="400" b="1" dirty="0" smtClean="0">
                  <a:solidFill>
                    <a:schemeClr val="bg1"/>
                  </a:solidFill>
                </a:rPr>
                <a:t>  add</a:t>
              </a:r>
            </a:p>
            <a:p>
              <a:r>
                <a:rPr lang="en-US" sz="400" b="1" dirty="0" smtClean="0">
                  <a:solidFill>
                    <a:schemeClr val="bg1"/>
                  </a:solidFill>
                </a:rPr>
                <a:t>  </a:t>
              </a:r>
              <a:r>
                <a:rPr lang="en-US" sz="400" b="1" dirty="0" err="1" smtClean="0">
                  <a:solidFill>
                    <a:schemeClr val="bg1"/>
                  </a:solidFill>
                </a:rPr>
                <a:t>stfld</a:t>
              </a:r>
              <a:r>
                <a:rPr lang="en-US" sz="400" b="1" dirty="0" smtClean="0">
                  <a:solidFill>
                    <a:schemeClr val="bg1"/>
                  </a:solidFill>
                </a:rPr>
                <a:t>      int32 </a:t>
              </a:r>
              <a:r>
                <a:rPr lang="en-US" sz="400" b="1" dirty="0" err="1" smtClean="0">
                  <a:solidFill>
                    <a:schemeClr val="bg1"/>
                  </a:solidFill>
                </a:rPr>
                <a:t>TabDemo.BaseList</a:t>
              </a:r>
              <a:r>
                <a:rPr lang="en-US" sz="400" b="1" dirty="0" smtClean="0">
                  <a:solidFill>
                    <a:schemeClr val="bg1"/>
                  </a:solidFill>
                </a:rPr>
                <a:t>::count</a:t>
              </a:r>
            </a:p>
            <a:p>
              <a:r>
                <a:rPr lang="en-US" sz="400" b="1" dirty="0" smtClean="0">
                  <a:solidFill>
                    <a:schemeClr val="bg1"/>
                  </a:solidFill>
                </a:rPr>
                <a:t>  ldloc.2</a:t>
              </a:r>
            </a:p>
            <a:p>
              <a:r>
                <a:rPr lang="en-US" sz="400" b="1" dirty="0" smtClean="0">
                  <a:solidFill>
                    <a:schemeClr val="bg1"/>
                  </a:solidFill>
                </a:rPr>
                <a:t>  stloc.0</a:t>
              </a:r>
            </a:p>
            <a:p>
              <a:r>
                <a:rPr lang="en-US" sz="400" b="1" dirty="0" smtClean="0">
                  <a:solidFill>
                    <a:schemeClr val="bg1"/>
                  </a:solidFill>
                </a:rPr>
                <a:t>  </a:t>
              </a:r>
              <a:r>
                <a:rPr lang="en-US" sz="400" b="1" dirty="0" err="1" smtClean="0">
                  <a:solidFill>
                    <a:schemeClr val="bg1"/>
                  </a:solidFill>
                </a:rPr>
                <a:t>br.s</a:t>
              </a:r>
              <a:r>
                <a:rPr lang="en-US" sz="400" b="1" dirty="0" smtClean="0">
                  <a:solidFill>
                    <a:schemeClr val="bg1"/>
                  </a:solidFill>
                </a:rPr>
                <a:t>       IL_004b</a:t>
              </a:r>
            </a:p>
            <a:p>
              <a:r>
                <a:rPr lang="en-US" sz="400" b="1" dirty="0" smtClean="0">
                  <a:solidFill>
                    <a:schemeClr val="bg1"/>
                  </a:solidFill>
                </a:rPr>
                <a:t>  ldloc.0</a:t>
              </a:r>
            </a:p>
            <a:p>
              <a:r>
                <a:rPr lang="en-US" sz="400" b="1" dirty="0" smtClean="0">
                  <a:solidFill>
                    <a:schemeClr val="bg1"/>
                  </a:solidFill>
                </a:rPr>
                <a:t>  ret</a:t>
              </a:r>
            </a:p>
            <a:p>
              <a:r>
                <a:rPr lang="en-US" sz="400" b="1" dirty="0" smtClean="0">
                  <a:solidFill>
                    <a:schemeClr val="bg1"/>
                  </a:solidFill>
                </a:rPr>
                <a:t>}</a:t>
              </a:r>
            </a:p>
            <a:p>
              <a:endParaRPr lang="en-US" sz="400" b="1" dirty="0" smtClean="0">
                <a:solidFill>
                  <a:schemeClr val="bg1"/>
                </a:solidFill>
              </a:endParaRPr>
            </a:p>
          </p:txBody>
        </p:sp>
      </p:grpSp>
      <p:sp>
        <p:nvSpPr>
          <p:cNvPr id="53" name="TextBox 52"/>
          <p:cNvSpPr txBox="1"/>
          <p:nvPr/>
        </p:nvSpPr>
        <p:spPr>
          <a:xfrm>
            <a:off x="76200" y="3124200"/>
            <a:ext cx="957313" cy="646331"/>
          </a:xfrm>
          <a:prstGeom prst="rect">
            <a:avLst/>
          </a:prstGeom>
          <a:noFill/>
        </p:spPr>
        <p:txBody>
          <a:bodyPr wrap="none" rtlCol="0">
            <a:spAutoFit/>
          </a:bodyPr>
          <a:lstStyle/>
          <a:p>
            <a:r>
              <a:rPr lang="en-US" dirty="0" smtClean="0"/>
              <a:t>Release</a:t>
            </a:r>
            <a:br>
              <a:rPr lang="en-US" dirty="0" smtClean="0"/>
            </a:br>
            <a:r>
              <a:rPr lang="en-US" dirty="0" smtClean="0"/>
              <a:t>Compile</a:t>
            </a:r>
            <a:endParaRPr lang="en-US" dirty="0"/>
          </a:p>
        </p:txBody>
      </p:sp>
      <p:sp>
        <p:nvSpPr>
          <p:cNvPr id="54" name="TextBox 53"/>
          <p:cNvSpPr txBox="1"/>
          <p:nvPr/>
        </p:nvSpPr>
        <p:spPr>
          <a:xfrm>
            <a:off x="1143000" y="3124200"/>
            <a:ext cx="2209800" cy="307777"/>
          </a:xfrm>
          <a:prstGeom prst="rect">
            <a:avLst/>
          </a:prstGeom>
          <a:solidFill>
            <a:schemeClr val="bg1"/>
          </a:solidFill>
        </p:spPr>
        <p:txBody>
          <a:bodyPr wrap="square" rtlCol="0">
            <a:spAutoFit/>
          </a:bodyPr>
          <a:lstStyle/>
          <a:p>
            <a:r>
              <a:rPr lang="en-US" sz="1400" dirty="0" smtClean="0"/>
              <a:t>/d:CONTRACTS_FULL</a:t>
            </a:r>
            <a:endParaRPr lang="en-US" dirty="0"/>
          </a:p>
        </p:txBody>
      </p:sp>
      <p:sp>
        <p:nvSpPr>
          <p:cNvPr id="55" name="Rectangle 54"/>
          <p:cNvSpPr/>
          <p:nvPr/>
        </p:nvSpPr>
        <p:spPr>
          <a:xfrm>
            <a:off x="5486400" y="3974068"/>
            <a:ext cx="11430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err="1" smtClean="0"/>
              <a:t>ccrewrite</a:t>
            </a:r>
            <a:endParaRPr lang="en-US" dirty="0"/>
          </a:p>
        </p:txBody>
      </p:sp>
      <p:sp>
        <p:nvSpPr>
          <p:cNvPr id="56" name="TextBox 55"/>
          <p:cNvSpPr txBox="1"/>
          <p:nvPr/>
        </p:nvSpPr>
        <p:spPr>
          <a:xfrm>
            <a:off x="6781800" y="1752600"/>
            <a:ext cx="2102050" cy="646331"/>
          </a:xfrm>
          <a:prstGeom prst="rect">
            <a:avLst/>
          </a:prstGeom>
          <a:noFill/>
        </p:spPr>
        <p:txBody>
          <a:bodyPr wrap="none" rtlCol="0">
            <a:spAutoFit/>
          </a:bodyPr>
          <a:lstStyle/>
          <a:p>
            <a:r>
              <a:rPr lang="en-US" dirty="0" smtClean="0"/>
              <a:t>Executable Runtime </a:t>
            </a:r>
          </a:p>
          <a:p>
            <a:r>
              <a:rPr lang="en-US" dirty="0" smtClean="0"/>
              <a:t>Contract Checking</a:t>
            </a:r>
            <a:endParaRPr lang="en-US" dirty="0"/>
          </a:p>
        </p:txBody>
      </p:sp>
      <p:cxnSp>
        <p:nvCxnSpPr>
          <p:cNvPr id="57" name="Straight Arrow Connector 56"/>
          <p:cNvCxnSpPr/>
          <p:nvPr/>
        </p:nvCxnSpPr>
        <p:spPr>
          <a:xfrm>
            <a:off x="5486400" y="3733800"/>
            <a:ext cx="1143000" cy="1588"/>
          </a:xfrm>
          <a:prstGeom prst="straightConnector1">
            <a:avLst/>
          </a:prstGeom>
          <a:ln>
            <a:solidFill>
              <a:schemeClr val="accent4"/>
            </a:solidFill>
            <a:tailEnd type="arrow"/>
          </a:ln>
        </p:spPr>
        <p:style>
          <a:lnRef idx="2">
            <a:schemeClr val="dk1"/>
          </a:lnRef>
          <a:fillRef idx="0">
            <a:schemeClr val="dk1"/>
          </a:fillRef>
          <a:effectRef idx="1">
            <a:schemeClr val="dk1"/>
          </a:effectRef>
          <a:fontRef idx="minor">
            <a:schemeClr val="tx1"/>
          </a:fontRef>
        </p:style>
      </p:cxnSp>
      <p:sp>
        <p:nvSpPr>
          <p:cNvPr id="58" name="Rectangle 57"/>
          <p:cNvSpPr/>
          <p:nvPr/>
        </p:nvSpPr>
        <p:spPr>
          <a:xfrm>
            <a:off x="304800" y="1905000"/>
            <a:ext cx="44958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59" name="Rectangle 58"/>
          <p:cNvSpPr/>
          <p:nvPr/>
        </p:nvSpPr>
        <p:spPr>
          <a:xfrm>
            <a:off x="304800" y="1371600"/>
            <a:ext cx="6248400" cy="475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0" name="Rectangle 59"/>
          <p:cNvSpPr/>
          <p:nvPr/>
        </p:nvSpPr>
        <p:spPr>
          <a:xfrm>
            <a:off x="304800" y="1069848"/>
            <a:ext cx="3200400" cy="21031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1" name="TextBox 60"/>
          <p:cNvSpPr txBox="1"/>
          <p:nvPr/>
        </p:nvSpPr>
        <p:spPr>
          <a:xfrm>
            <a:off x="152400" y="838200"/>
            <a:ext cx="6477000" cy="1938992"/>
          </a:xfrm>
          <a:prstGeom prst="rect">
            <a:avLst/>
          </a:prstGeom>
          <a:noFill/>
        </p:spPr>
        <p:txBody>
          <a:bodyPr wrap="square" rtlCol="0">
            <a:spAutoFit/>
          </a:bodyPr>
          <a:lstStyle/>
          <a:p>
            <a:r>
              <a:rPr lang="en-US" sz="1200" b="1" dirty="0" smtClean="0">
                <a:solidFill>
                  <a:schemeClr val="bg1"/>
                </a:solidFill>
                <a:latin typeface="Consolas" pitchFamily="49" charset="0"/>
              </a:rPr>
              <a:t>public</a:t>
            </a:r>
            <a:r>
              <a:rPr lang="en-US" sz="1200" dirty="0" smtClean="0">
                <a:solidFill>
                  <a:schemeClr val="bg1"/>
                </a:solidFill>
                <a:latin typeface="Consolas" pitchFamily="49" charset="0"/>
              </a:rPr>
              <a:t> </a:t>
            </a:r>
            <a:r>
              <a:rPr lang="en-US" sz="1200" b="1" dirty="0" smtClean="0">
                <a:solidFill>
                  <a:schemeClr val="bg1"/>
                </a:solidFill>
                <a:latin typeface="Consolas" pitchFamily="49" charset="0"/>
              </a:rPr>
              <a:t>virtual</a:t>
            </a:r>
            <a:r>
              <a:rPr lang="en-US" sz="1200" dirty="0" smtClean="0">
                <a:solidFill>
                  <a:schemeClr val="bg1"/>
                </a:solidFill>
                <a:latin typeface="Consolas" pitchFamily="49" charset="0"/>
              </a:rPr>
              <a:t> </a:t>
            </a:r>
            <a:r>
              <a:rPr lang="en-US" sz="1200" b="1" dirty="0" smtClean="0">
                <a:solidFill>
                  <a:schemeClr val="bg1"/>
                </a:solidFill>
                <a:latin typeface="Consolas" pitchFamily="49" charset="0"/>
              </a:rPr>
              <a:t>int</a:t>
            </a:r>
            <a:r>
              <a:rPr lang="en-US" sz="1200" dirty="0" smtClean="0">
                <a:solidFill>
                  <a:schemeClr val="bg1"/>
                </a:solidFill>
                <a:latin typeface="Consolas" pitchFamily="49" charset="0"/>
              </a:rPr>
              <a:t> Add(</a:t>
            </a:r>
            <a:r>
              <a:rPr lang="en-US" sz="1200" b="1" dirty="0" smtClean="0">
                <a:solidFill>
                  <a:schemeClr val="bg1"/>
                </a:solidFill>
                <a:latin typeface="Consolas" pitchFamily="49" charset="0"/>
              </a:rPr>
              <a:t>object</a:t>
            </a:r>
            <a:r>
              <a:rPr lang="en-US" sz="1200" dirty="0" smtClean="0">
                <a:solidFill>
                  <a:schemeClr val="bg1"/>
                </a:solidFill>
                <a:latin typeface="Consolas" pitchFamily="49" charset="0"/>
              </a:rPr>
              <a:t> value){</a:t>
            </a:r>
          </a:p>
          <a:p>
            <a:r>
              <a:rPr lang="en-US" sz="1200" dirty="0" smtClean="0">
                <a:solidFill>
                  <a:schemeClr val="bg1"/>
                </a:solidFill>
                <a:latin typeface="Consolas" pitchFamily="49" charset="0"/>
              </a:rPr>
              <a:t>  </a:t>
            </a:r>
            <a:r>
              <a:rPr lang="en-US" sz="1200" dirty="0" err="1" smtClean="0">
                <a:solidFill>
                  <a:schemeClr val="bg1"/>
                </a:solidFill>
                <a:latin typeface="Consolas" pitchFamily="49" charset="0"/>
              </a:rPr>
              <a:t>Contract.Requires</a:t>
            </a:r>
            <a:r>
              <a:rPr lang="en-US" sz="1200" dirty="0" smtClean="0">
                <a:solidFill>
                  <a:schemeClr val="bg1"/>
                </a:solidFill>
                <a:latin typeface="Consolas" pitchFamily="49" charset="0"/>
              </a:rPr>
              <a:t>( value != </a:t>
            </a:r>
            <a:r>
              <a:rPr lang="en-US" sz="1200" b="1" dirty="0" smtClean="0">
                <a:solidFill>
                  <a:schemeClr val="bg1"/>
                </a:solidFill>
                <a:latin typeface="Consolas" pitchFamily="49" charset="0"/>
              </a:rPr>
              <a:t>null</a:t>
            </a:r>
            <a:r>
              <a:rPr lang="en-US" sz="1200" dirty="0" smtClean="0">
                <a:solidFill>
                  <a:schemeClr val="bg1"/>
                </a:solidFill>
                <a:latin typeface="Consolas" pitchFamily="49" charset="0"/>
              </a:rPr>
              <a:t> );</a:t>
            </a:r>
            <a:br>
              <a:rPr lang="en-US" sz="1200" dirty="0" smtClean="0">
                <a:solidFill>
                  <a:schemeClr val="bg1"/>
                </a:solidFill>
                <a:latin typeface="Consolas" pitchFamily="49" charset="0"/>
              </a:rPr>
            </a:br>
            <a:endParaRPr lang="en-US" sz="1200" dirty="0" smtClean="0">
              <a:solidFill>
                <a:schemeClr val="bg1"/>
              </a:solidFill>
              <a:latin typeface="Consolas" pitchFamily="49" charset="0"/>
            </a:endParaRPr>
          </a:p>
          <a:p>
            <a:r>
              <a:rPr lang="en-US" sz="1200" dirty="0" smtClean="0">
                <a:solidFill>
                  <a:schemeClr val="bg1"/>
                </a:solidFill>
                <a:latin typeface="Consolas" pitchFamily="49" charset="0"/>
              </a:rPr>
              <a:t>  </a:t>
            </a:r>
            <a:r>
              <a:rPr lang="en-US" sz="1200" dirty="0" err="1" smtClean="0">
                <a:solidFill>
                  <a:schemeClr val="bg1"/>
                </a:solidFill>
                <a:latin typeface="Consolas" pitchFamily="49" charset="0"/>
              </a:rPr>
              <a:t>Contract.Ensures</a:t>
            </a:r>
            <a:r>
              <a:rPr lang="en-US" sz="1200" dirty="0" smtClean="0">
                <a:solidFill>
                  <a:schemeClr val="bg1"/>
                </a:solidFill>
                <a:latin typeface="Consolas" pitchFamily="49" charset="0"/>
              </a:rPr>
              <a:t>( Count == </a:t>
            </a:r>
            <a:r>
              <a:rPr lang="en-US" sz="1200" dirty="0" err="1" smtClean="0">
                <a:solidFill>
                  <a:schemeClr val="bg1"/>
                </a:solidFill>
                <a:latin typeface="Consolas" pitchFamily="49" charset="0"/>
              </a:rPr>
              <a:t>Contract.OldValue</a:t>
            </a:r>
            <a:r>
              <a:rPr lang="en-US" sz="1200" dirty="0" smtClean="0">
                <a:solidFill>
                  <a:schemeClr val="bg1"/>
                </a:solidFill>
                <a:latin typeface="Consolas" pitchFamily="49" charset="0"/>
              </a:rPr>
              <a:t>(Count) + 1 );</a:t>
            </a:r>
          </a:p>
          <a:p>
            <a:r>
              <a:rPr lang="en-US" sz="1200" dirty="0" smtClean="0">
                <a:solidFill>
                  <a:schemeClr val="bg1"/>
                </a:solidFill>
                <a:latin typeface="Consolas" pitchFamily="49" charset="0"/>
              </a:rPr>
              <a:t>  </a:t>
            </a:r>
            <a:r>
              <a:rPr lang="en-US" sz="1200" dirty="0" err="1" smtClean="0">
                <a:solidFill>
                  <a:schemeClr val="bg1"/>
                </a:solidFill>
                <a:latin typeface="Consolas" pitchFamily="49" charset="0"/>
              </a:rPr>
              <a:t>Contract.Ensures</a:t>
            </a:r>
            <a:r>
              <a:rPr lang="en-US" sz="1200" dirty="0" smtClean="0">
                <a:solidFill>
                  <a:schemeClr val="bg1"/>
                </a:solidFill>
                <a:latin typeface="Consolas" pitchFamily="49" charset="0"/>
              </a:rPr>
              <a:t>( </a:t>
            </a:r>
            <a:r>
              <a:rPr lang="en-US" sz="1200" dirty="0" err="1" smtClean="0">
                <a:solidFill>
                  <a:schemeClr val="bg1"/>
                </a:solidFill>
                <a:latin typeface="Consolas" pitchFamily="49" charset="0"/>
              </a:rPr>
              <a:t>Contract.Result</a:t>
            </a:r>
            <a:r>
              <a:rPr lang="en-US" sz="1200" dirty="0" smtClean="0">
                <a:solidFill>
                  <a:schemeClr val="bg1"/>
                </a:solidFill>
                <a:latin typeface="Consolas" pitchFamily="49" charset="0"/>
              </a:rPr>
              <a:t>&lt;</a:t>
            </a:r>
            <a:r>
              <a:rPr lang="en-US" sz="1200" b="1" dirty="0" err="1" smtClean="0">
                <a:solidFill>
                  <a:schemeClr val="bg1"/>
                </a:solidFill>
                <a:latin typeface="Consolas" pitchFamily="49" charset="0"/>
              </a:rPr>
              <a:t>int</a:t>
            </a:r>
            <a:r>
              <a:rPr lang="en-US" sz="1200" dirty="0" smtClean="0">
                <a:solidFill>
                  <a:schemeClr val="bg1"/>
                </a:solidFill>
                <a:latin typeface="Consolas" pitchFamily="49" charset="0"/>
              </a:rPr>
              <a:t>&gt;() == </a:t>
            </a:r>
            <a:r>
              <a:rPr lang="en-US" sz="1200" dirty="0" err="1" smtClean="0">
                <a:solidFill>
                  <a:schemeClr val="bg1"/>
                </a:solidFill>
                <a:latin typeface="Consolas" pitchFamily="49" charset="0"/>
              </a:rPr>
              <a:t>Contract.OldValue</a:t>
            </a:r>
            <a:r>
              <a:rPr lang="en-US" sz="1200" dirty="0" smtClean="0">
                <a:solidFill>
                  <a:schemeClr val="bg1"/>
                </a:solidFill>
                <a:latin typeface="Consolas" pitchFamily="49" charset="0"/>
              </a:rPr>
              <a:t>(Count) );</a:t>
            </a:r>
          </a:p>
          <a:p>
            <a:endParaRPr lang="en-US" sz="1200" dirty="0" smtClean="0">
              <a:solidFill>
                <a:schemeClr val="bg1"/>
              </a:solidFill>
              <a:latin typeface="Consolas" pitchFamily="49" charset="0"/>
            </a:endParaRPr>
          </a:p>
          <a:p>
            <a:r>
              <a:rPr lang="en-US" sz="1200" b="1" dirty="0" smtClean="0">
                <a:solidFill>
                  <a:schemeClr val="bg1"/>
                </a:solidFill>
                <a:latin typeface="Consolas" pitchFamily="49" charset="0"/>
              </a:rPr>
              <a:t>  if</a:t>
            </a:r>
            <a:r>
              <a:rPr lang="en-US" sz="1200" dirty="0" smtClean="0">
                <a:solidFill>
                  <a:schemeClr val="bg1"/>
                </a:solidFill>
                <a:latin typeface="Consolas" pitchFamily="49" charset="0"/>
              </a:rPr>
              <a:t> (_size == _</a:t>
            </a:r>
            <a:r>
              <a:rPr lang="en-US" sz="1200" dirty="0" err="1" smtClean="0">
                <a:solidFill>
                  <a:schemeClr val="bg1"/>
                </a:solidFill>
                <a:latin typeface="Consolas" pitchFamily="49" charset="0"/>
              </a:rPr>
              <a:t>items.Length</a:t>
            </a:r>
            <a:r>
              <a:rPr lang="en-US" sz="1200" dirty="0" smtClean="0">
                <a:solidFill>
                  <a:schemeClr val="bg1"/>
                </a:solidFill>
                <a:latin typeface="Consolas" pitchFamily="49" charset="0"/>
              </a:rPr>
              <a:t>) </a:t>
            </a:r>
            <a:r>
              <a:rPr lang="en-US" sz="1200" dirty="0" err="1" smtClean="0">
                <a:solidFill>
                  <a:schemeClr val="bg1"/>
                </a:solidFill>
                <a:latin typeface="Consolas" pitchFamily="49" charset="0"/>
              </a:rPr>
              <a:t>EnsureCapacity</a:t>
            </a:r>
            <a:r>
              <a:rPr lang="en-US" sz="1200" dirty="0" smtClean="0">
                <a:solidFill>
                  <a:schemeClr val="bg1"/>
                </a:solidFill>
                <a:latin typeface="Consolas" pitchFamily="49" charset="0"/>
              </a:rPr>
              <a:t>(_size+1);</a:t>
            </a:r>
          </a:p>
          <a:p>
            <a:r>
              <a:rPr lang="en-US" sz="1200" dirty="0" smtClean="0">
                <a:solidFill>
                  <a:schemeClr val="bg1"/>
                </a:solidFill>
                <a:latin typeface="Consolas" pitchFamily="49" charset="0"/>
              </a:rPr>
              <a:t>  _items[_size] = value;</a:t>
            </a:r>
          </a:p>
          <a:p>
            <a:r>
              <a:rPr lang="en-US" sz="1200" b="1" dirty="0" smtClean="0">
                <a:solidFill>
                  <a:schemeClr val="bg1"/>
                </a:solidFill>
                <a:latin typeface="Consolas" pitchFamily="49" charset="0"/>
              </a:rPr>
              <a:t>  return</a:t>
            </a:r>
            <a:r>
              <a:rPr lang="en-US" sz="1200" dirty="0" smtClean="0">
                <a:solidFill>
                  <a:schemeClr val="bg1"/>
                </a:solidFill>
                <a:latin typeface="Consolas" pitchFamily="49" charset="0"/>
              </a:rPr>
              <a:t> _size++;</a:t>
            </a:r>
          </a:p>
          <a:p>
            <a:r>
              <a:rPr lang="en-US" sz="1200" dirty="0" smtClean="0">
                <a:solidFill>
                  <a:schemeClr val="bg1"/>
                </a:solidFill>
                <a:latin typeface="Consolas" pitchFamily="49" charset="0"/>
              </a:rPr>
              <a:t>}</a:t>
            </a:r>
          </a:p>
        </p:txBody>
      </p:sp>
      <p:grpSp>
        <p:nvGrpSpPr>
          <p:cNvPr id="62" name="Group 45"/>
          <p:cNvGrpSpPr/>
          <p:nvPr/>
        </p:nvGrpSpPr>
        <p:grpSpPr>
          <a:xfrm>
            <a:off x="6781800" y="2362200"/>
            <a:ext cx="2209800" cy="4524315"/>
            <a:chOff x="6781800" y="2362200"/>
            <a:chExt cx="2209800" cy="4524315"/>
          </a:xfrm>
        </p:grpSpPr>
        <p:sp>
          <p:nvSpPr>
            <p:cNvPr id="63" name="Rectangle 62"/>
            <p:cNvSpPr/>
            <p:nvPr/>
          </p:nvSpPr>
          <p:spPr>
            <a:xfrm>
              <a:off x="6881346" y="6553200"/>
              <a:ext cx="739977" cy="13213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64" name="Rectangle 63"/>
            <p:cNvSpPr/>
            <p:nvPr/>
          </p:nvSpPr>
          <p:spPr>
            <a:xfrm>
              <a:off x="6881346" y="2843213"/>
              <a:ext cx="1752600" cy="43815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5" name="Rectangle 64"/>
            <p:cNvSpPr/>
            <p:nvPr/>
          </p:nvSpPr>
          <p:spPr>
            <a:xfrm>
              <a:off x="6881346" y="2524126"/>
              <a:ext cx="1181096" cy="3095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6" name="Rectangle 65"/>
            <p:cNvSpPr/>
            <p:nvPr/>
          </p:nvSpPr>
          <p:spPr>
            <a:xfrm>
              <a:off x="6881346" y="5583744"/>
              <a:ext cx="1726170" cy="96945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7" name="Rectangle 66"/>
            <p:cNvSpPr/>
            <p:nvPr/>
          </p:nvSpPr>
          <p:spPr>
            <a:xfrm>
              <a:off x="6881346" y="3276599"/>
              <a:ext cx="1371600" cy="2309813"/>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68" name="TextBox 67"/>
            <p:cNvSpPr txBox="1"/>
            <p:nvPr/>
          </p:nvSpPr>
          <p:spPr>
            <a:xfrm>
              <a:off x="6781800" y="2362200"/>
              <a:ext cx="2209800" cy="4524315"/>
            </a:xfrm>
            <a:prstGeom prst="rect">
              <a:avLst/>
            </a:prstGeom>
            <a:noFill/>
          </p:spPr>
          <p:txBody>
            <a:bodyPr wrap="square" rtlCol="0">
              <a:spAutoFit/>
            </a:bodyPr>
            <a:lstStyle/>
            <a:p>
              <a:r>
                <a:rPr lang="en-US" sz="400" b="1" dirty="0" smtClean="0">
                  <a:solidFill>
                    <a:schemeClr val="bg1"/>
                  </a:solidFill>
                </a:rPr>
                <a:t>.method public </a:t>
              </a:r>
              <a:r>
                <a:rPr lang="en-US" sz="400" b="1" dirty="0" err="1" smtClean="0">
                  <a:solidFill>
                    <a:schemeClr val="bg1"/>
                  </a:solidFill>
                </a:rPr>
                <a:t>hidebysig</a:t>
              </a:r>
              <a:r>
                <a:rPr lang="en-US" sz="400" b="1" dirty="0" smtClean="0">
                  <a:solidFill>
                    <a:schemeClr val="bg1"/>
                  </a:solidFill>
                </a:rPr>
                <a:t> </a:t>
              </a:r>
              <a:r>
                <a:rPr lang="en-US" sz="400" b="1" dirty="0" err="1" smtClean="0">
                  <a:solidFill>
                    <a:schemeClr val="bg1"/>
                  </a:solidFill>
                </a:rPr>
                <a:t>newslot</a:t>
              </a:r>
              <a:r>
                <a:rPr lang="en-US" sz="400" b="1" dirty="0" smtClean="0">
                  <a:solidFill>
                    <a:schemeClr val="bg1"/>
                  </a:solidFill>
                </a:rPr>
                <a:t> virtual instance int32 Add(object 'value') </a:t>
              </a:r>
              <a:r>
                <a:rPr lang="en-US" sz="400" b="1" dirty="0" err="1" smtClean="0">
                  <a:solidFill>
                    <a:schemeClr val="bg1"/>
                  </a:solidFill>
                </a:rPr>
                <a:t>cil</a:t>
              </a:r>
              <a:r>
                <a:rPr lang="en-US" sz="400" b="1" dirty="0" smtClean="0">
                  <a:solidFill>
                    <a:schemeClr val="bg1"/>
                  </a:solidFill>
                </a:rPr>
                <a:t> managed</a:t>
              </a:r>
            </a:p>
            <a:p>
              <a:r>
                <a:rPr lang="en-US" sz="400" b="1" dirty="0" smtClean="0">
                  <a:solidFill>
                    <a:schemeClr val="bg1"/>
                  </a:solidFill>
                </a:rPr>
                <a:t>{</a:t>
              </a:r>
            </a:p>
            <a:p>
              <a:r>
                <a:rPr lang="en-US" sz="400" b="1" dirty="0" smtClean="0">
                  <a:solidFill>
                    <a:schemeClr val="bg1"/>
                  </a:solidFill>
                </a:rPr>
                <a:t>  .locals init (int32 '</a:t>
              </a:r>
              <a:r>
                <a:rPr lang="en-US" sz="400" b="1" dirty="0" err="1" smtClean="0">
                  <a:solidFill>
                    <a:schemeClr val="bg1"/>
                  </a:solidFill>
                </a:rPr>
                <a:t>Contract.Old</a:t>
              </a:r>
              <a:r>
                <a:rPr lang="en-US" sz="400" b="1" dirty="0" smtClean="0">
                  <a:solidFill>
                    <a:schemeClr val="bg1"/>
                  </a:solidFill>
                </a:rPr>
                <a:t>(Count)',</a:t>
              </a:r>
            </a:p>
            <a:p>
              <a:r>
                <a:rPr lang="en-US" sz="400" b="1" dirty="0" smtClean="0">
                  <a:solidFill>
                    <a:schemeClr val="bg1"/>
                  </a:solidFill>
                </a:rPr>
                <a:t>                int32 '</a:t>
              </a:r>
              <a:r>
                <a:rPr lang="en-US" sz="400" b="1" dirty="0" err="1" smtClean="0">
                  <a:solidFill>
                    <a:schemeClr val="bg1"/>
                  </a:solidFill>
                </a:rPr>
                <a:t>Contract.Result</a:t>
              </a:r>
              <a:r>
                <a:rPr lang="en-US" sz="400" b="1" dirty="0" smtClean="0">
                  <a:solidFill>
                    <a:schemeClr val="bg1"/>
                  </a:solidFill>
                </a:rPr>
                <a:t>&lt;</a:t>
              </a:r>
              <a:r>
                <a:rPr lang="en-US" sz="400" b="1" dirty="0" err="1" smtClean="0">
                  <a:solidFill>
                    <a:schemeClr val="bg1"/>
                  </a:solidFill>
                </a:rPr>
                <a:t>int</a:t>
              </a:r>
              <a:r>
                <a:rPr lang="en-US" sz="400" b="1" dirty="0" smtClean="0">
                  <a:solidFill>
                    <a:schemeClr val="bg1"/>
                  </a:solidFill>
                </a:rPr>
                <a:t>&gt;()')</a:t>
              </a:r>
            </a:p>
            <a:p>
              <a:r>
                <a:rPr lang="en-US" sz="400" b="1" dirty="0" smtClean="0">
                  <a:solidFill>
                    <a:schemeClr val="bg1"/>
                  </a:solidFill>
                </a:rPr>
                <a:t>  ldarg.0</a:t>
              </a:r>
            </a:p>
            <a:p>
              <a:r>
                <a:rPr lang="en-US" sz="400" b="1" dirty="0" smtClean="0">
                  <a:solidFill>
                    <a:schemeClr val="bg1"/>
                  </a:solidFill>
                </a:rPr>
                <a:t>  call       instance int32 </a:t>
              </a:r>
              <a:r>
                <a:rPr lang="en-US" sz="400" b="1" dirty="0" err="1" smtClean="0">
                  <a:solidFill>
                    <a:schemeClr val="bg1"/>
                  </a:solidFill>
                </a:rPr>
                <a:t>TabDemo.BaseList</a:t>
              </a:r>
              <a:r>
                <a:rPr lang="en-US" sz="400" b="1" dirty="0" smtClean="0">
                  <a:solidFill>
                    <a:schemeClr val="bg1"/>
                  </a:solidFill>
                </a:rPr>
                <a:t>::</a:t>
              </a:r>
              <a:r>
                <a:rPr lang="en-US" sz="400" b="1" dirty="0" err="1" smtClean="0">
                  <a:solidFill>
                    <a:schemeClr val="bg1"/>
                  </a:solidFill>
                </a:rPr>
                <a:t>get_Count</a:t>
              </a:r>
              <a:r>
                <a:rPr lang="en-US" sz="400" b="1" dirty="0" smtClean="0">
                  <a:solidFill>
                    <a:schemeClr val="bg1"/>
                  </a:solidFill>
                </a:rPr>
                <a:t>()</a:t>
              </a:r>
            </a:p>
            <a:p>
              <a:r>
                <a:rPr lang="en-US" sz="400" b="1" dirty="0" smtClean="0">
                  <a:solidFill>
                    <a:schemeClr val="bg1"/>
                  </a:solidFill>
                </a:rPr>
                <a:t>  stloc.3</a:t>
              </a:r>
            </a:p>
            <a:p>
              <a:r>
                <a:rPr lang="en-US" sz="400" b="1" dirty="0" smtClean="0">
                  <a:solidFill>
                    <a:schemeClr val="bg1"/>
                  </a:solidFill>
                </a:rPr>
                <a:t>  ldarg.1</a:t>
              </a:r>
            </a:p>
            <a:p>
              <a:r>
                <a:rPr lang="en-US" sz="400" b="1" dirty="0" smtClean="0">
                  <a:solidFill>
                    <a:schemeClr val="bg1"/>
                  </a:solidFill>
                </a:rPr>
                <a:t>  </a:t>
              </a:r>
              <a:r>
                <a:rPr lang="en-US" sz="400" b="1" dirty="0" err="1" smtClean="0">
                  <a:solidFill>
                    <a:schemeClr val="bg1"/>
                  </a:solidFill>
                </a:rPr>
                <a:t>ldnull</a:t>
              </a:r>
              <a:endParaRPr lang="en-US" sz="400" b="1" dirty="0" smtClean="0">
                <a:solidFill>
                  <a:schemeClr val="bg1"/>
                </a:solidFill>
              </a:endParaRPr>
            </a:p>
            <a:p>
              <a:r>
                <a:rPr lang="en-US" sz="400" b="1" dirty="0" smtClean="0">
                  <a:solidFill>
                    <a:schemeClr val="bg1"/>
                  </a:solidFill>
                </a:rPr>
                <a:t>  </a:t>
              </a:r>
              <a:r>
                <a:rPr lang="en-US" sz="400" b="1" dirty="0" err="1" smtClean="0">
                  <a:solidFill>
                    <a:schemeClr val="bg1"/>
                  </a:solidFill>
                </a:rPr>
                <a:t>ceq</a:t>
              </a:r>
              <a:endParaRPr lang="en-US" sz="400" b="1" dirty="0" smtClean="0">
                <a:solidFill>
                  <a:schemeClr val="bg1"/>
                </a:solidFill>
              </a:endParaRPr>
            </a:p>
            <a:p>
              <a:r>
                <a:rPr lang="en-US" sz="400" b="1" dirty="0" smtClean="0">
                  <a:solidFill>
                    <a:schemeClr val="bg1"/>
                  </a:solidFill>
                </a:rPr>
                <a:t>  ldc.i4.0</a:t>
              </a:r>
            </a:p>
            <a:p>
              <a:r>
                <a:rPr lang="en-US" sz="400" b="1" dirty="0" smtClean="0">
                  <a:solidFill>
                    <a:schemeClr val="bg1"/>
                  </a:solidFill>
                </a:rPr>
                <a:t>  </a:t>
              </a:r>
              <a:r>
                <a:rPr lang="en-US" sz="400" b="1" dirty="0" err="1" smtClean="0">
                  <a:solidFill>
                    <a:schemeClr val="bg1"/>
                  </a:solidFill>
                </a:rPr>
                <a:t>ceq</a:t>
              </a:r>
              <a:endParaRPr lang="en-US" sz="400" b="1" dirty="0" smtClean="0">
                <a:solidFill>
                  <a:schemeClr val="bg1"/>
                </a:solidFill>
              </a:endParaRPr>
            </a:p>
            <a:p>
              <a:r>
                <a:rPr lang="en-US" sz="400" b="1" dirty="0" smtClean="0">
                  <a:solidFill>
                    <a:schemeClr val="bg1"/>
                  </a:solidFill>
                </a:rPr>
                <a:t>  </a:t>
              </a:r>
              <a:r>
                <a:rPr lang="en-US" sz="400" b="1" dirty="0" err="1" smtClean="0">
                  <a:solidFill>
                    <a:schemeClr val="bg1"/>
                  </a:solidFill>
                </a:rPr>
                <a:t>ldstr</a:t>
              </a:r>
              <a:r>
                <a:rPr lang="en-US" sz="400" b="1" dirty="0" smtClean="0">
                  <a:solidFill>
                    <a:schemeClr val="bg1"/>
                  </a:solidFill>
                </a:rPr>
                <a:t>      "value != null"</a:t>
              </a:r>
            </a:p>
            <a:p>
              <a:r>
                <a:rPr lang="en-US" sz="400" b="1" dirty="0" smtClean="0">
                  <a:solidFill>
                    <a:schemeClr val="bg1"/>
                  </a:solidFill>
                </a:rPr>
                <a:t>  call       void __</a:t>
              </a:r>
              <a:r>
                <a:rPr lang="en-US" sz="400" b="1" dirty="0" err="1" smtClean="0">
                  <a:solidFill>
                    <a:schemeClr val="bg1"/>
                  </a:solidFill>
                </a:rPr>
                <a:t>RewriterMethods</a:t>
              </a:r>
              <a:r>
                <a:rPr lang="en-US" sz="400" b="1" dirty="0" smtClean="0">
                  <a:solidFill>
                    <a:schemeClr val="bg1"/>
                  </a:solidFill>
                </a:rPr>
                <a:t>::RewriterRequires$PST06000009(</a:t>
              </a:r>
              <a:r>
                <a:rPr lang="en-US" sz="400" b="1" dirty="0" err="1" smtClean="0">
                  <a:solidFill>
                    <a:schemeClr val="bg1"/>
                  </a:solidFill>
                </a:rPr>
                <a:t>bool</a:t>
              </a:r>
              <a:r>
                <a:rPr lang="en-US" sz="400" b="1" dirty="0" smtClean="0">
                  <a:solidFill>
                    <a:schemeClr val="bg1"/>
                  </a:solidFill>
                </a:rPr>
                <a:t>,  string)</a:t>
              </a:r>
            </a:p>
            <a:p>
              <a:r>
                <a:rPr lang="en-US" sz="400" b="1" dirty="0" smtClean="0">
                  <a:solidFill>
                    <a:schemeClr val="bg1"/>
                  </a:solidFill>
                </a:rPr>
                <a:t>  ldarg.0</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int32 </a:t>
              </a:r>
              <a:r>
                <a:rPr lang="en-US" sz="400" b="1" dirty="0" err="1" smtClean="0">
                  <a:solidFill>
                    <a:schemeClr val="bg1"/>
                  </a:solidFill>
                </a:rPr>
                <a:t>TabDemo.BaseList</a:t>
              </a:r>
              <a:r>
                <a:rPr lang="en-US" sz="400" b="1" dirty="0" smtClean="0">
                  <a:solidFill>
                    <a:schemeClr val="bg1"/>
                  </a:solidFill>
                </a:rPr>
                <a:t>::count</a:t>
              </a:r>
            </a:p>
            <a:p>
              <a:r>
                <a:rPr lang="en-US" sz="400" b="1" dirty="0" smtClean="0">
                  <a:solidFill>
                    <a:schemeClr val="bg1"/>
                  </a:solidFill>
                </a:rPr>
                <a:t>  ldarg.0</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object[] </a:t>
              </a:r>
              <a:r>
                <a:rPr lang="en-US" sz="400" b="1" dirty="0" err="1" smtClean="0">
                  <a:solidFill>
                    <a:schemeClr val="bg1"/>
                  </a:solidFill>
                </a:rPr>
                <a:t>TabDemo.BaseList</a:t>
              </a:r>
              <a:r>
                <a:rPr lang="en-US" sz="400" b="1" dirty="0" smtClean="0">
                  <a:solidFill>
                    <a:schemeClr val="bg1"/>
                  </a:solidFill>
                </a:rPr>
                <a:t>::items</a:t>
              </a:r>
            </a:p>
            <a:p>
              <a:r>
                <a:rPr lang="en-US" sz="400" b="1" dirty="0" smtClean="0">
                  <a:solidFill>
                    <a:schemeClr val="bg1"/>
                  </a:solidFill>
                </a:rPr>
                <a:t>  </a:t>
              </a:r>
              <a:r>
                <a:rPr lang="en-US" sz="400" b="1" dirty="0" err="1" smtClean="0">
                  <a:solidFill>
                    <a:schemeClr val="bg1"/>
                  </a:solidFill>
                </a:rPr>
                <a:t>ldlen</a:t>
              </a:r>
              <a:endParaRPr lang="en-US" sz="400" b="1" dirty="0" smtClean="0">
                <a:solidFill>
                  <a:schemeClr val="bg1"/>
                </a:solidFill>
              </a:endParaRPr>
            </a:p>
            <a:p>
              <a:r>
                <a:rPr lang="en-US" sz="400" b="1" dirty="0" smtClean="0">
                  <a:solidFill>
                    <a:schemeClr val="bg1"/>
                  </a:solidFill>
                </a:rPr>
                <a:t>  conv.i4</a:t>
              </a:r>
            </a:p>
            <a:p>
              <a:r>
                <a:rPr lang="en-US" sz="400" b="1" dirty="0" smtClean="0">
                  <a:solidFill>
                    <a:schemeClr val="bg1"/>
                  </a:solidFill>
                </a:rPr>
                <a:t>  </a:t>
              </a:r>
              <a:r>
                <a:rPr lang="en-US" sz="400" b="1" dirty="0" err="1" smtClean="0">
                  <a:solidFill>
                    <a:schemeClr val="bg1"/>
                  </a:solidFill>
                </a:rPr>
                <a:t>ceq</a:t>
              </a:r>
              <a:endParaRPr lang="en-US" sz="400" b="1" dirty="0" smtClean="0">
                <a:solidFill>
                  <a:schemeClr val="bg1"/>
                </a:solidFill>
              </a:endParaRPr>
            </a:p>
            <a:p>
              <a:r>
                <a:rPr lang="en-US" sz="400" b="1" dirty="0" smtClean="0">
                  <a:solidFill>
                    <a:schemeClr val="bg1"/>
                  </a:solidFill>
                </a:rPr>
                <a:t>  ldc.i4.0</a:t>
              </a:r>
            </a:p>
            <a:p>
              <a:r>
                <a:rPr lang="en-US" sz="400" b="1" dirty="0" smtClean="0">
                  <a:solidFill>
                    <a:schemeClr val="bg1"/>
                  </a:solidFill>
                </a:rPr>
                <a:t>  </a:t>
              </a:r>
              <a:r>
                <a:rPr lang="en-US" sz="400" b="1" dirty="0" err="1" smtClean="0">
                  <a:solidFill>
                    <a:schemeClr val="bg1"/>
                  </a:solidFill>
                </a:rPr>
                <a:t>ceq</a:t>
              </a:r>
              <a:endParaRPr lang="en-US" sz="400" b="1" dirty="0" smtClean="0">
                <a:solidFill>
                  <a:schemeClr val="bg1"/>
                </a:solidFill>
              </a:endParaRPr>
            </a:p>
            <a:p>
              <a:r>
                <a:rPr lang="en-US" sz="400" b="1" dirty="0" smtClean="0">
                  <a:solidFill>
                    <a:schemeClr val="bg1"/>
                  </a:solidFill>
                </a:rPr>
                <a:t>  stloc.1</a:t>
              </a:r>
            </a:p>
            <a:p>
              <a:r>
                <a:rPr lang="en-US" sz="400" b="1" dirty="0" smtClean="0">
                  <a:solidFill>
                    <a:schemeClr val="bg1"/>
                  </a:solidFill>
                </a:rPr>
                <a:t>  ldloc.1</a:t>
              </a:r>
            </a:p>
            <a:p>
              <a:r>
                <a:rPr lang="en-US" sz="400" b="1" dirty="0" smtClean="0">
                  <a:solidFill>
                    <a:schemeClr val="bg1"/>
                  </a:solidFill>
                </a:rPr>
                <a:t>  </a:t>
              </a:r>
              <a:r>
                <a:rPr lang="en-US" sz="400" b="1" dirty="0" err="1" smtClean="0">
                  <a:solidFill>
                    <a:schemeClr val="bg1"/>
                  </a:solidFill>
                </a:rPr>
                <a:t>brtrue</a:t>
              </a:r>
              <a:r>
                <a:rPr lang="en-US" sz="400" b="1" dirty="0" smtClean="0">
                  <a:solidFill>
                    <a:schemeClr val="bg1"/>
                  </a:solidFill>
                </a:rPr>
                <a:t>     IL_004d</a:t>
              </a:r>
            </a:p>
            <a:p>
              <a:r>
                <a:rPr lang="en-US" sz="400" b="1" dirty="0" smtClean="0">
                  <a:solidFill>
                    <a:schemeClr val="bg1"/>
                  </a:solidFill>
                </a:rPr>
                <a:t>  </a:t>
              </a:r>
              <a:r>
                <a:rPr lang="en-US" sz="400" b="1" dirty="0" err="1" smtClean="0">
                  <a:solidFill>
                    <a:schemeClr val="bg1"/>
                  </a:solidFill>
                </a:rPr>
                <a:t>nop</a:t>
              </a:r>
              <a:endParaRPr lang="en-US" sz="400" b="1" dirty="0" smtClean="0">
                <a:solidFill>
                  <a:schemeClr val="bg1"/>
                </a:solidFill>
              </a:endParaRPr>
            </a:p>
            <a:p>
              <a:r>
                <a:rPr lang="en-US" sz="400" b="1" dirty="0" smtClean="0">
                  <a:solidFill>
                    <a:schemeClr val="bg1"/>
                  </a:solidFill>
                </a:rPr>
                <a:t>  ldarg.0</a:t>
              </a:r>
            </a:p>
            <a:p>
              <a:r>
                <a:rPr lang="en-US" sz="400" b="1" dirty="0" smtClean="0">
                  <a:solidFill>
                    <a:schemeClr val="bg1"/>
                  </a:solidFill>
                </a:rPr>
                <a:t>  ldarg.0</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int32 </a:t>
              </a:r>
              <a:r>
                <a:rPr lang="en-US" sz="400" b="1" dirty="0" err="1" smtClean="0">
                  <a:solidFill>
                    <a:schemeClr val="bg1"/>
                  </a:solidFill>
                </a:rPr>
                <a:t>TabDemo.BaseList</a:t>
              </a:r>
              <a:r>
                <a:rPr lang="en-US" sz="400" b="1" dirty="0" smtClean="0">
                  <a:solidFill>
                    <a:schemeClr val="bg1"/>
                  </a:solidFill>
                </a:rPr>
                <a:t>::count</a:t>
              </a:r>
            </a:p>
            <a:p>
              <a:r>
                <a:rPr lang="en-US" sz="400" b="1" dirty="0" smtClean="0">
                  <a:solidFill>
                    <a:schemeClr val="bg1"/>
                  </a:solidFill>
                </a:rPr>
                <a:t>  ldc.i4.1</a:t>
              </a:r>
            </a:p>
            <a:p>
              <a:r>
                <a:rPr lang="en-US" sz="400" b="1" dirty="0" smtClean="0">
                  <a:solidFill>
                    <a:schemeClr val="bg1"/>
                  </a:solidFill>
                </a:rPr>
                <a:t>  add</a:t>
              </a:r>
            </a:p>
            <a:p>
              <a:r>
                <a:rPr lang="en-US" sz="400" b="1" dirty="0" smtClean="0">
                  <a:solidFill>
                    <a:schemeClr val="bg1"/>
                  </a:solidFill>
                </a:rPr>
                <a:t>  call       instance void </a:t>
              </a:r>
              <a:r>
                <a:rPr lang="en-US" sz="400" b="1" dirty="0" err="1" smtClean="0">
                  <a:solidFill>
                    <a:schemeClr val="bg1"/>
                  </a:solidFill>
                </a:rPr>
                <a:t>TabDemo.BaseList</a:t>
              </a:r>
              <a:r>
                <a:rPr lang="en-US" sz="400" b="1" dirty="0" smtClean="0">
                  <a:solidFill>
                    <a:schemeClr val="bg1"/>
                  </a:solidFill>
                </a:rPr>
                <a:t>::</a:t>
              </a:r>
              <a:r>
                <a:rPr lang="en-US" sz="400" b="1" dirty="0" err="1" smtClean="0">
                  <a:solidFill>
                    <a:schemeClr val="bg1"/>
                  </a:solidFill>
                </a:rPr>
                <a:t>EnsureCapacity</a:t>
              </a:r>
              <a:r>
                <a:rPr lang="en-US" sz="400" b="1" dirty="0" smtClean="0">
                  <a:solidFill>
                    <a:schemeClr val="bg1"/>
                  </a:solidFill>
                </a:rPr>
                <a:t>(int32)</a:t>
              </a:r>
            </a:p>
            <a:p>
              <a:r>
                <a:rPr lang="en-US" sz="400" b="1" dirty="0" smtClean="0">
                  <a:solidFill>
                    <a:schemeClr val="bg1"/>
                  </a:solidFill>
                </a:rPr>
                <a:t>  </a:t>
              </a:r>
              <a:r>
                <a:rPr lang="en-US" sz="400" b="1" dirty="0" err="1" smtClean="0">
                  <a:solidFill>
                    <a:schemeClr val="bg1"/>
                  </a:solidFill>
                </a:rPr>
                <a:t>nop</a:t>
              </a:r>
              <a:endParaRPr lang="en-US" sz="400" b="1" dirty="0" smtClean="0">
                <a:solidFill>
                  <a:schemeClr val="bg1"/>
                </a:solidFill>
              </a:endParaRPr>
            </a:p>
            <a:p>
              <a:r>
                <a:rPr lang="en-US" sz="400" b="1" dirty="0" smtClean="0">
                  <a:solidFill>
                    <a:schemeClr val="bg1"/>
                  </a:solidFill>
                </a:rPr>
                <a:t>  </a:t>
              </a:r>
              <a:r>
                <a:rPr lang="en-US" sz="400" b="1" dirty="0" err="1" smtClean="0">
                  <a:solidFill>
                    <a:schemeClr val="bg1"/>
                  </a:solidFill>
                </a:rPr>
                <a:t>nop</a:t>
              </a:r>
              <a:endParaRPr lang="en-US" sz="400" b="1" dirty="0" smtClean="0">
                <a:solidFill>
                  <a:schemeClr val="bg1"/>
                </a:solidFill>
              </a:endParaRPr>
            </a:p>
            <a:p>
              <a:r>
                <a:rPr lang="en-US" sz="400" b="1" dirty="0" smtClean="0">
                  <a:solidFill>
                    <a:schemeClr val="bg1"/>
                  </a:solidFill>
                </a:rPr>
                <a:t>  ldarg.0</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object[] </a:t>
              </a:r>
              <a:r>
                <a:rPr lang="en-US" sz="400" b="1" dirty="0" err="1" smtClean="0">
                  <a:solidFill>
                    <a:schemeClr val="bg1"/>
                  </a:solidFill>
                </a:rPr>
                <a:t>TabDemo.BaseList</a:t>
              </a:r>
              <a:r>
                <a:rPr lang="en-US" sz="400" b="1" dirty="0" smtClean="0">
                  <a:solidFill>
                    <a:schemeClr val="bg1"/>
                  </a:solidFill>
                </a:rPr>
                <a:t>::items</a:t>
              </a:r>
            </a:p>
            <a:p>
              <a:r>
                <a:rPr lang="en-US" sz="400" b="1" dirty="0" smtClean="0">
                  <a:solidFill>
                    <a:schemeClr val="bg1"/>
                  </a:solidFill>
                </a:rPr>
                <a:t>  ldarg.0</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int32 </a:t>
              </a:r>
              <a:r>
                <a:rPr lang="en-US" sz="400" b="1" dirty="0" err="1" smtClean="0">
                  <a:solidFill>
                    <a:schemeClr val="bg1"/>
                  </a:solidFill>
                </a:rPr>
                <a:t>TabDemo.BaseList</a:t>
              </a:r>
              <a:r>
                <a:rPr lang="en-US" sz="400" b="1" dirty="0" smtClean="0">
                  <a:solidFill>
                    <a:schemeClr val="bg1"/>
                  </a:solidFill>
                </a:rPr>
                <a:t>::count</a:t>
              </a:r>
            </a:p>
            <a:p>
              <a:r>
                <a:rPr lang="en-US" sz="400" b="1" dirty="0" smtClean="0">
                  <a:solidFill>
                    <a:schemeClr val="bg1"/>
                  </a:solidFill>
                </a:rPr>
                <a:t>  ldarg.1</a:t>
              </a:r>
            </a:p>
            <a:p>
              <a:r>
                <a:rPr lang="en-US" sz="400" b="1" dirty="0" smtClean="0">
                  <a:solidFill>
                    <a:schemeClr val="bg1"/>
                  </a:solidFill>
                </a:rPr>
                <a:t>  stelem.ref</a:t>
              </a:r>
            </a:p>
            <a:p>
              <a:r>
                <a:rPr lang="en-US" sz="400" b="1" dirty="0" smtClean="0">
                  <a:solidFill>
                    <a:schemeClr val="bg1"/>
                  </a:solidFill>
                </a:rPr>
                <a:t>  ldarg.0</a:t>
              </a:r>
            </a:p>
            <a:p>
              <a:r>
                <a:rPr lang="en-US" sz="400" b="1" dirty="0" smtClean="0">
                  <a:solidFill>
                    <a:schemeClr val="bg1"/>
                  </a:solidFill>
                </a:rPr>
                <a:t>  dup</a:t>
              </a:r>
            </a:p>
            <a:p>
              <a:r>
                <a:rPr lang="en-US" sz="400" b="1" dirty="0" smtClean="0">
                  <a:solidFill>
                    <a:schemeClr val="bg1"/>
                  </a:solidFill>
                </a:rPr>
                <a:t>  </a:t>
              </a:r>
              <a:r>
                <a:rPr lang="en-US" sz="400" b="1" dirty="0" err="1" smtClean="0">
                  <a:solidFill>
                    <a:schemeClr val="bg1"/>
                  </a:solidFill>
                </a:rPr>
                <a:t>ldfld</a:t>
              </a:r>
              <a:r>
                <a:rPr lang="en-US" sz="400" b="1" dirty="0" smtClean="0">
                  <a:solidFill>
                    <a:schemeClr val="bg1"/>
                  </a:solidFill>
                </a:rPr>
                <a:t>      int32 </a:t>
              </a:r>
              <a:r>
                <a:rPr lang="en-US" sz="400" b="1" dirty="0" err="1" smtClean="0">
                  <a:solidFill>
                    <a:schemeClr val="bg1"/>
                  </a:solidFill>
                </a:rPr>
                <a:t>TabDemo.BaseList</a:t>
              </a:r>
              <a:r>
                <a:rPr lang="en-US" sz="400" b="1" dirty="0" smtClean="0">
                  <a:solidFill>
                    <a:schemeClr val="bg1"/>
                  </a:solidFill>
                </a:rPr>
                <a:t>::count</a:t>
              </a:r>
            </a:p>
            <a:p>
              <a:r>
                <a:rPr lang="en-US" sz="400" b="1" dirty="0" smtClean="0">
                  <a:solidFill>
                    <a:schemeClr val="bg1"/>
                  </a:solidFill>
                </a:rPr>
                <a:t>  dup</a:t>
              </a:r>
            </a:p>
            <a:p>
              <a:r>
                <a:rPr lang="en-US" sz="400" b="1" dirty="0" smtClean="0">
                  <a:solidFill>
                    <a:schemeClr val="bg1"/>
                  </a:solidFill>
                </a:rPr>
                <a:t>  stloc.2</a:t>
              </a:r>
            </a:p>
            <a:p>
              <a:r>
                <a:rPr lang="en-US" sz="400" b="1" dirty="0" smtClean="0">
                  <a:solidFill>
                    <a:schemeClr val="bg1"/>
                  </a:solidFill>
                </a:rPr>
                <a:t>  ldc.i4.1</a:t>
              </a:r>
            </a:p>
            <a:p>
              <a:r>
                <a:rPr lang="en-US" sz="400" b="1" dirty="0" smtClean="0">
                  <a:solidFill>
                    <a:schemeClr val="bg1"/>
                  </a:solidFill>
                </a:rPr>
                <a:t>  add</a:t>
              </a:r>
            </a:p>
            <a:p>
              <a:r>
                <a:rPr lang="en-US" sz="400" b="1" dirty="0" smtClean="0">
                  <a:solidFill>
                    <a:schemeClr val="bg1"/>
                  </a:solidFill>
                </a:rPr>
                <a:t>  </a:t>
              </a:r>
              <a:r>
                <a:rPr lang="en-US" sz="400" b="1" dirty="0" err="1" smtClean="0">
                  <a:solidFill>
                    <a:schemeClr val="bg1"/>
                  </a:solidFill>
                </a:rPr>
                <a:t>stfld</a:t>
              </a:r>
              <a:r>
                <a:rPr lang="en-US" sz="400" b="1" dirty="0" smtClean="0">
                  <a:solidFill>
                    <a:schemeClr val="bg1"/>
                  </a:solidFill>
                </a:rPr>
                <a:t>      int32 </a:t>
              </a:r>
              <a:r>
                <a:rPr lang="en-US" sz="400" b="1" dirty="0" err="1" smtClean="0">
                  <a:solidFill>
                    <a:schemeClr val="bg1"/>
                  </a:solidFill>
                </a:rPr>
                <a:t>TabDemo.BaseList</a:t>
              </a:r>
              <a:r>
                <a:rPr lang="en-US" sz="400" b="1" dirty="0" smtClean="0">
                  <a:solidFill>
                    <a:schemeClr val="bg1"/>
                  </a:solidFill>
                </a:rPr>
                <a:t>::count</a:t>
              </a:r>
            </a:p>
            <a:p>
              <a:r>
                <a:rPr lang="en-US" sz="400" b="1" dirty="0" smtClean="0">
                  <a:solidFill>
                    <a:schemeClr val="bg1"/>
                  </a:solidFill>
                </a:rPr>
                <a:t>  ldloc.2</a:t>
              </a:r>
            </a:p>
            <a:p>
              <a:r>
                <a:rPr lang="en-US" sz="400" b="1" dirty="0" smtClean="0">
                  <a:solidFill>
                    <a:schemeClr val="bg1"/>
                  </a:solidFill>
                </a:rPr>
                <a:t>  stloc.0</a:t>
              </a:r>
            </a:p>
            <a:p>
              <a:r>
                <a:rPr lang="en-US" sz="400" b="1" dirty="0" smtClean="0">
                  <a:solidFill>
                    <a:schemeClr val="bg1"/>
                  </a:solidFill>
                </a:rPr>
                <a:t>  </a:t>
              </a:r>
              <a:r>
                <a:rPr lang="en-US" sz="400" b="1" dirty="0" err="1" smtClean="0">
                  <a:solidFill>
                    <a:schemeClr val="bg1"/>
                  </a:solidFill>
                </a:rPr>
                <a:t>br</a:t>
              </a:r>
              <a:r>
                <a:rPr lang="en-US" sz="400" b="1" dirty="0" smtClean="0">
                  <a:solidFill>
                    <a:schemeClr val="bg1"/>
                  </a:solidFill>
                </a:rPr>
                <a:t>         IL_0072</a:t>
              </a:r>
            </a:p>
            <a:p>
              <a:r>
                <a:rPr lang="en-US" sz="400" b="1" dirty="0" smtClean="0">
                  <a:solidFill>
                    <a:schemeClr val="bg1"/>
                  </a:solidFill>
                </a:rPr>
                <a:t>  ldloc.0</a:t>
              </a:r>
            </a:p>
            <a:p>
              <a:r>
                <a:rPr lang="en-US" sz="400" b="1" dirty="0" smtClean="0">
                  <a:solidFill>
                    <a:schemeClr val="bg1"/>
                  </a:solidFill>
                </a:rPr>
                <a:t>  </a:t>
              </a:r>
              <a:r>
                <a:rPr lang="en-US" sz="400" b="1" dirty="0" err="1" smtClean="0">
                  <a:solidFill>
                    <a:schemeClr val="bg1"/>
                  </a:solidFill>
                </a:rPr>
                <a:t>stloc.s</a:t>
              </a:r>
              <a:r>
                <a:rPr lang="en-US" sz="400" b="1" dirty="0" smtClean="0">
                  <a:solidFill>
                    <a:schemeClr val="bg1"/>
                  </a:solidFill>
                </a:rPr>
                <a:t>    '</a:t>
              </a:r>
              <a:r>
                <a:rPr lang="en-US" sz="400" b="1" dirty="0" err="1" smtClean="0">
                  <a:solidFill>
                    <a:schemeClr val="bg1"/>
                  </a:solidFill>
                </a:rPr>
                <a:t>Contract.Result</a:t>
              </a:r>
              <a:r>
                <a:rPr lang="en-US" sz="400" b="1" dirty="0" smtClean="0">
                  <a:solidFill>
                    <a:schemeClr val="bg1"/>
                  </a:solidFill>
                </a:rPr>
                <a:t>&lt;</a:t>
              </a:r>
              <a:r>
                <a:rPr lang="en-US" sz="400" b="1" dirty="0" err="1" smtClean="0">
                  <a:solidFill>
                    <a:schemeClr val="bg1"/>
                  </a:solidFill>
                </a:rPr>
                <a:t>int</a:t>
              </a:r>
              <a:r>
                <a:rPr lang="en-US" sz="400" b="1" dirty="0" smtClean="0">
                  <a:solidFill>
                    <a:schemeClr val="bg1"/>
                  </a:solidFill>
                </a:rPr>
                <a:t>&gt;()'</a:t>
              </a:r>
            </a:p>
            <a:p>
              <a:r>
                <a:rPr lang="en-US" sz="400" b="1" dirty="0" smtClean="0">
                  <a:solidFill>
                    <a:schemeClr val="bg1"/>
                  </a:solidFill>
                </a:rPr>
                <a:t>  </a:t>
              </a:r>
              <a:r>
                <a:rPr lang="en-US" sz="400" b="1" dirty="0" err="1" smtClean="0">
                  <a:solidFill>
                    <a:schemeClr val="bg1"/>
                  </a:solidFill>
                </a:rPr>
                <a:t>br</a:t>
              </a:r>
              <a:r>
                <a:rPr lang="en-US" sz="400" b="1" dirty="0" smtClean="0">
                  <a:solidFill>
                    <a:schemeClr val="bg1"/>
                  </a:solidFill>
                </a:rPr>
                <a:t>         IL_007a</a:t>
              </a:r>
            </a:p>
            <a:p>
              <a:r>
                <a:rPr lang="en-US" sz="400" b="1" dirty="0" smtClean="0">
                  <a:solidFill>
                    <a:schemeClr val="bg1"/>
                  </a:solidFill>
                </a:rPr>
                <a:t>  ldarg.0</a:t>
              </a:r>
            </a:p>
            <a:p>
              <a:r>
                <a:rPr lang="en-US" sz="400" b="1" dirty="0" smtClean="0">
                  <a:solidFill>
                    <a:schemeClr val="bg1"/>
                  </a:solidFill>
                </a:rPr>
                <a:t>  call       instance int32 </a:t>
              </a:r>
              <a:r>
                <a:rPr lang="en-US" sz="400" b="1" dirty="0" err="1" smtClean="0">
                  <a:solidFill>
                    <a:schemeClr val="bg1"/>
                  </a:solidFill>
                </a:rPr>
                <a:t>TabDemo.BaseList</a:t>
              </a:r>
              <a:r>
                <a:rPr lang="en-US" sz="400" b="1" dirty="0" smtClean="0">
                  <a:solidFill>
                    <a:schemeClr val="bg1"/>
                  </a:solidFill>
                </a:rPr>
                <a:t>::</a:t>
              </a:r>
              <a:r>
                <a:rPr lang="en-US" sz="400" b="1" dirty="0" err="1" smtClean="0">
                  <a:solidFill>
                    <a:schemeClr val="bg1"/>
                  </a:solidFill>
                </a:rPr>
                <a:t>get_Count</a:t>
              </a:r>
              <a:r>
                <a:rPr lang="en-US" sz="400" b="1" dirty="0" smtClean="0">
                  <a:solidFill>
                    <a:schemeClr val="bg1"/>
                  </a:solidFill>
                </a:rPr>
                <a:t>()</a:t>
              </a:r>
            </a:p>
            <a:p>
              <a:r>
                <a:rPr lang="en-US" sz="400" b="1" dirty="0" smtClean="0">
                  <a:solidFill>
                    <a:schemeClr val="bg1"/>
                  </a:solidFill>
                </a:rPr>
                <a:t>  ldloc.3</a:t>
              </a:r>
            </a:p>
            <a:p>
              <a:r>
                <a:rPr lang="en-US" sz="400" b="1" dirty="0" smtClean="0">
                  <a:solidFill>
                    <a:schemeClr val="bg1"/>
                  </a:solidFill>
                </a:rPr>
                <a:t>  ldc.i4.1</a:t>
              </a:r>
            </a:p>
            <a:p>
              <a:r>
                <a:rPr lang="en-US" sz="400" b="1" dirty="0" smtClean="0">
                  <a:solidFill>
                    <a:schemeClr val="bg1"/>
                  </a:solidFill>
                </a:rPr>
                <a:t>  add</a:t>
              </a:r>
            </a:p>
            <a:p>
              <a:r>
                <a:rPr lang="en-US" sz="400" b="1" dirty="0" smtClean="0">
                  <a:solidFill>
                    <a:schemeClr val="bg1"/>
                  </a:solidFill>
                </a:rPr>
                <a:t>  </a:t>
              </a:r>
              <a:r>
                <a:rPr lang="en-US" sz="400" b="1" dirty="0" err="1" smtClean="0">
                  <a:solidFill>
                    <a:schemeClr val="bg1"/>
                  </a:solidFill>
                </a:rPr>
                <a:t>ceq</a:t>
              </a:r>
              <a:endParaRPr lang="en-US" sz="400" b="1" dirty="0" smtClean="0">
                <a:solidFill>
                  <a:schemeClr val="bg1"/>
                </a:solidFill>
              </a:endParaRPr>
            </a:p>
            <a:p>
              <a:r>
                <a:rPr lang="en-US" sz="400" b="1" dirty="0" smtClean="0">
                  <a:solidFill>
                    <a:schemeClr val="bg1"/>
                  </a:solidFill>
                </a:rPr>
                <a:t>  </a:t>
              </a:r>
              <a:r>
                <a:rPr lang="en-US" sz="400" b="1" dirty="0" err="1" smtClean="0">
                  <a:solidFill>
                    <a:schemeClr val="bg1"/>
                  </a:solidFill>
                </a:rPr>
                <a:t>ldstr</a:t>
              </a:r>
              <a:r>
                <a:rPr lang="en-US" sz="400" b="1" dirty="0" smtClean="0">
                  <a:solidFill>
                    <a:schemeClr val="bg1"/>
                  </a:solidFill>
                </a:rPr>
                <a:t>      "Count == </a:t>
              </a:r>
              <a:r>
                <a:rPr lang="en-US" sz="400" b="1" dirty="0" err="1" smtClean="0">
                  <a:solidFill>
                    <a:schemeClr val="bg1"/>
                  </a:solidFill>
                </a:rPr>
                <a:t>Contract.Old</a:t>
              </a:r>
              <a:r>
                <a:rPr lang="en-US" sz="400" b="1" dirty="0" smtClean="0">
                  <a:solidFill>
                    <a:schemeClr val="bg1"/>
                  </a:solidFill>
                </a:rPr>
                <a:t>(Count) + 1"</a:t>
              </a:r>
            </a:p>
            <a:p>
              <a:r>
                <a:rPr lang="en-US" sz="400" b="1" dirty="0" smtClean="0">
                  <a:solidFill>
                    <a:schemeClr val="bg1"/>
                  </a:solidFill>
                </a:rPr>
                <a:t>  call       void __</a:t>
              </a:r>
              <a:r>
                <a:rPr lang="en-US" sz="400" b="1" dirty="0" err="1" smtClean="0">
                  <a:solidFill>
                    <a:schemeClr val="bg1"/>
                  </a:solidFill>
                </a:rPr>
                <a:t>RewriterMethods</a:t>
              </a:r>
              <a:r>
                <a:rPr lang="en-US" sz="400" b="1" dirty="0" smtClean="0">
                  <a:solidFill>
                    <a:schemeClr val="bg1"/>
                  </a:solidFill>
                </a:rPr>
                <a:t>::RewriterEnsures$PST0600000B(</a:t>
              </a:r>
              <a:r>
                <a:rPr lang="en-US" sz="400" b="1" dirty="0" err="1" smtClean="0">
                  <a:solidFill>
                    <a:schemeClr val="bg1"/>
                  </a:solidFill>
                </a:rPr>
                <a:t>bool</a:t>
              </a:r>
              <a:r>
                <a:rPr lang="en-US" sz="400" b="1" dirty="0" smtClean="0">
                  <a:solidFill>
                    <a:schemeClr val="bg1"/>
                  </a:solidFill>
                </a:rPr>
                <a:t>, string)</a:t>
              </a:r>
            </a:p>
            <a:p>
              <a:r>
                <a:rPr lang="en-US" sz="400" b="1" dirty="0" smtClean="0">
                  <a:solidFill>
                    <a:schemeClr val="bg1"/>
                  </a:solidFill>
                </a:rPr>
                <a:t>  </a:t>
              </a:r>
              <a:r>
                <a:rPr lang="en-US" sz="400" b="1" dirty="0" err="1" smtClean="0">
                  <a:solidFill>
                    <a:schemeClr val="bg1"/>
                  </a:solidFill>
                </a:rPr>
                <a:t>ldloc.s</a:t>
              </a:r>
              <a:r>
                <a:rPr lang="en-US" sz="400" b="1" dirty="0" smtClean="0">
                  <a:solidFill>
                    <a:schemeClr val="bg1"/>
                  </a:solidFill>
                </a:rPr>
                <a:t>    '</a:t>
              </a:r>
              <a:r>
                <a:rPr lang="en-US" sz="400" b="1" dirty="0" err="1" smtClean="0">
                  <a:solidFill>
                    <a:schemeClr val="bg1"/>
                  </a:solidFill>
                </a:rPr>
                <a:t>Contract.Result</a:t>
              </a:r>
              <a:r>
                <a:rPr lang="en-US" sz="400" b="1" dirty="0" smtClean="0">
                  <a:solidFill>
                    <a:schemeClr val="bg1"/>
                  </a:solidFill>
                </a:rPr>
                <a:t>&lt;</a:t>
              </a:r>
              <a:r>
                <a:rPr lang="en-US" sz="400" b="1" dirty="0" err="1" smtClean="0">
                  <a:solidFill>
                    <a:schemeClr val="bg1"/>
                  </a:solidFill>
                </a:rPr>
                <a:t>int</a:t>
              </a:r>
              <a:r>
                <a:rPr lang="en-US" sz="400" b="1" dirty="0" smtClean="0">
                  <a:solidFill>
                    <a:schemeClr val="bg1"/>
                  </a:solidFill>
                </a:rPr>
                <a:t>&gt;()'</a:t>
              </a:r>
            </a:p>
            <a:p>
              <a:r>
                <a:rPr lang="en-US" sz="400" b="1" dirty="0" smtClean="0">
                  <a:solidFill>
                    <a:schemeClr val="bg1"/>
                  </a:solidFill>
                </a:rPr>
                <a:t>  </a:t>
              </a:r>
              <a:r>
                <a:rPr lang="en-US" sz="400" b="1" dirty="0" err="1" smtClean="0">
                  <a:solidFill>
                    <a:schemeClr val="bg1"/>
                  </a:solidFill>
                </a:rPr>
                <a:t>ldloc.s</a:t>
              </a:r>
              <a:r>
                <a:rPr lang="en-US" sz="400" b="1" dirty="0" smtClean="0">
                  <a:solidFill>
                    <a:schemeClr val="bg1"/>
                  </a:solidFill>
                </a:rPr>
                <a:t>    V_4</a:t>
              </a:r>
            </a:p>
            <a:p>
              <a:r>
                <a:rPr lang="en-US" sz="400" b="1" dirty="0" smtClean="0">
                  <a:solidFill>
                    <a:schemeClr val="bg1"/>
                  </a:solidFill>
                </a:rPr>
                <a:t>  </a:t>
              </a:r>
              <a:r>
                <a:rPr lang="en-US" sz="400" b="1" dirty="0" err="1" smtClean="0">
                  <a:solidFill>
                    <a:schemeClr val="bg1"/>
                  </a:solidFill>
                </a:rPr>
                <a:t>ceq</a:t>
              </a:r>
              <a:endParaRPr lang="en-US" sz="400" b="1" dirty="0" smtClean="0">
                <a:solidFill>
                  <a:schemeClr val="bg1"/>
                </a:solidFill>
              </a:endParaRPr>
            </a:p>
            <a:p>
              <a:r>
                <a:rPr lang="en-US" sz="400" b="1" dirty="0" smtClean="0">
                  <a:solidFill>
                    <a:schemeClr val="bg1"/>
                  </a:solidFill>
                </a:rPr>
                <a:t>  </a:t>
              </a:r>
              <a:r>
                <a:rPr lang="en-US" sz="400" b="1" dirty="0" err="1" smtClean="0">
                  <a:solidFill>
                    <a:schemeClr val="bg1"/>
                  </a:solidFill>
                </a:rPr>
                <a:t>ldstr</a:t>
              </a:r>
              <a:r>
                <a:rPr lang="en-US" sz="400" b="1" dirty="0" smtClean="0">
                  <a:solidFill>
                    <a:schemeClr val="bg1"/>
                  </a:solidFill>
                </a:rPr>
                <a:t>      "</a:t>
              </a:r>
              <a:r>
                <a:rPr lang="en-US" sz="400" b="1" dirty="0" err="1" smtClean="0">
                  <a:solidFill>
                    <a:schemeClr val="bg1"/>
                  </a:solidFill>
                </a:rPr>
                <a:t>Contract.Result</a:t>
              </a:r>
              <a:r>
                <a:rPr lang="en-US" sz="400" b="1" dirty="0" smtClean="0">
                  <a:solidFill>
                    <a:schemeClr val="bg1"/>
                  </a:solidFill>
                </a:rPr>
                <a:t>&lt;</a:t>
              </a:r>
              <a:r>
                <a:rPr lang="en-US" sz="400" b="1" dirty="0" err="1" smtClean="0">
                  <a:solidFill>
                    <a:schemeClr val="bg1"/>
                  </a:solidFill>
                </a:rPr>
                <a:t>int</a:t>
              </a:r>
              <a:r>
                <a:rPr lang="en-US" sz="400" b="1" dirty="0" smtClean="0">
                  <a:solidFill>
                    <a:schemeClr val="bg1"/>
                  </a:solidFill>
                </a:rPr>
                <a:t>&gt;() == </a:t>
              </a:r>
              <a:r>
                <a:rPr lang="en-US" sz="400" b="1" dirty="0" err="1" smtClean="0">
                  <a:solidFill>
                    <a:schemeClr val="bg1"/>
                  </a:solidFill>
                </a:rPr>
                <a:t>Contract.Old</a:t>
              </a:r>
              <a:r>
                <a:rPr lang="en-US" sz="400" b="1" dirty="0" smtClean="0">
                  <a:solidFill>
                    <a:schemeClr val="bg1"/>
                  </a:solidFill>
                </a:rPr>
                <a:t>(Count)"</a:t>
              </a:r>
            </a:p>
            <a:p>
              <a:r>
                <a:rPr lang="en-US" sz="400" b="1" dirty="0" smtClean="0">
                  <a:solidFill>
                    <a:schemeClr val="bg1"/>
                  </a:solidFill>
                </a:rPr>
                <a:t>  call       void __</a:t>
              </a:r>
              <a:r>
                <a:rPr lang="en-US" sz="400" b="1" dirty="0" err="1" smtClean="0">
                  <a:solidFill>
                    <a:schemeClr val="bg1"/>
                  </a:solidFill>
                </a:rPr>
                <a:t>RewriterMethods</a:t>
              </a:r>
              <a:r>
                <a:rPr lang="en-US" sz="400" b="1" dirty="0" smtClean="0">
                  <a:solidFill>
                    <a:schemeClr val="bg1"/>
                  </a:solidFill>
                </a:rPr>
                <a:t>::RewriterEnsures$PST0600000B(</a:t>
              </a:r>
              <a:r>
                <a:rPr lang="en-US" sz="400" b="1" dirty="0" err="1" smtClean="0">
                  <a:solidFill>
                    <a:schemeClr val="bg1"/>
                  </a:solidFill>
                </a:rPr>
                <a:t>bool</a:t>
              </a:r>
              <a:r>
                <a:rPr lang="en-US" sz="400" b="1" dirty="0" smtClean="0">
                  <a:solidFill>
                    <a:schemeClr val="bg1"/>
                  </a:solidFill>
                </a:rPr>
                <a:t>, string)</a:t>
              </a:r>
            </a:p>
            <a:p>
              <a:r>
                <a:rPr lang="en-US" sz="400" b="1" dirty="0" smtClean="0">
                  <a:solidFill>
                    <a:schemeClr val="bg1"/>
                  </a:solidFill>
                </a:rPr>
                <a:t>  </a:t>
              </a:r>
              <a:r>
                <a:rPr lang="en-US" sz="400" b="1" dirty="0" err="1" smtClean="0">
                  <a:solidFill>
                    <a:schemeClr val="bg1"/>
                  </a:solidFill>
                </a:rPr>
                <a:t>ldloc.s</a:t>
              </a:r>
              <a:r>
                <a:rPr lang="en-US" sz="400" b="1" dirty="0" smtClean="0">
                  <a:solidFill>
                    <a:schemeClr val="bg1"/>
                  </a:solidFill>
                </a:rPr>
                <a:t>    '</a:t>
              </a:r>
              <a:r>
                <a:rPr lang="en-US" sz="400" b="1" dirty="0" err="1" smtClean="0">
                  <a:solidFill>
                    <a:schemeClr val="bg1"/>
                  </a:solidFill>
                </a:rPr>
                <a:t>Contract.Result</a:t>
              </a:r>
              <a:r>
                <a:rPr lang="en-US" sz="400" b="1" dirty="0" smtClean="0">
                  <a:solidFill>
                    <a:schemeClr val="bg1"/>
                  </a:solidFill>
                </a:rPr>
                <a:t>&lt;</a:t>
              </a:r>
              <a:r>
                <a:rPr lang="en-US" sz="400" b="1" dirty="0" err="1" smtClean="0">
                  <a:solidFill>
                    <a:schemeClr val="bg1"/>
                  </a:solidFill>
                </a:rPr>
                <a:t>int</a:t>
              </a:r>
              <a:r>
                <a:rPr lang="en-US" sz="400" b="1" dirty="0" smtClean="0">
                  <a:solidFill>
                    <a:schemeClr val="bg1"/>
                  </a:solidFill>
                </a:rPr>
                <a:t>&gt;()'</a:t>
              </a:r>
            </a:p>
            <a:p>
              <a:r>
                <a:rPr lang="en-US" sz="400" b="1" dirty="0" smtClean="0">
                  <a:solidFill>
                    <a:schemeClr val="bg1"/>
                  </a:solidFill>
                </a:rPr>
                <a:t>  ret</a:t>
              </a:r>
            </a:p>
            <a:p>
              <a:r>
                <a:rPr lang="en-US" sz="400" b="1" dirty="0" smtClean="0">
                  <a:solidFill>
                    <a:schemeClr val="bg1"/>
                  </a:solidFill>
                </a:rPr>
                <a:t>}</a:t>
              </a:r>
            </a:p>
          </p:txBody>
        </p:sp>
      </p:grpSp>
    </p:spTree>
    <p:extLst>
      <p:ext uri="{BB962C8B-B14F-4D97-AF65-F5344CB8AC3E}">
        <p14:creationId xmlns:p14="http://schemas.microsoft.com/office/powerpoint/2010/main" val="158321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dissolve">
                                      <p:cBhvr>
                                        <p:cTn id="10" dur="500"/>
                                        <p:tgtEl>
                                          <p:spTgt spid="4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dissolve">
                                      <p:cBhvr>
                                        <p:cTn id="13" dur="500"/>
                                        <p:tgtEl>
                                          <p:spTgt spid="53"/>
                                        </p:tgtEl>
                                      </p:cBhvr>
                                    </p:animEffect>
                                  </p:childTnLst>
                                </p:cTn>
                              </p:par>
                              <p:par>
                                <p:cTn id="14" presetID="1"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dissolve">
                                      <p:cBhvr>
                                        <p:cTn id="22" dur="500"/>
                                        <p:tgtEl>
                                          <p:spTgt spid="3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dissolve">
                                      <p:cBhvr>
                                        <p:cTn id="25" dur="500"/>
                                        <p:tgtEl>
                                          <p:spTgt spid="4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dissolve">
                                      <p:cBhvr>
                                        <p:cTn id="28" dur="500"/>
                                        <p:tgtEl>
                                          <p:spTgt spid="54"/>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dissolve">
                                      <p:cBhvr>
                                        <p:cTn id="37" dur="500"/>
                                        <p:tgtEl>
                                          <p:spTgt spid="5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dissolve">
                                      <p:cBhvr>
                                        <p:cTn id="40" dur="500"/>
                                        <p:tgtEl>
                                          <p:spTgt spid="5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dissolve">
                                      <p:cBhvr>
                                        <p:cTn id="43" dur="500"/>
                                        <p:tgtEl>
                                          <p:spTgt spid="56"/>
                                        </p:tgtEl>
                                      </p:cBhvr>
                                    </p:animEffect>
                                  </p:childTnLst>
                                </p:cTn>
                              </p:par>
                              <p:par>
                                <p:cTn id="44" presetID="1" presetClass="entr" presetSubtype="0" fill="hold" nodeType="withEffect">
                                  <p:stCondLst>
                                    <p:cond delay="0"/>
                                  </p:stCondLst>
                                  <p:childTnLst>
                                    <p:set>
                                      <p:cBhvr>
                                        <p:cTn id="45" dur="1" fill="hold">
                                          <p:stCondLst>
                                            <p:cond delay="0"/>
                                          </p:stCondLst>
                                        </p:cTn>
                                        <p:tgtEl>
                                          <p:spTgt spid="6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5" grpId="0" animBg="1"/>
      <p:bldP spid="46" grpId="0" animBg="1"/>
      <p:bldP spid="48" grpId="0" animBg="1"/>
      <p:bldP spid="49" grpId="0" animBg="1"/>
      <p:bldP spid="53" grpId="0"/>
      <p:bldP spid="54" grpId="0" animBg="1"/>
      <p:bldP spid="55" grpId="0" animBg="1"/>
      <p:bldP spid="5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Static verification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1979042"/>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647700" y="1981200"/>
            <a:ext cx="3124200" cy="42672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n</a:t>
            </a: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914400" y="2209800"/>
            <a:ext cx="2781300" cy="3962400"/>
          </a:xfrm>
          <a:prstGeom prst="ellipse">
            <a:avLst/>
          </a:prstGeom>
          <a:solidFill>
            <a:schemeClr val="accent5">
              <a:lumMod val="5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Specification</a:t>
            </a: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990600" y="3124200"/>
            <a:ext cx="2438400" cy="2438400"/>
          </a:xfrm>
          <a:prstGeom prst="ellipse">
            <a:avLst/>
          </a:prstGeom>
          <a:solidFill>
            <a:schemeClr val="accent6">
              <a:lumMod val="60000"/>
              <a:lumOff val="4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 name="Title 1"/>
          <p:cNvSpPr>
            <a:spLocks noGrp="1"/>
          </p:cNvSpPr>
          <p:nvPr>
            <p:ph type="title"/>
          </p:nvPr>
        </p:nvSpPr>
        <p:spPr/>
        <p:txBody>
          <a:bodyPr/>
          <a:lstStyle/>
          <a:p>
            <a:r>
              <a:rPr lang="en-US" dirty="0" smtClean="0"/>
              <a:t>Static verification with </a:t>
            </a:r>
            <a:r>
              <a:rPr lang="en-US" dirty="0" err="1" smtClean="0"/>
              <a:t>potatos</a:t>
            </a:r>
            <a:endParaRPr lang="en-US" dirty="0"/>
          </a:p>
        </p:txBody>
      </p:sp>
      <p:sp>
        <p:nvSpPr>
          <p:cNvPr id="5" name="Oval 4"/>
          <p:cNvSpPr/>
          <p:nvPr/>
        </p:nvSpPr>
        <p:spPr bwMode="auto">
          <a:xfrm>
            <a:off x="1219200" y="3352800"/>
            <a:ext cx="1981200" cy="1676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Program</a:t>
            </a:r>
          </a:p>
        </p:txBody>
      </p:sp>
      <p:sp>
        <p:nvSpPr>
          <p:cNvPr id="3" name="TextBox 2"/>
          <p:cNvSpPr txBox="1"/>
          <p:nvPr/>
        </p:nvSpPr>
        <p:spPr>
          <a:xfrm>
            <a:off x="5067299" y="1981200"/>
            <a:ext cx="1659429"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Add behaviors</a:t>
            </a:r>
          </a:p>
        </p:txBody>
      </p:sp>
      <p:sp>
        <p:nvSpPr>
          <p:cNvPr id="9" name="TextBox 8"/>
          <p:cNvSpPr txBox="1"/>
          <p:nvPr/>
        </p:nvSpPr>
        <p:spPr>
          <a:xfrm>
            <a:off x="5076824" y="3930134"/>
            <a:ext cx="2377574"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Remove specification</a:t>
            </a:r>
          </a:p>
        </p:txBody>
      </p:sp>
      <p:cxnSp>
        <p:nvCxnSpPr>
          <p:cNvPr id="10" name="Straight Arrow Connector 9"/>
          <p:cNvCxnSpPr>
            <a:stCxn id="9" idx="1"/>
            <a:endCxn id="7" idx="6"/>
          </p:cNvCxnSpPr>
          <p:nvPr/>
        </p:nvCxnSpPr>
        <p:spPr>
          <a:xfrm flipH="1">
            <a:off x="3695700" y="4114800"/>
            <a:ext cx="1381124"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1"/>
            <a:endCxn id="6" idx="7"/>
          </p:cNvCxnSpPr>
          <p:nvPr/>
        </p:nvCxnSpPr>
        <p:spPr>
          <a:xfrm flipH="1">
            <a:off x="3071905" y="2165866"/>
            <a:ext cx="1995394" cy="1315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4685437"/>
            <a:ext cx="4572000" cy="1754326"/>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r>
              <a:rPr lang="en-US" dirty="0">
                <a:solidFill>
                  <a:schemeClr val="bg1"/>
                </a:solidFill>
              </a:rPr>
              <a:t>The </a:t>
            </a:r>
            <a:r>
              <a:rPr lang="en-US" b="1" dirty="0" smtClean="0">
                <a:solidFill>
                  <a:schemeClr val="bg1"/>
                </a:solidFill>
              </a:rPr>
              <a:t>over-approximation </a:t>
            </a:r>
            <a:r>
              <a:rPr lang="en-US" dirty="0" smtClean="0">
                <a:solidFill>
                  <a:schemeClr val="bg1"/>
                </a:solidFill>
              </a:rPr>
              <a:t>of the program </a:t>
            </a:r>
            <a:r>
              <a:rPr lang="en-US" dirty="0">
                <a:solidFill>
                  <a:schemeClr val="bg1"/>
                </a:solidFill>
              </a:rPr>
              <a:t>behavior is included in </a:t>
            </a:r>
            <a:r>
              <a:rPr lang="en-US" dirty="0" smtClean="0">
                <a:solidFill>
                  <a:schemeClr val="bg1"/>
                </a:solidFill>
              </a:rPr>
              <a:t>the </a:t>
            </a:r>
            <a:r>
              <a:rPr lang="en-US" b="1" dirty="0" smtClean="0">
                <a:solidFill>
                  <a:schemeClr val="bg1"/>
                </a:solidFill>
              </a:rPr>
              <a:t>under-approximation </a:t>
            </a:r>
            <a:r>
              <a:rPr lang="en-US" dirty="0" smtClean="0">
                <a:solidFill>
                  <a:schemeClr val="bg1"/>
                </a:solidFill>
              </a:rPr>
              <a:t>of the admissible specification</a:t>
            </a:r>
            <a:r>
              <a:rPr lang="en-US" dirty="0">
                <a:solidFill>
                  <a:schemeClr val="bg1"/>
                </a:solidFill>
              </a:rPr>
              <a:t>:</a:t>
            </a:r>
          </a:p>
          <a:p>
            <a:endParaRPr lang="en-US" dirty="0">
              <a:solidFill>
                <a:schemeClr val="bg1"/>
              </a:solidFill>
            </a:endParaRPr>
          </a:p>
          <a:p>
            <a:r>
              <a:rPr lang="en-US" dirty="0">
                <a:solidFill>
                  <a:schemeClr val="bg1"/>
                </a:solidFill>
              </a:rPr>
              <a:t>Program is </a:t>
            </a:r>
            <a:r>
              <a:rPr lang="en-US" dirty="0" smtClean="0">
                <a:solidFill>
                  <a:schemeClr val="bg1"/>
                </a:solidFill>
              </a:rPr>
              <a:t>correct! </a:t>
            </a:r>
            <a:r>
              <a:rPr lang="en-US" dirty="0">
                <a:solidFill>
                  <a:schemeClr val="bg1"/>
                </a:solidFill>
                <a:sym typeface="Wingdings" pitchFamily="2" charset="2"/>
              </a:rPr>
              <a:t></a:t>
            </a:r>
            <a:endParaRPr lang="en-US" dirty="0">
              <a:solidFill>
                <a:schemeClr val="bg1"/>
              </a:solidFill>
            </a:endParaRPr>
          </a:p>
        </p:txBody>
      </p:sp>
    </p:spTree>
    <p:extLst>
      <p:ext uri="{BB962C8B-B14F-4D97-AF65-F5344CB8AC3E}">
        <p14:creationId xmlns:p14="http://schemas.microsoft.com/office/powerpoint/2010/main" val="3887020135"/>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verification</a:t>
            </a:r>
            <a:endParaRPr lang="en-US" dirty="0"/>
          </a:p>
        </p:txBody>
      </p:sp>
      <p:sp>
        <p:nvSpPr>
          <p:cNvPr id="3" name="Text Placeholder 2"/>
          <p:cNvSpPr>
            <a:spLocks noGrp="1"/>
          </p:cNvSpPr>
          <p:nvPr>
            <p:ph type="body" sz="quarter" idx="10"/>
          </p:nvPr>
        </p:nvSpPr>
        <p:spPr>
          <a:xfrm>
            <a:off x="381000" y="1411552"/>
            <a:ext cx="8382000" cy="1865126"/>
          </a:xfrm>
        </p:spPr>
        <p:txBody>
          <a:bodyPr/>
          <a:lstStyle/>
          <a:p>
            <a:r>
              <a:rPr lang="en-US" dirty="0" smtClean="0"/>
              <a:t>Any static verification method is incomplete</a:t>
            </a:r>
          </a:p>
          <a:p>
            <a:pPr lvl="1"/>
            <a:r>
              <a:rPr lang="en-US" dirty="0" smtClean="0"/>
              <a:t>Verification is not decidable</a:t>
            </a:r>
          </a:p>
          <a:p>
            <a:pPr lvl="1"/>
            <a:endParaRPr lang="en-US" dirty="0"/>
          </a:p>
          <a:p>
            <a:pPr marL="460375" lvl="1" indent="0">
              <a:buNone/>
            </a:pPr>
            <a:endParaRPr lang="en-US" dirty="0" smtClean="0"/>
          </a:p>
        </p:txBody>
      </p:sp>
      <p:sp>
        <p:nvSpPr>
          <p:cNvPr id="4" name="TextBox 3"/>
          <p:cNvSpPr txBox="1"/>
          <p:nvPr/>
        </p:nvSpPr>
        <p:spPr>
          <a:xfrm>
            <a:off x="533400" y="2667000"/>
            <a:ext cx="5123518" cy="2308324"/>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latin typeface="Consolas"/>
              </a:rPr>
              <a:t> </a:t>
            </a:r>
            <a:r>
              <a:rPr lang="en-US" dirty="0" smtClean="0">
                <a:solidFill>
                  <a:srgbClr val="0000FF"/>
                </a:solidFill>
                <a:latin typeface="Consolas"/>
              </a:rPr>
              <a:t>public</a:t>
            </a:r>
            <a:r>
              <a:rPr lang="en-US" dirty="0" smtClean="0">
                <a:solidFill>
                  <a:prstClr val="black"/>
                </a:solidFill>
                <a:latin typeface="Consolas"/>
              </a:rPr>
              <a:t> </a:t>
            </a:r>
            <a:r>
              <a:rPr lang="en-US" dirty="0" smtClean="0">
                <a:solidFill>
                  <a:srgbClr val="0000FF"/>
                </a:solidFill>
                <a:latin typeface="Consolas"/>
              </a:rPr>
              <a:t>static</a:t>
            </a:r>
            <a:r>
              <a:rPr lang="en-US" dirty="0" smtClean="0">
                <a:solidFill>
                  <a:prstClr val="black"/>
                </a:solidFill>
                <a:latin typeface="Consolas"/>
              </a:rPr>
              <a:t> </a:t>
            </a:r>
            <a:r>
              <a:rPr lang="en-US" dirty="0" err="1" smtClean="0">
                <a:solidFill>
                  <a:srgbClr val="0000FF"/>
                </a:solidFill>
                <a:latin typeface="Consolas"/>
              </a:rPr>
              <a:t>bool</a:t>
            </a:r>
            <a:r>
              <a:rPr lang="en-US" dirty="0" smtClean="0">
                <a:solidFill>
                  <a:prstClr val="black"/>
                </a:solidFill>
                <a:latin typeface="Consolas"/>
              </a:rPr>
              <a:t> </a:t>
            </a:r>
            <a:r>
              <a:rPr lang="en-US" dirty="0" err="1" smtClean="0">
                <a:solidFill>
                  <a:prstClr val="black"/>
                </a:solidFill>
                <a:latin typeface="Consolas"/>
              </a:rPr>
              <a:t>NotDecidable</a:t>
            </a:r>
            <a:r>
              <a:rPr lang="en-US" dirty="0" smtClean="0">
                <a:solidFill>
                  <a:prstClr val="black"/>
                </a:solidFill>
                <a:latin typeface="Consolas"/>
              </a:rPr>
              <a:t>()</a:t>
            </a:r>
          </a:p>
          <a:p>
            <a:r>
              <a:rPr lang="en-US" dirty="0" smtClean="0">
                <a:solidFill>
                  <a:prstClr val="black"/>
                </a:solidFill>
                <a:latin typeface="Consolas"/>
              </a:rPr>
              <a:t>    {</a:t>
            </a:r>
          </a:p>
          <a:p>
            <a:r>
              <a:rPr lang="en-US" dirty="0" smtClean="0">
                <a:solidFill>
                  <a:prstClr val="black"/>
                </a:solidFill>
                <a:latin typeface="Consolas"/>
              </a:rPr>
              <a:t>      </a:t>
            </a:r>
            <a:r>
              <a:rPr lang="en-US" dirty="0" smtClean="0">
                <a:solidFill>
                  <a:srgbClr val="0000FF"/>
                </a:solidFill>
                <a:latin typeface="Consolas"/>
              </a:rPr>
              <a:t>if</a:t>
            </a:r>
            <a:r>
              <a:rPr lang="en-US" dirty="0" smtClean="0">
                <a:solidFill>
                  <a:prstClr val="black"/>
                </a:solidFill>
                <a:latin typeface="Consolas"/>
              </a:rPr>
              <a:t> (</a:t>
            </a:r>
            <a:r>
              <a:rPr lang="en-US" dirty="0" err="1" smtClean="0">
                <a:solidFill>
                  <a:prstClr val="black"/>
                </a:solidFill>
                <a:latin typeface="Consolas"/>
              </a:rPr>
              <a:t>SolvableDiophantineEquation</a:t>
            </a:r>
            <a:r>
              <a:rPr lang="en-US" dirty="0" smtClean="0">
                <a:solidFill>
                  <a:prstClr val="black"/>
                </a:solidFill>
                <a:latin typeface="Consolas"/>
              </a:rPr>
              <a:t>) </a:t>
            </a:r>
          </a:p>
          <a:p>
            <a:r>
              <a:rPr lang="en-US" dirty="0" smtClean="0">
                <a:solidFill>
                  <a:prstClr val="black"/>
                </a:solidFill>
                <a:latin typeface="Consolas"/>
              </a:rPr>
              <a:t>        </a:t>
            </a:r>
            <a:r>
              <a:rPr lang="en-US" dirty="0" smtClean="0">
                <a:solidFill>
                  <a:srgbClr val="0000FF"/>
                </a:solidFill>
                <a:latin typeface="Consolas"/>
              </a:rPr>
              <a:t>return</a:t>
            </a:r>
            <a:r>
              <a:rPr lang="en-US" dirty="0" smtClean="0">
                <a:solidFill>
                  <a:prstClr val="black"/>
                </a:solidFill>
                <a:latin typeface="Consolas"/>
              </a:rPr>
              <a:t> 1;</a:t>
            </a:r>
          </a:p>
          <a:p>
            <a:r>
              <a:rPr lang="en-US" dirty="0" smtClean="0">
                <a:solidFill>
                  <a:prstClr val="black"/>
                </a:solidFill>
                <a:latin typeface="Consolas"/>
              </a:rPr>
              <a:t>      </a:t>
            </a:r>
            <a:r>
              <a:rPr lang="en-US" dirty="0" smtClean="0">
                <a:solidFill>
                  <a:srgbClr val="0000FF"/>
                </a:solidFill>
                <a:latin typeface="Consolas"/>
              </a:rPr>
              <a:t>else</a:t>
            </a:r>
            <a:endParaRPr lang="en-US" dirty="0" smtClean="0">
              <a:solidFill>
                <a:prstClr val="black"/>
              </a:solidFill>
              <a:latin typeface="Consolas"/>
            </a:endParaRPr>
          </a:p>
          <a:p>
            <a:r>
              <a:rPr lang="en-US" dirty="0" smtClean="0">
                <a:solidFill>
                  <a:prstClr val="black"/>
                </a:solidFill>
                <a:latin typeface="Consolas"/>
              </a:rPr>
              <a:t>        </a:t>
            </a:r>
            <a:r>
              <a:rPr lang="en-US" dirty="0" err="1" smtClean="0">
                <a:solidFill>
                  <a:srgbClr val="2B91AF"/>
                </a:solidFill>
                <a:latin typeface="Consolas"/>
              </a:rPr>
              <a:t>Contract</a:t>
            </a:r>
            <a:r>
              <a:rPr lang="en-US" dirty="0" err="1" smtClean="0">
                <a:solidFill>
                  <a:prstClr val="black"/>
                </a:solidFill>
                <a:latin typeface="Consolas"/>
              </a:rPr>
              <a:t>.Assert</a:t>
            </a:r>
            <a:r>
              <a:rPr lang="en-US" dirty="0" smtClean="0">
                <a:solidFill>
                  <a:prstClr val="black"/>
                </a:solidFill>
                <a:latin typeface="Consolas"/>
              </a:rPr>
              <a:t>(</a:t>
            </a:r>
            <a:r>
              <a:rPr lang="en-US" dirty="0" smtClean="0">
                <a:solidFill>
                  <a:srgbClr val="0000FF"/>
                </a:solidFill>
                <a:latin typeface="Consolas"/>
              </a:rPr>
              <a:t>false</a:t>
            </a:r>
            <a:r>
              <a:rPr lang="en-US" dirty="0" smtClean="0">
                <a:solidFill>
                  <a:prstClr val="black"/>
                </a:solidFill>
                <a:latin typeface="Consolas"/>
              </a:rPr>
              <a:t>);</a:t>
            </a:r>
          </a:p>
          <a:p>
            <a:r>
              <a:rPr lang="en-US" dirty="0" smtClean="0">
                <a:solidFill>
                  <a:prstClr val="black"/>
                </a:solidFill>
                <a:latin typeface="Consolas"/>
              </a:rPr>
              <a:t>    }</a:t>
            </a:r>
          </a:p>
          <a:p>
            <a:endParaRPr lang="en-US" dirty="0" err="1" smtClean="0">
              <a:effectLst>
                <a:outerShdw blurRad="38100" dist="38100" dir="2700000" algn="tl">
                  <a:srgbClr val="000000">
                    <a:alpha val="43137"/>
                  </a:srgbClr>
                </a:outerShdw>
              </a:effectLst>
            </a:endParaRPr>
          </a:p>
        </p:txBody>
      </p:sp>
      <p:sp>
        <p:nvSpPr>
          <p:cNvPr id="5" name="Rectangle 4"/>
          <p:cNvSpPr/>
          <p:nvPr/>
        </p:nvSpPr>
        <p:spPr bwMode="auto">
          <a:xfrm>
            <a:off x="6172200" y="2743200"/>
            <a:ext cx="2819400" cy="1524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Not decidable (Hilbert’s 10</a:t>
            </a:r>
            <a:r>
              <a:rPr lang="en-US" sz="2400" baseline="30000" dirty="0" smtClean="0">
                <a:solidFill>
                  <a:srgbClr val="FFFFFF"/>
                </a:solidFill>
                <a:effectLst>
                  <a:outerShdw blurRad="38100" dist="38100" dir="2700000" algn="tl">
                    <a:srgbClr val="000000">
                      <a:alpha val="43137"/>
                    </a:srgbClr>
                  </a:outerShdw>
                </a:effectLst>
                <a:latin typeface="Segoe" pitchFamily="34" charset="0"/>
              </a:rPr>
              <a:t>th</a:t>
            </a:r>
            <a:r>
              <a:rPr lang="en-US" sz="2400" dirty="0" smtClean="0">
                <a:solidFill>
                  <a:srgbClr val="FFFFFF"/>
                </a:solidFill>
                <a:effectLst>
                  <a:outerShdw blurRad="38100" dist="38100" dir="2700000" algn="tl">
                    <a:srgbClr val="000000">
                      <a:alpha val="43137"/>
                    </a:srgbClr>
                  </a:outerShdw>
                </a:effectLst>
                <a:latin typeface="Segoe" pitchFamily="34" charset="0"/>
              </a:rPr>
              <a:t> problem)</a:t>
            </a:r>
          </a:p>
        </p:txBody>
      </p:sp>
    </p:spTree>
    <p:extLst>
      <p:ext uri="{BB962C8B-B14F-4D97-AF65-F5344CB8AC3E}">
        <p14:creationId xmlns:p14="http://schemas.microsoft.com/office/powerpoint/2010/main" val="1208816324"/>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techniques</a:t>
            </a:r>
            <a:endParaRPr lang="en-US" dirty="0"/>
          </a:p>
        </p:txBody>
      </p:sp>
      <p:sp>
        <p:nvSpPr>
          <p:cNvPr id="3" name="Text Placeholder 2"/>
          <p:cNvSpPr>
            <a:spLocks noGrp="1"/>
          </p:cNvSpPr>
          <p:nvPr>
            <p:ph type="body" sz="quarter" idx="10"/>
          </p:nvPr>
        </p:nvSpPr>
        <p:spPr>
          <a:xfrm>
            <a:off x="381000" y="1411552"/>
            <a:ext cx="8610600" cy="4339650"/>
          </a:xfrm>
        </p:spPr>
        <p:txBody>
          <a:bodyPr/>
          <a:lstStyle/>
          <a:p>
            <a:r>
              <a:rPr lang="en-US" dirty="0" smtClean="0"/>
              <a:t>Many, many out there…</a:t>
            </a:r>
          </a:p>
          <a:p>
            <a:r>
              <a:rPr lang="en-US" dirty="0" smtClean="0"/>
              <a:t>Model Checking</a:t>
            </a:r>
          </a:p>
          <a:p>
            <a:r>
              <a:rPr lang="en-US" dirty="0" smtClean="0"/>
              <a:t>Theorem proving</a:t>
            </a:r>
          </a:p>
          <a:p>
            <a:pPr lvl="1"/>
            <a:r>
              <a:rPr lang="en-US" dirty="0" smtClean="0"/>
              <a:t>Automatic</a:t>
            </a:r>
          </a:p>
          <a:p>
            <a:pPr lvl="2"/>
            <a:r>
              <a:rPr lang="en-US" dirty="0" smtClean="0"/>
              <a:t>SMT solvers, resolution based, …</a:t>
            </a:r>
          </a:p>
          <a:p>
            <a:pPr lvl="1"/>
            <a:r>
              <a:rPr lang="en-US" dirty="0" smtClean="0"/>
              <a:t>Semi-automatic</a:t>
            </a:r>
          </a:p>
          <a:p>
            <a:pPr lvl="1"/>
            <a:r>
              <a:rPr lang="en-US" dirty="0" smtClean="0"/>
              <a:t>2</a:t>
            </a:r>
            <a:r>
              <a:rPr lang="en-US" baseline="30000" dirty="0" smtClean="0"/>
              <a:t>nd</a:t>
            </a:r>
            <a:r>
              <a:rPr lang="en-US" dirty="0" smtClean="0"/>
              <a:t> order</a:t>
            </a:r>
          </a:p>
          <a:p>
            <a:r>
              <a:rPr lang="en-US" dirty="0" smtClean="0"/>
              <a:t>All those instances of Abstract interpretation!</a:t>
            </a:r>
            <a:endParaRPr lang="en-US" dirty="0"/>
          </a:p>
        </p:txBody>
      </p:sp>
    </p:spTree>
    <p:extLst>
      <p:ext uri="{BB962C8B-B14F-4D97-AF65-F5344CB8AC3E}">
        <p14:creationId xmlns:p14="http://schemas.microsoft.com/office/powerpoint/2010/main" val="1893058650"/>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Abstract interpretation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705525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Interpretation</a:t>
            </a:r>
            <a:endParaRPr lang="en-US" dirty="0"/>
          </a:p>
        </p:txBody>
      </p:sp>
      <p:sp>
        <p:nvSpPr>
          <p:cNvPr id="3" name="Text Placeholder 2"/>
          <p:cNvSpPr>
            <a:spLocks noGrp="1"/>
          </p:cNvSpPr>
          <p:nvPr>
            <p:ph type="body" sz="quarter" idx="10"/>
          </p:nvPr>
        </p:nvSpPr>
        <p:spPr/>
        <p:txBody>
          <a:bodyPr/>
          <a:lstStyle/>
          <a:p>
            <a:r>
              <a:rPr lang="en-US" dirty="0" smtClean="0"/>
              <a:t>Theory of approximations</a:t>
            </a:r>
          </a:p>
          <a:p>
            <a:r>
              <a:rPr lang="en-US" dirty="0" smtClean="0"/>
              <a:t>Semantics are order according to the precision</a:t>
            </a:r>
          </a:p>
          <a:p>
            <a:r>
              <a:rPr lang="en-US" dirty="0" smtClean="0"/>
              <a:t>The more the precise the semantics</a:t>
            </a:r>
          </a:p>
          <a:p>
            <a:pPr>
              <a:buNone/>
            </a:pPr>
            <a:r>
              <a:rPr lang="en-US" dirty="0" smtClean="0"/>
              <a:t>    The more the properties captured</a:t>
            </a:r>
          </a:p>
          <a:p>
            <a:pPr>
              <a:buFont typeface="Arial" pitchFamily="34" charset="0"/>
              <a:buChar char="•"/>
            </a:pPr>
            <a:r>
              <a:rPr lang="en-US" dirty="0" smtClean="0"/>
              <a:t>A static analysis is a semantics</a:t>
            </a:r>
          </a:p>
          <a:p>
            <a:pPr lvl="1">
              <a:buFont typeface="Arial" pitchFamily="34" charset="0"/>
              <a:buChar char="•"/>
            </a:pPr>
            <a:r>
              <a:rPr lang="en-US" dirty="0" smtClean="0"/>
              <a:t>Precise enough to capture the properties of interest</a:t>
            </a:r>
          </a:p>
          <a:p>
            <a:pPr lvl="1">
              <a:buFont typeface="Arial" pitchFamily="34" charset="0"/>
              <a:buChar char="•"/>
            </a:pPr>
            <a:r>
              <a:rPr lang="en-US" dirty="0" smtClean="0"/>
              <a:t>Rough enough to be computable</a:t>
            </a:r>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1354" t="25000"/>
          <a:stretch/>
        </p:blipFill>
        <p:spPr>
          <a:xfrm>
            <a:off x="6096000" y="228600"/>
            <a:ext cx="1438275" cy="1371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8600"/>
            <a:ext cx="1432560" cy="1359718"/>
          </a:xfrm>
          <a:prstGeom prst="rect">
            <a:avLst/>
          </a:prstGeom>
        </p:spPr>
      </p:pic>
    </p:spTree>
    <p:extLst>
      <p:ext uri="{BB962C8B-B14F-4D97-AF65-F5344CB8AC3E}">
        <p14:creationId xmlns:p14="http://schemas.microsoft.com/office/powerpoint/2010/main" val="409018504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Verification 101</a:t>
            </a:r>
            <a:endParaRPr lang="en-US" dirty="0"/>
          </a:p>
        </p:txBody>
      </p:sp>
      <p:pic>
        <p:nvPicPr>
          <p:cNvPr id="2050" name="Picture 2" descr="C:\Users\logozzo\AppData\Local\Microsoft\Windows\Temporary Internet Files\Content.IE5\X7757D12\MP900400964[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2590800"/>
            <a:ext cx="2505075" cy="313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048135"/>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a:t>
            </a:r>
            <a:endParaRPr lang="en-US" dirty="0"/>
          </a:p>
        </p:txBody>
      </p:sp>
      <p:sp>
        <p:nvSpPr>
          <p:cNvPr id="3" name="Text Placeholder 2"/>
          <p:cNvSpPr>
            <a:spLocks noGrp="1"/>
          </p:cNvSpPr>
          <p:nvPr>
            <p:ph type="body" sz="quarter" idx="10"/>
          </p:nvPr>
        </p:nvSpPr>
        <p:spPr>
          <a:xfrm>
            <a:off x="381000" y="1411552"/>
            <a:ext cx="8382000" cy="4468916"/>
          </a:xfrm>
        </p:spPr>
        <p:txBody>
          <a:bodyPr/>
          <a:lstStyle/>
          <a:p>
            <a:r>
              <a:rPr lang="en-US" dirty="0" smtClean="0"/>
              <a:t>Concrete domain</a:t>
            </a:r>
          </a:p>
          <a:p>
            <a:pPr lvl="1"/>
            <a:r>
              <a:rPr lang="en-US" dirty="0" smtClean="0"/>
              <a:t>A mathematical structure describing the most precise information on the program</a:t>
            </a:r>
          </a:p>
          <a:p>
            <a:pPr lvl="1"/>
            <a:r>
              <a:rPr lang="en-US" dirty="0" smtClean="0"/>
              <a:t>Usually the program semantics</a:t>
            </a:r>
          </a:p>
          <a:p>
            <a:pPr lvl="2"/>
            <a:r>
              <a:rPr lang="en-US" dirty="0" smtClean="0"/>
              <a:t>Traces, operational, denotational …</a:t>
            </a:r>
          </a:p>
          <a:p>
            <a:r>
              <a:rPr lang="en-US" dirty="0" smtClean="0"/>
              <a:t>Abstract domain</a:t>
            </a:r>
          </a:p>
          <a:p>
            <a:pPr lvl="1"/>
            <a:r>
              <a:rPr lang="en-US" dirty="0" smtClean="0"/>
              <a:t>A mathematical structure describing the property of interests</a:t>
            </a:r>
          </a:p>
          <a:p>
            <a:pPr lvl="1"/>
            <a:r>
              <a:rPr lang="en-US" dirty="0" smtClean="0"/>
              <a:t>Ex.: range of a variable</a:t>
            </a:r>
          </a:p>
          <a:p>
            <a:pPr lvl="2"/>
            <a:endParaRPr lang="en-US" dirty="0"/>
          </a:p>
        </p:txBody>
      </p:sp>
    </p:spTree>
    <p:extLst>
      <p:ext uri="{BB962C8B-B14F-4D97-AF65-F5344CB8AC3E}">
        <p14:creationId xmlns:p14="http://schemas.microsoft.com/office/powerpoint/2010/main" val="1808503546"/>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is the structure?</a:t>
            </a:r>
            <a:endParaRPr lang="en-US" dirty="0"/>
          </a:p>
        </p:txBody>
      </p:sp>
      <p:sp>
        <p:nvSpPr>
          <p:cNvPr id="3" name="Text Placeholder 2"/>
          <p:cNvSpPr>
            <a:spLocks noGrp="1"/>
          </p:cNvSpPr>
          <p:nvPr>
            <p:ph type="body" sz="quarter" idx="10"/>
          </p:nvPr>
        </p:nvSpPr>
        <p:spPr>
          <a:xfrm>
            <a:off x="381000" y="1411552"/>
            <a:ext cx="8382000" cy="4979825"/>
          </a:xfrm>
        </p:spPr>
        <p:txBody>
          <a:bodyPr/>
          <a:lstStyle/>
          <a:p>
            <a:r>
              <a:rPr lang="en-US" dirty="0" smtClean="0"/>
              <a:t>In general a partial order</a:t>
            </a:r>
          </a:p>
          <a:p>
            <a:pPr lvl="1"/>
            <a:r>
              <a:rPr lang="en-US" dirty="0" smtClean="0"/>
              <a:t>Often a complete lattice</a:t>
            </a:r>
          </a:p>
          <a:p>
            <a:r>
              <a:rPr lang="en-US" dirty="0" smtClean="0"/>
              <a:t>Order</a:t>
            </a:r>
          </a:p>
          <a:p>
            <a:pPr lvl="1"/>
            <a:r>
              <a:rPr lang="en-US" dirty="0" smtClean="0"/>
              <a:t>The order is the implication</a:t>
            </a:r>
          </a:p>
          <a:p>
            <a:pPr lvl="1"/>
            <a:r>
              <a:rPr lang="en-US" dirty="0" smtClean="0"/>
              <a:t>Least element: bottom (</a:t>
            </a:r>
            <a:r>
              <a:rPr lang="en-US" dirty="0" smtClean="0">
                <a:effectLst/>
              </a:rPr>
              <a:t>⊥)</a:t>
            </a:r>
            <a:endParaRPr lang="en-US" dirty="0" smtClean="0"/>
          </a:p>
          <a:p>
            <a:pPr lvl="1"/>
            <a:r>
              <a:rPr lang="en-US" dirty="0" smtClean="0"/>
              <a:t>Greatest element: top (</a:t>
            </a:r>
            <a:r>
              <a:rPr lang="en-US" dirty="0" smtClean="0">
                <a:effectLst/>
              </a:rPr>
              <a:t>⊤)</a:t>
            </a:r>
            <a:endParaRPr lang="en-US" dirty="0" smtClean="0"/>
          </a:p>
          <a:p>
            <a:r>
              <a:rPr lang="en-US" dirty="0" smtClean="0"/>
              <a:t>Join</a:t>
            </a:r>
          </a:p>
          <a:p>
            <a:pPr lvl="1"/>
            <a:r>
              <a:rPr lang="en-US" dirty="0" smtClean="0"/>
              <a:t>The least element larger than given twos</a:t>
            </a:r>
          </a:p>
          <a:p>
            <a:r>
              <a:rPr lang="en-US" dirty="0" smtClean="0"/>
              <a:t>Meet </a:t>
            </a:r>
          </a:p>
          <a:p>
            <a:pPr lvl="1"/>
            <a:r>
              <a:rPr lang="en-US" dirty="0" smtClean="0"/>
              <a:t>The greatest element smaller than given twos</a:t>
            </a:r>
          </a:p>
        </p:txBody>
      </p:sp>
    </p:spTree>
    <p:extLst>
      <p:ext uri="{BB962C8B-B14F-4D97-AF65-F5344CB8AC3E}">
        <p14:creationId xmlns:p14="http://schemas.microsoft.com/office/powerpoint/2010/main" val="3925042207"/>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Sets of integers </a:t>
            </a:r>
            <a:r>
              <a:rPr lang="en-US" dirty="0">
                <a:effectLst/>
              </a:rPr>
              <a:t>ℤ</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en-US" dirty="0" smtClean="0"/>
              <a:t>Elements: Sets of integers</a:t>
            </a:r>
          </a:p>
          <a:p>
            <a:r>
              <a:rPr lang="en-US" dirty="0" smtClean="0"/>
              <a:t>Least element: {}</a:t>
            </a:r>
          </a:p>
          <a:p>
            <a:r>
              <a:rPr lang="en-US" dirty="0" smtClean="0"/>
              <a:t>Largest element: </a:t>
            </a:r>
            <a:r>
              <a:rPr lang="en-US" dirty="0" smtClean="0">
                <a:effectLst/>
              </a:rPr>
              <a:t>ℤ</a:t>
            </a:r>
          </a:p>
          <a:p>
            <a:r>
              <a:rPr lang="en-US" dirty="0" smtClean="0">
                <a:effectLst/>
              </a:rPr>
              <a:t>Order subset inclusion</a:t>
            </a:r>
          </a:p>
          <a:p>
            <a:r>
              <a:rPr lang="en-US" dirty="0" smtClean="0">
                <a:effectLst/>
              </a:rPr>
              <a:t>Join: set union</a:t>
            </a:r>
          </a:p>
          <a:p>
            <a:r>
              <a:rPr lang="en-US" dirty="0" smtClean="0">
                <a:effectLst/>
              </a:rPr>
              <a:t>Meet: set intersection</a:t>
            </a:r>
            <a:endParaRPr lang="en-US" dirty="0"/>
          </a:p>
        </p:txBody>
      </p:sp>
    </p:spTree>
    <p:extLst>
      <p:ext uri="{BB962C8B-B14F-4D97-AF65-F5344CB8AC3E}">
        <p14:creationId xmlns:p14="http://schemas.microsoft.com/office/powerpoint/2010/main" val="440814147"/>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Signs</a:t>
            </a:r>
            <a:endParaRPr lang="en-US" dirty="0"/>
          </a:p>
        </p:txBody>
      </p:sp>
      <p:sp>
        <p:nvSpPr>
          <p:cNvPr id="3" name="Text Placeholder 2"/>
          <p:cNvSpPr>
            <a:spLocks noGrp="1"/>
          </p:cNvSpPr>
          <p:nvPr>
            <p:ph type="body" sz="quarter" idx="10"/>
          </p:nvPr>
        </p:nvSpPr>
        <p:spPr>
          <a:xfrm>
            <a:off x="381000" y="1411552"/>
            <a:ext cx="8382000" cy="2609945"/>
          </a:xfrm>
        </p:spPr>
        <p:txBody>
          <a:bodyPr/>
          <a:lstStyle/>
          <a:p>
            <a:r>
              <a:rPr lang="en-US" dirty="0" smtClean="0"/>
              <a:t>Elements: {</a:t>
            </a:r>
            <a:r>
              <a:rPr lang="en-US" dirty="0" smtClean="0">
                <a:effectLst/>
              </a:rPr>
              <a:t>⊥, </a:t>
            </a:r>
            <a:r>
              <a:rPr lang="en-US" dirty="0" err="1" smtClean="0">
                <a:effectLst/>
              </a:rPr>
              <a:t>pos</a:t>
            </a:r>
            <a:r>
              <a:rPr lang="en-US" dirty="0" smtClean="0">
                <a:effectLst/>
              </a:rPr>
              <a:t>, </a:t>
            </a:r>
            <a:r>
              <a:rPr lang="en-US" dirty="0" err="1" smtClean="0">
                <a:effectLst/>
              </a:rPr>
              <a:t>neg</a:t>
            </a:r>
            <a:r>
              <a:rPr lang="en-US" dirty="0" smtClean="0">
                <a:effectLst/>
              </a:rPr>
              <a:t>, zero, ⊤}</a:t>
            </a:r>
          </a:p>
          <a:p>
            <a:r>
              <a:rPr lang="en-US" dirty="0" smtClean="0">
                <a:effectLst/>
              </a:rPr>
              <a:t>Least element: ⊥</a:t>
            </a:r>
          </a:p>
          <a:p>
            <a:r>
              <a:rPr lang="en-US" dirty="0" smtClean="0">
                <a:effectLst/>
              </a:rPr>
              <a:t>Greatest element: ⊤</a:t>
            </a:r>
          </a:p>
          <a:p>
            <a:r>
              <a:rPr lang="en-US" dirty="0" smtClean="0">
                <a:effectLst/>
              </a:rPr>
              <a:t>Order, join, meet : At the whiteboard!</a:t>
            </a:r>
          </a:p>
          <a:p>
            <a:endParaRPr lang="en-US" dirty="0"/>
          </a:p>
        </p:txBody>
      </p:sp>
    </p:spTree>
    <p:extLst>
      <p:ext uri="{BB962C8B-B14F-4D97-AF65-F5344CB8AC3E}">
        <p14:creationId xmlns:p14="http://schemas.microsoft.com/office/powerpoint/2010/main" val="3186102071"/>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Intervals </a:t>
            </a:r>
            <a:endParaRPr lang="en-US" dirty="0"/>
          </a:p>
        </p:txBody>
      </p:sp>
      <p:sp>
        <p:nvSpPr>
          <p:cNvPr id="3" name="Text Placeholder 2"/>
          <p:cNvSpPr>
            <a:spLocks noGrp="1"/>
          </p:cNvSpPr>
          <p:nvPr>
            <p:ph type="body" sz="quarter" idx="10"/>
          </p:nvPr>
        </p:nvSpPr>
        <p:spPr>
          <a:xfrm>
            <a:off x="381000" y="1411552"/>
            <a:ext cx="8382000" cy="3693319"/>
          </a:xfrm>
        </p:spPr>
        <p:txBody>
          <a:bodyPr/>
          <a:lstStyle/>
          <a:p>
            <a:r>
              <a:rPr lang="en-US" dirty="0" smtClean="0"/>
              <a:t>Elements: { [a, b] | a, b </a:t>
            </a:r>
            <a:r>
              <a:rPr lang="en-US" dirty="0">
                <a:effectLst/>
              </a:rPr>
              <a:t>∈</a:t>
            </a:r>
            <a:r>
              <a:rPr lang="en-US" dirty="0" smtClean="0"/>
              <a:t> </a:t>
            </a:r>
            <a:r>
              <a:rPr lang="en-US" dirty="0" smtClean="0">
                <a:effectLst/>
              </a:rPr>
              <a:t>𝕫 </a:t>
            </a:r>
            <a:r>
              <a:rPr lang="en-US" dirty="0">
                <a:effectLst/>
              </a:rPr>
              <a:t>∪ { +</a:t>
            </a:r>
            <a:r>
              <a:rPr lang="en-US" dirty="0" smtClean="0">
                <a:effectLst/>
              </a:rPr>
              <a:t>∞, -∞} }</a:t>
            </a:r>
          </a:p>
          <a:p>
            <a:r>
              <a:rPr lang="en-US" dirty="0" smtClean="0">
                <a:effectLst/>
              </a:rPr>
              <a:t>Least element: [a, b] such that a &gt; b</a:t>
            </a:r>
          </a:p>
          <a:p>
            <a:r>
              <a:rPr lang="en-US" dirty="0" smtClean="0">
                <a:effectLst/>
              </a:rPr>
              <a:t>Largest element: [</a:t>
            </a:r>
            <a:r>
              <a:rPr lang="en-US" dirty="0">
                <a:effectLst/>
              </a:rPr>
              <a:t>+∞, -</a:t>
            </a:r>
            <a:r>
              <a:rPr lang="en-US" dirty="0" smtClean="0">
                <a:effectLst/>
              </a:rPr>
              <a:t>∞]</a:t>
            </a:r>
          </a:p>
          <a:p>
            <a:r>
              <a:rPr lang="en-US" dirty="0" smtClean="0">
                <a:effectLst/>
              </a:rPr>
              <a:t>Order: Interval inclusion</a:t>
            </a:r>
          </a:p>
          <a:p>
            <a:r>
              <a:rPr lang="en-US" dirty="0" smtClean="0">
                <a:effectLst/>
              </a:rPr>
              <a:t>Join: Interval union</a:t>
            </a:r>
          </a:p>
          <a:p>
            <a:r>
              <a:rPr lang="en-US" dirty="0" smtClean="0">
                <a:effectLst/>
              </a:rPr>
              <a:t>Meet: Interval intersection</a:t>
            </a:r>
          </a:p>
          <a:p>
            <a:endParaRPr lang="en-US" dirty="0"/>
          </a:p>
        </p:txBody>
      </p:sp>
    </p:spTree>
    <p:extLst>
      <p:ext uri="{BB962C8B-B14F-4D97-AF65-F5344CB8AC3E}">
        <p14:creationId xmlns:p14="http://schemas.microsoft.com/office/powerpoint/2010/main" val="4283939222"/>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&amp; Abstract</a:t>
            </a:r>
            <a:endParaRPr lang="en-US" dirty="0"/>
          </a:p>
        </p:txBody>
      </p:sp>
      <p:sp>
        <p:nvSpPr>
          <p:cNvPr id="3" name="Text Placeholder 2"/>
          <p:cNvSpPr>
            <a:spLocks noGrp="1"/>
          </p:cNvSpPr>
          <p:nvPr>
            <p:ph type="body" sz="quarter" idx="10"/>
          </p:nvPr>
        </p:nvSpPr>
        <p:spPr>
          <a:xfrm>
            <a:off x="381000" y="1411552"/>
            <a:ext cx="8382000" cy="984885"/>
          </a:xfrm>
        </p:spPr>
        <p:txBody>
          <a:bodyPr/>
          <a:lstStyle/>
          <a:p>
            <a:r>
              <a:rPr lang="en-US" dirty="0" smtClean="0"/>
              <a:t>There should exists a relation between them</a:t>
            </a:r>
          </a:p>
          <a:p>
            <a:r>
              <a:rPr lang="en-US" dirty="0" smtClean="0"/>
              <a:t>Often a Galois Connection</a:t>
            </a:r>
            <a:endParaRPr lang="en-US" dirty="0"/>
          </a:p>
        </p:txBody>
      </p:sp>
      <p:sp>
        <p:nvSpPr>
          <p:cNvPr id="4" name="Oval 3"/>
          <p:cNvSpPr/>
          <p:nvPr/>
        </p:nvSpPr>
        <p:spPr bwMode="auto">
          <a:xfrm>
            <a:off x="1295400" y="2895600"/>
            <a:ext cx="1981200" cy="33528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Concrete</a:t>
            </a:r>
          </a:p>
        </p:txBody>
      </p:sp>
      <p:sp>
        <p:nvSpPr>
          <p:cNvPr id="5" name="Oval 4"/>
          <p:cNvSpPr/>
          <p:nvPr/>
        </p:nvSpPr>
        <p:spPr bwMode="auto">
          <a:xfrm>
            <a:off x="5486400" y="2895600"/>
            <a:ext cx="1981200" cy="33528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latin typeface="Segoe" pitchFamily="34" charset="0"/>
              </a:rPr>
              <a:t>Abstract</a:t>
            </a:r>
          </a:p>
        </p:txBody>
      </p:sp>
      <p:cxnSp>
        <p:nvCxnSpPr>
          <p:cNvPr id="7" name="Curved Connector 6"/>
          <p:cNvCxnSpPr/>
          <p:nvPr/>
        </p:nvCxnSpPr>
        <p:spPr>
          <a:xfrm flipV="1">
            <a:off x="2438400" y="4876800"/>
            <a:ext cx="4038600" cy="381000"/>
          </a:xfrm>
          <a:prstGeom prst="curvedConnector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Curved Connector 8"/>
          <p:cNvCxnSpPr/>
          <p:nvPr/>
        </p:nvCxnSpPr>
        <p:spPr>
          <a:xfrm rot="10800000">
            <a:off x="2514600" y="3886200"/>
            <a:ext cx="3962400" cy="990600"/>
          </a:xfrm>
          <a:prstGeom prst="curvedConnector3">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5562600"/>
            <a:ext cx="1540806"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Abstraction </a:t>
            </a:r>
            <a:r>
              <a:rPr lang="en-US" dirty="0"/>
              <a:t>α</a:t>
            </a:r>
            <a:endParaRPr lang="en-US" dirty="0" smtClean="0">
              <a:effectLst>
                <a:outerShdw blurRad="38100" dist="38100" dir="2700000" algn="tl">
                  <a:srgbClr val="000000">
                    <a:alpha val="43137"/>
                  </a:srgbClr>
                </a:outerShdw>
              </a:effectLst>
            </a:endParaRPr>
          </a:p>
        </p:txBody>
      </p:sp>
      <p:sp>
        <p:nvSpPr>
          <p:cNvPr id="11" name="TextBox 10"/>
          <p:cNvSpPr txBox="1"/>
          <p:nvPr/>
        </p:nvSpPr>
        <p:spPr>
          <a:xfrm>
            <a:off x="3514035" y="3484211"/>
            <a:ext cx="1827936"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Concretization </a:t>
            </a:r>
            <a:r>
              <a:rPr lang="en-US" dirty="0"/>
              <a:t>γ</a:t>
            </a:r>
            <a:endParaRPr lang="en-US"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55499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sz="quarter" idx="10"/>
          </p:nvPr>
        </p:nvSpPr>
        <p:spPr>
          <a:xfrm>
            <a:off x="381000" y="1411552"/>
            <a:ext cx="8382000" cy="5047536"/>
          </a:xfrm>
        </p:spPr>
        <p:txBody>
          <a:bodyPr/>
          <a:lstStyle/>
          <a:p>
            <a:r>
              <a:rPr lang="en-US" dirty="0" smtClean="0"/>
              <a:t>Concrete: Sets of integers</a:t>
            </a:r>
          </a:p>
          <a:p>
            <a:r>
              <a:rPr lang="en-US" dirty="0" smtClean="0"/>
              <a:t>Abstract: Intervals</a:t>
            </a:r>
          </a:p>
          <a:p>
            <a:r>
              <a:rPr lang="en-US" dirty="0" smtClean="0"/>
              <a:t>Abstraction </a:t>
            </a:r>
            <a:r>
              <a:rPr lang="en-US" dirty="0" smtClean="0">
                <a:effectLst/>
              </a:rPr>
              <a:t>α</a:t>
            </a:r>
          </a:p>
          <a:p>
            <a:pPr marL="460375" lvl="1" indent="0">
              <a:buNone/>
            </a:pPr>
            <a:r>
              <a:rPr lang="en-US" dirty="0" smtClean="0">
                <a:effectLst/>
              </a:rPr>
              <a:t>		α( S ) = [</a:t>
            </a:r>
            <a:r>
              <a:rPr lang="en-US" dirty="0" err="1" smtClean="0">
                <a:effectLst/>
              </a:rPr>
              <a:t>inf</a:t>
            </a:r>
            <a:r>
              <a:rPr lang="en-US" dirty="0" smtClean="0">
                <a:effectLst/>
              </a:rPr>
              <a:t> S, sup S]</a:t>
            </a:r>
          </a:p>
          <a:p>
            <a:r>
              <a:rPr lang="en-US" dirty="0" smtClean="0">
                <a:effectLst/>
              </a:rPr>
              <a:t>Concretization γ</a:t>
            </a:r>
          </a:p>
          <a:p>
            <a:pPr marL="0" indent="0">
              <a:buNone/>
            </a:pPr>
            <a:r>
              <a:rPr lang="en-US" dirty="0">
                <a:effectLst/>
              </a:rPr>
              <a:t>	</a:t>
            </a:r>
            <a:r>
              <a:rPr lang="en-US" dirty="0" smtClean="0">
                <a:effectLst/>
              </a:rPr>
              <a:t>	</a:t>
            </a:r>
            <a:r>
              <a:rPr lang="en-US" dirty="0">
                <a:effectLst/>
              </a:rPr>
              <a:t> </a:t>
            </a:r>
            <a:r>
              <a:rPr lang="en-US" dirty="0" smtClean="0">
                <a:effectLst/>
              </a:rPr>
              <a:t>γ([a, b]) = { x | a ≤ x ≤ b }</a:t>
            </a:r>
            <a:endParaRPr lang="en-US" dirty="0" smtClean="0"/>
          </a:p>
          <a:p>
            <a:r>
              <a:rPr lang="en-US" dirty="0" smtClean="0"/>
              <a:t>Can prove they form a Galois Connection</a:t>
            </a:r>
          </a:p>
          <a:p>
            <a:pPr lvl="1"/>
            <a:r>
              <a:rPr lang="en-US" dirty="0" smtClean="0">
                <a:effectLst/>
              </a:rPr>
              <a:t>α,</a:t>
            </a:r>
            <a:r>
              <a:rPr lang="en-US" dirty="0">
                <a:effectLst/>
              </a:rPr>
              <a:t> </a:t>
            </a:r>
            <a:r>
              <a:rPr lang="en-US" dirty="0" smtClean="0">
                <a:effectLst/>
              </a:rPr>
              <a:t>γ be monotonic</a:t>
            </a:r>
          </a:p>
          <a:p>
            <a:pPr lvl="1"/>
            <a:r>
              <a:rPr lang="en-US" dirty="0">
                <a:effectLst/>
              </a:rPr>
              <a:t>x</a:t>
            </a:r>
            <a:r>
              <a:rPr lang="en-US" dirty="0" smtClean="0">
                <a:effectLst/>
              </a:rPr>
              <a:t> </a:t>
            </a:r>
            <a:r>
              <a:rPr lang="en-US" dirty="0">
                <a:effectLst/>
              </a:rPr>
              <a:t>⊑ </a:t>
            </a:r>
            <a:r>
              <a:rPr lang="en-US" dirty="0" smtClean="0">
                <a:effectLst/>
              </a:rPr>
              <a:t>γ(α (x))</a:t>
            </a:r>
          </a:p>
          <a:p>
            <a:pPr lvl="1"/>
            <a:r>
              <a:rPr lang="en-US" dirty="0" smtClean="0">
                <a:effectLst/>
              </a:rPr>
              <a:t>α(γ(x)) ⊑ x</a:t>
            </a:r>
            <a:endParaRPr lang="en-US" dirty="0"/>
          </a:p>
        </p:txBody>
      </p:sp>
    </p:spTree>
    <p:extLst>
      <p:ext uri="{BB962C8B-B14F-4D97-AF65-F5344CB8AC3E}">
        <p14:creationId xmlns:p14="http://schemas.microsoft.com/office/powerpoint/2010/main" val="72640180"/>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sz="quarter" idx="10"/>
          </p:nvPr>
        </p:nvSpPr>
        <p:spPr>
          <a:xfrm>
            <a:off x="381000" y="1411552"/>
            <a:ext cx="8382000" cy="4708981"/>
          </a:xfrm>
        </p:spPr>
        <p:txBody>
          <a:bodyPr/>
          <a:lstStyle/>
          <a:p>
            <a:r>
              <a:rPr lang="en-US" dirty="0" smtClean="0"/>
              <a:t>Concrete: Intervals</a:t>
            </a:r>
          </a:p>
          <a:p>
            <a:r>
              <a:rPr lang="en-US" dirty="0" smtClean="0"/>
              <a:t>Abstract: Signs</a:t>
            </a:r>
          </a:p>
          <a:p>
            <a:r>
              <a:rPr lang="en-US" dirty="0"/>
              <a:t>Abstraction </a:t>
            </a:r>
            <a:r>
              <a:rPr lang="en-US" dirty="0" smtClean="0"/>
              <a:t>α is</a:t>
            </a:r>
            <a:endParaRPr lang="en-US" dirty="0"/>
          </a:p>
          <a:p>
            <a:pPr marL="460375" lvl="1" indent="0">
              <a:buNone/>
            </a:pPr>
            <a:r>
              <a:rPr lang="en-US" dirty="0"/>
              <a:t>		</a:t>
            </a:r>
            <a:r>
              <a:rPr lang="en-US" dirty="0" smtClean="0"/>
              <a:t>α([a, b]) = …</a:t>
            </a:r>
            <a:endParaRPr lang="en-US" dirty="0"/>
          </a:p>
          <a:p>
            <a:r>
              <a:rPr lang="en-US" dirty="0"/>
              <a:t>Concretization γ</a:t>
            </a:r>
          </a:p>
          <a:p>
            <a:pPr marL="0" indent="0">
              <a:buNone/>
            </a:pPr>
            <a:r>
              <a:rPr lang="en-US" dirty="0"/>
              <a:t>		 </a:t>
            </a:r>
            <a:r>
              <a:rPr lang="en-US" dirty="0" smtClean="0"/>
              <a:t>γ(</a:t>
            </a:r>
            <a:r>
              <a:rPr lang="en-US" dirty="0" err="1" smtClean="0"/>
              <a:t>pos</a:t>
            </a:r>
            <a:r>
              <a:rPr lang="en-US" dirty="0" smtClean="0"/>
              <a:t>) = [0, +∞]</a:t>
            </a:r>
          </a:p>
          <a:p>
            <a:pPr marL="0" indent="0">
              <a:buNone/>
            </a:pPr>
            <a:r>
              <a:rPr lang="en-US" dirty="0"/>
              <a:t>		 </a:t>
            </a:r>
            <a:r>
              <a:rPr lang="en-US" dirty="0" smtClean="0"/>
              <a:t>γ(zero) </a:t>
            </a:r>
            <a:r>
              <a:rPr lang="en-US" dirty="0"/>
              <a:t>= [0, </a:t>
            </a:r>
            <a:r>
              <a:rPr lang="en-US" dirty="0" smtClean="0"/>
              <a:t>0]</a:t>
            </a:r>
          </a:p>
          <a:p>
            <a:pPr marL="0" indent="0">
              <a:buNone/>
            </a:pPr>
            <a:r>
              <a:rPr lang="en-US" dirty="0"/>
              <a:t>	</a:t>
            </a:r>
            <a:r>
              <a:rPr lang="en-US" dirty="0" smtClean="0"/>
              <a:t>		….</a:t>
            </a:r>
            <a:endParaRPr lang="en-US" dirty="0"/>
          </a:p>
          <a:p>
            <a:r>
              <a:rPr lang="en-US" dirty="0" smtClean="0"/>
              <a:t>They form a Galois Connection too</a:t>
            </a:r>
          </a:p>
        </p:txBody>
      </p:sp>
    </p:spTree>
    <p:extLst>
      <p:ext uri="{BB962C8B-B14F-4D97-AF65-F5344CB8AC3E}">
        <p14:creationId xmlns:p14="http://schemas.microsoft.com/office/powerpoint/2010/main" val="3585019275"/>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properties</a:t>
            </a:r>
            <a:endParaRPr lang="en-US" dirty="0"/>
          </a:p>
        </p:txBody>
      </p:sp>
      <p:sp>
        <p:nvSpPr>
          <p:cNvPr id="3" name="Text Placeholder 2"/>
          <p:cNvSpPr>
            <a:spLocks noGrp="1"/>
          </p:cNvSpPr>
          <p:nvPr>
            <p:ph type="body" sz="quarter" idx="10"/>
          </p:nvPr>
        </p:nvSpPr>
        <p:spPr>
          <a:xfrm>
            <a:off x="381000" y="1411552"/>
            <a:ext cx="8382000" cy="4370427"/>
          </a:xfrm>
        </p:spPr>
        <p:txBody>
          <a:bodyPr/>
          <a:lstStyle/>
          <a:p>
            <a:r>
              <a:rPr lang="en-US" dirty="0" smtClean="0"/>
              <a:t>Galois Connections compose</a:t>
            </a:r>
          </a:p>
          <a:p>
            <a:pPr lvl="1"/>
            <a:r>
              <a:rPr lang="en-US" dirty="0" smtClean="0"/>
              <a:t>Example: Sets of </a:t>
            </a:r>
            <a:r>
              <a:rPr lang="en-US" dirty="0">
                <a:effectLst/>
              </a:rPr>
              <a:t>ℤ</a:t>
            </a:r>
            <a:r>
              <a:rPr lang="en-US" dirty="0" smtClean="0"/>
              <a:t> </a:t>
            </a:r>
            <a:r>
              <a:rPr lang="en-US" dirty="0">
                <a:effectLst/>
              </a:rPr>
              <a:t>→</a:t>
            </a:r>
            <a:r>
              <a:rPr lang="en-US" dirty="0" smtClean="0"/>
              <a:t> Intervals </a:t>
            </a:r>
            <a:r>
              <a:rPr lang="en-US" dirty="0" smtClean="0">
                <a:effectLst/>
              </a:rPr>
              <a:t>→ Signs</a:t>
            </a:r>
          </a:p>
          <a:p>
            <a:pPr lvl="1"/>
            <a:r>
              <a:rPr lang="en-US" dirty="0" smtClean="0"/>
              <a:t>Exercise: prove it!!!</a:t>
            </a:r>
          </a:p>
          <a:p>
            <a:r>
              <a:rPr lang="en-US" dirty="0"/>
              <a:t>The set of abstractions </a:t>
            </a:r>
            <a:r>
              <a:rPr lang="en-US" dirty="0" smtClean="0"/>
              <a:t>is a complete lattice</a:t>
            </a:r>
          </a:p>
          <a:p>
            <a:pPr lvl="1"/>
            <a:r>
              <a:rPr lang="en-US" dirty="0" smtClean="0"/>
              <a:t>Proof harder… Talk to me if interested</a:t>
            </a:r>
          </a:p>
          <a:p>
            <a:pPr lvl="1"/>
            <a:r>
              <a:rPr lang="en-US" dirty="0" smtClean="0"/>
              <a:t>Least precise abstraction : {⊤}</a:t>
            </a:r>
          </a:p>
          <a:p>
            <a:pPr lvl="1"/>
            <a:r>
              <a:rPr lang="en-US" dirty="0" smtClean="0"/>
              <a:t>Most precise abstraction : Concrete domain</a:t>
            </a:r>
          </a:p>
          <a:p>
            <a:r>
              <a:rPr lang="en-US" dirty="0" smtClean="0"/>
              <a:t>Many equivalent definitions</a:t>
            </a:r>
          </a:p>
          <a:p>
            <a:pPr lvl="1"/>
            <a:r>
              <a:rPr lang="en-US" dirty="0" smtClean="0"/>
              <a:t>Moore families, ideals, upper closure operators…</a:t>
            </a:r>
          </a:p>
        </p:txBody>
      </p:sp>
    </p:spTree>
    <p:extLst>
      <p:ext uri="{BB962C8B-B14F-4D97-AF65-F5344CB8AC3E}">
        <p14:creationId xmlns:p14="http://schemas.microsoft.com/office/powerpoint/2010/main" val="3880365778"/>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so what?</a:t>
            </a:r>
            <a:endParaRPr lang="en-US" dirty="0"/>
          </a:p>
        </p:txBody>
      </p:sp>
      <p:sp>
        <p:nvSpPr>
          <p:cNvPr id="3" name="Text Placeholder 2"/>
          <p:cNvSpPr>
            <a:spLocks noGrp="1"/>
          </p:cNvSpPr>
          <p:nvPr>
            <p:ph type="body" sz="quarter" idx="10"/>
          </p:nvPr>
        </p:nvSpPr>
        <p:spPr>
          <a:xfrm>
            <a:off x="381000" y="1411552"/>
            <a:ext cx="8382000" cy="2856167"/>
          </a:xfrm>
        </p:spPr>
        <p:txBody>
          <a:bodyPr/>
          <a:lstStyle/>
          <a:p>
            <a:r>
              <a:rPr lang="en-US" dirty="0" smtClean="0"/>
              <a:t>How is all of this related to program verification?</a:t>
            </a:r>
          </a:p>
          <a:p>
            <a:r>
              <a:rPr lang="en-US" dirty="0" smtClean="0"/>
              <a:t>The execution of a program is on a concrete domain</a:t>
            </a:r>
          </a:p>
          <a:p>
            <a:r>
              <a:rPr lang="en-US" dirty="0" smtClean="0"/>
              <a:t>A static analysis/verification executes the program on an abstract domain</a:t>
            </a:r>
            <a:endParaRPr lang="en-US" dirty="0"/>
          </a:p>
        </p:txBody>
      </p:sp>
    </p:spTree>
    <p:extLst>
      <p:ext uri="{BB962C8B-B14F-4D97-AF65-F5344CB8AC3E}">
        <p14:creationId xmlns:p14="http://schemas.microsoft.com/office/powerpoint/2010/main" val="154327827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Text Placeholder 2"/>
          <p:cNvSpPr>
            <a:spLocks noGrp="1"/>
          </p:cNvSpPr>
          <p:nvPr>
            <p:ph type="body" sz="quarter" idx="10"/>
          </p:nvPr>
        </p:nvSpPr>
        <p:spPr>
          <a:xfrm>
            <a:off x="381000" y="1411552"/>
            <a:ext cx="8382000" cy="4302716"/>
          </a:xfrm>
        </p:spPr>
        <p:txBody>
          <a:bodyPr>
            <a:normAutofit/>
          </a:bodyPr>
          <a:lstStyle/>
          <a:p>
            <a:r>
              <a:rPr lang="en-US" dirty="0" smtClean="0"/>
              <a:t>Informally: “What the program should do”</a:t>
            </a:r>
          </a:p>
          <a:p>
            <a:pPr lvl="1"/>
            <a:r>
              <a:rPr lang="en-US" dirty="0" smtClean="0"/>
              <a:t>“It should sort all the elements of the array”</a:t>
            </a:r>
          </a:p>
          <a:p>
            <a:r>
              <a:rPr lang="en-US" dirty="0" smtClean="0"/>
              <a:t>Computers do not like English</a:t>
            </a:r>
          </a:p>
          <a:p>
            <a:pPr lvl="2"/>
            <a:r>
              <a:rPr lang="en-US" dirty="0" smtClean="0"/>
              <a:t>(or Spanish or Italian for what it matters ;-)</a:t>
            </a:r>
          </a:p>
          <a:p>
            <a:r>
              <a:rPr lang="en-US" dirty="0" smtClean="0"/>
              <a:t>Which </a:t>
            </a:r>
            <a:r>
              <a:rPr lang="en-US" i="1" dirty="0" smtClean="0"/>
              <a:t>formal</a:t>
            </a:r>
            <a:r>
              <a:rPr lang="en-US" dirty="0" smtClean="0"/>
              <a:t> language?</a:t>
            </a:r>
          </a:p>
          <a:p>
            <a:pPr lvl="1"/>
            <a:r>
              <a:rPr lang="en-US" dirty="0" smtClean="0"/>
              <a:t>How close to the computer?</a:t>
            </a:r>
          </a:p>
          <a:p>
            <a:pPr lvl="1"/>
            <a:r>
              <a:rPr lang="en-US" dirty="0" smtClean="0"/>
              <a:t>How close to the human?</a:t>
            </a:r>
          </a:p>
          <a:p>
            <a:pPr lvl="1"/>
            <a:r>
              <a:rPr lang="en-US" dirty="0" smtClean="0"/>
              <a:t>How close to the programmer? </a:t>
            </a:r>
          </a:p>
          <a:p>
            <a:pPr lvl="1"/>
            <a:r>
              <a:rPr lang="en-US" dirty="0" smtClean="0"/>
              <a:t>How close to the verification tool? </a:t>
            </a:r>
            <a:endParaRPr lang="en-US" dirty="0"/>
          </a:p>
        </p:txBody>
      </p:sp>
    </p:spTree>
    <p:extLst>
      <p:ext uri="{BB962C8B-B14F-4D97-AF65-F5344CB8AC3E}">
        <p14:creationId xmlns:p14="http://schemas.microsoft.com/office/powerpoint/2010/main" val="1904132671"/>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signs (1 </a:t>
            </a:r>
            <a:r>
              <a:rPr lang="en-US" dirty="0"/>
              <a:t>o</a:t>
            </a:r>
            <a:r>
              <a:rPr lang="en-US" dirty="0" smtClean="0"/>
              <a:t>f 3)</a:t>
            </a:r>
            <a:endParaRPr lang="en-US" dirty="0"/>
          </a:p>
        </p:txBody>
      </p:sp>
      <p:sp>
        <p:nvSpPr>
          <p:cNvPr id="3" name="Text Placeholder 2"/>
          <p:cNvSpPr>
            <a:spLocks noGrp="1"/>
          </p:cNvSpPr>
          <p:nvPr>
            <p:ph type="body" sz="quarter" idx="10"/>
          </p:nvPr>
        </p:nvSpPr>
        <p:spPr>
          <a:xfrm>
            <a:off x="381000" y="1411552"/>
            <a:ext cx="8382000" cy="4641271"/>
          </a:xfrm>
        </p:spPr>
        <p:txBody>
          <a:bodyPr/>
          <a:lstStyle/>
          <a:p>
            <a:r>
              <a:rPr lang="en-US" dirty="0" smtClean="0"/>
              <a:t>Have language with only expressions</a:t>
            </a:r>
          </a:p>
          <a:p>
            <a:pPr marL="0" indent="0">
              <a:buNone/>
            </a:pPr>
            <a:r>
              <a:rPr lang="en-US" dirty="0" smtClean="0"/>
              <a:t>	e ::= </a:t>
            </a:r>
            <a:r>
              <a:rPr lang="en-US" i="1" dirty="0" smtClean="0"/>
              <a:t>k</a:t>
            </a:r>
            <a:r>
              <a:rPr lang="en-US" dirty="0" smtClean="0"/>
              <a:t> | x | e + e | e * e</a:t>
            </a:r>
          </a:p>
          <a:p>
            <a:r>
              <a:rPr lang="en-US" dirty="0" smtClean="0"/>
              <a:t>Concrete semantics is over </a:t>
            </a:r>
            <a:r>
              <a:rPr lang="en-US" dirty="0">
                <a:effectLst/>
              </a:rPr>
              <a:t>℘(𝕫</a:t>
            </a:r>
            <a:r>
              <a:rPr lang="en-US" dirty="0" smtClean="0">
                <a:effectLst/>
              </a:rPr>
              <a:t>)</a:t>
            </a:r>
          </a:p>
          <a:p>
            <a:pPr lvl="1"/>
            <a:r>
              <a:rPr lang="en-US" dirty="0" smtClean="0"/>
              <a:t>Sets because of non-determinism</a:t>
            </a:r>
          </a:p>
          <a:p>
            <a:pPr marL="460375" lvl="1" indent="0">
              <a:buNone/>
            </a:pPr>
            <a:endParaRPr lang="en-US" dirty="0" smtClean="0"/>
          </a:p>
          <a:p>
            <a:endParaRPr lang="en-US" dirty="0" smtClean="0"/>
          </a:p>
          <a:p>
            <a:pPr marL="0" indent="0">
              <a:buNone/>
            </a:pPr>
            <a:endParaRPr lang="en-US" dirty="0"/>
          </a:p>
          <a:p>
            <a:pPr marL="0" indent="0">
              <a:buNone/>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08841592"/>
              </p:ext>
            </p:extLst>
          </p:nvPr>
        </p:nvGraphicFramePr>
        <p:xfrm>
          <a:off x="2057400" y="3505200"/>
          <a:ext cx="4038600" cy="1483360"/>
        </p:xfrm>
        <a:graphic>
          <a:graphicData uri="http://schemas.openxmlformats.org/drawingml/2006/table">
            <a:tbl>
              <a:tblPr firstRow="1" bandRow="1">
                <a:tableStyleId>{2D5ABB26-0587-4C30-8999-92F81FD0307C}</a:tableStyleId>
              </a:tblPr>
              <a:tblGrid>
                <a:gridCol w="1524000"/>
                <a:gridCol w="381000"/>
                <a:gridCol w="2133600"/>
              </a:tblGrid>
              <a:tr h="370840">
                <a:tc>
                  <a:txBody>
                    <a:bodyPr/>
                    <a:lstStyle/>
                    <a:p>
                      <a:r>
                        <a:rPr lang="en-US" sz="1800" kern="1200" dirty="0" smtClean="0">
                          <a:solidFill>
                            <a:srgbClr val="002060"/>
                          </a:solidFill>
                          <a:effectLst/>
                        </a:rPr>
                        <a:t>c⟦ </a:t>
                      </a:r>
                      <a:r>
                        <a:rPr lang="en-US" sz="1800" i="1" kern="1200" dirty="0" err="1" smtClean="0">
                          <a:solidFill>
                            <a:srgbClr val="002060"/>
                          </a:solidFill>
                          <a:effectLst/>
                        </a:rPr>
                        <a:t>k</a:t>
                      </a:r>
                      <a:r>
                        <a:rPr lang="en-US" sz="1800" kern="1200" dirty="0" err="1" smtClean="0">
                          <a:solidFill>
                            <a:srgbClr val="002060"/>
                          </a:solidFill>
                          <a:effectLst/>
                        </a:rPr>
                        <a:t>⟧ρ</a:t>
                      </a:r>
                      <a:endParaRPr lang="en-US" dirty="0">
                        <a:solidFill>
                          <a:srgbClr val="002060"/>
                        </a:solidFill>
                      </a:endParaRPr>
                    </a:p>
                  </a:txBody>
                  <a:tcPr/>
                </a:tc>
                <a:tc>
                  <a:txBody>
                    <a:bodyPr/>
                    <a:lstStyle/>
                    <a:p>
                      <a:r>
                        <a:rPr lang="en-US" dirty="0" smtClean="0">
                          <a:solidFill>
                            <a:srgbClr val="002060"/>
                          </a:solidFill>
                        </a:rPr>
                        <a:t>=</a:t>
                      </a:r>
                      <a:endParaRPr lang="en-US" dirty="0">
                        <a:solidFill>
                          <a:srgbClr val="002060"/>
                        </a:solidFill>
                      </a:endParaRPr>
                    </a:p>
                  </a:txBody>
                  <a:tcPr/>
                </a:tc>
                <a:tc>
                  <a:txBody>
                    <a:bodyPr/>
                    <a:lstStyle/>
                    <a:p>
                      <a:r>
                        <a:rPr lang="en-US" i="1" dirty="0" smtClean="0">
                          <a:solidFill>
                            <a:srgbClr val="002060"/>
                          </a:solidFill>
                        </a:rPr>
                        <a:t>k</a:t>
                      </a:r>
                      <a:endParaRPr lang="en-US" i="1" dirty="0">
                        <a:solidFill>
                          <a:srgbClr val="002060"/>
                        </a:solidFill>
                      </a:endParaRPr>
                    </a:p>
                  </a:txBody>
                  <a:tcPr/>
                </a:tc>
              </a:tr>
              <a:tr h="370840">
                <a:tc>
                  <a:txBody>
                    <a:bodyPr/>
                    <a:lstStyle/>
                    <a:p>
                      <a:r>
                        <a:rPr lang="en-US" sz="1800" kern="1200" dirty="0" smtClean="0">
                          <a:solidFill>
                            <a:srgbClr val="002060"/>
                          </a:solidFill>
                          <a:effectLst/>
                        </a:rPr>
                        <a:t>c⟦ x ⟧ρ</a:t>
                      </a:r>
                      <a:endParaRPr lang="en-US" dirty="0">
                        <a:solidFill>
                          <a:srgbClr val="002060"/>
                        </a:solidFill>
                      </a:endParaRPr>
                    </a:p>
                  </a:txBody>
                  <a:tcPr/>
                </a:tc>
                <a:tc>
                  <a:txBody>
                    <a:bodyPr/>
                    <a:lstStyle/>
                    <a:p>
                      <a:r>
                        <a:rPr lang="en-US" dirty="0" smtClean="0">
                          <a:solidFill>
                            <a:srgbClr val="002060"/>
                          </a:solidFill>
                        </a:rPr>
                        <a:t>=</a:t>
                      </a:r>
                      <a:endParaRPr lang="en-US" dirty="0">
                        <a:solidFill>
                          <a:srgbClr val="002060"/>
                        </a:solidFill>
                      </a:endParaRPr>
                    </a:p>
                  </a:txBody>
                  <a:tcPr/>
                </a:tc>
                <a:tc>
                  <a:txBody>
                    <a:bodyPr/>
                    <a:lstStyle/>
                    <a:p>
                      <a:r>
                        <a:rPr lang="en-US" sz="1800" kern="1200" dirty="0" smtClean="0">
                          <a:solidFill>
                            <a:srgbClr val="002060"/>
                          </a:solidFill>
                          <a:effectLst/>
                        </a:rPr>
                        <a:t>ρ( x )</a:t>
                      </a:r>
                      <a:endParaRPr lang="en-US" dirty="0">
                        <a:solidFill>
                          <a:srgbClr val="002060"/>
                        </a:solidFill>
                      </a:endParaRPr>
                    </a:p>
                  </a:txBody>
                  <a:tcPr/>
                </a:tc>
              </a:tr>
              <a:tr h="370840">
                <a:tc>
                  <a:txBody>
                    <a:bodyPr/>
                    <a:lstStyle/>
                    <a:p>
                      <a:r>
                        <a:rPr lang="en-US" sz="1800" kern="1200" dirty="0" smtClean="0">
                          <a:solidFill>
                            <a:srgbClr val="002060"/>
                          </a:solidFill>
                          <a:effectLst/>
                        </a:rPr>
                        <a:t>c⟦e</a:t>
                      </a:r>
                      <a:r>
                        <a:rPr lang="en-US" sz="1800" kern="1200" baseline="0" dirty="0" smtClean="0">
                          <a:solidFill>
                            <a:srgbClr val="002060"/>
                          </a:solidFill>
                          <a:effectLst/>
                        </a:rPr>
                        <a:t>1 + e2</a:t>
                      </a:r>
                      <a:r>
                        <a:rPr lang="en-US" sz="1800" kern="1200" dirty="0" smtClean="0">
                          <a:solidFill>
                            <a:srgbClr val="002060"/>
                          </a:solidFill>
                          <a:effectLst/>
                        </a:rPr>
                        <a:t> ⟧ρ</a:t>
                      </a:r>
                      <a:endParaRPr lang="en-US" dirty="0">
                        <a:solidFill>
                          <a:srgbClr val="002060"/>
                        </a:solidFill>
                      </a:endParaRPr>
                    </a:p>
                  </a:txBody>
                  <a:tcPr/>
                </a:tc>
                <a:tc>
                  <a:txBody>
                    <a:bodyPr/>
                    <a:lstStyle/>
                    <a:p>
                      <a:r>
                        <a:rPr lang="en-US" dirty="0" smtClean="0">
                          <a:solidFill>
                            <a:srgbClr val="002060"/>
                          </a:solidFill>
                        </a:rPr>
                        <a:t>=</a:t>
                      </a:r>
                      <a:endParaRPr lang="en-US" dirty="0">
                        <a:solidFill>
                          <a:srgbClr val="002060"/>
                        </a:solidFill>
                      </a:endParaRPr>
                    </a:p>
                  </a:txBody>
                  <a:tcPr/>
                </a:tc>
                <a:tc>
                  <a:txBody>
                    <a:bodyPr/>
                    <a:lstStyle/>
                    <a:p>
                      <a:r>
                        <a:rPr lang="en-US" sz="1800" kern="1200" dirty="0" smtClean="0">
                          <a:solidFill>
                            <a:srgbClr val="002060"/>
                          </a:solidFill>
                          <a:effectLst/>
                        </a:rPr>
                        <a:t>c⟦ e</a:t>
                      </a:r>
                      <a:r>
                        <a:rPr lang="en-US" sz="1800" kern="1200" baseline="0" dirty="0" smtClean="0">
                          <a:solidFill>
                            <a:srgbClr val="002060"/>
                          </a:solidFill>
                          <a:effectLst/>
                        </a:rPr>
                        <a:t>1 </a:t>
                      </a:r>
                      <a:r>
                        <a:rPr lang="en-US" sz="1800" kern="1200" dirty="0" smtClean="0">
                          <a:solidFill>
                            <a:srgbClr val="002060"/>
                          </a:solidFill>
                          <a:effectLst/>
                        </a:rPr>
                        <a:t>⟧ρ </a:t>
                      </a:r>
                      <a:r>
                        <a:rPr lang="en-US" sz="1800" kern="1200" baseline="0" dirty="0" smtClean="0">
                          <a:solidFill>
                            <a:srgbClr val="002060"/>
                          </a:solidFill>
                          <a:effectLst/>
                        </a:rPr>
                        <a:t>+ c</a:t>
                      </a:r>
                      <a:r>
                        <a:rPr lang="en-US" sz="1800" kern="1200" dirty="0" smtClean="0">
                          <a:solidFill>
                            <a:srgbClr val="002060"/>
                          </a:solidFill>
                          <a:effectLst/>
                        </a:rPr>
                        <a:t>⟦ </a:t>
                      </a:r>
                      <a:r>
                        <a:rPr lang="en-US" sz="1800" kern="1200" baseline="0" dirty="0" smtClean="0">
                          <a:solidFill>
                            <a:srgbClr val="002060"/>
                          </a:solidFill>
                          <a:effectLst/>
                        </a:rPr>
                        <a:t>e2</a:t>
                      </a:r>
                      <a:r>
                        <a:rPr lang="en-US" sz="1800" kern="1200" dirty="0" smtClean="0">
                          <a:solidFill>
                            <a:srgbClr val="002060"/>
                          </a:solidFill>
                          <a:effectLst/>
                        </a:rPr>
                        <a:t> ⟧ρ</a:t>
                      </a:r>
                      <a:endParaRPr lang="en-US" dirty="0">
                        <a:solidFill>
                          <a:srgbClr val="002060"/>
                        </a:solidFill>
                      </a:endParaRPr>
                    </a:p>
                  </a:txBody>
                  <a:tcPr/>
                </a:tc>
              </a:tr>
              <a:tr h="370840">
                <a:tc>
                  <a:txBody>
                    <a:bodyPr/>
                    <a:lstStyle/>
                    <a:p>
                      <a:r>
                        <a:rPr lang="en-US" sz="1800" kern="1200" dirty="0" smtClean="0">
                          <a:solidFill>
                            <a:srgbClr val="002060"/>
                          </a:solidFill>
                          <a:effectLst/>
                        </a:rPr>
                        <a:t>c⟦e</a:t>
                      </a:r>
                      <a:r>
                        <a:rPr lang="en-US" sz="1800" kern="1200" baseline="0" dirty="0" smtClean="0">
                          <a:solidFill>
                            <a:srgbClr val="002060"/>
                          </a:solidFill>
                          <a:effectLst/>
                        </a:rPr>
                        <a:t>1 * e2</a:t>
                      </a:r>
                      <a:r>
                        <a:rPr lang="en-US" sz="1800" kern="1200" dirty="0" smtClean="0">
                          <a:solidFill>
                            <a:srgbClr val="002060"/>
                          </a:solidFill>
                          <a:effectLst/>
                        </a:rPr>
                        <a:t> ⟧ρ</a:t>
                      </a:r>
                      <a:endParaRPr lang="en-US" dirty="0">
                        <a:solidFill>
                          <a:srgbClr val="002060"/>
                        </a:solidFill>
                      </a:endParaRPr>
                    </a:p>
                  </a:txBody>
                  <a:tcPr/>
                </a:tc>
                <a:tc>
                  <a:txBody>
                    <a:bodyPr/>
                    <a:lstStyle/>
                    <a:p>
                      <a:r>
                        <a:rPr lang="en-US" dirty="0" smtClean="0">
                          <a:solidFill>
                            <a:srgbClr val="002060"/>
                          </a:solidFill>
                        </a:rPr>
                        <a:t>=</a:t>
                      </a:r>
                      <a:endParaRPr lang="en-US" dirty="0">
                        <a:solidFill>
                          <a:srgbClr val="002060"/>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kern="1200" dirty="0" smtClean="0">
                          <a:solidFill>
                            <a:srgbClr val="002060"/>
                          </a:solidFill>
                          <a:effectLst/>
                        </a:rPr>
                        <a:t>c⟦ e</a:t>
                      </a:r>
                      <a:r>
                        <a:rPr lang="en-US" sz="1800" kern="1200" baseline="0" dirty="0" smtClean="0">
                          <a:solidFill>
                            <a:srgbClr val="002060"/>
                          </a:solidFill>
                          <a:effectLst/>
                        </a:rPr>
                        <a:t>1 </a:t>
                      </a:r>
                      <a:r>
                        <a:rPr lang="en-US" sz="1800" kern="1200" dirty="0" smtClean="0">
                          <a:solidFill>
                            <a:srgbClr val="002060"/>
                          </a:solidFill>
                          <a:effectLst/>
                        </a:rPr>
                        <a:t>⟧ρ</a:t>
                      </a:r>
                      <a:r>
                        <a:rPr lang="en-US" sz="1800" kern="1200" baseline="0" dirty="0" smtClean="0">
                          <a:solidFill>
                            <a:srgbClr val="002060"/>
                          </a:solidFill>
                          <a:effectLst/>
                        </a:rPr>
                        <a:t> * c</a:t>
                      </a:r>
                      <a:r>
                        <a:rPr lang="en-US" sz="1800" kern="1200" dirty="0" smtClean="0">
                          <a:solidFill>
                            <a:srgbClr val="002060"/>
                          </a:solidFill>
                          <a:effectLst/>
                        </a:rPr>
                        <a:t>⟦ </a:t>
                      </a:r>
                      <a:r>
                        <a:rPr lang="en-US" sz="1800" kern="1200" baseline="0" dirty="0" smtClean="0">
                          <a:solidFill>
                            <a:srgbClr val="002060"/>
                          </a:solidFill>
                          <a:effectLst/>
                        </a:rPr>
                        <a:t>e2</a:t>
                      </a:r>
                      <a:r>
                        <a:rPr lang="en-US" sz="1800" kern="1200" dirty="0" smtClean="0">
                          <a:solidFill>
                            <a:srgbClr val="002060"/>
                          </a:solidFill>
                          <a:effectLst/>
                        </a:rPr>
                        <a:t> ⟧ρ</a:t>
                      </a:r>
                      <a:endParaRPr lang="en-US" dirty="0" smtClean="0">
                        <a:solidFill>
                          <a:srgbClr val="002060"/>
                        </a:solidFill>
                      </a:endParaRPr>
                    </a:p>
                  </a:txBody>
                  <a:tcPr/>
                </a:tc>
              </a:tr>
            </a:tbl>
          </a:graphicData>
        </a:graphic>
      </p:graphicFrame>
    </p:spTree>
    <p:extLst>
      <p:ext uri="{BB962C8B-B14F-4D97-AF65-F5344CB8AC3E}">
        <p14:creationId xmlns:p14="http://schemas.microsoft.com/office/powerpoint/2010/main" val="1408639144"/>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signs (2 of </a:t>
            </a:r>
            <a:r>
              <a:rPr lang="en-US" dirty="0"/>
              <a:t>3</a:t>
            </a:r>
            <a:r>
              <a:rPr lang="en-US" dirty="0" smtClean="0"/>
              <a:t>)</a:t>
            </a:r>
            <a:endParaRPr lang="en-US" dirty="0"/>
          </a:p>
        </p:txBody>
      </p:sp>
      <p:sp>
        <p:nvSpPr>
          <p:cNvPr id="3" name="Text Placeholder 2"/>
          <p:cNvSpPr>
            <a:spLocks noGrp="1"/>
          </p:cNvSpPr>
          <p:nvPr>
            <p:ph type="body" sz="quarter" idx="10"/>
          </p:nvPr>
        </p:nvSpPr>
        <p:spPr>
          <a:xfrm>
            <a:off x="381000" y="1411552"/>
            <a:ext cx="8382000" cy="4776692"/>
          </a:xfrm>
        </p:spPr>
        <p:txBody>
          <a:bodyPr/>
          <a:lstStyle/>
          <a:p>
            <a:r>
              <a:rPr lang="en-US" dirty="0" smtClean="0"/>
              <a:t>Abstract semantics is over </a:t>
            </a:r>
            <a:r>
              <a:rPr lang="en-US" dirty="0" smtClean="0">
                <a:effectLst/>
              </a:rPr>
              <a:t>signs</a:t>
            </a:r>
          </a:p>
          <a:p>
            <a:endParaRPr lang="en-US" dirty="0">
              <a:effectLst/>
            </a:endParaRPr>
          </a:p>
          <a:p>
            <a:endParaRPr lang="en-US" dirty="0" smtClean="0">
              <a:effectLst/>
            </a:endParaRPr>
          </a:p>
          <a:p>
            <a:endParaRPr lang="en-US" dirty="0">
              <a:effectLst/>
            </a:endParaRPr>
          </a:p>
          <a:p>
            <a:endParaRPr lang="en-US" dirty="0" smtClean="0"/>
          </a:p>
          <a:p>
            <a:endParaRPr lang="en-US" dirty="0" smtClean="0"/>
          </a:p>
          <a:p>
            <a:pPr marL="0" indent="0">
              <a:buNone/>
            </a:pPr>
            <a:endParaRPr lang="en-US" dirty="0"/>
          </a:p>
          <a:p>
            <a:pPr marL="0" indent="0">
              <a:buNone/>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75383826"/>
              </p:ext>
            </p:extLst>
          </p:nvPr>
        </p:nvGraphicFramePr>
        <p:xfrm>
          <a:off x="2209800" y="1981200"/>
          <a:ext cx="4038600" cy="1483360"/>
        </p:xfrm>
        <a:graphic>
          <a:graphicData uri="http://schemas.openxmlformats.org/drawingml/2006/table">
            <a:tbl>
              <a:tblPr firstRow="1" bandRow="1">
                <a:tableStyleId>{2D5ABB26-0587-4C30-8999-92F81FD0307C}</a:tableStyleId>
              </a:tblPr>
              <a:tblGrid>
                <a:gridCol w="1524000"/>
                <a:gridCol w="381000"/>
                <a:gridCol w="2133600"/>
              </a:tblGrid>
              <a:tr h="370840">
                <a:tc>
                  <a:txBody>
                    <a:bodyPr/>
                    <a:lstStyle/>
                    <a:p>
                      <a:r>
                        <a:rPr lang="en-US" sz="1800" kern="1200" dirty="0" smtClean="0">
                          <a:solidFill>
                            <a:srgbClr val="002060"/>
                          </a:solidFill>
                          <a:effectLst/>
                        </a:rPr>
                        <a:t>a⟦ k ⟧ρ</a:t>
                      </a:r>
                      <a:endParaRPr lang="en-US" dirty="0">
                        <a:solidFill>
                          <a:srgbClr val="002060"/>
                        </a:solidFill>
                      </a:endParaRPr>
                    </a:p>
                  </a:txBody>
                  <a:tcPr/>
                </a:tc>
                <a:tc>
                  <a:txBody>
                    <a:bodyPr/>
                    <a:lstStyle/>
                    <a:p>
                      <a:r>
                        <a:rPr lang="en-US" dirty="0" smtClean="0">
                          <a:solidFill>
                            <a:srgbClr val="002060"/>
                          </a:solidFill>
                        </a:rPr>
                        <a:t>=</a:t>
                      </a:r>
                      <a:endParaRPr lang="en-US" dirty="0">
                        <a:solidFill>
                          <a:srgbClr val="002060"/>
                        </a:solidFill>
                      </a:endParaRPr>
                    </a:p>
                  </a:txBody>
                  <a:tcPr/>
                </a:tc>
                <a:tc>
                  <a:txBody>
                    <a:bodyPr/>
                    <a:lstStyle/>
                    <a:p>
                      <a:r>
                        <a:rPr lang="en-US" dirty="0" smtClean="0">
                          <a:solidFill>
                            <a:srgbClr val="002060"/>
                          </a:solidFill>
                        </a:rPr>
                        <a:t>sign(k)</a:t>
                      </a:r>
                      <a:endParaRPr lang="en-US" dirty="0">
                        <a:solidFill>
                          <a:srgbClr val="002060"/>
                        </a:solidFill>
                      </a:endParaRPr>
                    </a:p>
                  </a:txBody>
                  <a:tcPr/>
                </a:tc>
              </a:tr>
              <a:tr h="370840">
                <a:tc>
                  <a:txBody>
                    <a:bodyPr/>
                    <a:lstStyle/>
                    <a:p>
                      <a:r>
                        <a:rPr lang="en-US" sz="1800" kern="1200" dirty="0" smtClean="0">
                          <a:solidFill>
                            <a:srgbClr val="002060"/>
                          </a:solidFill>
                          <a:effectLst/>
                        </a:rPr>
                        <a:t>a⟦ x ⟧ρ</a:t>
                      </a:r>
                      <a:endParaRPr lang="en-US" dirty="0">
                        <a:solidFill>
                          <a:srgbClr val="002060"/>
                        </a:solidFill>
                      </a:endParaRPr>
                    </a:p>
                  </a:txBody>
                  <a:tcPr/>
                </a:tc>
                <a:tc>
                  <a:txBody>
                    <a:bodyPr/>
                    <a:lstStyle/>
                    <a:p>
                      <a:r>
                        <a:rPr lang="en-US" dirty="0" smtClean="0">
                          <a:solidFill>
                            <a:srgbClr val="002060"/>
                          </a:solidFill>
                        </a:rPr>
                        <a:t>=</a:t>
                      </a:r>
                      <a:endParaRPr lang="en-US" dirty="0">
                        <a:solidFill>
                          <a:srgbClr val="002060"/>
                        </a:solidFill>
                      </a:endParaRPr>
                    </a:p>
                  </a:txBody>
                  <a:tcPr/>
                </a:tc>
                <a:tc>
                  <a:txBody>
                    <a:bodyPr/>
                    <a:lstStyle/>
                    <a:p>
                      <a:r>
                        <a:rPr lang="en-US" sz="1800" kern="1200" dirty="0" smtClean="0">
                          <a:solidFill>
                            <a:srgbClr val="002060"/>
                          </a:solidFill>
                          <a:effectLst/>
                        </a:rPr>
                        <a:t>ρ( x )</a:t>
                      </a:r>
                      <a:endParaRPr lang="en-US" dirty="0">
                        <a:solidFill>
                          <a:srgbClr val="002060"/>
                        </a:solidFill>
                      </a:endParaRPr>
                    </a:p>
                  </a:txBody>
                  <a:tcPr/>
                </a:tc>
              </a:tr>
              <a:tr h="370840">
                <a:tc>
                  <a:txBody>
                    <a:bodyPr/>
                    <a:lstStyle/>
                    <a:p>
                      <a:r>
                        <a:rPr lang="en-US" sz="1800" kern="1200" dirty="0" smtClean="0">
                          <a:solidFill>
                            <a:srgbClr val="002060"/>
                          </a:solidFill>
                          <a:effectLst/>
                        </a:rPr>
                        <a:t>a⟦e</a:t>
                      </a:r>
                      <a:r>
                        <a:rPr lang="en-US" sz="1800" kern="1200" baseline="0" dirty="0" smtClean="0">
                          <a:solidFill>
                            <a:srgbClr val="002060"/>
                          </a:solidFill>
                          <a:effectLst/>
                        </a:rPr>
                        <a:t>1 + e2</a:t>
                      </a:r>
                      <a:r>
                        <a:rPr lang="en-US" sz="1800" kern="1200" dirty="0" smtClean="0">
                          <a:solidFill>
                            <a:srgbClr val="002060"/>
                          </a:solidFill>
                          <a:effectLst/>
                        </a:rPr>
                        <a:t> ⟧ρ</a:t>
                      </a:r>
                      <a:endParaRPr lang="en-US" dirty="0">
                        <a:solidFill>
                          <a:srgbClr val="002060"/>
                        </a:solidFill>
                      </a:endParaRPr>
                    </a:p>
                  </a:txBody>
                  <a:tcPr/>
                </a:tc>
                <a:tc>
                  <a:txBody>
                    <a:bodyPr/>
                    <a:lstStyle/>
                    <a:p>
                      <a:r>
                        <a:rPr lang="en-US" dirty="0" smtClean="0">
                          <a:solidFill>
                            <a:srgbClr val="002060"/>
                          </a:solidFill>
                        </a:rPr>
                        <a:t>=</a:t>
                      </a:r>
                      <a:endParaRPr lang="en-US" dirty="0">
                        <a:solidFill>
                          <a:srgbClr val="002060"/>
                        </a:solidFill>
                      </a:endParaRPr>
                    </a:p>
                  </a:txBody>
                  <a:tcPr/>
                </a:tc>
                <a:tc>
                  <a:txBody>
                    <a:bodyPr/>
                    <a:lstStyle/>
                    <a:p>
                      <a:r>
                        <a:rPr lang="en-US" sz="1800" kern="1200" dirty="0" smtClean="0">
                          <a:solidFill>
                            <a:srgbClr val="002060"/>
                          </a:solidFill>
                          <a:effectLst/>
                        </a:rPr>
                        <a:t>a⟦ e</a:t>
                      </a:r>
                      <a:r>
                        <a:rPr lang="en-US" sz="1800" kern="1200" baseline="0" dirty="0" smtClean="0">
                          <a:solidFill>
                            <a:srgbClr val="002060"/>
                          </a:solidFill>
                          <a:effectLst/>
                        </a:rPr>
                        <a:t>1 </a:t>
                      </a:r>
                      <a:r>
                        <a:rPr lang="en-US" sz="1800" kern="1200" dirty="0" smtClean="0">
                          <a:solidFill>
                            <a:srgbClr val="002060"/>
                          </a:solidFill>
                          <a:effectLst/>
                        </a:rPr>
                        <a:t>⟧ρ </a:t>
                      </a:r>
                      <a:r>
                        <a:rPr lang="en-US" sz="1800" u="heavy" kern="1200" baseline="0" dirty="0" smtClean="0">
                          <a:solidFill>
                            <a:srgbClr val="002060"/>
                          </a:solidFill>
                          <a:effectLst/>
                        </a:rPr>
                        <a:t>+</a:t>
                      </a:r>
                      <a:r>
                        <a:rPr lang="en-US" sz="1800" kern="1200" baseline="0" dirty="0" smtClean="0">
                          <a:solidFill>
                            <a:srgbClr val="002060"/>
                          </a:solidFill>
                          <a:effectLst/>
                        </a:rPr>
                        <a:t> a</a:t>
                      </a:r>
                      <a:r>
                        <a:rPr lang="en-US" sz="1800" kern="1200" dirty="0" smtClean="0">
                          <a:solidFill>
                            <a:srgbClr val="002060"/>
                          </a:solidFill>
                          <a:effectLst/>
                        </a:rPr>
                        <a:t>⟦ </a:t>
                      </a:r>
                      <a:r>
                        <a:rPr lang="en-US" sz="1800" kern="1200" baseline="0" dirty="0" smtClean="0">
                          <a:solidFill>
                            <a:srgbClr val="002060"/>
                          </a:solidFill>
                          <a:effectLst/>
                        </a:rPr>
                        <a:t>e2</a:t>
                      </a:r>
                      <a:r>
                        <a:rPr lang="en-US" sz="1800" kern="1200" dirty="0" smtClean="0">
                          <a:solidFill>
                            <a:srgbClr val="002060"/>
                          </a:solidFill>
                          <a:effectLst/>
                        </a:rPr>
                        <a:t> ⟧ρ</a:t>
                      </a:r>
                      <a:endParaRPr lang="en-US" dirty="0">
                        <a:solidFill>
                          <a:srgbClr val="002060"/>
                        </a:solidFill>
                      </a:endParaRPr>
                    </a:p>
                  </a:txBody>
                  <a:tcPr/>
                </a:tc>
              </a:tr>
              <a:tr h="370840">
                <a:tc>
                  <a:txBody>
                    <a:bodyPr/>
                    <a:lstStyle/>
                    <a:p>
                      <a:r>
                        <a:rPr lang="en-US" sz="1800" kern="1200" dirty="0" smtClean="0">
                          <a:solidFill>
                            <a:srgbClr val="002060"/>
                          </a:solidFill>
                          <a:effectLst/>
                        </a:rPr>
                        <a:t>a⟦e</a:t>
                      </a:r>
                      <a:r>
                        <a:rPr lang="en-US" sz="1800" kern="1200" baseline="0" dirty="0" smtClean="0">
                          <a:solidFill>
                            <a:srgbClr val="002060"/>
                          </a:solidFill>
                          <a:effectLst/>
                        </a:rPr>
                        <a:t>1 * e2</a:t>
                      </a:r>
                      <a:r>
                        <a:rPr lang="en-US" sz="1800" kern="1200" dirty="0" smtClean="0">
                          <a:solidFill>
                            <a:srgbClr val="002060"/>
                          </a:solidFill>
                          <a:effectLst/>
                        </a:rPr>
                        <a:t> ⟧ρ</a:t>
                      </a:r>
                      <a:endParaRPr lang="en-US" dirty="0">
                        <a:solidFill>
                          <a:srgbClr val="002060"/>
                        </a:solidFill>
                      </a:endParaRPr>
                    </a:p>
                  </a:txBody>
                  <a:tcPr/>
                </a:tc>
                <a:tc>
                  <a:txBody>
                    <a:bodyPr/>
                    <a:lstStyle/>
                    <a:p>
                      <a:r>
                        <a:rPr lang="en-US" dirty="0" smtClean="0">
                          <a:solidFill>
                            <a:srgbClr val="002060"/>
                          </a:solidFill>
                        </a:rPr>
                        <a:t>=</a:t>
                      </a:r>
                      <a:endParaRPr lang="en-US" dirty="0">
                        <a:solidFill>
                          <a:srgbClr val="002060"/>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kern="1200" dirty="0" smtClean="0">
                          <a:solidFill>
                            <a:srgbClr val="002060"/>
                          </a:solidFill>
                          <a:effectLst/>
                        </a:rPr>
                        <a:t>a⟦ e</a:t>
                      </a:r>
                      <a:r>
                        <a:rPr lang="en-US" sz="1800" kern="1200" baseline="0" dirty="0" smtClean="0">
                          <a:solidFill>
                            <a:srgbClr val="002060"/>
                          </a:solidFill>
                          <a:effectLst/>
                        </a:rPr>
                        <a:t>1 </a:t>
                      </a:r>
                      <a:r>
                        <a:rPr lang="en-US" sz="1800" kern="1200" dirty="0" smtClean="0">
                          <a:solidFill>
                            <a:srgbClr val="002060"/>
                          </a:solidFill>
                          <a:effectLst/>
                        </a:rPr>
                        <a:t>⟧ρ</a:t>
                      </a:r>
                      <a:r>
                        <a:rPr lang="en-US" sz="1800" kern="1200" baseline="0" dirty="0" smtClean="0">
                          <a:solidFill>
                            <a:srgbClr val="002060"/>
                          </a:solidFill>
                          <a:effectLst/>
                        </a:rPr>
                        <a:t> </a:t>
                      </a:r>
                      <a:r>
                        <a:rPr lang="en-US" sz="1800" u="heavy" kern="1200" baseline="0" dirty="0" smtClean="0">
                          <a:solidFill>
                            <a:srgbClr val="002060"/>
                          </a:solidFill>
                          <a:effectLst/>
                        </a:rPr>
                        <a:t>*</a:t>
                      </a:r>
                      <a:r>
                        <a:rPr lang="en-US" sz="1800" kern="1200" baseline="0" dirty="0" smtClean="0">
                          <a:solidFill>
                            <a:srgbClr val="002060"/>
                          </a:solidFill>
                          <a:effectLst/>
                        </a:rPr>
                        <a:t> a</a:t>
                      </a:r>
                      <a:r>
                        <a:rPr lang="en-US" sz="1800" kern="1200" dirty="0" smtClean="0">
                          <a:solidFill>
                            <a:srgbClr val="002060"/>
                          </a:solidFill>
                          <a:effectLst/>
                        </a:rPr>
                        <a:t>⟦ </a:t>
                      </a:r>
                      <a:r>
                        <a:rPr lang="en-US" sz="1800" kern="1200" baseline="0" dirty="0" smtClean="0">
                          <a:solidFill>
                            <a:srgbClr val="002060"/>
                          </a:solidFill>
                          <a:effectLst/>
                        </a:rPr>
                        <a:t>e2</a:t>
                      </a:r>
                      <a:r>
                        <a:rPr lang="en-US" sz="1800" kern="1200" dirty="0" smtClean="0">
                          <a:solidFill>
                            <a:srgbClr val="002060"/>
                          </a:solidFill>
                          <a:effectLst/>
                        </a:rPr>
                        <a:t> ⟧ρ</a:t>
                      </a:r>
                      <a:endParaRPr lang="en-US" dirty="0" smtClean="0">
                        <a:solidFill>
                          <a:srgbClr val="002060"/>
                        </a:solidFill>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78808155"/>
              </p:ext>
            </p:extLst>
          </p:nvPr>
        </p:nvGraphicFramePr>
        <p:xfrm>
          <a:off x="1371600" y="3886200"/>
          <a:ext cx="6096000" cy="2225040"/>
        </p:xfrm>
        <a:graphic>
          <a:graphicData uri="http://schemas.openxmlformats.org/drawingml/2006/table">
            <a:tbl>
              <a:tblPr firstRow="1" firstCol="1">
                <a:tableStyleId>{21E4AEA4-8DFA-4A89-87EB-49C32662AFE0}</a:tableStyleId>
              </a:tblPr>
              <a:tblGrid>
                <a:gridCol w="1016000"/>
                <a:gridCol w="1016000"/>
                <a:gridCol w="1016000"/>
                <a:gridCol w="1016000"/>
                <a:gridCol w="1016000"/>
                <a:gridCol w="1016000"/>
              </a:tblGrid>
              <a:tr h="370840">
                <a:tc>
                  <a:txBody>
                    <a:bodyPr/>
                    <a:lstStyle/>
                    <a:p>
                      <a:pPr algn="ctr"/>
                      <a:r>
                        <a:rPr lang="en-US" sz="1800" u="heavy" kern="1200" baseline="0" dirty="0" smtClean="0">
                          <a:effectLst/>
                        </a:rPr>
                        <a:t>+</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c>
                  <a:txBody>
                    <a:bodyPr/>
                    <a:lstStyle/>
                    <a:p>
                      <a:pPr algn="ctr"/>
                      <a:r>
                        <a:rPr lang="en-US" dirty="0" err="1" smtClean="0"/>
                        <a:t>neg</a:t>
                      </a:r>
                      <a:endParaRPr lang="en-US" dirty="0">
                        <a:solidFill>
                          <a:srgbClr val="002060"/>
                        </a:solidFill>
                      </a:endParaRPr>
                    </a:p>
                  </a:txBody>
                  <a:tcPr/>
                </a:tc>
                <a:tc>
                  <a:txBody>
                    <a:bodyPr/>
                    <a:lstStyle/>
                    <a:p>
                      <a:pPr algn="ctr"/>
                      <a:r>
                        <a:rPr lang="en-US" dirty="0" smtClean="0"/>
                        <a:t>zero</a:t>
                      </a:r>
                      <a:endParaRPr lang="en-US" dirty="0">
                        <a:solidFill>
                          <a:srgbClr val="002060"/>
                        </a:solidFill>
                      </a:endParaRPr>
                    </a:p>
                  </a:txBody>
                  <a:tcPr/>
                </a:tc>
                <a:tc>
                  <a:txBody>
                    <a:bodyPr/>
                    <a:lstStyle/>
                    <a:p>
                      <a:pPr algn="ctr"/>
                      <a:r>
                        <a:rPr lang="en-US" dirty="0" err="1" smtClean="0"/>
                        <a:t>pos</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r>
              <a:tr h="370840">
                <a:tc>
                  <a:txBody>
                    <a:bodyPr/>
                    <a:lstStyle/>
                    <a:p>
                      <a:pPr algn="ctr"/>
                      <a:r>
                        <a:rPr lang="en-US" sz="1800" kern="1200" dirty="0" smtClean="0">
                          <a:effectLst/>
                        </a:rPr>
                        <a:t>⊥</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r>
              <a:tr h="370840">
                <a:tc>
                  <a:txBody>
                    <a:bodyPr/>
                    <a:lstStyle/>
                    <a:p>
                      <a:pPr algn="ctr"/>
                      <a:r>
                        <a:rPr lang="en-US" dirty="0" err="1" smtClean="0"/>
                        <a:t>neg</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c>
                  <a:txBody>
                    <a:bodyPr/>
                    <a:lstStyle/>
                    <a:p>
                      <a:pPr algn="ctr"/>
                      <a:r>
                        <a:rPr lang="en-US" dirty="0" err="1" smtClean="0"/>
                        <a:t>neg</a:t>
                      </a:r>
                      <a:endParaRPr lang="en-US" dirty="0">
                        <a:solidFill>
                          <a:srgbClr val="002060"/>
                        </a:solidFill>
                      </a:endParaRPr>
                    </a:p>
                  </a:txBody>
                  <a:tcPr/>
                </a:tc>
                <a:tc>
                  <a:txBody>
                    <a:bodyPr/>
                    <a:lstStyle/>
                    <a:p>
                      <a:pPr algn="ctr"/>
                      <a:r>
                        <a:rPr lang="en-US" dirty="0" err="1" smtClean="0"/>
                        <a:t>neg</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r>
              <a:tr h="370840">
                <a:tc>
                  <a:txBody>
                    <a:bodyPr/>
                    <a:lstStyle/>
                    <a:p>
                      <a:pPr algn="ctr"/>
                      <a:r>
                        <a:rPr lang="en-US" dirty="0" smtClean="0"/>
                        <a:t>zero</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c>
                  <a:txBody>
                    <a:bodyPr/>
                    <a:lstStyle/>
                    <a:p>
                      <a:pPr algn="ctr"/>
                      <a:r>
                        <a:rPr lang="en-US" dirty="0" err="1" smtClean="0"/>
                        <a:t>neg</a:t>
                      </a:r>
                      <a:endParaRPr lang="en-US" dirty="0">
                        <a:solidFill>
                          <a:srgbClr val="002060"/>
                        </a:solidFill>
                      </a:endParaRPr>
                    </a:p>
                  </a:txBody>
                  <a:tcPr/>
                </a:tc>
                <a:tc>
                  <a:txBody>
                    <a:bodyPr/>
                    <a:lstStyle/>
                    <a:p>
                      <a:pPr algn="ctr"/>
                      <a:r>
                        <a:rPr lang="en-US" dirty="0" smtClean="0"/>
                        <a:t>zero</a:t>
                      </a:r>
                      <a:endParaRPr lang="en-US" dirty="0">
                        <a:solidFill>
                          <a:srgbClr val="002060"/>
                        </a:solidFill>
                      </a:endParaRPr>
                    </a:p>
                  </a:txBody>
                  <a:tcPr/>
                </a:tc>
                <a:tc>
                  <a:txBody>
                    <a:bodyPr/>
                    <a:lstStyle/>
                    <a:p>
                      <a:pPr algn="ctr"/>
                      <a:r>
                        <a:rPr lang="en-US" dirty="0" err="1" smtClean="0"/>
                        <a:t>pos</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r>
              <a:tr h="370840">
                <a:tc>
                  <a:txBody>
                    <a:bodyPr/>
                    <a:lstStyle/>
                    <a:p>
                      <a:pPr algn="ctr"/>
                      <a:r>
                        <a:rPr lang="en-US" dirty="0" err="1" smtClean="0"/>
                        <a:t>pos</a:t>
                      </a:r>
                      <a:r>
                        <a:rPr lang="en-US" dirty="0" smtClean="0"/>
                        <a:t> </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c>
                  <a:txBody>
                    <a:bodyPr/>
                    <a:lstStyle/>
                    <a:p>
                      <a:pPr algn="ctr"/>
                      <a:r>
                        <a:rPr lang="en-US" dirty="0" err="1" smtClean="0"/>
                        <a:t>pos</a:t>
                      </a:r>
                      <a:endParaRPr lang="en-US" dirty="0">
                        <a:solidFill>
                          <a:srgbClr val="002060"/>
                        </a:solidFill>
                      </a:endParaRPr>
                    </a:p>
                  </a:txBody>
                  <a:tcPr/>
                </a:tc>
                <a:tc>
                  <a:txBody>
                    <a:bodyPr/>
                    <a:lstStyle/>
                    <a:p>
                      <a:pPr algn="ctr"/>
                      <a:r>
                        <a:rPr lang="en-US" dirty="0" err="1" smtClean="0"/>
                        <a:t>Pos</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r>
              <a:tr h="370840">
                <a:tc>
                  <a:txBody>
                    <a:bodyPr/>
                    <a:lstStyle/>
                    <a:p>
                      <a:pPr algn="ctr"/>
                      <a:r>
                        <a:rPr lang="en-US" sz="1800" kern="1200" dirty="0" smtClean="0">
                          <a:effectLst/>
                        </a:rPr>
                        <a:t>⊤</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c>
                  <a:txBody>
                    <a:bodyPr/>
                    <a:lstStyle/>
                    <a:p>
                      <a:pPr algn="ctr"/>
                      <a:r>
                        <a:rPr lang="en-US" sz="1800" kern="1200" dirty="0" smtClean="0">
                          <a:effectLst/>
                        </a:rPr>
                        <a:t>⊤</a:t>
                      </a:r>
                      <a:endParaRPr lang="en-US" dirty="0">
                        <a:solidFill>
                          <a:srgbClr val="002060"/>
                        </a:solidFill>
                      </a:endParaRPr>
                    </a:p>
                  </a:txBody>
                  <a:tcPr/>
                </a:tc>
              </a:tr>
            </a:tbl>
          </a:graphicData>
        </a:graphic>
      </p:graphicFrame>
    </p:spTree>
    <p:extLst>
      <p:ext uri="{BB962C8B-B14F-4D97-AF65-F5344CB8AC3E}">
        <p14:creationId xmlns:p14="http://schemas.microsoft.com/office/powerpoint/2010/main" val="376950561"/>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signs (3 of 3) - Example</a:t>
            </a:r>
            <a:endParaRPr lang="en-US" dirty="0"/>
          </a:p>
        </p:txBody>
      </p:sp>
      <p:sp>
        <p:nvSpPr>
          <p:cNvPr id="3" name="Text Placeholder 2"/>
          <p:cNvSpPr>
            <a:spLocks noGrp="1"/>
          </p:cNvSpPr>
          <p:nvPr>
            <p:ph type="body" sz="quarter" idx="10"/>
          </p:nvPr>
        </p:nvSpPr>
        <p:spPr>
          <a:xfrm>
            <a:off x="381000" y="1411552"/>
            <a:ext cx="8382000" cy="4031873"/>
          </a:xfrm>
        </p:spPr>
        <p:txBody>
          <a:bodyPr/>
          <a:lstStyle/>
          <a:p>
            <a:r>
              <a:rPr lang="en-US" dirty="0" smtClean="0"/>
              <a:t>(12345565 * 13456) + (-9873 * -1344678)</a:t>
            </a:r>
          </a:p>
          <a:p>
            <a:r>
              <a:rPr lang="en-US" dirty="0" smtClean="0"/>
              <a:t>Sign of the result?</a:t>
            </a:r>
          </a:p>
          <a:p>
            <a:r>
              <a:rPr lang="en-US" dirty="0" smtClean="0"/>
              <a:t>Do the computation: </a:t>
            </a:r>
            <a:r>
              <a:rPr lang="en-US" dirty="0" smtClean="0">
                <a:effectLst/>
              </a:rPr>
              <a:t>179 397 928 534</a:t>
            </a:r>
            <a:endParaRPr lang="en-US" dirty="0" smtClean="0"/>
          </a:p>
          <a:p>
            <a:pPr lvl="1"/>
            <a:r>
              <a:rPr lang="en-US" dirty="0" smtClean="0"/>
              <a:t>Then take the sign : </a:t>
            </a:r>
            <a:r>
              <a:rPr lang="en-US" dirty="0" err="1" smtClean="0"/>
              <a:t>pos</a:t>
            </a:r>
            <a:endParaRPr lang="en-US" dirty="0" smtClean="0"/>
          </a:p>
          <a:p>
            <a:r>
              <a:rPr lang="en-US" dirty="0" smtClean="0"/>
              <a:t>Do the abstract computation: </a:t>
            </a:r>
          </a:p>
          <a:p>
            <a:pPr marL="0" indent="0">
              <a:buNone/>
            </a:pPr>
            <a:r>
              <a:rPr lang="en-US" dirty="0" smtClean="0"/>
              <a:t>       (</a:t>
            </a:r>
            <a:r>
              <a:rPr lang="en-US" dirty="0" err="1" smtClean="0"/>
              <a:t>pos</a:t>
            </a:r>
            <a:r>
              <a:rPr lang="en-US" dirty="0" smtClean="0"/>
              <a:t> </a:t>
            </a:r>
            <a:r>
              <a:rPr lang="en-US" u="heavy" dirty="0">
                <a:effectLst/>
              </a:rPr>
              <a:t>*</a:t>
            </a:r>
            <a:r>
              <a:rPr lang="en-US" dirty="0" smtClean="0"/>
              <a:t> </a:t>
            </a:r>
            <a:r>
              <a:rPr lang="en-US" dirty="0" err="1" smtClean="0"/>
              <a:t>pos</a:t>
            </a:r>
            <a:r>
              <a:rPr lang="en-US" dirty="0" smtClean="0"/>
              <a:t>) </a:t>
            </a:r>
            <a:r>
              <a:rPr lang="en-US" u="heavy" dirty="0">
                <a:effectLst/>
              </a:rPr>
              <a:t>+</a:t>
            </a:r>
            <a:r>
              <a:rPr lang="en-US" dirty="0" smtClean="0"/>
              <a:t> (</a:t>
            </a:r>
            <a:r>
              <a:rPr lang="en-US" dirty="0" err="1" smtClean="0"/>
              <a:t>neg</a:t>
            </a:r>
            <a:r>
              <a:rPr lang="en-US" dirty="0" smtClean="0"/>
              <a:t> </a:t>
            </a:r>
            <a:r>
              <a:rPr lang="en-US" u="heavy" dirty="0" smtClean="0">
                <a:effectLst/>
              </a:rPr>
              <a:t>*</a:t>
            </a:r>
            <a:r>
              <a:rPr lang="en-US" dirty="0" smtClean="0">
                <a:effectLst/>
              </a:rPr>
              <a:t> </a:t>
            </a:r>
            <a:r>
              <a:rPr lang="en-US" dirty="0" err="1" smtClean="0"/>
              <a:t>neg</a:t>
            </a:r>
            <a:r>
              <a:rPr lang="en-US" dirty="0" smtClean="0"/>
              <a:t>)</a:t>
            </a:r>
          </a:p>
          <a:p>
            <a:pPr marL="460375" lvl="1" indent="0">
              <a:buNone/>
            </a:pPr>
            <a:r>
              <a:rPr lang="en-US" dirty="0" smtClean="0"/>
              <a:t>= </a:t>
            </a:r>
            <a:r>
              <a:rPr lang="en-US" dirty="0" err="1" smtClean="0"/>
              <a:t>pos</a:t>
            </a:r>
            <a:r>
              <a:rPr lang="en-US" dirty="0" smtClean="0"/>
              <a:t> </a:t>
            </a:r>
            <a:r>
              <a:rPr lang="en-US" u="heavy" dirty="0" smtClean="0">
                <a:effectLst/>
              </a:rPr>
              <a:t>+</a:t>
            </a:r>
            <a:r>
              <a:rPr lang="en-US" dirty="0" smtClean="0">
                <a:effectLst/>
              </a:rPr>
              <a:t> </a:t>
            </a:r>
            <a:r>
              <a:rPr lang="en-US" dirty="0" err="1" smtClean="0"/>
              <a:t>pos</a:t>
            </a:r>
            <a:endParaRPr lang="en-US" dirty="0" smtClean="0"/>
          </a:p>
          <a:p>
            <a:pPr lvl="1"/>
            <a:endParaRPr lang="en-US" dirty="0"/>
          </a:p>
        </p:txBody>
      </p:sp>
    </p:spTree>
    <p:extLst>
      <p:ext uri="{BB962C8B-B14F-4D97-AF65-F5344CB8AC3E}">
        <p14:creationId xmlns:p14="http://schemas.microsoft.com/office/powerpoint/2010/main" val="1655770394"/>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apply to programs?</a:t>
            </a:r>
            <a:endParaRPr lang="en-US" dirty="0"/>
          </a:p>
        </p:txBody>
      </p:sp>
      <p:sp>
        <p:nvSpPr>
          <p:cNvPr id="3" name="Text Placeholder 2"/>
          <p:cNvSpPr>
            <a:spLocks noGrp="1"/>
          </p:cNvSpPr>
          <p:nvPr>
            <p:ph type="body" sz="quarter" idx="10"/>
          </p:nvPr>
        </p:nvSpPr>
        <p:spPr>
          <a:xfrm>
            <a:off x="381000" y="1411552"/>
            <a:ext cx="8382000" cy="4099584"/>
          </a:xfrm>
        </p:spPr>
        <p:txBody>
          <a:bodyPr/>
          <a:lstStyle/>
          <a:p>
            <a:r>
              <a:rPr lang="en-US" dirty="0" smtClean="0"/>
              <a:t>Execute the program in the abstract</a:t>
            </a:r>
          </a:p>
          <a:p>
            <a:pPr lvl="1"/>
            <a:r>
              <a:rPr lang="en-US" dirty="0" smtClean="0"/>
              <a:t>Interpret concrete operations in the abstract</a:t>
            </a:r>
          </a:p>
          <a:p>
            <a:r>
              <a:rPr lang="en-US" dirty="0" smtClean="0"/>
              <a:t>Assume a simple imperative language</a:t>
            </a:r>
          </a:p>
          <a:p>
            <a:pPr lvl="1"/>
            <a:r>
              <a:rPr lang="en-US" dirty="0" smtClean="0"/>
              <a:t>Just to make it easy</a:t>
            </a:r>
          </a:p>
          <a:p>
            <a:r>
              <a:rPr lang="en-US" dirty="0" smtClean="0"/>
              <a:t>The program is</a:t>
            </a:r>
          </a:p>
          <a:p>
            <a:pPr marL="0" indent="0">
              <a:buNone/>
            </a:pPr>
            <a:r>
              <a:rPr lang="en-US" dirty="0"/>
              <a:t>	</a:t>
            </a:r>
            <a:r>
              <a:rPr lang="en-US" dirty="0" smtClean="0"/>
              <a:t>C::= x = </a:t>
            </a:r>
            <a:r>
              <a:rPr lang="en-US" dirty="0" err="1" smtClean="0"/>
              <a:t>exp</a:t>
            </a:r>
            <a:r>
              <a:rPr lang="en-US" dirty="0" smtClean="0"/>
              <a:t>; | skip; | </a:t>
            </a:r>
          </a:p>
          <a:p>
            <a:pPr marL="0" indent="0">
              <a:buNone/>
            </a:pPr>
            <a:r>
              <a:rPr lang="en-US" dirty="0"/>
              <a:t> </a:t>
            </a:r>
            <a:r>
              <a:rPr lang="en-US" dirty="0" smtClean="0"/>
              <a:t>               if (</a:t>
            </a:r>
            <a:r>
              <a:rPr lang="en-US" dirty="0" err="1" smtClean="0"/>
              <a:t>exp</a:t>
            </a:r>
            <a:r>
              <a:rPr lang="en-US" dirty="0" smtClean="0"/>
              <a:t>) </a:t>
            </a:r>
            <a:r>
              <a:rPr lang="en-US" dirty="0"/>
              <a:t>C</a:t>
            </a:r>
            <a:r>
              <a:rPr lang="en-US" dirty="0" smtClean="0"/>
              <a:t> else C; </a:t>
            </a:r>
            <a:r>
              <a:rPr lang="en-US" dirty="0"/>
              <a:t>| C </a:t>
            </a:r>
            <a:r>
              <a:rPr lang="en-US" dirty="0" err="1"/>
              <a:t>C</a:t>
            </a:r>
            <a:r>
              <a:rPr lang="en-US" dirty="0"/>
              <a:t> </a:t>
            </a:r>
            <a:endParaRPr lang="en-US" dirty="0" smtClean="0"/>
          </a:p>
          <a:p>
            <a:pPr marL="0" indent="0">
              <a:buNone/>
            </a:pPr>
            <a:r>
              <a:rPr lang="en-US" dirty="0"/>
              <a:t> </a:t>
            </a:r>
            <a:r>
              <a:rPr lang="en-US" dirty="0" smtClean="0"/>
              <a:t>               while (</a:t>
            </a:r>
            <a:r>
              <a:rPr lang="en-US" dirty="0" err="1" smtClean="0"/>
              <a:t>exp</a:t>
            </a:r>
            <a:r>
              <a:rPr lang="en-US" dirty="0" smtClean="0"/>
              <a:t>)  C;</a:t>
            </a:r>
          </a:p>
        </p:txBody>
      </p:sp>
    </p:spTree>
    <p:extLst>
      <p:ext uri="{BB962C8B-B14F-4D97-AF65-F5344CB8AC3E}">
        <p14:creationId xmlns:p14="http://schemas.microsoft.com/office/powerpoint/2010/main" val="2844901839"/>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Text Placeholder 2"/>
          <p:cNvSpPr>
            <a:spLocks noGrp="1"/>
          </p:cNvSpPr>
          <p:nvPr>
            <p:ph type="body" sz="quarter" idx="10"/>
          </p:nvPr>
        </p:nvSpPr>
        <p:spPr>
          <a:xfrm>
            <a:off x="381000" y="1411552"/>
            <a:ext cx="8382000" cy="4370427"/>
          </a:xfrm>
        </p:spPr>
        <p:txBody>
          <a:bodyPr/>
          <a:lstStyle/>
          <a:p>
            <a:r>
              <a:rPr lang="en-US" dirty="0" err="1" smtClean="0">
                <a:effectLst/>
              </a:rPr>
              <a:t>a⟦x</a:t>
            </a:r>
            <a:r>
              <a:rPr lang="en-US" dirty="0" smtClean="0">
                <a:effectLst/>
              </a:rPr>
              <a:t> = </a:t>
            </a:r>
            <a:r>
              <a:rPr lang="en-US" dirty="0" err="1" smtClean="0">
                <a:effectLst/>
              </a:rPr>
              <a:t>exp</a:t>
            </a:r>
            <a:r>
              <a:rPr lang="en-US" dirty="0" smtClean="0">
                <a:effectLst/>
              </a:rPr>
              <a:t> </a:t>
            </a:r>
            <a:r>
              <a:rPr lang="en-US" dirty="0">
                <a:effectLst/>
              </a:rPr>
              <a:t>⟧</a:t>
            </a:r>
            <a:r>
              <a:rPr lang="en-US" dirty="0" smtClean="0">
                <a:effectLst/>
              </a:rPr>
              <a:t>ρ = ρ[x ↦ </a:t>
            </a:r>
            <a:r>
              <a:rPr lang="en-US" dirty="0">
                <a:effectLst/>
              </a:rPr>
              <a:t>⟦x = </a:t>
            </a:r>
            <a:r>
              <a:rPr lang="en-US" dirty="0" err="1">
                <a:effectLst/>
              </a:rPr>
              <a:t>exp</a:t>
            </a:r>
            <a:r>
              <a:rPr lang="en-US" dirty="0">
                <a:effectLst/>
              </a:rPr>
              <a:t> </a:t>
            </a:r>
            <a:r>
              <a:rPr lang="en-US" dirty="0" smtClean="0">
                <a:effectLst/>
              </a:rPr>
              <a:t>⟧ ]</a:t>
            </a:r>
          </a:p>
          <a:p>
            <a:r>
              <a:rPr lang="en-US" dirty="0" smtClean="0">
                <a:effectLst/>
              </a:rPr>
              <a:t>Example (with intervals)</a:t>
            </a:r>
          </a:p>
          <a:p>
            <a:pPr lvl="1"/>
            <a:r>
              <a:rPr lang="en-US" dirty="0" smtClean="0">
                <a:effectLst/>
              </a:rPr>
              <a:t>ρ = [y ↦ [2, 4]]</a:t>
            </a:r>
          </a:p>
          <a:p>
            <a:pPr lvl="1"/>
            <a:r>
              <a:rPr lang="en-US" dirty="0" err="1" smtClean="0">
                <a:effectLst/>
              </a:rPr>
              <a:t>a⟦x</a:t>
            </a:r>
            <a:r>
              <a:rPr lang="en-US" dirty="0" smtClean="0">
                <a:effectLst/>
              </a:rPr>
              <a:t> </a:t>
            </a:r>
            <a:r>
              <a:rPr lang="en-US" dirty="0">
                <a:effectLst/>
              </a:rPr>
              <a:t>= </a:t>
            </a:r>
            <a:r>
              <a:rPr lang="en-US" dirty="0" smtClean="0">
                <a:effectLst/>
              </a:rPr>
              <a:t>y * y ⟧ρ = [x </a:t>
            </a:r>
            <a:r>
              <a:rPr lang="en-US" dirty="0">
                <a:effectLst/>
              </a:rPr>
              <a:t>↦ </a:t>
            </a:r>
            <a:r>
              <a:rPr lang="en-US" dirty="0" smtClean="0">
                <a:effectLst/>
              </a:rPr>
              <a:t>[4, 16], y </a:t>
            </a:r>
            <a:r>
              <a:rPr lang="en-US" dirty="0">
                <a:effectLst/>
              </a:rPr>
              <a:t>↦ [2, 4</a:t>
            </a:r>
            <a:r>
              <a:rPr lang="en-US" dirty="0" smtClean="0">
                <a:effectLst/>
              </a:rPr>
              <a:t>]]</a:t>
            </a:r>
          </a:p>
          <a:p>
            <a:r>
              <a:rPr lang="en-US" dirty="0" smtClean="0"/>
              <a:t>Note that we lost precision</a:t>
            </a:r>
          </a:p>
          <a:p>
            <a:pPr lvl="1"/>
            <a:r>
              <a:rPr lang="en-US" dirty="0" smtClean="0"/>
              <a:t>On purpose for the example</a:t>
            </a:r>
          </a:p>
          <a:p>
            <a:pPr lvl="1"/>
            <a:r>
              <a:rPr lang="en-US" dirty="0" smtClean="0"/>
              <a:t>Intervals do not capture relations</a:t>
            </a:r>
          </a:p>
          <a:p>
            <a:pPr lvl="2"/>
            <a:r>
              <a:rPr lang="en-US" dirty="0" smtClean="0"/>
              <a:t>Can be refined!</a:t>
            </a:r>
          </a:p>
          <a:p>
            <a:r>
              <a:rPr lang="en-US" dirty="0" smtClean="0"/>
              <a:t>All static analyses are incomplete!!!!</a:t>
            </a:r>
          </a:p>
        </p:txBody>
      </p:sp>
    </p:spTree>
    <p:extLst>
      <p:ext uri="{BB962C8B-B14F-4D97-AF65-F5344CB8AC3E}">
        <p14:creationId xmlns:p14="http://schemas.microsoft.com/office/powerpoint/2010/main" val="1934855679"/>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other commands…</a:t>
            </a:r>
            <a:endParaRPr lang="en-US" dirty="0"/>
          </a:p>
        </p:txBody>
      </p:sp>
      <p:sp>
        <p:nvSpPr>
          <p:cNvPr id="3" name="Text Placeholder 2"/>
          <p:cNvSpPr>
            <a:spLocks noGrp="1"/>
          </p:cNvSpPr>
          <p:nvPr>
            <p:ph type="body" sz="quarter" idx="10"/>
          </p:nvPr>
        </p:nvSpPr>
        <p:spPr>
          <a:xfrm>
            <a:off x="381000" y="1411552"/>
            <a:ext cx="8686800" cy="4776692"/>
          </a:xfrm>
        </p:spPr>
        <p:txBody>
          <a:bodyPr/>
          <a:lstStyle/>
          <a:p>
            <a:r>
              <a:rPr lang="en-US" dirty="0" smtClean="0"/>
              <a:t>Skip does nothing</a:t>
            </a:r>
          </a:p>
          <a:p>
            <a:pPr marL="0" indent="0">
              <a:buNone/>
            </a:pPr>
            <a:r>
              <a:rPr lang="en-US" dirty="0" smtClean="0">
                <a:effectLst/>
              </a:rPr>
              <a:t>	a⟦ skip ⟧ρ = </a:t>
            </a:r>
            <a:r>
              <a:rPr lang="en-US" dirty="0">
                <a:effectLst/>
              </a:rPr>
              <a:t>ρ</a:t>
            </a:r>
            <a:endParaRPr lang="en-US" dirty="0" smtClean="0"/>
          </a:p>
          <a:p>
            <a:r>
              <a:rPr lang="en-US" dirty="0" smtClean="0"/>
              <a:t>Sequence is function composition</a:t>
            </a:r>
            <a:endParaRPr lang="en-US" dirty="0" smtClean="0">
              <a:effectLst/>
            </a:endParaRPr>
          </a:p>
          <a:p>
            <a:pPr marL="0" indent="0">
              <a:buNone/>
            </a:pPr>
            <a:r>
              <a:rPr lang="en-US" dirty="0" smtClean="0">
                <a:effectLst/>
              </a:rPr>
              <a:t>	a</a:t>
            </a:r>
            <a:r>
              <a:rPr lang="en-US" dirty="0">
                <a:effectLst/>
              </a:rPr>
              <a:t>⟦ </a:t>
            </a:r>
            <a:r>
              <a:rPr lang="en-US" dirty="0" smtClean="0">
                <a:effectLst/>
              </a:rPr>
              <a:t>C</a:t>
            </a:r>
            <a:r>
              <a:rPr lang="en-US" baseline="-25000" dirty="0" smtClean="0">
                <a:effectLst/>
              </a:rPr>
              <a:t>1</a:t>
            </a:r>
            <a:r>
              <a:rPr lang="en-US" dirty="0" smtClean="0">
                <a:effectLst/>
              </a:rPr>
              <a:t> C</a:t>
            </a:r>
            <a:r>
              <a:rPr lang="en-US" baseline="-25000" dirty="0" smtClean="0">
                <a:effectLst/>
              </a:rPr>
              <a:t>2</a:t>
            </a:r>
            <a:r>
              <a:rPr lang="en-US" dirty="0" smtClean="0">
                <a:effectLst/>
              </a:rPr>
              <a:t> </a:t>
            </a:r>
            <a:r>
              <a:rPr lang="en-US" dirty="0">
                <a:effectLst/>
              </a:rPr>
              <a:t>⟧ρ = a⟦ </a:t>
            </a:r>
            <a:r>
              <a:rPr lang="en-US" dirty="0" smtClean="0">
                <a:effectLst/>
              </a:rPr>
              <a:t>C</a:t>
            </a:r>
            <a:r>
              <a:rPr lang="en-US" baseline="-25000" dirty="0"/>
              <a:t>2</a:t>
            </a:r>
            <a:r>
              <a:rPr lang="en-US" dirty="0" smtClean="0">
                <a:effectLst/>
              </a:rPr>
              <a:t> ⟧</a:t>
            </a:r>
            <a:r>
              <a:rPr lang="en-US" dirty="0">
                <a:effectLst/>
              </a:rPr>
              <a:t> </a:t>
            </a:r>
            <a:r>
              <a:rPr lang="en-US" dirty="0" smtClean="0">
                <a:effectLst/>
              </a:rPr>
              <a:t>( a⟦</a:t>
            </a:r>
            <a:r>
              <a:rPr lang="en-US" dirty="0">
                <a:effectLst/>
              </a:rPr>
              <a:t> </a:t>
            </a:r>
            <a:r>
              <a:rPr lang="en-US" dirty="0" smtClean="0">
                <a:effectLst/>
              </a:rPr>
              <a:t>C</a:t>
            </a:r>
            <a:r>
              <a:rPr lang="en-US" baseline="-25000" dirty="0"/>
              <a:t>1</a:t>
            </a:r>
            <a:r>
              <a:rPr lang="en-US" dirty="0" smtClean="0">
                <a:effectLst/>
              </a:rPr>
              <a:t> ⟧ρ )</a:t>
            </a:r>
          </a:p>
          <a:p>
            <a:r>
              <a:rPr lang="en-US" dirty="0" smtClean="0">
                <a:effectLst/>
              </a:rPr>
              <a:t>Conditional more complex </a:t>
            </a:r>
          </a:p>
          <a:p>
            <a:pPr marL="0" indent="0">
              <a:buNone/>
            </a:pPr>
            <a:r>
              <a:rPr lang="en-US" dirty="0" smtClean="0">
                <a:effectLst/>
              </a:rPr>
              <a:t>	a</a:t>
            </a:r>
            <a:r>
              <a:rPr lang="en-US" dirty="0">
                <a:effectLst/>
              </a:rPr>
              <a:t>⟦ </a:t>
            </a:r>
            <a:r>
              <a:rPr lang="en-US" dirty="0" smtClean="0">
                <a:effectLst/>
              </a:rPr>
              <a:t>if(b) C</a:t>
            </a:r>
            <a:r>
              <a:rPr lang="en-US" baseline="-25000" dirty="0" smtClean="0">
                <a:effectLst/>
              </a:rPr>
              <a:t>1</a:t>
            </a:r>
            <a:r>
              <a:rPr lang="en-US" dirty="0" smtClean="0">
                <a:effectLst/>
              </a:rPr>
              <a:t> else C</a:t>
            </a:r>
            <a:r>
              <a:rPr lang="en-US" baseline="-25000" dirty="0" smtClean="0">
                <a:effectLst/>
              </a:rPr>
              <a:t>2</a:t>
            </a:r>
            <a:r>
              <a:rPr lang="en-US" dirty="0" smtClean="0">
                <a:effectLst/>
              </a:rPr>
              <a:t> </a:t>
            </a:r>
            <a:r>
              <a:rPr lang="en-US" dirty="0">
                <a:effectLst/>
              </a:rPr>
              <a:t>⟧ρ </a:t>
            </a:r>
            <a:endParaRPr lang="en-US" dirty="0" smtClean="0">
              <a:effectLst/>
            </a:endParaRPr>
          </a:p>
          <a:p>
            <a:pPr marL="0" indent="0">
              <a:buNone/>
            </a:pPr>
            <a:r>
              <a:rPr lang="en-US" dirty="0">
                <a:effectLst/>
              </a:rPr>
              <a:t>	</a:t>
            </a:r>
            <a:r>
              <a:rPr lang="en-US" dirty="0" smtClean="0">
                <a:effectLst/>
              </a:rPr>
              <a:t>   = </a:t>
            </a:r>
            <a:r>
              <a:rPr lang="en-US" dirty="0">
                <a:effectLst/>
              </a:rPr>
              <a:t>a⟦ C</a:t>
            </a:r>
            <a:r>
              <a:rPr lang="en-US" baseline="-25000" dirty="0">
                <a:effectLst/>
              </a:rPr>
              <a:t>1</a:t>
            </a:r>
            <a:r>
              <a:rPr lang="en-US" dirty="0">
                <a:effectLst/>
              </a:rPr>
              <a:t> </a:t>
            </a:r>
            <a:r>
              <a:rPr lang="en-US" dirty="0" smtClean="0">
                <a:effectLst/>
              </a:rPr>
              <a:t>⟧(ρ ⊓ ⟦b</a:t>
            </a:r>
            <a:r>
              <a:rPr lang="en-US" dirty="0">
                <a:effectLst/>
              </a:rPr>
              <a:t>⟧</a:t>
            </a:r>
            <a:r>
              <a:rPr lang="en-US" dirty="0" smtClean="0">
                <a:effectLst/>
              </a:rPr>
              <a:t>) </a:t>
            </a:r>
            <a:r>
              <a:rPr lang="en-US" dirty="0">
                <a:effectLst/>
              </a:rPr>
              <a:t>⊔ </a:t>
            </a:r>
            <a:r>
              <a:rPr lang="en-US" dirty="0" smtClean="0">
                <a:effectLst/>
              </a:rPr>
              <a:t>a</a:t>
            </a:r>
            <a:r>
              <a:rPr lang="en-US" dirty="0">
                <a:effectLst/>
              </a:rPr>
              <a:t>⟦ C</a:t>
            </a:r>
            <a:r>
              <a:rPr lang="en-US" baseline="-25000" dirty="0">
                <a:effectLst/>
              </a:rPr>
              <a:t>2</a:t>
            </a:r>
            <a:r>
              <a:rPr lang="en-US" dirty="0">
                <a:effectLst/>
              </a:rPr>
              <a:t> </a:t>
            </a:r>
            <a:r>
              <a:rPr lang="en-US" dirty="0" smtClean="0">
                <a:effectLst/>
              </a:rPr>
              <a:t>⟧(ρ ⊓ </a:t>
            </a:r>
            <a:r>
              <a:rPr lang="en-US" dirty="0">
                <a:effectLst/>
              </a:rPr>
              <a:t>⟦</a:t>
            </a:r>
            <a:r>
              <a:rPr lang="en-US" dirty="0" smtClean="0">
                <a:effectLst/>
              </a:rPr>
              <a:t>!b</a:t>
            </a:r>
            <a:r>
              <a:rPr lang="en-US" dirty="0">
                <a:effectLst/>
              </a:rPr>
              <a:t>⟧</a:t>
            </a:r>
            <a:r>
              <a:rPr lang="en-US" dirty="0" smtClean="0">
                <a:effectLst/>
              </a:rPr>
              <a:t>) </a:t>
            </a:r>
          </a:p>
          <a:p>
            <a:r>
              <a:rPr lang="en-US" dirty="0" smtClean="0"/>
              <a:t>Loops have a fixpoint formulation</a:t>
            </a:r>
            <a:endParaRPr lang="en-US" dirty="0" smtClean="0">
              <a:effectLst/>
            </a:endParaRPr>
          </a:p>
          <a:p>
            <a:pPr marL="0" indent="0">
              <a:buNone/>
            </a:pPr>
            <a:r>
              <a:rPr lang="en-US" dirty="0">
                <a:effectLst/>
              </a:rPr>
              <a:t>	a⟦ </a:t>
            </a:r>
            <a:r>
              <a:rPr lang="en-US" dirty="0" smtClean="0">
                <a:effectLst/>
              </a:rPr>
              <a:t>while(b</a:t>
            </a:r>
            <a:r>
              <a:rPr lang="en-US" dirty="0">
                <a:effectLst/>
              </a:rPr>
              <a:t>) </a:t>
            </a:r>
            <a:r>
              <a:rPr lang="en-US" dirty="0" smtClean="0">
                <a:effectLst/>
              </a:rPr>
              <a:t>C ⟧ρ = </a:t>
            </a:r>
            <a:r>
              <a:rPr lang="en-US" dirty="0" err="1" smtClean="0">
                <a:effectLst/>
              </a:rPr>
              <a:t>lfp</a:t>
            </a:r>
            <a:r>
              <a:rPr lang="en-US" dirty="0" smtClean="0">
                <a:effectLst/>
              </a:rPr>
              <a:t> </a:t>
            </a:r>
            <a:r>
              <a:rPr lang="en-US" dirty="0" err="1" smtClean="0">
                <a:effectLst/>
              </a:rPr>
              <a:t>λX</a:t>
            </a:r>
            <a:r>
              <a:rPr lang="en-US" dirty="0" smtClean="0">
                <a:effectLst/>
              </a:rPr>
              <a:t>. ρ ⊔ </a:t>
            </a:r>
            <a:r>
              <a:rPr lang="en-US" dirty="0">
                <a:effectLst/>
              </a:rPr>
              <a:t>a⟦ </a:t>
            </a:r>
            <a:r>
              <a:rPr lang="en-US" dirty="0" smtClean="0">
                <a:effectLst/>
              </a:rPr>
              <a:t>C ⟧(X⊓⟦</a:t>
            </a:r>
            <a:r>
              <a:rPr lang="en-US" dirty="0">
                <a:effectLst/>
              </a:rPr>
              <a:t>b⟧)</a:t>
            </a:r>
          </a:p>
        </p:txBody>
      </p:sp>
    </p:spTree>
    <p:extLst>
      <p:ext uri="{BB962C8B-B14F-4D97-AF65-F5344CB8AC3E}">
        <p14:creationId xmlns:p14="http://schemas.microsoft.com/office/powerpoint/2010/main" val="4020678543"/>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Fixpoint computation</a:t>
            </a:r>
            <a:endParaRPr lang="en-US" dirty="0"/>
          </a:p>
        </p:txBody>
      </p:sp>
      <p:sp>
        <p:nvSpPr>
          <p:cNvPr id="3" name="Text Placeholder 2"/>
          <p:cNvSpPr>
            <a:spLocks noGrp="1"/>
          </p:cNvSpPr>
          <p:nvPr>
            <p:ph type="body" sz="quarter" idx="10"/>
          </p:nvPr>
        </p:nvSpPr>
        <p:spPr>
          <a:xfrm>
            <a:off x="381000" y="1411552"/>
            <a:ext cx="8610600" cy="4370427"/>
          </a:xfrm>
        </p:spPr>
        <p:txBody>
          <a:bodyPr/>
          <a:lstStyle/>
          <a:p>
            <a:r>
              <a:rPr lang="en-US" dirty="0" smtClean="0"/>
              <a:t>In general it may not terminate</a:t>
            </a:r>
          </a:p>
          <a:p>
            <a:pPr lvl="1"/>
            <a:r>
              <a:rPr lang="en-US" dirty="0" smtClean="0"/>
              <a:t>Depends on the lattice</a:t>
            </a:r>
          </a:p>
          <a:p>
            <a:r>
              <a:rPr lang="en-US" dirty="0" smtClean="0"/>
              <a:t>If the lattice is of finite height: ok</a:t>
            </a:r>
          </a:p>
          <a:p>
            <a:pPr lvl="1"/>
            <a:r>
              <a:rPr lang="en-US" dirty="0" smtClean="0"/>
              <a:t>Not so expressive</a:t>
            </a:r>
          </a:p>
          <a:p>
            <a:pPr lvl="2"/>
            <a:r>
              <a:rPr lang="en-US" dirty="0" smtClean="0"/>
              <a:t>Ex: constant propagation, signs, predicate abstraction</a:t>
            </a:r>
          </a:p>
          <a:p>
            <a:r>
              <a:rPr lang="en-US" dirty="0" smtClean="0"/>
              <a:t>If the lattice of </a:t>
            </a:r>
            <a:r>
              <a:rPr lang="en-US" dirty="0" smtClean="0">
                <a:effectLst/>
              </a:rPr>
              <a:t>∞ height, needs widening</a:t>
            </a:r>
          </a:p>
          <a:p>
            <a:pPr lvl="1"/>
            <a:r>
              <a:rPr lang="en-US" dirty="0" smtClean="0"/>
              <a:t>“extrapolate the fixpoint”</a:t>
            </a:r>
          </a:p>
          <a:p>
            <a:pPr lvl="1"/>
            <a:r>
              <a:rPr lang="en-US" dirty="0" smtClean="0"/>
              <a:t>Recover precision by narrowing</a:t>
            </a:r>
          </a:p>
          <a:p>
            <a:r>
              <a:rPr lang="en-US" dirty="0" smtClean="0"/>
              <a:t>Don’t worry: example follows!</a:t>
            </a:r>
            <a:endParaRPr lang="en-US" dirty="0"/>
          </a:p>
        </p:txBody>
      </p:sp>
    </p:spTree>
    <p:extLst>
      <p:ext uri="{BB962C8B-B14F-4D97-AF65-F5344CB8AC3E}">
        <p14:creationId xmlns:p14="http://schemas.microsoft.com/office/powerpoint/2010/main" val="75207338"/>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Example of fixpoint iterations with widening</a:t>
            </a:r>
            <a:endParaRPr lang="en-US" dirty="0"/>
          </a:p>
        </p:txBody>
      </p:sp>
      <p:sp>
        <p:nvSpPr>
          <p:cNvPr id="3" name="Text Placeholder 2"/>
          <p:cNvSpPr>
            <a:spLocks noGrp="1"/>
          </p:cNvSpPr>
          <p:nvPr>
            <p:ph type="body" sz="quarter" idx="10"/>
          </p:nvPr>
        </p:nvSpPr>
        <p:spPr>
          <a:xfrm>
            <a:off x="381000" y="2209800"/>
            <a:ext cx="8382000" cy="3151632"/>
          </a:xfrm>
        </p:spPr>
        <p:txBody>
          <a:bodyPr/>
          <a:lstStyle/>
          <a:p>
            <a:pPr marL="0" indent="0">
              <a:buNone/>
            </a:pPr>
            <a:r>
              <a:rPr lang="en-US" dirty="0">
                <a:latin typeface="Consolas" pitchFamily="49" charset="0"/>
                <a:cs typeface="Consolas" pitchFamily="49" charset="0"/>
              </a:rPr>
              <a:t>x</a:t>
            </a:r>
            <a:r>
              <a:rPr lang="en-US" dirty="0" smtClean="0">
                <a:latin typeface="Consolas" pitchFamily="49" charset="0"/>
                <a:cs typeface="Consolas" pitchFamily="49" charset="0"/>
              </a:rPr>
              <a:t> = 0;</a:t>
            </a:r>
          </a:p>
          <a:p>
            <a:pPr marL="0" indent="0">
              <a:buNone/>
            </a:pPr>
            <a:endParaRPr lang="en-US" dirty="0" smtClean="0">
              <a:latin typeface="Consolas" pitchFamily="49" charset="0"/>
              <a:cs typeface="Consolas" pitchFamily="49" charset="0"/>
            </a:endParaRPr>
          </a:p>
          <a:p>
            <a:pPr marL="0" indent="0">
              <a:buNone/>
            </a:pPr>
            <a:r>
              <a:rPr lang="en-US" dirty="0">
                <a:latin typeface="Consolas" pitchFamily="49" charset="0"/>
                <a:cs typeface="Consolas" pitchFamily="49" charset="0"/>
              </a:rPr>
              <a:t>w</a:t>
            </a:r>
            <a:r>
              <a:rPr lang="en-US" dirty="0" smtClean="0">
                <a:latin typeface="Consolas" pitchFamily="49" charset="0"/>
                <a:cs typeface="Consolas" pitchFamily="49" charset="0"/>
              </a:rPr>
              <a:t>hile (x &lt; 100)</a:t>
            </a:r>
          </a:p>
          <a:p>
            <a:pPr marL="0" indent="0">
              <a:buNone/>
            </a:pPr>
            <a:r>
              <a:rPr lang="en-US" dirty="0" smtClean="0">
                <a:latin typeface="Consolas" pitchFamily="49" charset="0"/>
                <a:cs typeface="Consolas" pitchFamily="49" charset="0"/>
              </a:rPr>
              <a:t>{</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x ++;</a:t>
            </a:r>
          </a:p>
          <a:p>
            <a:pPr marL="0" indent="0">
              <a:buNone/>
            </a:pPr>
            <a:r>
              <a:rPr lang="en-US" dirty="0">
                <a:latin typeface="Consolas" pitchFamily="49" charset="0"/>
                <a:cs typeface="Consolas" pitchFamily="49" charset="0"/>
              </a:rPr>
              <a:t>}</a:t>
            </a:r>
          </a:p>
        </p:txBody>
      </p:sp>
      <p:sp>
        <p:nvSpPr>
          <p:cNvPr id="5" name="TextBox 4"/>
          <p:cNvSpPr txBox="1"/>
          <p:nvPr/>
        </p:nvSpPr>
        <p:spPr>
          <a:xfrm>
            <a:off x="886372" y="2667000"/>
            <a:ext cx="1552028"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[0, 0]</a:t>
            </a:r>
            <a:endParaRPr lang="en-US" dirty="0" smtClean="0">
              <a:effectLst>
                <a:outerShdw blurRad="38100" dist="38100" dir="2700000" algn="tl">
                  <a:srgbClr val="000000">
                    <a:alpha val="43137"/>
                  </a:srgbClr>
                </a:outerShdw>
              </a:effectLst>
            </a:endParaRPr>
          </a:p>
        </p:txBody>
      </p:sp>
      <p:sp>
        <p:nvSpPr>
          <p:cNvPr id="6" name="TextBox 5"/>
          <p:cNvSpPr txBox="1"/>
          <p:nvPr/>
        </p:nvSpPr>
        <p:spPr>
          <a:xfrm>
            <a:off x="886372" y="3886200"/>
            <a:ext cx="1552028"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[0, 0]</a:t>
            </a:r>
            <a:endParaRPr lang="en-US" dirty="0" smtClean="0">
              <a:effectLst>
                <a:outerShdw blurRad="38100" dist="38100" dir="2700000" algn="tl">
                  <a:srgbClr val="000000">
                    <a:alpha val="43137"/>
                  </a:srgbClr>
                </a:outerShdw>
              </a:effectLst>
            </a:endParaRPr>
          </a:p>
        </p:txBody>
      </p:sp>
      <p:sp>
        <p:nvSpPr>
          <p:cNvPr id="7" name="TextBox 6"/>
          <p:cNvSpPr txBox="1"/>
          <p:nvPr/>
        </p:nvSpPr>
        <p:spPr>
          <a:xfrm>
            <a:off x="886372" y="4876800"/>
            <a:ext cx="1552028"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[1, </a:t>
            </a:r>
            <a:r>
              <a:rPr lang="en-US" sz="2800" dirty="0">
                <a:effectLst>
                  <a:outerShdw blurRad="38100" dist="38100" dir="2700000" algn="tl">
                    <a:srgbClr val="000000">
                      <a:alpha val="43137"/>
                    </a:srgbClr>
                  </a:outerShdw>
                </a:effectLst>
              </a:rPr>
              <a:t>1</a:t>
            </a:r>
            <a:r>
              <a:rPr lang="en-US" sz="2800" dirty="0" smtClean="0">
                <a:effectLst>
                  <a:outerShdw blurRad="38100" dist="38100" dir="2700000" algn="tl">
                    <a:srgbClr val="000000">
                      <a:alpha val="43137"/>
                    </a:srgbClr>
                  </a:outerShdw>
                </a:effectLst>
              </a:rPr>
              <a:t>]</a:t>
            </a:r>
            <a:endParaRPr lang="en-US" dirty="0" smtClean="0">
              <a:effectLst>
                <a:outerShdw blurRad="38100" dist="38100" dir="2700000" algn="tl">
                  <a:srgbClr val="000000">
                    <a:alpha val="43137"/>
                  </a:srgbClr>
                </a:outerShdw>
              </a:effectLst>
            </a:endParaRPr>
          </a:p>
        </p:txBody>
      </p:sp>
      <p:sp>
        <p:nvSpPr>
          <p:cNvPr id="8" name="TextBox 7"/>
          <p:cNvSpPr txBox="1"/>
          <p:nvPr/>
        </p:nvSpPr>
        <p:spPr>
          <a:xfrm>
            <a:off x="2590800" y="2667000"/>
            <a:ext cx="1552028"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[0, 1]</a:t>
            </a:r>
            <a:endParaRPr lang="en-US" dirty="0" smtClean="0">
              <a:effectLst>
                <a:outerShdw blurRad="38100" dist="38100" dir="2700000" algn="tl">
                  <a:srgbClr val="000000">
                    <a:alpha val="43137"/>
                  </a:srgbClr>
                </a:outerShdw>
              </a:effectLst>
            </a:endParaRPr>
          </a:p>
        </p:txBody>
      </p:sp>
      <p:sp>
        <p:nvSpPr>
          <p:cNvPr id="9" name="TextBox 8"/>
          <p:cNvSpPr txBox="1"/>
          <p:nvPr/>
        </p:nvSpPr>
        <p:spPr>
          <a:xfrm>
            <a:off x="2623457" y="3886200"/>
            <a:ext cx="1552028"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[0, 1]</a:t>
            </a:r>
            <a:endParaRPr lang="en-US" dirty="0" smtClean="0">
              <a:effectLst>
                <a:outerShdw blurRad="38100" dist="38100" dir="2700000" algn="tl">
                  <a:srgbClr val="000000">
                    <a:alpha val="43137"/>
                  </a:srgbClr>
                </a:outerShdw>
              </a:effectLst>
            </a:endParaRPr>
          </a:p>
        </p:txBody>
      </p:sp>
      <p:sp>
        <p:nvSpPr>
          <p:cNvPr id="10" name="TextBox 9"/>
          <p:cNvSpPr txBox="1"/>
          <p:nvPr/>
        </p:nvSpPr>
        <p:spPr>
          <a:xfrm>
            <a:off x="2590800" y="4876800"/>
            <a:ext cx="1552028"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[1, </a:t>
            </a:r>
            <a:r>
              <a:rPr lang="en-US" sz="2800" dirty="0">
                <a:effectLst>
                  <a:outerShdw blurRad="38100" dist="38100" dir="2700000" algn="tl">
                    <a:srgbClr val="000000">
                      <a:alpha val="43137"/>
                    </a:srgbClr>
                  </a:outerShdw>
                </a:effectLst>
              </a:rPr>
              <a:t>2</a:t>
            </a:r>
            <a:r>
              <a:rPr lang="en-US" sz="2800" dirty="0" smtClean="0">
                <a:effectLst>
                  <a:outerShdw blurRad="38100" dist="38100" dir="2700000" algn="tl">
                    <a:srgbClr val="000000">
                      <a:alpha val="43137"/>
                    </a:srgbClr>
                  </a:outerShdw>
                </a:effectLst>
              </a:rPr>
              <a:t>]</a:t>
            </a:r>
            <a:endParaRPr lang="en-US" dirty="0" smtClean="0">
              <a:effectLst>
                <a:outerShdw blurRad="38100" dist="38100" dir="2700000" algn="tl">
                  <a:srgbClr val="000000">
                    <a:alpha val="43137"/>
                  </a:srgbClr>
                </a:outerShdw>
              </a:effectLst>
            </a:endParaRPr>
          </a:p>
        </p:txBody>
      </p:sp>
      <p:sp>
        <p:nvSpPr>
          <p:cNvPr id="11" name="TextBox 10"/>
          <p:cNvSpPr txBox="1"/>
          <p:nvPr/>
        </p:nvSpPr>
        <p:spPr>
          <a:xfrm>
            <a:off x="4343400" y="2667000"/>
            <a:ext cx="1552028"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[0, 2]</a:t>
            </a:r>
            <a:endParaRPr lang="en-US" dirty="0" smtClean="0">
              <a:effectLst>
                <a:outerShdw blurRad="38100" dist="38100" dir="2700000" algn="tl">
                  <a:srgbClr val="000000">
                    <a:alpha val="43137"/>
                  </a:srgbClr>
                </a:outerShdw>
              </a:effectLst>
            </a:endParaRPr>
          </a:p>
        </p:txBody>
      </p:sp>
      <p:sp>
        <p:nvSpPr>
          <p:cNvPr id="12" name="TextBox 11"/>
          <p:cNvSpPr txBox="1"/>
          <p:nvPr/>
        </p:nvSpPr>
        <p:spPr>
          <a:xfrm>
            <a:off x="4343400" y="3886200"/>
            <a:ext cx="643125"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smtClean="0">
                <a:effectLst>
                  <a:outerShdw blurRad="38100" dist="38100" dir="2700000" algn="tl">
                    <a:srgbClr val="000000">
                      <a:alpha val="43137"/>
                    </a:srgbClr>
                  </a:outerShdw>
                </a:effectLst>
              </a:rPr>
              <a:t> … </a:t>
            </a:r>
            <a:endParaRPr lang="en-US" dirty="0" smtClean="0">
              <a:effectLst>
                <a:outerShdw blurRad="38100" dist="38100" dir="2700000" algn="tl">
                  <a:srgbClr val="000000">
                    <a:alpha val="43137"/>
                  </a:srgbClr>
                </a:outerShdw>
              </a:effectLst>
            </a:endParaRPr>
          </a:p>
        </p:txBody>
      </p:sp>
      <p:sp>
        <p:nvSpPr>
          <p:cNvPr id="14" name="TextBox 13"/>
          <p:cNvSpPr txBox="1"/>
          <p:nvPr/>
        </p:nvSpPr>
        <p:spPr>
          <a:xfrm>
            <a:off x="6096000" y="2667000"/>
            <a:ext cx="1651414"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[0, </a:t>
            </a:r>
            <a:r>
              <a:rPr lang="en-US" sz="2800" dirty="0"/>
              <a:t>∞</a:t>
            </a:r>
            <a:r>
              <a:rPr lang="en-US" sz="2800" dirty="0" smtClean="0">
                <a:effectLst>
                  <a:outerShdw blurRad="38100" dist="38100" dir="2700000" algn="tl">
                    <a:srgbClr val="000000">
                      <a:alpha val="43137"/>
                    </a:srgbClr>
                  </a:outerShdw>
                </a:effectLst>
              </a:rPr>
              <a:t>]</a:t>
            </a:r>
            <a:endParaRPr lang="en-US" dirty="0" smtClean="0">
              <a:effectLst>
                <a:outerShdw blurRad="38100" dist="38100" dir="2700000" algn="tl">
                  <a:srgbClr val="000000">
                    <a:alpha val="43137"/>
                  </a:srgbClr>
                </a:outerShdw>
              </a:effectLst>
            </a:endParaRPr>
          </a:p>
        </p:txBody>
      </p:sp>
      <p:sp>
        <p:nvSpPr>
          <p:cNvPr id="15" name="TextBox 14"/>
          <p:cNvSpPr txBox="1"/>
          <p:nvPr/>
        </p:nvSpPr>
        <p:spPr>
          <a:xfrm>
            <a:off x="6096000" y="3886200"/>
            <a:ext cx="1745991"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[0, </a:t>
            </a:r>
            <a:r>
              <a:rPr lang="en-US" sz="2800" dirty="0" smtClean="0"/>
              <a:t>99</a:t>
            </a:r>
            <a:r>
              <a:rPr lang="en-US" sz="2800" dirty="0" smtClean="0">
                <a:effectLst>
                  <a:outerShdw blurRad="38100" dist="38100" dir="2700000" algn="tl">
                    <a:srgbClr val="000000">
                      <a:alpha val="43137"/>
                    </a:srgbClr>
                  </a:outerShdw>
                </a:effectLst>
              </a:rPr>
              <a:t>]</a:t>
            </a:r>
            <a:endParaRPr lang="en-US" dirty="0" smtClean="0">
              <a:effectLst>
                <a:outerShdw blurRad="38100" dist="38100" dir="2700000" algn="tl">
                  <a:srgbClr val="000000">
                    <a:alpha val="43137"/>
                  </a:srgbClr>
                </a:outerShdw>
              </a:effectLst>
            </a:endParaRPr>
          </a:p>
        </p:txBody>
      </p:sp>
      <p:sp>
        <p:nvSpPr>
          <p:cNvPr id="16" name="TextBox 15"/>
          <p:cNvSpPr txBox="1"/>
          <p:nvPr/>
        </p:nvSpPr>
        <p:spPr>
          <a:xfrm>
            <a:off x="6096000" y="4876800"/>
            <a:ext cx="1939955"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[1, 100]</a:t>
            </a:r>
            <a:endParaRPr lang="en-US"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41532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Example of fixpoint iterations with narrowing</a:t>
            </a:r>
            <a:endParaRPr lang="en-US" dirty="0"/>
          </a:p>
        </p:txBody>
      </p:sp>
      <p:sp>
        <p:nvSpPr>
          <p:cNvPr id="3" name="Text Placeholder 2"/>
          <p:cNvSpPr>
            <a:spLocks noGrp="1"/>
          </p:cNvSpPr>
          <p:nvPr>
            <p:ph type="body" sz="quarter" idx="10"/>
          </p:nvPr>
        </p:nvSpPr>
        <p:spPr>
          <a:xfrm>
            <a:off x="381000" y="2209800"/>
            <a:ext cx="8382000" cy="3151632"/>
          </a:xfrm>
        </p:spPr>
        <p:txBody>
          <a:bodyPr/>
          <a:lstStyle/>
          <a:p>
            <a:pPr marL="0" indent="0">
              <a:buNone/>
            </a:pPr>
            <a:r>
              <a:rPr lang="en-US" dirty="0">
                <a:latin typeface="Consolas" pitchFamily="49" charset="0"/>
                <a:cs typeface="Consolas" pitchFamily="49" charset="0"/>
              </a:rPr>
              <a:t>x</a:t>
            </a:r>
            <a:r>
              <a:rPr lang="en-US" dirty="0" smtClean="0">
                <a:latin typeface="Consolas" pitchFamily="49" charset="0"/>
                <a:cs typeface="Consolas" pitchFamily="49" charset="0"/>
              </a:rPr>
              <a:t> = 0;</a:t>
            </a:r>
          </a:p>
          <a:p>
            <a:pPr marL="0" indent="0">
              <a:buNone/>
            </a:pPr>
            <a:endParaRPr lang="en-US" dirty="0" smtClean="0">
              <a:latin typeface="Consolas" pitchFamily="49" charset="0"/>
              <a:cs typeface="Consolas" pitchFamily="49" charset="0"/>
            </a:endParaRPr>
          </a:p>
          <a:p>
            <a:pPr marL="0" indent="0">
              <a:buNone/>
            </a:pPr>
            <a:r>
              <a:rPr lang="en-US" dirty="0">
                <a:latin typeface="Consolas" pitchFamily="49" charset="0"/>
                <a:cs typeface="Consolas" pitchFamily="49" charset="0"/>
              </a:rPr>
              <a:t>w</a:t>
            </a:r>
            <a:r>
              <a:rPr lang="en-US" dirty="0" smtClean="0">
                <a:latin typeface="Consolas" pitchFamily="49" charset="0"/>
                <a:cs typeface="Consolas" pitchFamily="49" charset="0"/>
              </a:rPr>
              <a:t>hile (x &lt; 100)</a:t>
            </a:r>
          </a:p>
          <a:p>
            <a:pPr marL="0" indent="0">
              <a:buNone/>
            </a:pPr>
            <a:r>
              <a:rPr lang="en-US" dirty="0" smtClean="0">
                <a:latin typeface="Consolas" pitchFamily="49" charset="0"/>
                <a:cs typeface="Consolas" pitchFamily="49" charset="0"/>
              </a:rPr>
              <a:t>{</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x ++;</a:t>
            </a:r>
          </a:p>
          <a:p>
            <a:pPr marL="0" indent="0">
              <a:buNone/>
            </a:pPr>
            <a:r>
              <a:rPr lang="en-US" dirty="0">
                <a:latin typeface="Consolas" pitchFamily="49" charset="0"/>
                <a:cs typeface="Consolas" pitchFamily="49" charset="0"/>
              </a:rPr>
              <a:t>}</a:t>
            </a:r>
          </a:p>
        </p:txBody>
      </p:sp>
      <p:sp>
        <p:nvSpPr>
          <p:cNvPr id="14" name="TextBox 13"/>
          <p:cNvSpPr txBox="1"/>
          <p:nvPr/>
        </p:nvSpPr>
        <p:spPr>
          <a:xfrm>
            <a:off x="830529" y="2667000"/>
            <a:ext cx="1651414"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[0, </a:t>
            </a:r>
            <a:r>
              <a:rPr lang="en-US" sz="2800" dirty="0"/>
              <a:t>∞</a:t>
            </a:r>
            <a:r>
              <a:rPr lang="en-US" sz="2800" dirty="0" smtClean="0">
                <a:effectLst>
                  <a:outerShdw blurRad="38100" dist="38100" dir="2700000" algn="tl">
                    <a:srgbClr val="000000">
                      <a:alpha val="43137"/>
                    </a:srgbClr>
                  </a:outerShdw>
                </a:effectLst>
              </a:rPr>
              <a:t>]</a:t>
            </a:r>
            <a:endParaRPr lang="en-US" dirty="0" smtClean="0">
              <a:effectLst>
                <a:outerShdw blurRad="38100" dist="38100" dir="2700000" algn="tl">
                  <a:srgbClr val="000000">
                    <a:alpha val="43137"/>
                  </a:srgbClr>
                </a:outerShdw>
              </a:effectLst>
            </a:endParaRPr>
          </a:p>
        </p:txBody>
      </p:sp>
      <p:sp>
        <p:nvSpPr>
          <p:cNvPr id="17" name="TextBox 16"/>
          <p:cNvSpPr txBox="1"/>
          <p:nvPr/>
        </p:nvSpPr>
        <p:spPr>
          <a:xfrm>
            <a:off x="830529" y="3810000"/>
            <a:ext cx="1745991"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[0, </a:t>
            </a:r>
            <a:r>
              <a:rPr lang="en-US" sz="2800" dirty="0" smtClean="0"/>
              <a:t>99</a:t>
            </a:r>
            <a:r>
              <a:rPr lang="en-US" sz="2800" dirty="0" smtClean="0">
                <a:effectLst>
                  <a:outerShdw blurRad="38100" dist="38100" dir="2700000" algn="tl">
                    <a:srgbClr val="000000">
                      <a:alpha val="43137"/>
                    </a:srgbClr>
                  </a:outerShdw>
                </a:effectLst>
              </a:rPr>
              <a:t>]</a:t>
            </a:r>
            <a:endParaRPr lang="en-US" dirty="0" smtClean="0">
              <a:effectLst>
                <a:outerShdw blurRad="38100" dist="38100" dir="2700000" algn="tl">
                  <a:srgbClr val="000000">
                    <a:alpha val="43137"/>
                  </a:srgbClr>
                </a:outerShdw>
              </a:effectLst>
            </a:endParaRPr>
          </a:p>
        </p:txBody>
      </p:sp>
      <p:sp>
        <p:nvSpPr>
          <p:cNvPr id="18" name="TextBox 17"/>
          <p:cNvSpPr txBox="1"/>
          <p:nvPr/>
        </p:nvSpPr>
        <p:spPr>
          <a:xfrm>
            <a:off x="830529" y="4876800"/>
            <a:ext cx="1939955"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[1, </a:t>
            </a:r>
            <a:r>
              <a:rPr lang="en-US" sz="2800" dirty="0" smtClean="0"/>
              <a:t>100</a:t>
            </a:r>
            <a:r>
              <a:rPr lang="en-US" sz="2800" dirty="0" smtClean="0">
                <a:effectLst>
                  <a:outerShdw blurRad="38100" dist="38100" dir="2700000" algn="tl">
                    <a:srgbClr val="000000">
                      <a:alpha val="43137"/>
                    </a:srgbClr>
                  </a:outerShdw>
                </a:effectLst>
              </a:rPr>
              <a:t>]</a:t>
            </a:r>
            <a:endParaRPr lang="en-US" dirty="0" smtClean="0">
              <a:effectLst>
                <a:outerShdw blurRad="38100" dist="38100" dir="2700000" algn="tl">
                  <a:srgbClr val="000000">
                    <a:alpha val="43137"/>
                  </a:srgbClr>
                </a:outerShdw>
              </a:effectLst>
            </a:endParaRPr>
          </a:p>
        </p:txBody>
      </p:sp>
      <p:sp>
        <p:nvSpPr>
          <p:cNvPr id="19" name="TextBox 18"/>
          <p:cNvSpPr txBox="1"/>
          <p:nvPr/>
        </p:nvSpPr>
        <p:spPr>
          <a:xfrm>
            <a:off x="3124200" y="2667000"/>
            <a:ext cx="3174267"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[0, </a:t>
            </a:r>
            <a:r>
              <a:rPr lang="en-US" sz="2800" dirty="0"/>
              <a:t>0</a:t>
            </a:r>
            <a:r>
              <a:rPr lang="en-US" sz="2800" dirty="0" smtClean="0">
                <a:effectLst>
                  <a:outerShdw blurRad="38100" dist="38100" dir="2700000" algn="tl">
                    <a:srgbClr val="000000">
                      <a:alpha val="43137"/>
                    </a:srgbClr>
                  </a:outerShdw>
                </a:effectLst>
              </a:rPr>
              <a:t>] </a:t>
            </a:r>
            <a:r>
              <a:rPr lang="en-US" sz="2800" dirty="0" smtClean="0"/>
              <a:t>⊔ [1, 100]</a:t>
            </a:r>
            <a:endParaRPr lang="en-US" dirty="0" smtClean="0">
              <a:effectLst>
                <a:outerShdw blurRad="38100" dist="38100" dir="2700000" algn="tl">
                  <a:srgbClr val="000000">
                    <a:alpha val="43137"/>
                  </a:srgbClr>
                </a:outerShdw>
              </a:effectLst>
            </a:endParaRPr>
          </a:p>
        </p:txBody>
      </p:sp>
      <p:sp>
        <p:nvSpPr>
          <p:cNvPr id="20" name="TextBox 19"/>
          <p:cNvSpPr txBox="1"/>
          <p:nvPr/>
        </p:nvSpPr>
        <p:spPr>
          <a:xfrm>
            <a:off x="3124200" y="3810000"/>
            <a:ext cx="1745991"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[0, </a:t>
            </a:r>
            <a:r>
              <a:rPr lang="en-US" sz="2800" dirty="0" smtClean="0"/>
              <a:t>99</a:t>
            </a:r>
            <a:r>
              <a:rPr lang="en-US" sz="2800" dirty="0" smtClean="0">
                <a:effectLst>
                  <a:outerShdw blurRad="38100" dist="38100" dir="2700000" algn="tl">
                    <a:srgbClr val="000000">
                      <a:alpha val="43137"/>
                    </a:srgbClr>
                  </a:outerShdw>
                </a:effectLst>
              </a:rPr>
              <a:t>]</a:t>
            </a:r>
            <a:endParaRPr lang="en-US" dirty="0" smtClean="0">
              <a:effectLst>
                <a:outerShdw blurRad="38100" dist="38100" dir="2700000" algn="tl">
                  <a:srgbClr val="000000">
                    <a:alpha val="43137"/>
                  </a:srgbClr>
                </a:outerShdw>
              </a:effectLst>
            </a:endParaRPr>
          </a:p>
        </p:txBody>
      </p:sp>
      <p:sp>
        <p:nvSpPr>
          <p:cNvPr id="21" name="TextBox 20"/>
          <p:cNvSpPr txBox="1"/>
          <p:nvPr/>
        </p:nvSpPr>
        <p:spPr>
          <a:xfrm>
            <a:off x="3124200" y="4876800"/>
            <a:ext cx="1939955"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[1, </a:t>
            </a:r>
            <a:r>
              <a:rPr lang="en-US" sz="2800" dirty="0" smtClean="0"/>
              <a:t>100</a:t>
            </a:r>
            <a:r>
              <a:rPr lang="en-US" sz="2800" dirty="0" smtClean="0">
                <a:effectLst>
                  <a:outerShdw blurRad="38100" dist="38100" dir="2700000" algn="tl">
                    <a:srgbClr val="000000">
                      <a:alpha val="43137"/>
                    </a:srgbClr>
                  </a:outerShdw>
                </a:effectLst>
              </a:rPr>
              <a:t>]</a:t>
            </a:r>
            <a:endParaRPr lang="en-US" dirty="0" smtClean="0">
              <a:effectLst>
                <a:outerShdw blurRad="38100" dist="38100" dir="2700000" algn="tl">
                  <a:srgbClr val="000000">
                    <a:alpha val="43137"/>
                  </a:srgbClr>
                </a:outerShdw>
              </a:effectLst>
            </a:endParaRPr>
          </a:p>
        </p:txBody>
      </p:sp>
      <p:sp>
        <p:nvSpPr>
          <p:cNvPr id="22" name="TextBox 21"/>
          <p:cNvSpPr txBox="1"/>
          <p:nvPr/>
        </p:nvSpPr>
        <p:spPr>
          <a:xfrm>
            <a:off x="6450867" y="2677886"/>
            <a:ext cx="1939955"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[0, </a:t>
            </a:r>
            <a:r>
              <a:rPr lang="en-US" sz="2800" dirty="0" smtClean="0"/>
              <a:t>100]</a:t>
            </a:r>
            <a:endParaRPr lang="en-US" dirty="0" smtClean="0">
              <a:effectLst>
                <a:outerShdw blurRad="38100" dist="38100" dir="2700000" algn="tl">
                  <a:srgbClr val="000000">
                    <a:alpha val="43137"/>
                  </a:srgbClr>
                </a:outerShdw>
              </a:effectLst>
            </a:endParaRPr>
          </a:p>
        </p:txBody>
      </p:sp>
      <p:sp>
        <p:nvSpPr>
          <p:cNvPr id="23" name="TextBox 22"/>
          <p:cNvSpPr txBox="1"/>
          <p:nvPr/>
        </p:nvSpPr>
        <p:spPr>
          <a:xfrm>
            <a:off x="6450867" y="3820886"/>
            <a:ext cx="1745991"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[0, </a:t>
            </a:r>
            <a:r>
              <a:rPr lang="en-US" sz="2800" dirty="0" smtClean="0"/>
              <a:t>99</a:t>
            </a:r>
            <a:r>
              <a:rPr lang="en-US" sz="2800" dirty="0" smtClean="0">
                <a:effectLst>
                  <a:outerShdw blurRad="38100" dist="38100" dir="2700000" algn="tl">
                    <a:srgbClr val="000000">
                      <a:alpha val="43137"/>
                    </a:srgbClr>
                  </a:outerShdw>
                </a:effectLst>
              </a:rPr>
              <a:t>]</a:t>
            </a:r>
            <a:endParaRPr lang="en-US" dirty="0" smtClean="0">
              <a:effectLst>
                <a:outerShdw blurRad="38100" dist="38100" dir="2700000" algn="tl">
                  <a:srgbClr val="000000">
                    <a:alpha val="43137"/>
                  </a:srgbClr>
                </a:outerShdw>
              </a:effectLst>
            </a:endParaRPr>
          </a:p>
        </p:txBody>
      </p:sp>
      <p:sp>
        <p:nvSpPr>
          <p:cNvPr id="24" name="TextBox 23"/>
          <p:cNvSpPr txBox="1"/>
          <p:nvPr/>
        </p:nvSpPr>
        <p:spPr>
          <a:xfrm>
            <a:off x="6450867" y="4887686"/>
            <a:ext cx="1939955"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800" dirty="0">
                <a:effectLst>
                  <a:outerShdw blurRad="38100" dist="38100" dir="2700000" algn="tl">
                    <a:srgbClr val="000000">
                      <a:alpha val="43137"/>
                    </a:srgbClr>
                  </a:outerShdw>
                </a:effectLst>
              </a:rPr>
              <a:t>x</a:t>
            </a:r>
            <a:r>
              <a:rPr lang="en-US" sz="2800" dirty="0" smtClean="0">
                <a:effectLst>
                  <a:outerShdw blurRad="38100" dist="38100" dir="2700000" algn="tl">
                    <a:srgbClr val="000000">
                      <a:alpha val="43137"/>
                    </a:srgbClr>
                  </a:outerShdw>
                </a:effectLst>
              </a:rPr>
              <a:t> </a:t>
            </a:r>
            <a:r>
              <a:rPr lang="en-US" sz="2800" dirty="0"/>
              <a:t>∈</a:t>
            </a:r>
            <a:r>
              <a:rPr lang="en-US" sz="2800" dirty="0" smtClean="0">
                <a:effectLst>
                  <a:outerShdw blurRad="38100" dist="38100" dir="2700000" algn="tl">
                    <a:srgbClr val="000000">
                      <a:alpha val="43137"/>
                    </a:srgbClr>
                  </a:outerShdw>
                </a:effectLst>
              </a:rPr>
              <a:t> [1, </a:t>
            </a:r>
            <a:r>
              <a:rPr lang="en-US" sz="2800" dirty="0" smtClean="0"/>
              <a:t>100</a:t>
            </a:r>
            <a:r>
              <a:rPr lang="en-US" sz="2800" dirty="0" smtClean="0">
                <a:effectLst>
                  <a:outerShdw blurRad="38100" dist="38100" dir="2700000" algn="tl">
                    <a:srgbClr val="000000">
                      <a:alpha val="43137"/>
                    </a:srgbClr>
                  </a:outerShdw>
                </a:effectLst>
              </a:rPr>
              <a:t>]</a:t>
            </a:r>
            <a:endParaRPr lang="en-US"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06344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Static Checking of Contracts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041827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plethora of specification lang.</a:t>
            </a:r>
            <a:endParaRPr lang="en-US" dirty="0"/>
          </a:p>
        </p:txBody>
      </p:sp>
      <p:sp>
        <p:nvSpPr>
          <p:cNvPr id="3" name="Text Placeholder 2"/>
          <p:cNvSpPr>
            <a:spLocks noGrp="1"/>
          </p:cNvSpPr>
          <p:nvPr>
            <p:ph type="body" sz="quarter" idx="10"/>
          </p:nvPr>
        </p:nvSpPr>
        <p:spPr>
          <a:xfrm>
            <a:off x="381000" y="1411552"/>
            <a:ext cx="8382000" cy="5656933"/>
          </a:xfrm>
        </p:spPr>
        <p:txBody>
          <a:bodyPr/>
          <a:lstStyle/>
          <a:p>
            <a:r>
              <a:rPr lang="en-US" dirty="0" smtClean="0"/>
              <a:t>Implementation</a:t>
            </a:r>
          </a:p>
          <a:p>
            <a:pPr lvl="1"/>
            <a:r>
              <a:rPr lang="en-US" dirty="0" smtClean="0"/>
              <a:t>Temporal Logic?</a:t>
            </a:r>
          </a:p>
          <a:p>
            <a:pPr lvl="1"/>
            <a:r>
              <a:rPr lang="en-US" dirty="0" smtClean="0"/>
              <a:t>Z (B)  notation?</a:t>
            </a:r>
          </a:p>
          <a:p>
            <a:pPr lvl="1"/>
            <a:r>
              <a:rPr lang="en-US" dirty="0" smtClean="0"/>
              <a:t>UML?</a:t>
            </a:r>
          </a:p>
          <a:p>
            <a:pPr lvl="1"/>
            <a:r>
              <a:rPr lang="en-US" dirty="0" smtClean="0"/>
              <a:t>TLA+ ?</a:t>
            </a:r>
          </a:p>
          <a:p>
            <a:pPr lvl="1"/>
            <a:r>
              <a:rPr lang="en-US" dirty="0"/>
              <a:t>Abstract state machines (ASM</a:t>
            </a:r>
            <a:r>
              <a:rPr lang="en-US" dirty="0" smtClean="0"/>
              <a:t>)?</a:t>
            </a:r>
          </a:p>
          <a:p>
            <a:pPr lvl="1"/>
            <a:r>
              <a:rPr lang="en-US" dirty="0" smtClean="0"/>
              <a:t>JML? </a:t>
            </a:r>
            <a:r>
              <a:rPr lang="en-US" dirty="0"/>
              <a:t>Code Contracts</a:t>
            </a:r>
            <a:r>
              <a:rPr lang="en-US" dirty="0" smtClean="0"/>
              <a:t>?</a:t>
            </a:r>
          </a:p>
          <a:p>
            <a:pPr lvl="1"/>
            <a:r>
              <a:rPr lang="en-US" dirty="0" smtClean="0"/>
              <a:t>SAL?</a:t>
            </a:r>
          </a:p>
          <a:p>
            <a:pPr lvl="1"/>
            <a:r>
              <a:rPr lang="en-US" dirty="0" smtClean="0"/>
              <a:t>…</a:t>
            </a:r>
          </a:p>
          <a:p>
            <a:pPr lvl="1"/>
            <a:r>
              <a:rPr lang="en-US" dirty="0" smtClean="0"/>
              <a:t>Many </a:t>
            </a:r>
            <a:r>
              <a:rPr lang="en-US" dirty="0" err="1" smtClean="0"/>
              <a:t>many</a:t>
            </a:r>
            <a:r>
              <a:rPr lang="en-US" dirty="0" smtClean="0"/>
              <a:t> </a:t>
            </a:r>
          </a:p>
          <a:p>
            <a:pPr lvl="1"/>
            <a:r>
              <a:rPr lang="en-US" dirty="0" smtClean="0"/>
              <a:t>... </a:t>
            </a:r>
          </a:p>
          <a:p>
            <a:pPr marL="460375" lvl="1" indent="0">
              <a:buNone/>
            </a:pPr>
            <a:endParaRPr lang="en-US" dirty="0" smtClean="0"/>
          </a:p>
        </p:txBody>
      </p:sp>
    </p:spTree>
    <p:extLst>
      <p:ext uri="{BB962C8B-B14F-4D97-AF65-F5344CB8AC3E}">
        <p14:creationId xmlns:p14="http://schemas.microsoft.com/office/powerpoint/2010/main" val="1562919918"/>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ogozzo\AppData\Local\Microsoft\Windows\Temporary Internet Files\Content.IE5\Z8WEOD16\MC90041056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4638675"/>
            <a:ext cx="1085398" cy="18383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Potato are nice, but…</a:t>
            </a:r>
            <a:endParaRPr lang="en-US" dirty="0"/>
          </a:p>
        </p:txBody>
      </p:sp>
      <p:sp>
        <p:nvSpPr>
          <p:cNvPr id="3" name="Text Placeholder 2"/>
          <p:cNvSpPr>
            <a:spLocks noGrp="1"/>
          </p:cNvSpPr>
          <p:nvPr>
            <p:ph type="body" sz="quarter" idx="10"/>
          </p:nvPr>
        </p:nvSpPr>
        <p:spPr>
          <a:xfrm>
            <a:off x="381000" y="1411552"/>
            <a:ext cx="8382000" cy="3964162"/>
          </a:xfrm>
        </p:spPr>
        <p:txBody>
          <a:bodyPr/>
          <a:lstStyle/>
          <a:p>
            <a:r>
              <a:rPr lang="en-US" dirty="0" smtClean="0"/>
              <a:t>How should I prove a program?</a:t>
            </a:r>
          </a:p>
          <a:p>
            <a:r>
              <a:rPr lang="en-US" dirty="0" smtClean="0"/>
              <a:t>Model checking</a:t>
            </a:r>
          </a:p>
          <a:p>
            <a:pPr lvl="1"/>
            <a:r>
              <a:rPr lang="en-US" dirty="0" smtClean="0"/>
              <a:t>SLAM, SPIN, BLAST …</a:t>
            </a:r>
          </a:p>
          <a:p>
            <a:r>
              <a:rPr lang="en-US" dirty="0" smtClean="0"/>
              <a:t>Theorem proving</a:t>
            </a:r>
          </a:p>
          <a:p>
            <a:pPr lvl="1"/>
            <a:r>
              <a:rPr lang="en-US" dirty="0" smtClean="0"/>
              <a:t>Automatic (Esc/Java, Spec# …)</a:t>
            </a:r>
          </a:p>
          <a:p>
            <a:pPr lvl="1"/>
            <a:r>
              <a:rPr lang="en-US" dirty="0" smtClean="0"/>
              <a:t>Interactive (Isabelle, Coq …)</a:t>
            </a:r>
          </a:p>
          <a:p>
            <a:r>
              <a:rPr lang="en-US" dirty="0" smtClean="0"/>
              <a:t>Abstract interpretation</a:t>
            </a:r>
          </a:p>
          <a:p>
            <a:pPr lvl="1"/>
            <a:r>
              <a:rPr lang="en-US" dirty="0" smtClean="0"/>
              <a:t>Astree, ESP/X, Polyspace, </a:t>
            </a:r>
            <a:r>
              <a:rPr lang="en-US" dirty="0"/>
              <a:t>Julia</a:t>
            </a:r>
            <a:r>
              <a:rPr lang="en-US" dirty="0" smtClean="0"/>
              <a:t>, Clousot …</a:t>
            </a:r>
          </a:p>
        </p:txBody>
      </p:sp>
    </p:spTree>
    <p:extLst>
      <p:ext uri="{BB962C8B-B14F-4D97-AF65-F5344CB8AC3E}">
        <p14:creationId xmlns:p14="http://schemas.microsoft.com/office/powerpoint/2010/main" val="3904703499"/>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checkers</a:t>
            </a:r>
            <a:endParaRPr lang="en-US" dirty="0"/>
          </a:p>
        </p:txBody>
      </p:sp>
      <p:sp>
        <p:nvSpPr>
          <p:cNvPr id="3" name="Text Placeholder 2"/>
          <p:cNvSpPr>
            <a:spLocks noGrp="1"/>
          </p:cNvSpPr>
          <p:nvPr>
            <p:ph type="body" sz="quarter" idx="10"/>
          </p:nvPr>
        </p:nvSpPr>
        <p:spPr>
          <a:xfrm>
            <a:off x="381000" y="1411552"/>
            <a:ext cx="8382000" cy="4708981"/>
          </a:xfrm>
        </p:spPr>
        <p:txBody>
          <a:bodyPr/>
          <a:lstStyle/>
          <a:p>
            <a:r>
              <a:rPr lang="en-US" dirty="0" smtClean="0"/>
              <a:t>P </a:t>
            </a:r>
            <a:r>
              <a:rPr lang="en-US" dirty="0">
                <a:effectLst/>
              </a:rPr>
              <a:t>⊨</a:t>
            </a:r>
            <a:r>
              <a:rPr lang="en-US" dirty="0" smtClean="0"/>
              <a:t> M</a:t>
            </a:r>
          </a:p>
          <a:p>
            <a:r>
              <a:rPr lang="en-US" dirty="0" smtClean="0"/>
              <a:t>Explore a finite model</a:t>
            </a:r>
          </a:p>
          <a:p>
            <a:pPr lvl="1"/>
            <a:r>
              <a:rPr lang="en-US" dirty="0" smtClean="0"/>
              <a:t>May not be enough</a:t>
            </a:r>
          </a:p>
          <a:p>
            <a:r>
              <a:rPr lang="en-US" dirty="0" smtClean="0"/>
              <a:t>Predicate abstraction</a:t>
            </a:r>
          </a:p>
          <a:p>
            <a:pPr lvl="1"/>
            <a:r>
              <a:rPr lang="en-US" dirty="0" smtClean="0"/>
              <a:t>Needs user-provided predicates</a:t>
            </a:r>
          </a:p>
          <a:p>
            <a:pPr lvl="2"/>
            <a:r>
              <a:rPr lang="en-US" dirty="0" smtClean="0"/>
              <a:t>No way </a:t>
            </a:r>
          </a:p>
          <a:p>
            <a:pPr lvl="1"/>
            <a:r>
              <a:rPr lang="en-US" dirty="0" smtClean="0"/>
              <a:t>Try to get them from the source code</a:t>
            </a:r>
          </a:p>
          <a:p>
            <a:pPr lvl="2"/>
            <a:r>
              <a:rPr lang="en-US" dirty="0" smtClean="0"/>
              <a:t>Limited from the syntax</a:t>
            </a:r>
          </a:p>
          <a:p>
            <a:pPr lvl="1"/>
            <a:r>
              <a:rPr lang="en-US" dirty="0" smtClean="0"/>
              <a:t>Very costly in practice</a:t>
            </a:r>
          </a:p>
          <a:p>
            <a:pPr lvl="2"/>
            <a:r>
              <a:rPr lang="en-US" dirty="0" smtClean="0"/>
              <a:t>May not terminate</a:t>
            </a:r>
          </a:p>
        </p:txBody>
      </p:sp>
      <p:sp>
        <p:nvSpPr>
          <p:cNvPr id="4" name="TextBox 3"/>
          <p:cNvSpPr txBox="1"/>
          <p:nvPr/>
        </p:nvSpPr>
        <p:spPr>
          <a:xfrm>
            <a:off x="6172200" y="4800600"/>
            <a:ext cx="2590774" cy="1754326"/>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s-ES" dirty="0" err="1" smtClean="0">
                <a:solidFill>
                  <a:srgbClr val="0000FF"/>
                </a:solidFill>
                <a:latin typeface="Consolas"/>
              </a:rPr>
              <a:t>int</a:t>
            </a:r>
            <a:r>
              <a:rPr lang="es-ES" dirty="0" smtClean="0">
                <a:solidFill>
                  <a:prstClr val="black"/>
                </a:solidFill>
                <a:latin typeface="Consolas"/>
              </a:rPr>
              <a:t> </a:t>
            </a:r>
            <a:r>
              <a:rPr lang="es-ES" dirty="0">
                <a:solidFill>
                  <a:prstClr val="black"/>
                </a:solidFill>
                <a:latin typeface="Consolas"/>
              </a:rPr>
              <a:t>x = 0, y = 2;</a:t>
            </a:r>
          </a:p>
          <a:p>
            <a:r>
              <a:rPr lang="en-US" dirty="0" smtClean="0">
                <a:solidFill>
                  <a:srgbClr val="0000FF"/>
                </a:solidFill>
                <a:latin typeface="Consolas"/>
              </a:rPr>
              <a:t>while</a:t>
            </a:r>
            <a:r>
              <a:rPr lang="en-US" dirty="0" smtClean="0">
                <a:solidFill>
                  <a:prstClr val="black"/>
                </a:solidFill>
                <a:latin typeface="Consolas"/>
              </a:rPr>
              <a:t> (…)</a:t>
            </a:r>
            <a:endParaRPr lang="en-US" dirty="0">
              <a:solidFill>
                <a:prstClr val="black"/>
              </a:solidFill>
              <a:latin typeface="Consolas"/>
            </a:endParaRPr>
          </a:p>
          <a:p>
            <a:r>
              <a:rPr lang="en-US" dirty="0" smtClean="0">
                <a:solidFill>
                  <a:prstClr val="black"/>
                </a:solidFill>
                <a:latin typeface="Consolas"/>
              </a:rPr>
              <a:t>{</a:t>
            </a:r>
            <a:endParaRPr lang="en-US" dirty="0">
              <a:solidFill>
                <a:prstClr val="black"/>
              </a:solidFill>
              <a:latin typeface="Consolas"/>
            </a:endParaRPr>
          </a:p>
          <a:p>
            <a:r>
              <a:rPr lang="en-US" dirty="0" smtClean="0">
                <a:solidFill>
                  <a:prstClr val="black"/>
                </a:solidFill>
                <a:latin typeface="Consolas"/>
              </a:rPr>
              <a:t> </a:t>
            </a:r>
            <a:r>
              <a:rPr lang="en-US" dirty="0">
                <a:solidFill>
                  <a:prstClr val="black"/>
                </a:solidFill>
                <a:latin typeface="Consolas"/>
              </a:rPr>
              <a:t>x++; y++;</a:t>
            </a:r>
          </a:p>
          <a:p>
            <a:r>
              <a:rPr lang="en-US" dirty="0" smtClean="0">
                <a:solidFill>
                  <a:prstClr val="black"/>
                </a:solidFill>
                <a:latin typeface="Consolas"/>
              </a:rPr>
              <a:t>}</a:t>
            </a:r>
            <a:endParaRPr lang="en-US" dirty="0">
              <a:solidFill>
                <a:prstClr val="black"/>
              </a:solidFill>
              <a:latin typeface="Consolas"/>
            </a:endParaRPr>
          </a:p>
          <a:p>
            <a:r>
              <a:rPr lang="en-US" dirty="0" smtClean="0">
                <a:solidFill>
                  <a:schemeClr val="bg2">
                    <a:lumMod val="60000"/>
                    <a:lumOff val="40000"/>
                  </a:schemeClr>
                </a:solidFill>
                <a:latin typeface="Consolas"/>
              </a:rPr>
              <a:t>assert</a:t>
            </a:r>
            <a:r>
              <a:rPr lang="en-US" dirty="0" smtClean="0">
                <a:solidFill>
                  <a:prstClr val="black"/>
                </a:solidFill>
                <a:latin typeface="Consolas"/>
              </a:rPr>
              <a:t>(y </a:t>
            </a:r>
            <a:r>
              <a:rPr lang="en-US" dirty="0">
                <a:solidFill>
                  <a:prstClr val="black"/>
                </a:solidFill>
                <a:latin typeface="Consolas"/>
              </a:rPr>
              <a:t>- x == 2</a:t>
            </a:r>
            <a:r>
              <a:rPr lang="en-US" dirty="0" smtClean="0">
                <a:solidFill>
                  <a:prstClr val="black"/>
                </a:solidFill>
                <a:latin typeface="Consolas"/>
              </a:rPr>
              <a:t>);</a:t>
            </a:r>
            <a:endParaRPr lang="en-US" dirty="0">
              <a:solidFill>
                <a:prstClr val="black"/>
              </a:solidFill>
              <a:latin typeface="Consolas"/>
            </a:endParaRPr>
          </a:p>
        </p:txBody>
      </p:sp>
    </p:spTree>
    <p:extLst>
      <p:ext uri="{BB962C8B-B14F-4D97-AF65-F5344CB8AC3E}">
        <p14:creationId xmlns:p14="http://schemas.microsoft.com/office/powerpoint/2010/main" val="605394824"/>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a:t>
            </a:r>
            <a:r>
              <a:rPr lang="en-US" dirty="0" err="1" smtClean="0"/>
              <a:t>provers</a:t>
            </a:r>
            <a:endParaRPr lang="en-US" dirty="0"/>
          </a:p>
        </p:txBody>
      </p:sp>
      <p:sp>
        <p:nvSpPr>
          <p:cNvPr id="3" name="Text Placeholder 2"/>
          <p:cNvSpPr>
            <a:spLocks noGrp="1"/>
          </p:cNvSpPr>
          <p:nvPr>
            <p:ph type="body" sz="quarter" idx="10"/>
          </p:nvPr>
        </p:nvSpPr>
        <p:spPr>
          <a:xfrm>
            <a:off x="381000" y="1411552"/>
            <a:ext cx="8382000" cy="4302716"/>
          </a:xfrm>
        </p:spPr>
        <p:txBody>
          <a:bodyPr/>
          <a:lstStyle/>
          <a:p>
            <a:r>
              <a:rPr lang="en-US" dirty="0" smtClean="0"/>
              <a:t>{Pre} C {Post}</a:t>
            </a:r>
          </a:p>
          <a:p>
            <a:pPr lvl="1"/>
            <a:r>
              <a:rPr lang="en-US" dirty="0" smtClean="0"/>
              <a:t>Try to prove that Pre </a:t>
            </a:r>
            <a:r>
              <a:rPr lang="en-US" dirty="0">
                <a:effectLst/>
              </a:rPr>
              <a:t>⇒</a:t>
            </a:r>
            <a:r>
              <a:rPr lang="en-US" dirty="0" smtClean="0"/>
              <a:t> </a:t>
            </a:r>
            <a:r>
              <a:rPr lang="en-US" i="1" dirty="0" err="1" smtClean="0"/>
              <a:t>wp</a:t>
            </a:r>
            <a:r>
              <a:rPr lang="en-US" dirty="0" smtClean="0"/>
              <a:t>(C, Post)</a:t>
            </a:r>
          </a:p>
          <a:p>
            <a:r>
              <a:rPr lang="en-US" dirty="0" smtClean="0"/>
              <a:t>Nice in theory…</a:t>
            </a:r>
          </a:p>
          <a:p>
            <a:r>
              <a:rPr lang="en-US" dirty="0" smtClean="0"/>
              <a:t>Practice</a:t>
            </a:r>
          </a:p>
          <a:p>
            <a:pPr lvl="1"/>
            <a:r>
              <a:rPr lang="en-US" dirty="0" smtClean="0"/>
              <a:t>Limited inference abilities</a:t>
            </a:r>
          </a:p>
          <a:p>
            <a:pPr lvl="2"/>
            <a:r>
              <a:rPr lang="en-US" dirty="0" smtClean="0"/>
              <a:t>E.g. Loop invariants</a:t>
            </a:r>
          </a:p>
          <a:p>
            <a:pPr lvl="1"/>
            <a:r>
              <a:rPr lang="en-US" dirty="0" smtClean="0"/>
              <a:t>Need a lot of </a:t>
            </a:r>
            <a:r>
              <a:rPr lang="en-US" b="1" dirty="0" smtClean="0"/>
              <a:t>extra</a:t>
            </a:r>
            <a:r>
              <a:rPr lang="en-US" dirty="0" smtClean="0"/>
              <a:t>-annotations</a:t>
            </a:r>
          </a:p>
          <a:p>
            <a:pPr lvl="1"/>
            <a:r>
              <a:rPr lang="en-US" dirty="0" smtClean="0"/>
              <a:t>More of what a programmer</a:t>
            </a:r>
          </a:p>
          <a:p>
            <a:pPr marL="460375" lvl="1" indent="0">
              <a:buNone/>
            </a:pPr>
            <a:r>
              <a:rPr lang="en-US" dirty="0" smtClean="0"/>
              <a:t>	 is willing to pay</a:t>
            </a:r>
          </a:p>
        </p:txBody>
      </p:sp>
      <p:sp>
        <p:nvSpPr>
          <p:cNvPr id="4" name="TextBox 3"/>
          <p:cNvSpPr txBox="1"/>
          <p:nvPr/>
        </p:nvSpPr>
        <p:spPr>
          <a:xfrm>
            <a:off x="5793403" y="4788575"/>
            <a:ext cx="3350597" cy="203132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smtClean="0">
                <a:solidFill>
                  <a:srgbClr val="0000FF"/>
                </a:solidFill>
                <a:latin typeface="Consolas"/>
              </a:rPr>
              <a:t>assume</a:t>
            </a:r>
            <a:r>
              <a:rPr lang="en-US" dirty="0" smtClean="0">
                <a:solidFill>
                  <a:prstClr val="black"/>
                </a:solidFill>
                <a:latin typeface="Consolas"/>
              </a:rPr>
              <a:t> </a:t>
            </a:r>
            <a:r>
              <a:rPr lang="en-US" dirty="0">
                <a:solidFill>
                  <a:prstClr val="black"/>
                </a:solidFill>
                <a:latin typeface="Consolas"/>
              </a:rPr>
              <a:t>(N </a:t>
            </a:r>
            <a:r>
              <a:rPr lang="en-US" dirty="0" smtClean="0">
                <a:solidFill>
                  <a:prstClr val="black"/>
                </a:solidFill>
                <a:latin typeface="Consolas"/>
              </a:rPr>
              <a:t>&gt;= </a:t>
            </a:r>
            <a:r>
              <a:rPr lang="en-US" dirty="0">
                <a:solidFill>
                  <a:prstClr val="black"/>
                </a:solidFill>
                <a:latin typeface="Consolas"/>
              </a:rPr>
              <a:t>0)</a:t>
            </a:r>
          </a:p>
          <a:p>
            <a:r>
              <a:rPr lang="en-US" dirty="0" smtClean="0">
                <a:solidFill>
                  <a:srgbClr val="0000FF"/>
                </a:solidFill>
                <a:latin typeface="Consolas"/>
              </a:rPr>
              <a:t>int</a:t>
            </a:r>
            <a:r>
              <a:rPr lang="en-US" dirty="0" smtClean="0">
                <a:solidFill>
                  <a:prstClr val="black"/>
                </a:solidFill>
                <a:latin typeface="Consolas"/>
              </a:rPr>
              <a:t> </a:t>
            </a:r>
            <a:r>
              <a:rPr lang="en-US" dirty="0">
                <a:solidFill>
                  <a:prstClr val="black"/>
                </a:solidFill>
                <a:latin typeface="Consolas"/>
              </a:rPr>
              <a:t>i = 0, a = 0, b = 0;</a:t>
            </a:r>
          </a:p>
          <a:p>
            <a:r>
              <a:rPr lang="en-US" dirty="0" smtClean="0">
                <a:solidFill>
                  <a:srgbClr val="0000FF"/>
                </a:solidFill>
                <a:latin typeface="Consolas"/>
              </a:rPr>
              <a:t>while</a:t>
            </a:r>
            <a:r>
              <a:rPr lang="en-US" dirty="0" smtClean="0">
                <a:solidFill>
                  <a:prstClr val="black"/>
                </a:solidFill>
                <a:latin typeface="Consolas"/>
              </a:rPr>
              <a:t> </a:t>
            </a:r>
            <a:r>
              <a:rPr lang="en-US" dirty="0">
                <a:solidFill>
                  <a:prstClr val="black"/>
                </a:solidFill>
                <a:latin typeface="Consolas"/>
              </a:rPr>
              <a:t>(i &lt; N)</a:t>
            </a:r>
          </a:p>
          <a:p>
            <a:r>
              <a:rPr lang="en-US" dirty="0" smtClean="0">
                <a:solidFill>
                  <a:prstClr val="black"/>
                </a:solidFill>
                <a:latin typeface="Consolas"/>
              </a:rPr>
              <a:t>{</a:t>
            </a:r>
            <a:endParaRPr lang="en-US" dirty="0">
              <a:solidFill>
                <a:prstClr val="black"/>
              </a:solidFill>
              <a:latin typeface="Consolas"/>
            </a:endParaRPr>
          </a:p>
          <a:p>
            <a:r>
              <a:rPr lang="en-US" dirty="0" smtClean="0">
                <a:solidFill>
                  <a:prstClr val="black"/>
                </a:solidFill>
                <a:latin typeface="Consolas"/>
              </a:rPr>
              <a:t> </a:t>
            </a:r>
            <a:r>
              <a:rPr lang="en-US" dirty="0">
                <a:solidFill>
                  <a:prstClr val="black"/>
                </a:solidFill>
                <a:latin typeface="Consolas"/>
              </a:rPr>
              <a:t>a++; b += 2; i++;</a:t>
            </a:r>
          </a:p>
          <a:p>
            <a:r>
              <a:rPr lang="en-US" dirty="0" smtClean="0">
                <a:solidFill>
                  <a:prstClr val="black"/>
                </a:solidFill>
                <a:latin typeface="Consolas"/>
              </a:rPr>
              <a:t>}</a:t>
            </a:r>
            <a:endParaRPr lang="en-US" dirty="0">
              <a:solidFill>
                <a:prstClr val="black"/>
              </a:solidFill>
              <a:latin typeface="Consolas"/>
            </a:endParaRPr>
          </a:p>
          <a:p>
            <a:r>
              <a:rPr lang="en-US" dirty="0" smtClean="0">
                <a:solidFill>
                  <a:srgbClr val="0000FF"/>
                </a:solidFill>
                <a:latin typeface="Consolas"/>
              </a:rPr>
              <a:t>assert</a:t>
            </a:r>
            <a:r>
              <a:rPr lang="en-US" dirty="0" smtClean="0">
                <a:solidFill>
                  <a:prstClr val="black"/>
                </a:solidFill>
                <a:latin typeface="Consolas"/>
              </a:rPr>
              <a:t>(a + b </a:t>
            </a:r>
            <a:r>
              <a:rPr lang="en-US" dirty="0">
                <a:solidFill>
                  <a:prstClr val="black"/>
                </a:solidFill>
                <a:latin typeface="Consolas"/>
              </a:rPr>
              <a:t>== 3 * N</a:t>
            </a:r>
            <a:r>
              <a:rPr lang="en-US" dirty="0" smtClean="0">
                <a:solidFill>
                  <a:prstClr val="black"/>
                </a:solidFill>
                <a:latin typeface="Consolas"/>
              </a:rPr>
              <a:t>);</a:t>
            </a:r>
            <a:endParaRPr lang="en-US" dirty="0">
              <a:solidFill>
                <a:prstClr val="black"/>
              </a:solidFill>
              <a:latin typeface="Consolas"/>
            </a:endParaRPr>
          </a:p>
        </p:txBody>
      </p:sp>
    </p:spTree>
    <p:extLst>
      <p:ext uri="{BB962C8B-B14F-4D97-AF65-F5344CB8AC3E}">
        <p14:creationId xmlns:p14="http://schemas.microsoft.com/office/powerpoint/2010/main" val="3350348148"/>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CodeContracts </a:t>
            </a:r>
            <a:br>
              <a:rPr lang="en-US" dirty="0" smtClean="0"/>
            </a:br>
            <a:r>
              <a:rPr lang="en-US" dirty="0" smtClean="0"/>
              <a:t>Static checker</a:t>
            </a:r>
            <a:br>
              <a:rPr lang="en-US" dirty="0" smtClean="0"/>
            </a:br>
            <a:r>
              <a:rPr lang="en-US" i="1" dirty="0" smtClean="0"/>
              <a:t>aka Clousot</a:t>
            </a:r>
            <a:endParaRPr lang="en-US" i="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971800"/>
            <a:ext cx="3987800" cy="3048000"/>
          </a:xfrm>
          <a:prstGeom prst="rect">
            <a:avLst/>
          </a:prstGeom>
        </p:spPr>
      </p:pic>
    </p:spTree>
    <p:extLst>
      <p:ext uri="{BB962C8B-B14F-4D97-AF65-F5344CB8AC3E}">
        <p14:creationId xmlns:p14="http://schemas.microsoft.com/office/powerpoint/2010/main" val="45486463"/>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Clousot</a:t>
            </a:r>
            <a:endParaRPr lang="en-US" dirty="0"/>
          </a:p>
        </p:txBody>
      </p:sp>
      <p:sp>
        <p:nvSpPr>
          <p:cNvPr id="3" name="Content Placeholder 2"/>
          <p:cNvSpPr>
            <a:spLocks noGrp="1"/>
          </p:cNvSpPr>
          <p:nvPr>
            <p:ph idx="1"/>
          </p:nvPr>
        </p:nvSpPr>
        <p:spPr>
          <a:xfrm>
            <a:off x="381000" y="1412874"/>
            <a:ext cx="8382000" cy="5216525"/>
          </a:xfrm>
        </p:spPr>
        <p:txBody>
          <a:bodyPr>
            <a:noAutofit/>
          </a:bodyPr>
          <a:lstStyle/>
          <a:p>
            <a:r>
              <a:rPr lang="en-US" dirty="0"/>
              <a:t>Based on </a:t>
            </a:r>
            <a:r>
              <a:rPr lang="en-US" dirty="0">
                <a:solidFill>
                  <a:schemeClr val="tx2">
                    <a:lumMod val="75000"/>
                  </a:schemeClr>
                </a:solidFill>
                <a:effectLst>
                  <a:outerShdw blurRad="38100" dist="38100" dir="2700000" algn="tl">
                    <a:srgbClr val="000000">
                      <a:alpha val="43137"/>
                    </a:srgbClr>
                  </a:outerShdw>
                </a:effectLst>
              </a:rPr>
              <a:t>Abstract Interpretation</a:t>
            </a:r>
          </a:p>
          <a:p>
            <a:pPr lvl="1"/>
            <a:r>
              <a:rPr lang="en-US" sz="2400" dirty="0"/>
              <a:t>≠ Usual approaches based on theorem prover</a:t>
            </a:r>
          </a:p>
          <a:p>
            <a:r>
              <a:rPr lang="en-US" dirty="0"/>
              <a:t>Advantages</a:t>
            </a:r>
          </a:p>
          <a:p>
            <a:pPr lvl="1"/>
            <a:r>
              <a:rPr lang="en-US" dirty="0">
                <a:solidFill>
                  <a:schemeClr val="tx2">
                    <a:lumMod val="75000"/>
                  </a:schemeClr>
                </a:solidFill>
                <a:effectLst>
                  <a:outerShdw blurRad="38100" dist="38100" dir="2700000" algn="tl">
                    <a:srgbClr val="000000">
                      <a:alpha val="43137"/>
                    </a:srgbClr>
                  </a:outerShdw>
                </a:effectLst>
              </a:rPr>
              <a:t>Automatic</a:t>
            </a:r>
            <a:r>
              <a:rPr lang="en-US" dirty="0">
                <a:effectLst>
                  <a:outerShdw blurRad="38100" dist="38100" dir="2700000" algn="tl">
                    <a:srgbClr val="000000">
                      <a:alpha val="43137"/>
                    </a:srgbClr>
                  </a:outerShdw>
                </a:effectLst>
              </a:rPr>
              <a:t> </a:t>
            </a:r>
          </a:p>
          <a:p>
            <a:pPr lvl="2"/>
            <a:r>
              <a:rPr lang="en-US" sz="2800" dirty="0"/>
              <a:t>Inference of loop invariants, pre, post, invariants</a:t>
            </a:r>
          </a:p>
          <a:p>
            <a:pPr lvl="1"/>
            <a:r>
              <a:rPr lang="en-US" dirty="0">
                <a:solidFill>
                  <a:schemeClr val="tx2">
                    <a:lumMod val="75000"/>
                  </a:schemeClr>
                </a:solidFill>
                <a:effectLst>
                  <a:outerShdw blurRad="38100" dist="38100" dir="2700000" algn="tl">
                    <a:srgbClr val="000000">
                      <a:alpha val="43137"/>
                    </a:srgbClr>
                  </a:outerShdw>
                </a:effectLst>
              </a:rPr>
              <a:t>Predictable</a:t>
            </a:r>
          </a:p>
          <a:p>
            <a:pPr lvl="2"/>
            <a:r>
              <a:rPr lang="en-US" sz="2800" dirty="0"/>
              <a:t>No quantifier </a:t>
            </a:r>
            <a:r>
              <a:rPr lang="en-US" sz="2800" dirty="0" smtClean="0"/>
              <a:t>instantiation</a:t>
            </a:r>
          </a:p>
          <a:p>
            <a:pPr lvl="2"/>
            <a:r>
              <a:rPr lang="en-US" sz="2800" dirty="0" smtClean="0"/>
              <a:t>No easy proofs by contradictory axioms </a:t>
            </a:r>
            <a:endParaRPr lang="en-US" sz="2800" dirty="0"/>
          </a:p>
          <a:p>
            <a:pPr lvl="1"/>
            <a:r>
              <a:rPr lang="en-US" dirty="0">
                <a:solidFill>
                  <a:schemeClr val="tx2">
                    <a:lumMod val="75000"/>
                  </a:schemeClr>
                </a:solidFill>
                <a:effectLst>
                  <a:outerShdw blurRad="38100" dist="38100" dir="2700000" algn="tl">
                    <a:srgbClr val="000000">
                      <a:alpha val="43137"/>
                    </a:srgbClr>
                  </a:outerShdw>
                </a:effectLst>
              </a:rPr>
              <a:t>Scalable</a:t>
            </a:r>
          </a:p>
          <a:p>
            <a:pPr lvl="2"/>
            <a:r>
              <a:rPr lang="en-US" sz="2800" dirty="0"/>
              <a:t>Tune-up for the properties of interest</a:t>
            </a:r>
          </a:p>
        </p:txBody>
      </p:sp>
    </p:spTree>
    <p:extLst>
      <p:ext uri="{BB962C8B-B14F-4D97-AF65-F5344CB8AC3E}">
        <p14:creationId xmlns:p14="http://schemas.microsoft.com/office/powerpoint/2010/main" val="4163433962"/>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Algorithm: High level</a:t>
            </a:r>
            <a:endParaRPr lang="en-US" dirty="0"/>
          </a:p>
        </p:txBody>
      </p:sp>
      <p:sp>
        <p:nvSpPr>
          <p:cNvPr id="6" name="Text Placeholder 5"/>
          <p:cNvSpPr>
            <a:spLocks noGrp="1"/>
          </p:cNvSpPr>
          <p:nvPr>
            <p:ph type="body" sz="quarter" idx="10"/>
          </p:nvPr>
        </p:nvSpPr>
        <p:spPr>
          <a:xfrm>
            <a:off x="381000" y="1411552"/>
            <a:ext cx="8382000" cy="4641271"/>
          </a:xfrm>
        </p:spPr>
        <p:txBody>
          <a:bodyPr/>
          <a:lstStyle/>
          <a:p>
            <a:r>
              <a:rPr lang="en-US" dirty="0" smtClean="0"/>
              <a:t>For each assembly A</a:t>
            </a:r>
          </a:p>
          <a:p>
            <a:r>
              <a:rPr lang="en-US" dirty="0" smtClean="0"/>
              <a:t>For each class C</a:t>
            </a:r>
          </a:p>
          <a:p>
            <a:r>
              <a:rPr lang="en-US" dirty="0" smtClean="0"/>
              <a:t>For each method M</a:t>
            </a:r>
          </a:p>
          <a:p>
            <a:pPr marL="514350" indent="-514350">
              <a:buFont typeface="+mj-lt"/>
              <a:buAutoNum type="arabicPeriod"/>
            </a:pPr>
            <a:r>
              <a:rPr lang="en-US" dirty="0" smtClean="0"/>
              <a:t>Extract the proof obligations</a:t>
            </a:r>
          </a:p>
          <a:p>
            <a:pPr marL="909638" lvl="1" indent="-514350">
              <a:buFont typeface="Arial" pitchFamily="34" charset="0"/>
              <a:buChar char="•"/>
            </a:pPr>
            <a:r>
              <a:rPr lang="en-US" dirty="0" smtClean="0"/>
              <a:t>What should I prove?</a:t>
            </a:r>
          </a:p>
          <a:p>
            <a:pPr marL="514350" indent="-514350">
              <a:buFont typeface="+mj-lt"/>
              <a:buAutoNum type="arabicPeriod"/>
            </a:pPr>
            <a:r>
              <a:rPr lang="en-US" dirty="0" smtClean="0"/>
              <a:t>Run the analyses</a:t>
            </a:r>
          </a:p>
          <a:p>
            <a:pPr marL="909638" lvl="1" indent="-514350">
              <a:buFont typeface="Arial" pitchFamily="34" charset="0"/>
              <a:buChar char="•"/>
            </a:pPr>
            <a:r>
              <a:rPr lang="en-US" dirty="0" smtClean="0"/>
              <a:t>Discover facts on the program</a:t>
            </a:r>
          </a:p>
          <a:p>
            <a:pPr marL="514350" indent="-514350">
              <a:buFont typeface="+mj-lt"/>
              <a:buAutoNum type="arabicPeriod"/>
            </a:pPr>
            <a:r>
              <a:rPr lang="en-US" dirty="0" smtClean="0"/>
              <a:t>Use the facts to prove the proof obligations</a:t>
            </a:r>
          </a:p>
          <a:p>
            <a:pPr marL="852488" lvl="1" indent="-457200">
              <a:buFont typeface="Arial" pitchFamily="34" charset="0"/>
              <a:buChar char="•"/>
            </a:pPr>
            <a:r>
              <a:rPr lang="en-US" dirty="0" smtClean="0"/>
              <a:t>If not, do something else… </a:t>
            </a:r>
            <a:endParaRPr lang="en-US" dirty="0"/>
          </a:p>
        </p:txBody>
      </p:sp>
    </p:spTree>
    <p:extLst>
      <p:ext uri="{BB962C8B-B14F-4D97-AF65-F5344CB8AC3E}">
        <p14:creationId xmlns:p14="http://schemas.microsoft.com/office/powerpoint/2010/main" val="537344896"/>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obligations</a:t>
            </a:r>
            <a:endParaRPr lang="en-US" dirty="0"/>
          </a:p>
        </p:txBody>
      </p:sp>
      <p:sp>
        <p:nvSpPr>
          <p:cNvPr id="3" name="Text Placeholder 2"/>
          <p:cNvSpPr>
            <a:spLocks noGrp="1"/>
          </p:cNvSpPr>
          <p:nvPr>
            <p:ph type="body" sz="quarter" idx="10"/>
          </p:nvPr>
        </p:nvSpPr>
        <p:spPr>
          <a:xfrm>
            <a:off x="381000" y="1411552"/>
            <a:ext cx="8610600" cy="5232202"/>
          </a:xfrm>
        </p:spPr>
        <p:txBody>
          <a:bodyPr/>
          <a:lstStyle/>
          <a:p>
            <a:r>
              <a:rPr lang="en-US" dirty="0" smtClean="0"/>
              <a:t>Two kinds: Implicit and explicit</a:t>
            </a:r>
          </a:p>
          <a:p>
            <a:r>
              <a:rPr lang="en-US" dirty="0" smtClean="0"/>
              <a:t>Implicit</a:t>
            </a:r>
          </a:p>
          <a:p>
            <a:pPr lvl="1"/>
            <a:r>
              <a:rPr lang="en-US" dirty="0" err="1" smtClean="0"/>
              <a:t>NonNull</a:t>
            </a:r>
            <a:r>
              <a:rPr lang="en-US" dirty="0" smtClean="0"/>
              <a:t> checking</a:t>
            </a:r>
          </a:p>
          <a:p>
            <a:pPr lvl="1"/>
            <a:r>
              <a:rPr lang="en-US" dirty="0" smtClean="0"/>
              <a:t>Bounds checking</a:t>
            </a:r>
          </a:p>
          <a:p>
            <a:pPr lvl="1"/>
            <a:r>
              <a:rPr lang="en-US" dirty="0" smtClean="0"/>
              <a:t>Divisions by zero, overflow</a:t>
            </a:r>
          </a:p>
          <a:p>
            <a:pPr lvl="1"/>
            <a:r>
              <a:rPr lang="en-US" dirty="0" smtClean="0"/>
              <a:t>…</a:t>
            </a:r>
          </a:p>
          <a:p>
            <a:r>
              <a:rPr lang="en-US" dirty="0" smtClean="0"/>
              <a:t>Explicit</a:t>
            </a:r>
          </a:p>
          <a:p>
            <a:pPr lvl="1"/>
            <a:r>
              <a:rPr lang="en-US" dirty="0" smtClean="0"/>
              <a:t>Assertions</a:t>
            </a:r>
          </a:p>
          <a:p>
            <a:pPr lvl="1"/>
            <a:r>
              <a:rPr lang="en-US" dirty="0" smtClean="0"/>
              <a:t>When calling a method, its precondition</a:t>
            </a:r>
          </a:p>
          <a:p>
            <a:pPr lvl="1"/>
            <a:r>
              <a:rPr lang="en-US" dirty="0" smtClean="0"/>
              <a:t>When returning from a method, its postcondition</a:t>
            </a:r>
          </a:p>
        </p:txBody>
      </p:sp>
    </p:spTree>
    <p:extLst>
      <p:ext uri="{BB962C8B-B14F-4D97-AF65-F5344CB8AC3E}">
        <p14:creationId xmlns:p14="http://schemas.microsoft.com/office/powerpoint/2010/main" val="4077261401"/>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NonNull</a:t>
            </a:r>
            <a:r>
              <a:rPr lang="en-US" dirty="0" smtClean="0"/>
              <a:t> dereference</a:t>
            </a:r>
            <a:endParaRPr lang="en-US" dirty="0"/>
          </a:p>
        </p:txBody>
      </p:sp>
      <p:sp>
        <p:nvSpPr>
          <p:cNvPr id="3" name="Text Placeholder 2"/>
          <p:cNvSpPr>
            <a:spLocks noGrp="1"/>
          </p:cNvSpPr>
          <p:nvPr>
            <p:ph type="body" sz="quarter" idx="10"/>
          </p:nvPr>
        </p:nvSpPr>
        <p:spPr>
          <a:xfrm>
            <a:off x="533400" y="3657600"/>
            <a:ext cx="8382000" cy="2443746"/>
          </a:xfrm>
        </p:spPr>
        <p:txBody>
          <a:bodyPr/>
          <a:lstStyle/>
          <a:p>
            <a:r>
              <a:rPr lang="en-US" dirty="0" smtClean="0"/>
              <a:t>The string </a:t>
            </a:r>
            <a:r>
              <a:rPr lang="en-US" dirty="0" smtClean="0">
                <a:latin typeface="Consolas" pitchFamily="49" charset="0"/>
                <a:cs typeface="Consolas" pitchFamily="49" charset="0"/>
              </a:rPr>
              <a:t>s</a:t>
            </a:r>
            <a:r>
              <a:rPr lang="en-US" dirty="0" smtClean="0"/>
              <a:t> should not be null</a:t>
            </a:r>
          </a:p>
          <a:p>
            <a:pPr lvl="1"/>
            <a:r>
              <a:rPr lang="en-US" dirty="0" smtClean="0"/>
              <a:t>Otherwise, exception at run time</a:t>
            </a:r>
          </a:p>
          <a:p>
            <a:r>
              <a:rPr lang="en-US" dirty="0" smtClean="0"/>
              <a:t>Clousot scans the program and records the proof obligation: </a:t>
            </a:r>
          </a:p>
          <a:p>
            <a:pPr marL="0" indent="0" algn="ctr">
              <a:buNone/>
            </a:pPr>
            <a:r>
              <a:rPr lang="en-US" dirty="0" smtClean="0">
                <a:latin typeface="Consolas" pitchFamily="49" charset="0"/>
                <a:cs typeface="Consolas" pitchFamily="49" charset="0"/>
              </a:rPr>
              <a:t>s != null</a:t>
            </a:r>
            <a:endParaRPr lang="en-US" dirty="0">
              <a:latin typeface="Consolas" pitchFamily="49" charset="0"/>
              <a:cs typeface="Consolas" pitchFamily="49" charset="0"/>
            </a:endParaRPr>
          </a:p>
        </p:txBody>
      </p:sp>
      <p:sp>
        <p:nvSpPr>
          <p:cNvPr id="4" name="TextBox 3"/>
          <p:cNvSpPr txBox="1"/>
          <p:nvPr/>
        </p:nvSpPr>
        <p:spPr>
          <a:xfrm>
            <a:off x="1962150" y="1676400"/>
            <a:ext cx="4363695" cy="1200329"/>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err="1">
                <a:solidFill>
                  <a:srgbClr val="0000FF"/>
                </a:solidFill>
                <a:latin typeface="Consolas"/>
              </a:rPr>
              <a:t>bool</a:t>
            </a:r>
            <a:r>
              <a:rPr lang="en-US" dirty="0">
                <a:solidFill>
                  <a:prstClr val="black"/>
                </a:solidFill>
                <a:latin typeface="Consolas"/>
              </a:rPr>
              <a:t> </a:t>
            </a:r>
            <a:r>
              <a:rPr lang="en-US" dirty="0" err="1">
                <a:solidFill>
                  <a:prstClr val="black"/>
                </a:solidFill>
                <a:latin typeface="Consolas"/>
              </a:rPr>
              <a:t>IsCiao</a:t>
            </a:r>
            <a:r>
              <a:rPr lang="en-US" dirty="0">
                <a:solidFill>
                  <a:prstClr val="black"/>
                </a:solidFill>
                <a:latin typeface="Consolas"/>
              </a:rPr>
              <a:t>(</a:t>
            </a:r>
            <a:r>
              <a:rPr lang="en-US" dirty="0">
                <a:solidFill>
                  <a:srgbClr val="0000FF"/>
                </a:solidFill>
                <a:latin typeface="Consolas"/>
              </a:rPr>
              <a:t>string</a:t>
            </a:r>
            <a:r>
              <a:rPr lang="en-US" dirty="0">
                <a:solidFill>
                  <a:prstClr val="black"/>
                </a:solidFill>
                <a:latin typeface="Consolas"/>
              </a:rPr>
              <a:t> s)</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a:t>
            </a:r>
            <a:r>
              <a:rPr lang="en-US" dirty="0" err="1">
                <a:solidFill>
                  <a:prstClr val="black"/>
                </a:solidFill>
                <a:latin typeface="Consolas"/>
              </a:rPr>
              <a:t>s.Contains</a:t>
            </a:r>
            <a:r>
              <a:rPr lang="en-US" dirty="0">
                <a:solidFill>
                  <a:prstClr val="black"/>
                </a:solidFill>
                <a:latin typeface="Consolas"/>
              </a:rPr>
              <a:t>(</a:t>
            </a:r>
            <a:r>
              <a:rPr lang="en-US" dirty="0">
                <a:solidFill>
                  <a:srgbClr val="A31515"/>
                </a:solidFill>
                <a:latin typeface="Consolas"/>
              </a:rPr>
              <a:t>"ciao!"</a:t>
            </a:r>
            <a:r>
              <a:rPr lang="en-US" dirty="0">
                <a:solidFill>
                  <a:prstClr val="black"/>
                </a:solidFill>
                <a:latin typeface="Consolas"/>
              </a:rPr>
              <a:t>);</a:t>
            </a:r>
          </a:p>
          <a:p>
            <a:r>
              <a:rPr lang="en-US" dirty="0">
                <a:solidFill>
                  <a:prstClr val="black"/>
                </a:solidFill>
                <a:latin typeface="Consolas"/>
              </a:rPr>
              <a:t>    }</a:t>
            </a:r>
            <a:endParaRPr lang="en-US"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62914018"/>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bounds</a:t>
            </a:r>
            <a:endParaRPr lang="en-US" dirty="0"/>
          </a:p>
        </p:txBody>
      </p:sp>
      <p:sp>
        <p:nvSpPr>
          <p:cNvPr id="4" name="TextBox 3"/>
          <p:cNvSpPr txBox="1"/>
          <p:nvPr/>
        </p:nvSpPr>
        <p:spPr>
          <a:xfrm>
            <a:off x="1828800" y="2209800"/>
            <a:ext cx="4616970" cy="286232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RandomArray</a:t>
            </a:r>
            <a:r>
              <a:rPr lang="en-US" dirty="0">
                <a:solidFill>
                  <a:prstClr val="black"/>
                </a:solidFill>
                <a:latin typeface="Consolas"/>
              </a:rPr>
              <a:t>(</a:t>
            </a:r>
            <a:r>
              <a:rPr lang="en-US" dirty="0">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len</a:t>
            </a:r>
            <a:r>
              <a:rPr lang="en-US"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a:t>
            </a:r>
            <a:r>
              <a:rPr lang="en-US" dirty="0" err="1">
                <a:solidFill>
                  <a:srgbClr val="0000FF"/>
                </a:solidFill>
                <a:latin typeface="Consolas"/>
              </a:rPr>
              <a:t>var</a:t>
            </a:r>
            <a:r>
              <a:rPr lang="en-US" dirty="0">
                <a:solidFill>
                  <a:prstClr val="black"/>
                </a:solidFill>
                <a:latin typeface="Consolas"/>
              </a:rPr>
              <a:t> random = </a:t>
            </a:r>
            <a:r>
              <a:rPr lang="en-US" dirty="0">
                <a:solidFill>
                  <a:srgbClr val="0000FF"/>
                </a:solidFill>
                <a:latin typeface="Consolas"/>
              </a:rPr>
              <a:t>new</a:t>
            </a:r>
            <a:r>
              <a:rPr lang="en-US" dirty="0">
                <a:solidFill>
                  <a:prstClr val="black"/>
                </a:solidFill>
                <a:latin typeface="Consolas"/>
              </a:rPr>
              <a:t> </a:t>
            </a:r>
            <a:r>
              <a:rPr lang="en-US" dirty="0">
                <a:solidFill>
                  <a:srgbClr val="2B91AF"/>
                </a:solidFill>
                <a:latin typeface="Consolas"/>
              </a:rPr>
              <a:t>Random</a:t>
            </a:r>
            <a:r>
              <a:rPr lang="en-US" dirty="0">
                <a:solidFill>
                  <a:prstClr val="black"/>
                </a:solidFill>
                <a:latin typeface="Consolas"/>
              </a:rPr>
              <a:t>(</a:t>
            </a:r>
            <a:r>
              <a:rPr lang="en-US" dirty="0" err="1">
                <a:solidFill>
                  <a:prstClr val="black"/>
                </a:solidFill>
                <a:latin typeface="Consolas"/>
              </a:rPr>
              <a:t>len</a:t>
            </a:r>
            <a:r>
              <a:rPr lang="en-US" dirty="0">
                <a:solidFill>
                  <a:prstClr val="black"/>
                </a:solidFill>
                <a:latin typeface="Consolas"/>
              </a:rPr>
              <a:t>);</a:t>
            </a:r>
          </a:p>
          <a:p>
            <a:r>
              <a:rPr lang="en-US" dirty="0">
                <a:solidFill>
                  <a:prstClr val="black"/>
                </a:solidFill>
                <a:latin typeface="Consolas"/>
              </a:rPr>
              <a:t>      </a:t>
            </a:r>
            <a:r>
              <a:rPr lang="en-US" dirty="0" err="1">
                <a:solidFill>
                  <a:srgbClr val="0000FF"/>
                </a:solidFill>
                <a:latin typeface="Consolas"/>
              </a:rPr>
              <a:t>var</a:t>
            </a:r>
            <a:r>
              <a:rPr lang="en-US" dirty="0">
                <a:solidFill>
                  <a:prstClr val="black"/>
                </a:solidFill>
                <a:latin typeface="Consolas"/>
              </a:rPr>
              <a:t> </a:t>
            </a:r>
            <a:r>
              <a:rPr lang="en-US" dirty="0" err="1">
                <a:solidFill>
                  <a:prstClr val="black"/>
                </a:solidFill>
                <a:latin typeface="Consolas"/>
              </a:rPr>
              <a:t>arr</a:t>
            </a:r>
            <a:r>
              <a:rPr lang="en-US" dirty="0">
                <a:solidFill>
                  <a:prstClr val="black"/>
                </a:solidFill>
                <a:latin typeface="Consolas"/>
              </a:rPr>
              <a:t> = </a:t>
            </a:r>
            <a:r>
              <a:rPr lang="en-US" dirty="0">
                <a:solidFill>
                  <a:srgbClr val="0000FF"/>
                </a:solidFill>
                <a:latin typeface="Consolas"/>
              </a:rPr>
              <a:t>new</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a:t>
            </a:r>
            <a:r>
              <a:rPr lang="en-US" dirty="0" err="1">
                <a:solidFill>
                  <a:prstClr val="black"/>
                </a:solidFill>
                <a:latin typeface="Consolas"/>
              </a:rPr>
              <a:t>len</a:t>
            </a:r>
            <a:r>
              <a:rPr lang="en-US" dirty="0">
                <a:solidFill>
                  <a:prstClr val="black"/>
                </a:solidFill>
                <a:latin typeface="Consolas"/>
              </a:rPr>
              <a:t>];</a:t>
            </a:r>
          </a:p>
          <a:p>
            <a:r>
              <a:rPr lang="en-US" dirty="0">
                <a:solidFill>
                  <a:prstClr val="black"/>
                </a:solidFill>
                <a:latin typeface="Consolas"/>
              </a:rPr>
              <a:t>      </a:t>
            </a:r>
            <a:r>
              <a:rPr lang="en-US" dirty="0">
                <a:solidFill>
                  <a:srgbClr val="0000FF"/>
                </a:solidFill>
                <a:latin typeface="Consolas"/>
              </a:rPr>
              <a:t>for</a:t>
            </a:r>
            <a:r>
              <a:rPr lang="en-US" dirty="0">
                <a:solidFill>
                  <a:prstClr val="black"/>
                </a:solidFill>
                <a:latin typeface="Consolas"/>
              </a:rPr>
              <a:t> (</a:t>
            </a:r>
            <a:r>
              <a:rPr lang="en-US" dirty="0" err="1">
                <a:solidFill>
                  <a:srgbClr val="0000FF"/>
                </a:solidFill>
                <a:latin typeface="Consolas"/>
              </a:rPr>
              <a:t>var</a:t>
            </a:r>
            <a:r>
              <a:rPr lang="en-US" dirty="0">
                <a:solidFill>
                  <a:prstClr val="black"/>
                </a:solidFill>
                <a:latin typeface="Consolas"/>
              </a:rPr>
              <a:t> i=0; i &lt; </a:t>
            </a:r>
            <a:r>
              <a:rPr lang="en-US" dirty="0" err="1">
                <a:solidFill>
                  <a:prstClr val="black"/>
                </a:solidFill>
                <a:latin typeface="Consolas"/>
              </a:rPr>
              <a:t>len</a:t>
            </a:r>
            <a:r>
              <a:rPr lang="en-US" dirty="0">
                <a:solidFill>
                  <a:prstClr val="black"/>
                </a:solidFill>
                <a:latin typeface="Consolas"/>
              </a:rPr>
              <a:t>; i++)</a:t>
            </a:r>
          </a:p>
          <a:p>
            <a:r>
              <a:rPr lang="en-US" dirty="0">
                <a:solidFill>
                  <a:prstClr val="black"/>
                </a:solidFill>
                <a:latin typeface="Consolas"/>
              </a:rPr>
              <a:t>      {</a:t>
            </a:r>
          </a:p>
          <a:p>
            <a:r>
              <a:rPr lang="en-US" dirty="0">
                <a:solidFill>
                  <a:prstClr val="black"/>
                </a:solidFill>
                <a:latin typeface="Consolas"/>
              </a:rPr>
              <a:t>        </a:t>
            </a:r>
            <a:r>
              <a:rPr lang="en-US" dirty="0" err="1">
                <a:solidFill>
                  <a:prstClr val="black"/>
                </a:solidFill>
                <a:latin typeface="Consolas"/>
              </a:rPr>
              <a:t>arr</a:t>
            </a:r>
            <a:r>
              <a:rPr lang="en-US" dirty="0">
                <a:solidFill>
                  <a:prstClr val="black"/>
                </a:solidFill>
                <a:latin typeface="Consolas"/>
              </a:rPr>
              <a:t>[i] = </a:t>
            </a:r>
            <a:r>
              <a:rPr lang="en-US" dirty="0" err="1">
                <a:solidFill>
                  <a:prstClr val="black"/>
                </a:solidFill>
                <a:latin typeface="Consolas"/>
              </a:rPr>
              <a:t>random.Next</a:t>
            </a:r>
            <a:r>
              <a:rPr lang="en-US"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a:t>
            </a:r>
            <a:r>
              <a:rPr lang="en-US" dirty="0" err="1">
                <a:solidFill>
                  <a:prstClr val="black"/>
                </a:solidFill>
                <a:latin typeface="Consolas"/>
              </a:rPr>
              <a:t>arr</a:t>
            </a:r>
            <a:r>
              <a:rPr lang="en-US" dirty="0">
                <a:solidFill>
                  <a:prstClr val="black"/>
                </a:solidFill>
                <a:latin typeface="Consolas"/>
              </a:rPr>
              <a:t>;</a:t>
            </a:r>
          </a:p>
          <a:p>
            <a:r>
              <a:rPr lang="en-US" dirty="0">
                <a:solidFill>
                  <a:prstClr val="black"/>
                </a:solidFill>
                <a:latin typeface="Consolas"/>
              </a:rPr>
              <a:t>    }</a:t>
            </a:r>
            <a:endParaRPr lang="en-US" dirty="0" smtClean="0">
              <a:effectLst>
                <a:outerShdw blurRad="38100" dist="38100" dir="2700000" algn="tl">
                  <a:srgbClr val="000000">
                    <a:alpha val="43137"/>
                  </a:srgbClr>
                </a:outerShdw>
              </a:effectLst>
            </a:endParaRPr>
          </a:p>
        </p:txBody>
      </p:sp>
      <p:grpSp>
        <p:nvGrpSpPr>
          <p:cNvPr id="7" name="Group 6"/>
          <p:cNvGrpSpPr/>
          <p:nvPr/>
        </p:nvGrpSpPr>
        <p:grpSpPr>
          <a:xfrm>
            <a:off x="5486400" y="2819400"/>
            <a:ext cx="2555178" cy="457200"/>
            <a:chOff x="5486400" y="2819400"/>
            <a:chExt cx="2555178" cy="457200"/>
          </a:xfrm>
        </p:grpSpPr>
        <p:sp>
          <p:nvSpPr>
            <p:cNvPr id="6" name="TextBox 5"/>
            <p:cNvSpPr txBox="1"/>
            <p:nvPr/>
          </p:nvSpPr>
          <p:spPr>
            <a:xfrm>
              <a:off x="6843814" y="2819400"/>
              <a:ext cx="1197764" cy="369332"/>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dirty="0" err="1">
                  <a:effectLst>
                    <a:outerShdw blurRad="38100" dist="38100" dir="2700000" algn="tl">
                      <a:srgbClr val="000000">
                        <a:alpha val="43137"/>
                      </a:srgbClr>
                    </a:outerShdw>
                  </a:effectLst>
                  <a:latin typeface="Consolas" pitchFamily="49" charset="0"/>
                  <a:cs typeface="Consolas" pitchFamily="49" charset="0"/>
                </a:rPr>
                <a:t>l</a:t>
              </a:r>
              <a:r>
                <a:rPr lang="en-US" dirty="0" err="1" smtClean="0">
                  <a:effectLst>
                    <a:outerShdw blurRad="38100" dist="38100" dir="2700000" algn="tl">
                      <a:srgbClr val="000000">
                        <a:alpha val="43137"/>
                      </a:srgbClr>
                    </a:outerShdw>
                  </a:effectLst>
                  <a:latin typeface="Consolas" pitchFamily="49" charset="0"/>
                  <a:cs typeface="Consolas" pitchFamily="49" charset="0"/>
                </a:rPr>
                <a:t>en</a:t>
              </a:r>
              <a:r>
                <a:rPr lang="en-US" dirty="0" smtClean="0">
                  <a:effectLst>
                    <a:outerShdw blurRad="38100" dist="38100" dir="2700000" algn="tl">
                      <a:srgbClr val="000000">
                        <a:alpha val="43137"/>
                      </a:srgbClr>
                    </a:outerShdw>
                  </a:effectLst>
                  <a:latin typeface="Consolas" pitchFamily="49" charset="0"/>
                  <a:cs typeface="Consolas" pitchFamily="49" charset="0"/>
                </a:rPr>
                <a:t> &gt;= 0</a:t>
              </a:r>
            </a:p>
          </p:txBody>
        </p:sp>
        <p:cxnSp>
          <p:nvCxnSpPr>
            <p:cNvPr id="8" name="Straight Arrow Connector 7"/>
            <p:cNvCxnSpPr>
              <a:stCxn id="6" idx="1"/>
            </p:cNvCxnSpPr>
            <p:nvPr/>
          </p:nvCxnSpPr>
          <p:spPr>
            <a:xfrm flipH="1">
              <a:off x="5486400" y="3004066"/>
              <a:ext cx="1357414" cy="27253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nvGrpSpPr>
          <p:cNvPr id="3" name="Group 2"/>
          <p:cNvGrpSpPr/>
          <p:nvPr/>
        </p:nvGrpSpPr>
        <p:grpSpPr>
          <a:xfrm>
            <a:off x="3505201" y="4191000"/>
            <a:ext cx="4382003" cy="1385590"/>
            <a:chOff x="3505201" y="4191000"/>
            <a:chExt cx="4382003" cy="1385590"/>
          </a:xfrm>
        </p:grpSpPr>
        <p:sp>
          <p:nvSpPr>
            <p:cNvPr id="9" name="TextBox 8"/>
            <p:cNvSpPr txBox="1"/>
            <p:nvPr/>
          </p:nvSpPr>
          <p:spPr>
            <a:xfrm>
              <a:off x="5929617" y="5207258"/>
              <a:ext cx="1957587" cy="369332"/>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i &lt; arr.Length</a:t>
              </a:r>
            </a:p>
          </p:txBody>
        </p:sp>
        <p:cxnSp>
          <p:nvCxnSpPr>
            <p:cNvPr id="10" name="Straight Arrow Connector 9"/>
            <p:cNvCxnSpPr>
              <a:stCxn id="9" idx="1"/>
            </p:cNvCxnSpPr>
            <p:nvPr/>
          </p:nvCxnSpPr>
          <p:spPr>
            <a:xfrm flipH="1" flipV="1">
              <a:off x="3505201" y="4191000"/>
              <a:ext cx="2424416" cy="120092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nvGrpSpPr>
          <p:cNvPr id="5" name="Group 4"/>
          <p:cNvGrpSpPr/>
          <p:nvPr/>
        </p:nvGrpSpPr>
        <p:grpSpPr>
          <a:xfrm>
            <a:off x="990600" y="4191000"/>
            <a:ext cx="2438400" cy="1570256"/>
            <a:chOff x="990600" y="4191000"/>
            <a:chExt cx="2438400" cy="1570256"/>
          </a:xfrm>
        </p:grpSpPr>
        <p:sp>
          <p:nvSpPr>
            <p:cNvPr id="11" name="TextBox 10"/>
            <p:cNvSpPr txBox="1"/>
            <p:nvPr/>
          </p:nvSpPr>
          <p:spPr>
            <a:xfrm>
              <a:off x="990600" y="5391924"/>
              <a:ext cx="944489" cy="369332"/>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i &gt;= 0</a:t>
              </a:r>
            </a:p>
          </p:txBody>
        </p:sp>
        <p:cxnSp>
          <p:nvCxnSpPr>
            <p:cNvPr id="12" name="Straight Arrow Connector 11"/>
            <p:cNvCxnSpPr>
              <a:stCxn id="11" idx="3"/>
            </p:cNvCxnSpPr>
            <p:nvPr/>
          </p:nvCxnSpPr>
          <p:spPr>
            <a:xfrm flipV="1">
              <a:off x="1935089" y="4191000"/>
              <a:ext cx="1493911" cy="138559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29928060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Overflows</a:t>
            </a:r>
            <a:endParaRPr lang="en-US" dirty="0"/>
          </a:p>
        </p:txBody>
      </p:sp>
      <p:sp>
        <p:nvSpPr>
          <p:cNvPr id="4" name="TextBox 3"/>
          <p:cNvSpPr txBox="1"/>
          <p:nvPr/>
        </p:nvSpPr>
        <p:spPr>
          <a:xfrm>
            <a:off x="533400" y="2457271"/>
            <a:ext cx="3857146" cy="1200329"/>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fr-FR" dirty="0">
                <a:latin typeface="Consolas"/>
              </a:rPr>
              <a:t> </a:t>
            </a:r>
            <a:r>
              <a:rPr lang="fr-FR" dirty="0">
                <a:solidFill>
                  <a:srgbClr val="0000FF"/>
                </a:solidFill>
                <a:latin typeface="Consolas"/>
              </a:rPr>
              <a:t>public</a:t>
            </a:r>
            <a:r>
              <a:rPr lang="fr-FR" dirty="0">
                <a:solidFill>
                  <a:prstClr val="black"/>
                </a:solidFill>
                <a:latin typeface="Consolas"/>
              </a:rPr>
              <a:t> </a:t>
            </a:r>
            <a:r>
              <a:rPr lang="fr-FR" dirty="0" err="1">
                <a:solidFill>
                  <a:srgbClr val="0000FF"/>
                </a:solidFill>
                <a:latin typeface="Consolas"/>
              </a:rPr>
              <a:t>int</a:t>
            </a:r>
            <a:r>
              <a:rPr lang="fr-FR" dirty="0">
                <a:solidFill>
                  <a:prstClr val="black"/>
                </a:solidFill>
                <a:latin typeface="Consolas"/>
              </a:rPr>
              <a:t> </a:t>
            </a:r>
            <a:r>
              <a:rPr lang="fr-FR" dirty="0" err="1">
                <a:solidFill>
                  <a:prstClr val="black"/>
                </a:solidFill>
                <a:latin typeface="Consolas"/>
              </a:rPr>
              <a:t>Div</a:t>
            </a:r>
            <a:r>
              <a:rPr lang="fr-FR" dirty="0">
                <a:solidFill>
                  <a:prstClr val="black"/>
                </a:solidFill>
                <a:latin typeface="Consolas"/>
              </a:rPr>
              <a:t>(</a:t>
            </a:r>
            <a:r>
              <a:rPr lang="fr-FR" dirty="0" err="1">
                <a:solidFill>
                  <a:srgbClr val="0000FF"/>
                </a:solidFill>
                <a:latin typeface="Consolas"/>
              </a:rPr>
              <a:t>int</a:t>
            </a:r>
            <a:r>
              <a:rPr lang="fr-FR" dirty="0">
                <a:solidFill>
                  <a:prstClr val="black"/>
                </a:solidFill>
                <a:latin typeface="Consolas"/>
              </a:rPr>
              <a:t> x, </a:t>
            </a:r>
            <a:r>
              <a:rPr lang="fr-FR" dirty="0" err="1">
                <a:solidFill>
                  <a:srgbClr val="0000FF"/>
                </a:solidFill>
                <a:latin typeface="Consolas"/>
              </a:rPr>
              <a:t>int</a:t>
            </a:r>
            <a:r>
              <a:rPr lang="fr-FR" dirty="0">
                <a:solidFill>
                  <a:prstClr val="black"/>
                </a:solidFill>
                <a:latin typeface="Consolas"/>
              </a:rPr>
              <a:t> y)</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x / y;</a:t>
            </a:r>
          </a:p>
          <a:p>
            <a:r>
              <a:rPr lang="en-US" dirty="0">
                <a:solidFill>
                  <a:prstClr val="black"/>
                </a:solidFill>
                <a:latin typeface="Consolas"/>
              </a:rPr>
              <a:t>    }</a:t>
            </a:r>
          </a:p>
        </p:txBody>
      </p:sp>
      <p:sp>
        <p:nvSpPr>
          <p:cNvPr id="5" name="TextBox 4"/>
          <p:cNvSpPr txBox="1"/>
          <p:nvPr/>
        </p:nvSpPr>
        <p:spPr>
          <a:xfrm>
            <a:off x="5029200" y="2180273"/>
            <a:ext cx="2970685" cy="1754326"/>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smtClean="0">
                <a:solidFill>
                  <a:srgbClr val="0000FF"/>
                </a:solidFill>
                <a:latin typeface="Consolas"/>
              </a:rPr>
              <a:t> public</a:t>
            </a:r>
            <a:r>
              <a:rPr lang="en-US" dirty="0" smtClean="0">
                <a:solidFill>
                  <a:prstClr val="black"/>
                </a:solidFill>
                <a:latin typeface="Consolas"/>
              </a:rPr>
              <a:t> </a:t>
            </a:r>
            <a:r>
              <a:rPr lang="en-US" dirty="0">
                <a:solidFill>
                  <a:srgbClr val="0000FF"/>
                </a:solidFill>
                <a:latin typeface="Consolas"/>
              </a:rPr>
              <a:t>int</a:t>
            </a:r>
            <a:r>
              <a:rPr lang="en-US" dirty="0">
                <a:solidFill>
                  <a:prstClr val="black"/>
                </a:solidFill>
                <a:latin typeface="Consolas"/>
              </a:rPr>
              <a:t> Abs(</a:t>
            </a:r>
            <a:r>
              <a:rPr lang="en-US" dirty="0">
                <a:solidFill>
                  <a:srgbClr val="0000FF"/>
                </a:solidFill>
                <a:latin typeface="Consolas"/>
              </a:rPr>
              <a:t>int</a:t>
            </a:r>
            <a:r>
              <a:rPr lang="en-US" dirty="0">
                <a:solidFill>
                  <a:prstClr val="black"/>
                </a:solidFill>
                <a:latin typeface="Consolas"/>
              </a:rPr>
              <a:t> x)</a:t>
            </a:r>
          </a:p>
          <a:p>
            <a:r>
              <a:rPr lang="en-US" dirty="0" smtClean="0">
                <a:solidFill>
                  <a:prstClr val="black"/>
                </a:solidFill>
                <a:latin typeface="Consolas"/>
              </a:rPr>
              <a:t> </a:t>
            </a:r>
            <a:r>
              <a:rPr lang="en-US" dirty="0">
                <a:solidFill>
                  <a:prstClr val="black"/>
                </a:solidFill>
                <a:latin typeface="Consolas"/>
              </a:rPr>
              <a:t>{</a:t>
            </a:r>
          </a:p>
          <a:p>
            <a:r>
              <a:rPr lang="en-US" dirty="0" smtClean="0">
                <a:solidFill>
                  <a:prstClr val="black"/>
                </a:solidFill>
                <a:latin typeface="Consolas"/>
              </a:rPr>
              <a:t>  </a:t>
            </a:r>
            <a:r>
              <a:rPr lang="en-US" dirty="0">
                <a:solidFill>
                  <a:srgbClr val="0000FF"/>
                </a:solidFill>
                <a:latin typeface="Consolas"/>
              </a:rPr>
              <a:t>if</a:t>
            </a:r>
            <a:r>
              <a:rPr lang="en-US" dirty="0">
                <a:solidFill>
                  <a:prstClr val="black"/>
                </a:solidFill>
                <a:latin typeface="Consolas"/>
              </a:rPr>
              <a:t> (x &lt; 0)</a:t>
            </a:r>
          </a:p>
          <a:p>
            <a:r>
              <a:rPr lang="en-US" dirty="0" smtClean="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-x;</a:t>
            </a:r>
          </a:p>
          <a:p>
            <a:r>
              <a:rPr lang="en-US" dirty="0" smtClean="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x;</a:t>
            </a:r>
          </a:p>
          <a:p>
            <a:r>
              <a:rPr lang="en-US" dirty="0" smtClean="0">
                <a:solidFill>
                  <a:prstClr val="black"/>
                </a:solidFill>
                <a:latin typeface="Consolas"/>
              </a:rPr>
              <a:t> }</a:t>
            </a:r>
            <a:endParaRPr lang="en-US" dirty="0">
              <a:solidFill>
                <a:prstClr val="black"/>
              </a:solidFill>
              <a:latin typeface="Consolas"/>
            </a:endParaRPr>
          </a:p>
        </p:txBody>
      </p:sp>
      <p:sp>
        <p:nvSpPr>
          <p:cNvPr id="6" name="TextBox 5"/>
          <p:cNvSpPr txBox="1"/>
          <p:nvPr/>
        </p:nvSpPr>
        <p:spPr>
          <a:xfrm>
            <a:off x="1981200" y="4161473"/>
            <a:ext cx="944489" cy="369332"/>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y </a:t>
            </a:r>
            <a:r>
              <a:rPr lang="en-US" dirty="0">
                <a:effectLst>
                  <a:outerShdw blurRad="38100" dist="38100" dir="2700000" algn="tl">
                    <a:srgbClr val="000000">
                      <a:alpha val="43137"/>
                    </a:srgbClr>
                  </a:outerShdw>
                </a:effectLst>
                <a:latin typeface="Consolas" pitchFamily="49" charset="0"/>
                <a:cs typeface="Consolas" pitchFamily="49" charset="0"/>
              </a:rPr>
              <a:t>!</a:t>
            </a:r>
            <a:r>
              <a:rPr lang="en-US" dirty="0" smtClean="0">
                <a:effectLst>
                  <a:outerShdw blurRad="38100" dist="38100" dir="2700000" algn="tl">
                    <a:srgbClr val="000000">
                      <a:alpha val="43137"/>
                    </a:srgbClr>
                  </a:outerShdw>
                </a:effectLst>
                <a:latin typeface="Consolas" pitchFamily="49" charset="0"/>
                <a:cs typeface="Consolas" pitchFamily="49" charset="0"/>
              </a:rPr>
              <a:t>= 0</a:t>
            </a:r>
          </a:p>
        </p:txBody>
      </p:sp>
      <p:cxnSp>
        <p:nvCxnSpPr>
          <p:cNvPr id="7" name="Straight Arrow Connector 6"/>
          <p:cNvCxnSpPr>
            <a:stCxn id="6" idx="0"/>
          </p:cNvCxnSpPr>
          <p:nvPr/>
        </p:nvCxnSpPr>
        <p:spPr>
          <a:xfrm flipV="1">
            <a:off x="2453445" y="3323273"/>
            <a:ext cx="365955" cy="838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0" name="TextBox 9"/>
          <p:cNvSpPr txBox="1"/>
          <p:nvPr/>
        </p:nvSpPr>
        <p:spPr>
          <a:xfrm>
            <a:off x="2778566" y="5597604"/>
            <a:ext cx="3223959" cy="369332"/>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x </a:t>
            </a:r>
            <a:r>
              <a:rPr lang="en-US" dirty="0">
                <a:effectLst>
                  <a:outerShdw blurRad="38100" dist="38100" dir="2700000" algn="tl">
                    <a:srgbClr val="000000">
                      <a:alpha val="43137"/>
                    </a:srgbClr>
                  </a:outerShdw>
                </a:effectLst>
                <a:latin typeface="Consolas" pitchFamily="49" charset="0"/>
                <a:cs typeface="Consolas" pitchFamily="49" charset="0"/>
              </a:rPr>
              <a:t>!</a:t>
            </a:r>
            <a:r>
              <a:rPr lang="en-US" dirty="0" smtClean="0">
                <a:effectLst>
                  <a:outerShdw blurRad="38100" dist="38100" dir="2700000" algn="tl">
                    <a:srgbClr val="000000">
                      <a:alpha val="43137"/>
                    </a:srgbClr>
                  </a:outerShdw>
                </a:effectLst>
                <a:latin typeface="Consolas" pitchFamily="49" charset="0"/>
                <a:cs typeface="Consolas" pitchFamily="49" charset="0"/>
              </a:rPr>
              <a:t>= MinValue || y != -1</a:t>
            </a:r>
          </a:p>
        </p:txBody>
      </p:sp>
      <p:cxnSp>
        <p:nvCxnSpPr>
          <p:cNvPr id="11" name="Straight Arrow Connector 10"/>
          <p:cNvCxnSpPr>
            <a:stCxn id="10" idx="0"/>
          </p:cNvCxnSpPr>
          <p:nvPr/>
        </p:nvCxnSpPr>
        <p:spPr>
          <a:xfrm flipH="1" flipV="1">
            <a:off x="2925689" y="3323273"/>
            <a:ext cx="1464857" cy="227433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 name="TextBox 13"/>
          <p:cNvSpPr txBox="1"/>
          <p:nvPr/>
        </p:nvSpPr>
        <p:spPr>
          <a:xfrm>
            <a:off x="6858000" y="4683205"/>
            <a:ext cx="1830950" cy="369332"/>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dirty="0">
                <a:effectLst>
                  <a:outerShdw blurRad="38100" dist="38100" dir="2700000" algn="tl">
                    <a:srgbClr val="000000">
                      <a:alpha val="43137"/>
                    </a:srgbClr>
                  </a:outerShdw>
                </a:effectLst>
                <a:latin typeface="Consolas" pitchFamily="49" charset="0"/>
                <a:cs typeface="Consolas" pitchFamily="49" charset="0"/>
              </a:rPr>
              <a:t>x</a:t>
            </a:r>
            <a:r>
              <a:rPr lang="en-US" dirty="0" smtClean="0">
                <a:effectLst>
                  <a:outerShdw blurRad="38100" dist="38100" dir="2700000" algn="tl">
                    <a:srgbClr val="000000">
                      <a:alpha val="43137"/>
                    </a:srgbClr>
                  </a:outerShdw>
                </a:effectLst>
                <a:latin typeface="Consolas" pitchFamily="49" charset="0"/>
                <a:cs typeface="Consolas" pitchFamily="49" charset="0"/>
              </a:rPr>
              <a:t> </a:t>
            </a:r>
            <a:r>
              <a:rPr lang="en-US" dirty="0">
                <a:effectLst>
                  <a:outerShdw blurRad="38100" dist="38100" dir="2700000" algn="tl">
                    <a:srgbClr val="000000">
                      <a:alpha val="43137"/>
                    </a:srgbClr>
                  </a:outerShdw>
                </a:effectLst>
                <a:latin typeface="Consolas" pitchFamily="49" charset="0"/>
                <a:cs typeface="Consolas" pitchFamily="49" charset="0"/>
              </a:rPr>
              <a:t>!</a:t>
            </a:r>
            <a:r>
              <a:rPr lang="en-US" dirty="0" smtClean="0">
                <a:effectLst>
                  <a:outerShdw blurRad="38100" dist="38100" dir="2700000" algn="tl">
                    <a:srgbClr val="000000">
                      <a:alpha val="43137"/>
                    </a:srgbClr>
                  </a:outerShdw>
                </a:effectLst>
                <a:latin typeface="Consolas" pitchFamily="49" charset="0"/>
                <a:cs typeface="Consolas" pitchFamily="49" charset="0"/>
              </a:rPr>
              <a:t>= MinValue</a:t>
            </a:r>
          </a:p>
        </p:txBody>
      </p:sp>
      <p:cxnSp>
        <p:nvCxnSpPr>
          <p:cNvPr id="15" name="Straight Arrow Connector 14"/>
          <p:cNvCxnSpPr>
            <a:stCxn id="14" idx="0"/>
          </p:cNvCxnSpPr>
          <p:nvPr/>
        </p:nvCxnSpPr>
        <p:spPr>
          <a:xfrm flipH="1" flipV="1">
            <a:off x="6705605" y="3323273"/>
            <a:ext cx="1067870" cy="135993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60206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programmer…</a:t>
            </a:r>
            <a:endParaRPr lang="en-US" dirty="0"/>
          </a:p>
        </p:txBody>
      </p:sp>
      <p:sp>
        <p:nvSpPr>
          <p:cNvPr id="3" name="Text Placeholder 2"/>
          <p:cNvSpPr>
            <a:spLocks noGrp="1"/>
          </p:cNvSpPr>
          <p:nvPr>
            <p:ph type="body" sz="quarter" idx="10"/>
          </p:nvPr>
        </p:nvSpPr>
        <p:spPr>
          <a:xfrm>
            <a:off x="381000" y="1411552"/>
            <a:ext cx="8382000" cy="4001095"/>
          </a:xfrm>
        </p:spPr>
        <p:txBody>
          <a:bodyPr>
            <a:normAutofit/>
          </a:bodyPr>
          <a:lstStyle/>
          <a:p>
            <a:r>
              <a:rPr lang="en-US" dirty="0" smtClean="0"/>
              <a:t>Only limit imagination…</a:t>
            </a:r>
          </a:p>
          <a:p>
            <a:r>
              <a:rPr lang="en-US" dirty="0" smtClean="0"/>
              <a:t>… and the programmer</a:t>
            </a:r>
          </a:p>
          <a:p>
            <a:r>
              <a:rPr lang="en-US" dirty="0" smtClean="0"/>
              <a:t>The </a:t>
            </a:r>
            <a:r>
              <a:rPr lang="en-US" i="1" dirty="0" smtClean="0"/>
              <a:t>final </a:t>
            </a:r>
            <a:r>
              <a:rPr lang="en-US" dirty="0" smtClean="0"/>
              <a:t>user of all our tools</a:t>
            </a:r>
          </a:p>
          <a:p>
            <a:r>
              <a:rPr lang="en-US" dirty="0" smtClean="0"/>
              <a:t>Specification must be</a:t>
            </a:r>
          </a:p>
          <a:p>
            <a:pPr lvl="1"/>
            <a:r>
              <a:rPr lang="en-US" dirty="0" smtClean="0"/>
              <a:t>Programmer friendly!</a:t>
            </a:r>
          </a:p>
          <a:p>
            <a:pPr lvl="1"/>
            <a:r>
              <a:rPr lang="en-US" dirty="0" smtClean="0"/>
              <a:t>Tool friendly!</a:t>
            </a:r>
          </a:p>
          <a:p>
            <a:r>
              <a:rPr lang="en-US" dirty="0" smtClean="0"/>
              <a:t>The programmer will use your language only if she has advantage from it</a:t>
            </a:r>
          </a:p>
        </p:txBody>
      </p:sp>
      <p:pic>
        <p:nvPicPr>
          <p:cNvPr id="2050" name="Picture 2" descr="C:\Users\logozzo\AppData\Local\Microsoft\Windows\Temporary Internet Files\Content.IE5\88G2ZAHI\MC90012988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609600"/>
            <a:ext cx="2397125" cy="239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241064"/>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obligation: Assertions</a:t>
            </a:r>
            <a:endParaRPr lang="en-US" dirty="0"/>
          </a:p>
        </p:txBody>
      </p:sp>
      <p:sp>
        <p:nvSpPr>
          <p:cNvPr id="4" name="TextBox 3"/>
          <p:cNvSpPr txBox="1"/>
          <p:nvPr/>
        </p:nvSpPr>
        <p:spPr>
          <a:xfrm>
            <a:off x="1600200" y="2057400"/>
            <a:ext cx="5250155" cy="341632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smtClean="0">
                <a:solidFill>
                  <a:srgbClr val="0000FF"/>
                </a:solidFill>
                <a:latin typeface="Consolas"/>
              </a:rPr>
              <a:t>public</a:t>
            </a:r>
            <a:r>
              <a:rPr lang="en-US" dirty="0" smtClean="0">
                <a:solidFill>
                  <a:prstClr val="black"/>
                </a:solidFill>
                <a:latin typeface="Consolas"/>
              </a:rPr>
              <a:t> </a:t>
            </a:r>
            <a:r>
              <a:rPr lang="en-US" dirty="0">
                <a:solidFill>
                  <a:srgbClr val="0000FF"/>
                </a:solidFill>
                <a:latin typeface="Consolas"/>
              </a:rPr>
              <a:t>string</a:t>
            </a:r>
            <a:r>
              <a:rPr lang="en-US" dirty="0">
                <a:solidFill>
                  <a:prstClr val="black"/>
                </a:solidFill>
                <a:latin typeface="Consolas"/>
              </a:rPr>
              <a:t> </a:t>
            </a:r>
            <a:r>
              <a:rPr lang="en-US" dirty="0" err="1">
                <a:solidFill>
                  <a:prstClr val="black"/>
                </a:solidFill>
                <a:latin typeface="Consolas"/>
              </a:rPr>
              <a:t>Concat</a:t>
            </a:r>
            <a:r>
              <a:rPr lang="en-US" dirty="0">
                <a:solidFill>
                  <a:prstClr val="black"/>
                </a:solidFill>
                <a:latin typeface="Consolas"/>
              </a:rPr>
              <a:t>(</a:t>
            </a:r>
            <a:r>
              <a:rPr lang="en-US" dirty="0">
                <a:solidFill>
                  <a:srgbClr val="0000FF"/>
                </a:solidFill>
                <a:latin typeface="Consolas"/>
              </a:rPr>
              <a:t>string</a:t>
            </a:r>
            <a:r>
              <a:rPr lang="en-US" dirty="0">
                <a:solidFill>
                  <a:prstClr val="black"/>
                </a:solidFill>
                <a:latin typeface="Consolas"/>
              </a:rPr>
              <a:t> p, </a:t>
            </a:r>
            <a:r>
              <a:rPr lang="en-US" dirty="0">
                <a:solidFill>
                  <a:srgbClr val="0000FF"/>
                </a:solidFill>
                <a:latin typeface="Consolas"/>
              </a:rPr>
              <a:t>string</a:t>
            </a:r>
            <a:r>
              <a:rPr lang="en-US" dirty="0">
                <a:solidFill>
                  <a:prstClr val="black"/>
                </a:solidFill>
                <a:latin typeface="Consolas"/>
              </a:rPr>
              <a:t> q)</a:t>
            </a:r>
          </a:p>
          <a:p>
            <a:r>
              <a:rPr lang="en-US" dirty="0" smtClean="0">
                <a:solidFill>
                  <a:prstClr val="black"/>
                </a:solidFill>
                <a:latin typeface="Consolas"/>
              </a:rPr>
              <a:t>  {</a:t>
            </a:r>
          </a:p>
          <a:p>
            <a:r>
              <a:rPr lang="en-US" dirty="0" smtClean="0">
                <a:solidFill>
                  <a:srgbClr val="2B91AF"/>
                </a:solidFill>
                <a:latin typeface="Consolas"/>
              </a:rPr>
              <a:t>    </a:t>
            </a:r>
            <a:r>
              <a:rPr lang="en-US" dirty="0" err="1" smtClean="0">
                <a:solidFill>
                  <a:srgbClr val="2B91AF"/>
                </a:solidFill>
                <a:latin typeface="Consolas"/>
              </a:rPr>
              <a:t>Contract</a:t>
            </a:r>
            <a:r>
              <a:rPr lang="en-US" dirty="0" err="1" smtClean="0">
                <a:solidFill>
                  <a:prstClr val="black"/>
                </a:solidFill>
                <a:latin typeface="Consolas"/>
              </a:rPr>
              <a:t>.Requires</a:t>
            </a:r>
            <a:r>
              <a:rPr lang="en-US" dirty="0" smtClean="0">
                <a:solidFill>
                  <a:prstClr val="black"/>
                </a:solidFill>
                <a:latin typeface="Consolas"/>
              </a:rPr>
              <a:t>(p </a:t>
            </a:r>
            <a:r>
              <a:rPr lang="en-US" dirty="0">
                <a:solidFill>
                  <a:prstClr val="black"/>
                </a:solidFill>
                <a:latin typeface="Consolas"/>
              </a:rPr>
              <a:t>!= </a:t>
            </a:r>
            <a:r>
              <a:rPr lang="en-US" dirty="0">
                <a:solidFill>
                  <a:srgbClr val="0000FF"/>
                </a:solidFill>
                <a:latin typeface="Consolas"/>
              </a:rPr>
              <a:t>null</a:t>
            </a:r>
            <a:r>
              <a:rPr lang="en-US" dirty="0">
                <a:solidFill>
                  <a:prstClr val="black"/>
                </a:solidFill>
                <a:latin typeface="Consolas"/>
              </a:rPr>
              <a:t>);</a:t>
            </a:r>
          </a:p>
          <a:p>
            <a:r>
              <a:rPr lang="en-US" dirty="0">
                <a:solidFill>
                  <a:prstClr val="black"/>
                </a:solidFill>
                <a:latin typeface="Consolas"/>
              </a:rPr>
              <a:t>   </a:t>
            </a:r>
            <a:r>
              <a:rPr lang="en-US" dirty="0" smtClean="0">
                <a:solidFill>
                  <a:prstClr val="black"/>
                </a:solidFill>
                <a:latin typeface="Consolas"/>
              </a:rPr>
              <a:t> </a:t>
            </a:r>
            <a:r>
              <a:rPr lang="en-US" dirty="0" err="1" smtClean="0">
                <a:solidFill>
                  <a:srgbClr val="2B91AF"/>
                </a:solidFill>
                <a:latin typeface="Consolas"/>
              </a:rPr>
              <a:t>Contract</a:t>
            </a:r>
            <a:r>
              <a:rPr lang="en-US" dirty="0" err="1" smtClean="0">
                <a:solidFill>
                  <a:prstClr val="black"/>
                </a:solidFill>
                <a:latin typeface="Consolas"/>
              </a:rPr>
              <a:t>.Requires</a:t>
            </a:r>
            <a:r>
              <a:rPr lang="en-US" dirty="0" smtClean="0">
                <a:solidFill>
                  <a:prstClr val="black"/>
                </a:solidFill>
                <a:latin typeface="Consolas"/>
              </a:rPr>
              <a:t>(q </a:t>
            </a:r>
            <a:r>
              <a:rPr lang="en-US" dirty="0">
                <a:solidFill>
                  <a:prstClr val="black"/>
                </a:solidFill>
                <a:latin typeface="Consolas"/>
              </a:rPr>
              <a:t>!= </a:t>
            </a:r>
            <a:r>
              <a:rPr lang="en-US" dirty="0">
                <a:solidFill>
                  <a:srgbClr val="0000FF"/>
                </a:solidFill>
                <a:latin typeface="Consolas"/>
              </a:rPr>
              <a:t>null</a:t>
            </a:r>
            <a:r>
              <a:rPr lang="en-US" dirty="0">
                <a:solidFill>
                  <a:prstClr val="black"/>
                </a:solidFill>
                <a:latin typeface="Consolas"/>
              </a:rPr>
              <a:t>);</a:t>
            </a:r>
          </a:p>
          <a:p>
            <a:endParaRPr lang="en-US" dirty="0" smtClean="0">
              <a:solidFill>
                <a:prstClr val="black"/>
              </a:solidFill>
              <a:latin typeface="Consolas"/>
            </a:endParaRPr>
          </a:p>
          <a:p>
            <a:r>
              <a:rPr lang="en-US" dirty="0" smtClean="0">
                <a:solidFill>
                  <a:prstClr val="black"/>
                </a:solidFill>
                <a:latin typeface="Consolas"/>
              </a:rPr>
              <a:t>    </a:t>
            </a:r>
            <a:r>
              <a:rPr lang="en-US" dirty="0" err="1">
                <a:solidFill>
                  <a:srgbClr val="0000FF"/>
                </a:solidFill>
                <a:latin typeface="Consolas"/>
              </a:rPr>
              <a:t>var</a:t>
            </a:r>
            <a:r>
              <a:rPr lang="en-US" dirty="0">
                <a:solidFill>
                  <a:prstClr val="black"/>
                </a:solidFill>
                <a:latin typeface="Consolas"/>
              </a:rPr>
              <a:t> </a:t>
            </a:r>
            <a:r>
              <a:rPr lang="en-US" dirty="0" err="1">
                <a:solidFill>
                  <a:prstClr val="black"/>
                </a:solidFill>
                <a:latin typeface="Consolas"/>
              </a:rPr>
              <a:t>concat</a:t>
            </a:r>
            <a:r>
              <a:rPr lang="en-US" dirty="0">
                <a:solidFill>
                  <a:prstClr val="black"/>
                </a:solidFill>
                <a:latin typeface="Consolas"/>
              </a:rPr>
              <a:t> = p + q;</a:t>
            </a:r>
          </a:p>
          <a:p>
            <a:endParaRPr lang="en-US" dirty="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.Assert</a:t>
            </a:r>
            <a:r>
              <a:rPr lang="en-US" dirty="0">
                <a:solidFill>
                  <a:prstClr val="black"/>
                </a:solidFill>
                <a:latin typeface="Consolas"/>
              </a:rPr>
              <a:t>(</a:t>
            </a:r>
            <a:r>
              <a:rPr lang="en-US" dirty="0" err="1">
                <a:solidFill>
                  <a:prstClr val="black"/>
                </a:solidFill>
                <a:latin typeface="Consolas"/>
              </a:rPr>
              <a:t>concat</a:t>
            </a:r>
            <a:r>
              <a:rPr lang="en-US" dirty="0">
                <a:solidFill>
                  <a:prstClr val="black"/>
                </a:solidFill>
                <a:latin typeface="Consolas"/>
              </a:rPr>
              <a:t> != </a:t>
            </a:r>
            <a:r>
              <a:rPr lang="en-US" dirty="0">
                <a:solidFill>
                  <a:srgbClr val="0000FF"/>
                </a:solidFill>
                <a:latin typeface="Consolas"/>
              </a:rPr>
              <a:t>null</a:t>
            </a:r>
            <a:r>
              <a:rPr lang="en-US" dirty="0">
                <a:solidFill>
                  <a:prstClr val="black"/>
                </a:solidFill>
                <a:latin typeface="Consolas"/>
              </a:rPr>
              <a:t>);</a:t>
            </a:r>
          </a:p>
          <a:p>
            <a:r>
              <a:rPr lang="en-US" dirty="0">
                <a:solidFill>
                  <a:prstClr val="black"/>
                </a:solidFill>
                <a:latin typeface="Consolas"/>
              </a:rPr>
              <a:t> </a:t>
            </a:r>
            <a:r>
              <a:rPr lang="en-US" dirty="0" smtClean="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.Assert</a:t>
            </a:r>
            <a:r>
              <a:rPr lang="en-US" dirty="0">
                <a:solidFill>
                  <a:prstClr val="black"/>
                </a:solidFill>
                <a:latin typeface="Consolas"/>
              </a:rPr>
              <a:t>(</a:t>
            </a:r>
            <a:r>
              <a:rPr lang="en-US" dirty="0" err="1">
                <a:solidFill>
                  <a:prstClr val="black"/>
                </a:solidFill>
                <a:latin typeface="Consolas"/>
              </a:rPr>
              <a:t>concat.Length</a:t>
            </a:r>
            <a:r>
              <a:rPr lang="en-US" dirty="0">
                <a:solidFill>
                  <a:prstClr val="black"/>
                </a:solidFill>
                <a:latin typeface="Consolas"/>
              </a:rPr>
              <a:t> &gt; 0);</a:t>
            </a:r>
          </a:p>
          <a:p>
            <a:endParaRPr lang="en-US" dirty="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a:t>
            </a:r>
            <a:r>
              <a:rPr lang="en-US" dirty="0" err="1">
                <a:solidFill>
                  <a:prstClr val="black"/>
                </a:solidFill>
                <a:latin typeface="Consolas"/>
              </a:rPr>
              <a:t>concat</a:t>
            </a:r>
            <a:r>
              <a:rPr lang="en-US" dirty="0">
                <a:solidFill>
                  <a:prstClr val="black"/>
                </a:solidFill>
                <a:latin typeface="Consolas"/>
              </a:rPr>
              <a:t>;</a:t>
            </a:r>
          </a:p>
          <a:p>
            <a:r>
              <a:rPr lang="en-US" dirty="0">
                <a:solidFill>
                  <a:prstClr val="black"/>
                </a:solidFill>
                <a:latin typeface="Consolas"/>
              </a:rPr>
              <a:t> </a:t>
            </a:r>
            <a:r>
              <a:rPr lang="en-US" dirty="0" smtClean="0">
                <a:solidFill>
                  <a:prstClr val="black"/>
                </a:solidFill>
                <a:latin typeface="Consolas"/>
              </a:rPr>
              <a:t> </a:t>
            </a:r>
            <a:r>
              <a:rPr lang="en-US" dirty="0">
                <a:solidFill>
                  <a:prstClr val="black"/>
                </a:solidFill>
                <a:latin typeface="Consolas"/>
              </a:rPr>
              <a:t>}</a:t>
            </a:r>
            <a:endParaRPr lang="en-US" dirty="0" smtClean="0">
              <a:effectLst>
                <a:outerShdw blurRad="38100" dist="38100" dir="2700000" algn="tl">
                  <a:srgbClr val="000000">
                    <a:alpha val="43137"/>
                  </a:srgbClr>
                </a:outerShdw>
              </a:effectLst>
            </a:endParaRPr>
          </a:p>
        </p:txBody>
      </p:sp>
      <p:sp>
        <p:nvSpPr>
          <p:cNvPr id="5" name="TextBox 4"/>
          <p:cNvSpPr txBox="1"/>
          <p:nvPr/>
        </p:nvSpPr>
        <p:spPr>
          <a:xfrm>
            <a:off x="6452299" y="2741830"/>
            <a:ext cx="1957587" cy="369332"/>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dirty="0" err="1" smtClean="0">
                <a:effectLst>
                  <a:outerShdw blurRad="38100" dist="38100" dir="2700000" algn="tl">
                    <a:srgbClr val="000000">
                      <a:alpha val="43137"/>
                    </a:srgbClr>
                  </a:outerShdw>
                </a:effectLst>
                <a:latin typeface="Consolas" pitchFamily="49" charset="0"/>
                <a:cs typeface="Consolas" pitchFamily="49" charset="0"/>
              </a:rPr>
              <a:t>concat</a:t>
            </a:r>
            <a:r>
              <a:rPr lang="en-US" dirty="0" smtClean="0">
                <a:effectLst>
                  <a:outerShdw blurRad="38100" dist="38100" dir="2700000" algn="tl">
                    <a:srgbClr val="000000">
                      <a:alpha val="43137"/>
                    </a:srgbClr>
                  </a:outerShdw>
                </a:effectLst>
                <a:latin typeface="Consolas" pitchFamily="49" charset="0"/>
                <a:cs typeface="Consolas" pitchFamily="49" charset="0"/>
              </a:rPr>
              <a:t> != null</a:t>
            </a:r>
          </a:p>
        </p:txBody>
      </p:sp>
      <p:cxnSp>
        <p:nvCxnSpPr>
          <p:cNvPr id="6" name="Straight Arrow Connector 5"/>
          <p:cNvCxnSpPr>
            <a:stCxn id="5" idx="2"/>
          </p:cNvCxnSpPr>
          <p:nvPr/>
        </p:nvCxnSpPr>
        <p:spPr>
          <a:xfrm flipH="1">
            <a:off x="5787800" y="3111162"/>
            <a:ext cx="1643293" cy="84712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7" name="TextBox 6"/>
          <p:cNvSpPr txBox="1"/>
          <p:nvPr/>
        </p:nvSpPr>
        <p:spPr>
          <a:xfrm>
            <a:off x="4114800" y="6324600"/>
            <a:ext cx="2337499" cy="369332"/>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dirty="0" err="1">
                <a:effectLst>
                  <a:outerShdw blurRad="38100" dist="38100" dir="2700000" algn="tl">
                    <a:srgbClr val="000000">
                      <a:alpha val="43137"/>
                    </a:srgbClr>
                  </a:outerShdw>
                </a:effectLst>
                <a:latin typeface="Consolas" pitchFamily="49" charset="0"/>
                <a:cs typeface="Consolas" pitchFamily="49" charset="0"/>
              </a:rPr>
              <a:t>c</a:t>
            </a:r>
            <a:r>
              <a:rPr lang="en-US" dirty="0" err="1" smtClean="0">
                <a:effectLst>
                  <a:outerShdw blurRad="38100" dist="38100" dir="2700000" algn="tl">
                    <a:srgbClr val="000000">
                      <a:alpha val="43137"/>
                    </a:srgbClr>
                  </a:outerShdw>
                </a:effectLst>
                <a:latin typeface="Consolas" pitchFamily="49" charset="0"/>
                <a:cs typeface="Consolas" pitchFamily="49" charset="0"/>
              </a:rPr>
              <a:t>oncat.Length</a:t>
            </a:r>
            <a:r>
              <a:rPr lang="en-US" dirty="0" smtClean="0">
                <a:effectLst>
                  <a:outerShdw blurRad="38100" dist="38100" dir="2700000" algn="tl">
                    <a:srgbClr val="000000">
                      <a:alpha val="43137"/>
                    </a:srgbClr>
                  </a:outerShdw>
                </a:effectLst>
                <a:latin typeface="Consolas" pitchFamily="49" charset="0"/>
                <a:cs typeface="Consolas" pitchFamily="49" charset="0"/>
              </a:rPr>
              <a:t> &gt; 0</a:t>
            </a:r>
          </a:p>
        </p:txBody>
      </p:sp>
      <p:cxnSp>
        <p:nvCxnSpPr>
          <p:cNvPr id="8" name="Straight Arrow Connector 7"/>
          <p:cNvCxnSpPr>
            <a:stCxn id="7" idx="0"/>
          </p:cNvCxnSpPr>
          <p:nvPr/>
        </p:nvCxnSpPr>
        <p:spPr>
          <a:xfrm flipH="1" flipV="1">
            <a:off x="4835301" y="4542234"/>
            <a:ext cx="448249" cy="178236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3143542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Assume/guarantee reasoning</a:t>
            </a:r>
            <a:endParaRPr lang="en-US" dirty="0"/>
          </a:p>
        </p:txBody>
      </p:sp>
      <p:sp>
        <p:nvSpPr>
          <p:cNvPr id="3" name="Text Placeholder 2"/>
          <p:cNvSpPr>
            <a:spLocks noGrp="1"/>
          </p:cNvSpPr>
          <p:nvPr>
            <p:ph type="body" sz="quarter" idx="10"/>
          </p:nvPr>
        </p:nvSpPr>
        <p:spPr>
          <a:xfrm>
            <a:off x="381000" y="1411552"/>
            <a:ext cx="8382000" cy="2948499"/>
          </a:xfrm>
        </p:spPr>
        <p:txBody>
          <a:bodyPr/>
          <a:lstStyle/>
          <a:p>
            <a:r>
              <a:rPr lang="en-US" dirty="0" smtClean="0"/>
              <a:t>Have methods M, N</a:t>
            </a:r>
          </a:p>
          <a:p>
            <a:pPr lvl="1"/>
            <a:r>
              <a:rPr lang="en-US" dirty="0" smtClean="0"/>
              <a:t>M with precondition P, postcondition Q</a:t>
            </a:r>
          </a:p>
          <a:p>
            <a:r>
              <a:rPr lang="en-US" dirty="0" smtClean="0"/>
              <a:t>If P is true, then M </a:t>
            </a:r>
            <a:r>
              <a:rPr lang="en-US" i="1" dirty="0" smtClean="0"/>
              <a:t>guarantees </a:t>
            </a:r>
            <a:r>
              <a:rPr lang="en-US" dirty="0" smtClean="0"/>
              <a:t>Q</a:t>
            </a:r>
          </a:p>
          <a:p>
            <a:r>
              <a:rPr lang="en-US" dirty="0" smtClean="0"/>
              <a:t>If N calls M then</a:t>
            </a:r>
          </a:p>
          <a:p>
            <a:pPr lvl="1"/>
            <a:r>
              <a:rPr lang="en-US" dirty="0" smtClean="0"/>
              <a:t>N should establish P</a:t>
            </a:r>
          </a:p>
          <a:p>
            <a:pPr lvl="1"/>
            <a:r>
              <a:rPr lang="en-US" dirty="0" smtClean="0"/>
              <a:t>N can rely on Q</a:t>
            </a:r>
          </a:p>
        </p:txBody>
      </p:sp>
    </p:spTree>
    <p:extLst>
      <p:ext uri="{BB962C8B-B14F-4D97-AF65-F5344CB8AC3E}">
        <p14:creationId xmlns:p14="http://schemas.microsoft.com/office/powerpoint/2010/main" val="2251480709"/>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Preconditions</a:t>
            </a:r>
            <a:endParaRPr lang="en-US" dirty="0"/>
          </a:p>
        </p:txBody>
      </p:sp>
      <p:sp>
        <p:nvSpPr>
          <p:cNvPr id="4" name="TextBox 3"/>
          <p:cNvSpPr txBox="1"/>
          <p:nvPr/>
        </p:nvSpPr>
        <p:spPr>
          <a:xfrm>
            <a:off x="304800" y="1143000"/>
            <a:ext cx="5250155" cy="313932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smtClean="0">
                <a:solidFill>
                  <a:srgbClr val="0000FF"/>
                </a:solidFill>
                <a:latin typeface="Consolas"/>
              </a:rPr>
              <a:t>public</a:t>
            </a:r>
            <a:r>
              <a:rPr lang="en-US" dirty="0" smtClean="0">
                <a:solidFill>
                  <a:prstClr val="black"/>
                </a:solidFill>
                <a:latin typeface="Consolas"/>
              </a:rPr>
              <a:t> </a:t>
            </a:r>
            <a:r>
              <a:rPr lang="en-US" dirty="0">
                <a:solidFill>
                  <a:srgbClr val="0000FF"/>
                </a:solidFill>
                <a:latin typeface="Consolas"/>
              </a:rPr>
              <a:t>string</a:t>
            </a:r>
            <a:r>
              <a:rPr lang="en-US" dirty="0">
                <a:solidFill>
                  <a:prstClr val="black"/>
                </a:solidFill>
                <a:latin typeface="Consolas"/>
              </a:rPr>
              <a:t> </a:t>
            </a:r>
            <a:r>
              <a:rPr lang="en-US" dirty="0" err="1">
                <a:solidFill>
                  <a:prstClr val="black"/>
                </a:solidFill>
                <a:latin typeface="Consolas"/>
              </a:rPr>
              <a:t>Concat</a:t>
            </a:r>
            <a:r>
              <a:rPr lang="en-US" dirty="0">
                <a:solidFill>
                  <a:prstClr val="black"/>
                </a:solidFill>
                <a:latin typeface="Consolas"/>
              </a:rPr>
              <a:t>(</a:t>
            </a:r>
            <a:r>
              <a:rPr lang="en-US" dirty="0">
                <a:solidFill>
                  <a:srgbClr val="0000FF"/>
                </a:solidFill>
                <a:latin typeface="Consolas"/>
              </a:rPr>
              <a:t>string</a:t>
            </a:r>
            <a:r>
              <a:rPr lang="en-US" dirty="0">
                <a:solidFill>
                  <a:prstClr val="black"/>
                </a:solidFill>
                <a:latin typeface="Consolas"/>
              </a:rPr>
              <a:t> p, </a:t>
            </a:r>
            <a:r>
              <a:rPr lang="en-US" dirty="0">
                <a:solidFill>
                  <a:srgbClr val="0000FF"/>
                </a:solidFill>
                <a:latin typeface="Consolas"/>
              </a:rPr>
              <a:t>string</a:t>
            </a:r>
            <a:r>
              <a:rPr lang="en-US" dirty="0">
                <a:solidFill>
                  <a:prstClr val="black"/>
                </a:solidFill>
                <a:latin typeface="Consolas"/>
              </a:rPr>
              <a:t> q)</a:t>
            </a:r>
          </a:p>
          <a:p>
            <a:r>
              <a:rPr lang="en-US" dirty="0" smtClean="0">
                <a:solidFill>
                  <a:prstClr val="black"/>
                </a:solidFill>
                <a:latin typeface="Consolas"/>
              </a:rPr>
              <a:t>  {</a:t>
            </a:r>
          </a:p>
          <a:p>
            <a:r>
              <a:rPr lang="en-US" dirty="0" smtClean="0">
                <a:solidFill>
                  <a:srgbClr val="2B91AF"/>
                </a:solidFill>
                <a:latin typeface="Consolas"/>
              </a:rPr>
              <a:t>    </a:t>
            </a:r>
            <a:r>
              <a:rPr lang="en-US" dirty="0" err="1" smtClean="0">
                <a:solidFill>
                  <a:srgbClr val="2B91AF"/>
                </a:solidFill>
                <a:latin typeface="Consolas"/>
              </a:rPr>
              <a:t>Contract</a:t>
            </a:r>
            <a:r>
              <a:rPr lang="en-US" dirty="0" err="1" smtClean="0">
                <a:solidFill>
                  <a:prstClr val="black"/>
                </a:solidFill>
                <a:latin typeface="Consolas"/>
              </a:rPr>
              <a:t>.Requires</a:t>
            </a:r>
            <a:r>
              <a:rPr lang="en-US" dirty="0" smtClean="0">
                <a:solidFill>
                  <a:prstClr val="black"/>
                </a:solidFill>
                <a:latin typeface="Consolas"/>
              </a:rPr>
              <a:t>(p </a:t>
            </a:r>
            <a:r>
              <a:rPr lang="en-US" dirty="0">
                <a:solidFill>
                  <a:prstClr val="black"/>
                </a:solidFill>
                <a:latin typeface="Consolas"/>
              </a:rPr>
              <a:t>!= </a:t>
            </a:r>
            <a:r>
              <a:rPr lang="en-US" dirty="0">
                <a:solidFill>
                  <a:srgbClr val="0000FF"/>
                </a:solidFill>
                <a:latin typeface="Consolas"/>
              </a:rPr>
              <a:t>null</a:t>
            </a:r>
            <a:r>
              <a:rPr lang="en-US" dirty="0">
                <a:solidFill>
                  <a:prstClr val="black"/>
                </a:solidFill>
                <a:latin typeface="Consolas"/>
              </a:rPr>
              <a:t>);</a:t>
            </a:r>
          </a:p>
          <a:p>
            <a:r>
              <a:rPr lang="en-US" dirty="0">
                <a:solidFill>
                  <a:prstClr val="black"/>
                </a:solidFill>
                <a:latin typeface="Consolas"/>
              </a:rPr>
              <a:t>   </a:t>
            </a:r>
            <a:r>
              <a:rPr lang="en-US" dirty="0" smtClean="0">
                <a:solidFill>
                  <a:prstClr val="black"/>
                </a:solidFill>
                <a:latin typeface="Consolas"/>
              </a:rPr>
              <a:t> </a:t>
            </a:r>
            <a:r>
              <a:rPr lang="en-US" dirty="0" err="1" smtClean="0">
                <a:solidFill>
                  <a:srgbClr val="2B91AF"/>
                </a:solidFill>
                <a:latin typeface="Consolas"/>
              </a:rPr>
              <a:t>Contract</a:t>
            </a:r>
            <a:r>
              <a:rPr lang="en-US" dirty="0" err="1" smtClean="0">
                <a:solidFill>
                  <a:prstClr val="black"/>
                </a:solidFill>
                <a:latin typeface="Consolas"/>
              </a:rPr>
              <a:t>.Requires</a:t>
            </a:r>
            <a:r>
              <a:rPr lang="en-US" dirty="0" smtClean="0">
                <a:solidFill>
                  <a:prstClr val="black"/>
                </a:solidFill>
                <a:latin typeface="Consolas"/>
              </a:rPr>
              <a:t>(q </a:t>
            </a:r>
            <a:r>
              <a:rPr lang="en-US" dirty="0">
                <a:solidFill>
                  <a:prstClr val="black"/>
                </a:solidFill>
                <a:latin typeface="Consolas"/>
              </a:rPr>
              <a:t>!= </a:t>
            </a:r>
            <a:r>
              <a:rPr lang="en-US" dirty="0">
                <a:solidFill>
                  <a:srgbClr val="0000FF"/>
                </a:solidFill>
                <a:latin typeface="Consolas"/>
              </a:rPr>
              <a:t>null</a:t>
            </a:r>
            <a:r>
              <a:rPr lang="en-US" dirty="0">
                <a:solidFill>
                  <a:prstClr val="black"/>
                </a:solidFill>
                <a:latin typeface="Consolas"/>
              </a:rPr>
              <a:t>);</a:t>
            </a:r>
          </a:p>
          <a:p>
            <a:r>
              <a:rPr lang="en-US" dirty="0" smtClean="0">
                <a:solidFill>
                  <a:prstClr val="black"/>
                </a:solidFill>
                <a:latin typeface="Consolas"/>
              </a:rPr>
              <a:t>    // …</a:t>
            </a:r>
          </a:p>
          <a:p>
            <a:r>
              <a:rPr lang="en-US" dirty="0">
                <a:solidFill>
                  <a:prstClr val="black"/>
                </a:solidFill>
                <a:latin typeface="Consolas"/>
              </a:rPr>
              <a:t> </a:t>
            </a:r>
            <a:r>
              <a:rPr lang="en-US" dirty="0" smtClean="0">
                <a:solidFill>
                  <a:prstClr val="black"/>
                </a:solidFill>
                <a:latin typeface="Consolas"/>
              </a:rPr>
              <a:t> }</a:t>
            </a:r>
          </a:p>
          <a:p>
            <a:endParaRPr lang="en-US" dirty="0" smtClean="0">
              <a:solidFill>
                <a:prstClr val="black"/>
              </a:solidFill>
              <a:latin typeface="Consolas"/>
            </a:endParaRPr>
          </a:p>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string</a:t>
            </a:r>
            <a:r>
              <a:rPr lang="en-US" dirty="0">
                <a:solidFill>
                  <a:prstClr val="black"/>
                </a:solidFill>
                <a:latin typeface="Consolas"/>
              </a:rPr>
              <a:t> </a:t>
            </a:r>
            <a:r>
              <a:rPr lang="en-US" dirty="0" err="1">
                <a:solidFill>
                  <a:prstClr val="black"/>
                </a:solidFill>
                <a:latin typeface="Consolas"/>
              </a:rPr>
              <a:t>MyConcat</a:t>
            </a:r>
            <a:r>
              <a:rPr lang="en-US" dirty="0">
                <a:solidFill>
                  <a:prstClr val="black"/>
                </a:solidFill>
                <a:latin typeface="Consolas"/>
              </a:rPr>
              <a:t>()</a:t>
            </a:r>
          </a:p>
          <a:p>
            <a:r>
              <a:rPr lang="en-US" dirty="0" smtClean="0">
                <a:solidFill>
                  <a:prstClr val="black"/>
                </a:solidFill>
                <a:latin typeface="Consolas"/>
              </a:rPr>
              <a:t>  </a:t>
            </a:r>
            <a:r>
              <a:rPr lang="en-US" dirty="0">
                <a:solidFill>
                  <a:prstClr val="black"/>
                </a:solidFill>
                <a:latin typeface="Consolas"/>
              </a:rPr>
              <a:t>{</a:t>
            </a:r>
          </a:p>
          <a:p>
            <a:r>
              <a:rPr lang="en-US" dirty="0" smtClean="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a:t>
            </a:r>
            <a:r>
              <a:rPr lang="en-US" dirty="0" err="1">
                <a:solidFill>
                  <a:prstClr val="black"/>
                </a:solidFill>
                <a:latin typeface="Consolas"/>
              </a:rPr>
              <a:t>Concat</a:t>
            </a:r>
            <a:r>
              <a:rPr lang="en-US" dirty="0">
                <a:solidFill>
                  <a:prstClr val="black"/>
                </a:solidFill>
                <a:latin typeface="Consolas"/>
              </a:rPr>
              <a:t>(</a:t>
            </a:r>
            <a:r>
              <a:rPr lang="en-US" dirty="0">
                <a:solidFill>
                  <a:srgbClr val="A31515"/>
                </a:solidFill>
                <a:latin typeface="Consolas"/>
              </a:rPr>
              <a:t>"Ciao"</a:t>
            </a:r>
            <a:r>
              <a:rPr lang="en-US" dirty="0">
                <a:solidFill>
                  <a:prstClr val="black"/>
                </a:solidFill>
                <a:latin typeface="Consolas"/>
              </a:rPr>
              <a:t>, </a:t>
            </a:r>
            <a:r>
              <a:rPr lang="en-US" dirty="0">
                <a:solidFill>
                  <a:srgbClr val="0000FF"/>
                </a:solidFill>
                <a:latin typeface="Consolas"/>
              </a:rPr>
              <a:t>null</a:t>
            </a:r>
            <a:r>
              <a:rPr lang="en-US" dirty="0">
                <a:solidFill>
                  <a:prstClr val="black"/>
                </a:solidFill>
                <a:latin typeface="Consolas"/>
              </a:rPr>
              <a:t>);</a:t>
            </a:r>
          </a:p>
          <a:p>
            <a:r>
              <a:rPr lang="en-US" dirty="0" smtClean="0">
                <a:solidFill>
                  <a:prstClr val="black"/>
                </a:solidFill>
                <a:latin typeface="Consolas"/>
              </a:rPr>
              <a:t>  </a:t>
            </a:r>
            <a:r>
              <a:rPr lang="en-US" dirty="0">
                <a:solidFill>
                  <a:prstClr val="black"/>
                </a:solidFill>
                <a:latin typeface="Consolas"/>
              </a:rPr>
              <a:t>}</a:t>
            </a:r>
            <a:endParaRPr lang="en-US" dirty="0" smtClean="0">
              <a:effectLst>
                <a:outerShdw blurRad="38100" dist="38100" dir="2700000" algn="tl">
                  <a:srgbClr val="000000">
                    <a:alpha val="43137"/>
                  </a:srgbClr>
                </a:outerShdw>
              </a:effectLst>
            </a:endParaRPr>
          </a:p>
        </p:txBody>
      </p:sp>
      <p:sp>
        <p:nvSpPr>
          <p:cNvPr id="5" name="TextBox 4"/>
          <p:cNvSpPr txBox="1"/>
          <p:nvPr/>
        </p:nvSpPr>
        <p:spPr>
          <a:xfrm>
            <a:off x="1219200" y="5715000"/>
            <a:ext cx="1957587" cy="369332"/>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“Ciao” != null</a:t>
            </a:r>
          </a:p>
        </p:txBody>
      </p:sp>
      <p:cxnSp>
        <p:nvCxnSpPr>
          <p:cNvPr id="6" name="Straight Arrow Connector 5"/>
          <p:cNvCxnSpPr>
            <a:stCxn id="5" idx="0"/>
          </p:cNvCxnSpPr>
          <p:nvPr/>
        </p:nvCxnSpPr>
        <p:spPr>
          <a:xfrm flipV="1">
            <a:off x="2197994" y="3932634"/>
            <a:ext cx="731883" cy="178236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8" name="TextBox 7"/>
          <p:cNvSpPr txBox="1"/>
          <p:nvPr/>
        </p:nvSpPr>
        <p:spPr>
          <a:xfrm>
            <a:off x="4576161" y="5715000"/>
            <a:ext cx="1704313" cy="369332"/>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null != null</a:t>
            </a:r>
          </a:p>
        </p:txBody>
      </p:sp>
      <p:cxnSp>
        <p:nvCxnSpPr>
          <p:cNvPr id="9" name="Straight Arrow Connector 8"/>
          <p:cNvCxnSpPr>
            <a:stCxn id="8" idx="0"/>
          </p:cNvCxnSpPr>
          <p:nvPr/>
        </p:nvCxnSpPr>
        <p:spPr>
          <a:xfrm flipH="1" flipV="1">
            <a:off x="3962403" y="3932634"/>
            <a:ext cx="1465915" cy="178236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6280474" y="1524000"/>
            <a:ext cx="2185214" cy="923330"/>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err="1" smtClean="0">
                <a:effectLst>
                  <a:outerShdw blurRad="38100" dist="38100" dir="2700000" algn="tl">
                    <a:srgbClr val="000000">
                      <a:alpha val="43137"/>
                    </a:srgbClr>
                  </a:outerShdw>
                </a:effectLst>
                <a:cs typeface="Consolas" pitchFamily="49" charset="0"/>
              </a:rPr>
              <a:t>Concat</a:t>
            </a:r>
            <a:r>
              <a:rPr lang="en-US" dirty="0" smtClean="0">
                <a:effectLst>
                  <a:outerShdw blurRad="38100" dist="38100" dir="2700000" algn="tl">
                    <a:srgbClr val="000000">
                      <a:alpha val="43137"/>
                    </a:srgbClr>
                  </a:outerShdw>
                </a:effectLst>
                <a:cs typeface="Consolas" pitchFamily="49" charset="0"/>
              </a:rPr>
              <a:t> “believes”</a:t>
            </a:r>
          </a:p>
          <a:p>
            <a:r>
              <a:rPr lang="en-US" dirty="0" smtClean="0">
                <a:effectLst>
                  <a:outerShdw blurRad="38100" dist="38100" dir="2700000" algn="tl">
                    <a:srgbClr val="000000">
                      <a:alpha val="43137"/>
                    </a:srgbClr>
                  </a:outerShdw>
                </a:effectLst>
                <a:cs typeface="Consolas" pitchFamily="49" charset="0"/>
              </a:rPr>
              <a:t>(assumes) </a:t>
            </a:r>
          </a:p>
          <a:p>
            <a:r>
              <a:rPr lang="en-US" dirty="0" smtClean="0">
                <a:effectLst>
                  <a:outerShdw blurRad="38100" dist="38100" dir="2700000" algn="tl">
                    <a:srgbClr val="000000">
                      <a:alpha val="43137"/>
                    </a:srgbClr>
                  </a:outerShdw>
                </a:effectLst>
                <a:cs typeface="Consolas" pitchFamily="49" charset="0"/>
              </a:rPr>
              <a:t>those preconditions</a:t>
            </a:r>
          </a:p>
        </p:txBody>
      </p:sp>
      <p:cxnSp>
        <p:nvCxnSpPr>
          <p:cNvPr id="12" name="Straight Arrow Connector 11"/>
          <p:cNvCxnSpPr>
            <a:stCxn id="11" idx="1"/>
          </p:cNvCxnSpPr>
          <p:nvPr/>
        </p:nvCxnSpPr>
        <p:spPr>
          <a:xfrm flipH="1">
            <a:off x="4576162" y="1985665"/>
            <a:ext cx="1704312" cy="14793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512584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Postconditions</a:t>
            </a:r>
            <a:endParaRPr lang="en-US" dirty="0"/>
          </a:p>
        </p:txBody>
      </p:sp>
      <p:sp>
        <p:nvSpPr>
          <p:cNvPr id="4" name="TextBox 3"/>
          <p:cNvSpPr txBox="1"/>
          <p:nvPr/>
        </p:nvSpPr>
        <p:spPr>
          <a:xfrm>
            <a:off x="304800" y="1143000"/>
            <a:ext cx="5160387" cy="3970318"/>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double</a:t>
            </a:r>
            <a:r>
              <a:rPr lang="en-US" dirty="0">
                <a:solidFill>
                  <a:prstClr val="black"/>
                </a:solidFill>
                <a:latin typeface="Consolas"/>
              </a:rPr>
              <a:t> Abs(</a:t>
            </a:r>
            <a:r>
              <a:rPr lang="en-US" dirty="0">
                <a:solidFill>
                  <a:srgbClr val="0000FF"/>
                </a:solidFill>
                <a:latin typeface="Consolas"/>
              </a:rPr>
              <a:t>double</a:t>
            </a:r>
            <a:r>
              <a:rPr lang="en-US" dirty="0">
                <a:solidFill>
                  <a:prstClr val="black"/>
                </a:solidFill>
                <a:latin typeface="Consolas"/>
              </a:rPr>
              <a:t> x)</a:t>
            </a:r>
          </a:p>
          <a:p>
            <a:r>
              <a:rPr lang="en-US" dirty="0" smtClean="0">
                <a:solidFill>
                  <a:prstClr val="black"/>
                </a:solidFill>
                <a:latin typeface="Consolas"/>
              </a:rPr>
              <a:t>   </a:t>
            </a:r>
            <a:r>
              <a:rPr lang="en-US" dirty="0">
                <a:solidFill>
                  <a:prstClr val="black"/>
                </a:solidFill>
                <a:latin typeface="Consolas"/>
              </a:rPr>
              <a:t>{</a:t>
            </a:r>
          </a:p>
          <a:p>
            <a:r>
              <a:rPr lang="en-US" dirty="0" smtClean="0">
                <a:solidFill>
                  <a:prstClr val="black"/>
                </a:solidFill>
                <a:latin typeface="Consolas"/>
              </a:rPr>
              <a:t>     </a:t>
            </a:r>
            <a:r>
              <a:rPr lang="en-US" dirty="0" err="1">
                <a:solidFill>
                  <a:srgbClr val="2B91AF"/>
                </a:solidFill>
                <a:latin typeface="Consolas"/>
              </a:rPr>
              <a:t>Contract</a:t>
            </a:r>
            <a:r>
              <a:rPr lang="en-US" dirty="0" err="1">
                <a:solidFill>
                  <a:prstClr val="black"/>
                </a:solidFill>
                <a:latin typeface="Consolas"/>
              </a:rPr>
              <a:t>.Ensures</a:t>
            </a:r>
            <a:r>
              <a:rPr lang="en-US" dirty="0" smtClean="0">
                <a:solidFill>
                  <a:prstClr val="black"/>
                </a:solidFill>
                <a:latin typeface="Consolas"/>
              </a:rPr>
              <a:t>(</a:t>
            </a:r>
          </a:p>
          <a:p>
            <a:r>
              <a:rPr lang="en-US" dirty="0">
                <a:solidFill>
                  <a:prstClr val="black"/>
                </a:solidFill>
                <a:latin typeface="Consolas"/>
              </a:rPr>
              <a:t>	</a:t>
            </a:r>
            <a:r>
              <a:rPr lang="en-US" dirty="0" err="1" smtClean="0">
                <a:solidFill>
                  <a:srgbClr val="2B91AF"/>
                </a:solidFill>
                <a:latin typeface="Consolas"/>
              </a:rPr>
              <a:t>Contract</a:t>
            </a:r>
            <a:r>
              <a:rPr lang="en-US" dirty="0" err="1" smtClean="0">
                <a:solidFill>
                  <a:prstClr val="black"/>
                </a:solidFill>
                <a:latin typeface="Consolas"/>
              </a:rPr>
              <a:t>.Result</a:t>
            </a:r>
            <a:r>
              <a:rPr lang="en-US" dirty="0" smtClean="0">
                <a:solidFill>
                  <a:prstClr val="black"/>
                </a:solidFill>
                <a:latin typeface="Consolas"/>
              </a:rPr>
              <a:t>&lt;</a:t>
            </a:r>
            <a:r>
              <a:rPr lang="en-US" dirty="0" smtClean="0">
                <a:solidFill>
                  <a:srgbClr val="0000FF"/>
                </a:solidFill>
                <a:latin typeface="Consolas"/>
              </a:rPr>
              <a:t>double</a:t>
            </a:r>
            <a:r>
              <a:rPr lang="en-US" dirty="0">
                <a:solidFill>
                  <a:prstClr val="black"/>
                </a:solidFill>
                <a:latin typeface="Consolas"/>
              </a:rPr>
              <a:t>&gt;() &gt;= 0);</a:t>
            </a:r>
          </a:p>
          <a:p>
            <a:endParaRPr lang="en-US" dirty="0">
              <a:solidFill>
                <a:prstClr val="black"/>
              </a:solidFill>
              <a:latin typeface="Consolas"/>
            </a:endParaRPr>
          </a:p>
          <a:p>
            <a:r>
              <a:rPr lang="en-US" dirty="0" smtClean="0">
                <a:solidFill>
                  <a:prstClr val="black"/>
                </a:solidFill>
                <a:latin typeface="Consolas"/>
              </a:rPr>
              <a:t>     </a:t>
            </a:r>
            <a:r>
              <a:rPr lang="en-US" dirty="0">
                <a:solidFill>
                  <a:srgbClr val="0000FF"/>
                </a:solidFill>
                <a:latin typeface="Consolas"/>
              </a:rPr>
              <a:t>if</a:t>
            </a:r>
            <a:r>
              <a:rPr lang="en-US" dirty="0">
                <a:solidFill>
                  <a:prstClr val="black"/>
                </a:solidFill>
                <a:latin typeface="Consolas"/>
              </a:rPr>
              <a:t> (x &lt; 0)</a:t>
            </a:r>
          </a:p>
          <a:p>
            <a:r>
              <a:rPr lang="en-US" dirty="0" smtClean="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-x;</a:t>
            </a:r>
          </a:p>
          <a:p>
            <a:r>
              <a:rPr lang="en-US" dirty="0" smtClean="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x;</a:t>
            </a:r>
          </a:p>
          <a:p>
            <a:r>
              <a:rPr lang="en-US" dirty="0" smtClean="0">
                <a:solidFill>
                  <a:prstClr val="black"/>
                </a:solidFill>
                <a:latin typeface="Consolas"/>
              </a:rPr>
              <a:t>   </a:t>
            </a:r>
            <a:r>
              <a:rPr lang="en-US" dirty="0">
                <a:solidFill>
                  <a:prstClr val="black"/>
                </a:solidFill>
                <a:latin typeface="Consolas"/>
              </a:rPr>
              <a:t>}</a:t>
            </a:r>
          </a:p>
          <a:p>
            <a:endParaRPr lang="en-US" dirty="0">
              <a:solidFill>
                <a:prstClr val="black"/>
              </a:solidFill>
              <a:latin typeface="Consolas"/>
            </a:endParaRPr>
          </a:p>
          <a:p>
            <a:r>
              <a:rPr lang="en-US" dirty="0" smtClean="0">
                <a:solidFill>
                  <a:prstClr val="black"/>
                </a:solidFill>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double</a:t>
            </a:r>
            <a:r>
              <a:rPr lang="en-US" dirty="0">
                <a:solidFill>
                  <a:prstClr val="black"/>
                </a:solidFill>
                <a:latin typeface="Consolas"/>
              </a:rPr>
              <a:t> </a:t>
            </a:r>
            <a:r>
              <a:rPr lang="en-US" dirty="0" err="1">
                <a:solidFill>
                  <a:prstClr val="black"/>
                </a:solidFill>
                <a:latin typeface="Consolas"/>
              </a:rPr>
              <a:t>Sqrt</a:t>
            </a:r>
            <a:r>
              <a:rPr lang="en-US" dirty="0">
                <a:solidFill>
                  <a:prstClr val="black"/>
                </a:solidFill>
                <a:latin typeface="Consolas"/>
              </a:rPr>
              <a:t>(</a:t>
            </a:r>
            <a:r>
              <a:rPr lang="en-US" dirty="0">
                <a:solidFill>
                  <a:srgbClr val="0000FF"/>
                </a:solidFill>
                <a:latin typeface="Consolas"/>
              </a:rPr>
              <a:t>double</a:t>
            </a:r>
            <a:r>
              <a:rPr lang="en-US" dirty="0">
                <a:solidFill>
                  <a:prstClr val="black"/>
                </a:solidFill>
                <a:latin typeface="Consolas"/>
              </a:rPr>
              <a:t> z)</a:t>
            </a:r>
          </a:p>
          <a:p>
            <a:r>
              <a:rPr lang="en-US" dirty="0" smtClean="0">
                <a:solidFill>
                  <a:prstClr val="black"/>
                </a:solidFill>
                <a:latin typeface="Consolas"/>
              </a:rPr>
              <a:t>  </a:t>
            </a:r>
            <a:r>
              <a:rPr lang="en-US" dirty="0">
                <a:solidFill>
                  <a:prstClr val="black"/>
                </a:solidFill>
                <a:latin typeface="Consolas"/>
              </a:rPr>
              <a:t>{</a:t>
            </a:r>
          </a:p>
          <a:p>
            <a:r>
              <a:rPr lang="en-US" dirty="0" smtClean="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a:t>
            </a:r>
            <a:r>
              <a:rPr lang="en-US" dirty="0" err="1">
                <a:solidFill>
                  <a:srgbClr val="2B91AF"/>
                </a:solidFill>
                <a:latin typeface="Consolas"/>
              </a:rPr>
              <a:t>Math</a:t>
            </a:r>
            <a:r>
              <a:rPr lang="en-US" dirty="0" err="1">
                <a:solidFill>
                  <a:prstClr val="black"/>
                </a:solidFill>
                <a:latin typeface="Consolas"/>
              </a:rPr>
              <a:t>.Sqrt</a:t>
            </a:r>
            <a:r>
              <a:rPr lang="en-US" dirty="0">
                <a:solidFill>
                  <a:prstClr val="black"/>
                </a:solidFill>
                <a:latin typeface="Consolas"/>
              </a:rPr>
              <a:t>(Abs(z));</a:t>
            </a:r>
          </a:p>
          <a:p>
            <a:r>
              <a:rPr lang="en-US" dirty="0" smtClean="0">
                <a:solidFill>
                  <a:prstClr val="black"/>
                </a:solidFill>
                <a:latin typeface="Consolas"/>
              </a:rPr>
              <a:t>  </a:t>
            </a:r>
            <a:r>
              <a:rPr lang="en-US" dirty="0">
                <a:solidFill>
                  <a:prstClr val="black"/>
                </a:solidFill>
                <a:latin typeface="Consolas"/>
              </a:rPr>
              <a:t>}</a:t>
            </a:r>
            <a:endParaRPr lang="en-US" dirty="0" smtClean="0">
              <a:effectLst>
                <a:outerShdw blurRad="38100" dist="38100" dir="2700000" algn="tl">
                  <a:srgbClr val="000000">
                    <a:alpha val="43137"/>
                  </a:srgbClr>
                </a:outerShdw>
              </a:effectLst>
            </a:endParaRPr>
          </a:p>
        </p:txBody>
      </p:sp>
      <p:sp>
        <p:nvSpPr>
          <p:cNvPr id="5" name="TextBox 4"/>
          <p:cNvSpPr txBox="1"/>
          <p:nvPr/>
        </p:nvSpPr>
        <p:spPr>
          <a:xfrm>
            <a:off x="5943600" y="2133600"/>
            <a:ext cx="1071127" cy="369332"/>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-x &gt;= 0</a:t>
            </a:r>
          </a:p>
        </p:txBody>
      </p:sp>
      <p:cxnSp>
        <p:nvCxnSpPr>
          <p:cNvPr id="6" name="Straight Arrow Connector 5"/>
          <p:cNvCxnSpPr>
            <a:stCxn id="5" idx="1"/>
          </p:cNvCxnSpPr>
          <p:nvPr/>
        </p:nvCxnSpPr>
        <p:spPr>
          <a:xfrm flipH="1">
            <a:off x="2514604" y="2318266"/>
            <a:ext cx="3428996" cy="65353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0" name="TextBox 9"/>
          <p:cNvSpPr txBox="1"/>
          <p:nvPr/>
        </p:nvSpPr>
        <p:spPr>
          <a:xfrm>
            <a:off x="6070238" y="3063061"/>
            <a:ext cx="944489" cy="369332"/>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latin typeface="Consolas" pitchFamily="49" charset="0"/>
                <a:cs typeface="Consolas" pitchFamily="49" charset="0"/>
              </a:rPr>
              <a:t>x &gt;= 0</a:t>
            </a:r>
          </a:p>
        </p:txBody>
      </p:sp>
      <p:cxnSp>
        <p:nvCxnSpPr>
          <p:cNvPr id="11" name="Straight Arrow Connector 10"/>
          <p:cNvCxnSpPr>
            <a:stCxn id="10" idx="1"/>
          </p:cNvCxnSpPr>
          <p:nvPr/>
        </p:nvCxnSpPr>
        <p:spPr>
          <a:xfrm flipH="1">
            <a:off x="2209800" y="3247727"/>
            <a:ext cx="3860438" cy="2887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6" name="TextBox 15"/>
          <p:cNvSpPr txBox="1"/>
          <p:nvPr/>
        </p:nvSpPr>
        <p:spPr>
          <a:xfrm>
            <a:off x="5105400" y="5562600"/>
            <a:ext cx="1672253" cy="923330"/>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err="1" smtClean="0">
                <a:effectLst>
                  <a:outerShdw blurRad="38100" dist="38100" dir="2700000" algn="tl">
                    <a:srgbClr val="000000">
                      <a:alpha val="43137"/>
                    </a:srgbClr>
                  </a:outerShdw>
                </a:effectLst>
                <a:cs typeface="Consolas" pitchFamily="49" charset="0"/>
              </a:rPr>
              <a:t>Sqrt</a:t>
            </a:r>
            <a:r>
              <a:rPr lang="en-US" dirty="0" smtClean="0">
                <a:effectLst>
                  <a:outerShdw blurRad="38100" dist="38100" dir="2700000" algn="tl">
                    <a:srgbClr val="000000">
                      <a:alpha val="43137"/>
                    </a:srgbClr>
                  </a:outerShdw>
                </a:effectLst>
                <a:cs typeface="Consolas" pitchFamily="49" charset="0"/>
              </a:rPr>
              <a:t> “believes”</a:t>
            </a:r>
          </a:p>
          <a:p>
            <a:r>
              <a:rPr lang="en-US" dirty="0" smtClean="0">
                <a:effectLst>
                  <a:outerShdw blurRad="38100" dist="38100" dir="2700000" algn="tl">
                    <a:srgbClr val="000000">
                      <a:alpha val="43137"/>
                    </a:srgbClr>
                  </a:outerShdw>
                </a:effectLst>
                <a:cs typeface="Consolas" pitchFamily="49" charset="0"/>
              </a:rPr>
              <a:t>(assumes) </a:t>
            </a:r>
          </a:p>
          <a:p>
            <a:r>
              <a:rPr lang="en-US" dirty="0" smtClean="0">
                <a:effectLst>
                  <a:outerShdw blurRad="38100" dist="38100" dir="2700000" algn="tl">
                    <a:srgbClr val="000000">
                      <a:alpha val="43137"/>
                    </a:srgbClr>
                  </a:outerShdw>
                </a:effectLst>
                <a:cs typeface="Consolas" pitchFamily="49" charset="0"/>
              </a:rPr>
              <a:t>Abs(z) &gt;= 0</a:t>
            </a:r>
          </a:p>
        </p:txBody>
      </p:sp>
      <p:cxnSp>
        <p:nvCxnSpPr>
          <p:cNvPr id="17" name="Straight Arrow Connector 16"/>
          <p:cNvCxnSpPr>
            <a:stCxn id="16" idx="1"/>
          </p:cNvCxnSpPr>
          <p:nvPr/>
        </p:nvCxnSpPr>
        <p:spPr>
          <a:xfrm flipH="1" flipV="1">
            <a:off x="3401088" y="4724401"/>
            <a:ext cx="1704312" cy="129986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5540227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Read the bytecode</a:t>
            </a:r>
            <a:br>
              <a:rPr lang="en-US" dirty="0" smtClean="0"/>
            </a:br>
            <a:endParaRPr lang="en-US" dirty="0"/>
          </a:p>
        </p:txBody>
      </p:sp>
      <p:pic>
        <p:nvPicPr>
          <p:cNvPr id="1030" name="Picture 6" descr="C:\Users\logozzo\AppData\Local\Microsoft\Windows\Temporary Internet Files\Content.IE5\T1EC2VAI\MC90028536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4524" y="3048000"/>
            <a:ext cx="4548187" cy="3040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335763"/>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a:t>
            </a:r>
            <a:endParaRPr lang="en-US" dirty="0"/>
          </a:p>
        </p:txBody>
      </p:sp>
      <p:sp>
        <p:nvSpPr>
          <p:cNvPr id="3" name="Text Placeholder 2"/>
          <p:cNvSpPr>
            <a:spLocks noGrp="1"/>
          </p:cNvSpPr>
          <p:nvPr>
            <p:ph type="body" sz="quarter" idx="10"/>
          </p:nvPr>
        </p:nvSpPr>
        <p:spPr>
          <a:xfrm>
            <a:off x="381000" y="1411552"/>
            <a:ext cx="8382000" cy="4573560"/>
          </a:xfrm>
        </p:spPr>
        <p:txBody>
          <a:bodyPr/>
          <a:lstStyle/>
          <a:p>
            <a:r>
              <a:rPr lang="en-US" dirty="0" smtClean="0"/>
              <a:t>Read the program from the disk</a:t>
            </a:r>
          </a:p>
          <a:p>
            <a:pPr lvl="1"/>
            <a:r>
              <a:rPr lang="en-US" dirty="0" smtClean="0"/>
              <a:t>Bytecode format</a:t>
            </a:r>
          </a:p>
          <a:p>
            <a:r>
              <a:rPr lang="en-US" dirty="0" smtClean="0"/>
              <a:t>Bytecode is stack based</a:t>
            </a:r>
          </a:p>
          <a:p>
            <a:r>
              <a:rPr lang="en-US" dirty="0" smtClean="0"/>
              <a:t>Get rid of the stack</a:t>
            </a:r>
          </a:p>
          <a:p>
            <a:pPr lvl="1"/>
            <a:r>
              <a:rPr lang="en-US" dirty="0" smtClean="0"/>
              <a:t>Program in 3 addresses form</a:t>
            </a:r>
          </a:p>
          <a:p>
            <a:r>
              <a:rPr lang="en-US" dirty="0" smtClean="0"/>
              <a:t>Build the control flow graph</a:t>
            </a:r>
          </a:p>
          <a:p>
            <a:r>
              <a:rPr lang="en-US" dirty="0" smtClean="0"/>
              <a:t>Get rid of Heap</a:t>
            </a:r>
          </a:p>
          <a:p>
            <a:pPr lvl="1"/>
            <a:r>
              <a:rPr lang="en-US" dirty="0" smtClean="0"/>
              <a:t>Scalar program</a:t>
            </a:r>
          </a:p>
          <a:p>
            <a:endParaRPr lang="en-US" dirty="0"/>
          </a:p>
        </p:txBody>
      </p:sp>
    </p:spTree>
    <p:extLst>
      <p:ext uri="{BB962C8B-B14F-4D97-AF65-F5344CB8AC3E}">
        <p14:creationId xmlns:p14="http://schemas.microsoft.com/office/powerpoint/2010/main" val="2148737239"/>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disk…</a:t>
            </a:r>
            <a:endParaRPr lang="en-US" dirty="0"/>
          </a:p>
        </p:txBody>
      </p:sp>
      <p:graphicFrame>
        <p:nvGraphicFramePr>
          <p:cNvPr id="5" name="Diagram 4"/>
          <p:cNvGraphicFramePr/>
          <p:nvPr>
            <p:extLst>
              <p:ext uri="{D42A27DB-BD31-4B8C-83A1-F6EECF244321}">
                <p14:modId xmlns:p14="http://schemas.microsoft.com/office/powerpoint/2010/main" val="3950300329"/>
              </p:ext>
            </p:extLst>
          </p:nvPr>
        </p:nvGraphicFramePr>
        <p:xfrm>
          <a:off x="762000" y="1066800"/>
          <a:ext cx="73914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7254787"/>
      </p:ext>
    </p:ext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a:t>
            </a:r>
            <a:endParaRPr lang="en-US" dirty="0"/>
          </a:p>
        </p:txBody>
      </p:sp>
      <p:sp>
        <p:nvSpPr>
          <p:cNvPr id="3" name="Content Placeholder 2"/>
          <p:cNvSpPr>
            <a:spLocks noGrp="1"/>
          </p:cNvSpPr>
          <p:nvPr>
            <p:ph type="body" sz="quarter" idx="10"/>
          </p:nvPr>
        </p:nvSpPr>
        <p:spPr/>
        <p:txBody>
          <a:bodyPr>
            <a:normAutofit/>
          </a:bodyPr>
          <a:lstStyle/>
          <a:p>
            <a:r>
              <a:rPr lang="en-US" sz="3200" dirty="0"/>
              <a:t>Safe execution environment </a:t>
            </a:r>
            <a:endParaRPr lang="en-US" sz="2400" dirty="0" smtClean="0"/>
          </a:p>
          <a:p>
            <a:pPr lvl="1"/>
            <a:r>
              <a:rPr lang="en-US" sz="2800" dirty="0" smtClean="0"/>
              <a:t>Managed execution, GC … </a:t>
            </a:r>
            <a:endParaRPr lang="en-US" sz="2800" dirty="0"/>
          </a:p>
          <a:p>
            <a:r>
              <a:rPr lang="en-US" sz="3200" dirty="0"/>
              <a:t>Object-oriented </a:t>
            </a:r>
            <a:endParaRPr lang="en-US" sz="3200" dirty="0" smtClean="0"/>
          </a:p>
          <a:p>
            <a:pPr lvl="1"/>
            <a:r>
              <a:rPr lang="en-US" sz="2800" dirty="0" smtClean="0"/>
              <a:t>Shared type system</a:t>
            </a:r>
            <a:endParaRPr lang="en-US" sz="2800" dirty="0"/>
          </a:p>
        </p:txBody>
      </p:sp>
      <p:sp>
        <p:nvSpPr>
          <p:cNvPr id="5" name="TextBox 4"/>
          <p:cNvSpPr txBox="1"/>
          <p:nvPr/>
        </p:nvSpPr>
        <p:spPr>
          <a:xfrm>
            <a:off x="2214255" y="5657943"/>
            <a:ext cx="4757057" cy="374462"/>
          </a:xfrm>
          <a:prstGeom prst="rect">
            <a:avLst/>
          </a:prstGeom>
        </p:spPr>
        <p:style>
          <a:lnRef idx="1">
            <a:schemeClr val="accent2"/>
          </a:lnRef>
          <a:fillRef idx="2">
            <a:schemeClr val="accent2"/>
          </a:fillRef>
          <a:effectRef idx="1">
            <a:schemeClr val="accent2"/>
          </a:effectRef>
          <a:fontRef idx="minor">
            <a:schemeClr val="dk1"/>
          </a:fontRef>
        </p:style>
        <p:txBody>
          <a:bodyPr wrap="square" lIns="91436" tIns="45718" rIns="91436" bIns="45718" rtlCol="0">
            <a:spAutoFit/>
          </a:bodyPr>
          <a:lstStyle/>
          <a:p>
            <a:pPr algn="ctr"/>
            <a:r>
              <a:rPr lang="en-US" dirty="0" smtClean="0"/>
              <a:t>Virtual Machine</a:t>
            </a:r>
            <a:endParaRPr lang="en-US" dirty="0"/>
          </a:p>
        </p:txBody>
      </p:sp>
      <p:sp>
        <p:nvSpPr>
          <p:cNvPr id="6" name="TextBox 5"/>
          <p:cNvSpPr txBox="1"/>
          <p:nvPr/>
        </p:nvSpPr>
        <p:spPr>
          <a:xfrm>
            <a:off x="2225139" y="5200743"/>
            <a:ext cx="4746171" cy="374462"/>
          </a:xfrm>
          <a:prstGeom prst="rect">
            <a:avLst/>
          </a:prstGeom>
        </p:spPr>
        <p:style>
          <a:lnRef idx="1">
            <a:schemeClr val="accent5"/>
          </a:lnRef>
          <a:fillRef idx="3">
            <a:schemeClr val="accent5"/>
          </a:fillRef>
          <a:effectRef idx="2">
            <a:schemeClr val="accent5"/>
          </a:effectRef>
          <a:fontRef idx="minor">
            <a:schemeClr val="lt1"/>
          </a:fontRef>
        </p:style>
        <p:txBody>
          <a:bodyPr wrap="square" lIns="91436" tIns="45718" rIns="91436" bIns="45718" rtlCol="0">
            <a:spAutoFit/>
          </a:bodyPr>
          <a:lstStyle/>
          <a:p>
            <a:pPr algn="ctr"/>
            <a:r>
              <a:rPr lang="en-US" dirty="0" smtClean="0"/>
              <a:t>Libraries (</a:t>
            </a:r>
            <a:r>
              <a:rPr lang="en-US" dirty="0" err="1" smtClean="0"/>
              <a:t>mscorlib</a:t>
            </a:r>
            <a:r>
              <a:rPr lang="en-US" dirty="0" smtClean="0"/>
              <a:t>, System.dll …)</a:t>
            </a:r>
            <a:endParaRPr lang="en-US" dirty="0"/>
          </a:p>
        </p:txBody>
      </p:sp>
      <p:sp>
        <p:nvSpPr>
          <p:cNvPr id="7" name="TextBox 6"/>
          <p:cNvSpPr txBox="1"/>
          <p:nvPr/>
        </p:nvSpPr>
        <p:spPr>
          <a:xfrm>
            <a:off x="2225139" y="6115143"/>
            <a:ext cx="4746173" cy="374462"/>
          </a:xfrm>
          <a:prstGeom prst="rect">
            <a:avLst/>
          </a:prstGeom>
        </p:spPr>
        <p:style>
          <a:lnRef idx="1">
            <a:schemeClr val="accent2"/>
          </a:lnRef>
          <a:fillRef idx="2">
            <a:schemeClr val="accent2"/>
          </a:fillRef>
          <a:effectRef idx="1">
            <a:schemeClr val="accent2"/>
          </a:effectRef>
          <a:fontRef idx="minor">
            <a:schemeClr val="dk1"/>
          </a:fontRef>
        </p:style>
        <p:txBody>
          <a:bodyPr wrap="square" lIns="91436" tIns="45718" rIns="91436" bIns="45718" rtlCol="0">
            <a:spAutoFit/>
          </a:bodyPr>
          <a:lstStyle/>
          <a:p>
            <a:pPr algn="ctr"/>
            <a:r>
              <a:rPr lang="en-US" dirty="0" smtClean="0"/>
              <a:t>Operating System (Windows …)</a:t>
            </a:r>
            <a:endParaRPr lang="en-US" dirty="0"/>
          </a:p>
        </p:txBody>
      </p:sp>
      <p:sp>
        <p:nvSpPr>
          <p:cNvPr id="10" name="TextBox 9"/>
          <p:cNvSpPr txBox="1"/>
          <p:nvPr/>
        </p:nvSpPr>
        <p:spPr>
          <a:xfrm>
            <a:off x="2214254" y="4743543"/>
            <a:ext cx="4757058" cy="374462"/>
          </a:xfrm>
          <a:prstGeom prst="rect">
            <a:avLst/>
          </a:prstGeom>
        </p:spPr>
        <p:style>
          <a:lnRef idx="1">
            <a:schemeClr val="accent2"/>
          </a:lnRef>
          <a:fillRef idx="3">
            <a:schemeClr val="accent2"/>
          </a:fillRef>
          <a:effectRef idx="2">
            <a:schemeClr val="accent2"/>
          </a:effectRef>
          <a:fontRef idx="minor">
            <a:schemeClr val="lt1"/>
          </a:fontRef>
        </p:style>
        <p:txBody>
          <a:bodyPr wrap="square" lIns="91436" tIns="45718" rIns="91436" bIns="45718" rtlCol="0">
            <a:spAutoFit/>
          </a:bodyPr>
          <a:lstStyle/>
          <a:p>
            <a:pPr algn="ctr"/>
            <a:r>
              <a:rPr lang="en-US" dirty="0" smtClean="0"/>
              <a:t>Common Intermediate Language (CIL)</a:t>
            </a:r>
            <a:endParaRPr lang="en-US" dirty="0"/>
          </a:p>
        </p:txBody>
      </p:sp>
      <p:grpSp>
        <p:nvGrpSpPr>
          <p:cNvPr id="30" name="Group 29"/>
          <p:cNvGrpSpPr/>
          <p:nvPr/>
        </p:nvGrpSpPr>
        <p:grpSpPr>
          <a:xfrm>
            <a:off x="397329" y="3640023"/>
            <a:ext cx="8501742" cy="380218"/>
            <a:chOff x="397329" y="2525877"/>
            <a:chExt cx="8501742" cy="380218"/>
          </a:xfrm>
        </p:grpSpPr>
        <p:sp>
          <p:nvSpPr>
            <p:cNvPr id="11" name="TextBox 10"/>
            <p:cNvSpPr txBox="1"/>
            <p:nvPr/>
          </p:nvSpPr>
          <p:spPr>
            <a:xfrm>
              <a:off x="397329" y="2526268"/>
              <a:ext cx="179614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dirty="0" smtClean="0"/>
                <a:t>C#</a:t>
              </a:r>
              <a:endParaRPr lang="en-US" dirty="0"/>
            </a:p>
          </p:txBody>
        </p:sp>
        <p:sp>
          <p:nvSpPr>
            <p:cNvPr id="12" name="TextBox 11"/>
            <p:cNvSpPr txBox="1"/>
            <p:nvPr/>
          </p:nvSpPr>
          <p:spPr>
            <a:xfrm>
              <a:off x="2345872" y="2536763"/>
              <a:ext cx="179614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dirty="0" smtClean="0"/>
                <a:t>VB</a:t>
              </a:r>
              <a:endParaRPr lang="en-US" dirty="0"/>
            </a:p>
          </p:txBody>
        </p:sp>
        <p:sp>
          <p:nvSpPr>
            <p:cNvPr id="13" name="TextBox 12"/>
            <p:cNvSpPr txBox="1"/>
            <p:nvPr/>
          </p:nvSpPr>
          <p:spPr>
            <a:xfrm>
              <a:off x="4272644" y="2536763"/>
              <a:ext cx="179614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dirty="0" smtClean="0"/>
                <a:t>F#</a:t>
              </a:r>
              <a:endParaRPr lang="en-US" dirty="0"/>
            </a:p>
          </p:txBody>
        </p:sp>
        <p:sp>
          <p:nvSpPr>
            <p:cNvPr id="14" name="TextBox 13"/>
            <p:cNvSpPr txBox="1"/>
            <p:nvPr/>
          </p:nvSpPr>
          <p:spPr>
            <a:xfrm>
              <a:off x="7102928" y="2525877"/>
              <a:ext cx="179614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dirty="0" smtClean="0"/>
                <a:t>Managed C++</a:t>
              </a:r>
              <a:endParaRPr lang="en-US" dirty="0"/>
            </a:p>
          </p:txBody>
        </p:sp>
        <p:sp>
          <p:nvSpPr>
            <p:cNvPr id="15" name="TextBox 14"/>
            <p:cNvSpPr txBox="1"/>
            <p:nvPr/>
          </p:nvSpPr>
          <p:spPr>
            <a:xfrm>
              <a:off x="6482443" y="2536763"/>
              <a:ext cx="415498" cy="369332"/>
            </a:xfrm>
            <a:prstGeom prst="rect">
              <a:avLst/>
            </a:prstGeom>
            <a:noFill/>
          </p:spPr>
          <p:txBody>
            <a:bodyPr wrap="none" rtlCol="0">
              <a:spAutoFit/>
            </a:bodyPr>
            <a:lstStyle/>
            <a:p>
              <a:r>
                <a:rPr lang="en-US" dirty="0" smtClean="0"/>
                <a:t>…</a:t>
              </a:r>
              <a:endParaRPr lang="en-US" dirty="0"/>
            </a:p>
          </p:txBody>
        </p:sp>
      </p:grpSp>
      <p:cxnSp>
        <p:nvCxnSpPr>
          <p:cNvPr id="17" name="Straight Arrow Connector 16"/>
          <p:cNvCxnSpPr>
            <a:endCxn id="10" idx="0"/>
          </p:cNvCxnSpPr>
          <p:nvPr/>
        </p:nvCxnSpPr>
        <p:spPr>
          <a:xfrm>
            <a:off x="1295401" y="4009746"/>
            <a:ext cx="3297383" cy="7337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0"/>
          </p:cNvCxnSpPr>
          <p:nvPr/>
        </p:nvCxnSpPr>
        <p:spPr>
          <a:xfrm>
            <a:off x="3243945" y="4020241"/>
            <a:ext cx="1348839" cy="723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flipH="1">
            <a:off x="4592784" y="4020241"/>
            <a:ext cx="577933" cy="723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0" idx="0"/>
          </p:cNvCxnSpPr>
          <p:nvPr/>
        </p:nvCxnSpPr>
        <p:spPr>
          <a:xfrm flipH="1">
            <a:off x="4592784" y="4009356"/>
            <a:ext cx="3408216" cy="734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39886"/>
      </p:ext>
    </p:extLst>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Bytecode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650" y="109538"/>
            <a:ext cx="4676775" cy="661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4800" y="2296090"/>
            <a:ext cx="3663182" cy="2246769"/>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400" dirty="0">
                <a:latin typeface="Consolas"/>
              </a:rPr>
              <a:t> </a:t>
            </a:r>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int</a:t>
            </a:r>
            <a:r>
              <a:rPr lang="en-US" sz="1400" dirty="0">
                <a:solidFill>
                  <a:prstClr val="black"/>
                </a:solidFill>
                <a:latin typeface="Consolas"/>
              </a:rPr>
              <a:t>[] </a:t>
            </a:r>
            <a:r>
              <a:rPr lang="en-US" sz="1400" dirty="0" err="1">
                <a:solidFill>
                  <a:prstClr val="black"/>
                </a:solidFill>
                <a:latin typeface="Consolas"/>
              </a:rPr>
              <a:t>RandomArray</a:t>
            </a:r>
            <a:r>
              <a:rPr lang="en-US" sz="1400" dirty="0">
                <a:solidFill>
                  <a:prstClr val="black"/>
                </a:solidFill>
                <a:latin typeface="Consolas"/>
              </a:rPr>
              <a:t>(</a:t>
            </a:r>
            <a:r>
              <a:rPr lang="en-US" sz="1400" dirty="0">
                <a:solidFill>
                  <a:srgbClr val="0000FF"/>
                </a:solidFill>
                <a:latin typeface="Consolas"/>
              </a:rPr>
              <a:t>int</a:t>
            </a:r>
            <a:r>
              <a:rPr lang="en-US" sz="1400" dirty="0">
                <a:solidFill>
                  <a:prstClr val="black"/>
                </a:solidFill>
                <a:latin typeface="Consolas"/>
              </a:rPr>
              <a:t> </a:t>
            </a:r>
            <a:r>
              <a:rPr lang="en-US" sz="1400" dirty="0" err="1">
                <a:solidFill>
                  <a:prstClr val="black"/>
                </a:solidFill>
                <a:latin typeface="Consolas"/>
              </a:rPr>
              <a:t>len</a:t>
            </a:r>
            <a:r>
              <a:rPr lang="en-US" sz="1400" dirty="0">
                <a:solidFill>
                  <a:prstClr val="black"/>
                </a:solidFill>
                <a:latin typeface="Consolas"/>
              </a:rPr>
              <a:t>)</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srgbClr val="0000FF"/>
                </a:solidFill>
                <a:latin typeface="Consolas"/>
              </a:rPr>
              <a:t>var</a:t>
            </a:r>
            <a:r>
              <a:rPr lang="en-US" sz="1400" dirty="0">
                <a:solidFill>
                  <a:prstClr val="black"/>
                </a:solidFill>
                <a:latin typeface="Consolas"/>
              </a:rPr>
              <a:t> random = </a:t>
            </a:r>
            <a:r>
              <a:rPr lang="en-US" sz="1400" dirty="0">
                <a:solidFill>
                  <a:srgbClr val="0000FF"/>
                </a:solidFill>
                <a:latin typeface="Consolas"/>
              </a:rPr>
              <a:t>new</a:t>
            </a:r>
            <a:r>
              <a:rPr lang="en-US" sz="1400" dirty="0">
                <a:solidFill>
                  <a:prstClr val="black"/>
                </a:solidFill>
                <a:latin typeface="Consolas"/>
              </a:rPr>
              <a:t> </a:t>
            </a:r>
            <a:r>
              <a:rPr lang="en-US" sz="1400" dirty="0">
                <a:solidFill>
                  <a:srgbClr val="2B91AF"/>
                </a:solidFill>
                <a:latin typeface="Consolas"/>
              </a:rPr>
              <a:t>Random</a:t>
            </a:r>
            <a:r>
              <a:rPr lang="en-US" sz="1400" dirty="0">
                <a:solidFill>
                  <a:prstClr val="black"/>
                </a:solidFill>
                <a:latin typeface="Consolas"/>
              </a:rPr>
              <a:t>(</a:t>
            </a:r>
            <a:r>
              <a:rPr lang="en-US" sz="1400" dirty="0" err="1">
                <a:solidFill>
                  <a:prstClr val="black"/>
                </a:solidFill>
                <a:latin typeface="Consolas"/>
              </a:rPr>
              <a:t>len</a:t>
            </a:r>
            <a:r>
              <a:rPr lang="en-US" sz="1400" dirty="0">
                <a:solidFill>
                  <a:prstClr val="black"/>
                </a:solidFill>
                <a:latin typeface="Consolas"/>
              </a:rPr>
              <a:t>);</a:t>
            </a:r>
          </a:p>
          <a:p>
            <a:r>
              <a:rPr lang="en-US" sz="1400" dirty="0">
                <a:solidFill>
                  <a:prstClr val="black"/>
                </a:solidFill>
                <a:latin typeface="Consolas"/>
              </a:rPr>
              <a:t>      </a:t>
            </a:r>
            <a:r>
              <a:rPr lang="en-US" sz="1400" dirty="0" err="1">
                <a:solidFill>
                  <a:srgbClr val="0000FF"/>
                </a:solidFill>
                <a:latin typeface="Consolas"/>
              </a:rPr>
              <a:t>var</a:t>
            </a:r>
            <a:r>
              <a:rPr lang="en-US" sz="1400" dirty="0">
                <a:solidFill>
                  <a:prstClr val="black"/>
                </a:solidFill>
                <a:latin typeface="Consolas"/>
              </a:rPr>
              <a:t> </a:t>
            </a:r>
            <a:r>
              <a:rPr lang="en-US" sz="1400" dirty="0" err="1">
                <a:solidFill>
                  <a:prstClr val="black"/>
                </a:solidFill>
                <a:latin typeface="Consolas"/>
              </a:rPr>
              <a:t>arr</a:t>
            </a:r>
            <a:r>
              <a:rPr lang="en-US" sz="1400" dirty="0">
                <a:solidFill>
                  <a:prstClr val="black"/>
                </a:solidFill>
                <a:latin typeface="Consolas"/>
              </a:rPr>
              <a:t> = </a:t>
            </a:r>
            <a:r>
              <a:rPr lang="en-US" sz="1400" dirty="0">
                <a:solidFill>
                  <a:srgbClr val="0000FF"/>
                </a:solidFill>
                <a:latin typeface="Consolas"/>
              </a:rPr>
              <a:t>new</a:t>
            </a:r>
            <a:r>
              <a:rPr lang="en-US" sz="1400" dirty="0">
                <a:solidFill>
                  <a:prstClr val="black"/>
                </a:solidFill>
                <a:latin typeface="Consolas"/>
              </a:rPr>
              <a:t> </a:t>
            </a:r>
            <a:r>
              <a:rPr lang="en-US" sz="1400" dirty="0" err="1">
                <a:solidFill>
                  <a:srgbClr val="0000FF"/>
                </a:solidFill>
                <a:latin typeface="Consolas"/>
              </a:rPr>
              <a:t>int</a:t>
            </a:r>
            <a:r>
              <a:rPr lang="en-US" sz="1400" dirty="0">
                <a:solidFill>
                  <a:prstClr val="black"/>
                </a:solidFill>
                <a:latin typeface="Consolas"/>
              </a:rPr>
              <a:t>[</a:t>
            </a:r>
            <a:r>
              <a:rPr lang="en-US" sz="1400" dirty="0" err="1">
                <a:solidFill>
                  <a:prstClr val="black"/>
                </a:solidFill>
                <a:latin typeface="Consolas"/>
              </a:rPr>
              <a:t>len</a:t>
            </a:r>
            <a:r>
              <a:rPr lang="en-US" sz="1400" dirty="0">
                <a:solidFill>
                  <a:prstClr val="black"/>
                </a:solidFill>
                <a:latin typeface="Consolas"/>
              </a:rPr>
              <a:t>];</a:t>
            </a:r>
          </a:p>
          <a:p>
            <a:r>
              <a:rPr lang="en-US" sz="1400" dirty="0">
                <a:solidFill>
                  <a:prstClr val="black"/>
                </a:solidFill>
                <a:latin typeface="Consolas"/>
              </a:rPr>
              <a:t>      </a:t>
            </a:r>
            <a:r>
              <a:rPr lang="en-US" sz="1400" dirty="0">
                <a:solidFill>
                  <a:srgbClr val="0000FF"/>
                </a:solidFill>
                <a:latin typeface="Consolas"/>
              </a:rPr>
              <a:t>for</a:t>
            </a:r>
            <a:r>
              <a:rPr lang="en-US" sz="1400" dirty="0">
                <a:solidFill>
                  <a:prstClr val="black"/>
                </a:solidFill>
                <a:latin typeface="Consolas"/>
              </a:rPr>
              <a:t> (</a:t>
            </a:r>
            <a:r>
              <a:rPr lang="en-US" sz="1400" dirty="0" err="1">
                <a:solidFill>
                  <a:srgbClr val="0000FF"/>
                </a:solidFill>
                <a:latin typeface="Consolas"/>
              </a:rPr>
              <a:t>var</a:t>
            </a:r>
            <a:r>
              <a:rPr lang="en-US" sz="1400" dirty="0">
                <a:solidFill>
                  <a:prstClr val="black"/>
                </a:solidFill>
                <a:latin typeface="Consolas"/>
              </a:rPr>
              <a:t> i=0; i &lt; </a:t>
            </a:r>
            <a:r>
              <a:rPr lang="en-US" sz="1400" dirty="0" err="1">
                <a:solidFill>
                  <a:prstClr val="black"/>
                </a:solidFill>
                <a:latin typeface="Consolas"/>
              </a:rPr>
              <a:t>len</a:t>
            </a:r>
            <a:r>
              <a:rPr lang="en-US" sz="1400" dirty="0">
                <a:solidFill>
                  <a:prstClr val="black"/>
                </a:solidFill>
                <a:latin typeface="Consolas"/>
              </a:rPr>
              <a:t>; i++)</a:t>
            </a:r>
          </a:p>
          <a:p>
            <a:r>
              <a:rPr lang="en-US" sz="1400" dirty="0">
                <a:solidFill>
                  <a:prstClr val="black"/>
                </a:solidFill>
                <a:latin typeface="Consolas"/>
              </a:rPr>
              <a:t>      {</a:t>
            </a:r>
          </a:p>
          <a:p>
            <a:r>
              <a:rPr lang="en-US" sz="1400" dirty="0">
                <a:solidFill>
                  <a:prstClr val="black"/>
                </a:solidFill>
                <a:latin typeface="Consolas"/>
              </a:rPr>
              <a:t>        </a:t>
            </a:r>
            <a:r>
              <a:rPr lang="en-US" sz="1400" dirty="0" err="1">
                <a:solidFill>
                  <a:prstClr val="black"/>
                </a:solidFill>
                <a:latin typeface="Consolas"/>
              </a:rPr>
              <a:t>arr</a:t>
            </a:r>
            <a:r>
              <a:rPr lang="en-US" sz="1400" dirty="0">
                <a:solidFill>
                  <a:prstClr val="black"/>
                </a:solidFill>
                <a:latin typeface="Consolas"/>
              </a:rPr>
              <a:t>[i] = </a:t>
            </a:r>
            <a:r>
              <a:rPr lang="en-US" sz="1400" dirty="0" err="1">
                <a:solidFill>
                  <a:prstClr val="black"/>
                </a:solidFill>
                <a:latin typeface="Consolas"/>
              </a:rPr>
              <a:t>random.Next</a:t>
            </a:r>
            <a:r>
              <a:rPr lang="en-US" sz="1400" dirty="0">
                <a:solidFill>
                  <a:prstClr val="black"/>
                </a:solidFill>
                <a:latin typeface="Consolas"/>
              </a:rPr>
              <a:t>();</a:t>
            </a:r>
          </a:p>
          <a:p>
            <a:r>
              <a:rPr lang="en-US" sz="1400" dirty="0">
                <a:solidFill>
                  <a:prstClr val="black"/>
                </a:solidFill>
                <a:latin typeface="Consolas"/>
              </a:rPr>
              <a:t>      }</a:t>
            </a: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err="1">
                <a:solidFill>
                  <a:prstClr val="black"/>
                </a:solidFill>
                <a:latin typeface="Consolas"/>
              </a:rPr>
              <a:t>arr</a:t>
            </a:r>
            <a:r>
              <a:rPr lang="en-US" sz="1400" dirty="0">
                <a:solidFill>
                  <a:prstClr val="black"/>
                </a:solidFill>
                <a:latin typeface="Consolas"/>
              </a:rPr>
              <a:t>;</a:t>
            </a:r>
          </a:p>
          <a:p>
            <a:r>
              <a:rPr lang="en-US" sz="1400" dirty="0">
                <a:solidFill>
                  <a:prstClr val="black"/>
                </a:solidFill>
                <a:latin typeface="Consolas"/>
              </a:rPr>
              <a:t>    }</a:t>
            </a:r>
            <a:endParaRPr lang="en-US" sz="1400" dirty="0" smtClean="0">
              <a:effectLst>
                <a:outerShdw blurRad="38100" dist="38100" dir="2700000" algn="tl">
                  <a:srgbClr val="000000">
                    <a:alpha val="43137"/>
                  </a:srgbClr>
                </a:outerShdw>
              </a:effectLst>
            </a:endParaRPr>
          </a:p>
        </p:txBody>
      </p:sp>
      <p:sp>
        <p:nvSpPr>
          <p:cNvPr id="6" name="Bent Arrow 5"/>
          <p:cNvSpPr/>
          <p:nvPr/>
        </p:nvSpPr>
        <p:spPr bwMode="auto">
          <a:xfrm flipV="1">
            <a:off x="1600200" y="4895850"/>
            <a:ext cx="1981200" cy="1504950"/>
          </a:xfrm>
          <a:prstGeom prst="bentArrow">
            <a:avLst>
              <a:gd name="adj1" fmla="val 25000"/>
              <a:gd name="adj2" fmla="val 25000"/>
              <a:gd name="adj3" fmla="val 25000"/>
              <a:gd name="adj4" fmla="val 5375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TextBox 6"/>
          <p:cNvSpPr txBox="1"/>
          <p:nvPr/>
        </p:nvSpPr>
        <p:spPr>
          <a:xfrm>
            <a:off x="2165628" y="5149334"/>
            <a:ext cx="1415772"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effectLst>
                  <a:outerShdw blurRad="38100" dist="38100" dir="2700000" algn="tl">
                    <a:srgbClr val="000000">
                      <a:alpha val="43137"/>
                    </a:srgbClr>
                  </a:outerShdw>
                </a:effectLst>
              </a:rPr>
              <a:t>C# compiler</a:t>
            </a:r>
          </a:p>
        </p:txBody>
      </p:sp>
    </p:spTree>
    <p:extLst>
      <p:ext uri="{BB962C8B-B14F-4D97-AF65-F5344CB8AC3E}">
        <p14:creationId xmlns:p14="http://schemas.microsoft.com/office/powerpoint/2010/main" val="3985850674"/>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Bytecode is ugly to analyze</a:t>
            </a:r>
            <a:endParaRPr lang="en-US" dirty="0"/>
          </a:p>
        </p:txBody>
      </p:sp>
      <p:sp>
        <p:nvSpPr>
          <p:cNvPr id="4" name="TextBox 3"/>
          <p:cNvSpPr txBox="1"/>
          <p:nvPr/>
        </p:nvSpPr>
        <p:spPr>
          <a:xfrm>
            <a:off x="304799" y="1447800"/>
            <a:ext cx="6009979" cy="1200329"/>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fr-FR" dirty="0">
                <a:latin typeface="Consolas"/>
              </a:rPr>
              <a:t> </a:t>
            </a:r>
            <a:r>
              <a:rPr lang="fr-FR" dirty="0">
                <a:solidFill>
                  <a:srgbClr val="0000FF"/>
                </a:solidFill>
                <a:latin typeface="Consolas"/>
              </a:rPr>
              <a:t>public</a:t>
            </a:r>
            <a:r>
              <a:rPr lang="fr-FR" dirty="0">
                <a:solidFill>
                  <a:prstClr val="black"/>
                </a:solidFill>
                <a:latin typeface="Consolas"/>
              </a:rPr>
              <a:t> </a:t>
            </a:r>
            <a:r>
              <a:rPr lang="fr-FR" dirty="0" err="1">
                <a:solidFill>
                  <a:srgbClr val="0000FF"/>
                </a:solidFill>
                <a:latin typeface="Consolas"/>
              </a:rPr>
              <a:t>int</a:t>
            </a:r>
            <a:r>
              <a:rPr lang="fr-FR" dirty="0">
                <a:solidFill>
                  <a:prstClr val="black"/>
                </a:solidFill>
                <a:latin typeface="Consolas"/>
              </a:rPr>
              <a:t> </a:t>
            </a:r>
            <a:r>
              <a:rPr lang="fr-FR" dirty="0" err="1">
                <a:solidFill>
                  <a:prstClr val="black"/>
                </a:solidFill>
                <a:latin typeface="Consolas"/>
              </a:rPr>
              <a:t>AddThreValues</a:t>
            </a:r>
            <a:r>
              <a:rPr lang="fr-FR" dirty="0">
                <a:solidFill>
                  <a:prstClr val="black"/>
                </a:solidFill>
                <a:latin typeface="Consolas"/>
              </a:rPr>
              <a:t>(</a:t>
            </a:r>
            <a:r>
              <a:rPr lang="fr-FR" dirty="0" err="1">
                <a:solidFill>
                  <a:srgbClr val="0000FF"/>
                </a:solidFill>
                <a:latin typeface="Consolas"/>
              </a:rPr>
              <a:t>int</a:t>
            </a:r>
            <a:r>
              <a:rPr lang="fr-FR" dirty="0">
                <a:solidFill>
                  <a:prstClr val="black"/>
                </a:solidFill>
                <a:latin typeface="Consolas"/>
              </a:rPr>
              <a:t> x, </a:t>
            </a:r>
            <a:r>
              <a:rPr lang="fr-FR" dirty="0" err="1">
                <a:solidFill>
                  <a:srgbClr val="0000FF"/>
                </a:solidFill>
                <a:latin typeface="Consolas"/>
              </a:rPr>
              <a:t>int</a:t>
            </a:r>
            <a:r>
              <a:rPr lang="fr-FR" dirty="0">
                <a:solidFill>
                  <a:prstClr val="black"/>
                </a:solidFill>
                <a:latin typeface="Consolas"/>
              </a:rPr>
              <a:t> y, </a:t>
            </a:r>
            <a:r>
              <a:rPr lang="fr-FR" dirty="0" err="1">
                <a:solidFill>
                  <a:srgbClr val="0000FF"/>
                </a:solidFill>
                <a:latin typeface="Consolas"/>
              </a:rPr>
              <a:t>int</a:t>
            </a:r>
            <a:r>
              <a:rPr lang="fr-FR" dirty="0">
                <a:solidFill>
                  <a:prstClr val="black"/>
                </a:solidFill>
                <a:latin typeface="Consolas"/>
              </a:rPr>
              <a:t> z)</a:t>
            </a:r>
          </a:p>
          <a:p>
            <a:r>
              <a:rPr lang="en-US"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return</a:t>
            </a:r>
            <a:r>
              <a:rPr lang="en-US" dirty="0">
                <a:solidFill>
                  <a:prstClr val="black"/>
                </a:solidFill>
                <a:latin typeface="Consolas"/>
              </a:rPr>
              <a:t> x + y + z;</a:t>
            </a:r>
          </a:p>
          <a:p>
            <a:r>
              <a:rPr lang="en-US" dirty="0">
                <a:solidFill>
                  <a:prstClr val="black"/>
                </a:solidFill>
                <a:latin typeface="Consolas"/>
              </a:rPr>
              <a:t>    }</a:t>
            </a:r>
            <a:endParaRPr lang="en-US" dirty="0" smtClean="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429000"/>
            <a:ext cx="481012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36346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8.8|36.1|21.5"/>
</p:tagLst>
</file>

<file path=ppt/tags/tag2.xml><?xml version="1.0" encoding="utf-8"?>
<p:tagLst xmlns:a="http://schemas.openxmlformats.org/drawingml/2006/main" xmlns:r="http://schemas.openxmlformats.org/officeDocument/2006/relationships" xmlns:p="http://schemas.openxmlformats.org/presentationml/2006/main">
  <p:tag name="TIMING" val="|1.5|1.9|3.1|0.7|0.3|0.1"/>
</p:tagLst>
</file>

<file path=ppt/tags/tag3.xml><?xml version="1.0" encoding="utf-8"?>
<p:tagLst xmlns:a="http://schemas.openxmlformats.org/drawingml/2006/main" xmlns:r="http://schemas.openxmlformats.org/officeDocument/2006/relationships" xmlns:p="http://schemas.openxmlformats.org/presentationml/2006/main">
  <p:tag name="TIMING" val="|31|18.1|11.5|5.6|52.6|8"/>
</p:tagLst>
</file>

<file path=ppt/tags/tag4.xml><?xml version="1.0" encoding="utf-8"?>
<p:tagLst xmlns:a="http://schemas.openxmlformats.org/drawingml/2006/main" xmlns:r="http://schemas.openxmlformats.org/officeDocument/2006/relationships" xmlns:p="http://schemas.openxmlformats.org/presentationml/2006/main">
  <p:tag name="TIMING" val="|24.8|32.9|1.7"/>
</p:tagLst>
</file>

<file path=ppt/tags/tag5.xml><?xml version="1.0" encoding="utf-8"?>
<p:tagLst xmlns:a="http://schemas.openxmlformats.org/drawingml/2006/main" xmlns:r="http://schemas.openxmlformats.org/officeDocument/2006/relationships" xmlns:p="http://schemas.openxmlformats.org/presentationml/2006/main">
  <p:tag name="TIMING" val="|4|1.2|21.6"/>
</p:tagLst>
</file>

<file path=ppt/theme/theme1.xml><?xml version="1.0" encoding="utf-8"?>
<a:theme xmlns:a="http://schemas.openxmlformats.org/drawingml/2006/main" name="1-10070 Microsoft Research 2008">
  <a:themeElements>
    <a:clrScheme name="Custom 12">
      <a:dk1>
        <a:srgbClr val="000000"/>
      </a:dk1>
      <a:lt1>
        <a:srgbClr val="FFFFFF"/>
      </a:lt1>
      <a:dk2>
        <a:srgbClr val="050595"/>
      </a:dk2>
      <a:lt2>
        <a:srgbClr val="FFFF99"/>
      </a:lt2>
      <a:accent1>
        <a:srgbClr val="FEC423"/>
      </a:accent1>
      <a:accent2>
        <a:srgbClr val="4F90CC"/>
      </a:accent2>
      <a:accent3>
        <a:srgbClr val="F37735"/>
      </a:accent3>
      <a:accent4>
        <a:srgbClr val="71C267"/>
      </a:accent4>
      <a:accent5>
        <a:srgbClr val="3ED6E4"/>
      </a:accent5>
      <a:accent6>
        <a:srgbClr val="7D3DA1"/>
      </a:accent6>
      <a:hlink>
        <a:srgbClr val="4F90CC"/>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sz="2400" dirty="0" err="1" smtClean="0">
            <a:solidFill>
              <a:schemeClr val="bg2"/>
            </a:solidFill>
            <a:effectLst/>
          </a:defRPr>
        </a:defPPr>
      </a:lstStyle>
    </a:txDef>
  </a:objectDefaults>
  <a:extraClrSchemeLst/>
</a:theme>
</file>

<file path=ppt/theme/theme2.xml><?xml version="1.0" encoding="utf-8"?>
<a:theme xmlns:a="http://schemas.openxmlformats.org/drawingml/2006/main" name="White with Courier font for code slides">
  <a:themeElements>
    <a:clrScheme name="1-10070 Microsoft Research">
      <a:dk1>
        <a:srgbClr val="000000"/>
      </a:dk1>
      <a:lt1>
        <a:srgbClr val="FFFFFF"/>
      </a:lt1>
      <a:dk2>
        <a:srgbClr val="050595"/>
      </a:dk2>
      <a:lt2>
        <a:srgbClr val="FFFF99"/>
      </a:lt2>
      <a:accent1>
        <a:srgbClr val="FEC423"/>
      </a:accent1>
      <a:accent2>
        <a:srgbClr val="4F90CC"/>
      </a:accent2>
      <a:accent3>
        <a:srgbClr val="F37735"/>
      </a:accent3>
      <a:accent4>
        <a:srgbClr val="71C267"/>
      </a:accent4>
      <a:accent5>
        <a:srgbClr val="3ED6E4"/>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10159 Microsoft Research 2009">
  <a:themeElements>
    <a:clrScheme name="1-10159_Microsoft Research">
      <a:dk1>
        <a:srgbClr val="000000"/>
      </a:dk1>
      <a:lt1>
        <a:srgbClr val="FFFFFF"/>
      </a:lt1>
      <a:dk2>
        <a:srgbClr val="050595"/>
      </a:dk2>
      <a:lt2>
        <a:srgbClr val="FFFF99"/>
      </a:lt2>
      <a:accent1>
        <a:srgbClr val="FEC423"/>
      </a:accent1>
      <a:accent2>
        <a:srgbClr val="4F90CC"/>
      </a:accent2>
      <a:accent3>
        <a:srgbClr val="F37735"/>
      </a:accent3>
      <a:accent4>
        <a:srgbClr val="71C267"/>
      </a:accent4>
      <a:accent5>
        <a:srgbClr val="3ED6E4"/>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effectLst>
              <a:outerShdw blurRad="38100" dist="38100" dir="2700000" algn="tl">
                <a:srgbClr val="000000">
                  <a:alpha val="43137"/>
                </a:srgbClr>
              </a:outerShdw>
            </a:effectLst>
          </a:defRPr>
        </a:defPPr>
      </a:lstStyle>
    </a:txDef>
  </a:objectDefaults>
  <a:extraClrSchemeLst/>
</a:theme>
</file>

<file path=ppt/theme/theme4.xml><?xml version="1.0" encoding="utf-8"?>
<a:theme xmlns:a="http://schemas.openxmlformats.org/drawingml/2006/main" name="1_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1_1-10070 Microsoft Research 2008">
  <a:themeElements>
    <a:clrScheme name="Custom 12">
      <a:dk1>
        <a:srgbClr val="000000"/>
      </a:dk1>
      <a:lt1>
        <a:srgbClr val="FFFFFF"/>
      </a:lt1>
      <a:dk2>
        <a:srgbClr val="050595"/>
      </a:dk2>
      <a:lt2>
        <a:srgbClr val="FFFF99"/>
      </a:lt2>
      <a:accent1>
        <a:srgbClr val="FEC423"/>
      </a:accent1>
      <a:accent2>
        <a:srgbClr val="4F90CC"/>
      </a:accent2>
      <a:accent3>
        <a:srgbClr val="F37735"/>
      </a:accent3>
      <a:accent4>
        <a:srgbClr val="71C267"/>
      </a:accent4>
      <a:accent5>
        <a:srgbClr val="3ED6E4"/>
      </a:accent5>
      <a:accent6>
        <a:srgbClr val="7D3DA1"/>
      </a:accent6>
      <a:hlink>
        <a:srgbClr val="4F90CC"/>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50000">
                  <a:schemeClr val="tx1"/>
                </a:gs>
                <a:gs pos="100000">
                  <a:schemeClr val="tx1"/>
                </a:gs>
              </a:gsLst>
              <a:lin ang="5400000" scaled="0"/>
            </a:gradFill>
            <a:effectLst>
              <a:outerShdw blurRad="50800" dist="38100" dir="2700000" algn="tl" rotWithShape="0">
                <a:schemeClr val="bg2">
                  <a:alpha val="40000"/>
                </a:scheme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sz="2400" dirty="0" err="1" smtClean="0">
            <a:solidFill>
              <a:schemeClr val="bg2"/>
            </a:solidFill>
            <a:effectLst/>
          </a:defRPr>
        </a:defPPr>
      </a:lstStyle>
    </a:txDef>
  </a:objectDefaults>
  <a:extraClrSchemeLst/>
</a:theme>
</file>

<file path=ppt/theme/theme6.xml><?xml version="1.0" encoding="utf-8"?>
<a:theme xmlns:a="http://schemas.openxmlformats.org/drawingml/2006/main" name="2_White with Courier font for code slides">
  <a:themeElements>
    <a:clrScheme name="1-10070 Microsoft Research">
      <a:dk1>
        <a:srgbClr val="000000"/>
      </a:dk1>
      <a:lt1>
        <a:srgbClr val="FFFFFF"/>
      </a:lt1>
      <a:dk2>
        <a:srgbClr val="050595"/>
      </a:dk2>
      <a:lt2>
        <a:srgbClr val="FFFF99"/>
      </a:lt2>
      <a:accent1>
        <a:srgbClr val="FEC423"/>
      </a:accent1>
      <a:accent2>
        <a:srgbClr val="4F90CC"/>
      </a:accent2>
      <a:accent3>
        <a:srgbClr val="F37735"/>
      </a:accent3>
      <a:accent4>
        <a:srgbClr val="71C267"/>
      </a:accent4>
      <a:accent5>
        <a:srgbClr val="3ED6E4"/>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Microsoft Research 2008 light template</Template>
  <TotalTime>1837</TotalTime>
  <Words>11230</Words>
  <Application>Microsoft Office PowerPoint</Application>
  <PresentationFormat>On-screen Show (4:3)</PresentationFormat>
  <Paragraphs>2892</Paragraphs>
  <Slides>247</Slides>
  <Notes>3</Notes>
  <HiddenSlides>0</HiddenSlides>
  <MMClips>0</MMClips>
  <ScaleCrop>false</ScaleCrop>
  <HeadingPairs>
    <vt:vector size="6" baseType="variant">
      <vt:variant>
        <vt:lpstr>Theme</vt:lpstr>
      </vt:variant>
      <vt:variant>
        <vt:i4>6</vt:i4>
      </vt:variant>
      <vt:variant>
        <vt:lpstr>Embedded OLE Servers</vt:lpstr>
      </vt:variant>
      <vt:variant>
        <vt:i4>2</vt:i4>
      </vt:variant>
      <vt:variant>
        <vt:lpstr>Slide Titles</vt:lpstr>
      </vt:variant>
      <vt:variant>
        <vt:i4>247</vt:i4>
      </vt:variant>
    </vt:vector>
  </HeadingPairs>
  <TitlesOfParts>
    <vt:vector size="255" baseType="lpstr">
      <vt:lpstr>1-10070 Microsoft Research 2008</vt:lpstr>
      <vt:lpstr>White with Courier font for code slides</vt:lpstr>
      <vt:lpstr>1-10159 Microsoft Research 2009</vt:lpstr>
      <vt:lpstr>1_White with Courier font for code slides</vt:lpstr>
      <vt:lpstr>1_1-10070 Microsoft Research 2008</vt:lpstr>
      <vt:lpstr>2_White with Courier font for code slides</vt:lpstr>
      <vt:lpstr>Visio</vt:lpstr>
      <vt:lpstr>Equation</vt:lpstr>
      <vt:lpstr>CodeContracts:  Specification &amp; Verification   </vt:lpstr>
      <vt:lpstr>PowerPoint Presentation</vt:lpstr>
      <vt:lpstr>In these 5 lectures</vt:lpstr>
      <vt:lpstr>CodeContracts Impact</vt:lpstr>
      <vt:lpstr>Program verification</vt:lpstr>
      <vt:lpstr>Verification 101</vt:lpstr>
      <vt:lpstr>Specification</vt:lpstr>
      <vt:lpstr>A plethora of specification lang.</vt:lpstr>
      <vt:lpstr>The programmer…</vt:lpstr>
      <vt:lpstr>Real world: SAL</vt:lpstr>
      <vt:lpstr>SAL</vt:lpstr>
      <vt:lpstr>Potato</vt:lpstr>
      <vt:lpstr>Potato</vt:lpstr>
      <vt:lpstr>How do we check potato? </vt:lpstr>
      <vt:lpstr>Potato (when lucky)</vt:lpstr>
      <vt:lpstr>Potato (when lucky)</vt:lpstr>
      <vt:lpstr>Potato (when unlucky)</vt:lpstr>
      <vt:lpstr>To sum up…</vt:lpstr>
      <vt:lpstr>Specification with Contracts</vt:lpstr>
      <vt:lpstr>Contracts?</vt:lpstr>
      <vt:lpstr>Contracts: What for?</vt:lpstr>
      <vt:lpstr>Contracts: What for?</vt:lpstr>
      <vt:lpstr>Assume/guarantee reasoning</vt:lpstr>
      <vt:lpstr>But we already have assertions! </vt:lpstr>
      <vt:lpstr>Exceptions</vt:lpstr>
      <vt:lpstr>But we have Debug.Assert! </vt:lpstr>
      <vt:lpstr>Assert &amp; OOP :  </vt:lpstr>
      <vt:lpstr>Contracts today </vt:lpstr>
      <vt:lpstr>Contracts today</vt:lpstr>
      <vt:lpstr>Code contracts</vt:lpstr>
      <vt:lpstr>Code Contracts</vt:lpstr>
      <vt:lpstr>What are they?</vt:lpstr>
      <vt:lpstr>Preconditions</vt:lpstr>
      <vt:lpstr>Preconditions </vt:lpstr>
      <vt:lpstr>Hmmm… </vt:lpstr>
      <vt:lpstr>Side effects?</vt:lpstr>
      <vt:lpstr>Purity…</vt:lpstr>
      <vt:lpstr>Postconditions</vt:lpstr>
      <vt:lpstr>Result value?</vt:lpstr>
      <vt:lpstr>Question</vt:lpstr>
      <vt:lpstr>Old value?</vt:lpstr>
      <vt:lpstr>Quantifiers</vt:lpstr>
      <vt:lpstr>Class Invariant</vt:lpstr>
      <vt:lpstr>Interfaces</vt:lpstr>
      <vt:lpstr>Other</vt:lpstr>
      <vt:lpstr>Why not simply attributes?</vt:lpstr>
      <vt:lpstr>Advantages</vt:lpstr>
      <vt:lpstr>Runtime checking (aka Testing)</vt:lpstr>
      <vt:lpstr>Potato &amp; testing</vt:lpstr>
      <vt:lpstr>Potato &amp; testing</vt:lpstr>
      <vt:lpstr>Testing</vt:lpstr>
      <vt:lpstr>Runtime checking of contracts</vt:lpstr>
      <vt:lpstr>Binary rewriting</vt:lpstr>
      <vt:lpstr>Static verification</vt:lpstr>
      <vt:lpstr>Static verification with potatos</vt:lpstr>
      <vt:lpstr>Static verification</vt:lpstr>
      <vt:lpstr>Verification techniques</vt:lpstr>
      <vt:lpstr>Abstract interpretation</vt:lpstr>
      <vt:lpstr>Abstract Interpretation</vt:lpstr>
      <vt:lpstr>Basic Concepts</vt:lpstr>
      <vt:lpstr>Which is the structure?</vt:lpstr>
      <vt:lpstr>Example: Sets of integers ℤ</vt:lpstr>
      <vt:lpstr>Example: Signs</vt:lpstr>
      <vt:lpstr>Example: Intervals </vt:lpstr>
      <vt:lpstr>Concrete &amp; Abstract</vt:lpstr>
      <vt:lpstr>Example</vt:lpstr>
      <vt:lpstr>Example</vt:lpstr>
      <vt:lpstr>Some properties</vt:lpstr>
      <vt:lpstr>Ok, so what?</vt:lpstr>
      <vt:lpstr>Rule of signs (1 of 3)</vt:lpstr>
      <vt:lpstr>Rule of signs (2 of 3)</vt:lpstr>
      <vt:lpstr>Rule of signs (3 of 3) - Example</vt:lpstr>
      <vt:lpstr>How does it apply to programs?</vt:lpstr>
      <vt:lpstr>Assignment</vt:lpstr>
      <vt:lpstr>The other commands…</vt:lpstr>
      <vt:lpstr>Fixpoint computation</vt:lpstr>
      <vt:lpstr>Example of fixpoint iterations with widening</vt:lpstr>
      <vt:lpstr>Example of fixpoint iterations with narrowing</vt:lpstr>
      <vt:lpstr>Static Checking of Contracts</vt:lpstr>
      <vt:lpstr>Potato are nice, but…</vt:lpstr>
      <vt:lpstr>Model checkers</vt:lpstr>
      <vt:lpstr>Theorem provers</vt:lpstr>
      <vt:lpstr>CodeContracts  Static checker aka Clousot</vt:lpstr>
      <vt:lpstr>Clousot</vt:lpstr>
      <vt:lpstr>Algorithm: High level</vt:lpstr>
      <vt:lpstr>Proof obligations</vt:lpstr>
      <vt:lpstr>NonNull dereference</vt:lpstr>
      <vt:lpstr>Array bounds</vt:lpstr>
      <vt:lpstr>Overflows</vt:lpstr>
      <vt:lpstr>Explicit obligation: Assertions</vt:lpstr>
      <vt:lpstr>Assume/guarantee reasoning</vt:lpstr>
      <vt:lpstr>Preconditions</vt:lpstr>
      <vt:lpstr>Postconditions</vt:lpstr>
      <vt:lpstr>Read the bytecode </vt:lpstr>
      <vt:lpstr>Phase 1</vt:lpstr>
      <vt:lpstr>On the disk…</vt:lpstr>
      <vt:lpstr>.NET</vt:lpstr>
      <vt:lpstr>Bytecode</vt:lpstr>
      <vt:lpstr>Bytecode is ugly to analyze</vt:lpstr>
      <vt:lpstr>So why we analyze it?</vt:lpstr>
      <vt:lpstr>De-stack</vt:lpstr>
      <vt:lpstr>De-stack</vt:lpstr>
      <vt:lpstr>Control flow graph construction</vt:lpstr>
      <vt:lpstr>Control flow graph construction</vt:lpstr>
      <vt:lpstr>Control flow graph construction</vt:lpstr>
      <vt:lpstr>Control flow graph construction</vt:lpstr>
      <vt:lpstr>De-heap</vt:lpstr>
      <vt:lpstr>De-heap</vt:lpstr>
      <vt:lpstr>An example</vt:lpstr>
      <vt:lpstr>Let’s recap</vt:lpstr>
      <vt:lpstr>Next</vt:lpstr>
      <vt:lpstr>Clousot: Analysis structure</vt:lpstr>
      <vt:lpstr>Compilation</vt:lpstr>
      <vt:lpstr>Wanted:(Relative) completeness</vt:lpstr>
      <vt:lpstr>Exercise</vt:lpstr>
      <vt:lpstr>Where is the problem?</vt:lpstr>
      <vt:lpstr>Example</vt:lpstr>
      <vt:lpstr>Brainstorm: How to recover info?</vt:lpstr>
      <vt:lpstr>Eager expression reconstruction?</vt:lpstr>
      <vt:lpstr>Lazy expression recovery</vt:lpstr>
      <vt:lpstr>Essentially a domain refinement</vt:lpstr>
      <vt:lpstr>Non-Null analysis</vt:lpstr>
      <vt:lpstr>“Null references:  The billion dollar mistake”</vt:lpstr>
      <vt:lpstr>Example</vt:lpstr>
      <vt:lpstr>Analysis steps (recall)</vt:lpstr>
      <vt:lpstr>With proof obligations explicit</vt:lpstr>
      <vt:lpstr>Analysis steps (recall)</vt:lpstr>
      <vt:lpstr>Abstract domain for the analysis</vt:lpstr>
      <vt:lpstr>Assume &amp; Assert</vt:lpstr>
      <vt:lpstr>Analysis</vt:lpstr>
      <vt:lpstr>Checking</vt:lpstr>
      <vt:lpstr>What we did?</vt:lpstr>
      <vt:lpstr>Limits?</vt:lpstr>
      <vt:lpstr>Numerical Analysis</vt:lpstr>
      <vt:lpstr>GCD</vt:lpstr>
      <vt:lpstr>Intervals (recall)</vt:lpstr>
      <vt:lpstr>Example</vt:lpstr>
      <vt:lpstr>Exercise (home?)</vt:lpstr>
      <vt:lpstr>Bounds checking example</vt:lpstr>
      <vt:lpstr>What are we missing?</vt:lpstr>
      <vt:lpstr>Relational numerical abstract domains</vt:lpstr>
      <vt:lpstr>Abstract domains</vt:lpstr>
      <vt:lpstr>Polyhedra</vt:lpstr>
      <vt:lpstr>Everything done in the 70s?</vt:lpstr>
      <vt:lpstr>Octagons</vt:lpstr>
      <vt:lpstr>Closure</vt:lpstr>
      <vt:lpstr>Pentagons: Main ideas</vt:lpstr>
      <vt:lpstr>Pentagons</vt:lpstr>
      <vt:lpstr>LessThan domain</vt:lpstr>
      <vt:lpstr>LessThan domain</vt:lpstr>
      <vt:lpstr>Pentagons</vt:lpstr>
      <vt:lpstr>Example: Cartesian join</vt:lpstr>
      <vt:lpstr>Join with reduction</vt:lpstr>
      <vt:lpstr>Example: Reduced Join ⊔* </vt:lpstr>
      <vt:lpstr>The smarter join on Pentagons</vt:lpstr>
      <vt:lpstr>⊔* and ⊔ </vt:lpstr>
      <vt:lpstr>⊔* and ⊔</vt:lpstr>
      <vt:lpstr>Reminder &amp; reduction</vt:lpstr>
      <vt:lpstr>Are Pentagons enough?</vt:lpstr>
      <vt:lpstr>Life is more complex…</vt:lpstr>
      <vt:lpstr>Linear equalities</vt:lpstr>
      <vt:lpstr>Karr by example</vt:lpstr>
      <vt:lpstr>So far</vt:lpstr>
      <vt:lpstr>Tree domain</vt:lpstr>
      <vt:lpstr>Example</vt:lpstr>
      <vt:lpstr>Still we need some more…</vt:lpstr>
      <vt:lpstr>Subpolyhedra</vt:lpstr>
      <vt:lpstr>Naif Join</vt:lpstr>
      <vt:lpstr>Join algorithm : SubPolyhedra</vt:lpstr>
      <vt:lpstr>Example : Join Step 1</vt:lpstr>
      <vt:lpstr>Example: Join steps 2-3</vt:lpstr>
      <vt:lpstr>Example: Join Step 4</vt:lpstr>
      <vt:lpstr>Example : Join Step 5</vt:lpstr>
      <vt:lpstr>Widening</vt:lpstr>
      <vt:lpstr>Critical operation: Reduction</vt:lpstr>
      <vt:lpstr>To sum up on Subpolyhedra</vt:lpstr>
      <vt:lpstr>Checking</vt:lpstr>
      <vt:lpstr>Proving things</vt:lpstr>
      <vt:lpstr>Why do we get top?</vt:lpstr>
      <vt:lpstr>Incremental analysis in Clousot</vt:lpstr>
      <vt:lpstr>Disjunctions</vt:lpstr>
      <vt:lpstr>Different solutions</vt:lpstr>
      <vt:lpstr>The solution in Clousot</vt:lpstr>
      <vt:lpstr>More complex example</vt:lpstr>
      <vt:lpstr>Example with loop</vt:lpstr>
      <vt:lpstr>Key points</vt:lpstr>
      <vt:lpstr>To sum up</vt:lpstr>
      <vt:lpstr>Clousot phases</vt:lpstr>
      <vt:lpstr>Next</vt:lpstr>
      <vt:lpstr>Let’s recap</vt:lpstr>
      <vt:lpstr>Why are we getting Top?</vt:lpstr>
      <vt:lpstr>Example</vt:lpstr>
      <vt:lpstr>Trace-based vs state-based</vt:lpstr>
      <vt:lpstr>More on state abstraction</vt:lpstr>
      <vt:lpstr>Concrete trace semantics</vt:lpstr>
      <vt:lpstr>Partial traces semantics</vt:lpstr>
      <vt:lpstr>For-loop unrolling</vt:lpstr>
      <vt:lpstr>Example</vt:lpstr>
      <vt:lpstr>State based abstraction</vt:lpstr>
      <vt:lpstr>Inter-method Inference</vt:lpstr>
      <vt:lpstr>Precondition inference</vt:lpstr>
      <vt:lpstr>Precondition inference</vt:lpstr>
      <vt:lpstr>Hmmmm…?</vt:lpstr>
      <vt:lpstr>Counter-example to “Theorem”</vt:lpstr>
      <vt:lpstr>Pre-condition inference</vt:lpstr>
      <vt:lpstr>Post-condition inference</vt:lpstr>
      <vt:lpstr>In theory</vt:lpstr>
      <vt:lpstr>In practice: Locals</vt:lpstr>
      <vt:lpstr>In practice: Redundant info</vt:lpstr>
      <vt:lpstr>In practice: Information split</vt:lpstr>
      <vt:lpstr>In practice: duplicated </vt:lpstr>
      <vt:lpstr>The inference algorithm</vt:lpstr>
      <vt:lpstr>Pre from post</vt:lpstr>
      <vt:lpstr>Object invariant inference</vt:lpstr>
      <vt:lpstr>Class semantics</vt:lpstr>
      <vt:lpstr>Analysis</vt:lpstr>
      <vt:lpstr>Example</vt:lpstr>
      <vt:lpstr>Aliasing?</vt:lpstr>
      <vt:lpstr>Can we do better?</vt:lpstr>
      <vt:lpstr>Message prioritization </vt:lpstr>
      <vt:lpstr>So we have a Top…</vt:lpstr>
      <vt:lpstr>1. Warning partitioning</vt:lpstr>
      <vt:lpstr>2. Scale rewards with outcome</vt:lpstr>
      <vt:lpstr>3. Scale rewards with info </vt:lpstr>
      <vt:lpstr>Heuristic… </vt:lpstr>
      <vt:lpstr>Floating points…</vt:lpstr>
      <vt:lpstr>Computers &amp; numbers</vt:lpstr>
      <vt:lpstr>Y &gt; 0 ⇒ X + Y &gt; X?</vt:lpstr>
      <vt:lpstr>(x + k) – (x – k)  == 2 k ?</vt:lpstr>
      <vt:lpstr>K ≠ 0 ⇒ (x + k) – (x – k) ≠ 0</vt:lpstr>
      <vt:lpstr>Solution? Static analysis</vt:lpstr>
      <vt:lpstr>X == X ?</vt:lpstr>
      <vt:lpstr>X == X ?</vt:lpstr>
      <vt:lpstr>Why?</vt:lpstr>
      <vt:lpstr>Cod-gen matters…</vt:lpstr>
      <vt:lpstr>.NET ECMA standard</vt:lpstr>
      <vt:lpstr>Exercise: Static analysis?</vt:lpstr>
      <vt:lpstr>Arrays</vt:lpstr>
      <vt:lpstr>Inferring array contents…</vt:lpstr>
      <vt:lpstr>Not the first …</vt:lpstr>
      <vt:lpstr>Our idea</vt:lpstr>
      <vt:lpstr>Example</vt:lpstr>
      <vt:lpstr>Segment unification</vt:lpstr>
      <vt:lpstr>Example</vt:lpstr>
      <vt:lpstr>Status…</vt:lpstr>
      <vt:lpstr>Conclusions…</vt:lpstr>
      <vt:lpstr>CodeContracts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specification  </dc:title>
  <dc:creator>Francesco Logozzo</dc:creator>
  <cp:lastModifiedBy>Francesco Logozzo</cp:lastModifiedBy>
  <cp:revision>91</cp:revision>
  <dcterms:created xsi:type="dcterms:W3CDTF">2011-07-18T00:25:03Z</dcterms:created>
  <dcterms:modified xsi:type="dcterms:W3CDTF">2011-07-28T13:27:29Z</dcterms:modified>
</cp:coreProperties>
</file>