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4" r:id="rId28"/>
    <p:sldId id="286" r:id="rId29"/>
    <p:sldId id="301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DBEBE-3BD5-4FDE-A9A2-714116D2F9E9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E4DF8-AC94-4E1D-9BE1-038DFEF9A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1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A6B11-DF90-4907-8CB3-0BC2549F53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895600"/>
            <a:ext cx="6858000" cy="19812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10477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819400"/>
            <a:ext cx="7315200" cy="210883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12001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4" y="2819400"/>
            <a:ext cx="238125" cy="210883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12001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996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smtClean="0"/>
              <a:t>my adventures </a:t>
            </a:r>
            <a:r>
              <a:rPr lang="en-US" dirty="0"/>
              <a:t>with static analyses </a:t>
            </a:r>
            <a:r>
              <a:rPr lang="en-US" dirty="0" smtClean="0"/>
              <a:t>for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Francesco Logozzo</a:t>
            </a:r>
            <a:r>
              <a:rPr lang="en-US" dirty="0" smtClean="0"/>
              <a:t> </a:t>
            </a:r>
          </a:p>
          <a:p>
            <a:r>
              <a:rPr lang="en-US" dirty="0" smtClean="0"/>
              <a:t>Herman Venter, Jacques-Henri Jourdan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5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877985"/>
          </a:xfrm>
        </p:spPr>
        <p:txBody>
          <a:bodyPr/>
          <a:lstStyle/>
          <a:p>
            <a:r>
              <a:rPr lang="en-US" dirty="0" smtClean="0"/>
              <a:t>Combination of 3 analyses</a:t>
            </a:r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Interval analysis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Which is the range of a variable?</a:t>
            </a:r>
            <a:r>
              <a:rPr lang="en-US" dirty="0" smtClean="0"/>
              <a:t>”</a:t>
            </a:r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Kind analysis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Does a variable assumes a fractional value?”</a:t>
            </a:r>
            <a:endParaRPr lang="en-US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Variation analysis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Is the growth of a variables subsumed by another one?”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6378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657600"/>
            <a:ext cx="3023785" cy="274070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625608"/>
          </a:xfrm>
        </p:spPr>
        <p:txBody>
          <a:bodyPr/>
          <a:lstStyle/>
          <a:p>
            <a:r>
              <a:rPr lang="en-US" dirty="0" smtClean="0"/>
              <a:t>Abstract a set of values with an interval</a:t>
            </a:r>
          </a:p>
          <a:p>
            <a:pPr lvl="1"/>
            <a:r>
              <a:rPr lang="en-US" dirty="0" smtClean="0"/>
              <a:t>Slight variation of the original [CC77]</a:t>
            </a:r>
          </a:p>
          <a:p>
            <a:r>
              <a:rPr lang="en-US" dirty="0" smtClean="0"/>
              <a:t>Abstract elements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Lattice structure 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41171"/>
            <a:ext cx="6705600" cy="561474"/>
          </a:xfrm>
          <a:prstGeom prst="rect">
            <a:avLst/>
          </a:prstGeom>
          <a:pattFill prst="pct70">
            <a:fgClr>
              <a:schemeClr val="tx2">
                <a:lumMod val="2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486400" y="6107316"/>
            <a:ext cx="2617280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0375" lvl="1" defTabSz="914363">
              <a:lnSpc>
                <a:spcPct val="90000"/>
              </a:lnSpc>
              <a:spcBef>
                <a:spcPct val="20000"/>
              </a:spcBef>
            </a:pPr>
            <a:r>
              <a:rPr lang="en-US" sz="1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sz="1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a’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sz="1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b’</a:t>
            </a:r>
          </a:p>
        </p:txBody>
      </p:sp>
    </p:spTree>
    <p:extLst>
      <p:ext uri="{BB962C8B-B14F-4D97-AF65-F5344CB8AC3E}">
        <p14:creationId xmlns:p14="http://schemas.microsoft.com/office/powerpoint/2010/main" val="4217917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to track more </a:t>
            </a:r>
            <a:r>
              <a:rPr lang="en-US" dirty="0" err="1" smtClean="0"/>
              <a:t>more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083921"/>
          </a:xfrm>
        </p:spPr>
        <p:txBody>
          <a:bodyPr/>
          <a:lstStyle/>
          <a:p>
            <a:r>
              <a:rPr lang="en-US" dirty="0" smtClean="0"/>
              <a:t>A variable assumes only integral values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Relations between variables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3731039"/>
            <a:ext cx="327660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bitsinbyte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(b)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 = 1, c 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(m &lt; 0x100)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(b &amp; m)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c++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m &lt;&lt;=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800" y="4522036"/>
            <a:ext cx="2108269" cy="12003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Normal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1, 512)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: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OpenRight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(0)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3962400" y="4648201"/>
            <a:ext cx="1295400" cy="47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85385" y="1867819"/>
            <a:ext cx="32766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div(b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// …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m = 1 / 2;	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0498" y="2283318"/>
            <a:ext cx="194310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not an Int32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2971800" y="2467984"/>
            <a:ext cx="2238698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6848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14887"/>
            <a:ext cx="4648200" cy="4144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182957"/>
          </a:xfrm>
        </p:spPr>
        <p:txBody>
          <a:bodyPr/>
          <a:lstStyle/>
          <a:p>
            <a:r>
              <a:rPr lang="en-US" dirty="0" smtClean="0"/>
              <a:t>Tracks fractional values</a:t>
            </a:r>
          </a:p>
          <a:p>
            <a:endParaRPr lang="en-US" dirty="0"/>
          </a:p>
          <a:p>
            <a:pPr lvl="1"/>
            <a:r>
              <a:rPr lang="en-US" dirty="0" smtClean="0"/>
              <a:t>Order: Subset inclusion</a:t>
            </a:r>
          </a:p>
          <a:p>
            <a:r>
              <a:rPr lang="en-US" dirty="0" smtClean="0"/>
              <a:t>Not interesting by itself</a:t>
            </a:r>
          </a:p>
          <a:p>
            <a:pPr lvl="1"/>
            <a:r>
              <a:rPr lang="en-US" i="1" dirty="0" smtClean="0"/>
              <a:t>i.e. </a:t>
            </a:r>
            <a:r>
              <a:rPr lang="en-US" dirty="0" smtClean="0"/>
              <a:t>Simple type analysis</a:t>
            </a:r>
          </a:p>
          <a:p>
            <a:r>
              <a:rPr lang="en-US" dirty="0" smtClean="0"/>
              <a:t>Powerful when combined with </a:t>
            </a:r>
            <a:r>
              <a:rPr lang="en-US" dirty="0" err="1" smtClean="0"/>
              <a:t>Intv</a:t>
            </a:r>
          </a:p>
          <a:p>
            <a:pPr lvl="1"/>
            <a:r>
              <a:rPr lang="en-US" dirty="0" smtClean="0"/>
              <a:t>Abstract Domain: </a:t>
            </a:r>
            <a:r>
              <a:rPr lang="en-US" dirty="0" err="1" smtClean="0"/>
              <a:t>Intv</a:t>
            </a:r>
            <a:r>
              <a:rPr lang="en-US" dirty="0" smtClean="0"/>
              <a:t> x Kind</a:t>
            </a:r>
          </a:p>
          <a:p>
            <a:pPr lvl="1"/>
            <a:r>
              <a:rPr lang="en-US" dirty="0" smtClean="0"/>
              <a:t>Example: </a:t>
            </a:r>
          </a:p>
          <a:p>
            <a:pPr marL="460375" lvl="1" indent="0">
              <a:buNone/>
            </a:pPr>
            <a:r>
              <a:rPr lang="en-US" sz="2400" dirty="0" smtClean="0"/>
              <a:t>   γ(〈 </a:t>
            </a:r>
            <a:r>
              <a:rPr lang="en-US" sz="2400" dirty="0" err="1" smtClean="0"/>
              <a:t>OpenRight</a:t>
            </a:r>
            <a:r>
              <a:rPr lang="en-US" sz="2400" dirty="0" smtClean="0"/>
              <a:t>(10), Int32 〉) </a:t>
            </a:r>
          </a:p>
          <a:p>
            <a:pPr marL="460375" lvl="1" indent="0">
              <a:buNone/>
            </a:pPr>
            <a:r>
              <a:rPr lang="en-US" sz="2400" dirty="0" smtClean="0"/>
              <a:t>= γ(〈 Normal(10, 2</a:t>
            </a:r>
            <a:r>
              <a:rPr lang="en-US" sz="2400" baseline="30000" dirty="0" smtClean="0"/>
              <a:t>31</a:t>
            </a:r>
            <a:r>
              <a:rPr lang="en-US" sz="2400" dirty="0" smtClean="0"/>
              <a:t>-1), Int32 〉) </a:t>
            </a:r>
          </a:p>
          <a:p>
            <a:pPr marL="460375" lvl="1" indent="0">
              <a:buNone/>
            </a:pPr>
            <a:r>
              <a:rPr lang="en-US" sz="2400" dirty="0" smtClean="0"/>
              <a:t>= {10, 11, … 2</a:t>
            </a:r>
            <a:r>
              <a:rPr lang="en-US" sz="2400" baseline="30000" dirty="0" smtClean="0"/>
              <a:t>31</a:t>
            </a:r>
            <a:r>
              <a:rPr lang="en-US" sz="2400" dirty="0" smtClean="0"/>
              <a:t>-1}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89608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widening/narrowing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086" y="1351334"/>
            <a:ext cx="8382000" cy="2210862"/>
          </a:xfrm>
        </p:spPr>
        <p:txBody>
          <a:bodyPr/>
          <a:lstStyle/>
          <a:p>
            <a:r>
              <a:rPr lang="en-US" dirty="0" smtClean="0"/>
              <a:t>More powerful than usual “monotonic frameworks”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667000"/>
            <a:ext cx="3124200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loopToN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(99999);</a:t>
            </a:r>
          </a:p>
          <a:p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loopToN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(n)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x 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&lt; n)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x = x + 1;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933700" y="2343834"/>
            <a:ext cx="4782711" cy="1066800"/>
            <a:chOff x="2667000" y="1810434"/>
            <a:chExt cx="4782711" cy="1066800"/>
          </a:xfrm>
        </p:grpSpPr>
        <p:sp>
          <p:nvSpPr>
            <p:cNvPr id="6" name="TextBox 5"/>
            <p:cNvSpPr txBox="1"/>
            <p:nvPr/>
          </p:nvSpPr>
          <p:spPr>
            <a:xfrm>
              <a:off x="4511086" y="1810434"/>
              <a:ext cx="2938625" cy="6463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Analyze </a:t>
              </a:r>
              <a:r>
                <a:rPr 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loopToN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with 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 : </a:t>
              </a:r>
              <a:r>
                <a:rPr lang="en-US" dirty="0"/>
                <a:t>α ({9999</a:t>
              </a:r>
              <a:r>
                <a:rPr lang="en-US" dirty="0" smtClean="0"/>
                <a:t>}) = 〈 </a:t>
              </a:r>
              <a:r>
                <a:rPr lang="en-US" dirty="0"/>
                <a:t>⊤ , Int32 〉</a:t>
              </a:r>
              <a:endPara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2667000" y="2133600"/>
              <a:ext cx="1844086" cy="1384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3048000" y="2133600"/>
              <a:ext cx="1463086" cy="7436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025186" y="3636495"/>
            <a:ext cx="4925263" cy="646331"/>
            <a:chOff x="2758486" y="3103095"/>
            <a:chExt cx="49252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4511086" y="3103095"/>
              <a:ext cx="3172663" cy="6463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With widening infer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: </a:t>
              </a:r>
              <a:r>
                <a:rPr lang="en-US" dirty="0"/>
                <a:t>〈 OpenRight(0), </a:t>
              </a:r>
              <a:r>
                <a:rPr lang="en-US" b="1" dirty="0" smtClean="0"/>
                <a:t>Float64</a:t>
              </a:r>
              <a:r>
                <a:rPr lang="en-US" dirty="0" smtClean="0"/>
                <a:t> </a:t>
              </a:r>
              <a:r>
                <a:rPr lang="en-US" dirty="0"/>
                <a:t>〉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2758486" y="3426261"/>
              <a:ext cx="1752600" cy="3231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086100" y="4282826"/>
            <a:ext cx="4595045" cy="1164105"/>
            <a:chOff x="2819400" y="3749426"/>
            <a:chExt cx="4595045" cy="1164105"/>
          </a:xfrm>
        </p:grpSpPr>
        <p:sp>
          <p:nvSpPr>
            <p:cNvPr id="20" name="TextBox 19"/>
            <p:cNvSpPr txBox="1"/>
            <p:nvPr/>
          </p:nvSpPr>
          <p:spPr>
            <a:xfrm>
              <a:off x="4511086" y="4267200"/>
              <a:ext cx="2903359" cy="6463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With narrowing refine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: </a:t>
              </a:r>
              <a:r>
                <a:rPr lang="en-US" dirty="0"/>
                <a:t>〈 OpenRight(0), </a:t>
              </a:r>
              <a:r>
                <a:rPr lang="en-US" b="1" dirty="0" smtClean="0"/>
                <a:t>Int32</a:t>
              </a:r>
              <a:r>
                <a:rPr lang="en-US" dirty="0" smtClean="0"/>
                <a:t> </a:t>
              </a:r>
              <a:r>
                <a:rPr lang="en-US" dirty="0"/>
                <a:t>〉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2819400" y="3749426"/>
              <a:ext cx="1691686" cy="8409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04648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9486" y="3962400"/>
            <a:ext cx="8675914" cy="1729704"/>
          </a:xfrm>
        </p:spPr>
        <p:txBody>
          <a:bodyPr/>
          <a:lstStyle/>
          <a:p>
            <a:r>
              <a:rPr lang="en-US" dirty="0" smtClean="0"/>
              <a:t>Intuition: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smtClean="0"/>
              <a:t> cannot grow faster than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</a:t>
            </a:r>
          </a:p>
          <a:p>
            <a:pPr lvl="1"/>
            <a:r>
              <a:rPr lang="en-US" dirty="0" smtClean="0">
                <a:latin typeface="+mj-lt"/>
                <a:cs typeface="Consolas" pitchFamily="49" charset="0"/>
              </a:rPr>
              <a:t>For each iteration:</a:t>
            </a: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≠ 0 and multiplied by 2</a:t>
            </a: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C </a:t>
            </a:r>
            <a:r>
              <a:rPr lang="en-US" dirty="0" smtClean="0">
                <a:latin typeface="+mj-lt"/>
                <a:cs typeface="Consolas" pitchFamily="49" charset="0"/>
              </a:rPr>
              <a:t>stable or incremented by one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1219200"/>
            <a:ext cx="327660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bitsinbyte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(b)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 = 1, c 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(m &lt; 0x100)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(b &amp; m)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c++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m &lt;&lt;=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9001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solutions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099584"/>
          </a:xfrm>
        </p:spPr>
        <p:txBody>
          <a:bodyPr/>
          <a:lstStyle/>
          <a:p>
            <a:r>
              <a:rPr lang="en-US" dirty="0" smtClean="0"/>
              <a:t>Use Relational abstract domains</a:t>
            </a:r>
          </a:p>
          <a:p>
            <a:pPr lvl="1"/>
            <a:r>
              <a:rPr lang="en-US" dirty="0" smtClean="0"/>
              <a:t>Keep relation between variables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Pentagons (</a:t>
            </a:r>
            <a:r>
              <a:rPr lang="en-US" dirty="0"/>
              <a:t>x ∈ [a, b] ∧ x &lt; </a:t>
            </a:r>
            <a:r>
              <a:rPr lang="en-US" dirty="0" smtClean="0"/>
              <a:t>y)</a:t>
            </a:r>
          </a:p>
          <a:p>
            <a:pPr lvl="3"/>
            <a:r>
              <a:rPr lang="en-US" dirty="0" smtClean="0"/>
              <a:t>Slightly more than linear in practice</a:t>
            </a:r>
          </a:p>
          <a:p>
            <a:pPr lvl="2"/>
            <a:r>
              <a:rPr lang="en-US" dirty="0" smtClean="0"/>
              <a:t>Octagons (</a:t>
            </a:r>
            <a:r>
              <a:rPr lang="en-US" dirty="0"/>
              <a:t>± x ± y ≤ </a:t>
            </a:r>
            <a:r>
              <a:rPr lang="en-US" i="1" dirty="0" smtClean="0"/>
              <a:t>k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Cubic</a:t>
            </a:r>
          </a:p>
          <a:p>
            <a:pPr lvl="2"/>
            <a:r>
              <a:rPr lang="en-US" dirty="0" smtClean="0"/>
              <a:t>…</a:t>
            </a:r>
          </a:p>
          <a:p>
            <a:r>
              <a:rPr lang="en-US" dirty="0" smtClean="0"/>
              <a:t>Problem: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 slow for runtime!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 smtClean="0"/>
              <a:t>Super-linear complexity</a:t>
            </a:r>
          </a:p>
          <a:p>
            <a:pPr lvl="1"/>
            <a:r>
              <a:rPr lang="en-US" dirty="0" smtClean="0"/>
              <a:t>Inadmissible for JIT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2607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865126"/>
          </a:xfrm>
        </p:spPr>
        <p:txBody>
          <a:bodyPr/>
          <a:lstStyle/>
          <a:p>
            <a:r>
              <a:rPr lang="en-US" dirty="0" smtClean="0"/>
              <a:t>For each loop, for each variable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</a:t>
            </a:r>
          </a:p>
          <a:p>
            <a:pPr lvl="1"/>
            <a:r>
              <a:rPr lang="en-US" dirty="0" smtClean="0"/>
              <a:t>Compute the variation range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</a:t>
            </a:r>
          </a:p>
          <a:p>
            <a:pPr lvl="2"/>
            <a:r>
              <a:rPr lang="en-US" dirty="0" smtClean="0">
                <a:latin typeface="+mj-lt"/>
                <a:cs typeface="Consolas" pitchFamily="49" charset="0"/>
              </a:rPr>
              <a:t>Doable in linear time</a:t>
            </a:r>
          </a:p>
          <a:p>
            <a:pPr lvl="1"/>
            <a:r>
              <a:rPr lang="en-US" dirty="0" smtClean="0">
                <a:latin typeface="+mj-lt"/>
                <a:cs typeface="Consolas" pitchFamily="49" charset="0"/>
              </a:rPr>
              <a:t>Example</a:t>
            </a:r>
            <a:endParaRPr lang="en-US" dirty="0">
              <a:latin typeface="+mj-lt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1072" y="3276600"/>
            <a:ext cx="327660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bitsinbyte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(b)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 = 1, c 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(m &lt; 0x100)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(b &amp; m)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c++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m &lt;&lt;=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3886200"/>
            <a:ext cx="1587294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(m) : [1, </a:t>
            </a:r>
            <a:r>
              <a:rPr lang="en-US" dirty="0" smtClean="0"/>
              <a:t>+∞]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v(c)  : [0, 1]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v(b)  : [0, 0] 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3962400" y="4038600"/>
            <a:ext cx="2057400" cy="309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02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Refinement Theorem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001000" cy="4438138"/>
          </a:xfrm>
        </p:spPr>
        <p:txBody>
          <a:bodyPr/>
          <a:lstStyle/>
          <a:p>
            <a:r>
              <a:rPr lang="en-US" dirty="0" smtClean="0"/>
              <a:t>Let </a:t>
            </a:r>
          </a:p>
          <a:p>
            <a:pPr lvl="1"/>
            <a:r>
              <a:rPr lang="en-US" dirty="0" smtClean="0"/>
              <a:t>σ</a:t>
            </a:r>
            <a:r>
              <a:rPr lang="en-US" baseline="-25000" dirty="0" smtClean="0"/>
              <a:t>0</a:t>
            </a:r>
            <a:r>
              <a:rPr lang="en-US" dirty="0" smtClean="0"/>
              <a:t> the abstract entry state of the loop</a:t>
            </a:r>
          </a:p>
          <a:p>
            <a:pPr lvl="1"/>
            <a:r>
              <a:rPr lang="en-US" dirty="0" smtClean="0"/>
              <a:t>σ the loop invariant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 ≠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 smtClean="0"/>
              <a:t> and</a:t>
            </a:r>
          </a:p>
          <a:p>
            <a:pPr lvl="1"/>
            <a:r>
              <a:rPr lang="en-US" dirty="0" smtClean="0"/>
              <a:t>σ</a:t>
            </a:r>
            <a:r>
              <a:rPr lang="it-IT" baseline="-25000" dirty="0" smtClean="0"/>
              <a:t>0</a:t>
            </a:r>
            <a:r>
              <a:rPr lang="it-IT" dirty="0" smtClean="0"/>
              <a:t> ⊨ </a:t>
            </a:r>
            <a:r>
              <a:rPr lang="it-IT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it-IT" dirty="0" smtClean="0">
                <a:latin typeface="+mj-lt"/>
                <a:cs typeface="Consolas" pitchFamily="49" charset="0"/>
              </a:rPr>
              <a:t> &lt; </a:t>
            </a:r>
            <a:r>
              <a:rPr lang="it-IT" dirty="0" smtClean="0">
                <a:latin typeface="Consolas" pitchFamily="49" charset="0"/>
                <a:cs typeface="Consolas" pitchFamily="49" charset="0"/>
              </a:rPr>
              <a:t>y </a:t>
            </a:r>
          </a:p>
          <a:p>
            <a:pPr lvl="1"/>
            <a:r>
              <a:rPr lang="en-US" dirty="0" smtClean="0"/>
              <a:t>σ</a:t>
            </a:r>
            <a:r>
              <a:rPr lang="it-IT" dirty="0" smtClean="0"/>
              <a:t> ⊨ </a:t>
            </a:r>
            <a:r>
              <a:rPr lang="it-IT" dirty="0" smtClean="0">
                <a:latin typeface="Consolas" pitchFamily="49" charset="0"/>
                <a:cs typeface="Consolas" pitchFamily="49" charset="0"/>
              </a:rPr>
              <a:t>y</a:t>
            </a:r>
            <a:r>
              <a:rPr lang="it-IT" dirty="0" smtClean="0"/>
              <a:t> </a:t>
            </a:r>
            <a:r>
              <a:rPr lang="en-US" dirty="0" smtClean="0"/>
              <a:t>≤ </a:t>
            </a:r>
            <a:r>
              <a:rPr lang="en-US" i="1" dirty="0" smtClean="0"/>
              <a:t>b, b</a:t>
            </a:r>
            <a:r>
              <a:rPr lang="en-US" dirty="0" smtClean="0"/>
              <a:t>: Int32</a:t>
            </a:r>
            <a:endParaRPr lang="it-IT" i="1" dirty="0" smtClean="0"/>
          </a:p>
          <a:p>
            <a:pPr lvl="1"/>
            <a:r>
              <a:rPr lang="en-US" i="1" dirty="0" smtClean="0"/>
              <a:t>v</a:t>
            </a:r>
            <a:r>
              <a:rPr lang="it-IT" dirty="0" smtClean="0"/>
              <a:t> ⊨ </a:t>
            </a:r>
            <a:r>
              <a:rPr lang="it-IT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it-IT" dirty="0" smtClean="0"/>
              <a:t> &lt; </a:t>
            </a:r>
            <a:r>
              <a:rPr lang="it-IT" dirty="0" smtClean="0">
                <a:latin typeface="Consolas" pitchFamily="49" charset="0"/>
                <a:cs typeface="Consolas" pitchFamily="49" charset="0"/>
              </a:rPr>
              <a:t>y</a:t>
            </a:r>
          </a:p>
          <a:p>
            <a:r>
              <a:rPr lang="it-IT" dirty="0" smtClean="0">
                <a:cs typeface="Consolas" pitchFamily="49" charset="0"/>
              </a:rPr>
              <a:t>Then it is sound to refine </a:t>
            </a:r>
            <a:r>
              <a:rPr lang="en-US" dirty="0" smtClean="0"/>
              <a:t>σ with</a:t>
            </a:r>
          </a:p>
          <a:p>
            <a:pPr marL="0" indent="0">
              <a:buNone/>
            </a:pPr>
            <a:r>
              <a:rPr lang="en-US" dirty="0" smtClean="0"/>
              <a:t>    σ’(x) = σ[x ↦ σ (x) ⊓ 〈 </a:t>
            </a:r>
            <a:r>
              <a:rPr lang="en-US" dirty="0" err="1" smtClean="0"/>
              <a:t>OpenLeft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), ⊤ 〉] </a:t>
            </a:r>
            <a:endParaRPr 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019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77423" y="3810000"/>
            <a:ext cx="8382000" cy="2000548"/>
          </a:xfrm>
        </p:spPr>
        <p:txBody>
          <a:bodyPr/>
          <a:lstStyle/>
          <a:p>
            <a:r>
              <a:rPr lang="en-US" dirty="0" smtClean="0"/>
              <a:t>Not the best upper bound for c</a:t>
            </a:r>
          </a:p>
          <a:p>
            <a:pPr lvl="1"/>
            <a:r>
              <a:rPr lang="en-US" dirty="0" smtClean="0"/>
              <a:t>Need more refined reasoning</a:t>
            </a:r>
          </a:p>
          <a:p>
            <a:r>
              <a:rPr lang="en-US" dirty="0" smtClean="0"/>
              <a:t>Good enough for our purposes</a:t>
            </a:r>
          </a:p>
          <a:p>
            <a:pPr lvl="1"/>
            <a:r>
              <a:rPr lang="en-US" dirty="0" smtClean="0"/>
              <a:t>Type specialization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295400"/>
            <a:ext cx="327660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bitsinbyte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(b)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 = 1, c 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(m &lt; 0x100)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(b &amp; m)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c++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m &lt;&lt;=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cxnSp>
        <p:nvCxnSpPr>
          <p:cNvPr id="6" name="Straight Arrow Connector 5"/>
          <p:cNvCxnSpPr>
            <a:stCxn id="8" idx="1"/>
          </p:cNvCxnSpPr>
          <p:nvPr/>
        </p:nvCxnSpPr>
        <p:spPr>
          <a:xfrm flipH="1" flipV="1">
            <a:off x="3276600" y="2198139"/>
            <a:ext cx="2133600" cy="154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0200" y="1752600"/>
            <a:ext cx="3044423" cy="12003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US" dirty="0"/>
              <a:t>〈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Normal(1, 512), Int32</a:t>
            </a:r>
            <a:r>
              <a:rPr lang="en-US" dirty="0" smtClean="0"/>
              <a:t> </a:t>
            </a:r>
            <a:r>
              <a:rPr lang="en-US" dirty="0"/>
              <a:t>〉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: </a:t>
            </a:r>
            <a:r>
              <a:rPr lang="en-US" dirty="0"/>
              <a:t>〈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Normal(0, 512),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Int32</a:t>
            </a:r>
            <a:r>
              <a:rPr lang="en-US" dirty="0" smtClean="0"/>
              <a:t> </a:t>
            </a:r>
            <a:r>
              <a:rPr lang="en-US" dirty="0"/>
              <a:t>〉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05252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79825"/>
          </a:xfrm>
        </p:spPr>
        <p:txBody>
          <a:bodyPr/>
          <a:lstStyle/>
          <a:p>
            <a:r>
              <a:rPr lang="en-US" dirty="0" smtClean="0"/>
              <a:t>JavaScript </a:t>
            </a:r>
          </a:p>
          <a:p>
            <a:pPr lvl="1"/>
            <a:r>
              <a:rPr lang="en-US" dirty="0" smtClean="0"/>
              <a:t>In every Web browser</a:t>
            </a:r>
          </a:p>
          <a:p>
            <a:pPr lvl="2"/>
            <a:r>
              <a:rPr lang="en-US" dirty="0" smtClean="0"/>
              <a:t>In every web page?</a:t>
            </a:r>
          </a:p>
          <a:p>
            <a:pPr lvl="1"/>
            <a:r>
              <a:rPr lang="en-US" dirty="0" smtClean="0"/>
              <a:t>Large and </a:t>
            </a:r>
            <a:r>
              <a:rPr lang="en-US" dirty="0"/>
              <a:t>c</a:t>
            </a:r>
            <a:r>
              <a:rPr lang="en-US" dirty="0" smtClean="0"/>
              <a:t>omplex applications</a:t>
            </a:r>
          </a:p>
          <a:p>
            <a:pPr lvl="2"/>
            <a:r>
              <a:rPr lang="en-US" dirty="0" smtClean="0"/>
              <a:t>Microsoft Office Web Apps</a:t>
            </a:r>
          </a:p>
          <a:p>
            <a:pPr lvl="2"/>
            <a:r>
              <a:rPr lang="en-US" dirty="0" smtClean="0"/>
              <a:t>Facebook</a:t>
            </a:r>
          </a:p>
          <a:p>
            <a:pPr lvl="2"/>
            <a:r>
              <a:rPr lang="en-US" dirty="0" smtClean="0"/>
              <a:t>Garmin Connect</a:t>
            </a:r>
          </a:p>
          <a:p>
            <a:pPr lvl="2"/>
            <a:r>
              <a:rPr lang="en-US" dirty="0" smtClean="0"/>
              <a:t>…</a:t>
            </a:r>
          </a:p>
          <a:p>
            <a:r>
              <a:rPr lang="en-US" dirty="0" smtClean="0"/>
              <a:t>Performance matters</a:t>
            </a:r>
            <a:r>
              <a:rPr lang="en-US" dirty="0" smtClean="0"/>
              <a:t>!</a:t>
            </a:r>
          </a:p>
          <a:p>
            <a:r>
              <a:rPr lang="en-US" dirty="0" smtClean="0"/>
              <a:t>Correctness too!</a:t>
            </a:r>
            <a:endParaRPr lang="en-US" dirty="0" smtClean="0"/>
          </a:p>
          <a:p>
            <a:r>
              <a:rPr lang="en-US" dirty="0" smtClean="0"/>
              <a:t>Very dynamic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Cannot be statically compiled into efficient code</a:t>
            </a:r>
          </a:p>
        </p:txBody>
      </p:sp>
    </p:spTree>
    <p:extLst>
      <p:ext uri="{BB962C8B-B14F-4D97-AF65-F5344CB8AC3E}">
        <p14:creationId xmlns:p14="http://schemas.microsoft.com/office/powerpoint/2010/main" val="2756211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RATA 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09958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analysis at runtime!</a:t>
            </a:r>
          </a:p>
          <a:p>
            <a:r>
              <a:rPr lang="en-US" dirty="0" smtClean="0"/>
              <a:t>When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is encountered at runtime</a:t>
            </a:r>
          </a:p>
          <a:p>
            <a:pPr lvl="1"/>
            <a:r>
              <a:rPr lang="en-US" dirty="0" smtClean="0"/>
              <a:t>Set up the initial state with </a:t>
            </a:r>
            <a:r>
              <a:rPr lang="en-US" dirty="0"/>
              <a:t>α</a:t>
            </a:r>
            <a:r>
              <a:rPr lang="en-US" dirty="0" smtClean="0"/>
              <a:t>({</a:t>
            </a:r>
            <a:r>
              <a:rPr lang="en-US" i="1" dirty="0" smtClean="0"/>
              <a:t>k</a:t>
            </a:r>
            <a:r>
              <a:rPr lang="en-US" dirty="0" smtClean="0"/>
              <a:t>})</a:t>
            </a:r>
          </a:p>
          <a:p>
            <a:pPr lvl="2"/>
            <a:r>
              <a:rPr lang="en-US" dirty="0" smtClean="0"/>
              <a:t>Ex. </a:t>
            </a:r>
            <a:r>
              <a:rPr lang="en-US" dirty="0"/>
              <a:t>α</a:t>
            </a:r>
            <a:r>
              <a:rPr lang="en-US" dirty="0" smtClean="0"/>
              <a:t>({123}) = </a:t>
            </a:r>
            <a:r>
              <a:rPr lang="en-US" dirty="0"/>
              <a:t>〈 Top, Int32 </a:t>
            </a:r>
            <a:r>
              <a:rPr lang="en-US" dirty="0" smtClean="0"/>
              <a:t>〉</a:t>
            </a:r>
          </a:p>
          <a:p>
            <a:pPr lvl="1"/>
            <a:r>
              <a:rPr lang="en-US" dirty="0" smtClean="0"/>
              <a:t>Run the analysis of the f body </a:t>
            </a:r>
          </a:p>
          <a:p>
            <a:pPr lvl="2"/>
            <a:r>
              <a:rPr lang="en-US" dirty="0" smtClean="0"/>
              <a:t>Infer an atomic type at each program point</a:t>
            </a:r>
          </a:p>
          <a:p>
            <a:pPr lvl="1"/>
            <a:r>
              <a:rPr lang="en-US" dirty="0" smtClean="0"/>
              <a:t>Join the abstract values ∀ program points</a:t>
            </a:r>
          </a:p>
          <a:p>
            <a:pPr lvl="2"/>
            <a:r>
              <a:rPr lang="en-US" dirty="0" smtClean="0"/>
              <a:t>Infer an atomic type for the whole method</a:t>
            </a:r>
          </a:p>
          <a:p>
            <a:pPr lvl="2"/>
            <a:r>
              <a:rPr lang="en-US" dirty="0" smtClean="0"/>
              <a:t>Abstraction to simplify code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20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70427"/>
          </a:xfrm>
        </p:spPr>
        <p:txBody>
          <a:bodyPr/>
          <a:lstStyle/>
          <a:p>
            <a:r>
              <a:rPr lang="en-US" dirty="0" smtClean="0"/>
              <a:t>Implemented in a JavaScript interpreter</a:t>
            </a:r>
          </a:p>
          <a:p>
            <a:pPr lvl="1"/>
            <a:r>
              <a:rPr lang="en-US" dirty="0" smtClean="0"/>
              <a:t>Generates .NET bytecode on the fly</a:t>
            </a:r>
          </a:p>
          <a:p>
            <a:r>
              <a:rPr lang="en-US" dirty="0" smtClean="0"/>
              <a:t>Compare </a:t>
            </a:r>
          </a:p>
          <a:p>
            <a:pPr lvl="1"/>
            <a:r>
              <a:rPr lang="en-US" dirty="0" smtClean="0"/>
              <a:t>Type inference for Float64</a:t>
            </a:r>
          </a:p>
          <a:p>
            <a:pPr lvl="1"/>
            <a:r>
              <a:rPr lang="en-US" dirty="0" smtClean="0"/>
              <a:t>RATA</a:t>
            </a:r>
          </a:p>
          <a:p>
            <a:r>
              <a:rPr lang="en-US" dirty="0" smtClean="0"/>
              <a:t>RATA overhead is minimal</a:t>
            </a:r>
          </a:p>
          <a:p>
            <a:pPr lvl="1"/>
            <a:r>
              <a:rPr lang="en-US" dirty="0" smtClean="0"/>
              <a:t>Order of magnitude of the background noise</a:t>
            </a:r>
          </a:p>
          <a:p>
            <a:pPr lvl="1"/>
            <a:r>
              <a:rPr lang="en-US" dirty="0" smtClean="0"/>
              <a:t>So small that we cannot measure 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4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on </a:t>
            </a:r>
            <a:r>
              <a:rPr lang="en-US" dirty="0" err="1" smtClean="0"/>
              <a:t>SunSpider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486775" cy="55298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2" name="Explosion 1 2061"/>
          <p:cNvSpPr/>
          <p:nvPr/>
        </p:nvSpPr>
        <p:spPr bwMode="auto">
          <a:xfrm>
            <a:off x="4191000" y="1219200"/>
            <a:ext cx="3200400" cy="2743200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Infer almost all the Int32 locals</a:t>
            </a:r>
          </a:p>
        </p:txBody>
      </p:sp>
    </p:spTree>
    <p:extLst>
      <p:ext uri="{BB962C8B-B14F-4D97-AF65-F5344CB8AC3E}">
        <p14:creationId xmlns:p14="http://schemas.microsoft.com/office/powerpoint/2010/main" val="142583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Limitations: </a:t>
            </a:r>
            <a:r>
              <a:rPr lang="en-US" dirty="0" err="1" smtClean="0"/>
              <a:t>Globals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50601" y="3303803"/>
            <a:ext cx="2667000" cy="34163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006400"/>
                </a:solidFill>
                <a:latin typeface="Consolas"/>
              </a:rPr>
              <a:t>In global scope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 &lt; 4)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foo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x = x + 1;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f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unction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foo()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x = “hello”;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6709" y="2020255"/>
            <a:ext cx="3567002" cy="8309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oo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+mj-lt"/>
                <a:cs typeface="Consolas" pitchFamily="49" charset="0"/>
              </a:rPr>
              <a:t>may change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+mj-lt"/>
                <a:cs typeface="Consolas" pitchFamily="49" charset="0"/>
              </a:rPr>
              <a:t>and 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  <a:latin typeface="+mj-lt"/>
                <a:cs typeface="Consolas" pitchFamily="49" charset="0"/>
              </a:rPr>
              <a:t>set to some other type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" y="1371600"/>
            <a:ext cx="2667000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006400"/>
                </a:solidFill>
                <a:latin typeface="Consolas"/>
              </a:rPr>
              <a:t>In global scope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f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unction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foo()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x = 111;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 = “hello”;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foo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38239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Limitations: Arrays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133600"/>
            <a:ext cx="4572000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Array(10);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zeroarray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(a);</a:t>
            </a:r>
          </a:p>
          <a:p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zeroarray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[x] = 0; x = x + 1;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5900" y="1902767"/>
            <a:ext cx="3071675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 can be refined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390900" y="2133600"/>
            <a:ext cx="1905000" cy="230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0" y="3048000"/>
            <a:ext cx="3663182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effectLst/>
                <a:latin typeface="+mj-lt"/>
                <a:cs typeface="Consolas" pitchFamily="49" charset="0"/>
              </a:rPr>
              <a:t>Length property in [0, 2</a:t>
            </a:r>
            <a:r>
              <a:rPr lang="en-US" sz="2400" baseline="30000" dirty="0" smtClean="0">
                <a:solidFill>
                  <a:schemeClr val="tx1"/>
                </a:solidFill>
                <a:effectLst/>
                <a:latin typeface="+mj-lt"/>
                <a:cs typeface="Consolas" pitchFamily="49" charset="0"/>
              </a:rPr>
              <a:t>32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+mj-lt"/>
                <a:cs typeface="Consolas" pitchFamily="49" charset="0"/>
              </a:rPr>
              <a:t>]</a:t>
            </a:r>
            <a:endParaRPr lang="en-US" sz="2400" dirty="0" smtClean="0"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3657600" y="3278833"/>
            <a:ext cx="1676400" cy="389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2817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RATA wrap-up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39650"/>
          </a:xfrm>
        </p:spPr>
        <p:txBody>
          <a:bodyPr/>
          <a:lstStyle/>
          <a:p>
            <a:r>
              <a:rPr lang="en-US" dirty="0" smtClean="0"/>
              <a:t>RATA: Rapid type analysis with abstract interpretation</a:t>
            </a:r>
          </a:p>
          <a:p>
            <a:r>
              <a:rPr lang="en-US" dirty="0" smtClean="0"/>
              <a:t>Combination of 3 analyses</a:t>
            </a:r>
          </a:p>
          <a:p>
            <a:pPr lvl="1"/>
            <a:r>
              <a:rPr lang="en-US" dirty="0" smtClean="0"/>
              <a:t>Ranges</a:t>
            </a:r>
          </a:p>
          <a:p>
            <a:pPr lvl="1"/>
            <a:r>
              <a:rPr lang="en-US" dirty="0" smtClean="0"/>
              <a:t>Kinds</a:t>
            </a:r>
          </a:p>
          <a:p>
            <a:pPr lvl="1"/>
            <a:r>
              <a:rPr lang="en-US" dirty="0" smtClean="0"/>
              <a:t>Variation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Up to 7.7x speed-up in industrial benchmarks</a:t>
            </a:r>
          </a:p>
          <a:p>
            <a:pPr lvl="1"/>
            <a:r>
              <a:rPr lang="en-US" dirty="0" smtClean="0"/>
              <a:t>Negligible analysis cost</a:t>
            </a:r>
          </a:p>
          <a:p>
            <a:r>
              <a:rPr lang="en-US" dirty="0" smtClean="0"/>
              <a:t>Paper appeared in CC’09</a:t>
            </a:r>
          </a:p>
        </p:txBody>
      </p:sp>
    </p:spTree>
    <p:extLst>
      <p:ext uri="{BB962C8B-B14F-4D97-AF65-F5344CB8AC3E}">
        <p14:creationId xmlns:p14="http://schemas.microsoft.com/office/powerpoint/2010/main" val="1207526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Cool! Can we do more?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708981"/>
          </a:xfrm>
        </p:spPr>
        <p:txBody>
          <a:bodyPr/>
          <a:lstStyle/>
          <a:p>
            <a:r>
              <a:rPr lang="en-US" dirty="0" smtClean="0"/>
              <a:t>Enable more aggressive specializations</a:t>
            </a:r>
          </a:p>
          <a:p>
            <a:pPr lvl="1"/>
            <a:r>
              <a:rPr lang="en-US" dirty="0" smtClean="0"/>
              <a:t>More global analysis</a:t>
            </a:r>
          </a:p>
          <a:p>
            <a:r>
              <a:rPr lang="en-US" dirty="0" smtClean="0"/>
              <a:t>Infer compound types</a:t>
            </a:r>
          </a:p>
          <a:p>
            <a:pPr lvl="1"/>
            <a:r>
              <a:rPr lang="en-US" dirty="0" smtClean="0"/>
              <a:t>Arrays</a:t>
            </a:r>
          </a:p>
          <a:p>
            <a:pPr lvl="2"/>
            <a:r>
              <a:rPr lang="en-US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 : Int32[]</a:t>
            </a:r>
          </a:p>
          <a:p>
            <a:pPr lvl="2"/>
            <a:r>
              <a:rPr lang="en-US" dirty="0" err="1" smtClean="0">
                <a:latin typeface="Consolas" pitchFamily="49" charset="0"/>
                <a:cs typeface="Consolas" pitchFamily="49" charset="0"/>
              </a:rPr>
              <a:t>x.length</a:t>
            </a:r>
            <a:r>
              <a:rPr lang="en-US" dirty="0" smtClean="0"/>
              <a:t> : Int32</a:t>
            </a:r>
          </a:p>
          <a:p>
            <a:pPr lvl="2"/>
            <a:r>
              <a:rPr lang="en-US" dirty="0" smtClean="0"/>
              <a:t>JavaScript allows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 smtClean="0"/>
              <a:t> redefinition</a:t>
            </a:r>
          </a:p>
          <a:p>
            <a:pPr lvl="1"/>
            <a:r>
              <a:rPr lang="en-US" dirty="0" smtClean="0"/>
              <a:t>Data structures</a:t>
            </a:r>
          </a:p>
          <a:p>
            <a:r>
              <a:rPr lang="en-US" dirty="0" smtClean="0"/>
              <a:t>Can generalize it for verification?</a:t>
            </a:r>
          </a:p>
          <a:p>
            <a:r>
              <a:rPr lang="en-US" dirty="0" smtClean="0"/>
              <a:t>We tried those with Jacques-Henri…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06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analysis? Compound types?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13048"/>
          </a:xfrm>
        </p:spPr>
        <p:txBody>
          <a:bodyPr/>
          <a:lstStyle/>
          <a:p>
            <a:r>
              <a:rPr lang="en-US" dirty="0" smtClean="0"/>
              <a:t>We tried several approaches</a:t>
            </a:r>
          </a:p>
          <a:p>
            <a:pPr lvl="1"/>
            <a:r>
              <a:rPr lang="en-US" dirty="0" smtClean="0"/>
              <a:t>Lightweight global analysis</a:t>
            </a:r>
          </a:p>
          <a:p>
            <a:pPr lvl="1"/>
            <a:r>
              <a:rPr lang="en-US" dirty="0" smtClean="0"/>
              <a:t>Function summarization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Any of that worked</a:t>
            </a:r>
          </a:p>
          <a:p>
            <a:pPr lvl="1"/>
            <a:r>
              <a:rPr lang="en-US" dirty="0" smtClean="0"/>
              <a:t>Essentially, we need a very refined global </a:t>
            </a:r>
            <a:r>
              <a:rPr lang="en-US" dirty="0" smtClean="0"/>
              <a:t>analysis</a:t>
            </a:r>
            <a:endParaRPr lang="en-US" dirty="0" smtClean="0"/>
          </a:p>
          <a:p>
            <a:pPr lvl="2"/>
            <a:r>
              <a:rPr lang="en-US" dirty="0" smtClean="0"/>
              <a:t>Way too expensive to be used at runtime</a:t>
            </a:r>
          </a:p>
          <a:p>
            <a:r>
              <a:rPr lang="en-US" dirty="0" smtClean="0"/>
              <a:t>Why? Many reasons</a:t>
            </a:r>
          </a:p>
          <a:p>
            <a:pPr lvl="1"/>
            <a:r>
              <a:rPr lang="en-US" dirty="0" smtClean="0"/>
              <a:t>The languages is too dynamic </a:t>
            </a:r>
          </a:p>
          <a:p>
            <a:pPr lvl="2"/>
            <a:r>
              <a:rPr lang="en-US" dirty="0" smtClean="0"/>
              <a:t>E.g. “a + b” – anything can happen</a:t>
            </a:r>
          </a:p>
          <a:p>
            <a:pPr lvl="2"/>
            <a:r>
              <a:rPr lang="en-US" dirty="0" smtClean="0"/>
              <a:t>Almost everything can be refined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52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13048"/>
          </a:xfrm>
        </p:spPr>
        <p:txBody>
          <a:bodyPr/>
          <a:lstStyle/>
          <a:p>
            <a:r>
              <a:rPr lang="en-US" dirty="0" smtClean="0"/>
              <a:t>Idea: have </a:t>
            </a:r>
            <a:r>
              <a:rPr lang="en-US" dirty="0" err="1" smtClean="0"/>
              <a:t>JavaScriptContracts</a:t>
            </a:r>
            <a:endParaRPr lang="en-US" dirty="0" smtClean="0"/>
          </a:p>
          <a:p>
            <a:pPr lvl="1"/>
            <a:r>
              <a:rPr lang="en-US" dirty="0" smtClean="0"/>
              <a:t>With static checker a la Clousot</a:t>
            </a:r>
          </a:p>
          <a:p>
            <a:r>
              <a:rPr lang="en-US" dirty="0" smtClean="0"/>
              <a:t>To verify, we should define “what” we verify</a:t>
            </a:r>
          </a:p>
          <a:p>
            <a:pPr lvl="1"/>
            <a:r>
              <a:rPr lang="en-US" dirty="0" smtClean="0"/>
              <a:t>E.g. </a:t>
            </a:r>
            <a:r>
              <a:rPr lang="en-US" dirty="0"/>
              <a:t>n</a:t>
            </a:r>
            <a:r>
              <a:rPr lang="en-US" dirty="0" smtClean="0"/>
              <a:t>ull is not necessarily an error</a:t>
            </a:r>
          </a:p>
          <a:p>
            <a:r>
              <a:rPr lang="en-US" dirty="0" smtClean="0"/>
              <a:t>Define an assertion/contract language?</a:t>
            </a:r>
          </a:p>
          <a:p>
            <a:pPr lvl="1"/>
            <a:r>
              <a:rPr lang="en-US" dirty="0" smtClean="0"/>
              <a:t>Again, the language is too dynamic for contracts to make sense</a:t>
            </a:r>
          </a:p>
          <a:p>
            <a:r>
              <a:rPr lang="en-US" dirty="0" smtClean="0"/>
              <a:t>Anders Moeller’s team has a Type Analysis for JavaScript</a:t>
            </a:r>
          </a:p>
          <a:p>
            <a:pPr lvl="1"/>
            <a:r>
              <a:rPr lang="en-US" dirty="0" smtClean="0"/>
              <a:t>Global analysis</a:t>
            </a:r>
          </a:p>
          <a:p>
            <a:pPr lvl="2"/>
            <a:r>
              <a:rPr lang="en-US" dirty="0" smtClean="0"/>
              <a:t>Scalability issues</a:t>
            </a:r>
          </a:p>
          <a:p>
            <a:pPr lvl="1"/>
            <a:r>
              <a:rPr lang="en-US" dirty="0" smtClean="0"/>
              <a:t>Use summaries?</a:t>
            </a:r>
          </a:p>
          <a:p>
            <a:pPr lvl="2"/>
            <a:r>
              <a:rPr lang="en-US" dirty="0" smtClean="0"/>
              <a:t>Unclear how to validate them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2229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local static optimization?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700" dirty="0">
                <a:latin typeface="Albertus MT" pitchFamily="18" charset="0"/>
              </a:rPr>
              <a:t>Live variable analysis</a:t>
            </a:r>
          </a:p>
          <a:p>
            <a:endParaRPr lang="en-US" sz="2700" dirty="0">
              <a:latin typeface="Albertus MT" pitchFamily="18" charset="0"/>
            </a:endParaRPr>
          </a:p>
          <a:p>
            <a:endParaRPr lang="en-US" sz="2700" dirty="0">
              <a:latin typeface="Albertus MT" pitchFamily="18" charset="0"/>
            </a:endParaRPr>
          </a:p>
          <a:p>
            <a:endParaRPr lang="en-US" sz="2700" dirty="0">
              <a:latin typeface="Albertus MT" pitchFamily="18" charset="0"/>
            </a:endParaRPr>
          </a:p>
          <a:p>
            <a:endParaRPr lang="en-US" sz="2700" dirty="0">
              <a:latin typeface="Albertus MT" pitchFamily="18" charset="0"/>
            </a:endParaRPr>
          </a:p>
          <a:p>
            <a:endParaRPr lang="en-US" sz="2700" dirty="0">
              <a:latin typeface="Albertus MT" pitchFamily="18" charset="0"/>
            </a:endParaRPr>
          </a:p>
          <a:p>
            <a:endParaRPr lang="en-US" sz="2700" dirty="0">
              <a:latin typeface="Albertus MT" pitchFamily="18" charset="0"/>
            </a:endParaRPr>
          </a:p>
          <a:p>
            <a:endParaRPr lang="en-US" sz="2700" dirty="0">
              <a:latin typeface="Albertus MT" pitchFamily="18" charset="0"/>
            </a:endParaRPr>
          </a:p>
          <a:p>
            <a:r>
              <a:rPr lang="en-US" sz="2700" dirty="0">
                <a:latin typeface="Albertus MT" pitchFamily="18" charset="0"/>
              </a:rPr>
              <a:t>Should we save </a:t>
            </a:r>
            <a:r>
              <a:rPr lang="en-US" sz="2700" dirty="0" err="1">
                <a:latin typeface="Albertus MT" pitchFamily="18" charset="0"/>
              </a:rPr>
              <a:t>tmp</a:t>
            </a:r>
            <a:r>
              <a:rPr lang="en-US" sz="2700" dirty="0">
                <a:latin typeface="Albertus MT" pitchFamily="18" charset="0"/>
              </a:rPr>
              <a:t>?</a:t>
            </a:r>
          </a:p>
          <a:p>
            <a:pPr lvl="1"/>
            <a:r>
              <a:rPr lang="en-US" sz="2700" dirty="0">
                <a:latin typeface="Albertus MT" pitchFamily="18" charset="0"/>
              </a:rPr>
              <a:t>In C#, of course no</a:t>
            </a:r>
          </a:p>
          <a:p>
            <a:pPr lvl="1"/>
            <a:r>
              <a:rPr lang="en-US" sz="2700" dirty="0">
                <a:latin typeface="Albertus MT" pitchFamily="18" charset="0"/>
              </a:rPr>
              <a:t>In JavaScript ?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2133600"/>
            <a:ext cx="6629400" cy="230832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f(a)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1;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- 1;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a[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a[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= a[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+ 1];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a[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+ 1]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373348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in time compilation (JIT)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204228"/>
          </a:xfrm>
        </p:spPr>
        <p:txBody>
          <a:bodyPr>
            <a:noAutofit/>
          </a:bodyPr>
          <a:lstStyle/>
          <a:p>
            <a:r>
              <a:rPr lang="en-US" dirty="0" smtClean="0"/>
              <a:t>Fully interpreted solution: too slow!</a:t>
            </a:r>
          </a:p>
          <a:p>
            <a:r>
              <a:rPr lang="en-US" dirty="0" smtClean="0"/>
              <a:t>Modern implementations: use JIT</a:t>
            </a:r>
          </a:p>
          <a:p>
            <a:pPr lvl="1"/>
            <a:r>
              <a:rPr lang="en-US" dirty="0" smtClean="0"/>
              <a:t>When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 encountered at runtime</a:t>
            </a:r>
          </a:p>
          <a:p>
            <a:pPr lvl="2"/>
            <a:r>
              <a:rPr lang="en-US" dirty="0" smtClean="0"/>
              <a:t>Compile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f’</a:t>
            </a:r>
            <a:r>
              <a:rPr lang="en-US" dirty="0" smtClean="0"/>
              <a:t> in some assembly code</a:t>
            </a:r>
          </a:p>
          <a:p>
            <a:pPr lvl="2"/>
            <a:r>
              <a:rPr lang="en-US" dirty="0" smtClean="0"/>
              <a:t>Execute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f’</a:t>
            </a:r>
          </a:p>
          <a:p>
            <a:pPr lvl="1"/>
            <a:r>
              <a:rPr lang="en-US" dirty="0" smtClean="0"/>
              <a:t>Performance gain pays off extra-compilation</a:t>
            </a:r>
          </a:p>
          <a:p>
            <a:r>
              <a:rPr lang="en-US" dirty="0" smtClean="0"/>
              <a:t>Quality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f’</a:t>
            </a:r>
            <a:r>
              <a:rPr lang="en-US" dirty="0" smtClean="0"/>
              <a:t> code depends on available information</a:t>
            </a:r>
          </a:p>
          <a:p>
            <a:pPr lvl="1"/>
            <a:r>
              <a:rPr lang="en-US" dirty="0" smtClean="0"/>
              <a:t>Ex. Runtime values for type specialization</a:t>
            </a:r>
          </a:p>
          <a:p>
            <a:r>
              <a:rPr lang="en-US" dirty="0" smtClean="0"/>
              <a:t>Goal: Infer as much as static information to help the JIT</a:t>
            </a:r>
            <a:endParaRPr lang="en-US" dirty="0"/>
          </a:p>
          <a:p>
            <a:r>
              <a:rPr lang="en-US" dirty="0" smtClean="0"/>
              <a:t>Reality: Some analyses worked, some other did not…</a:t>
            </a:r>
          </a:p>
        </p:txBody>
      </p:sp>
    </p:spTree>
    <p:extLst>
      <p:ext uri="{BB962C8B-B14F-4D97-AF65-F5344CB8AC3E}">
        <p14:creationId xmlns:p14="http://schemas.microsoft.com/office/powerpoint/2010/main" val="416504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local static optimization?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17248"/>
          </a:xfrm>
        </p:spPr>
        <p:txBody>
          <a:bodyPr>
            <a:noAutofit/>
          </a:bodyPr>
          <a:lstStyle/>
          <a:p>
            <a:r>
              <a:rPr lang="en-US" dirty="0" smtClean="0"/>
              <a:t>Live variable analysis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Should we save </a:t>
            </a:r>
            <a:r>
              <a:rPr lang="en-US" dirty="0" err="1" smtClean="0"/>
              <a:t>tmp</a:t>
            </a:r>
            <a:r>
              <a:rPr lang="en-US" dirty="0" smtClean="0"/>
              <a:t>?</a:t>
            </a:r>
          </a:p>
          <a:p>
            <a:pPr lvl="1"/>
            <a:r>
              <a:rPr lang="en-US" sz="2400" dirty="0" smtClean="0"/>
              <a:t>In C#, of course no</a:t>
            </a:r>
          </a:p>
          <a:p>
            <a:pPr lvl="1"/>
            <a:r>
              <a:rPr lang="en-US" sz="2400" dirty="0" smtClean="0"/>
              <a:t>In JavaScript ? </a:t>
            </a:r>
          </a:p>
          <a:p>
            <a:pPr lvl="2"/>
            <a:r>
              <a:rPr lang="en-US" sz="2100" dirty="0" smtClean="0">
                <a:solidFill>
                  <a:srgbClr val="FF0000"/>
                </a:solidFill>
              </a:rPr>
              <a:t>All variables are hoisted to function scope</a:t>
            </a:r>
            <a:endParaRPr lang="en-US" sz="21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2057400"/>
            <a:ext cx="6629400" cy="258532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f(a)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1;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- 1;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a[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a[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= a[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+ 1];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a[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+ 1]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3882523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</a:t>
            </a:r>
            <a:r>
              <a:rPr lang="en-US" dirty="0" err="1" smtClean="0"/>
              <a:t>vars</a:t>
            </a:r>
            <a:r>
              <a:rPr lang="en-US" dirty="0" smtClean="0"/>
              <a:t> analysis to Refine RATA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3200400"/>
            <a:ext cx="8382000" cy="2210862"/>
          </a:xfrm>
        </p:spPr>
        <p:txBody>
          <a:bodyPr/>
          <a:lstStyle/>
          <a:p>
            <a:r>
              <a:rPr lang="en-US" dirty="0" smtClean="0"/>
              <a:t>Is I an integer?</a:t>
            </a:r>
          </a:p>
          <a:p>
            <a:pPr lvl="1"/>
            <a:r>
              <a:rPr lang="en-US" dirty="0" smtClean="0"/>
              <a:t>All variables initialized to undefined</a:t>
            </a:r>
          </a:p>
          <a:p>
            <a:r>
              <a:rPr lang="en-US" dirty="0" smtClean="0"/>
              <a:t>Live variable analysis allows to refine RATA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 is an integer after print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7141" y="1295400"/>
            <a:ext cx="5715000" cy="14773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(i = 0; i &lt; 10000000; i++);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609524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 we have to save </a:t>
            </a:r>
            <a:r>
              <a:rPr lang="en-US" dirty="0" err="1" smtClean="0"/>
              <a:t>tmp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7800" y="2133600"/>
            <a:ext cx="6096000" cy="31393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f(a)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a[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(e)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print(e);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00346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 we have to same </a:t>
            </a:r>
            <a:r>
              <a:rPr lang="en-US" dirty="0" err="1" smtClean="0"/>
              <a:t>tmp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Exceptions can arise (almost) everywhere...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2286000"/>
            <a:ext cx="7315200" cy="31393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f(a)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a[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tmp.valueOf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+ 1;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(e)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print(e);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644678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variables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130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What?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that point of the program, will the value of this variable be used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 never understood why not called “dead” variables analysis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Use in Spur</a:t>
            </a:r>
          </a:p>
          <a:p>
            <a:pPr lvl="2"/>
            <a:r>
              <a:rPr lang="en-US" dirty="0"/>
              <a:t>Local variables are often copied from a </a:t>
            </a:r>
            <a:r>
              <a:rPr lang="en-US" dirty="0" smtClean="0"/>
              <a:t>type-specialized location (registers</a:t>
            </a:r>
            <a:r>
              <a:rPr lang="en-US" dirty="0"/>
              <a:t>) to </a:t>
            </a:r>
            <a:r>
              <a:rPr lang="en-US" dirty="0" smtClean="0"/>
              <a:t>unspecialized locations</a:t>
            </a:r>
            <a:endParaRPr lang="en-US" dirty="0"/>
          </a:p>
          <a:p>
            <a:pPr lvl="2"/>
            <a:r>
              <a:rPr lang="en-US" dirty="0" smtClean="0"/>
              <a:t>Dead </a:t>
            </a:r>
            <a:r>
              <a:rPr lang="en-US" dirty="0"/>
              <a:t>variables: no need to </a:t>
            </a:r>
            <a:r>
              <a:rPr lang="en-US" dirty="0" smtClean="0"/>
              <a:t>copy</a:t>
            </a:r>
            <a:endParaRPr lang="en-US" dirty="0"/>
          </a:p>
          <a:p>
            <a:pPr lvl="2"/>
            <a:r>
              <a:rPr lang="en-US" dirty="0" smtClean="0"/>
              <a:t>Decrease </a:t>
            </a:r>
            <a:r>
              <a:rPr lang="en-US" dirty="0"/>
              <a:t>stack memory </a:t>
            </a:r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RATA</a:t>
            </a:r>
          </a:p>
          <a:p>
            <a:pPr lvl="2"/>
            <a:r>
              <a:rPr lang="en-US" dirty="0"/>
              <a:t>At the beginning of a function, each local is undefined</a:t>
            </a:r>
          </a:p>
          <a:p>
            <a:pPr lvl="2"/>
            <a:r>
              <a:rPr lang="en-US" dirty="0" smtClean="0"/>
              <a:t>undefined </a:t>
            </a:r>
            <a:r>
              <a:rPr lang="en-US" dirty="0"/>
              <a:t>is neither integer nor </a:t>
            </a:r>
            <a:r>
              <a:rPr lang="en-US" dirty="0" smtClean="0"/>
              <a:t>a float</a:t>
            </a:r>
          </a:p>
          <a:p>
            <a:pPr lvl="2"/>
            <a:r>
              <a:rPr lang="en-US" dirty="0" smtClean="0"/>
              <a:t>Should we </a:t>
            </a:r>
            <a:r>
              <a:rPr lang="en-US" dirty="0"/>
              <a:t>take the initial value into account?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980567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Spur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5310187" cy="5057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72508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 err="1" smtClean="0"/>
              <a:t>vs</a:t>
            </a:r>
            <a:r>
              <a:rPr lang="en-US" dirty="0" smtClean="0"/>
              <a:t> static optimization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760648"/>
          </a:xfrm>
        </p:spPr>
        <p:txBody>
          <a:bodyPr/>
          <a:lstStyle/>
          <a:p>
            <a:r>
              <a:rPr lang="en-US" dirty="0"/>
              <a:t>Spur uses dynamic information </a:t>
            </a:r>
            <a:r>
              <a:rPr lang="en-US" dirty="0" smtClean="0"/>
              <a:t>to </a:t>
            </a:r>
            <a:r>
              <a:rPr lang="en-US" dirty="0"/>
              <a:t>optimize hot </a:t>
            </a:r>
            <a:r>
              <a:rPr lang="en-US" dirty="0" smtClean="0"/>
              <a:t>code</a:t>
            </a:r>
          </a:p>
          <a:p>
            <a:r>
              <a:rPr lang="en-US" dirty="0"/>
              <a:t>Some information </a:t>
            </a:r>
            <a:r>
              <a:rPr lang="en-US" dirty="0" smtClean="0"/>
              <a:t>lost </a:t>
            </a:r>
            <a:r>
              <a:rPr lang="en-US" dirty="0"/>
              <a:t>by the JavaScript to XIL </a:t>
            </a:r>
            <a:r>
              <a:rPr lang="en-US" dirty="0" smtClean="0"/>
              <a:t>compiler</a:t>
            </a:r>
          </a:p>
          <a:p>
            <a:pPr lvl="1"/>
            <a:r>
              <a:rPr lang="en-US" dirty="0"/>
              <a:t>Code structure replaced by a control </a:t>
            </a:r>
            <a:r>
              <a:rPr lang="en-US" dirty="0" smtClean="0"/>
              <a:t>flow graph</a:t>
            </a:r>
          </a:p>
          <a:p>
            <a:pPr lvl="1"/>
            <a:r>
              <a:rPr lang="en-US" dirty="0"/>
              <a:t>XIL level: </a:t>
            </a:r>
            <a:r>
              <a:rPr lang="en-US" dirty="0" smtClean="0"/>
              <a:t>difficult </a:t>
            </a:r>
            <a:r>
              <a:rPr lang="en-US" dirty="0"/>
              <a:t>to know when a local won't be </a:t>
            </a:r>
            <a:r>
              <a:rPr lang="en-US" dirty="0" smtClean="0"/>
              <a:t>used</a:t>
            </a:r>
          </a:p>
          <a:p>
            <a:pPr lvl="2"/>
            <a:r>
              <a:rPr lang="en-US" dirty="0"/>
              <a:t>Especially when we take the address of a </a:t>
            </a:r>
            <a:r>
              <a:rPr lang="en-US" dirty="0" smtClean="0"/>
              <a:t>local</a:t>
            </a:r>
          </a:p>
          <a:p>
            <a:r>
              <a:rPr lang="en-US" dirty="0"/>
              <a:t>Spur </a:t>
            </a:r>
            <a:r>
              <a:rPr lang="en-US" dirty="0" smtClean="0"/>
              <a:t>misses some optimizations</a:t>
            </a:r>
          </a:p>
          <a:p>
            <a:r>
              <a:rPr lang="en-US" dirty="0" smtClean="0"/>
              <a:t>Live variable analysis for local variables at JavaScript level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4004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Source level analysis</a:t>
            </a:r>
          </a:p>
          <a:p>
            <a:pPr lvl="1"/>
            <a:r>
              <a:rPr lang="en-US" dirty="0" smtClean="0"/>
              <a:t>Th. Two iterations to reach the fixpoint!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209800"/>
            <a:ext cx="82962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02883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13048"/>
          </a:xfrm>
        </p:spPr>
        <p:txBody>
          <a:bodyPr/>
          <a:lstStyle/>
          <a:p>
            <a:r>
              <a:rPr lang="en-US" dirty="0" smtClean="0"/>
              <a:t>“Standard”</a:t>
            </a:r>
          </a:p>
          <a:p>
            <a:pPr lvl="1"/>
            <a:r>
              <a:rPr lang="en-US" dirty="0" smtClean="0"/>
              <a:t>Backwards analysis</a:t>
            </a:r>
            <a:endParaRPr lang="en-US" dirty="0"/>
          </a:p>
          <a:p>
            <a:pPr lvl="1"/>
            <a:r>
              <a:rPr lang="en-US" dirty="0" smtClean="0"/>
              <a:t>Initial state: </a:t>
            </a:r>
            <a:r>
              <a:rPr lang="en-US" dirty="0"/>
              <a:t>all the variable are </a:t>
            </a:r>
            <a:r>
              <a:rPr lang="en-US" dirty="0" smtClean="0"/>
              <a:t>dead</a:t>
            </a:r>
            <a:endParaRPr lang="en-US" dirty="0"/>
          </a:p>
          <a:p>
            <a:pPr lvl="1"/>
            <a:r>
              <a:rPr lang="en-US" dirty="0"/>
              <a:t>Variable read: becomes </a:t>
            </a:r>
            <a:r>
              <a:rPr lang="en-US" dirty="0" smtClean="0"/>
              <a:t>live</a:t>
            </a:r>
            <a:endParaRPr lang="en-US" dirty="0"/>
          </a:p>
          <a:p>
            <a:pPr lvl="1"/>
            <a:r>
              <a:rPr lang="en-US" dirty="0"/>
              <a:t>Variable write: becomes </a:t>
            </a:r>
            <a:r>
              <a:rPr lang="en-US" dirty="0" smtClean="0"/>
              <a:t>dead</a:t>
            </a:r>
            <a:endParaRPr lang="en-US" dirty="0"/>
          </a:p>
          <a:p>
            <a:pPr lvl="1"/>
            <a:r>
              <a:rPr lang="en-US" dirty="0"/>
              <a:t>Branch: is the variable live in any branch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New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Loop: </a:t>
            </a:r>
            <a:r>
              <a:rPr lang="en-US" dirty="0" smtClean="0"/>
              <a:t>fixpoint</a:t>
            </a:r>
            <a:r>
              <a:rPr lang="en-US" dirty="0"/>
              <a:t>, only 2 iterations </a:t>
            </a:r>
            <a:r>
              <a:rPr lang="en-US" dirty="0" smtClean="0"/>
              <a:t>necessary</a:t>
            </a:r>
            <a:endParaRPr lang="en-US" dirty="0"/>
          </a:p>
          <a:p>
            <a:pPr lvl="1"/>
            <a:r>
              <a:rPr lang="en-US" dirty="0"/>
              <a:t>High-level constructs: break, continue, exceptions...</a:t>
            </a:r>
          </a:p>
          <a:p>
            <a:pPr lvl="2"/>
            <a:r>
              <a:rPr lang="en-US" dirty="0" smtClean="0"/>
              <a:t>Should </a:t>
            </a:r>
            <a:r>
              <a:rPr lang="en-US" dirty="0"/>
              <a:t>maintain the set of live variables after </a:t>
            </a:r>
            <a:r>
              <a:rPr lang="en-US" dirty="0" smtClean="0"/>
              <a:t>a break/continue/exception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34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code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41719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565" y="3352800"/>
            <a:ext cx="502243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0339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 type info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504" y="1524000"/>
            <a:ext cx="4363695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nestedLoops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i, j;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(i = 0; i &lt; 10000; i++)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= 0; j &lt; i; j++)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43400" y="2064936"/>
            <a:ext cx="3438718" cy="646331"/>
            <a:chOff x="4343400" y="1662222"/>
            <a:chExt cx="3438718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62600" y="1662222"/>
              <a:ext cx="2219518" cy="6463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JIT should generate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value wrappers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 flipV="1">
              <a:off x="4343400" y="1846888"/>
              <a:ext cx="1219200" cy="138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1"/>
            </p:cNvCxnSpPr>
            <p:nvPr/>
          </p:nvCxnSpPr>
          <p:spPr>
            <a:xfrm flipH="1">
              <a:off x="4343400" y="1985388"/>
              <a:ext cx="1219200" cy="159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66057" y="3669267"/>
            <a:ext cx="6618126" cy="1477328"/>
            <a:chOff x="566057" y="3669267"/>
            <a:chExt cx="6618126" cy="1477328"/>
          </a:xfrm>
        </p:grpSpPr>
        <p:sp>
          <p:nvSpPr>
            <p:cNvPr id="11" name="TextBox 10"/>
            <p:cNvSpPr txBox="1"/>
            <p:nvPr/>
          </p:nvSpPr>
          <p:spPr>
            <a:xfrm>
              <a:off x="566057" y="4261560"/>
              <a:ext cx="564578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i++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0400" y="3669267"/>
              <a:ext cx="3983783" cy="14773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if(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.typeCode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== Double)</a:t>
              </a:r>
            </a:p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var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tmp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= (Double)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.value</a:t>
              </a:r>
              <a:endParaRPr lang="en-US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i.value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= (object) 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tmp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+ 1.0</a:t>
              </a:r>
            </a:p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e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lse</a:t>
              </a:r>
            </a:p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throw new 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TypeException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()  </a:t>
              </a:r>
            </a:p>
          </p:txBody>
        </p:sp>
        <p:sp>
          <p:nvSpPr>
            <p:cNvPr id="13" name="Right Arrow 12"/>
            <p:cNvSpPr/>
            <p:nvPr/>
          </p:nvSpPr>
          <p:spPr bwMode="auto">
            <a:xfrm>
              <a:off x="1453981" y="4125294"/>
              <a:ext cx="1524000" cy="64186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JIT</a:t>
              </a:r>
            </a:p>
          </p:txBody>
        </p:sp>
      </p:grpSp>
      <p:sp>
        <p:nvSpPr>
          <p:cNvPr id="14" name="Explosion 1 13"/>
          <p:cNvSpPr/>
          <p:nvPr/>
        </p:nvSpPr>
        <p:spPr bwMode="auto">
          <a:xfrm>
            <a:off x="920581" y="4914900"/>
            <a:ext cx="2279819" cy="1752600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310 </a:t>
            </a:r>
            <a:r>
              <a:rPr lang="en-US" sz="24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ms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1400" y="5617811"/>
            <a:ext cx="5344733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Boxing/unboxing very expensive</a:t>
            </a:r>
          </a:p>
        </p:txBody>
      </p:sp>
    </p:spTree>
    <p:extLst>
      <p:ext uri="{BB962C8B-B14F-4D97-AF65-F5344CB8AC3E}">
        <p14:creationId xmlns:p14="http://schemas.microsoft.com/office/powerpoint/2010/main" val="33195043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generate better code</a:t>
            </a:r>
          </a:p>
          <a:p>
            <a:pPr lvl="1"/>
            <a:r>
              <a:rPr lang="en-US" dirty="0" smtClean="0"/>
              <a:t>Fewer variables</a:t>
            </a:r>
          </a:p>
          <a:p>
            <a:pPr lvl="1"/>
            <a:r>
              <a:rPr lang="en-US" dirty="0" smtClean="0"/>
              <a:t>Fewer instructions</a:t>
            </a:r>
          </a:p>
          <a:p>
            <a:r>
              <a:rPr lang="en-US" dirty="0" smtClean="0"/>
              <a:t>We will have fantastic improvements!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2574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26591"/>
            <a:ext cx="6819900" cy="528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410834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684448"/>
          </a:xfrm>
        </p:spPr>
        <p:txBody>
          <a:bodyPr/>
          <a:lstStyle/>
          <a:p>
            <a:r>
              <a:rPr lang="en-US" dirty="0" smtClean="0"/>
              <a:t>Explored several static analyses</a:t>
            </a:r>
          </a:p>
          <a:p>
            <a:pPr lvl="1"/>
            <a:r>
              <a:rPr lang="en-US" dirty="0" smtClean="0"/>
              <a:t>RATA</a:t>
            </a:r>
          </a:p>
          <a:p>
            <a:pPr lvl="1"/>
            <a:r>
              <a:rPr lang="en-US" dirty="0" smtClean="0"/>
              <a:t>Extension to global</a:t>
            </a:r>
          </a:p>
          <a:p>
            <a:pPr lvl="1"/>
            <a:r>
              <a:rPr lang="en-US" dirty="0" err="1" smtClean="0"/>
              <a:t>JavaScriptContracts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Live variable analysis</a:t>
            </a:r>
          </a:p>
          <a:p>
            <a:r>
              <a:rPr lang="en-US" dirty="0" smtClean="0"/>
              <a:t>RATA works well, other </a:t>
            </a:r>
            <a:r>
              <a:rPr lang="en-US" smtClean="0"/>
              <a:t>have problems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360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Simple type inference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505" y="1600200"/>
            <a:ext cx="4363695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nestedLoops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i, j;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(i = 0; i &lt; 10000; i++)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= 0; j &lt; i; j++)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43400" y="2144484"/>
            <a:ext cx="2596500" cy="646331"/>
            <a:chOff x="4343400" y="1662222"/>
            <a:chExt cx="259650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62600" y="1662222"/>
              <a:ext cx="1377300" cy="6463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Infer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i, j : Float64</a:t>
              </a: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343400" y="1846888"/>
              <a:ext cx="1219200" cy="138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343400" y="1985388"/>
              <a:ext cx="1219200" cy="159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855276" y="3799894"/>
            <a:ext cx="4227649" cy="923330"/>
            <a:chOff x="1855276" y="3799894"/>
            <a:chExt cx="4227649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1855276" y="4076893"/>
              <a:ext cx="564578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i++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05249" y="3799894"/>
              <a:ext cx="1577676" cy="92333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i : 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Float64</a:t>
              </a:r>
            </a:p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…</a:t>
              </a:r>
            </a:p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i = i + 1.0</a:t>
              </a:r>
            </a:p>
          </p:txBody>
        </p:sp>
        <p:sp>
          <p:nvSpPr>
            <p:cNvPr id="10" name="Right Arrow 9"/>
            <p:cNvSpPr/>
            <p:nvPr/>
          </p:nvSpPr>
          <p:spPr bwMode="auto">
            <a:xfrm>
              <a:off x="2743200" y="3940627"/>
              <a:ext cx="1524000" cy="64186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JIT</a:t>
              </a:r>
            </a:p>
          </p:txBody>
        </p:sp>
      </p:grpSp>
      <p:sp>
        <p:nvSpPr>
          <p:cNvPr id="12" name="Explosion 1 11"/>
          <p:cNvSpPr/>
          <p:nvPr/>
        </p:nvSpPr>
        <p:spPr bwMode="auto">
          <a:xfrm>
            <a:off x="920581" y="4914900"/>
            <a:ext cx="2279819" cy="1752600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180 </a:t>
            </a:r>
            <a:r>
              <a:rPr lang="en-US" sz="24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ms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5356201"/>
            <a:ext cx="4822154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Float64 still expensive</a:t>
            </a:r>
          </a:p>
        </p:txBody>
      </p:sp>
    </p:spTree>
    <p:extLst>
      <p:ext uri="{BB962C8B-B14F-4D97-AF65-F5344CB8AC3E}">
        <p14:creationId xmlns:p14="http://schemas.microsoft.com/office/powerpoint/2010/main" val="40366843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505" y="1371600"/>
            <a:ext cx="4363695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nestedLoops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i, j;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(i = 0; i &lt; 10000; i++)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= 0; j &lt; i; j++)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05249" y="1368308"/>
            <a:ext cx="2794624" cy="1754326"/>
            <a:chOff x="4505249" y="1114645"/>
            <a:chExt cx="2794624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5845629" y="1114645"/>
              <a:ext cx="1454244" cy="17543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Infer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: [0, 10000]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: [0,   9999]</a:t>
              </a:r>
            </a:p>
            <a:p>
              <a:endPara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Ergo 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i, j : Int32 </a:t>
              </a: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505249" y="1794359"/>
              <a:ext cx="1340380" cy="1974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505249" y="1991808"/>
              <a:ext cx="1340380" cy="1417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855276" y="3799894"/>
            <a:ext cx="4101011" cy="923330"/>
            <a:chOff x="1855276" y="3799894"/>
            <a:chExt cx="4101011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1855276" y="4076893"/>
              <a:ext cx="564578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i++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05249" y="3799894"/>
              <a:ext cx="1451038" cy="92333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i : </a:t>
              </a:r>
              <a:r>
                <a:rPr lang="en-US" b="1" dirty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nt32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</a:t>
              </a:r>
            </a:p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…</a:t>
              </a:r>
            </a:p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i = i + 1</a:t>
              </a:r>
            </a:p>
          </p:txBody>
        </p:sp>
        <p:sp>
          <p:nvSpPr>
            <p:cNvPr id="10" name="Right Arrow 9"/>
            <p:cNvSpPr/>
            <p:nvPr/>
          </p:nvSpPr>
          <p:spPr bwMode="auto">
            <a:xfrm>
              <a:off x="2743200" y="3940627"/>
              <a:ext cx="1524000" cy="64186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JIT</a:t>
              </a:r>
            </a:p>
          </p:txBody>
        </p:sp>
      </p:grpSp>
      <p:sp>
        <p:nvSpPr>
          <p:cNvPr id="11" name="Explosion 1 10"/>
          <p:cNvSpPr/>
          <p:nvPr/>
        </p:nvSpPr>
        <p:spPr bwMode="auto">
          <a:xfrm>
            <a:off x="920581" y="4914900"/>
            <a:ext cx="2279819" cy="1752600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31 </a:t>
            </a:r>
            <a:r>
              <a:rPr lang="en-US" sz="24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ms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1400" y="5356201"/>
            <a:ext cx="5440913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fast as the C#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1442202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numerical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641271"/>
          </a:xfrm>
        </p:spPr>
        <p:txBody>
          <a:bodyPr/>
          <a:lstStyle/>
          <a:p>
            <a:r>
              <a:rPr lang="en-US" dirty="0" smtClean="0"/>
              <a:t>Only numerical type Float64</a:t>
            </a:r>
          </a:p>
          <a:p>
            <a:pPr lvl="1"/>
            <a:r>
              <a:rPr lang="en-US" dirty="0" smtClean="0"/>
              <a:t>64 bits IEEE 754 standard</a:t>
            </a:r>
          </a:p>
          <a:p>
            <a:pPr lvl="2"/>
            <a:r>
              <a:rPr lang="en-US" dirty="0" smtClean="0"/>
              <a:t>Exact representation for integers </a:t>
            </a:r>
            <a:r>
              <a:rPr lang="en-US" dirty="0">
                <a:effectLst/>
              </a:rPr>
              <a:t>∈</a:t>
            </a:r>
            <a:r>
              <a:rPr lang="en-US" dirty="0" smtClean="0"/>
              <a:t> [-2</a:t>
            </a:r>
            <a:r>
              <a:rPr lang="en-US" baseline="30000" dirty="0" smtClean="0"/>
              <a:t>53</a:t>
            </a:r>
            <a:r>
              <a:rPr lang="en-US" dirty="0" smtClean="0"/>
              <a:t>, 2</a:t>
            </a:r>
            <a:r>
              <a:rPr lang="en-US" baseline="30000" dirty="0" smtClean="0"/>
              <a:t>53</a:t>
            </a:r>
            <a:r>
              <a:rPr lang="en-US" dirty="0" smtClean="0"/>
              <a:t>]</a:t>
            </a:r>
            <a:endParaRPr lang="en-US" baseline="30000" dirty="0" smtClean="0"/>
          </a:p>
          <a:p>
            <a:pPr lvl="2"/>
            <a:r>
              <a:rPr lang="en-US" dirty="0" smtClean="0"/>
              <a:t>Special values for </a:t>
            </a:r>
            <a:r>
              <a:rPr lang="en-US" dirty="0" smtClean="0">
                <a:effectLst/>
              </a:rPr>
              <a:t>±∞, </a:t>
            </a:r>
            <a:r>
              <a:rPr lang="en-US" dirty="0" err="1"/>
              <a:t>NaN</a:t>
            </a:r>
            <a:r>
              <a:rPr lang="en-US" dirty="0"/>
              <a:t>,</a:t>
            </a:r>
            <a:r>
              <a:rPr lang="en-US" dirty="0" smtClean="0">
                <a:effectLst/>
              </a:rPr>
              <a:t> </a:t>
            </a:r>
          </a:p>
          <a:p>
            <a:pPr lvl="3"/>
            <a:r>
              <a:rPr lang="en-US" dirty="0" smtClean="0"/>
              <a:t>Ex. ∞ == 1/0, </a:t>
            </a:r>
            <a:r>
              <a:rPr lang="en-US" dirty="0" err="1" smtClean="0"/>
              <a:t>NaN</a:t>
            </a:r>
            <a:r>
              <a:rPr lang="en-US" dirty="0" smtClean="0"/>
              <a:t> == ∞/</a:t>
            </a:r>
            <a:r>
              <a:rPr lang="en-US" dirty="0"/>
              <a:t> ∞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Can specialize </a:t>
            </a:r>
            <a:r>
              <a:rPr lang="en-US" dirty="0" smtClean="0">
                <a:effectLst/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effectLst/>
              </a:rPr>
              <a:t>: Float64 to </a:t>
            </a:r>
            <a:r>
              <a:rPr lang="en-US" dirty="0" smtClean="0">
                <a:effectLst/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effectLst/>
              </a:rPr>
              <a:t>: Int32 if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effectLst/>
              </a:rPr>
              <a:t> ∈</a:t>
            </a:r>
            <a:r>
              <a:rPr lang="en-US" dirty="0" smtClean="0"/>
              <a:t> </a:t>
            </a:r>
            <a:r>
              <a:rPr lang="en-US" dirty="0"/>
              <a:t>[-</a:t>
            </a:r>
            <a:r>
              <a:rPr lang="en-US" dirty="0" smtClean="0"/>
              <a:t>2</a:t>
            </a:r>
            <a:r>
              <a:rPr lang="en-US" baseline="30000" dirty="0" smtClean="0"/>
              <a:t>31</a:t>
            </a:r>
            <a:r>
              <a:rPr lang="en-US" dirty="0" smtClean="0"/>
              <a:t>, 2</a:t>
            </a:r>
            <a:r>
              <a:rPr lang="en-US" baseline="30000" dirty="0" smtClean="0"/>
              <a:t>31</a:t>
            </a:r>
            <a:r>
              <a:rPr lang="en-US" dirty="0" smtClean="0"/>
              <a:t>-1]</a:t>
            </a:r>
            <a:endParaRPr lang="en-US" dirty="0" smtClean="0">
              <a:effectLst/>
            </a:endParaRP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 is never assigned a fractional value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 is never assigned </a:t>
            </a:r>
            <a:r>
              <a:rPr lang="en-US" dirty="0" err="1" smtClean="0"/>
              <a:t>NaN</a:t>
            </a: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RATA Goal: Enable the specialization to </a:t>
            </a:r>
            <a:r>
              <a:rPr lang="en-US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ints</a:t>
            </a:r>
            <a:endParaRPr lang="en-US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6709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track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3429000"/>
            <a:ext cx="8382000" cy="2542234"/>
          </a:xfrm>
        </p:spPr>
        <p:txBody>
          <a:bodyPr/>
          <a:lstStyle/>
          <a:p>
            <a:r>
              <a:rPr lang="en-US" dirty="0" smtClean="0"/>
              <a:t>Term-based type inference not enough</a:t>
            </a:r>
          </a:p>
          <a:p>
            <a:r>
              <a:rPr lang="en-US" dirty="0" smtClean="0"/>
              <a:t>Pattern-matching algorithms too rough</a:t>
            </a:r>
          </a:p>
          <a:p>
            <a:r>
              <a:rPr lang="en-US" dirty="0" smtClean="0"/>
              <a:t>Should track values</a:t>
            </a:r>
          </a:p>
          <a:p>
            <a:pPr lvl="1"/>
            <a:r>
              <a:rPr lang="en-US" dirty="0" smtClean="0"/>
              <a:t>Complex Loops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interpretation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504" y="1329068"/>
            <a:ext cx="5630067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bigNestedLoops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i, j;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(i = 0; </a:t>
            </a:r>
            <a:r>
              <a:rPr lang="nn-NO" b="1" dirty="0">
                <a:solidFill>
                  <a:prstClr val="black"/>
                </a:solidFill>
                <a:latin typeface="Consolas"/>
              </a:rPr>
              <a:t>i &lt; </a:t>
            </a:r>
            <a:r>
              <a:rPr lang="nn-NO" b="1" dirty="0" smtClean="0">
                <a:solidFill>
                  <a:prstClr val="black"/>
                </a:solidFill>
                <a:latin typeface="Consolas"/>
              </a:rPr>
              <a:t>10000000000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i++)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= 0; 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i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&lt; 1000 &amp;&amp;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j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 i; j++)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7999" y="1125531"/>
            <a:ext cx="1326004" cy="20313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: [0, +</a:t>
            </a:r>
            <a:r>
              <a:rPr lang="en-US" dirty="0"/>
              <a:t>∞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[0, 1000]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Ergo 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Float64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 : Int32 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5105399" y="2039932"/>
            <a:ext cx="1752600" cy="101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1"/>
            <a:endCxn id="4" idx="3"/>
          </p:cNvCxnSpPr>
          <p:nvPr/>
        </p:nvCxnSpPr>
        <p:spPr>
          <a:xfrm flipH="1">
            <a:off x="5914571" y="2141194"/>
            <a:ext cx="943428" cy="203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6612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Interpretation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896451"/>
          </a:xfrm>
        </p:spPr>
        <p:txBody>
          <a:bodyPr/>
          <a:lstStyle/>
          <a:p>
            <a:r>
              <a:rPr lang="en-US" dirty="0" smtClean="0"/>
              <a:t>General theory of discrete approximations</a:t>
            </a:r>
          </a:p>
          <a:p>
            <a:r>
              <a:rPr lang="en-US" dirty="0" smtClean="0"/>
              <a:t>Concrete domain</a:t>
            </a:r>
          </a:p>
          <a:p>
            <a:pPr lvl="1"/>
            <a:r>
              <a:rPr lang="en-US" dirty="0" smtClean="0"/>
              <a:t>The most precise information on a program</a:t>
            </a:r>
          </a:p>
          <a:p>
            <a:r>
              <a:rPr lang="en-US" dirty="0" smtClean="0"/>
              <a:t>Abstract domain</a:t>
            </a:r>
          </a:p>
          <a:p>
            <a:pPr lvl="1"/>
            <a:r>
              <a:rPr lang="en-US" dirty="0" smtClean="0"/>
              <a:t>Keeps the information of interest</a:t>
            </a:r>
            <a:endParaRPr lang="en-US" dirty="0"/>
          </a:p>
          <a:p>
            <a:pPr lvl="1"/>
            <a:r>
              <a:rPr lang="en-US" dirty="0" smtClean="0"/>
              <a:t>Can be of infinite height</a:t>
            </a:r>
          </a:p>
          <a:p>
            <a:pPr lvl="2"/>
            <a:r>
              <a:rPr lang="en-US" dirty="0" smtClean="0"/>
              <a:t>Use widening/narrowing to ensure convergence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6338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ousot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Clousot</Template>
  <TotalTime>1140</TotalTime>
  <Words>2298</Words>
  <Application>Microsoft Office PowerPoint</Application>
  <PresentationFormat>On-screen Show (4:3)</PresentationFormat>
  <Paragraphs>493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Clousot</vt:lpstr>
      <vt:lpstr>On my adventures with static analyses for JavaScript</vt:lpstr>
      <vt:lpstr>Motivation</vt:lpstr>
      <vt:lpstr>Just in time compilation (JIT)</vt:lpstr>
      <vt:lpstr>Example: No type info</vt:lpstr>
      <vt:lpstr>Example: Simple type inference</vt:lpstr>
      <vt:lpstr>Example: RATA</vt:lpstr>
      <vt:lpstr>JavaScript numerical values</vt:lpstr>
      <vt:lpstr>Should track values</vt:lpstr>
      <vt:lpstr>Abstract Interpretation</vt:lpstr>
      <vt:lpstr>RATA</vt:lpstr>
      <vt:lpstr>Interval analysis</vt:lpstr>
      <vt:lpstr>We need to track more more…</vt:lpstr>
      <vt:lpstr>Kinds</vt:lpstr>
      <vt:lpstr>Example of widening/narrowing</vt:lpstr>
      <vt:lpstr>Relational analysis</vt:lpstr>
      <vt:lpstr>Existing solutions</vt:lpstr>
      <vt:lpstr>Variation analysis</vt:lpstr>
      <vt:lpstr>Refinement Theorem</vt:lpstr>
      <vt:lpstr>Example</vt:lpstr>
      <vt:lpstr>RATA  Algorithm</vt:lpstr>
      <vt:lpstr>Experiments</vt:lpstr>
      <vt:lpstr>Results on SunSpider</vt:lpstr>
      <vt:lpstr>Limitations: Globals </vt:lpstr>
      <vt:lpstr>Limitations: Arrays</vt:lpstr>
      <vt:lpstr>RATA wrap-up</vt:lpstr>
      <vt:lpstr>Cool! Can we do more?</vt:lpstr>
      <vt:lpstr>Global analysis? Compound types? </vt:lpstr>
      <vt:lpstr>Verification?</vt:lpstr>
      <vt:lpstr>Some more local static optimization?</vt:lpstr>
      <vt:lpstr>Some more local static optimization? </vt:lpstr>
      <vt:lpstr>Live vars analysis to Refine RATA</vt:lpstr>
      <vt:lpstr>Exceptions</vt:lpstr>
      <vt:lpstr>Exceptions  </vt:lpstr>
      <vt:lpstr>Live variables analysis</vt:lpstr>
      <vt:lpstr>Spur</vt:lpstr>
      <vt:lpstr>Dynamic vs static optimization</vt:lpstr>
      <vt:lpstr>Example</vt:lpstr>
      <vt:lpstr>The analysis</vt:lpstr>
      <vt:lpstr>Generated code</vt:lpstr>
      <vt:lpstr>So… </vt:lpstr>
      <vt:lpstr>Experiments 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JavaScript static analyses</dc:title>
  <dc:creator>Francesco Logozzo</dc:creator>
  <cp:lastModifiedBy>Francesco Logozzo</cp:lastModifiedBy>
  <cp:revision>15</cp:revision>
  <dcterms:created xsi:type="dcterms:W3CDTF">2006-08-16T00:00:00Z</dcterms:created>
  <dcterms:modified xsi:type="dcterms:W3CDTF">2011-12-15T19:01:55Z</dcterms:modified>
</cp:coreProperties>
</file>