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77" r:id="rId5"/>
    <p:sldId id="278" r:id="rId6"/>
    <p:sldId id="279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68" r:id="rId17"/>
    <p:sldId id="272" r:id="rId18"/>
    <p:sldId id="273" r:id="rId19"/>
    <p:sldId id="274" r:id="rId20"/>
    <p:sldId id="276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6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Checking Compatibility of Bit Sizes in</a:t>
            </a:r>
            <a:br>
              <a:rPr lang="en-US" sz="4000" dirty="0"/>
            </a:br>
            <a:r>
              <a:rPr lang="en-US" sz="4000" dirty="0"/>
              <a:t>Floating Point Comparison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Fahndrich</a:t>
            </a:r>
          </a:p>
          <a:p>
            <a:r>
              <a:rPr lang="en-US" i="1" dirty="0" smtClean="0"/>
              <a:t>Francesco Logozzo</a:t>
            </a:r>
          </a:p>
          <a:p>
            <a:r>
              <a:rPr lang="en-US" sz="2400" dirty="0" smtClean="0"/>
              <a:t>MSR - Redmond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602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Disaster!!!!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74524"/>
          </a:xfrm>
        </p:spPr>
        <p:txBody>
          <a:bodyPr/>
          <a:lstStyle/>
          <a:p>
            <a:r>
              <a:rPr lang="en-US" dirty="0" smtClean="0"/>
              <a:t>Unsoundness</a:t>
            </a:r>
          </a:p>
          <a:p>
            <a:pPr lvl="1"/>
            <a:r>
              <a:rPr lang="en-US" dirty="0" smtClean="0"/>
              <a:t>Static verification says: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ok</a:t>
            </a:r>
          </a:p>
          <a:p>
            <a:pPr lvl="1"/>
            <a:r>
              <a:rPr lang="en-US" dirty="0" smtClean="0"/>
              <a:t>Runtime says: </a:t>
            </a:r>
            <a:r>
              <a:rPr lang="en-US" dirty="0" smtClean="0">
                <a:solidFill>
                  <a:srgbClr val="FF0000"/>
                </a:solidFill>
              </a:rPr>
              <a:t>wrong!</a:t>
            </a:r>
            <a:endParaRPr lang="en-US" dirty="0" smtClean="0"/>
          </a:p>
          <a:p>
            <a:r>
              <a:rPr lang="en-US" dirty="0" smtClean="0"/>
              <a:t>Real bug!!!!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eported </a:t>
            </a:r>
            <a:r>
              <a:rPr lang="en-US" dirty="0" smtClean="0"/>
              <a:t>by one of our customers</a:t>
            </a:r>
          </a:p>
        </p:txBody>
      </p:sp>
    </p:spTree>
    <p:extLst>
      <p:ext uri="{BB962C8B-B14F-4D97-AF65-F5344CB8AC3E}">
        <p14:creationId xmlns:p14="http://schemas.microsoft.com/office/powerpoint/2010/main" val="33141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67295"/>
          </a:xfrm>
        </p:spPr>
        <p:txBody>
          <a:bodyPr/>
          <a:lstStyle/>
          <a:p>
            <a:r>
              <a:rPr lang="en-US" dirty="0" smtClean="0"/>
              <a:t>Clousot does this proof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it is wrong</a:t>
            </a:r>
          </a:p>
          <a:p>
            <a:r>
              <a:rPr lang="en-US" dirty="0" smtClean="0"/>
              <a:t>Why? Ideas? Suggestions?</a:t>
            </a:r>
          </a:p>
          <a:p>
            <a:pPr lvl="1"/>
            <a:r>
              <a:rPr lang="en-US" dirty="0" smtClean="0"/>
              <a:t>(except if you already read the paper…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83421"/>
              </p:ext>
            </p:extLst>
          </p:nvPr>
        </p:nvGraphicFramePr>
        <p:xfrm>
          <a:off x="838200" y="1981200"/>
          <a:ext cx="7086601" cy="185420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974408"/>
                <a:gridCol w="611219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assert balance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== 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old(balance) + amount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</a:t>
                      </a:r>
                      <a:r>
                        <a:rPr lang="en-US" i="1" dirty="0" smtClean="0"/>
                        <a:t>assignment: balance </a:t>
                      </a:r>
                      <a:r>
                        <a:rPr lang="en-US" i="1" dirty="0" smtClean="0"/>
                        <a:t>= </a:t>
                      </a:r>
                      <a:r>
                        <a:rPr lang="en-US" i="1" dirty="0" smtClean="0"/>
                        <a:t>old(balance)</a:t>
                      </a:r>
                      <a:r>
                        <a:rPr lang="en-US" i="1" baseline="0" dirty="0" smtClean="0"/>
                        <a:t> + amount 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old(balance) + amount 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== 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old(balance) + amount</a:t>
                      </a:r>
                      <a:endParaRPr lang="en-US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{ </a:t>
                      </a:r>
                      <a:r>
                        <a:rPr lang="en-US" i="1" smtClean="0"/>
                        <a:t>Precondition</a:t>
                      </a:r>
                      <a:r>
                        <a:rPr lang="en-US" i="1" baseline="0" smtClean="0"/>
                        <a:t> &amp; </a:t>
                      </a:r>
                      <a:r>
                        <a:rPr lang="en-US" i="1" baseline="0" dirty="0" smtClean="0"/>
                        <a:t>invariant imply !</a:t>
                      </a:r>
                      <a:r>
                        <a:rPr lang="en-US" i="1" baseline="0" dirty="0" err="1" smtClean="0"/>
                        <a:t>NaN</a:t>
                      </a:r>
                      <a:r>
                        <a:rPr lang="en-US" i="1" baseline="0" dirty="0" smtClean="0"/>
                        <a:t>, equality 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64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causes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Overflows?</a:t>
            </a:r>
          </a:p>
          <a:p>
            <a:pPr lvl="1"/>
            <a:r>
              <a:rPr lang="en-US" dirty="0" smtClean="0"/>
              <a:t>No: Floats do not overflow (get </a:t>
            </a:r>
            <a:r>
              <a:rPr lang="en-US" dirty="0"/>
              <a:t>±</a:t>
            </a:r>
            <a:r>
              <a:rPr lang="en-US" dirty="0" smtClean="0"/>
              <a:t>∞)</a:t>
            </a:r>
          </a:p>
          <a:p>
            <a:r>
              <a:rPr lang="en-US" dirty="0" smtClean="0"/>
              <a:t>Non-determinism?</a:t>
            </a:r>
          </a:p>
          <a:p>
            <a:pPr lvl="1"/>
            <a:r>
              <a:rPr lang="en-US" dirty="0" smtClean="0"/>
              <a:t>No: Single thread, IEEE754</a:t>
            </a:r>
          </a:p>
          <a:p>
            <a:r>
              <a:rPr lang="en-US" dirty="0" smtClean="0"/>
              <a:t>Cancellation?</a:t>
            </a:r>
          </a:p>
          <a:p>
            <a:pPr lvl="1"/>
            <a:r>
              <a:rPr lang="en-US" dirty="0" smtClean="0"/>
              <a:t>No: positive, same order of magnitude</a:t>
            </a:r>
          </a:p>
          <a:p>
            <a:r>
              <a:rPr lang="en-US" dirty="0" smtClean="0"/>
              <a:t>No-associativity for +?</a:t>
            </a:r>
          </a:p>
          <a:p>
            <a:pPr lvl="1"/>
            <a:r>
              <a:rPr lang="en-US" dirty="0" smtClean="0"/>
              <a:t>No: adding two numbers</a:t>
            </a:r>
          </a:p>
          <a:p>
            <a:r>
              <a:rPr lang="en-US" dirty="0" smtClean="0"/>
              <a:t>Comparison…</a:t>
            </a:r>
          </a:p>
          <a:p>
            <a:pPr lvl="1"/>
            <a:r>
              <a:rPr lang="en-US" dirty="0" smtClean="0"/>
              <a:t>Yes: but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94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(==)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90186"/>
          </a:xfrm>
        </p:spPr>
        <p:txBody>
          <a:bodyPr/>
          <a:lstStyle/>
          <a:p>
            <a:r>
              <a:rPr lang="en-US" dirty="0" smtClean="0"/>
              <a:t>Problematic with floats</a:t>
            </a:r>
          </a:p>
          <a:p>
            <a:pPr lvl="1"/>
            <a:r>
              <a:rPr lang="en-US" dirty="0" smtClean="0"/>
              <a:t>To be avoided</a:t>
            </a:r>
          </a:p>
          <a:p>
            <a:r>
              <a:rPr lang="en-US" dirty="0" smtClean="0"/>
              <a:t>But why here?</a:t>
            </a:r>
          </a:p>
          <a:p>
            <a:pPr lvl="1"/>
            <a:r>
              <a:rPr lang="en-US" dirty="0" smtClean="0"/>
              <a:t>Adding the same two quantities</a:t>
            </a:r>
          </a:p>
          <a:p>
            <a:pPr lvl="1"/>
            <a:r>
              <a:rPr lang="en-US" dirty="0" smtClean="0"/>
              <a:t>Comparing them for equalities</a:t>
            </a:r>
          </a:p>
          <a:p>
            <a:r>
              <a:rPr lang="en-US" dirty="0" smtClean="0"/>
              <a:t>Rounding should be the same both times</a:t>
            </a:r>
          </a:p>
          <a:p>
            <a:pPr lvl="1"/>
            <a:r>
              <a:rPr lang="en-US" dirty="0" smtClean="0"/>
              <a:t>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79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example (concrete)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602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486400" y="2438400"/>
            <a:ext cx="3124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tmp = </a:t>
            </a:r>
            <a:r>
              <a:rPr lang="en-US" sz="2400" dirty="0" smtClean="0"/>
              <a:t>9.42477822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3124200"/>
            <a:ext cx="3124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balance= </a:t>
            </a:r>
            <a:r>
              <a:rPr lang="en-US" sz="2400" dirty="0" smtClean="0"/>
              <a:t>9.424778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5123" name="Picture 3" descr="C:\Users\logozzo\AppData\Local\Microsoft\Windows\Temporary Internet Files\Content.IE5\TQYX34L4\MC9004487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2435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05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 the CLR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3964162"/>
          </a:xfrm>
        </p:spPr>
        <p:txBody>
          <a:bodyPr/>
          <a:lstStyle/>
          <a:p>
            <a:r>
              <a:rPr lang="en-US" dirty="0" smtClean="0"/>
              <a:t>Floats in store locations are 32 or 64 bits</a:t>
            </a:r>
          </a:p>
          <a:p>
            <a:pPr lvl="1"/>
            <a:r>
              <a:rPr lang="en-US" dirty="0" smtClean="0"/>
              <a:t>Store locations: fields, array elements</a:t>
            </a:r>
          </a:p>
          <a:p>
            <a:r>
              <a:rPr lang="en-US" dirty="0" smtClean="0"/>
              <a:t>Floats in locals are 32, 64 or </a:t>
            </a:r>
            <a:r>
              <a:rPr lang="en-US" b="1" dirty="0" smtClean="0"/>
              <a:t>machine dep.</a:t>
            </a:r>
          </a:p>
          <a:p>
            <a:pPr lvl="1"/>
            <a:r>
              <a:rPr lang="en-US" dirty="0" smtClean="0"/>
              <a:t>Locals: parameters, return value, stack </a:t>
            </a:r>
            <a:r>
              <a:rPr lang="en-US" dirty="0" err="1" smtClean="0"/>
              <a:t>vars</a:t>
            </a:r>
            <a:endParaRPr lang="en-US" dirty="0" smtClean="0"/>
          </a:p>
          <a:p>
            <a:r>
              <a:rPr lang="en-US" dirty="0" smtClean="0"/>
              <a:t>Operation results are saved in locals</a:t>
            </a:r>
          </a:p>
          <a:p>
            <a:pPr lvl="1"/>
            <a:r>
              <a:rPr lang="en-US" dirty="0" smtClean="0"/>
              <a:t>Ergo, may have a value larger than nominal type</a:t>
            </a:r>
          </a:p>
          <a:p>
            <a:r>
              <a:rPr lang="en-US" dirty="0" smtClean="0"/>
              <a:t>Store write cause narrowing (of values…)</a:t>
            </a:r>
          </a:p>
          <a:p>
            <a:pPr lvl="1"/>
            <a:r>
              <a:rPr lang="en-US" dirty="0" smtClean="0"/>
              <a:t>Ergo, values are </a:t>
            </a:r>
            <a:r>
              <a:rPr lang="en-US" dirty="0" smtClean="0"/>
              <a:t>truncated</a:t>
            </a:r>
          </a:p>
        </p:txBody>
      </p:sp>
    </p:spTree>
    <p:extLst>
      <p:ext uri="{BB962C8B-B14F-4D97-AF65-F5344CB8AC3E}">
        <p14:creationId xmlns:p14="http://schemas.microsoft.com/office/powerpoint/2010/main" val="2489365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Very easy once we identified the problem</a:t>
            </a:r>
          </a:p>
          <a:p>
            <a:r>
              <a:rPr lang="en-US" dirty="0" smtClean="0"/>
              <a:t>Abstract domain: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Transfer functions: easy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470863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0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example (abstract)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602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486400" y="2438400"/>
            <a:ext cx="3124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tmp = floatX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3124200"/>
            <a:ext cx="3124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balance= float32</a:t>
            </a:r>
          </a:p>
        </p:txBody>
      </p:sp>
      <p:pic>
        <p:nvPicPr>
          <p:cNvPr id="5123" name="Picture 3" descr="C:\Users\logozzo\AppData\Local\Microsoft\Windows\Temporary Internet Files\Content.IE5\TQYX34L4\MC9004487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2435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9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is back!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1027" name="Picture 3" descr="C:\Users\logozzo\AppData\Local\Microsoft\Windows\Temporary Internet Files\Content.IE5\2Y60BMOA\MC90044190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359828" cy="348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07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for the program?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Add an explicit cast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mp is float32 </a:t>
            </a:r>
          </a:p>
          <a:p>
            <a:pPr lvl="1"/>
            <a:r>
              <a:rPr lang="en-US" dirty="0" smtClean="0"/>
              <a:t>(float32) tmp should be a </a:t>
            </a:r>
            <a:r>
              <a:rPr lang="en-US" dirty="0" err="1" smtClean="0"/>
              <a:t>nop</a:t>
            </a:r>
            <a:endParaRPr lang="en-US" dirty="0"/>
          </a:p>
          <a:p>
            <a:pPr lvl="1"/>
            <a:r>
              <a:rPr lang="en-US" dirty="0" smtClean="0"/>
              <a:t>But it is not!!!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503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5318379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 smtClean="0"/>
              <a:t>and</a:t>
            </a:r>
            <a:r>
              <a:rPr lang="en-US" dirty="0" smtClean="0"/>
              <a:t> contracts</a:t>
            </a:r>
          </a:p>
          <a:p>
            <a:pPr lvl="1"/>
            <a:r>
              <a:rPr lang="en-US" dirty="0" smtClean="0"/>
              <a:t>Preconditions</a:t>
            </a:r>
            <a:r>
              <a:rPr lang="en-US" dirty="0" smtClean="0"/>
              <a:t>, postconditions, object </a:t>
            </a:r>
            <a:r>
              <a:rPr lang="en-US" dirty="0" smtClean="0"/>
              <a:t>invariants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/>
              <a:t>Make assumptions explicit in the code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Check </a:t>
            </a:r>
            <a:r>
              <a:rPr lang="en-US" dirty="0" smtClean="0"/>
              <a:t>more at runtime</a:t>
            </a:r>
            <a:endParaRPr lang="en-US" dirty="0"/>
          </a:p>
          <a:p>
            <a:pPr lvl="2"/>
            <a:r>
              <a:rPr lang="en-US" dirty="0"/>
              <a:t>Inheritance, object invariants</a:t>
            </a:r>
          </a:p>
          <a:p>
            <a:r>
              <a:rPr lang="en-US" dirty="0"/>
              <a:t>Static verification</a:t>
            </a:r>
          </a:p>
          <a:p>
            <a:pPr lvl="1"/>
            <a:r>
              <a:rPr lang="en-US" dirty="0"/>
              <a:t>Enable rely/guarantee reasoning</a:t>
            </a:r>
          </a:p>
          <a:p>
            <a:pPr lvl="1"/>
            <a:r>
              <a:rPr lang="en-US" dirty="0"/>
              <a:t>Analyze </a:t>
            </a:r>
            <a:r>
              <a:rPr lang="en-US" dirty="0" smtClean="0"/>
              <a:t>partial code </a:t>
            </a:r>
            <a:r>
              <a:rPr lang="en-US" dirty="0"/>
              <a:t>in isolation</a:t>
            </a:r>
          </a:p>
          <a:p>
            <a:pPr marL="4603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794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458861"/>
          </a:xfrm>
        </p:spPr>
        <p:txBody>
          <a:bodyPr/>
          <a:lstStyle/>
          <a:p>
            <a:r>
              <a:rPr lang="en-US" dirty="0" smtClean="0"/>
              <a:t>Implemented in our analyzer</a:t>
            </a:r>
          </a:p>
          <a:p>
            <a:pPr lvl="1"/>
            <a:r>
              <a:rPr lang="en-US" dirty="0" smtClean="0"/>
              <a:t>Make the user who reported the bug happy</a:t>
            </a:r>
          </a:p>
          <a:p>
            <a:r>
              <a:rPr lang="en-US" dirty="0" smtClean="0"/>
              <a:t>Found bugs in production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124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float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a; // should never be 0.0F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Update(float f)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IsNonZero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(f))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f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} }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IsNonZero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(float f)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 != 0.0F;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417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Analyzers </a:t>
            </a:r>
            <a:r>
              <a:rPr lang="en-US" dirty="0" smtClean="0"/>
              <a:t>should track store/locals for floats</a:t>
            </a:r>
          </a:p>
          <a:p>
            <a:pPr lvl="1"/>
            <a:r>
              <a:rPr lang="en-US" dirty="0" smtClean="0"/>
              <a:t>Otherwise unsound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Similar for Intel/ARM, C#/Java </a:t>
            </a:r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 smtClean="0"/>
              <a:t>in </a:t>
            </a:r>
            <a:r>
              <a:rPr lang="en-US" dirty="0" smtClean="0"/>
              <a:t>Clousot/</a:t>
            </a:r>
            <a:r>
              <a:rPr lang="en-US" dirty="0" err="1" smtClean="0"/>
              <a:t>cccheck</a:t>
            </a:r>
            <a:endParaRPr lang="en-US" dirty="0" smtClean="0"/>
          </a:p>
          <a:p>
            <a:pPr lvl="1"/>
            <a:r>
              <a:rPr lang="en-US" dirty="0" smtClean="0"/>
              <a:t>Download it at </a:t>
            </a:r>
            <a:r>
              <a:rPr lang="en-US" dirty="0" err="1" smtClean="0"/>
              <a:t>DevLabs</a:t>
            </a:r>
            <a:endParaRPr lang="en-US" dirty="0" smtClean="0"/>
          </a:p>
          <a:p>
            <a:pPr lvl="1"/>
            <a:r>
              <a:rPr lang="en-US" dirty="0" smtClean="0"/>
              <a:t>Found bugs in real </a:t>
            </a:r>
            <a:r>
              <a:rPr lang="en-US" dirty="0" smtClean="0"/>
              <a:t>code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C:\Users\logozzo\AppData\Local\Microsoft\Windows\Temporary Internet Files\Content.IE5\NRY41EKB\MC9001052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3643312" cy="19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Specify </a:t>
            </a:r>
            <a:r>
              <a:rPr lang="en-US" dirty="0"/>
              <a:t>code with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No new language to learn</a:t>
            </a:r>
            <a:endParaRPr lang="en-US" dirty="0"/>
          </a:p>
          <a:p>
            <a:r>
              <a:rPr lang="en-US" dirty="0"/>
              <a:t>Part of .NET </a:t>
            </a:r>
            <a:r>
              <a:rPr lang="en-US" dirty="0" smtClean="0"/>
              <a:t>v4.0</a:t>
            </a:r>
          </a:p>
          <a:p>
            <a:pPr marL="460375" lvl="1" indent="0">
              <a:buNone/>
            </a:pPr>
            <a:endParaRPr lang="en-US" dirty="0"/>
          </a:p>
          <a:p>
            <a:pPr marL="460375" lvl="1" indent="0">
              <a:buNone/>
            </a:pP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 new language/compiler</a:t>
            </a:r>
          </a:p>
          <a:p>
            <a:pPr lvl="1"/>
            <a:r>
              <a:rPr lang="en-US" dirty="0"/>
              <a:t>Uniform &amp; well-defined semantics: IL</a:t>
            </a:r>
          </a:p>
          <a:p>
            <a:pPr lvl="1"/>
            <a:r>
              <a:rPr lang="en-US" dirty="0"/>
              <a:t>Language </a:t>
            </a:r>
            <a:r>
              <a:rPr lang="en-US" dirty="0" smtClean="0"/>
              <a:t>agnostic</a:t>
            </a:r>
            <a:endParaRPr lang="en-US" dirty="0"/>
          </a:p>
        </p:txBody>
      </p:sp>
      <p:pic>
        <p:nvPicPr>
          <p:cNvPr id="4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3" y="2830286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2830286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73" y="2830286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67947" y="3463997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…</a:t>
            </a:r>
            <a:endParaRPr lang="en-US" sz="2400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37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763000" cy="5182957"/>
          </a:xfrm>
        </p:spPr>
        <p:txBody>
          <a:bodyPr/>
          <a:lstStyle/>
          <a:p>
            <a:r>
              <a:rPr lang="en-US" dirty="0" smtClean="0"/>
              <a:t>Aka: cccheck.exe</a:t>
            </a:r>
          </a:p>
          <a:p>
            <a:r>
              <a:rPr lang="en-US" dirty="0" smtClean="0"/>
              <a:t>Based on abstract interpretation</a:t>
            </a:r>
          </a:p>
          <a:p>
            <a:pPr lvl="1"/>
            <a:r>
              <a:rPr lang="en-US" dirty="0" smtClean="0"/>
              <a:t>≠ all other tools for static contracts checking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Infer loop invariants</a:t>
            </a:r>
          </a:p>
          <a:p>
            <a:pPr lvl="2"/>
            <a:r>
              <a:rPr lang="en-US" dirty="0" smtClean="0"/>
              <a:t>Provide loop invariants/templates just unrealistic</a:t>
            </a:r>
          </a:p>
          <a:p>
            <a:pPr lvl="1"/>
            <a:r>
              <a:rPr lang="en-US" dirty="0" smtClean="0"/>
              <a:t>Focused and tunable</a:t>
            </a:r>
          </a:p>
          <a:p>
            <a:pPr lvl="2"/>
            <a:r>
              <a:rPr lang="en-US" dirty="0" smtClean="0"/>
              <a:t>Specialized abstract domains on properties of interest</a:t>
            </a:r>
          </a:p>
          <a:p>
            <a:pPr lvl="1"/>
            <a:r>
              <a:rPr lang="en-US" dirty="0" smtClean="0"/>
              <a:t>Predictable</a:t>
            </a:r>
          </a:p>
          <a:p>
            <a:pPr lvl="2"/>
            <a:r>
              <a:rPr lang="en-US" dirty="0" smtClean="0"/>
              <a:t>Understand what the analyzer is doing and why…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071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453801"/>
          </a:xfrm>
        </p:spPr>
        <p:txBody>
          <a:bodyPr/>
          <a:lstStyle/>
          <a:p>
            <a:r>
              <a:rPr lang="en-US" dirty="0"/>
              <a:t>Modular analysis</a:t>
            </a:r>
          </a:p>
          <a:p>
            <a:pPr lvl="1"/>
            <a:r>
              <a:rPr lang="en-US" dirty="0"/>
              <a:t>Use contracts for rely/guarantee reasoning</a:t>
            </a:r>
          </a:p>
          <a:p>
            <a:pPr lvl="1"/>
            <a:r>
              <a:rPr lang="en-US" dirty="0"/>
              <a:t>Inference to reduce annotation burden</a:t>
            </a:r>
          </a:p>
          <a:p>
            <a:r>
              <a:rPr lang="en-US" dirty="0"/>
              <a:t>Analyze the method to discover </a:t>
            </a:r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Nonnull, numerical, arrays, arithmetic …</a:t>
            </a:r>
          </a:p>
          <a:p>
            <a:r>
              <a:rPr lang="en-US" dirty="0" smtClean="0"/>
              <a:t>Use facts to discharge proof obligations</a:t>
            </a:r>
          </a:p>
          <a:p>
            <a:r>
              <a:rPr lang="en-US" dirty="0" smtClean="0"/>
              <a:t>On failure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more precise abstract domain</a:t>
            </a:r>
          </a:p>
          <a:p>
            <a:pPr lvl="1"/>
            <a:r>
              <a:rPr lang="en-US" dirty="0" smtClean="0"/>
              <a:t>Suggest contract</a:t>
            </a:r>
          </a:p>
          <a:p>
            <a:pPr lvl="1"/>
            <a:r>
              <a:rPr lang="en-US" dirty="0" smtClean="0"/>
              <a:t>Report warning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76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526572"/>
          </a:xfrm>
        </p:spPr>
        <p:txBody>
          <a:bodyPr/>
          <a:lstStyle/>
          <a:p>
            <a:r>
              <a:rPr lang="en-US" dirty="0" smtClean="0"/>
              <a:t>The most classical example!</a:t>
            </a:r>
          </a:p>
          <a:p>
            <a:r>
              <a:rPr lang="en-US" dirty="0" smtClean="0"/>
              <a:t>Bank </a:t>
            </a:r>
            <a:r>
              <a:rPr lang="en-US" dirty="0"/>
              <a:t>account</a:t>
            </a:r>
          </a:p>
          <a:p>
            <a:endParaRPr lang="en-US" dirty="0"/>
          </a:p>
        </p:txBody>
      </p:sp>
      <p:pic>
        <p:nvPicPr>
          <p:cNvPr id="1026" name="Picture 2" descr="C:\Users\logozzo\AppData\Local\Microsoft\Windows\Temporary Internet Files\Content.IE5\NRY41EKB\MC9003832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4081462" cy="36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8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Generate it from the source code</a:t>
            </a:r>
          </a:p>
          <a:p>
            <a:pPr lvl="1"/>
            <a:r>
              <a:rPr lang="en-US" dirty="0" smtClean="0"/>
              <a:t>Programmer should not duplicate it 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Enforced by binary rewriting</a:t>
            </a:r>
          </a:p>
          <a:p>
            <a:pPr lvl="1"/>
            <a:r>
              <a:rPr lang="en-US" dirty="0" smtClean="0"/>
              <a:t>Insert checks at the right spots</a:t>
            </a:r>
          </a:p>
          <a:p>
            <a:pPr lvl="2"/>
            <a:r>
              <a:rPr lang="en-US" dirty="0" smtClean="0"/>
              <a:t>Postconditions on exits</a:t>
            </a:r>
          </a:p>
          <a:p>
            <a:pPr lvl="2"/>
            <a:r>
              <a:rPr lang="en-US" dirty="0" smtClean="0"/>
              <a:t>Inheritance</a:t>
            </a:r>
          </a:p>
          <a:p>
            <a:r>
              <a:rPr lang="en-US" dirty="0" smtClean="0"/>
              <a:t>Static verification: Clousot</a:t>
            </a:r>
          </a:p>
          <a:p>
            <a:pPr lvl="1"/>
            <a:r>
              <a:rPr lang="en-US" dirty="0" smtClean="0"/>
              <a:t>	With abstract </a:t>
            </a:r>
            <a:r>
              <a:rPr lang="en-US" dirty="0" smtClean="0"/>
              <a:t>interpretation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950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demo</a:t>
            </a:r>
            <a:endParaRPr lang="en-US" dirty="0"/>
          </a:p>
        </p:txBody>
      </p:sp>
      <p:pic>
        <p:nvPicPr>
          <p:cNvPr id="2050" name="Picture 2" descr="C:\Users\logozzo\AppData\Local\Microsoft\Windows\Temporary Internet Files\Content.IE5\JJ647JD5\MC9000300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4648200" cy="38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is my </a:t>
            </a:r>
            <a:r>
              <a:rPr lang="en-US" dirty="0"/>
              <a:t>talk </a:t>
            </a:r>
            <a:r>
              <a:rPr lang="en-US" dirty="0" smtClean="0"/>
              <a:t>done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Let’s demo the runtime checking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JJ647JD5\MC90044188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1200" y="2228850"/>
            <a:ext cx="4281488" cy="34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77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661</TotalTime>
  <Words>628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1-10070 Microsoft Research 2008</vt:lpstr>
      <vt:lpstr>White with Courier font for code slides</vt:lpstr>
      <vt:lpstr>Checking Compatibility of Bit Sizes in Floating Point Comparison Operations</vt:lpstr>
      <vt:lpstr>Some background</vt:lpstr>
      <vt:lpstr>CodeContracts</vt:lpstr>
      <vt:lpstr>Clousot</vt:lpstr>
      <vt:lpstr>Clousot main loop</vt:lpstr>
      <vt:lpstr>Demo!</vt:lpstr>
      <vt:lpstr>CodeContracts tools</vt:lpstr>
      <vt:lpstr>Verification demo</vt:lpstr>
      <vt:lpstr>So is my talk done?</vt:lpstr>
      <vt:lpstr>Disaster!!!! </vt:lpstr>
      <vt:lpstr>What’s going on?</vt:lpstr>
      <vt:lpstr>Possible causes</vt:lpstr>
      <vt:lpstr>Comparison (==)</vt:lpstr>
      <vt:lpstr>In the example (concrete)</vt:lpstr>
      <vt:lpstr>Deep in the CLR specification</vt:lpstr>
      <vt:lpstr>Compatibility analysis</vt:lpstr>
      <vt:lpstr>In the example (abstract)</vt:lpstr>
      <vt:lpstr>Soundness is back!</vt:lpstr>
      <vt:lpstr>Fix for the program?</vt:lpstr>
      <vt:lpstr>Implementation</vt:lpstr>
      <vt:lpstr>Conclusions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Compatibility of Bit Sizes in Floating Point Comparison Operations</dc:title>
  <dc:creator>logozzo</dc:creator>
  <cp:lastModifiedBy>Francesco Logozzo</cp:lastModifiedBy>
  <cp:revision>40</cp:revision>
  <dcterms:created xsi:type="dcterms:W3CDTF">2011-08-31T18:54:05Z</dcterms:created>
  <dcterms:modified xsi:type="dcterms:W3CDTF">2011-09-13T13:40:56Z</dcterms:modified>
</cp:coreProperties>
</file>