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1"/>
  </p:notesMasterIdLst>
  <p:sldIdLst>
    <p:sldId id="256" r:id="rId3"/>
    <p:sldId id="258" r:id="rId4"/>
    <p:sldId id="259" r:id="rId5"/>
    <p:sldId id="278" r:id="rId6"/>
    <p:sldId id="260" r:id="rId7"/>
    <p:sldId id="295" r:id="rId8"/>
    <p:sldId id="294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80" r:id="rId22"/>
    <p:sldId id="306" r:id="rId23"/>
    <p:sldId id="282" r:id="rId24"/>
    <p:sldId id="292" r:id="rId25"/>
    <p:sldId id="296" r:id="rId26"/>
    <p:sldId id="283" r:id="rId27"/>
    <p:sldId id="284" r:id="rId28"/>
    <p:sldId id="286" r:id="rId29"/>
    <p:sldId id="299" r:id="rId30"/>
    <p:sldId id="287" r:id="rId31"/>
    <p:sldId id="300" r:id="rId32"/>
    <p:sldId id="288" r:id="rId33"/>
    <p:sldId id="304" r:id="rId34"/>
    <p:sldId id="303" r:id="rId35"/>
    <p:sldId id="297" r:id="rId36"/>
    <p:sldId id="302" r:id="rId37"/>
    <p:sldId id="305" r:id="rId38"/>
    <p:sldId id="301" r:id="rId39"/>
    <p:sldId id="30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10" autoAdjust="0"/>
  </p:normalViewPr>
  <p:slideViewPr>
    <p:cSldViewPr>
      <p:cViewPr varScale="1">
        <p:scale>
          <a:sx n="84" d="100"/>
          <a:sy n="84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471AA-6754-4108-81FC-D85FAF1CB83F}" type="datetimeFigureOut">
              <a:rPr lang="en-US" smtClean="0"/>
              <a:t>1/25/2011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2722A-825C-4DA9-8BF1-204D84A9B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9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Francesco: say </a:t>
            </a:r>
            <a:r>
              <a:rPr lang="en-US" sz="1200" b="0" dirty="0" smtClean="0">
                <a:latin typeface="Consolas" pitchFamily="49" charset="0"/>
                <a:cs typeface="Consolas" pitchFamily="49" charset="0"/>
              </a:rPr>
              <a:t>⊥ is the neutral</a:t>
            </a:r>
            <a:r>
              <a:rPr lang="en-US" sz="1200" b="0" baseline="0" dirty="0" smtClean="0">
                <a:latin typeface="Consolas" pitchFamily="49" charset="0"/>
                <a:cs typeface="Consolas" pitchFamily="49" charset="0"/>
              </a:rPr>
              <a:t> element for the operation</a:t>
            </a:r>
            <a:endParaRPr lang="en-US" sz="1200" b="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2722A-825C-4DA9-8BF1-204D84A9BE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52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2722A-825C-4DA9-8BF1-204D84A9BE6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1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762000"/>
            <a:ext cx="9144000" cy="5638800"/>
          </a:xfrm>
          <a:prstGeom prst="rect">
            <a:avLst/>
          </a:prstGeom>
          <a:gradFill>
            <a:gsLst>
              <a:gs pos="0">
                <a:srgbClr val="CCCCFF">
                  <a:alpha val="0"/>
                </a:srgbClr>
              </a:gs>
              <a:gs pos="17999">
                <a:schemeClr val="tx1">
                  <a:alpha val="78000"/>
                </a:schemeClr>
              </a:gs>
              <a:gs pos="36000">
                <a:schemeClr val="tx1"/>
              </a:gs>
              <a:gs pos="61000">
                <a:schemeClr val="tx1"/>
              </a:gs>
              <a:gs pos="82001">
                <a:schemeClr val="tx1">
                  <a:alpha val="84000"/>
                </a:schemeClr>
              </a:gs>
              <a:gs pos="100000">
                <a:srgbClr val="CCCCFF">
                  <a:alpha val="0"/>
                </a:srgbClr>
              </a:gs>
            </a:gsLst>
            <a:lin ang="16200000" scaled="0"/>
          </a:gra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MS--and-Research-logo-treat.png"/>
          <p:cNvPicPr>
            <a:picLocks noChangeAspect="1"/>
          </p:cNvPicPr>
          <p:nvPr/>
        </p:nvPicPr>
        <p:blipFill>
          <a:blip r:embed="rId3"/>
          <a:srcRect l="75000" b="88889"/>
          <a:stretch>
            <a:fillRect/>
          </a:stretch>
        </p:blipFill>
        <p:spPr>
          <a:xfrm>
            <a:off x="6858000" y="0"/>
            <a:ext cx="2286000" cy="762000"/>
          </a:xfrm>
          <a:prstGeom prst="rect">
            <a:avLst/>
          </a:prstGeom>
        </p:spPr>
      </p:pic>
      <p:pic>
        <p:nvPicPr>
          <p:cNvPr id="5" name="Picture 4" descr="MS--and-Research-logo-treat.png"/>
          <p:cNvPicPr>
            <a:picLocks noChangeAspect="1"/>
          </p:cNvPicPr>
          <p:nvPr/>
        </p:nvPicPr>
        <p:blipFill>
          <a:blip r:embed="rId3"/>
          <a:srcRect l="80833" t="88889"/>
          <a:stretch>
            <a:fillRect/>
          </a:stretch>
        </p:blipFill>
        <p:spPr>
          <a:xfrm>
            <a:off x="7391400" y="6096000"/>
            <a:ext cx="1752600" cy="762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70000">
                      <a:schemeClr val="tx1"/>
                    </a:gs>
                    <a:gs pos="100000">
                      <a:schemeClr val="tx1"/>
                    </a:gs>
                  </a:gsLst>
                  <a:lin ang="162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Documents and Settings\sarahb\Desktop\DVD_ART34\Artwork_Imagery\Shapes\Lines\line drop shadow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lum/>
          </a:blip>
          <a:srcRect l="12500" b="-12538"/>
          <a:stretch>
            <a:fillRect/>
          </a:stretch>
        </p:blipFill>
        <p:spPr bwMode="auto">
          <a:xfrm>
            <a:off x="0" y="3398264"/>
            <a:ext cx="8001000" cy="2593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07848"/>
            <a:ext cx="8031427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4988"/>
            <a:ext cx="80311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2"/>
                </a:solidFill>
                <a:effectLst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8000">
                      <a:schemeClr val="accent5"/>
                    </a:gs>
                    <a:gs pos="62000">
                      <a:schemeClr val="accent2"/>
                    </a:gs>
                    <a:gs pos="88000">
                      <a:schemeClr val="bg2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pic>
        <p:nvPicPr>
          <p:cNvPr id="6" name="Picture 5" descr="MS-Research-logo.png"/>
          <p:cNvPicPr>
            <a:picLocks noChangeAspect="1"/>
          </p:cNvPicPr>
          <p:nvPr/>
        </p:nvPicPr>
        <p:blipFill>
          <a:blip>
            <a:lum bright="100000"/>
          </a:blip>
          <a:stretch>
            <a:fillRect/>
          </a:stretch>
        </p:blipFill>
        <p:spPr>
          <a:xfrm>
            <a:off x="7519239" y="6282881"/>
            <a:ext cx="1243761" cy="3465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762000"/>
            <a:ext cx="9144000" cy="5638800"/>
          </a:xfrm>
          <a:prstGeom prst="rect">
            <a:avLst/>
          </a:prstGeom>
          <a:gradFill>
            <a:gsLst>
              <a:gs pos="0">
                <a:srgbClr val="CCCCFF">
                  <a:alpha val="0"/>
                </a:srgbClr>
              </a:gs>
              <a:gs pos="17999">
                <a:schemeClr val="tx1">
                  <a:alpha val="78000"/>
                </a:schemeClr>
              </a:gs>
              <a:gs pos="36000">
                <a:schemeClr val="tx1"/>
              </a:gs>
              <a:gs pos="61000">
                <a:schemeClr val="tx1"/>
              </a:gs>
              <a:gs pos="82001">
                <a:schemeClr val="tx1">
                  <a:alpha val="84000"/>
                </a:schemeClr>
              </a:gs>
              <a:gs pos="100000">
                <a:srgbClr val="CCCCFF">
                  <a:alpha val="0"/>
                </a:srgbClr>
              </a:gs>
            </a:gsLst>
            <a:lin ang="16200000" scaled="0"/>
          </a:gra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pic>
        <p:nvPicPr>
          <p:cNvPr id="2" name="Picture 1" descr="MS--and-Research-logo-treat.png"/>
          <p:cNvPicPr>
            <a:picLocks noChangeAspect="1"/>
          </p:cNvPicPr>
          <p:nvPr/>
        </p:nvPicPr>
        <p:blipFill>
          <a:blip r:embed="rId3"/>
          <a:srcRect l="75000" b="88889"/>
          <a:stretch>
            <a:fillRect/>
          </a:stretch>
        </p:blipFill>
        <p:spPr>
          <a:xfrm>
            <a:off x="6858000" y="0"/>
            <a:ext cx="2286000" cy="762000"/>
          </a:xfrm>
          <a:prstGeom prst="rect">
            <a:avLst/>
          </a:prstGeom>
        </p:spPr>
      </p:pic>
      <p:pic>
        <p:nvPicPr>
          <p:cNvPr id="3" name="Picture 2" descr="MS--and-Research-logo-treat.png"/>
          <p:cNvPicPr>
            <a:picLocks noChangeAspect="1"/>
          </p:cNvPicPr>
          <p:nvPr/>
        </p:nvPicPr>
        <p:blipFill>
          <a:blip r:embed="rId3"/>
          <a:srcRect l="80833" t="88889"/>
          <a:stretch>
            <a:fillRect/>
          </a:stretch>
        </p:blipFill>
        <p:spPr>
          <a:xfrm>
            <a:off x="7391400" y="6096000"/>
            <a:ext cx="1752600" cy="762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971800" y="6579834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>
                  <a:gsLst>
                    <a:gs pos="3600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solidFill>
            <a:schemeClr val="bg2"/>
          </a:solidFill>
          <a:effectLst/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800" kern="1200">
          <a:solidFill>
            <a:schemeClr val="bg2"/>
          </a:solidFill>
          <a:effectLst/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2400" kern="1200">
          <a:solidFill>
            <a:schemeClr val="bg2"/>
          </a:solidFill>
          <a:effectLst/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>
    <p:fade/>
  </p:transition>
  <p:hf sldNum="0"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A Parametric Segmentation Functor for Fully Automatic and Scalable Array Content Analysis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 Cousot, NYU &amp; ENS</a:t>
            </a:r>
          </a:p>
          <a:p>
            <a:r>
              <a:rPr lang="en-US" dirty="0" smtClean="0"/>
              <a:t>Radhia Cousot, CNRS &amp; ENS &amp; MSR</a:t>
            </a:r>
          </a:p>
          <a:p>
            <a:r>
              <a:rPr lang="en-US" i="1" dirty="0" smtClean="0"/>
              <a:t>Francesco Logozzo</a:t>
            </a:r>
            <a:r>
              <a:rPr lang="en-US" dirty="0" smtClean="0"/>
              <a:t>, MSR</a:t>
            </a:r>
          </a:p>
          <a:p>
            <a:endParaRPr lang="en-US" i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235" y="164575"/>
            <a:ext cx="1267365" cy="46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94245872"/>
      </p:ext>
    </p:extLst>
  </p:cSld>
  <p:clrMapOvr>
    <a:masterClrMapping/>
  </p:clrMapOvr>
  <p:transition advTm="5148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Assignment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90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.Requires(a.Length 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j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&lt; a.Length)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a[j] = 11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j++;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070711"/>
              </p:ext>
            </p:extLst>
          </p:nvPr>
        </p:nvGraphicFramePr>
        <p:xfrm>
          <a:off x="1676400" y="4038600"/>
          <a:ext cx="7315201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1066801"/>
                <a:gridCol w="1143000"/>
                <a:gridCol w="1257300"/>
                <a:gridCol w="1079914"/>
                <a:gridCol w="1651415"/>
                <a:gridCol w="11167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{0,j-1}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[11, 11]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{1,</a:t>
                      </a:r>
                      <a:r>
                        <a:rPr lang="en-US" b="0" baseline="0" dirty="0" smtClean="0">
                          <a:latin typeface="Consolas" pitchFamily="49" charset="0"/>
                          <a:cs typeface="Consolas" pitchFamily="49" charset="0"/>
                        </a:rPr>
                        <a:t>j}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{a.Length}?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j:[1,1]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190890" y="4504340"/>
            <a:ext cx="2527612" cy="1498599"/>
            <a:chOff x="2782959" y="5869"/>
            <a:chExt cx="2527612" cy="1498599"/>
          </a:xfrm>
        </p:grpSpPr>
        <p:sp>
          <p:nvSpPr>
            <p:cNvPr id="8" name="TextBox 7"/>
            <p:cNvSpPr txBox="1"/>
            <p:nvPr/>
          </p:nvSpPr>
          <p:spPr>
            <a:xfrm>
              <a:off x="2782959" y="1042803"/>
              <a:ext cx="2492990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2"/>
                  </a:solidFill>
                </a:rPr>
                <a:t>Replace </a:t>
              </a:r>
              <a:r>
                <a:rPr lang="en-US" sz="2400" dirty="0" smtClean="0">
                  <a:solidFill>
                    <a:schemeClr val="bg2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sz="2400" dirty="0" smtClean="0">
                  <a:solidFill>
                    <a:schemeClr val="bg2"/>
                  </a:solidFill>
                </a:rPr>
                <a:t> by </a:t>
              </a:r>
              <a:r>
                <a:rPr lang="en-US" sz="2400" dirty="0" smtClean="0">
                  <a:solidFill>
                    <a:schemeClr val="bg2"/>
                  </a:solidFill>
                  <a:latin typeface="Consolas" pitchFamily="49" charset="0"/>
                  <a:cs typeface="Consolas" pitchFamily="49" charset="0"/>
                </a:rPr>
                <a:t>j-1</a:t>
              </a:r>
              <a:endParaRPr lang="en-US" sz="2400" dirty="0" smtClean="0">
                <a:solidFill>
                  <a:schemeClr val="bg2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4029454" y="5869"/>
              <a:ext cx="1281117" cy="10369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>
            <a:stCxn id="8" idx="0"/>
          </p:cNvCxnSpPr>
          <p:nvPr/>
        </p:nvCxnSpPr>
        <p:spPr>
          <a:xfrm flipH="1" flipV="1">
            <a:off x="2190893" y="4504340"/>
            <a:ext cx="1246492" cy="10369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550218"/>
      </p:ext>
    </p:extLst>
  </p:cSld>
  <p:clrMapOvr>
    <a:masterClrMapping/>
  </p:clrMapOvr>
  <p:transition advTm="14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90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.Requires(a.Length 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j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&lt; a.Length)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a[j] = 11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j++;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862732"/>
              </p:ext>
            </p:extLst>
          </p:nvPr>
        </p:nvGraphicFramePr>
        <p:xfrm>
          <a:off x="1676400" y="4038600"/>
          <a:ext cx="7315201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1066801"/>
                <a:gridCol w="1143000"/>
                <a:gridCol w="1108254"/>
                <a:gridCol w="844910"/>
                <a:gridCol w="1958655"/>
                <a:gridCol w="11935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{0,j-1}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[11, 11]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{1,</a:t>
                      </a:r>
                      <a:r>
                        <a:rPr lang="en-US" b="0" baseline="0" dirty="0" smtClean="0">
                          <a:latin typeface="Consolas" pitchFamily="49" charset="0"/>
                          <a:cs typeface="Consolas" pitchFamily="49" charset="0"/>
                        </a:rPr>
                        <a:t> j}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{a.Length}?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j:[1,1]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735172"/>
              </p:ext>
            </p:extLst>
          </p:nvPr>
        </p:nvGraphicFramePr>
        <p:xfrm>
          <a:off x="2819400" y="2209800"/>
          <a:ext cx="5943600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1256139"/>
                <a:gridCol w="1256139"/>
                <a:gridCol w="1602522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{0,j}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{a.Length}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j:[0,0]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73200"/>
      </p:ext>
    </p:extLst>
  </p:cSld>
  <p:clrMapOvr>
    <a:masterClrMapping/>
  </p:clrMapOvr>
  <p:transition advTm="146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unification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86006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Unify</a:t>
            </a:r>
            <a:r>
              <a:rPr lang="en-US" dirty="0" smtClean="0"/>
              <a:t> the segments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>
                <a:solidFill>
                  <a:srgbClr val="FF0000"/>
                </a:solidFill>
              </a:rPr>
              <a:t>Point-wise</a:t>
            </a:r>
            <a:r>
              <a:rPr lang="en-US" dirty="0" smtClean="0"/>
              <a:t> join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 for order, meet and widening</a:t>
            </a:r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679821"/>
              </p:ext>
            </p:extLst>
          </p:nvPr>
        </p:nvGraphicFramePr>
        <p:xfrm>
          <a:off x="846715" y="2008015"/>
          <a:ext cx="2590800" cy="315214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712470"/>
                <a:gridCol w="647700"/>
                <a:gridCol w="1230630"/>
              </a:tblGrid>
              <a:tr h="31521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Consolas" pitchFamily="49" charset="0"/>
                          <a:cs typeface="Consolas" pitchFamily="49" charset="0"/>
                        </a:rPr>
                        <a:t>{0,j}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8862" marR="38862" marT="38862" marB="38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Top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8862" marR="38862" marT="38862" marB="38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Consolas" pitchFamily="49" charset="0"/>
                          <a:cs typeface="Consolas" pitchFamily="49" charset="0"/>
                        </a:rPr>
                        <a:t>{a.Length}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8862" marR="38862" marT="38862" marB="38862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17616"/>
              </p:ext>
            </p:extLst>
          </p:nvPr>
        </p:nvGraphicFramePr>
        <p:xfrm>
          <a:off x="4418380" y="2008015"/>
          <a:ext cx="4461933" cy="31496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892387"/>
                <a:gridCol w="828644"/>
                <a:gridCol w="828645"/>
                <a:gridCol w="509935"/>
                <a:gridCol w="1402322"/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Consolas" pitchFamily="49" charset="0"/>
                          <a:cs typeface="Consolas" pitchFamily="49" charset="0"/>
                        </a:rPr>
                        <a:t>{0,j-1}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9370" marR="39370" marT="39370" marB="393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[11, 11]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9370" marR="39370" marT="39370" marB="393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latin typeface="Consolas" pitchFamily="49" charset="0"/>
                          <a:cs typeface="Consolas" pitchFamily="49" charset="0"/>
                        </a:rPr>
                        <a:t>{1,</a:t>
                      </a:r>
                      <a:r>
                        <a:rPr lang="en-US" sz="1500" b="0" baseline="0" dirty="0" smtClean="0">
                          <a:latin typeface="Consolas" pitchFamily="49" charset="0"/>
                          <a:cs typeface="Consolas" pitchFamily="49" charset="0"/>
                        </a:rPr>
                        <a:t>j}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9370" marR="39370" marT="39370" marB="393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latin typeface="Consolas" pitchFamily="49" charset="0"/>
                          <a:cs typeface="Consolas" pitchFamily="49" charset="0"/>
                        </a:rPr>
                        <a:t>Top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9370" marR="39370" marT="39370" marB="393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Consolas" pitchFamily="49" charset="0"/>
                          <a:cs typeface="Consolas" pitchFamily="49" charset="0"/>
                        </a:rPr>
                        <a:t>{a.Length}?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9370" marR="39370" marT="39370" marB="39370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964899"/>
              </p:ext>
            </p:extLst>
          </p:nvPr>
        </p:nvGraphicFramePr>
        <p:xfrm>
          <a:off x="539475" y="3083355"/>
          <a:ext cx="3429000" cy="315214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555308"/>
                <a:gridCol w="277654"/>
                <a:gridCol w="691038"/>
                <a:gridCol w="596266"/>
                <a:gridCol w="1308734"/>
              </a:tblGrid>
              <a:tr h="31521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Consolas" pitchFamily="49" charset="0"/>
                          <a:cs typeface="Consolas" pitchFamily="49" charset="0"/>
                        </a:rPr>
                        <a:t>{0}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8862" marR="38862" marT="38862" marB="38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latin typeface="Consolas" pitchFamily="49" charset="0"/>
                          <a:cs typeface="Consolas" pitchFamily="49" charset="0"/>
                        </a:rPr>
                        <a:t>⊥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8862" marR="38862" marT="38862" marB="38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sz="1500" b="0" baseline="0" dirty="0" smtClean="0">
                          <a:latin typeface="Consolas" pitchFamily="49" charset="0"/>
                          <a:cs typeface="Consolas" pitchFamily="49" charset="0"/>
                        </a:rPr>
                        <a:t>j}?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8862" marR="38862" marT="38862" marB="38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Top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8862" marR="38862" marT="38862" marB="388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Consolas" pitchFamily="49" charset="0"/>
                          <a:cs typeface="Consolas" pitchFamily="49" charset="0"/>
                        </a:rPr>
                        <a:t>{a.Length}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8862" marR="38862" marT="38862" marB="38862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692606"/>
              </p:ext>
            </p:extLst>
          </p:nvPr>
        </p:nvGraphicFramePr>
        <p:xfrm>
          <a:off x="4384830" y="3083355"/>
          <a:ext cx="4461933" cy="31496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892387"/>
                <a:gridCol w="828644"/>
                <a:gridCol w="828645"/>
                <a:gridCol w="509935"/>
                <a:gridCol w="1402322"/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Consolas" pitchFamily="49" charset="0"/>
                          <a:cs typeface="Consolas" pitchFamily="49" charset="0"/>
                        </a:rPr>
                        <a:t>{0}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9370" marR="39370" marT="39370" marB="393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[11, 11]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9370" marR="39370" marT="39370" marB="393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sz="1500" b="0" baseline="0" dirty="0" smtClean="0">
                          <a:latin typeface="Consolas" pitchFamily="49" charset="0"/>
                          <a:cs typeface="Consolas" pitchFamily="49" charset="0"/>
                        </a:rPr>
                        <a:t>j}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9370" marR="39370" marT="39370" marB="393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latin typeface="Consolas" pitchFamily="49" charset="0"/>
                          <a:cs typeface="Consolas" pitchFamily="49" charset="0"/>
                        </a:rPr>
                        <a:t>Top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9370" marR="39370" marT="39370" marB="393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Consolas" pitchFamily="49" charset="0"/>
                          <a:cs typeface="Consolas" pitchFamily="49" charset="0"/>
                        </a:rPr>
                        <a:t>{a.Length}?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9370" marR="39370" marT="39370" marB="39370"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05895"/>
              </p:ext>
            </p:extLst>
          </p:nvPr>
        </p:nvGraphicFramePr>
        <p:xfrm>
          <a:off x="2459725" y="4811580"/>
          <a:ext cx="4461933" cy="31496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892387"/>
                <a:gridCol w="828644"/>
                <a:gridCol w="828645"/>
                <a:gridCol w="509935"/>
                <a:gridCol w="1402322"/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Consolas" pitchFamily="49" charset="0"/>
                          <a:cs typeface="Consolas" pitchFamily="49" charset="0"/>
                        </a:rPr>
                        <a:t>{0}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9370" marR="39370" marT="39370" marB="393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[11, 11]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9370" marR="39370" marT="39370" marB="393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sz="1500" b="0" baseline="0" dirty="0" smtClean="0">
                          <a:latin typeface="Consolas" pitchFamily="49" charset="0"/>
                          <a:cs typeface="Consolas" pitchFamily="49" charset="0"/>
                        </a:rPr>
                        <a:t>j}?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9370" marR="39370" marT="39370" marB="393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latin typeface="Consolas" pitchFamily="49" charset="0"/>
                          <a:cs typeface="Consolas" pitchFamily="49" charset="0"/>
                        </a:rPr>
                        <a:t>Top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9370" marR="39370" marT="39370" marB="393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Consolas" pitchFamily="49" charset="0"/>
                          <a:cs typeface="Consolas" pitchFamily="49" charset="0"/>
                        </a:rPr>
                        <a:t>{a.Length}?</a:t>
                      </a:r>
                      <a:endParaRPr lang="en-US" sz="1500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39370" marR="39370" marT="39370" marB="39370"/>
                </a:tc>
              </a:tr>
            </a:tbl>
          </a:graphicData>
        </a:graphic>
      </p:graphicFrame>
      <p:sp>
        <p:nvSpPr>
          <p:cNvPr id="4" name="Down Arrow 3"/>
          <p:cNvSpPr/>
          <p:nvPr/>
        </p:nvSpPr>
        <p:spPr bwMode="auto">
          <a:xfrm>
            <a:off x="1975033" y="2392065"/>
            <a:ext cx="422455" cy="53767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29" name="Down Arrow 28"/>
          <p:cNvSpPr/>
          <p:nvPr/>
        </p:nvSpPr>
        <p:spPr bwMode="auto">
          <a:xfrm>
            <a:off x="6377035" y="2392065"/>
            <a:ext cx="422455" cy="53767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33839"/>
      </p:ext>
    </p:extLst>
  </p:cSld>
  <p:clrMapOvr>
    <a:masterClrMapping/>
  </p:clrMapOvr>
  <p:transition advTm="132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the first iteration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90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.Requires(a.Length 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j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&lt; a.Length)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a[j] = 11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j++;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65829"/>
              </p:ext>
            </p:extLst>
          </p:nvPr>
        </p:nvGraphicFramePr>
        <p:xfrm>
          <a:off x="2344510" y="2276850"/>
          <a:ext cx="6759280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670501"/>
                <a:gridCol w="1096130"/>
                <a:gridCol w="1036935"/>
                <a:gridCol w="768099"/>
                <a:gridCol w="1728225"/>
                <a:gridCol w="14593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[11, 11]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b="0" baseline="0" dirty="0" smtClean="0">
                          <a:latin typeface="Consolas" pitchFamily="49" charset="0"/>
                          <a:cs typeface="Consolas" pitchFamily="49" charset="0"/>
                        </a:rPr>
                        <a:t>j}?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{a.Length}?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j ∈ [0,1]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424779"/>
      </p:ext>
    </p:extLst>
  </p:cSld>
  <p:clrMapOvr>
    <a:masterClrMapping/>
  </p:clrMapOvr>
  <p:transition advTm="176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90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.Requires(a.Length 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j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&lt; a.Length)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a[j] = 11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j++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168149"/>
              </p:ext>
            </p:extLst>
          </p:nvPr>
        </p:nvGraphicFramePr>
        <p:xfrm>
          <a:off x="2306105" y="2975759"/>
          <a:ext cx="6644065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670501"/>
                <a:gridCol w="1096130"/>
                <a:gridCol w="844909"/>
                <a:gridCol w="844910"/>
                <a:gridCol w="1766630"/>
                <a:gridCol w="14209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[11, 11]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b="0" baseline="0" dirty="0" smtClean="0">
                          <a:latin typeface="Consolas" pitchFamily="49" charset="0"/>
                          <a:cs typeface="Consolas" pitchFamily="49" charset="0"/>
                        </a:rPr>
                        <a:t>j}?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{a.Length}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j ∈ [0,1]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802430" y="3428196"/>
            <a:ext cx="2496325" cy="1652219"/>
            <a:chOff x="3474249" y="-795549"/>
            <a:chExt cx="2496325" cy="1652219"/>
          </a:xfrm>
        </p:grpSpPr>
        <p:sp>
          <p:nvSpPr>
            <p:cNvPr id="7" name="TextBox 6"/>
            <p:cNvSpPr txBox="1"/>
            <p:nvPr/>
          </p:nvSpPr>
          <p:spPr>
            <a:xfrm>
              <a:off x="3474249" y="395005"/>
              <a:ext cx="1632178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2"/>
                  </a:solidFill>
                  <a:effectLst/>
                </a:rPr>
                <a:t>Remove ‘?'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4290338" y="-795549"/>
              <a:ext cx="1680236" cy="119055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2838696"/>
      </p:ext>
    </p:extLst>
  </p:cSld>
  <p:clrMapOvr>
    <a:masterClrMapping/>
  </p:clrMapOvr>
  <p:transition advTm="162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assignment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90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.Requires(a.Length 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j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&lt; a.Length)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a[j] = 11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j++;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44123"/>
              </p:ext>
            </p:extLst>
          </p:nvPr>
        </p:nvGraphicFramePr>
        <p:xfrm>
          <a:off x="1307575" y="3505810"/>
          <a:ext cx="7689458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489664"/>
                <a:gridCol w="1054660"/>
                <a:gridCol w="677996"/>
                <a:gridCol w="1034848"/>
                <a:gridCol w="923807"/>
                <a:gridCol w="527330"/>
                <a:gridCol w="1628520"/>
                <a:gridCol w="13526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</a:t>
                      </a:r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[11,11]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b="0" baseline="0" dirty="0" smtClean="0">
                          <a:latin typeface="Consolas" pitchFamily="49" charset="0"/>
                          <a:cs typeface="Consolas" pitchFamily="49" charset="0"/>
                        </a:rPr>
                        <a:t>j}?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[11,11]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{j+1}?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{a.Length</a:t>
                      </a:r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j ∈ [0,1]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09332"/>
      </p:ext>
    </p:extLst>
  </p:cSld>
  <p:clrMapOvr>
    <a:masterClrMapping/>
  </p:clrMapOvr>
  <p:transition advTm="154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</a:t>
            </a:r>
            <a:r>
              <a:rPr lang="en-US" dirty="0" err="1" smtClean="0"/>
              <a:t>assignement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90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.Requires(a.Length 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j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&lt; a.Length)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a[j] = 11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j++;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533093"/>
              </p:ext>
            </p:extLst>
          </p:nvPr>
        </p:nvGraphicFramePr>
        <p:xfrm>
          <a:off x="1269170" y="4005075"/>
          <a:ext cx="7689458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489664"/>
                <a:gridCol w="1054660"/>
                <a:gridCol w="913596"/>
                <a:gridCol w="998530"/>
                <a:gridCol w="724525"/>
                <a:gridCol w="527330"/>
                <a:gridCol w="1666925"/>
                <a:gridCol w="13142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[11,11]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b="0" baseline="0" dirty="0" smtClean="0">
                          <a:latin typeface="Consolas" pitchFamily="49" charset="0"/>
                          <a:cs typeface="Consolas" pitchFamily="49" charset="0"/>
                        </a:rPr>
                        <a:t>j-1}?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[11,11]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{j}?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{a.Length</a:t>
                      </a:r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j ∈ [1,2]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181482"/>
      </p:ext>
    </p:extLst>
  </p:cSld>
  <p:clrMapOvr>
    <a:masterClrMapping/>
  </p:clrMapOvr>
  <p:transition advTm="151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Widening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90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.Requires(a.Length 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j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&lt; a.Length)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a[j] = 11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j++;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65803"/>
              </p:ext>
            </p:extLst>
          </p:nvPr>
        </p:nvGraphicFramePr>
        <p:xfrm>
          <a:off x="1269170" y="4005075"/>
          <a:ext cx="7689458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489664"/>
                <a:gridCol w="1054660"/>
                <a:gridCol w="913596"/>
                <a:gridCol w="998530"/>
                <a:gridCol w="724525"/>
                <a:gridCol w="527330"/>
                <a:gridCol w="1590115"/>
                <a:gridCol w="13910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[11,11]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b="0" baseline="0" dirty="0" smtClean="0">
                          <a:latin typeface="Consolas" pitchFamily="49" charset="0"/>
                          <a:cs typeface="Consolas" pitchFamily="49" charset="0"/>
                        </a:rPr>
                        <a:t>j-1}?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[11,11]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{j}?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{a.Length</a:t>
                      </a:r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j ∈ [1,2]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8909"/>
              </p:ext>
            </p:extLst>
          </p:nvPr>
        </p:nvGraphicFramePr>
        <p:xfrm>
          <a:off x="2190890" y="2276850"/>
          <a:ext cx="6759280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670501"/>
                <a:gridCol w="1096130"/>
                <a:gridCol w="1036935"/>
                <a:gridCol w="768099"/>
                <a:gridCol w="1728225"/>
                <a:gridCol w="14593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[11, 11]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b="0" baseline="0" dirty="0" smtClean="0">
                          <a:latin typeface="Consolas" pitchFamily="49" charset="0"/>
                          <a:cs typeface="Consolas" pitchFamily="49" charset="0"/>
                        </a:rPr>
                        <a:t>j}?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{a.Length}?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j ∈ [0,1]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325515"/>
      </p:ext>
    </p:extLst>
  </p:cSld>
  <p:clrMapOvr>
    <a:masterClrMapping/>
  </p:clrMapOvr>
  <p:transition advTm="136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Fixpoint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90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.Requires(a.Length 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j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&lt; a.Length)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a[j] = 11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j++;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393558"/>
              </p:ext>
            </p:extLst>
          </p:nvPr>
        </p:nvGraphicFramePr>
        <p:xfrm>
          <a:off x="2190890" y="2276850"/>
          <a:ext cx="6759280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670501"/>
                <a:gridCol w="1096130"/>
                <a:gridCol w="1036935"/>
                <a:gridCol w="768099"/>
                <a:gridCol w="1728225"/>
                <a:gridCol w="14593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[11, 11]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b="0" baseline="0" dirty="0" smtClean="0">
                          <a:latin typeface="Consolas" pitchFamily="49" charset="0"/>
                          <a:cs typeface="Consolas" pitchFamily="49" charset="0"/>
                        </a:rPr>
                        <a:t>j}?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{a.Length}?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j ∈ [0,+∞)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562442"/>
      </p:ext>
    </p:extLst>
  </p:cSld>
  <p:clrMapOvr>
    <a:masterClrMapping/>
  </p:clrMapOvr>
  <p:transition advTm="150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90600"/>
            <a:ext cx="6705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.Requires(a.Length 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j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&lt; a.Length)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a[j] = 11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j++;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// here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j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≥ a.Length 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010174"/>
              </p:ext>
            </p:extLst>
          </p:nvPr>
        </p:nvGraphicFramePr>
        <p:xfrm>
          <a:off x="2190890" y="2276850"/>
          <a:ext cx="6759280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670501"/>
                <a:gridCol w="1096130"/>
                <a:gridCol w="1036935"/>
                <a:gridCol w="768099"/>
                <a:gridCol w="1728225"/>
                <a:gridCol w="14593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[11, 11]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b="0" baseline="0" dirty="0" smtClean="0">
                          <a:latin typeface="Consolas" pitchFamily="49" charset="0"/>
                          <a:cs typeface="Consolas" pitchFamily="49" charset="0"/>
                        </a:rPr>
                        <a:t>j}?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{a.Length}?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j ∈ [0,+∞)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61232"/>
              </p:ext>
            </p:extLst>
          </p:nvPr>
        </p:nvGraphicFramePr>
        <p:xfrm>
          <a:off x="2267700" y="5052497"/>
          <a:ext cx="4954246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670501"/>
                <a:gridCol w="1096130"/>
                <a:gridCol w="1728225"/>
                <a:gridCol w="14593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[11, 11]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{j, a.Length}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j ∈ [1,+∞)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458255" y="3659430"/>
            <a:ext cx="3977371" cy="1210161"/>
            <a:chOff x="3227259" y="299396"/>
            <a:chExt cx="3977371" cy="1210161"/>
          </a:xfrm>
        </p:grpSpPr>
        <p:sp>
          <p:nvSpPr>
            <p:cNvPr id="8" name="TextBox 7"/>
            <p:cNvSpPr txBox="1"/>
            <p:nvPr/>
          </p:nvSpPr>
          <p:spPr>
            <a:xfrm>
              <a:off x="3227259" y="299396"/>
              <a:ext cx="3977371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2"/>
                  </a:solidFill>
                  <a:effectLst/>
                </a:rPr>
                <a:t>Remove the empty segment</a:t>
              </a: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5215944" y="761061"/>
              <a:ext cx="1" cy="74849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0"/>
          </p:cNvCxnSpPr>
          <p:nvPr/>
        </p:nvCxnSpPr>
        <p:spPr>
          <a:xfrm flipH="1" flipV="1">
            <a:off x="5432643" y="2843654"/>
            <a:ext cx="14298" cy="815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581564"/>
      </p:ext>
    </p:extLst>
  </p:cSld>
  <p:clrMapOvr>
    <a:masterClrMapping/>
  </p:clrMapOvr>
  <p:transition advTm="164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The problem: Array analysis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990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.Requires(a.Length 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j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&lt; a.Length)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a[j] = 11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j++;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Consolas"/>
              </a:rPr>
              <a:t>// here: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∀</a:t>
            </a:r>
            <a:r>
              <a:rPr lang="en-US" i="1" dirty="0" smtClean="0">
                <a:solidFill>
                  <a:prstClr val="black"/>
                </a:solidFill>
                <a:latin typeface="Consolas"/>
              </a:rPr>
              <a:t>k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.0≤</a:t>
            </a:r>
            <a:r>
              <a:rPr lang="en-US" i="1" dirty="0" smtClean="0">
                <a:solidFill>
                  <a:prstClr val="black"/>
                </a:solidFill>
                <a:latin typeface="Consolas"/>
              </a:rPr>
              <a:t>k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j⇒a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US" i="1" dirty="0" smtClean="0">
                <a:solidFill>
                  <a:prstClr val="black"/>
                </a:solidFill>
                <a:latin typeface="Consolas"/>
              </a:rPr>
              <a:t>k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]=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11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49545" y="2084825"/>
            <a:ext cx="4533613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i</a:t>
            </a:r>
            <a:r>
              <a:rPr lang="en-US" sz="2400" dirty="0" smtClean="0">
                <a:solidFill>
                  <a:schemeClr val="bg2"/>
                </a:solidFill>
              </a:rPr>
              <a:t>f </a:t>
            </a:r>
            <a:r>
              <a:rPr lang="en-US" sz="24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sz="2400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dirty="0">
                <a:solidFill>
                  <a:schemeClr val="bg2"/>
                </a:solidFill>
              </a:rPr>
              <a:t> then 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</a:t>
            </a:r>
            <a:r>
              <a:rPr lang="en-US" sz="2400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a[0]</a:t>
            </a:r>
            <a:r>
              <a:rPr lang="en-US" sz="2400" dirty="0" smtClean="0">
                <a:solidFill>
                  <a:schemeClr val="bg2"/>
                </a:solidFill>
              </a:rPr>
              <a:t> … </a:t>
            </a:r>
            <a:r>
              <a:rPr lang="en-US" sz="2400" dirty="0">
                <a:solidFill>
                  <a:schemeClr val="bg2"/>
                </a:solidFill>
              </a:rPr>
              <a:t>not </a:t>
            </a:r>
            <a:r>
              <a:rPr lang="en-US" sz="2400" dirty="0" smtClean="0">
                <a:solidFill>
                  <a:schemeClr val="bg2"/>
                </a:solidFill>
              </a:rPr>
              <a:t>known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else  if </a:t>
            </a:r>
            <a:r>
              <a:rPr lang="en-US" sz="2400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j </a:t>
            </a:r>
            <a:r>
              <a:rPr lang="en-US" sz="24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&gt; 0 </a:t>
            </a:r>
            <a:r>
              <a:rPr lang="en-US" sz="2400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∧ </a:t>
            </a:r>
            <a:r>
              <a:rPr lang="en-US" sz="24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j ≤ </a:t>
            </a:r>
            <a:r>
              <a:rPr lang="en-US" sz="2400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a.Length</a:t>
            </a:r>
            <a:endParaRPr lang="en-US" sz="2400" dirty="0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    </a:t>
            </a:r>
            <a:r>
              <a:rPr lang="en-US" sz="24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a[0] </a:t>
            </a:r>
            <a:r>
              <a:rPr lang="en-US" sz="2400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400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a[j-1] = 11</a:t>
            </a:r>
            <a:endParaRPr lang="en-US" sz="2400" dirty="0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else</a:t>
            </a:r>
          </a:p>
          <a:p>
            <a:r>
              <a:rPr lang="en-US" sz="2400" dirty="0">
                <a:solidFill>
                  <a:schemeClr val="bg2"/>
                </a:solidFill>
              </a:rPr>
              <a:t>    </a:t>
            </a:r>
            <a:r>
              <a:rPr lang="en-US" sz="2400" dirty="0" smtClean="0">
                <a:solidFill>
                  <a:schemeClr val="bg2"/>
                </a:solidFill>
              </a:rPr>
              <a:t>impossible</a:t>
            </a:r>
          </a:p>
        </p:txBody>
      </p:sp>
      <p:cxnSp>
        <p:nvCxnSpPr>
          <p:cNvPr id="23" name="Elbow Connector 22"/>
          <p:cNvCxnSpPr>
            <a:stCxn id="21" idx="1"/>
          </p:cNvCxnSpPr>
          <p:nvPr/>
        </p:nvCxnSpPr>
        <p:spPr>
          <a:xfrm rot="10800000">
            <a:off x="1869869" y="2584107"/>
            <a:ext cx="2279676" cy="654881"/>
          </a:xfrm>
          <a:prstGeom prst="bentConnector3">
            <a:avLst>
              <a:gd name="adj1" fmla="val 3426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532125" y="3839015"/>
            <a:ext cx="2808974" cy="1953488"/>
            <a:chOff x="4073188" y="3697834"/>
            <a:chExt cx="2808974" cy="1953488"/>
          </a:xfrm>
        </p:grpSpPr>
        <p:sp>
          <p:nvSpPr>
            <p:cNvPr id="27" name="TextBox 26"/>
            <p:cNvSpPr txBox="1"/>
            <p:nvPr/>
          </p:nvSpPr>
          <p:spPr>
            <a:xfrm>
              <a:off x="4073188" y="4943436"/>
              <a:ext cx="2808974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2"/>
                  </a:solidFill>
                  <a:effectLst/>
                </a:rPr>
                <a:t>Challenge </a:t>
              </a:r>
              <a:r>
                <a:rPr lang="en-US" sz="2000" dirty="0" smtClean="0">
                  <a:solidFill>
                    <a:schemeClr val="bg2"/>
                  </a:solidFill>
                  <a:effectLst/>
                </a:rPr>
                <a:t>2: </a:t>
              </a:r>
              <a:endParaRPr lang="en-US" sz="2000" dirty="0" smtClean="0">
                <a:solidFill>
                  <a:schemeClr val="bg2"/>
                </a:solidFill>
                <a:effectLst/>
              </a:endParaRPr>
            </a:p>
            <a:p>
              <a:r>
                <a:rPr lang="en-US" sz="2000" dirty="0" smtClean="0">
                  <a:solidFill>
                    <a:schemeClr val="bg2"/>
                  </a:solidFill>
                  <a:effectLst/>
                </a:rPr>
                <a:t>Handling of disjunction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5477675" y="3697834"/>
              <a:ext cx="0" cy="12456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13115" y="4581150"/>
            <a:ext cx="3614900" cy="1492626"/>
            <a:chOff x="168129" y="4641320"/>
            <a:chExt cx="3614900" cy="1492626"/>
          </a:xfrm>
        </p:grpSpPr>
        <p:sp>
          <p:nvSpPr>
            <p:cNvPr id="30" name="TextBox 29"/>
            <p:cNvSpPr txBox="1"/>
            <p:nvPr/>
          </p:nvSpPr>
          <p:spPr>
            <a:xfrm>
              <a:off x="168129" y="5426060"/>
              <a:ext cx="3614900" cy="7078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bg2"/>
                  </a:solidFill>
                  <a:effectLst/>
                </a:rPr>
                <a:t>Challenge </a:t>
              </a:r>
              <a:r>
                <a:rPr lang="en-US" sz="2000" dirty="0" smtClean="0">
                  <a:solidFill>
                    <a:schemeClr val="bg2"/>
                  </a:solidFill>
                  <a:effectLst/>
                </a:rPr>
                <a:t>1: </a:t>
              </a:r>
              <a:endParaRPr lang="en-US" sz="2000" dirty="0" smtClean="0">
                <a:solidFill>
                  <a:schemeClr val="bg2"/>
                </a:solidFill>
                <a:effectLst/>
              </a:endParaRPr>
            </a:p>
            <a:p>
              <a:r>
                <a:rPr lang="en-US" sz="2000" i="1" dirty="0" smtClean="0">
                  <a:solidFill>
                    <a:schemeClr val="bg2"/>
                  </a:solidFill>
                  <a:effectLst/>
                </a:rPr>
                <a:t>All </a:t>
              </a:r>
              <a:r>
                <a:rPr lang="en-US" sz="2000" i="1" dirty="0" smtClean="0">
                  <a:solidFill>
                    <a:schemeClr val="bg2"/>
                  </a:solidFill>
                  <a:effectLst/>
                </a:rPr>
                <a:t> </a:t>
              </a:r>
              <a:r>
                <a:rPr lang="en-US" sz="2000" dirty="0" smtClean="0">
                  <a:solidFill>
                    <a:schemeClr val="bg2"/>
                  </a:solidFill>
                  <a:effectLst/>
                </a:rPr>
                <a:t>the </a:t>
              </a:r>
              <a:r>
                <a:rPr lang="en-US" sz="2000" dirty="0" smtClean="0">
                  <a:solidFill>
                    <a:schemeClr val="bg2"/>
                  </a:solidFill>
                  <a:effectLst/>
                </a:rPr>
                <a:t>elements are initialized</a:t>
              </a:r>
              <a:endParaRPr lang="en-US" sz="2400" i="1" dirty="0" smtClean="0">
                <a:solidFill>
                  <a:schemeClr val="bg2"/>
                </a:solidFill>
                <a:effectLst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947514" y="4641320"/>
              <a:ext cx="0" cy="7847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78373844"/>
      </p:ext>
    </p:extLst>
  </p:cSld>
  <p:clrMapOvr>
    <a:masterClrMapping/>
  </p:clrMapOvr>
  <p:transition advTm="1948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 Semantics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97025"/>
      </p:ext>
    </p:extLst>
  </p:cSld>
  <p:clrMapOvr>
    <a:masterClrMapping/>
  </p:clrMapOvr>
  <p:transition advTm="177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Functor </a:t>
            </a:r>
            <a:r>
              <a:rPr lang="en-US" dirty="0" err="1" smtClean="0"/>
              <a:t>FunArray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7450" y="1411552"/>
            <a:ext cx="8382000" cy="4370427"/>
          </a:xfrm>
        </p:spPr>
        <p:txBody>
          <a:bodyPr/>
          <a:lstStyle/>
          <a:p>
            <a:r>
              <a:rPr lang="en-US" dirty="0" smtClean="0"/>
              <a:t>Given an abstract domain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0000"/>
                </a:solidFill>
              </a:rPr>
              <a:t>bounds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0000"/>
                </a:solidFill>
              </a:rPr>
              <a:t>segments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0000"/>
                </a:solidFill>
              </a:rPr>
              <a:t>scalar variables </a:t>
            </a:r>
            <a:r>
              <a:rPr lang="en-US" dirty="0" smtClean="0"/>
              <a:t>environment</a:t>
            </a:r>
          </a:p>
          <a:p>
            <a:r>
              <a:rPr lang="en-US" dirty="0"/>
              <a:t>Constructs an abstract </a:t>
            </a:r>
            <a:r>
              <a:rPr lang="en-US" dirty="0" smtClean="0"/>
              <a:t>domain </a:t>
            </a:r>
            <a:r>
              <a:rPr lang="en-US" i="1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(B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S, E) </a:t>
            </a:r>
            <a:r>
              <a:rPr lang="en-US" dirty="0" smtClean="0"/>
              <a:t>to </a:t>
            </a:r>
            <a:r>
              <a:rPr lang="en-US" dirty="0"/>
              <a:t>analyze programs with arrays</a:t>
            </a:r>
          </a:p>
          <a:p>
            <a:r>
              <a:rPr lang="en-US" dirty="0" smtClean="0"/>
              <a:t>(Main) Advantages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Fine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tuning </a:t>
            </a:r>
            <a:r>
              <a:rPr lang="en-US" dirty="0" smtClean="0"/>
              <a:t>of the precision/cost ratio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Easy lifting</a:t>
            </a:r>
            <a:r>
              <a:rPr lang="en-US" dirty="0" smtClean="0"/>
              <a:t> of existing analyses</a:t>
            </a:r>
          </a:p>
        </p:txBody>
      </p:sp>
    </p:spTree>
    <p:extLst>
      <p:ext uri="{BB962C8B-B14F-4D97-AF65-F5344CB8AC3E}">
        <p14:creationId xmlns:p14="http://schemas.microsoft.com/office/powerpoint/2010/main" val="2986361000"/>
      </p:ext>
    </p:extLst>
  </p:cSld>
  <p:clrMapOvr>
    <a:masterClrMapping/>
  </p:clrMapOvr>
  <p:transition advTm="189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bounds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75071"/>
          </a:xfrm>
        </p:spPr>
        <p:txBody>
          <a:bodyPr/>
          <a:lstStyle/>
          <a:p>
            <a:r>
              <a:rPr lang="en-US" dirty="0" smtClean="0"/>
              <a:t>Sets of  </a:t>
            </a:r>
            <a:r>
              <a:rPr lang="en-US" dirty="0" smtClean="0">
                <a:solidFill>
                  <a:srgbClr val="FF0000"/>
                </a:solidFill>
              </a:rPr>
              <a:t>symbolic expressions</a:t>
            </a:r>
          </a:p>
          <a:p>
            <a:pPr lvl="1"/>
            <a:r>
              <a:rPr lang="en-US" dirty="0" smtClean="0"/>
              <a:t>In our examples: Exp := </a:t>
            </a:r>
            <a:r>
              <a:rPr lang="en-US" i="1" dirty="0" smtClean="0"/>
              <a:t>k </a:t>
            </a:r>
            <a:r>
              <a:rPr lang="en-US" dirty="0" smtClean="0"/>
              <a:t>|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 |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 +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Meaning: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{ e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… e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 } { e’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… e’</a:t>
            </a:r>
            <a:r>
              <a:rPr lang="en-US" sz="2800" baseline="-25000" dirty="0" smtClean="0"/>
              <a:t>m</a:t>
            </a:r>
            <a:r>
              <a:rPr lang="en-US" sz="2800" dirty="0" smtClean="0"/>
              <a:t>}   ≝ e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=… = </a:t>
            </a:r>
            <a:r>
              <a:rPr lang="en-US" sz="2800" dirty="0"/>
              <a:t>e</a:t>
            </a:r>
            <a:r>
              <a:rPr lang="en-US" sz="2800" baseline="-25000" dirty="0"/>
              <a:t>n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&lt;</a:t>
            </a:r>
            <a:r>
              <a:rPr lang="en-US" sz="2800" dirty="0" smtClean="0"/>
              <a:t> e’</a:t>
            </a:r>
            <a:r>
              <a:rPr lang="en-US" sz="2800" baseline="-25000" dirty="0" smtClean="0"/>
              <a:t>1 </a:t>
            </a:r>
            <a:r>
              <a:rPr lang="en-US" sz="2800" dirty="0" smtClean="0"/>
              <a:t>= … =e’</a:t>
            </a:r>
            <a:r>
              <a:rPr lang="en-US" sz="2800" baseline="-25000" dirty="0" smtClean="0"/>
              <a:t>m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sz="2800" dirty="0" smtClean="0">
                <a:solidFill>
                  <a:srgbClr val="050595"/>
                </a:solidFill>
              </a:rPr>
              <a:t>{ </a:t>
            </a:r>
            <a:r>
              <a:rPr lang="en-US" sz="2800" dirty="0">
                <a:solidFill>
                  <a:srgbClr val="050595"/>
                </a:solidFill>
              </a:rPr>
              <a:t>e</a:t>
            </a:r>
            <a:r>
              <a:rPr lang="en-US" sz="2800" baseline="-25000" dirty="0">
                <a:solidFill>
                  <a:srgbClr val="050595"/>
                </a:solidFill>
              </a:rPr>
              <a:t>0</a:t>
            </a:r>
            <a:r>
              <a:rPr lang="en-US" sz="2800" dirty="0">
                <a:solidFill>
                  <a:srgbClr val="050595"/>
                </a:solidFill>
              </a:rPr>
              <a:t> … e</a:t>
            </a:r>
            <a:r>
              <a:rPr lang="en-US" sz="2800" baseline="-25000" dirty="0">
                <a:solidFill>
                  <a:srgbClr val="050595"/>
                </a:solidFill>
              </a:rPr>
              <a:t>n</a:t>
            </a:r>
            <a:r>
              <a:rPr lang="en-US" sz="2800" dirty="0">
                <a:solidFill>
                  <a:srgbClr val="050595"/>
                </a:solidFill>
              </a:rPr>
              <a:t> } { e’</a:t>
            </a:r>
            <a:r>
              <a:rPr lang="en-US" sz="2800" baseline="-25000" dirty="0">
                <a:solidFill>
                  <a:srgbClr val="050595"/>
                </a:solidFill>
              </a:rPr>
              <a:t>1</a:t>
            </a:r>
            <a:r>
              <a:rPr lang="en-US" sz="2800" dirty="0">
                <a:solidFill>
                  <a:srgbClr val="050595"/>
                </a:solidFill>
              </a:rPr>
              <a:t> … e’</a:t>
            </a:r>
            <a:r>
              <a:rPr lang="en-US" sz="2800" baseline="-25000" dirty="0">
                <a:solidFill>
                  <a:srgbClr val="050595"/>
                </a:solidFill>
              </a:rPr>
              <a:t>m</a:t>
            </a:r>
            <a:r>
              <a:rPr lang="en-US" sz="2800" dirty="0" smtClean="0">
                <a:solidFill>
                  <a:srgbClr val="050595"/>
                </a:solidFill>
              </a:rPr>
              <a:t>}</a:t>
            </a:r>
            <a:r>
              <a:rPr lang="en-US" sz="2800" dirty="0" smtClean="0">
                <a:solidFill>
                  <a:srgbClr val="FF0000"/>
                </a:solidFill>
              </a:rPr>
              <a:t>?</a:t>
            </a:r>
            <a:r>
              <a:rPr lang="en-US" sz="2800" dirty="0" smtClean="0">
                <a:solidFill>
                  <a:srgbClr val="050595"/>
                </a:solidFill>
              </a:rPr>
              <a:t> </a:t>
            </a:r>
            <a:r>
              <a:rPr lang="en-US" sz="2800" dirty="0">
                <a:solidFill>
                  <a:srgbClr val="050595"/>
                </a:solidFill>
              </a:rPr>
              <a:t>≝ e</a:t>
            </a:r>
            <a:r>
              <a:rPr lang="en-US" sz="2800" baseline="-25000" dirty="0">
                <a:solidFill>
                  <a:srgbClr val="050595"/>
                </a:solidFill>
              </a:rPr>
              <a:t>0</a:t>
            </a:r>
            <a:r>
              <a:rPr lang="en-US" sz="2800" dirty="0">
                <a:solidFill>
                  <a:srgbClr val="050595"/>
                </a:solidFill>
              </a:rPr>
              <a:t> =… = e</a:t>
            </a:r>
            <a:r>
              <a:rPr lang="en-US" sz="2800" baseline="-25000" dirty="0">
                <a:solidFill>
                  <a:srgbClr val="050595"/>
                </a:solidFill>
              </a:rPr>
              <a:t>n</a:t>
            </a:r>
            <a:r>
              <a:rPr lang="en-US" sz="2800" dirty="0">
                <a:solidFill>
                  <a:srgbClr val="050595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≤</a:t>
            </a:r>
            <a:r>
              <a:rPr lang="en-US" sz="2800" dirty="0" smtClean="0">
                <a:solidFill>
                  <a:srgbClr val="050595"/>
                </a:solidFill>
              </a:rPr>
              <a:t> </a:t>
            </a:r>
            <a:r>
              <a:rPr lang="en-US" sz="2800" dirty="0">
                <a:solidFill>
                  <a:srgbClr val="050595"/>
                </a:solidFill>
              </a:rPr>
              <a:t>e’</a:t>
            </a:r>
            <a:r>
              <a:rPr lang="en-US" sz="2800" baseline="-25000" dirty="0">
                <a:solidFill>
                  <a:srgbClr val="050595"/>
                </a:solidFill>
              </a:rPr>
              <a:t>1 </a:t>
            </a:r>
            <a:r>
              <a:rPr lang="en-US" sz="2800" dirty="0">
                <a:solidFill>
                  <a:srgbClr val="050595"/>
                </a:solidFill>
              </a:rPr>
              <a:t>= … =</a:t>
            </a:r>
            <a:r>
              <a:rPr lang="en-US" sz="2800" dirty="0" smtClean="0">
                <a:solidFill>
                  <a:srgbClr val="050595"/>
                </a:solidFill>
              </a:rPr>
              <a:t>e’</a:t>
            </a:r>
            <a:r>
              <a:rPr lang="en-US" sz="2800" baseline="-25000" dirty="0" smtClean="0">
                <a:solidFill>
                  <a:srgbClr val="050595"/>
                </a:solidFill>
              </a:rPr>
              <a:t>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Possibly </a:t>
            </a:r>
            <a:r>
              <a:rPr lang="en-US" dirty="0">
                <a:solidFill>
                  <a:srgbClr val="FF0000"/>
                </a:solidFill>
              </a:rPr>
              <a:t>empty</a:t>
            </a:r>
            <a:r>
              <a:rPr lang="en-US" dirty="0"/>
              <a:t> segments are </a:t>
            </a:r>
            <a:r>
              <a:rPr lang="en-US" dirty="0">
                <a:solidFill>
                  <a:srgbClr val="FF0000"/>
                </a:solidFill>
              </a:rPr>
              <a:t>key </a:t>
            </a:r>
            <a:r>
              <a:rPr lang="en-US" dirty="0"/>
              <a:t>for scalability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35987"/>
      </p:ext>
    </p:extLst>
  </p:cSld>
  <p:clrMapOvr>
    <a:masterClrMapping/>
  </p:clrMapOvr>
  <p:transition advTm="150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Disjunction: Partitions &amp; co.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0221" y="1430191"/>
            <a:ext cx="70665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CopyNonNull(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a,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b)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.Requires(a.Length &lt;=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b.Length);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var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j 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= 0; i &lt; a.Length; 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(a[i] !=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b[j] 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a[i];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j++;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5925" y="3582620"/>
            <a:ext cx="3886000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Four partitions:</a:t>
            </a:r>
          </a:p>
          <a:p>
            <a:pPr lvl="1"/>
            <a:r>
              <a:rPr lang="en-US" sz="2400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j = 0 ∨ </a:t>
            </a:r>
          </a:p>
          <a:p>
            <a:pPr lvl="1"/>
            <a:r>
              <a:rPr lang="en-US" sz="2400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0 ≤ j&lt; b.Length-1 ∨</a:t>
            </a:r>
          </a:p>
          <a:p>
            <a:pPr lvl="1"/>
            <a:r>
              <a:rPr lang="en-US" sz="2400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j = b.Length-1 ∨</a:t>
            </a:r>
          </a:p>
          <a:p>
            <a:pPr lvl="1"/>
            <a:r>
              <a:rPr lang="en-US" sz="24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j = </a:t>
            </a:r>
            <a:r>
              <a:rPr lang="en-US" sz="2400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b.Length</a:t>
            </a:r>
            <a:endParaRPr lang="en-US" sz="2400" dirty="0" smtClean="0">
              <a:solidFill>
                <a:schemeClr val="bg2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846715" y="4552116"/>
            <a:ext cx="3149210" cy="2210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669591"/>
      </p:ext>
    </p:extLst>
  </p:cSld>
  <p:clrMapOvr>
    <a:masterClrMapping/>
  </p:clrMapOvr>
  <p:transition advTm="178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Disjunction: Our approach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0221" y="1430191"/>
            <a:ext cx="70665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CopyNonNull(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a,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b)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.Requires(a.Length &lt;=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b.Length);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var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j 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= 0; i &lt; a.Length; i++)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(a[i] !=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b[j] 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a[i];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j++;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  <a:r>
              <a:rPr lang="en-US" dirty="0" smtClean="0"/>
              <a:t>}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458908"/>
              </p:ext>
            </p:extLst>
          </p:nvPr>
        </p:nvGraphicFramePr>
        <p:xfrm>
          <a:off x="2152485" y="4581150"/>
          <a:ext cx="6759280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670501"/>
                <a:gridCol w="1096130"/>
                <a:gridCol w="1036935"/>
                <a:gridCol w="768099"/>
                <a:gridCol w="1728225"/>
                <a:gridCol w="14593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NotNull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  <a:r>
                        <a:rPr lang="en-US" b="0" baseline="0" dirty="0" smtClean="0">
                          <a:latin typeface="Consolas" pitchFamily="49" charset="0"/>
                          <a:cs typeface="Consolas" pitchFamily="49" charset="0"/>
                        </a:rPr>
                        <a:t>j}?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{b.Length}?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j ∈ [0,+∞)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96660" y="5706265"/>
            <a:ext cx="367677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effectLst/>
                <a:latin typeface="+mj-lt"/>
                <a:cs typeface="Consolas" pitchFamily="49" charset="0"/>
              </a:rPr>
              <a:t>Segmentation discovere</a:t>
            </a:r>
            <a:r>
              <a:rPr lang="en-US" sz="2400" dirty="0" smtClean="0">
                <a:solidFill>
                  <a:schemeClr val="bg2"/>
                </a:solidFill>
                <a:latin typeface="+mj-lt"/>
                <a:cs typeface="Consolas" pitchFamily="49" charset="0"/>
              </a:rPr>
              <a:t>d </a:t>
            </a:r>
          </a:p>
          <a:p>
            <a:r>
              <a:rPr lang="en-US" sz="2400" dirty="0">
                <a:solidFill>
                  <a:schemeClr val="bg2"/>
                </a:solidFill>
                <a:latin typeface="+mj-lt"/>
                <a:cs typeface="Consolas" pitchFamily="49" charset="0"/>
              </a:rPr>
              <a:t>b</a:t>
            </a:r>
            <a:r>
              <a:rPr lang="en-US" sz="2400" dirty="0" smtClean="0">
                <a:solidFill>
                  <a:schemeClr val="bg2"/>
                </a:solidFill>
                <a:effectLst/>
                <a:latin typeface="+mj-lt"/>
                <a:cs typeface="Consolas" pitchFamily="49" charset="0"/>
              </a:rPr>
              <a:t>y the analysis</a:t>
            </a:r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5335048" y="5042010"/>
            <a:ext cx="0" cy="6642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275992"/>
      </p:ext>
    </p:extLst>
  </p:cSld>
  <p:clrMapOvr>
    <a:masterClrMapping/>
  </p:clrMapOvr>
  <p:transition advTm="141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Abstraction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10028560" cy="247452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Uniform</a:t>
            </a:r>
            <a:r>
              <a:rPr lang="en-US" dirty="0" smtClean="0"/>
              <a:t> abstraction for pairs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(i, a[i])</a:t>
            </a:r>
          </a:p>
          <a:p>
            <a:pPr lvl="1"/>
            <a:r>
              <a:rPr lang="en-US" dirty="0" smtClean="0"/>
              <a:t>More general than usual McCarthy definition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Wide</a:t>
            </a:r>
            <a:r>
              <a:rPr lang="en-US" dirty="0" smtClean="0"/>
              <a:t> choice of abstract domains</a:t>
            </a:r>
          </a:p>
          <a:p>
            <a:pPr lvl="1"/>
            <a:r>
              <a:rPr lang="en-US" dirty="0" smtClean="0"/>
              <a:t>Fine tuning the </a:t>
            </a:r>
            <a:r>
              <a:rPr lang="en-US" dirty="0" smtClean="0">
                <a:solidFill>
                  <a:srgbClr val="FF0000"/>
                </a:solidFill>
              </a:rPr>
              <a:t>cost/precision</a:t>
            </a:r>
            <a:r>
              <a:rPr lang="en-US" dirty="0" smtClean="0"/>
              <a:t> ratio</a:t>
            </a:r>
            <a:endParaRPr lang="en-US" dirty="0"/>
          </a:p>
          <a:p>
            <a:r>
              <a:rPr lang="en-US" dirty="0" smtClean="0"/>
              <a:t>Ex: Cardinal power of constants by parity </a:t>
            </a:r>
            <a:r>
              <a:rPr lang="en-US" sz="2400" dirty="0" smtClean="0"/>
              <a:t>[CC79] 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32235" y="381305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EvenOdd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n)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i = 0;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(i &lt; n)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a[i++] = 1;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a[i++] = -1;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16341"/>
              </p:ext>
            </p:extLst>
          </p:nvPr>
        </p:nvGraphicFramePr>
        <p:xfrm>
          <a:off x="2728560" y="4919083"/>
          <a:ext cx="6221610" cy="650256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842024"/>
                <a:gridCol w="1376535"/>
                <a:gridCol w="2313231"/>
                <a:gridCol w="1689820"/>
              </a:tblGrid>
              <a:tr h="6502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n-lt"/>
                          <a:cs typeface="+mn-cs"/>
                        </a:rPr>
                        <a:t>even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1</a:t>
                      </a:r>
                      <a:endParaRPr lang="en-US" b="0" dirty="0" smtClean="0">
                        <a:latin typeface="+mn-lt"/>
                        <a:cs typeface="+mn-cs"/>
                      </a:endParaRPr>
                    </a:p>
                    <a:p>
                      <a:pPr algn="ctr"/>
                      <a:r>
                        <a:rPr lang="en-US" b="0" dirty="0" smtClean="0">
                          <a:latin typeface="+mn-lt"/>
                          <a:cs typeface="+mn-cs"/>
                        </a:rPr>
                        <a:t>odd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 -1</a:t>
                      </a:r>
                      <a:r>
                        <a:rPr lang="en-US" b="0" baseline="0" dirty="0" smtClean="0">
                          <a:latin typeface="+mn-lt"/>
                          <a:cs typeface="+mn-cs"/>
                        </a:rPr>
                        <a:t> 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{i, n, a.Length}?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i ∈ [0,+∞)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602142"/>
      </p:ext>
    </p:extLst>
  </p:cSld>
  <p:clrMapOvr>
    <a:masterClrMapping/>
  </p:clrMapOvr>
  <p:transition advTm="143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Unification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475071"/>
          </a:xfrm>
        </p:spPr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two segmentations, find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common </a:t>
            </a:r>
            <a:r>
              <a:rPr lang="en-US" dirty="0" smtClean="0"/>
              <a:t>segmentation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Crucial</a:t>
            </a:r>
            <a:r>
              <a:rPr lang="en-US" dirty="0" smtClean="0"/>
              <a:t> for order/join/meet/widening:</a:t>
            </a:r>
          </a:p>
          <a:p>
            <a:pPr marL="974725" lvl="1" indent="-514350">
              <a:buFont typeface="+mj-lt"/>
              <a:buAutoNum type="arabicPeriod"/>
            </a:pPr>
            <a:r>
              <a:rPr lang="en-US" dirty="0" smtClean="0"/>
              <a:t>Unify the segments</a:t>
            </a:r>
          </a:p>
          <a:p>
            <a:pPr marL="974725" lvl="1" indent="-514350">
              <a:buFont typeface="+mj-lt"/>
              <a:buAutoNum type="arabicPeriod"/>
            </a:pPr>
            <a:r>
              <a:rPr lang="en-US" dirty="0" smtClean="0"/>
              <a:t>Apply the operation point-wise</a:t>
            </a:r>
          </a:p>
          <a:p>
            <a:r>
              <a:rPr lang="en-US" dirty="0" smtClean="0"/>
              <a:t>In the concrete, a </a:t>
            </a:r>
            <a:r>
              <a:rPr lang="en-US" dirty="0" smtClean="0">
                <a:solidFill>
                  <a:srgbClr val="FF0000"/>
                </a:solidFill>
              </a:rPr>
              <a:t>lattice</a:t>
            </a:r>
            <a:r>
              <a:rPr lang="en-US" dirty="0" smtClean="0"/>
              <a:t> of solutions</a:t>
            </a:r>
          </a:p>
          <a:p>
            <a:r>
              <a:rPr lang="en-US" dirty="0" smtClean="0"/>
              <a:t>In the abstract, a </a:t>
            </a:r>
            <a:r>
              <a:rPr lang="en-US" dirty="0" smtClean="0">
                <a:solidFill>
                  <a:srgbClr val="FF0000"/>
                </a:solidFill>
              </a:rPr>
              <a:t>partial order</a:t>
            </a:r>
            <a:r>
              <a:rPr lang="en-US" dirty="0" smtClean="0"/>
              <a:t> of solutions</a:t>
            </a:r>
          </a:p>
          <a:p>
            <a:r>
              <a:rPr lang="en-US" dirty="0" smtClean="0"/>
              <a:t>Our algorithm tuned up by </a:t>
            </a:r>
            <a:r>
              <a:rPr lang="en-US" dirty="0" smtClean="0">
                <a:solidFill>
                  <a:srgbClr val="FF0000"/>
                </a:solidFill>
              </a:rPr>
              <a:t>examples</a:t>
            </a:r>
          </a:p>
          <a:p>
            <a:pPr lvl="1"/>
            <a:r>
              <a:rPr lang="en-US" dirty="0" smtClean="0"/>
              <a:t>Details in the paper</a:t>
            </a:r>
          </a:p>
        </p:txBody>
      </p:sp>
    </p:spTree>
    <p:extLst>
      <p:ext uri="{BB962C8B-B14F-4D97-AF65-F5344CB8AC3E}">
        <p14:creationId xmlns:p14="http://schemas.microsoft.com/office/powerpoint/2010/main" val="3664873411"/>
      </p:ext>
    </p:extLst>
  </p:cSld>
  <p:clrMapOvr>
    <a:masterClrMapping/>
  </p:clrMapOvr>
  <p:transition advTm="153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 = a[exp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645980" cy="389645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Search</a:t>
            </a:r>
            <a:r>
              <a:rPr lang="en-US" dirty="0" smtClean="0"/>
              <a:t> the bounds for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exp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latin typeface="+mj-lt"/>
                <a:cs typeface="Consolas" pitchFamily="49" charset="0"/>
              </a:rPr>
              <a:t>The search queries the scalar environment  </a:t>
            </a:r>
            <a:r>
              <a:rPr lang="en-US" dirty="0"/>
              <a:t>σ</a:t>
            </a:r>
            <a:endParaRPr lang="en-US" dirty="0" smtClean="0">
              <a:latin typeface="+mj-lt"/>
              <a:cs typeface="Consolas" pitchFamily="49" charset="0"/>
            </a:endParaRPr>
          </a:p>
          <a:p>
            <a:pPr lvl="2"/>
            <a:r>
              <a:rPr lang="en-US" dirty="0">
                <a:latin typeface="+mj-lt"/>
                <a:cs typeface="Consolas" pitchFamily="49" charset="0"/>
              </a:rPr>
              <a:t>M</a:t>
            </a:r>
            <a:r>
              <a:rPr lang="en-US" dirty="0" smtClean="0">
                <a:latin typeface="+mj-lt"/>
                <a:cs typeface="Consolas" pitchFamily="49" charset="0"/>
              </a:rPr>
              <a:t>ore precision</a:t>
            </a:r>
          </a:p>
          <a:p>
            <a:pPr lvl="2"/>
            <a:r>
              <a:rPr lang="en-US" dirty="0" smtClean="0">
                <a:latin typeface="+mj-lt"/>
                <a:cs typeface="Consolas" pitchFamily="49" charset="0"/>
              </a:rPr>
              <a:t>A form of abstract domains reduction</a:t>
            </a:r>
            <a:endParaRPr lang="en-US" dirty="0">
              <a:latin typeface="+mj-lt"/>
              <a:cs typeface="Consolas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+mj-lt"/>
                <a:cs typeface="Consolas" pitchFamily="49" charset="0"/>
              </a:rPr>
              <a:t>Set</a:t>
            </a:r>
            <a:r>
              <a:rPr lang="en-US" dirty="0" smtClean="0">
                <a:latin typeface="+mj-lt"/>
                <a:cs typeface="Consolas" pitchFamily="49" charset="0"/>
              </a:rPr>
              <a:t> </a:t>
            </a:r>
            <a:r>
              <a:rPr lang="en-US" dirty="0"/>
              <a:t>σ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’= </a:t>
            </a:r>
            <a:r>
              <a:rPr lang="en-US" dirty="0"/>
              <a:t>σ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[x </a:t>
            </a:r>
            <a:r>
              <a:rPr lang="en-US" dirty="0" smtClean="0"/>
              <a:t>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/>
              <a:t>A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⊔ … ⊔ A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m-1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377548"/>
              </p:ext>
            </p:extLst>
          </p:nvPr>
        </p:nvGraphicFramePr>
        <p:xfrm>
          <a:off x="424261" y="2374881"/>
          <a:ext cx="8257075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576074"/>
                <a:gridCol w="576075"/>
                <a:gridCol w="806505"/>
                <a:gridCol w="768100"/>
                <a:gridCol w="614480"/>
                <a:gridCol w="844910"/>
                <a:gridCol w="729695"/>
                <a:gridCol w="537670"/>
                <a:gridCol w="652885"/>
                <a:gridCol w="21506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r>
                        <a:rPr lang="en-US" b="0" baseline="-25000" dirty="0" smtClean="0"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  <a:endParaRPr lang="en-US" b="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r>
                        <a:rPr lang="en-US" b="0" baseline="-25000" dirty="0" smtClean="0"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  <a:endParaRPr lang="en-US" b="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r>
                        <a:rPr lang="en-US" b="0" baseline="-25000" dirty="0" smtClean="0">
                          <a:latin typeface="Consolas" pitchFamily="49" charset="0"/>
                          <a:cs typeface="Consolas" pitchFamily="49" charset="0"/>
                        </a:rPr>
                        <a:t>m-1</a:t>
                      </a:r>
                      <a:endParaRPr lang="en-US" b="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r>
                        <a:rPr lang="en-US" b="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endParaRPr lang="en-US" b="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424260" y="1914021"/>
            <a:ext cx="1728225" cy="38405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 rot="10800000">
            <a:off x="4840835" y="1920332"/>
            <a:ext cx="1613010" cy="38405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706127"/>
      </p:ext>
    </p:extLst>
  </p:cSld>
  <p:clrMapOvr>
    <a:masterClrMapping/>
  </p:clrMapOvr>
  <p:transition advTm="183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a[exp] =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31837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Search</a:t>
            </a:r>
            <a:r>
              <a:rPr lang="en-US" dirty="0" smtClean="0"/>
              <a:t> the bounds for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exp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+mj-lt"/>
                <a:cs typeface="Consolas" pitchFamily="49" charset="0"/>
              </a:rPr>
              <a:t>Join</a:t>
            </a:r>
            <a:r>
              <a:rPr lang="en-US" dirty="0" smtClean="0">
                <a:latin typeface="+mj-lt"/>
                <a:cs typeface="Consolas" pitchFamily="49" charset="0"/>
              </a:rPr>
              <a:t> the segments</a:t>
            </a:r>
          </a:p>
          <a:p>
            <a:endParaRPr lang="en-US" dirty="0">
              <a:latin typeface="+mj-lt"/>
              <a:cs typeface="Consolas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+mj-lt"/>
                <a:cs typeface="Consolas" pitchFamily="49" charset="0"/>
              </a:rPr>
              <a:t>Split</a:t>
            </a:r>
            <a:r>
              <a:rPr lang="en-US" dirty="0" smtClean="0">
                <a:latin typeface="+mj-lt"/>
                <a:cs typeface="Consolas" pitchFamily="49" charset="0"/>
              </a:rPr>
              <a:t> the segment</a:t>
            </a:r>
          </a:p>
          <a:p>
            <a:endParaRPr lang="en-US" dirty="0">
              <a:latin typeface="+mj-lt"/>
              <a:cs typeface="Consolas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+mj-lt"/>
                <a:cs typeface="Consolas" pitchFamily="49" charset="0"/>
              </a:rPr>
              <a:t>Adjust</a:t>
            </a:r>
            <a:r>
              <a:rPr lang="en-US" dirty="0" smtClean="0">
                <a:latin typeface="+mj-lt"/>
                <a:cs typeface="Consolas" pitchFamily="49" charset="0"/>
              </a:rPr>
              <a:t> emptiness</a:t>
            </a:r>
          </a:p>
          <a:p>
            <a:pPr lvl="1"/>
            <a:r>
              <a:rPr lang="en-US" dirty="0" smtClean="0">
                <a:latin typeface="+mj-lt"/>
                <a:cs typeface="Consolas" pitchFamily="49" charset="0"/>
              </a:rPr>
              <a:t>May query scalar variables environment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100306"/>
              </p:ext>
            </p:extLst>
          </p:nvPr>
        </p:nvGraphicFramePr>
        <p:xfrm>
          <a:off x="424260" y="2279513"/>
          <a:ext cx="8180262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908918"/>
                <a:gridCol w="908918"/>
                <a:gridCol w="908918"/>
                <a:gridCol w="908918"/>
                <a:gridCol w="908918"/>
                <a:gridCol w="908918"/>
                <a:gridCol w="908918"/>
                <a:gridCol w="908918"/>
                <a:gridCol w="9089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r>
                        <a:rPr lang="en-US" b="0" baseline="-25000" dirty="0" smtClean="0"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  <a:endParaRPr lang="en-US" b="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r>
                        <a:rPr lang="en-US" b="0" baseline="-25000" dirty="0" smtClean="0"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  <a:endParaRPr lang="en-US" b="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r>
                        <a:rPr lang="en-US" b="0" baseline="-25000" dirty="0" smtClean="0">
                          <a:latin typeface="Consolas" pitchFamily="49" charset="0"/>
                          <a:cs typeface="Consolas" pitchFamily="49" charset="0"/>
                        </a:rPr>
                        <a:t>m-1</a:t>
                      </a:r>
                      <a:endParaRPr lang="en-US" b="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r>
                        <a:rPr lang="en-US" b="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endParaRPr lang="en-US" b="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731498" y="1818653"/>
            <a:ext cx="2189085" cy="38405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 rot="10800000">
            <a:off x="6261818" y="1818653"/>
            <a:ext cx="2189085" cy="38405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274529"/>
              </p:ext>
            </p:extLst>
          </p:nvPr>
        </p:nvGraphicFramePr>
        <p:xfrm>
          <a:off x="1000335" y="3582620"/>
          <a:ext cx="7143326" cy="36576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908918"/>
                <a:gridCol w="908918"/>
                <a:gridCol w="908918"/>
                <a:gridCol w="1689818"/>
                <a:gridCol w="908918"/>
                <a:gridCol w="908918"/>
                <a:gridCol w="908918"/>
              </a:tblGrid>
              <a:tr h="1404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r>
                        <a:rPr lang="en-US" b="0" baseline="-25000" dirty="0" smtClean="0"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  <a:endParaRPr lang="en-US" b="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r>
                        <a:rPr lang="en-US" b="0" baseline="-25000" dirty="0" smtClean="0"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⊔ .. ⊔ </a:t>
                      </a:r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r>
                        <a:rPr lang="en-US" b="0" baseline="-25000" dirty="0" smtClean="0">
                          <a:latin typeface="Consolas" pitchFamily="49" charset="0"/>
                          <a:cs typeface="Consolas" pitchFamily="49" charset="0"/>
                        </a:rPr>
                        <a:t>m-1</a:t>
                      </a:r>
                      <a:endParaRPr lang="en-US" b="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r>
                        <a:rPr lang="en-US" b="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endParaRPr lang="en-US" b="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24517"/>
              </p:ext>
            </p:extLst>
          </p:nvPr>
        </p:nvGraphicFramePr>
        <p:xfrm>
          <a:off x="616285" y="4619555"/>
          <a:ext cx="8180262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345645"/>
                <a:gridCol w="384050"/>
                <a:gridCol w="422455"/>
                <a:gridCol w="1574605"/>
                <a:gridCol w="883315"/>
                <a:gridCol w="768100"/>
                <a:gridCol w="844910"/>
                <a:gridCol w="1420985"/>
                <a:gridCol w="614480"/>
                <a:gridCol w="460860"/>
                <a:gridCol w="46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r>
                        <a:rPr lang="en-US" b="0" baseline="-25000" dirty="0" smtClean="0"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  <a:endParaRPr lang="en-US" b="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r>
                        <a:rPr lang="en-US" b="0" baseline="-25000" dirty="0" smtClean="0"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⊔ .. ⊔ </a:t>
                      </a:r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r>
                        <a:rPr lang="en-US" b="0" baseline="-25000" dirty="0" smtClean="0">
                          <a:latin typeface="Consolas" pitchFamily="49" charset="0"/>
                          <a:cs typeface="Consolas" pitchFamily="49" charset="0"/>
                        </a:rPr>
                        <a:t>m-1</a:t>
                      </a:r>
                      <a:endParaRPr lang="en-US" b="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exp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σ(</a:t>
                      </a:r>
                      <a:r>
                        <a:rPr lang="en-US" b="0" dirty="0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x)</a:t>
                      </a:r>
                      <a:endParaRPr lang="en-US" b="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exp+1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r>
                        <a:rPr lang="en-US" b="0" baseline="-25000" dirty="0" smtClean="0"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⊔ .. ⊔ </a:t>
                      </a:r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r>
                        <a:rPr lang="en-US" b="0" baseline="-25000" dirty="0" smtClean="0">
                          <a:latin typeface="Consolas" pitchFamily="49" charset="0"/>
                          <a:cs typeface="Consolas" pitchFamily="49" charset="0"/>
                        </a:rPr>
                        <a:t>m-1</a:t>
                      </a:r>
                      <a:endParaRPr lang="en-US" b="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 smtClean="0"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r>
                        <a:rPr lang="en-US" b="0" baseline="-25000" dirty="0" err="1" smtClean="0"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  <a:endParaRPr lang="en-US" b="0" baseline="-250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7357"/>
      </p:ext>
    </p:extLst>
  </p:cSld>
  <p:clrMapOvr>
    <a:masterClrMapping/>
  </p:clrMapOvr>
  <p:transition advTm="195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assignment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88078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Invertible</a:t>
            </a:r>
            <a:r>
              <a:rPr lang="en-US" dirty="0" smtClean="0"/>
              <a:t> assignment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 = g(x)</a:t>
            </a:r>
          </a:p>
          <a:p>
            <a:pPr lvl="1"/>
            <a:r>
              <a:rPr lang="en-US" dirty="0" smtClean="0"/>
              <a:t> Replace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 by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g</a:t>
            </a:r>
            <a:r>
              <a:rPr lang="en-US" baseline="300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(x)</a:t>
            </a:r>
            <a:r>
              <a:rPr lang="en-US" dirty="0" smtClean="0"/>
              <a:t> in all the segments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Non-Invertible</a:t>
            </a:r>
            <a:r>
              <a:rPr lang="en-US" dirty="0" smtClean="0"/>
              <a:t> assignment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 = g()</a:t>
            </a:r>
          </a:p>
          <a:p>
            <a:pPr lvl="1"/>
            <a:r>
              <a:rPr lang="en-US" dirty="0" smtClean="0"/>
              <a:t>Remove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 in all the segments</a:t>
            </a:r>
          </a:p>
          <a:p>
            <a:pPr lvl="1"/>
            <a:r>
              <a:rPr lang="en-US" dirty="0" smtClean="0"/>
              <a:t>Remove all the empty segments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 to all the bounds containing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g()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370593"/>
      </p:ext>
    </p:extLst>
  </p:cSld>
  <p:clrMapOvr>
    <a:masterClrMapping/>
  </p:clrMapOvr>
  <p:transition advTm="38144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Haven’t we solved it yet?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5426" y="6155755"/>
            <a:ext cx="887155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17092" y="1003654"/>
            <a:ext cx="38405" cy="54919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87003" y="6396335"/>
            <a:ext cx="1384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Precision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-375328" y="1732264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Scalability</a:t>
            </a:r>
          </a:p>
        </p:txBody>
      </p:sp>
      <p:sp>
        <p:nvSpPr>
          <p:cNvPr id="11" name="Cloud 10"/>
          <p:cNvSpPr/>
          <p:nvPr/>
        </p:nvSpPr>
        <p:spPr bwMode="auto">
          <a:xfrm>
            <a:off x="655497" y="844691"/>
            <a:ext cx="1235207" cy="1112118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Array smashing</a:t>
            </a:r>
            <a:endParaRPr lang="en-US" sz="16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3803900" y="4293926"/>
            <a:ext cx="1345029" cy="1112118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Array partitions</a:t>
            </a:r>
            <a:endParaRPr lang="en-US" sz="16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Cloud 16"/>
          <p:cNvSpPr/>
          <p:nvPr/>
        </p:nvSpPr>
        <p:spPr bwMode="auto">
          <a:xfrm>
            <a:off x="4764025" y="4542745"/>
            <a:ext cx="1498649" cy="1112118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Template/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annotation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based</a:t>
            </a:r>
            <a:endParaRPr lang="en-US" sz="16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Cloud 17"/>
          <p:cNvSpPr/>
          <p:nvPr/>
        </p:nvSpPr>
        <p:spPr bwMode="auto">
          <a:xfrm>
            <a:off x="5992985" y="4836785"/>
            <a:ext cx="1536200" cy="1112118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Theorem </a:t>
            </a:r>
            <a:r>
              <a:rPr lang="en-US" sz="1200" dirty="0" err="1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provers</a:t>
            </a:r>
            <a:endParaRPr lang="en-US" sz="16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Cloud 18"/>
          <p:cNvSpPr/>
          <p:nvPr/>
        </p:nvSpPr>
        <p:spPr bwMode="auto">
          <a:xfrm rot="935153">
            <a:off x="1174039" y="1382030"/>
            <a:ext cx="4525423" cy="1497795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Functor abstract domain</a:t>
            </a:r>
          </a:p>
        </p:txBody>
      </p:sp>
      <p:sp>
        <p:nvSpPr>
          <p:cNvPr id="12" name="Cloud 11"/>
          <p:cNvSpPr/>
          <p:nvPr/>
        </p:nvSpPr>
        <p:spPr bwMode="auto">
          <a:xfrm>
            <a:off x="7126456" y="5284217"/>
            <a:ext cx="1345029" cy="1112118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Array expansion</a:t>
            </a:r>
            <a:endParaRPr lang="en-US" sz="1600" dirty="0" smtClean="0">
              <a:gradFill>
                <a:gsLst>
                  <a:gs pos="5000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schemeClr val="bg2">
                    <a:alpha val="40000"/>
                  </a:scheme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117073">
            <a:off x="557007" y="4486965"/>
            <a:ext cx="4052251" cy="8715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Automation </a:t>
            </a:r>
          </a:p>
        </p:txBody>
      </p:sp>
      <p:sp>
        <p:nvSpPr>
          <p:cNvPr id="22" name="Right Arrow 21"/>
          <p:cNvSpPr/>
          <p:nvPr/>
        </p:nvSpPr>
        <p:spPr bwMode="auto">
          <a:xfrm>
            <a:off x="935529" y="3053409"/>
            <a:ext cx="4052251" cy="87153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gradFill>
                  <a:gsLst>
                    <a:gs pos="5000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schemeClr val="bg2">
                      <a:alpha val="40000"/>
                    </a:schemeClr>
                  </a:outerShdw>
                </a:effectLst>
                <a:latin typeface="Segoe" pitchFamily="34" charset="0"/>
              </a:rPr>
              <a:t>Automation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074404"/>
      </p:ext>
    </p:extLst>
  </p:cSld>
  <p:clrMapOvr>
    <a:masterClrMapping/>
  </p:clrMapOvr>
  <p:transition advTm="11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7" grpId="0" animBg="1"/>
      <p:bldP spid="18" grpId="0" animBg="1"/>
      <p:bldP spid="19" grpId="0" animBg="1"/>
      <p:bldP spid="12" grpId="0" animBg="1"/>
      <p:bldP spid="20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(and tests)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12114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Assume x == y</a:t>
            </a:r>
            <a:endParaRPr lang="en-US" baseline="-250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+mj-lt"/>
                <a:cs typeface="Consolas" pitchFamily="49" charset="0"/>
              </a:rPr>
              <a:t>Search</a:t>
            </a:r>
            <a:r>
              <a:rPr lang="en-US" dirty="0" smtClean="0">
                <a:latin typeface="+mj-lt"/>
                <a:cs typeface="Consolas" pitchFamily="49" charset="0"/>
              </a:rPr>
              <a:t> for segments containing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x/y</a:t>
            </a:r>
            <a:endParaRPr lang="en-US" dirty="0">
              <a:latin typeface="+mj-lt"/>
              <a:cs typeface="Consolas" pitchFamily="49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+mj-lt"/>
                <a:cs typeface="Consolas" pitchFamily="49" charset="0"/>
              </a:rPr>
              <a:t>Add</a:t>
            </a:r>
            <a:r>
              <a:rPr lang="en-US" dirty="0" smtClean="0"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y/x </a:t>
            </a:r>
            <a:r>
              <a:rPr lang="en-US" dirty="0" smtClean="0">
                <a:latin typeface="+mj-lt"/>
                <a:cs typeface="Calibri" pitchFamily="34" charset="0"/>
              </a:rPr>
              <a:t>to them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Assume x &lt; y</a:t>
            </a:r>
            <a:r>
              <a:rPr lang="en-US" dirty="0" smtClean="0">
                <a:latin typeface="+mj-lt"/>
                <a:cs typeface="Consolas" pitchFamily="49" charset="0"/>
              </a:rPr>
              <a:t>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+mj-lt"/>
                <a:cs typeface="Consolas" pitchFamily="49" charset="0"/>
              </a:rPr>
              <a:t>Adjust</a:t>
            </a:r>
            <a:r>
              <a:rPr lang="en-US" dirty="0" smtClean="0">
                <a:latin typeface="+mj-lt"/>
                <a:cs typeface="Consolas" pitchFamily="49" charset="0"/>
              </a:rPr>
              <a:t> emptiness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Assume x ≤ y</a:t>
            </a:r>
          </a:p>
          <a:p>
            <a:pPr lvl="1"/>
            <a:r>
              <a:rPr lang="en-US" dirty="0" smtClean="0">
                <a:latin typeface="+mj-lt"/>
                <a:cs typeface="Consolas" pitchFamily="49" charset="0"/>
              </a:rPr>
              <a:t>Does the state </a:t>
            </a:r>
            <a:r>
              <a:rPr lang="en-US" dirty="0" smtClean="0">
                <a:solidFill>
                  <a:srgbClr val="FF0000"/>
                </a:solidFill>
                <a:latin typeface="+mj-lt"/>
                <a:cs typeface="Consolas" pitchFamily="49" charset="0"/>
              </a:rPr>
              <a:t>implies</a:t>
            </a:r>
            <a:r>
              <a:rPr lang="en-US" dirty="0" smtClean="0">
                <a:latin typeface="+mj-lt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≥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y</a:t>
            </a:r>
            <a:r>
              <a:rPr lang="en-US" dirty="0" smtClean="0"/>
              <a:t> ?</a:t>
            </a:r>
          </a:p>
          <a:p>
            <a:pPr lvl="1"/>
            <a:r>
              <a:rPr lang="en-US" dirty="0" smtClean="0">
                <a:latin typeface="+mj-lt"/>
                <a:cs typeface="Consolas" pitchFamily="49" charset="0"/>
              </a:rPr>
              <a:t>If yes,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Assume x == y</a:t>
            </a:r>
          </a:p>
          <a:p>
            <a:r>
              <a:rPr lang="en-US" dirty="0" smtClean="0">
                <a:latin typeface="+mj-lt"/>
                <a:cs typeface="Consolas" pitchFamily="49" charset="0"/>
              </a:rPr>
              <a:t>Assumptions involving arrays similar</a:t>
            </a:r>
          </a:p>
          <a:p>
            <a:pPr lvl="1"/>
            <a:endParaRPr lang="en-US" dirty="0" smtClean="0">
              <a:solidFill>
                <a:srgbClr val="FF0000"/>
              </a:solidFill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41227"/>
      </p:ext>
    </p:extLst>
  </p:cSld>
  <p:clrMapOvr>
    <a:masterClrMapping/>
  </p:clrMapOvr>
  <p:transition advTm="109861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645980" cy="4370427"/>
          </a:xfrm>
        </p:spPr>
        <p:txBody>
          <a:bodyPr/>
          <a:lstStyle/>
          <a:p>
            <a:r>
              <a:rPr lang="en-US" dirty="0" smtClean="0"/>
              <a:t>Fully implemented in CCCheck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Static checker</a:t>
            </a:r>
            <a:r>
              <a:rPr lang="en-US" dirty="0" smtClean="0"/>
              <a:t> for CodeContracts</a:t>
            </a:r>
          </a:p>
          <a:p>
            <a:pPr lvl="1"/>
            <a:r>
              <a:rPr lang="en-US" dirty="0" smtClean="0"/>
              <a:t>Users: </a:t>
            </a:r>
            <a:r>
              <a:rPr lang="en-US" dirty="0" smtClean="0">
                <a:solidFill>
                  <a:srgbClr val="FF0000"/>
                </a:solidFill>
              </a:rPr>
              <a:t>Professional</a:t>
            </a:r>
            <a:r>
              <a:rPr lang="en-US" dirty="0" smtClean="0"/>
              <a:t> programmers </a:t>
            </a:r>
          </a:p>
          <a:p>
            <a:r>
              <a:rPr lang="en-US" dirty="0" smtClean="0"/>
              <a:t>Array analysis </a:t>
            </a:r>
            <a:r>
              <a:rPr lang="en-US" dirty="0" smtClean="0">
                <a:solidFill>
                  <a:srgbClr val="FF0000"/>
                </a:solidFill>
              </a:rPr>
              <a:t>completely transparent</a:t>
            </a:r>
            <a:r>
              <a:rPr lang="en-US" dirty="0" smtClean="0"/>
              <a:t> to users</a:t>
            </a:r>
          </a:p>
          <a:p>
            <a:pPr lvl="1"/>
            <a:r>
              <a:rPr lang="en-US" dirty="0" smtClean="0"/>
              <a:t>No parameters to tweak, templates, partitions …</a:t>
            </a:r>
          </a:p>
          <a:p>
            <a:r>
              <a:rPr lang="en-US" dirty="0" smtClean="0"/>
              <a:t>Instantiated with</a:t>
            </a:r>
          </a:p>
          <a:p>
            <a:pPr lvl="1"/>
            <a:r>
              <a:rPr lang="en-US" dirty="0" smtClean="0"/>
              <a:t>Expressions = Simple expressions (this talk)</a:t>
            </a:r>
          </a:p>
          <a:p>
            <a:pPr lvl="1"/>
            <a:r>
              <a:rPr lang="en-US" dirty="0" smtClean="0"/>
              <a:t>Segments = Intervals + NotNull + Weak bounds</a:t>
            </a:r>
          </a:p>
          <a:p>
            <a:pPr lvl="1"/>
            <a:r>
              <a:rPr lang="en-US" dirty="0" smtClean="0"/>
              <a:t>Environment = CCCheck default</a:t>
            </a:r>
          </a:p>
        </p:txBody>
      </p:sp>
    </p:spTree>
    <p:extLst>
      <p:ext uri="{BB962C8B-B14F-4D97-AF65-F5344CB8AC3E}">
        <p14:creationId xmlns:p14="http://schemas.microsoft.com/office/powerpoint/2010/main" val="35112846"/>
      </p:ext>
    </p:extLst>
  </p:cSld>
  <p:clrMapOvr>
    <a:masterClrMapping/>
  </p:clrMapOvr>
  <p:transition advTm="78564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844403"/>
          </a:xfrm>
        </p:spPr>
        <p:txBody>
          <a:bodyPr/>
          <a:lstStyle/>
          <a:p>
            <a:r>
              <a:rPr lang="en-US" dirty="0" smtClean="0"/>
              <a:t>Main .NET v2.0 Framework libraries</a:t>
            </a:r>
          </a:p>
          <a:p>
            <a:pPr lvl="1"/>
            <a:r>
              <a:rPr lang="en-US" dirty="0" smtClean="0"/>
              <a:t>Un-annotated code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60375" lvl="1" indent="0">
              <a:buNone/>
            </a:pPr>
            <a:endParaRPr lang="en-US" dirty="0"/>
          </a:p>
          <a:p>
            <a:r>
              <a:rPr lang="en-US" dirty="0" smtClean="0"/>
              <a:t>Analyzes itself at each build (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 warnings)</a:t>
            </a:r>
          </a:p>
          <a:p>
            <a:pPr lvl="1"/>
            <a:r>
              <a:rPr lang="en-US" dirty="0" smtClean="0"/>
              <a:t>5297 lines of annotated C#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45610"/>
              </p:ext>
            </p:extLst>
          </p:nvPr>
        </p:nvGraphicFramePr>
        <p:xfrm>
          <a:off x="1384385" y="2315255"/>
          <a:ext cx="6183205" cy="2804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1689821"/>
                <a:gridCol w="883315"/>
                <a:gridCol w="652885"/>
                <a:gridCol w="998530"/>
                <a:gridCol w="652885"/>
                <a:gridCol w="13057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Assembly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</a:t>
                      </a:r>
                      <a:r>
                        <a:rPr lang="en-US" sz="1600" baseline="0" dirty="0" smtClean="0"/>
                        <a:t> funcs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With functor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Δ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 array invariants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Mscorlib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21 475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4:06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4:15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0:09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2 430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15 489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3:40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3:46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0:06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1 385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System.Data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12 408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4:49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4:55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0:06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1 325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System.Drawings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3 123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0:28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0:29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0:01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289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System.Web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23 647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4:56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5:02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0:06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840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System.Xml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10 510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3:59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4:16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0:17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807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847358"/>
      </p:ext>
    </p:extLst>
  </p:cSld>
  <p:clrMapOvr>
    <a:masterClrMapping/>
  </p:clrMapOvr>
  <p:transition advTm="143559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589222"/>
          </a:xfrm>
        </p:spPr>
        <p:txBody>
          <a:bodyPr/>
          <a:lstStyle/>
          <a:p>
            <a:r>
              <a:rPr lang="en-US" dirty="0" smtClean="0"/>
              <a:t>Inference of quantified </a:t>
            </a:r>
            <a:r>
              <a:rPr lang="en-US" dirty="0" smtClean="0">
                <a:solidFill>
                  <a:srgbClr val="FF0000"/>
                </a:solidFill>
              </a:rPr>
              <a:t>preconditions</a:t>
            </a:r>
          </a:p>
          <a:p>
            <a:pPr lvl="1"/>
            <a:r>
              <a:rPr lang="en-US" dirty="0" smtClean="0"/>
              <a:t>See our VMCAI’11 </a:t>
            </a:r>
            <a:r>
              <a:rPr lang="en-US" dirty="0" smtClean="0"/>
              <a:t>Paper</a:t>
            </a:r>
          </a:p>
          <a:p>
            <a:r>
              <a:rPr lang="en-US" dirty="0" smtClean="0"/>
              <a:t>Handling of multi-dimensional matrixes</a:t>
            </a:r>
          </a:p>
          <a:p>
            <a:pPr lvl="1"/>
            <a:r>
              <a:rPr lang="en-US" dirty="0" smtClean="0"/>
              <a:t>With auto-application</a:t>
            </a:r>
          </a:p>
          <a:p>
            <a:r>
              <a:rPr lang="en-US" dirty="0" smtClean="0"/>
              <a:t>Inference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F0000"/>
                </a:solidFill>
              </a:rPr>
              <a:t>existential </a:t>
            </a:r>
            <a:r>
              <a:rPr lang="en-US" dirty="0" smtClean="0">
                <a:solidFill>
                  <a:srgbClr val="FF0000"/>
                </a:solidFill>
              </a:rPr>
              <a:t>∀∃</a:t>
            </a:r>
            <a:r>
              <a:rPr lang="en-US" dirty="0" smtClean="0"/>
              <a:t> </a:t>
            </a:r>
            <a:r>
              <a:rPr lang="en-US" dirty="0" smtClean="0"/>
              <a:t>facts</a:t>
            </a:r>
            <a:endParaRPr lang="en-US" dirty="0" smtClean="0"/>
          </a:p>
          <a:p>
            <a:pPr lvl="1"/>
            <a:r>
              <a:rPr lang="en-US" dirty="0" smtClean="0"/>
              <a:t>When segments interpreted </a:t>
            </a:r>
            <a:r>
              <a:rPr lang="en-US" dirty="0" smtClean="0"/>
              <a:t>existentially</a:t>
            </a:r>
            <a:endParaRPr lang="en-US" dirty="0" smtClean="0"/>
          </a:p>
          <a:p>
            <a:r>
              <a:rPr lang="en-US" dirty="0" smtClean="0"/>
              <a:t>Array purity check</a:t>
            </a:r>
          </a:p>
          <a:p>
            <a:pPr lvl="1"/>
            <a:r>
              <a:rPr lang="en-US" dirty="0" smtClean="0"/>
              <a:t>The callee does </a:t>
            </a:r>
            <a:r>
              <a:rPr lang="en-US" dirty="0" smtClean="0">
                <a:solidFill>
                  <a:srgbClr val="FF0000"/>
                </a:solidFill>
              </a:rPr>
              <a:t>not modify</a:t>
            </a:r>
            <a:r>
              <a:rPr lang="en-US" dirty="0" smtClean="0"/>
              <a:t> a </a:t>
            </a:r>
            <a:r>
              <a:rPr lang="en-US" dirty="0" smtClean="0"/>
              <a:t>sub-array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pPr marL="6508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21435"/>
      </p:ext>
    </p:extLst>
  </p:cSld>
  <p:clrMapOvr>
    <a:masterClrMapping/>
  </p:clrMapOvr>
  <p:transition advTm="71961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Sum up…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91211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Fully Automatic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nce the functor is instantiated</a:t>
            </a:r>
          </a:p>
          <a:p>
            <a:pPr lvl="1"/>
            <a:r>
              <a:rPr lang="en-US" dirty="0" smtClean="0"/>
              <a:t>No hidden hypotheses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Compact representation</a:t>
            </a:r>
            <a:r>
              <a:rPr lang="en-US" dirty="0" smtClean="0"/>
              <a:t> for disjunction</a:t>
            </a:r>
          </a:p>
          <a:p>
            <a:pPr lvl="1"/>
            <a:r>
              <a:rPr lang="en-US" dirty="0" smtClean="0"/>
              <a:t>Enables Scalability</a:t>
            </a:r>
          </a:p>
          <a:p>
            <a:r>
              <a:rPr lang="en-US" dirty="0" smtClean="0"/>
              <a:t>Precision/Cost ratio </a:t>
            </a:r>
            <a:r>
              <a:rPr lang="en-US" dirty="0" smtClean="0">
                <a:solidFill>
                  <a:srgbClr val="FF0000"/>
                </a:solidFill>
              </a:rPr>
              <a:t>tunable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Refine the functor parameters</a:t>
            </a:r>
          </a:p>
          <a:p>
            <a:pPr lvl="1"/>
            <a:r>
              <a:rPr lang="en-US" dirty="0" smtClean="0"/>
              <a:t>Refine the scalar abstract environment</a:t>
            </a:r>
          </a:p>
          <a:p>
            <a:r>
              <a:rPr lang="en-US" dirty="0" smtClean="0"/>
              <a:t>Used everyday in an </a:t>
            </a:r>
            <a:r>
              <a:rPr lang="en-US" dirty="0" smtClean="0">
                <a:solidFill>
                  <a:srgbClr val="FF0000"/>
                </a:solidFill>
              </a:rPr>
              <a:t>industrial</a:t>
            </a:r>
            <a:r>
              <a:rPr lang="en-US" dirty="0" smtClean="0"/>
              <a:t> analyzer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1%</a:t>
            </a:r>
            <a:r>
              <a:rPr lang="en-US" dirty="0" smtClean="0"/>
              <a:t> Overhead on average		</a:t>
            </a:r>
          </a:p>
        </p:txBody>
      </p:sp>
    </p:spTree>
    <p:extLst>
      <p:ext uri="{BB962C8B-B14F-4D97-AF65-F5344CB8AC3E}">
        <p14:creationId xmlns:p14="http://schemas.microsoft.com/office/powerpoint/2010/main" val="1648768428"/>
      </p:ext>
    </p:extLst>
  </p:cSld>
  <p:clrMapOvr>
    <a:masterClrMapping/>
  </p:clrMapOvr>
  <p:transition advTm="331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logozzo\AppData\Local\Microsoft\Windows\Temporary Internet Files\Content.IE5\JMYZDIAM\MC90029764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620" y="2030431"/>
            <a:ext cx="3738680" cy="313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047492"/>
      </p:ext>
    </p:extLst>
  </p:cSld>
  <p:clrMapOvr>
    <a:masterClrMapping/>
  </p:clrMapOvr>
  <p:transition advTm="502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as Array Partitions?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69331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No</a:t>
            </a:r>
          </a:p>
          <a:p>
            <a:r>
              <a:rPr lang="en-US" dirty="0" smtClean="0"/>
              <a:t>[</a:t>
            </a:r>
            <a:r>
              <a:rPr lang="en-US" dirty="0"/>
              <a:t>GRS05] and [HP07]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They</a:t>
            </a:r>
            <a:r>
              <a:rPr lang="en-US" dirty="0" smtClean="0"/>
              <a:t> require a pre-determined array partition</a:t>
            </a:r>
          </a:p>
          <a:p>
            <a:pPr lvl="2"/>
            <a:r>
              <a:rPr lang="en-US" dirty="0" smtClean="0"/>
              <a:t>Main </a:t>
            </a:r>
            <a:r>
              <a:rPr lang="en-US" i="1" dirty="0" smtClean="0"/>
              <a:t>weakness</a:t>
            </a:r>
            <a:r>
              <a:rPr lang="en-US" dirty="0" smtClean="0"/>
              <a:t> of their approach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Our</a:t>
            </a:r>
            <a:r>
              <a:rPr lang="en-US" dirty="0" smtClean="0"/>
              <a:t> segmentation is inferred by the analysis</a:t>
            </a:r>
          </a:p>
          <a:p>
            <a:pPr lvl="2"/>
            <a:r>
              <a:rPr lang="en-US" dirty="0" smtClean="0"/>
              <a:t>Totally automatic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They</a:t>
            </a:r>
            <a:r>
              <a:rPr lang="en-US" dirty="0" smtClean="0"/>
              <a:t> explicitly handle disjunctions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We</a:t>
            </a:r>
            <a:r>
              <a:rPr lang="en-US" dirty="0" smtClean="0"/>
              <a:t> have possibly empty segments</a:t>
            </a:r>
          </a:p>
        </p:txBody>
      </p:sp>
    </p:spTree>
    <p:extLst>
      <p:ext uri="{BB962C8B-B14F-4D97-AF65-F5344CB8AC3E}">
        <p14:creationId xmlns:p14="http://schemas.microsoft.com/office/powerpoint/2010/main" val="2751135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318379"/>
          </a:xfrm>
        </p:spPr>
        <p:txBody>
          <a:bodyPr/>
          <a:lstStyle/>
          <a:p>
            <a:r>
              <a:rPr lang="en-US" dirty="0" smtClean="0"/>
              <a:t>Orthogonal issue</a:t>
            </a:r>
          </a:p>
          <a:p>
            <a:r>
              <a:rPr lang="en-US" dirty="0" smtClean="0"/>
              <a:t>In the implementation in CCCheck</a:t>
            </a:r>
          </a:p>
          <a:p>
            <a:pPr lvl="1"/>
            <a:r>
              <a:rPr lang="en-US" dirty="0" smtClean="0"/>
              <a:t>Havoc arrays passed as parameters</a:t>
            </a:r>
          </a:p>
          <a:p>
            <a:pPr lvl="1"/>
            <a:r>
              <a:rPr lang="en-US" dirty="0" smtClean="0"/>
              <a:t>Assignment of unknown if by ref of one element</a:t>
            </a:r>
          </a:p>
          <a:p>
            <a:pPr lvl="1"/>
            <a:r>
              <a:rPr lang="en-US" dirty="0" smtClean="0"/>
              <a:t>Assume the postcondition</a:t>
            </a:r>
          </a:p>
          <a:p>
            <a:r>
              <a:rPr lang="en-US" dirty="0" smtClean="0"/>
              <a:t>Array element passed by ref</a:t>
            </a:r>
          </a:p>
          <a:p>
            <a:pPr lvl="1"/>
            <a:r>
              <a:rPr lang="en-US" dirty="0" smtClean="0"/>
              <a:t>Ex: f(ref a[x])</a:t>
            </a:r>
          </a:p>
          <a:p>
            <a:pPr lvl="1"/>
            <a:r>
              <a:rPr lang="en-US" dirty="0" smtClean="0"/>
              <a:t>The same as assignment a[x] = Top</a:t>
            </a:r>
          </a:p>
          <a:p>
            <a:pPr lvl="1"/>
            <a:r>
              <a:rPr lang="en-US" dirty="0" smtClean="0"/>
              <a:t>Assume the postcondition</a:t>
            </a:r>
          </a:p>
          <a:p>
            <a:pPr marL="460375" lvl="1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23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arrays as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542234"/>
          </a:xfrm>
        </p:spPr>
        <p:txBody>
          <a:bodyPr/>
          <a:lstStyle/>
          <a:p>
            <a:r>
              <a:rPr lang="en-US" dirty="0" smtClean="0"/>
              <a:t>Orthogonal issue</a:t>
            </a:r>
          </a:p>
          <a:p>
            <a:r>
              <a:rPr lang="en-US" dirty="0" smtClean="0"/>
              <a:t>Depends on the underlying heap analysis</a:t>
            </a:r>
          </a:p>
          <a:p>
            <a:r>
              <a:rPr lang="en-US" dirty="0" smtClean="0"/>
              <a:t>In CCCheck:</a:t>
            </a:r>
          </a:p>
          <a:p>
            <a:pPr lvl="1"/>
            <a:r>
              <a:rPr lang="en-US" dirty="0" smtClean="0"/>
              <a:t>Optimistic hypotheses on non-aliasing</a:t>
            </a:r>
          </a:p>
          <a:p>
            <a:r>
              <a:rPr lang="en-US" dirty="0" err="1" smtClean="0"/>
              <a:t>FunArray</a:t>
            </a:r>
            <a:r>
              <a:rPr lang="en-US" dirty="0" smtClean="0"/>
              <a:t> easily fits in other heap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52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Functor abstract domain by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5600"/>
      </p:ext>
    </p:extLst>
  </p:cSld>
  <p:clrMapOvr>
    <a:masterClrMapping/>
  </p:clrMapOvr>
  <p:transition advTm="122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Array Materialization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479711"/>
              </p:ext>
            </p:extLst>
          </p:nvPr>
        </p:nvGraphicFramePr>
        <p:xfrm>
          <a:off x="4725620" y="1180407"/>
          <a:ext cx="3200400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634198"/>
                <a:gridCol w="980123"/>
                <a:gridCol w="15860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{a.Length}?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04800" y="990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.Requires(a.Length 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j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&lt; a.Length)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a[j] = 11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j++;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345480" y="1629067"/>
            <a:ext cx="3513740" cy="1329699"/>
            <a:chOff x="3496660" y="2353660"/>
            <a:chExt cx="3513740" cy="1329699"/>
          </a:xfrm>
        </p:grpSpPr>
        <p:sp>
          <p:nvSpPr>
            <p:cNvPr id="4" name="TextBox 3"/>
            <p:cNvSpPr txBox="1"/>
            <p:nvPr/>
          </p:nvSpPr>
          <p:spPr>
            <a:xfrm>
              <a:off x="3496660" y="3221694"/>
              <a:ext cx="2177199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2"/>
                  </a:solidFill>
                  <a:effectLst/>
                </a:rPr>
                <a:t>Segment limits</a:t>
              </a: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V="1">
              <a:off x="4585260" y="2353660"/>
              <a:ext cx="562819" cy="8680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0"/>
            </p:cNvCxnSpPr>
            <p:nvPr/>
          </p:nvCxnSpPr>
          <p:spPr>
            <a:xfrm flipV="1">
              <a:off x="4585260" y="2353660"/>
              <a:ext cx="2425140" cy="8680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421262" y="1629067"/>
            <a:ext cx="2957861" cy="2203773"/>
            <a:chOff x="3684976" y="473530"/>
            <a:chExt cx="2957861" cy="2203773"/>
          </a:xfrm>
        </p:grpSpPr>
        <p:sp>
          <p:nvSpPr>
            <p:cNvPr id="14" name="TextBox 13"/>
            <p:cNvSpPr txBox="1"/>
            <p:nvPr/>
          </p:nvSpPr>
          <p:spPr>
            <a:xfrm>
              <a:off x="3684976" y="2215638"/>
              <a:ext cx="2957861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2"/>
                  </a:solidFill>
                  <a:effectLst/>
                </a:rPr>
                <a:t>Segment abstraction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5163907" y="473530"/>
              <a:ext cx="0" cy="174210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578107" y="1629067"/>
            <a:ext cx="2286203" cy="3437435"/>
            <a:chOff x="4052253" y="-743531"/>
            <a:chExt cx="2286203" cy="3437435"/>
          </a:xfrm>
        </p:grpSpPr>
        <p:sp>
          <p:nvSpPr>
            <p:cNvPr id="23" name="TextBox 22"/>
            <p:cNvSpPr txBox="1"/>
            <p:nvPr/>
          </p:nvSpPr>
          <p:spPr>
            <a:xfrm>
              <a:off x="4052253" y="1862907"/>
              <a:ext cx="2286203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2"/>
                  </a:solidFill>
                  <a:effectLst/>
                </a:rPr>
                <a:t>Possibly </a:t>
              </a:r>
            </a:p>
            <a:p>
              <a:r>
                <a:rPr lang="en-US" sz="2400" dirty="0" smtClean="0">
                  <a:solidFill>
                    <a:schemeClr val="bg2"/>
                  </a:solidFill>
                  <a:effectLst/>
                </a:rPr>
                <a:t>empty segment</a:t>
              </a:r>
            </a:p>
          </p:txBody>
        </p:sp>
        <p:cxnSp>
          <p:nvCxnSpPr>
            <p:cNvPr id="24" name="Straight Arrow Connector 23"/>
            <p:cNvCxnSpPr>
              <a:stCxn id="23" idx="0"/>
            </p:cNvCxnSpPr>
            <p:nvPr/>
          </p:nvCxnSpPr>
          <p:spPr>
            <a:xfrm flipV="1">
              <a:off x="5195355" y="-743531"/>
              <a:ext cx="0" cy="260643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3743129"/>
      </p:ext>
    </p:extLst>
  </p:cSld>
  <p:clrMapOvr>
    <a:masterClrMapping/>
  </p:clrMapOvr>
  <p:transition advTm="113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‘?’ Removal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015964"/>
              </p:ext>
            </p:extLst>
          </p:nvPr>
        </p:nvGraphicFramePr>
        <p:xfrm>
          <a:off x="4876800" y="1905000"/>
          <a:ext cx="3200400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634198"/>
                <a:gridCol w="980123"/>
                <a:gridCol w="15860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{a.Length}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04800" y="990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.Requires(a.Length 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j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&lt; a.Length)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a[j] = 11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j++;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308813" y="2378467"/>
            <a:ext cx="2527612" cy="1498599"/>
            <a:chOff x="2782959" y="5869"/>
            <a:chExt cx="2527612" cy="1498599"/>
          </a:xfrm>
        </p:grpSpPr>
        <p:sp>
          <p:nvSpPr>
            <p:cNvPr id="17" name="TextBox 16"/>
            <p:cNvSpPr txBox="1"/>
            <p:nvPr/>
          </p:nvSpPr>
          <p:spPr>
            <a:xfrm>
              <a:off x="2782959" y="1042803"/>
              <a:ext cx="2169184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2"/>
                  </a:solidFill>
                  <a:effectLst/>
                </a:rPr>
                <a:t>Remove doubt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V="1">
              <a:off x="3867551" y="5869"/>
              <a:ext cx="1443020" cy="10369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>
            <a:stCxn id="17" idx="0"/>
          </p:cNvCxnSpPr>
          <p:nvPr/>
        </p:nvCxnSpPr>
        <p:spPr>
          <a:xfrm flipH="1" flipV="1">
            <a:off x="3727090" y="1931205"/>
            <a:ext cx="2666315" cy="14841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27401"/>
      </p:ext>
    </p:extLst>
  </p:cSld>
  <p:clrMapOvr>
    <a:masterClrMapping/>
  </p:clrMapOvr>
  <p:transition advTm="115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Assignment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90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.Requires(a.Length 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j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&lt; a.Length)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a[j] = 11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j++;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724176"/>
              </p:ext>
            </p:extLst>
          </p:nvPr>
        </p:nvGraphicFramePr>
        <p:xfrm>
          <a:off x="2819400" y="2209800"/>
          <a:ext cx="5943600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1256139"/>
                <a:gridCol w="1256139"/>
                <a:gridCol w="1602522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{0,j}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{a.Length}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j:[0,0]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104269" y="2660901"/>
            <a:ext cx="3812262" cy="2904318"/>
            <a:chOff x="3496660" y="1148373"/>
            <a:chExt cx="3812262" cy="2904318"/>
          </a:xfrm>
        </p:grpSpPr>
        <p:sp>
          <p:nvSpPr>
            <p:cNvPr id="8" name="TextBox 7"/>
            <p:cNvSpPr txBox="1"/>
            <p:nvPr/>
          </p:nvSpPr>
          <p:spPr>
            <a:xfrm>
              <a:off x="3496660" y="3221694"/>
              <a:ext cx="3812262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2"/>
                  </a:solidFill>
                  <a:effectLst/>
                </a:rPr>
                <a:t>Scalar variables abstraction</a:t>
              </a:r>
            </a:p>
            <a:p>
              <a:r>
                <a:rPr lang="en-US" sz="2400" dirty="0" smtClean="0">
                  <a:solidFill>
                    <a:schemeClr val="bg2"/>
                  </a:solidFill>
                </a:rPr>
                <a:t>(omit </a:t>
              </a:r>
              <a:r>
                <a:rPr lang="en-US" sz="2400" dirty="0" smtClean="0">
                  <a:solidFill>
                    <a:schemeClr val="bg2"/>
                  </a:solidFill>
                  <a:latin typeface="Consolas" pitchFamily="49" charset="0"/>
                  <a:cs typeface="Consolas" pitchFamily="49" charset="0"/>
                </a:rPr>
                <a:t>a.Length</a:t>
              </a:r>
              <a:r>
                <a:rPr lang="en-US" sz="2400" dirty="0">
                  <a:solidFill>
                    <a:schemeClr val="bg2"/>
                  </a:solidFill>
                </a:rPr>
                <a:t> </a:t>
              </a:r>
              <a:r>
                <a:rPr lang="en-US" sz="2400" dirty="0" smtClean="0">
                  <a:solidFill>
                    <a:schemeClr val="bg2"/>
                  </a:solidFill>
                </a:rPr>
                <a:t>∈ [1, </a:t>
              </a:r>
              <a:r>
                <a:rPr lang="en-US" sz="2400" dirty="0">
                  <a:solidFill>
                    <a:schemeClr val="bg2"/>
                  </a:solidFill>
                </a:rPr>
                <a:t>+</a:t>
              </a:r>
              <a:r>
                <a:rPr lang="en-US" sz="2400" dirty="0" smtClean="0">
                  <a:solidFill>
                    <a:schemeClr val="bg2"/>
                  </a:solidFill>
                </a:rPr>
                <a:t>∞))</a:t>
              </a:r>
              <a:endParaRPr lang="en-US" sz="2400" dirty="0" smtClean="0">
                <a:solidFill>
                  <a:schemeClr val="bg2"/>
                </a:solidFill>
                <a:effectLst/>
              </a:endParaRPr>
            </a:p>
          </p:txBody>
        </p:sp>
        <p:cxnSp>
          <p:nvCxnSpPr>
            <p:cNvPr id="11" name="Straight Arrow Connector 10"/>
            <p:cNvCxnSpPr>
              <a:stCxn id="8" idx="0"/>
            </p:cNvCxnSpPr>
            <p:nvPr/>
          </p:nvCxnSpPr>
          <p:spPr>
            <a:xfrm flipV="1">
              <a:off x="5402791" y="1148373"/>
              <a:ext cx="787620" cy="207332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4385090" y="3244334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∞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587050" y="2660901"/>
            <a:ext cx="2141099" cy="1644897"/>
            <a:chOff x="3151301" y="2453960"/>
            <a:chExt cx="2141099" cy="1644897"/>
          </a:xfrm>
        </p:grpSpPr>
        <p:sp>
          <p:nvSpPr>
            <p:cNvPr id="13" name="TextBox 12"/>
            <p:cNvSpPr txBox="1"/>
            <p:nvPr/>
          </p:nvSpPr>
          <p:spPr>
            <a:xfrm>
              <a:off x="3151301" y="3637192"/>
              <a:ext cx="2141099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2"/>
                  </a:solidFill>
                  <a:effectLst/>
                </a:rPr>
                <a:t>Record </a:t>
              </a:r>
              <a:r>
                <a:rPr lang="en-US" sz="2400" dirty="0" smtClean="0">
                  <a:solidFill>
                    <a:schemeClr val="bg2"/>
                  </a:solidFill>
                  <a:effectLst/>
                  <a:latin typeface="Consolas" pitchFamily="49" charset="0"/>
                  <a:cs typeface="Consolas" pitchFamily="49" charset="0"/>
                </a:rPr>
                <a:t>j = 0</a:t>
              </a:r>
              <a:r>
                <a:rPr lang="en-US" sz="2400" dirty="0" smtClean="0">
                  <a:solidFill>
                    <a:schemeClr val="bg2"/>
                  </a:solidFill>
                  <a:effectLst/>
                </a:rPr>
                <a:t> 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221850" y="2453960"/>
              <a:ext cx="1" cy="118323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1204450"/>
      </p:ext>
    </p:extLst>
  </p:cSld>
  <p:clrMapOvr>
    <a:masterClrMapping/>
  </p:clrMapOvr>
  <p:transition advTm="111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90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.Requires(a.Length 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j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&lt; a.Length)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a[j] = 11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j++;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21685"/>
              </p:ext>
            </p:extLst>
          </p:nvPr>
        </p:nvGraphicFramePr>
        <p:xfrm>
          <a:off x="3200400" y="2887948"/>
          <a:ext cx="5486400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1256139"/>
                <a:gridCol w="1256139"/>
                <a:gridCol w="1602522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{0,j}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{a.Length}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j:[0,0]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484555"/>
      </p:ext>
    </p:extLst>
  </p:cSld>
  <p:clrMapOvr>
    <a:masterClrMapping/>
  </p:clrMapOvr>
  <p:transition advTm="127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assignment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990600"/>
            <a:ext cx="670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a)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Contract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.Requires(a.Length &gt; 0);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j = 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(j &lt; a.Length)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a[j] = 11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j++;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876597"/>
              </p:ext>
            </p:extLst>
          </p:nvPr>
        </p:nvGraphicFramePr>
        <p:xfrm>
          <a:off x="1676400" y="3505200"/>
          <a:ext cx="7315201" cy="370840"/>
        </p:xfrm>
        <a:graphic>
          <a:graphicData uri="http://schemas.openxmlformats.org/drawingml/2006/table">
            <a:tbl>
              <a:tblPr bandCol="1">
                <a:tableStyleId>{284E427A-3D55-4303-BF80-6455036E1DE7}</a:tableStyleId>
              </a:tblPr>
              <a:tblGrid>
                <a:gridCol w="1066801"/>
                <a:gridCol w="1143000"/>
                <a:gridCol w="1257300"/>
                <a:gridCol w="964699"/>
                <a:gridCol w="1689820"/>
                <a:gridCol w="11935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{0,j}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[11, 11]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{1,</a:t>
                      </a:r>
                      <a:r>
                        <a:rPr lang="en-US" b="0" baseline="0" dirty="0" smtClean="0">
                          <a:latin typeface="Consolas" pitchFamily="49" charset="0"/>
                          <a:cs typeface="Consolas" pitchFamily="49" charset="0"/>
                        </a:rPr>
                        <a:t> j+1}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Top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{a.Length}?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j:[0,0]</a:t>
                      </a:r>
                      <a:endParaRPr lang="en-US" b="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45720" marR="4572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201913" y="3980671"/>
            <a:ext cx="2911374" cy="1715029"/>
            <a:chOff x="1565022" y="-556205"/>
            <a:chExt cx="2911374" cy="1715029"/>
          </a:xfrm>
        </p:grpSpPr>
        <p:sp>
          <p:nvSpPr>
            <p:cNvPr id="8" name="TextBox 7"/>
            <p:cNvSpPr txBox="1"/>
            <p:nvPr/>
          </p:nvSpPr>
          <p:spPr>
            <a:xfrm>
              <a:off x="1565022" y="697159"/>
              <a:ext cx="2911374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2"/>
                  </a:solidFill>
                  <a:effectLst/>
                </a:rPr>
                <a:t>Materialize segment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020709" y="-556205"/>
              <a:ext cx="914400" cy="125336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>
            <a:stCxn id="8" idx="0"/>
          </p:cNvCxnSpPr>
          <p:nvPr/>
        </p:nvCxnSpPr>
        <p:spPr>
          <a:xfrm flipH="1" flipV="1">
            <a:off x="2138902" y="3980671"/>
            <a:ext cx="1518698" cy="12533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851109" y="3980671"/>
            <a:ext cx="1844544" cy="1729546"/>
            <a:chOff x="2782959" y="-225078"/>
            <a:chExt cx="1844544" cy="1729546"/>
          </a:xfrm>
        </p:grpSpPr>
        <p:sp>
          <p:nvSpPr>
            <p:cNvPr id="20" name="TextBox 19"/>
            <p:cNvSpPr txBox="1"/>
            <p:nvPr/>
          </p:nvSpPr>
          <p:spPr>
            <a:xfrm>
              <a:off x="2782959" y="1042803"/>
              <a:ext cx="1844544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2"/>
                  </a:solidFill>
                  <a:effectLst/>
                </a:rPr>
                <a:t>Introduce ‘?’</a:t>
              </a:r>
            </a:p>
          </p:txBody>
        </p:sp>
        <p:cxnSp>
          <p:nvCxnSpPr>
            <p:cNvPr id="21" name="Straight Arrow Connector 20"/>
            <p:cNvCxnSpPr>
              <a:stCxn id="20" idx="0"/>
            </p:cNvCxnSpPr>
            <p:nvPr/>
          </p:nvCxnSpPr>
          <p:spPr>
            <a:xfrm flipV="1">
              <a:off x="3705231" y="-225078"/>
              <a:ext cx="794209" cy="126788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3599594"/>
      </p:ext>
    </p:extLst>
  </p:cSld>
  <p:clrMapOvr>
    <a:masterClrMapping/>
  </p:clrMapOvr>
  <p:transition advTm="118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|0.1|0.1|0.1"/>
</p:tagLst>
</file>

<file path=ppt/theme/theme1.xml><?xml version="1.0" encoding="utf-8"?>
<a:theme xmlns:a="http://schemas.openxmlformats.org/drawingml/2006/main" name="1-10070 Microsoft Research 2008">
  <a:themeElements>
    <a:clrScheme name="Custom 12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4F90CC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400" dirty="0" smtClean="0">
            <a:gradFill>
              <a:gsLst>
                <a:gs pos="5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effectLst>
              <a:outerShdw blurRad="50800" dist="38100" dir="2700000" algn="tl" rotWithShape="0">
                <a:schemeClr val="bg2">
                  <a:alpha val="40000"/>
                </a:scheme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lnDef>
      <a:spPr>
        <a:ln w="190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bg2"/>
            </a:solidFill>
            <a:effectLst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1-10070 Microsoft Research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EC423"/>
      </a:accent1>
      <a:accent2>
        <a:srgbClr val="4F90CC"/>
      </a:accent2>
      <a:accent3>
        <a:srgbClr val="F37735"/>
      </a:accent3>
      <a:accent4>
        <a:srgbClr val="71C267"/>
      </a:accent4>
      <a:accent5>
        <a:srgbClr val="3ED6E4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 Research 2008 light template</Template>
  <TotalTime>5989</TotalTime>
  <Words>2156</Words>
  <Application>Microsoft Office PowerPoint</Application>
  <PresentationFormat>On-screen Show (4:3)</PresentationFormat>
  <Paragraphs>674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1-10070 Microsoft Research 2008</vt:lpstr>
      <vt:lpstr>White with Courier font for code slides</vt:lpstr>
      <vt:lpstr>A Parametric Segmentation Functor for Fully Automatic and Scalable Array Content Analysis</vt:lpstr>
      <vt:lpstr>The problem: Array analysis</vt:lpstr>
      <vt:lpstr>Haven’t we solved it yet?</vt:lpstr>
      <vt:lpstr>Functor abstract domain by example</vt:lpstr>
      <vt:lpstr>Array Materialization</vt:lpstr>
      <vt:lpstr>‘?’ Removal</vt:lpstr>
      <vt:lpstr>Constant Assignment</vt:lpstr>
      <vt:lpstr>Test</vt:lpstr>
      <vt:lpstr>Array assignment</vt:lpstr>
      <vt:lpstr>Scalar Assignment</vt:lpstr>
      <vt:lpstr>Join</vt:lpstr>
      <vt:lpstr>Segment unification</vt:lpstr>
      <vt:lpstr>After the first iteration</vt:lpstr>
      <vt:lpstr>Test</vt:lpstr>
      <vt:lpstr>Array assignment</vt:lpstr>
      <vt:lpstr>Scalar assignement</vt:lpstr>
      <vt:lpstr>Widening</vt:lpstr>
      <vt:lpstr>Fixpoint</vt:lpstr>
      <vt:lpstr>Reduction</vt:lpstr>
      <vt:lpstr>Abstract Semantics</vt:lpstr>
      <vt:lpstr>The Functor FunArray</vt:lpstr>
      <vt:lpstr>Segment bounds</vt:lpstr>
      <vt:lpstr>Disjunction: Partitions &amp; co.</vt:lpstr>
      <vt:lpstr>Disjunction: Our approach</vt:lpstr>
      <vt:lpstr>Segment Abstraction</vt:lpstr>
      <vt:lpstr>Segmentation Unification</vt:lpstr>
      <vt:lpstr>Read: x = a[exp]</vt:lpstr>
      <vt:lpstr>Write: a[exp] = x</vt:lpstr>
      <vt:lpstr>Scalar assignment</vt:lpstr>
      <vt:lpstr>Assumptions (and tests)</vt:lpstr>
      <vt:lpstr>Implementation</vt:lpstr>
      <vt:lpstr>Results</vt:lpstr>
      <vt:lpstr>More?</vt:lpstr>
      <vt:lpstr>To Sum up…</vt:lpstr>
      <vt:lpstr>Backup slides</vt:lpstr>
      <vt:lpstr>Is this as Array Partitions?</vt:lpstr>
      <vt:lpstr>Calls</vt:lpstr>
      <vt:lpstr>Multiple arrays as parameters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Parametric Segmentation Functor for Fully Automatic and Scalable Array Content Analysis</dc:title>
  <dc:creator>Francesco Logozzo</dc:creator>
  <cp:lastModifiedBy>Francesco Logozzo</cp:lastModifiedBy>
  <cp:revision>122</cp:revision>
  <dcterms:created xsi:type="dcterms:W3CDTF">2006-08-16T00:00:00Z</dcterms:created>
  <dcterms:modified xsi:type="dcterms:W3CDTF">2011-01-26T17:43:06Z</dcterms:modified>
</cp:coreProperties>
</file>